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2.svg" ContentType="image/svg+xml"/>
  <Override PartName="/ppt/media/image4.svg" ContentType="image/svg+xml"/>
  <Override PartName="/ppt/media/image6.svg" ContentType="image/svg+xml"/>
  <Override PartName="/ppt/media/image6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3"/>
    <p:sldId id="259" r:id="rId4"/>
    <p:sldId id="294" r:id="rId5"/>
    <p:sldId id="257" r:id="rId6"/>
    <p:sldId id="258" r:id="rId7"/>
    <p:sldId id="266" r:id="rId8"/>
    <p:sldId id="290" r:id="rId9"/>
    <p:sldId id="269" r:id="rId10"/>
    <p:sldId id="295" r:id="rId11"/>
    <p:sldId id="270" r:id="rId12"/>
    <p:sldId id="260" r:id="rId13"/>
    <p:sldId id="261" r:id="rId14"/>
    <p:sldId id="288" r:id="rId15"/>
    <p:sldId id="276" r:id="rId16"/>
    <p:sldId id="282" r:id="rId17"/>
    <p:sldId id="287" r:id="rId18"/>
    <p:sldId id="277" r:id="rId19"/>
    <p:sldId id="293" r:id="rId20"/>
    <p:sldId id="281" r:id="rId22"/>
    <p:sldId id="263" r:id="rId23"/>
    <p:sldId id="265" r:id="rId24"/>
  </p:sldIdLst>
  <p:sldSz cx="18288000" cy="10287000"/>
  <p:notesSz cx="6858000" cy="9144000"/>
  <p:embeddedFontLst>
    <p:embeddedFont>
      <p:font typeface="VNI-Times" pitchFamily="2" charset="0"/>
      <p:regular r:id="rId28"/>
      <p:bold r:id="rId29"/>
      <p:italic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.VnTime" panose="020B7200000000000000" pitchFamily="34" charset="0"/>
      <p:regular r:id="rId35"/>
      <p:bold r:id="rId36"/>
      <p:italic r:id="rId37"/>
      <p:boldItalic r:id="rId38"/>
    </p:embeddedFont>
    <p:embeddedFont>
      <p:font typeface="Fredoka One" panose="02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2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2" d="100"/>
          <a:sy n="52" d="100"/>
        </p:scale>
        <p:origin x="293" y="53"/>
      </p:cViewPr>
      <p:guideLst>
        <p:guide orient="horz" pos="2171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22.svg"/><Relationship Id="rId5" Type="http://schemas.openxmlformats.org/officeDocument/2006/relationships/image" Target="../media/image49.png"/><Relationship Id="rId4" Type="http://schemas.openxmlformats.org/officeDocument/2006/relationships/image" Target="../media/image10.svg"/><Relationship Id="rId3" Type="http://schemas.openxmlformats.org/officeDocument/2006/relationships/image" Target="../media/image48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0.svg"/><Relationship Id="rId3" Type="http://schemas.openxmlformats.org/officeDocument/2006/relationships/image" Target="../media/image48.png"/><Relationship Id="rId2" Type="http://schemas.openxmlformats.org/officeDocument/2006/relationships/image" Target="../media/image8.svg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5.png"/><Relationship Id="rId3" Type="http://schemas.openxmlformats.org/officeDocument/2006/relationships/image" Target="../media/image22.svg"/><Relationship Id="rId2" Type="http://schemas.openxmlformats.org/officeDocument/2006/relationships/image" Target="../media/image49.pn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10.svg"/><Relationship Id="rId3" Type="http://schemas.openxmlformats.org/officeDocument/2006/relationships/image" Target="../media/image48.png"/><Relationship Id="rId2" Type="http://schemas.openxmlformats.org/officeDocument/2006/relationships/image" Target="../media/image8.svg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0.svg"/><Relationship Id="rId4" Type="http://schemas.openxmlformats.org/officeDocument/2006/relationships/image" Target="../media/image48.png"/><Relationship Id="rId3" Type="http://schemas.openxmlformats.org/officeDocument/2006/relationships/image" Target="../media/image8.svg"/><Relationship Id="rId2" Type="http://schemas.openxmlformats.org/officeDocument/2006/relationships/image" Target="../media/image47.png"/><Relationship Id="rId1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59.wmf"/><Relationship Id="rId2" Type="http://schemas.openxmlformats.org/officeDocument/2006/relationships/oleObject" Target="../embeddings/oleObject4.bin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10.svg"/><Relationship Id="rId4" Type="http://schemas.openxmlformats.org/officeDocument/2006/relationships/image" Target="../media/image48.png"/><Relationship Id="rId3" Type="http://schemas.openxmlformats.org/officeDocument/2006/relationships/image" Target="../media/image8.svg"/><Relationship Id="rId2" Type="http://schemas.openxmlformats.org/officeDocument/2006/relationships/image" Target="../media/image47.png"/><Relationship Id="rId1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10.svg"/><Relationship Id="rId3" Type="http://schemas.openxmlformats.org/officeDocument/2006/relationships/image" Target="../media/image48.png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2.xml"/><Relationship Id="rId26" Type="http://schemas.openxmlformats.org/officeDocument/2006/relationships/tags" Target="../tags/tag21.xml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tags" Target="../tags/tag16.xml"/><Relationship Id="rId20" Type="http://schemas.openxmlformats.org/officeDocument/2006/relationships/tags" Target="../tags/tag15.xml"/><Relationship Id="rId2" Type="http://schemas.openxmlformats.org/officeDocument/2006/relationships/image" Target="../media/image8.svg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65.svg"/><Relationship Id="rId10" Type="http://schemas.openxmlformats.org/officeDocument/2006/relationships/image" Target="../media/image64.png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48.png"/><Relationship Id="rId2" Type="http://schemas.openxmlformats.org/officeDocument/2006/relationships/image" Target="../media/image8.svg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9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svg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6.jpe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3.png"/><Relationship Id="rId7" Type="http://schemas.microsoft.com/office/2007/relationships/hdphoto" Target="../media/image36.wdp"/><Relationship Id="rId6" Type="http://schemas.openxmlformats.org/officeDocument/2006/relationships/image" Target="../media/image3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/>
          <p:cNvSpPr txBox="1"/>
          <p:nvPr/>
        </p:nvSpPr>
        <p:spPr>
          <a:xfrm>
            <a:off x="770890" y="2697480"/>
            <a:ext cx="16715105" cy="4160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NHIỆT LIỆT CHÀO MỪNG </a:t>
            </a:r>
            <a:endParaRPr lang="en-US" sz="8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CÁC THẦY CÔ GIÁO 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DỰ GIỜ TIẾT TOÁN LỚP 7A1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: Rounded Corners 6"/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>
            <p:sp>
              <p:nvSpPr>
                <p:cNvPr id="7" name="Rectangle: Rounded Corners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 rotWithShape="1">
                  <a:blip r:embed="rId1"/>
                </a:blip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/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/>
              <p:cNvGraphicFramePr>
                <a:graphicFrameLocks noGrp="1"/>
              </p:cNvGraphicFramePr>
              <p:nvPr/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/>
                    <a:gridCol w="4648200"/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/>
              <p:cNvGraphicFramePr>
                <a:graphicFrameLocks noGrp="1"/>
              </p:cNvGraphicFramePr>
              <p:nvPr/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/>
                    <a:gridCol w="4648200"/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</a:tr>
                  <a:tr h="1234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 rotWithShape="1">
                <a:blip r:embed="rId5"/>
                <a:stretch>
                  <a:fillRect t="-3" r="2" b="-50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  <a:endParaRPr lang="en-US" sz="4800" dirty="0">
                  <a:latin typeface="+mj-lt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 rotWithShape="1">
                <a:blip r:embed="rId1"/>
                <a:stretch>
                  <a:fillRect l="-4" t="-18" r="4" b="-74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t="4567"/>
            <a:stretch>
              <a:fillRect/>
            </a:stretch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/>
            <a:srcRect l="5944"/>
            <a:stretch>
              <a:fillRect/>
            </a:stretch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>
              <a:fillRect/>
            </a:stretch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sp>
        <p:nvSpPr>
          <p:cNvPr id="4" name="Hình Bầu dục 3"/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  <p:sp>
        <p:nvSpPr>
          <p:cNvPr id="3" name="Hình Bầu dục 3"/>
          <p:cNvSpPr/>
          <p:nvPr/>
        </p:nvSpPr>
        <p:spPr>
          <a:xfrm>
            <a:off x="520065" y="7734300"/>
            <a:ext cx="4428490" cy="20847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Tam giác ABC là tam giác nhọn</a:t>
            </a:r>
            <a:endParaRPr lang="en-US" sz="3600" b="1" dirty="0" err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Hình Bầu dục 3"/>
          <p:cNvSpPr/>
          <p:nvPr/>
        </p:nvSpPr>
        <p:spPr>
          <a:xfrm>
            <a:off x="6553200" y="7581900"/>
            <a:ext cx="4428490" cy="20847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Tam giác DEF là tam giác tù</a:t>
            </a:r>
            <a:endParaRPr lang="en-US" sz="3600" b="1" dirty="0" err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ình Bầu dục 3"/>
          <p:cNvSpPr/>
          <p:nvPr/>
        </p:nvSpPr>
        <p:spPr>
          <a:xfrm>
            <a:off x="12039600" y="7429500"/>
            <a:ext cx="4428490" cy="2388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Tam giác MNP là tam giác vuông tại đỉnh M</a:t>
            </a:r>
            <a:endParaRPr lang="en-US" sz="3600" b="1" dirty="0" err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70271" y="610815"/>
            <a:ext cx="14969986" cy="3607162"/>
            <a:chOff x="854658" y="881128"/>
            <a:chExt cx="14969986" cy="3607162"/>
          </a:xfrm>
        </p:grpSpPr>
        <p:sp>
          <p:nvSpPr>
            <p:cNvPr id="7" name="TextBox 7"/>
            <p:cNvSpPr txBox="1"/>
            <p:nvPr/>
          </p:nvSpPr>
          <p:spPr>
            <a:xfrm>
              <a:off x="854658" y="1959554"/>
              <a:ext cx="9554254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645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3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đều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nhọn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nhọn</a:t>
              </a:r>
              <a:r>
                <a:rPr lang="en-US" sz="4400" dirty="0">
                  <a:latin typeface="+mj-lt"/>
                </a:rPr>
                <a:t>.</a:t>
              </a:r>
              <a:endParaRPr lang="en-US" sz="4400" dirty="0">
                <a:latin typeface="+mj-lt"/>
              </a:endParaRPr>
            </a:p>
          </p:txBody>
        </p:sp>
        <p:pic>
          <p:nvPicPr>
            <p:cNvPr id="32" name="Picture 31" descr="Shape&#10;&#10;Description automatically generated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/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645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  <a:endParaRPr lang="en-US" sz="4400" dirty="0">
                <a:latin typeface="+mj-lt"/>
              </a:endParaRPr>
            </a:p>
          </p:txBody>
        </p:sp>
        <p:pic>
          <p:nvPicPr>
            <p:cNvPr id="35" name="Picture 34" descr="Background pattern&#10;&#10;Description automatically generated with medium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 rot="0">
            <a:off x="2313305" y="7103745"/>
            <a:ext cx="14071600" cy="3183255"/>
            <a:chOff x="2313202" y="7212737"/>
            <a:chExt cx="14071645" cy="3183232"/>
          </a:xfrm>
        </p:grpSpPr>
        <p:sp>
          <p:nvSpPr>
            <p:cNvPr id="21" name="TextBox 10"/>
            <p:cNvSpPr txBox="1"/>
            <p:nvPr/>
          </p:nvSpPr>
          <p:spPr>
            <a:xfrm>
              <a:off x="2313202" y="7847639"/>
              <a:ext cx="7914796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645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vuông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vuông</a:t>
              </a:r>
              <a:r>
                <a:rPr lang="en-US" sz="4400" dirty="0">
                  <a:latin typeface="+mj-lt"/>
                </a:rPr>
                <a:t>.</a:t>
              </a:r>
              <a:endParaRPr lang="en-US" sz="4400" dirty="0">
                <a:latin typeface="+mj-lt"/>
              </a:endParaRPr>
            </a:p>
          </p:txBody>
        </p:sp>
        <p:pic>
          <p:nvPicPr>
            <p:cNvPr id="38" name="Picture 37" descr="Background pattern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6716" y="7212737"/>
              <a:ext cx="5658131" cy="31832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/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9"/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nl-NL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 rotWithShape="1">
                <a:blip r:embed="rId7"/>
                <a:stretch>
                  <a:fillRect l="-3" t="-18" r="4" b="-54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 rotWithShape="1">
                <a:blip r:embed="rId8"/>
                <a:stretch>
                  <a:fillRect l="-4" t="-1" b="-1299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9"/>
              <p:cNvSpPr txBox="1"/>
              <p:nvPr/>
            </p:nvSpPr>
            <p:spPr>
              <a:xfrm>
                <a:off x="2099310" y="2077720"/>
                <a:ext cx="14966315" cy="38599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310" y="2077720"/>
                <a:ext cx="14966315" cy="3859988"/>
              </a:xfrm>
              <a:prstGeom prst="roundRect">
                <a:avLst/>
              </a:prstGeom>
              <a:blipFill rotWithShape="1">
                <a:blip r:embed="rId5"/>
                <a:stretch>
                  <a:fillRect l="-229" t="-362" r="-225" b="-1386"/>
                </a:stretch>
              </a:blip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2966403" y="19403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1940326"/>
                <a:ext cx="12355193" cy="2106346"/>
              </a:xfrm>
              <a:prstGeom prst="rect">
                <a:avLst/>
              </a:prstGeom>
              <a:blipFill rotWithShape="1">
                <a:blip r:embed="rId1"/>
                <a:stretch>
                  <a:fillRect l="-3" t="-19" r="3" b="-105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966403" y="9001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5400" dirty="0"/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>
            <a:fillRect/>
          </a:stretch>
        </p:blipFill>
        <p:spPr>
          <a:xfrm>
            <a:off x="5257800" y="4076924"/>
            <a:ext cx="9308917" cy="382633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04595" y="7780655"/>
            <a:ext cx="1592008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+mj-lt"/>
                <a:sym typeface="+mn-ea"/>
              </a:rPr>
              <a:t>Học sinh hoạt động nhóm bàn trong 2 phút </a:t>
            </a:r>
            <a:endParaRPr lang="en-US" sz="5400" b="1" dirty="0">
              <a:solidFill>
                <a:srgbClr val="FF0000"/>
              </a:solidFill>
              <a:latin typeface="+mj-lt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+mj-lt"/>
                <a:sym typeface="+mn-ea"/>
              </a:rPr>
              <a:t>và trình bày vào phiếu học tập</a:t>
            </a:r>
            <a:endParaRPr lang="en-US" sz="5400" b="1" dirty="0">
              <a:solidFill>
                <a:srgbClr val="FF0000"/>
              </a:solidFill>
              <a:latin typeface="+mj-lt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9"/>
              <p:cNvSpPr txBox="1"/>
              <p:nvPr/>
            </p:nvSpPr>
            <p:spPr>
              <a:xfrm>
                <a:off x="1568844" y="4460402"/>
                <a:ext cx="15482234" cy="57550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𝐴𝐶𝑥</m:t>
                            </m:r>
                          </m:e>
                        </m:acc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 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𝐴𝐶𝐵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altLang="nl-NL" sz="4400" dirty="0">
                    <a:solidFill>
                      <a:srgbClr val="FF0000"/>
                    </a:solidFill>
                    <a:latin typeface="+mj-lt"/>
                  </a:rPr>
                  <a:t>  </a:t>
                </a: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nl-NL" sz="4400" dirty="0">
                  <a:solidFill>
                    <a:schemeClr val="tx1"/>
                  </a:solidFill>
                  <a:latin typeface="+mj-lt"/>
                </a:endParaRPr>
              </a:p>
              <a:p>
                <a:pPr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en-US" alt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 −</m:t>
                        </m:r>
                        <m:acc>
                          <m:acc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𝐴𝐶𝐵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altLang="nl-NL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sz="4400" dirty="0">
                    <a:latin typeface="+mj-lt"/>
                    <a:sym typeface="+mn-ea"/>
                  </a:rPr>
                  <a:t>(2)</a:t>
                </a:r>
                <a:endParaRPr lang="nl-NL" sz="4400" dirty="0">
                  <a:latin typeface="+mj-lt"/>
                  <a:sym typeface="+mn-ea"/>
                </a:endParaRPr>
              </a:p>
              <a:p>
                <a:pPr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4460402"/>
                <a:ext cx="15482234" cy="5755005"/>
              </a:xfrm>
              <a:prstGeom prst="rect">
                <a:avLst/>
              </a:prstGeom>
              <a:blipFill rotWithShape="1">
                <a:blip r:embed="rId5"/>
                <a:stretch>
                  <a:fillRect l="-3" t="-3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/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>
            <a:fillRect/>
          </a:stretch>
        </p:blipFill>
        <p:spPr>
          <a:xfrm>
            <a:off x="5409933" y="723646"/>
            <a:ext cx="9106238" cy="38132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 rotWithShape="1">
                <a:blip r:embed="rId1"/>
                <a:stretch>
                  <a:fillRect l="-3" t="-4" r="1" b="-31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/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93" name="Group 70"/>
          <p:cNvGrpSpPr/>
          <p:nvPr/>
        </p:nvGrpSpPr>
        <p:grpSpPr>
          <a:xfrm>
            <a:off x="177165" y="539750"/>
            <a:ext cx="4044315" cy="3435985"/>
            <a:chOff x="-624" y="1092"/>
            <a:chExt cx="2652" cy="2479"/>
          </a:xfrm>
        </p:grpSpPr>
        <p:sp>
          <p:nvSpPr>
            <p:cNvPr id="23612" name="Text Box 24"/>
            <p:cNvSpPr txBox="1"/>
            <p:nvPr/>
          </p:nvSpPr>
          <p:spPr>
            <a:xfrm>
              <a:off x="-134" y="2760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66FF"/>
                  </a:solidFill>
                  <a:latin typeface="VNI-Times" pitchFamily="2" charset="0"/>
                </a:rPr>
                <a:t>x</a:t>
              </a:r>
              <a:endParaRPr lang="en-US" altLang="en-US" sz="2800" b="1" dirty="0">
                <a:solidFill>
                  <a:srgbClr val="0066FF"/>
                </a:solidFill>
                <a:latin typeface="VNI-Times" pitchFamily="2" charset="0"/>
              </a:endParaRPr>
            </a:p>
          </p:txBody>
        </p:sp>
        <p:sp>
          <p:nvSpPr>
            <p:cNvPr id="23613" name="Text Box 25"/>
            <p:cNvSpPr txBox="1"/>
            <p:nvPr/>
          </p:nvSpPr>
          <p:spPr>
            <a:xfrm>
              <a:off x="391" y="3283"/>
              <a:ext cx="107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endPara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4" name="AutoShape 17"/>
            <p:cNvSpPr/>
            <p:nvPr/>
          </p:nvSpPr>
          <p:spPr>
            <a:xfrm>
              <a:off x="217" y="1451"/>
              <a:ext cx="1411" cy="1660"/>
            </a:xfrm>
            <a:prstGeom prst="triangle">
              <a:avLst>
                <a:gd name="adj" fmla="val 82907"/>
              </a:avLst>
            </a:prstGeom>
            <a:noFill/>
            <a:ln w="38100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5" name="Text Box 18"/>
            <p:cNvSpPr txBox="1"/>
            <p:nvPr/>
          </p:nvSpPr>
          <p:spPr>
            <a:xfrm>
              <a:off x="1150" y="1092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66FF"/>
                  </a:solidFill>
                  <a:latin typeface=".VnTime" panose="020B7200000000000000" pitchFamily="34" charset="0"/>
                </a:rPr>
                <a:t>K</a:t>
              </a:r>
              <a:endParaRPr lang="en-US" altLang="en-US" sz="2800" b="1" dirty="0">
                <a:solidFill>
                  <a:srgbClr val="0066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6" name="Text Box 19"/>
            <p:cNvSpPr txBox="1"/>
            <p:nvPr/>
          </p:nvSpPr>
          <p:spPr>
            <a:xfrm>
              <a:off x="1464" y="3077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66FF"/>
                  </a:solidFill>
                  <a:latin typeface=".VnTime" panose="020B7200000000000000" pitchFamily="34" charset="0"/>
                </a:rPr>
                <a:t>E</a:t>
              </a:r>
              <a:endParaRPr lang="en-US" altLang="en-US" sz="2800" b="1" dirty="0">
                <a:solidFill>
                  <a:srgbClr val="0066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7" name="Text Box 20"/>
            <p:cNvSpPr txBox="1"/>
            <p:nvPr/>
          </p:nvSpPr>
          <p:spPr>
            <a:xfrm>
              <a:off x="-49" y="3111"/>
              <a:ext cx="565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66FF"/>
                  </a:solidFill>
                  <a:latin typeface=".VnTime" panose="020B7200000000000000" pitchFamily="34" charset="0"/>
                </a:rPr>
                <a:t>D</a:t>
              </a:r>
              <a:endParaRPr lang="en-US" altLang="en-US" sz="2800" b="1" dirty="0">
                <a:solidFill>
                  <a:srgbClr val="0066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8" name="Text Box 21"/>
            <p:cNvSpPr txBox="1"/>
            <p:nvPr/>
          </p:nvSpPr>
          <p:spPr>
            <a:xfrm>
              <a:off x="1113" y="2730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80</a:t>
              </a:r>
              <a:r>
                <a:rPr lang="en-US" altLang="en-US" sz="2800" b="1" baseline="30000" dirty="0">
                  <a:solidFill>
                    <a:srgbClr val="FF0000"/>
                  </a:solidFill>
                  <a:latin typeface=".VnTime" panose="020B7200000000000000" pitchFamily="34" charset="0"/>
                </a:rPr>
                <a:t>0</a:t>
              </a:r>
              <a:endPara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9" name="Text Box 22"/>
            <p:cNvSpPr txBox="1"/>
            <p:nvPr/>
          </p:nvSpPr>
          <p:spPr>
            <a:xfrm>
              <a:off x="1022" y="1717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70</a:t>
              </a:r>
              <a:r>
                <a:rPr lang="en-US" altLang="en-US" sz="2800" b="1" baseline="30000" dirty="0">
                  <a:solidFill>
                    <a:srgbClr val="FF0000"/>
                  </a:solidFill>
                  <a:latin typeface=".VnTime" panose="020B7200000000000000" pitchFamily="34" charset="0"/>
                </a:rPr>
                <a:t>0</a:t>
              </a:r>
              <a:endPara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20" name="Line 23"/>
            <p:cNvSpPr/>
            <p:nvPr/>
          </p:nvSpPr>
          <p:spPr>
            <a:xfrm>
              <a:off x="-624" y="3111"/>
              <a:ext cx="846" cy="0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621" name="Text Box 26"/>
            <p:cNvSpPr txBox="1"/>
            <p:nvPr/>
          </p:nvSpPr>
          <p:spPr>
            <a:xfrm>
              <a:off x="408" y="2847"/>
              <a:ext cx="281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1</a:t>
              </a:r>
              <a:endParaRPr lang="en-US" altLang="en-US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22" name="Arc 69"/>
            <p:cNvSpPr/>
            <p:nvPr/>
          </p:nvSpPr>
          <p:spPr>
            <a:xfrm>
              <a:off x="336" y="2928"/>
              <a:ext cx="96" cy="19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x-none" dirty="0">
                <a:latin typeface="VNI-Times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39000" y="647700"/>
            <a:ext cx="3407410" cy="3200400"/>
            <a:chOff x="12992" y="-27"/>
            <a:chExt cx="5366" cy="5342"/>
          </a:xfrm>
        </p:grpSpPr>
        <p:grpSp>
          <p:nvGrpSpPr>
            <p:cNvPr id="29738" name="Group 72"/>
            <p:cNvGrpSpPr/>
            <p:nvPr/>
          </p:nvGrpSpPr>
          <p:grpSpPr>
            <a:xfrm>
              <a:off x="12992" y="-27"/>
              <a:ext cx="5366" cy="5342"/>
              <a:chOff x="-113" y="978"/>
              <a:chExt cx="2417" cy="2497"/>
            </a:xfrm>
          </p:grpSpPr>
          <p:sp>
            <p:nvSpPr>
              <p:cNvPr id="29739" name="Text Box 4"/>
              <p:cNvSpPr txBox="1"/>
              <p:nvPr/>
            </p:nvSpPr>
            <p:spPr>
              <a:xfrm>
                <a:off x="413" y="3187"/>
                <a:ext cx="12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endParaRPr lang="en-US" altLang="en-US" sz="2800" b="1" dirty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grpSp>
            <p:nvGrpSpPr>
              <p:cNvPr id="29740" name="Group 71"/>
              <p:cNvGrpSpPr/>
              <p:nvPr/>
            </p:nvGrpSpPr>
            <p:grpSpPr>
              <a:xfrm>
                <a:off x="-113" y="978"/>
                <a:ext cx="2417" cy="2411"/>
                <a:chOff x="-113" y="978"/>
                <a:chExt cx="2417" cy="2411"/>
              </a:xfrm>
            </p:grpSpPr>
            <p:sp>
              <p:nvSpPr>
                <p:cNvPr id="29741" name="AutoShape 6"/>
                <p:cNvSpPr/>
                <p:nvPr/>
              </p:nvSpPr>
              <p:spPr>
                <a:xfrm>
                  <a:off x="413" y="1275"/>
                  <a:ext cx="1455" cy="1707"/>
                </a:xfrm>
                <a:prstGeom prst="rtTriangle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en-US" altLang="en-US" dirty="0">
                    <a:solidFill>
                      <a:srgbClr val="00FF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9742" name="Text Box 7"/>
                <p:cNvSpPr txBox="1"/>
                <p:nvPr/>
              </p:nvSpPr>
              <p:spPr>
                <a:xfrm>
                  <a:off x="-113" y="2879"/>
                  <a:ext cx="727" cy="4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rgbClr val="000000"/>
                      </a:solidFill>
                      <a:latin typeface=".VnTime" panose="020B7200000000000000" pitchFamily="34" charset="0"/>
                    </a:rPr>
                    <a:t>A</a:t>
                  </a:r>
                  <a:endParaRPr lang="en-US" altLang="en-US" sz="2800" b="1" dirty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29743" name="Text Box 8"/>
                <p:cNvSpPr txBox="1"/>
                <p:nvPr/>
              </p:nvSpPr>
              <p:spPr>
                <a:xfrm>
                  <a:off x="-96" y="978"/>
                  <a:ext cx="727" cy="4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rgbClr val="000000"/>
                      </a:solidFill>
                      <a:latin typeface=".VnTime" panose="020B7200000000000000" pitchFamily="34" charset="0"/>
                    </a:rPr>
                    <a:t>B</a:t>
                  </a:r>
                  <a:endParaRPr lang="en-US" altLang="en-US" sz="2800" b="1" dirty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29744" name="Text Box 9"/>
                <p:cNvSpPr txBox="1"/>
                <p:nvPr/>
              </p:nvSpPr>
              <p:spPr>
                <a:xfrm>
                  <a:off x="1577" y="2982"/>
                  <a:ext cx="727" cy="4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rgbClr val="000000"/>
                      </a:solidFill>
                      <a:latin typeface=".VnTime" panose="020B7200000000000000" pitchFamily="34" charset="0"/>
                    </a:rPr>
                    <a:t>C</a:t>
                  </a:r>
                  <a:endParaRPr lang="en-US" altLang="en-US" sz="2800" b="1" dirty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29745" name="Text Box 10"/>
                <p:cNvSpPr txBox="1"/>
                <p:nvPr/>
              </p:nvSpPr>
              <p:spPr>
                <a:xfrm>
                  <a:off x="168" y="1446"/>
                  <a:ext cx="727" cy="5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3600" b="1" dirty="0">
                      <a:solidFill>
                        <a:schemeClr val="tx1"/>
                      </a:solidFill>
                      <a:latin typeface="VNI-Times" pitchFamily="2" charset="0"/>
                    </a:rPr>
                    <a:t>y</a:t>
                  </a:r>
                  <a:endParaRPr lang="en-US" altLang="en-US" sz="3600" b="1" dirty="0">
                    <a:solidFill>
                      <a:schemeClr val="tx1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9747" name="Text Box 12"/>
                <p:cNvSpPr txBox="1"/>
                <p:nvPr/>
              </p:nvSpPr>
              <p:spPr>
                <a:xfrm>
                  <a:off x="1149" y="2677"/>
                  <a:ext cx="727" cy="3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tx1"/>
                      </a:solidFill>
                      <a:latin typeface="VNI-Times" pitchFamily="2" charset="0"/>
                    </a:rPr>
                    <a:t>47</a:t>
                  </a:r>
                  <a:r>
                    <a:rPr lang="en-US" altLang="en-US" sz="2400" b="1" baseline="30000" dirty="0">
                      <a:solidFill>
                        <a:schemeClr val="tx1"/>
                      </a:solidFill>
                      <a:latin typeface="VNI-Times" pitchFamily="2" charset="0"/>
                    </a:rPr>
                    <a:t>0</a:t>
                  </a:r>
                  <a:endParaRPr lang="en-US" altLang="en-US" sz="2400" b="1" baseline="30000" dirty="0">
                    <a:solidFill>
                      <a:schemeClr val="tx1"/>
                    </a:solidFill>
                    <a:latin typeface="VNI-Times" pitchFamily="2" charset="0"/>
                  </a:endParaRPr>
                </a:p>
              </p:txBody>
            </p:sp>
          </p:grpSp>
        </p:grpSp>
        <p:sp>
          <p:nvSpPr>
            <p:cNvPr id="4" name="Rectangles 3"/>
            <p:cNvSpPr/>
            <p:nvPr/>
          </p:nvSpPr>
          <p:spPr>
            <a:xfrm>
              <a:off x="14209" y="3969"/>
              <a:ext cx="435" cy="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540740" y="733425"/>
            <a:ext cx="4816501" cy="2533355"/>
            <a:chOff x="365" y="8674"/>
            <a:chExt cx="8315" cy="4462"/>
          </a:xfrm>
        </p:grpSpPr>
        <p:grpSp>
          <p:nvGrpSpPr>
            <p:cNvPr id="6" name="Group 29"/>
            <p:cNvGrpSpPr/>
            <p:nvPr/>
          </p:nvGrpSpPr>
          <p:grpSpPr>
            <a:xfrm>
              <a:off x="365" y="8674"/>
              <a:ext cx="8315" cy="4462"/>
              <a:chOff x="118" y="1719"/>
              <a:chExt cx="3069" cy="1599"/>
            </a:xfrm>
          </p:grpSpPr>
          <p:sp>
            <p:nvSpPr>
              <p:cNvPr id="11281" name="Freeform 30"/>
              <p:cNvSpPr/>
              <p:nvPr/>
            </p:nvSpPr>
            <p:spPr>
              <a:xfrm>
                <a:off x="336" y="2016"/>
                <a:ext cx="2400" cy="9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960"/>
                  </a:cxn>
                  <a:cxn ang="0">
                    <a:pos x="2400" y="960"/>
                  </a:cxn>
                  <a:cxn ang="0">
                    <a:pos x="0" y="0"/>
                  </a:cxn>
                </a:cxnLst>
                <a:pathLst>
                  <a:path w="2400" h="960">
                    <a:moveTo>
                      <a:pt x="0" y="0"/>
                    </a:moveTo>
                    <a:lnTo>
                      <a:pt x="576" y="960"/>
                    </a:lnTo>
                    <a:lnTo>
                      <a:pt x="2400" y="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3" name="Text Box 32"/>
              <p:cNvSpPr txBox="1"/>
              <p:nvPr/>
            </p:nvSpPr>
            <p:spPr>
              <a:xfrm>
                <a:off x="912" y="2623"/>
                <a:ext cx="57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2800" dirty="0">
                    <a:latin typeface="VNI-Times" pitchFamily="2" charset="0"/>
                  </a:rPr>
                  <a:t>120</a:t>
                </a:r>
                <a:r>
                  <a:rPr lang="en-US" altLang="x-none" sz="2800" baseline="30000" dirty="0">
                    <a:latin typeface="VNI-Times" pitchFamily="2" charset="0"/>
                  </a:rPr>
                  <a:t>0</a:t>
                </a:r>
                <a:endParaRPr lang="en-US" altLang="x-none" sz="2800" dirty="0">
                  <a:latin typeface="VNI-Times" pitchFamily="2" charset="0"/>
                </a:endParaRPr>
              </a:p>
            </p:txBody>
          </p:sp>
          <p:sp>
            <p:nvSpPr>
              <p:cNvPr id="11284" name="Freeform 33"/>
              <p:cNvSpPr/>
              <p:nvPr/>
            </p:nvSpPr>
            <p:spPr>
              <a:xfrm>
                <a:off x="424" y="2099"/>
                <a:ext cx="96" cy="4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9" y="8"/>
                  </a:cxn>
                  <a:cxn ang="0">
                    <a:pos x="0" y="8"/>
                  </a:cxn>
                </a:cxnLst>
                <a:pathLst>
                  <a:path w="144" h="112">
                    <a:moveTo>
                      <a:pt x="144" y="0"/>
                    </a:moveTo>
                    <a:cubicBezTo>
                      <a:pt x="132" y="40"/>
                      <a:pt x="120" y="80"/>
                      <a:pt x="96" y="96"/>
                    </a:cubicBezTo>
                    <a:cubicBezTo>
                      <a:pt x="72" y="112"/>
                      <a:pt x="36" y="104"/>
                      <a:pt x="0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5" name="Text Box 34"/>
              <p:cNvSpPr txBox="1"/>
              <p:nvPr/>
            </p:nvSpPr>
            <p:spPr>
              <a:xfrm>
                <a:off x="480" y="2125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2800" dirty="0">
                    <a:latin typeface="VNI-Times" pitchFamily="2" charset="0"/>
                  </a:rPr>
                  <a:t>32</a:t>
                </a:r>
                <a:r>
                  <a:rPr lang="en-US" altLang="x-none" sz="2800" baseline="30000" dirty="0">
                    <a:latin typeface="VNI-Times" pitchFamily="2" charset="0"/>
                  </a:rPr>
                  <a:t>0</a:t>
                </a:r>
                <a:endParaRPr lang="en-US" altLang="x-none" sz="2800" dirty="0">
                  <a:latin typeface="VNI-Times" pitchFamily="2" charset="0"/>
                </a:endParaRPr>
              </a:p>
            </p:txBody>
          </p:sp>
          <p:sp>
            <p:nvSpPr>
              <p:cNvPr id="11286" name="Text Box 35"/>
              <p:cNvSpPr txBox="1"/>
              <p:nvPr/>
            </p:nvSpPr>
            <p:spPr>
              <a:xfrm>
                <a:off x="2043" y="2623"/>
                <a:ext cx="384" cy="4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3600" dirty="0">
                    <a:latin typeface="VNI-Times" pitchFamily="2" charset="0"/>
                  </a:rPr>
                  <a:t>z</a:t>
                </a:r>
                <a:endParaRPr lang="en-US" altLang="x-none" sz="3600" dirty="0">
                  <a:latin typeface="VNI-Times" pitchFamily="2" charset="0"/>
                </a:endParaRPr>
              </a:p>
            </p:txBody>
          </p:sp>
          <p:sp>
            <p:nvSpPr>
              <p:cNvPr id="11287" name="Text Box 36"/>
              <p:cNvSpPr txBox="1"/>
              <p:nvPr/>
            </p:nvSpPr>
            <p:spPr>
              <a:xfrm>
                <a:off x="2803" y="2901"/>
                <a:ext cx="384" cy="3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no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3200" dirty="0">
                    <a:latin typeface="VNI-Times" pitchFamily="2" charset="0"/>
                  </a:rPr>
                  <a:t>D</a:t>
                </a:r>
                <a:endParaRPr lang="en-US" altLang="x-none" sz="3200" dirty="0">
                  <a:latin typeface="VNI-Times" pitchFamily="2" charset="0"/>
                </a:endParaRPr>
              </a:p>
            </p:txBody>
          </p:sp>
          <p:sp>
            <p:nvSpPr>
              <p:cNvPr id="11288" name="Text Box 37"/>
              <p:cNvSpPr txBox="1"/>
              <p:nvPr/>
            </p:nvSpPr>
            <p:spPr>
              <a:xfrm>
                <a:off x="678" y="2950"/>
                <a:ext cx="384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3200" dirty="0">
                    <a:latin typeface="VNI-Times" pitchFamily="2" charset="0"/>
                  </a:rPr>
                  <a:t>E</a:t>
                </a:r>
                <a:endParaRPr lang="en-US" altLang="x-none" sz="3200" dirty="0">
                  <a:latin typeface="VNI-Times" pitchFamily="2" charset="0"/>
                </a:endParaRPr>
              </a:p>
            </p:txBody>
          </p:sp>
          <p:sp>
            <p:nvSpPr>
              <p:cNvPr id="11289" name="Text Box 38"/>
              <p:cNvSpPr txBox="1"/>
              <p:nvPr/>
            </p:nvSpPr>
            <p:spPr>
              <a:xfrm>
                <a:off x="118" y="1719"/>
                <a:ext cx="384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3200" dirty="0">
                    <a:latin typeface="VNI-Times" pitchFamily="2" charset="0"/>
                  </a:rPr>
                  <a:t>F</a:t>
                </a:r>
                <a:endParaRPr lang="en-US" altLang="x-none" sz="3200" dirty="0">
                  <a:latin typeface="VNI-Times" pitchFamily="2" charset="0"/>
                </a:endParaRPr>
              </a:p>
            </p:txBody>
          </p:sp>
        </p:grpSp>
        <p:sp>
          <p:nvSpPr>
            <p:cNvPr id="57389" name="Text Box 45"/>
            <p:cNvSpPr txBox="1"/>
            <p:nvPr/>
          </p:nvSpPr>
          <p:spPr>
            <a:xfrm>
              <a:off x="4688" y="9945"/>
              <a:ext cx="2560" cy="10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8265" tIns="54132" rIns="108265" bIns="54132" anchor="t" anchorCtr="0">
              <a:spAutoFit/>
            </a:bodyPr>
            <a:p>
              <a:pPr>
                <a:spcBef>
                  <a:spcPct val="50000"/>
                </a:spcBef>
              </a:pPr>
              <a:endParaRPr lang="en-US" altLang="x-none" dirty="0">
                <a:latin typeface="VNI-Times" pitchFamily="2" charset="0"/>
              </a:endParaRPr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444500" y="1703705"/>
            <a:ext cx="1440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2" name="Table 11"/>
          <p:cNvGraphicFramePr/>
          <p:nvPr>
            <p:custDataLst>
              <p:tags r:id="rId1"/>
            </p:custDataLst>
          </p:nvPr>
        </p:nvGraphicFramePr>
        <p:xfrm>
          <a:off x="152400" y="3820160"/>
          <a:ext cx="1812544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840"/>
                <a:gridCol w="4521200"/>
                <a:gridCol w="4521200"/>
                <a:gridCol w="4521200"/>
              </a:tblGrid>
              <a:tr h="847725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</a:rPr>
                        <a:t>1) Các số đo x, y, z trên hình 1, 2, 3 lần lượt là: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5"/>
                    </a:solidFill>
                  </a:tcPr>
                </a:tc>
                <a:tc hMerge="1">
                  <a:tcPr>
                    <a:solidFill>
                      <a:schemeClr val="accent5"/>
                    </a:solidFill>
                  </a:tcPr>
                </a:tc>
                <a:tc hMerge="1">
                  <a:tcPr>
                    <a:solidFill>
                      <a:schemeClr val="accent5"/>
                    </a:solidFill>
                  </a:tcPr>
                </a:tc>
              </a:tr>
              <a:tr h="504825">
                <a:tc>
                  <a:txBody>
                    <a:bodyPr/>
                    <a:p>
                      <a:pPr indent="0" fontAlgn="auto"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</a:rPr>
                        <a:t>A)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30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,133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 70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B)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150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,43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 28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C) 43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,150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 28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D)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80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,53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 133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836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2) </a:t>
                      </a: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Các tam giác trên hình 1, 2, 3 lần lượt là tam giác:</a:t>
                      </a:r>
                      <a:endParaRPr lang="en-US" sz="4000" b="1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3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</a:rPr>
                        <a:t>A)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tù, vuông, nhọn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B)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nhọn, tù, vuông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C)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vuông, tù, nhọn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D) nhọn, vuông, tù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7725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3) Số đo các góc D</a:t>
                      </a:r>
                      <a:r>
                        <a:rPr lang="en-US" sz="4000" b="1" baseline="-25000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1</a:t>
                      </a: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 trên hình 1 là:</a:t>
                      </a:r>
                      <a:endParaRPr lang="en-US" sz="4000" b="1">
                        <a:ln w="19050" cap="sq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69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</a:rPr>
                        <a:t>A)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70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B) 80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C) 30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D) 150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/>
                </a:tc>
              </a:tr>
              <a:tr h="73025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4) Cho tam giác ABC có                  ,                    Số đo của góc C là: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302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</a:rPr>
                        <a:t>A)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55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B) 30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C) 110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D) 50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 Box 15"/>
          <p:cNvSpPr txBox="1"/>
          <p:nvPr/>
        </p:nvSpPr>
        <p:spPr>
          <a:xfrm>
            <a:off x="6400800" y="1769745"/>
            <a:ext cx="1440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13030200" y="1769745"/>
            <a:ext cx="1440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5791200" y="8648700"/>
          <a:ext cx="20415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2" imgW="508000" imgH="228600" progId="Equation.DSMT4">
                  <p:embed/>
                </p:oleObj>
              </mc:Choice>
              <mc:Fallback>
                <p:oleObj name="" r:id="rId2" imgW="508000" imgH="2286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1200" y="8648700"/>
                        <a:ext cx="2041525" cy="768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8204200" y="8572500"/>
          <a:ext cx="1939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4" imgW="482600" imgH="228600" progId="Equation.DSMT4">
                  <p:embed/>
                </p:oleObj>
              </mc:Choice>
              <mc:Fallback>
                <p:oleObj name="" r:id="rId4" imgW="482600" imgH="2286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4200" y="8572500"/>
                        <a:ext cx="1939925" cy="768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054100" y="-140335"/>
            <a:ext cx="151003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 tập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Khoanh tròn vào chữ cái đứng trước đáp án đúng trong 4 câu hỏi sau đây?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4610735"/>
            <a:ext cx="899795" cy="817880"/>
          </a:xfrm>
          <a:prstGeom prst="ellipse">
            <a:avLst/>
          </a:prstGeom>
          <a:noFill/>
          <a:ln w="168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39800" y="6210935"/>
            <a:ext cx="899795" cy="817880"/>
          </a:xfrm>
          <a:prstGeom prst="ellipse">
            <a:avLst/>
          </a:prstGeom>
          <a:noFill/>
          <a:ln w="168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15400" y="7887335"/>
            <a:ext cx="899795" cy="817880"/>
          </a:xfrm>
          <a:prstGeom prst="ellipse">
            <a:avLst/>
          </a:prstGeom>
          <a:noFill/>
          <a:ln w="168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76200" y="9487535"/>
            <a:ext cx="899795" cy="817880"/>
          </a:xfrm>
          <a:prstGeom prst="ellipse">
            <a:avLst/>
          </a:prstGeom>
          <a:noFill/>
          <a:ln w="168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16" grpId="0"/>
      <p:bldP spid="17" grpId="0"/>
      <p:bldP spid="8" grpId="1"/>
      <p:bldP spid="16" grpId="1"/>
      <p:bldP spid="17" grpId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3" grpId="0" bldLvl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9"/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 rotWithShape="1">
                <a:blip r:embed="rId6"/>
                <a:stretch>
                  <a:fillRect l="-4" t="-4" r="4" b="-9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9"/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 rotWithShape="1">
                <a:blip r:embed="rId7"/>
                <a:stretch>
                  <a:fillRect l="-4" t="-33" b="-129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/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  <a:endParaRPr lang="en-US" sz="6600" b="1" dirty="0">
              <a:latin typeface="+mj-lt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019829" y="156204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rgbClr val="D1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1752600" y="2857500"/>
            <a:ext cx="14224635" cy="80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 CÁC EM THEO DÕI VIDEO VÀ TRẢ LỜI CÂU HỎI:</a:t>
            </a:r>
            <a:endParaRPr lang="en-US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ĐOÁN TỔNG SỐ ĐO 3 GÓC CỦA MỘT TAM GIÁC BẰNG BAO NHIÊU ĐỘ?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490"/>
              </a:lnSpc>
              <a:spcBef>
                <a:spcPct val="0"/>
              </a:spcBef>
            </a:pP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D1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>
            <p:custDataLst>
              <p:tags r:id="rId5"/>
            </p:custDataLst>
          </p:nvPr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>
                <p:custDataLst>
                  <p:tags r:id="rId6"/>
                </p:custDataLst>
              </p:nvPr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>
                <p:custDataLst>
                  <p:tags r:id="rId7"/>
                </p:custDataLst>
              </p:nvPr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>
              <p:custDataLst>
                <p:tags r:id="rId12"/>
              </p:custDataLst>
            </p:nvPr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>
              <p:custDataLst>
                <p:tags r:id="rId13"/>
              </p:custDataLst>
            </p:nvPr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>
            <p:custDataLst>
              <p:tags r:id="rId14"/>
            </p:custDataLst>
          </p:nvPr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/>
              <p:cNvSpPr/>
              <p:nvPr>
                <p:custDataLst>
                  <p:tags r:id="rId15"/>
                </p:custDataLst>
              </p:nvPr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/>
              <p:cNvSpPr/>
              <p:nvPr>
                <p:custDataLst>
                  <p:tags r:id="rId16"/>
                </p:custDataLst>
              </p:nvPr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/>
              <p:cNvSpPr/>
              <p:nvPr>
                <p:custDataLst>
                  <p:tags r:id="rId17"/>
                </p:custDataLst>
              </p:nvPr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/>
            <p:cNvSpPr txBox="1"/>
            <p:nvPr>
              <p:custDataLst>
                <p:tags r:id="rId19"/>
              </p:custDataLst>
            </p:nvPr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/>
            <p:cNvSpPr txBox="1"/>
            <p:nvPr>
              <p:custDataLst>
                <p:tags r:id="rId20"/>
              </p:custDataLst>
            </p:nvPr>
          </p:nvSpPr>
          <p:spPr>
            <a:xfrm>
              <a:off x="2805139" y="6285174"/>
              <a:ext cx="4457925" cy="172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SGK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400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>
            <p:custDataLst>
              <p:tags r:id="rId21"/>
            </p:custDataLst>
          </p:nvPr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/>
              <p:cNvSpPr/>
              <p:nvPr>
                <p:custDataLst>
                  <p:tags r:id="rId22"/>
                </p:custDataLst>
              </p:nvPr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/>
              <p:cNvSpPr/>
              <p:nvPr>
                <p:custDataLst>
                  <p:tags r:id="rId24"/>
                </p:custDataLst>
              </p:nvPr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/>
            <p:cNvSpPr txBox="1"/>
            <p:nvPr>
              <p:custDataLst>
                <p:tags r:id="rId26"/>
              </p:custDataLst>
            </p:nvPr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/>
            <p:cNvSpPr txBox="1"/>
            <p:nvPr>
              <p:custDataLst>
                <p:tags r:id="rId27"/>
              </p:custDataLst>
            </p:nvPr>
          </p:nvSpPr>
          <p:spPr>
            <a:xfrm>
              <a:off x="2985104" y="6285047"/>
              <a:ext cx="3493011" cy="2588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Đọc trước bài hai tam giác bằng nhau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 panose="02000000000000000000"/>
              </a:rPr>
              <a:t>Join Now</a:t>
            </a:r>
            <a:endParaRPr lang="en-US" sz="3000">
              <a:solidFill>
                <a:srgbClr val="FFFFFF"/>
              </a:solidFill>
              <a:latin typeface="Fredoka One" panose="0200000000000000000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162300"/>
            <a:ext cx="16838295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TRÂN TRỌNG CẢM ƠN CÁC THẦY CÔ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YTSave.com_Shorts_Do-cac-em-biet-tai-sao-TONG-3-GOC-1-TAM_Media_Uk1QbBQfnTw_002_720p (online-video-cutter.com) (2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54505" y="-2161540"/>
            <a:ext cx="14724380" cy="127171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57469" y="148571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13"/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/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/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D1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  <a:endParaRPr lang="en-US" sz="6000" b="1" dirty="0">
                <a:solidFill>
                  <a:srgbClr val="F2DA66"/>
                </a:solidFill>
                <a:latin typeface="+mj-lt"/>
              </a:endParaRPr>
            </a:p>
          </p:txBody>
        </p:sp>
        <p:sp>
          <p:nvSpPr>
            <p:cNvPr id="31" name="TextBox 7"/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747303" y="2504857"/>
                <a:ext cx="10801428" cy="30467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2504857"/>
                <a:ext cx="10801428" cy="3046730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6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2644" y="1100867"/>
            <a:ext cx="1243893" cy="1234306"/>
            <a:chOff x="829265" y="2740648"/>
            <a:chExt cx="874987" cy="1049153"/>
          </a:xfrm>
        </p:grpSpPr>
        <p:grpSp>
          <p:nvGrpSpPr>
            <p:cNvPr id="14" name="Group 4"/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p:pic>
        <p:nvPicPr>
          <p:cNvPr id="20" name="Picture 19" descr="Shape, polygon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21203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1931198" y="11008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1100867"/>
                <a:ext cx="14692511" cy="985591"/>
              </a:xfrm>
              <a:prstGeom prst="rect">
                <a:avLst/>
              </a:prstGeom>
              <a:blipFill rotWithShape="1">
                <a:blip r:embed="rId9"/>
                <a:stretch>
                  <a:fillRect l="-1" t="-42" b="-66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9" name="Text Box 14"/>
          <p:cNvSpPr txBox="1"/>
          <p:nvPr/>
        </p:nvSpPr>
        <p:spPr>
          <a:xfrm>
            <a:off x="5072063" y="6677025"/>
            <a:ext cx="5773737" cy="769938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endParaRPr lang="vi-VN" altLang="en-US" sz="4300" dirty="0">
              <a:latin typeface="VNI-Times" pitchFamily="2" charset="0"/>
            </a:endParaRPr>
          </a:p>
        </p:txBody>
      </p:sp>
      <p:pic>
        <p:nvPicPr>
          <p:cNvPr id="35" name="Picture 43" descr="Tdodo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3033713"/>
            <a:ext cx="5865813" cy="358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44" descr="Tdodo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2938" y="3044825"/>
            <a:ext cx="5865812" cy="358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45" descr="Tdodo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96314">
            <a:off x="7216775" y="182563"/>
            <a:ext cx="3584575" cy="5864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3" name="Group 58"/>
          <p:cNvGrpSpPr/>
          <p:nvPr/>
        </p:nvGrpSpPr>
        <p:grpSpPr>
          <a:xfrm>
            <a:off x="6610350" y="2706688"/>
            <a:ext cx="4567238" cy="3316287"/>
            <a:chOff x="2669678" y="2285992"/>
            <a:chExt cx="3857652" cy="2800922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1824847" y="3143524"/>
              <a:ext cx="2786632" cy="10715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669678" y="5085327"/>
              <a:ext cx="3857652" cy="1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728273" y="2286269"/>
              <a:ext cx="2786632" cy="278608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Text Box 7"/>
          <p:cNvSpPr txBox="1"/>
          <p:nvPr/>
        </p:nvSpPr>
        <p:spPr>
          <a:xfrm>
            <a:off x="7562850" y="1857375"/>
            <a:ext cx="1036638" cy="769620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r>
              <a:rPr lang="en-US" altLang="en-US" sz="4300" b="1" dirty="0">
                <a:solidFill>
                  <a:schemeClr val="accent2"/>
                </a:solidFill>
                <a:latin typeface="VNI-Times" pitchFamily="2" charset="0"/>
              </a:rPr>
              <a:t>M</a:t>
            </a:r>
            <a:endParaRPr lang="en-US" altLang="en-US" sz="4300" b="1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1035" name="Text Box 8"/>
          <p:cNvSpPr txBox="1"/>
          <p:nvPr/>
        </p:nvSpPr>
        <p:spPr>
          <a:xfrm>
            <a:off x="5803900" y="5737225"/>
            <a:ext cx="620713" cy="769620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r>
              <a:rPr lang="en-US" altLang="en-US" sz="4300" b="1" dirty="0">
                <a:solidFill>
                  <a:schemeClr val="accent2"/>
                </a:solidFill>
                <a:latin typeface="VNI-Times" pitchFamily="2" charset="0"/>
              </a:rPr>
              <a:t>N</a:t>
            </a:r>
            <a:endParaRPr lang="en-US" altLang="en-US" sz="4300" b="1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1036" name="Text Box 9"/>
          <p:cNvSpPr txBox="1"/>
          <p:nvPr/>
        </p:nvSpPr>
        <p:spPr>
          <a:xfrm>
            <a:off x="11333163" y="5676583"/>
            <a:ext cx="933450" cy="769620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r>
              <a:rPr lang="en-US" altLang="en-US" sz="4300" b="1" dirty="0">
                <a:solidFill>
                  <a:schemeClr val="accent2"/>
                </a:solidFill>
                <a:latin typeface="VNI-Times" pitchFamily="2" charset="0"/>
              </a:rPr>
              <a:t>P</a:t>
            </a:r>
            <a:endParaRPr lang="en-US" altLang="en-US" sz="4300" b="1" dirty="0">
              <a:solidFill>
                <a:schemeClr val="accent2"/>
              </a:solidFill>
              <a:latin typeface="VNI-Times" pitchFamily="2" charset="0"/>
            </a:endParaRP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6877050" y="5322888"/>
          <a:ext cx="6667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241300" imgH="203200" progId="Equation.DSMT4">
                  <p:embed/>
                </p:oleObj>
              </mc:Choice>
              <mc:Fallback>
                <p:oleObj name="" r:id="rId3" imgW="2413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7050" y="5322888"/>
                        <a:ext cx="666750" cy="560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944100" y="5413375"/>
          <a:ext cx="6667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241300" imgH="203200" progId="Equation.DSMT4">
                  <p:embed/>
                </p:oleObj>
              </mc:Choice>
              <mc:Fallback>
                <p:oleObj name="" r:id="rId5" imgW="241300" imgH="2032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44100" y="5413375"/>
                        <a:ext cx="666750" cy="560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688263" y="2992438"/>
          <a:ext cx="6667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241300" imgH="203200" progId="Equation.DSMT4">
                  <p:embed/>
                </p:oleObj>
              </mc:Choice>
              <mc:Fallback>
                <p:oleObj name="" r:id="rId7" imgW="241300" imgH="2032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88263" y="2992438"/>
                        <a:ext cx="666750" cy="560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971800" y="7505871"/>
                <a:ext cx="12268200" cy="13076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7505871"/>
                <a:ext cx="12268200" cy="1307698"/>
              </a:xfrm>
              <a:prstGeom prst="rect">
                <a:avLst/>
              </a:prstGeom>
              <a:blipFill rotWithShape="1">
                <a:blip r:embed="rId9"/>
                <a:stretch>
                  <a:fillRect l="-104" t="-984" r="-104" b="-940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 rotWithShape="1">
                <a:blip r:embed="rId1"/>
                <a:stretch>
                  <a:fillRect t="-13" r="-390" b="-32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/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/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/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9"/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 rotWithShape="1">
                <a:blip r:embed="rId5"/>
                <a:stretch>
                  <a:fillRect t="-1" r="3" b="-328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/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" name="Group 30"/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: Rounded Corners 6"/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>
            <p:sp>
              <p:nvSpPr>
                <p:cNvPr id="7" name="Rectangle: Rounded Corners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 rotWithShape="1">
                  <a:blip r:embed="rId1"/>
                </a:blip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/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7188914"/>
            <a:ext cx="3799120" cy="33907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01000" y="3086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/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  <a:endParaRPr lang="en-US" sz="44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" name="Picture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24100"/>
            <a:ext cx="6208857" cy="48571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1423*539"/>
  <p:tag name="TABLE_ENDDRAG_RECT" val="16*264*1424*539"/>
</p:tagLst>
</file>

<file path=ppt/tags/tag10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1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2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3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4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5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6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7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8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9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2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20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21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22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3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4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5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6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7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8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9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3881</Words>
  <Application>WPS Presentation</Application>
  <PresentationFormat>Tùy chỉnh</PresentationFormat>
  <Paragraphs>259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SimSun</vt:lpstr>
      <vt:lpstr>Wingdings</vt:lpstr>
      <vt:lpstr>Symbol</vt:lpstr>
      <vt:lpstr>Cambria Math</vt:lpstr>
      <vt:lpstr>VNI-Times</vt:lpstr>
      <vt:lpstr>Times New Roman</vt:lpstr>
      <vt:lpstr>Microsoft YaHei</vt:lpstr>
      <vt:lpstr>Arial Unicode MS</vt:lpstr>
      <vt:lpstr>Calibri</vt:lpstr>
      <vt:lpstr>.VnTime</vt:lpstr>
      <vt:lpstr>Fredoka One</vt:lpstr>
      <vt:lpstr>Office Theme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Huyền Trịnh</cp:lastModifiedBy>
  <cp:revision>69</cp:revision>
  <dcterms:created xsi:type="dcterms:W3CDTF">2006-08-16T00:00:00Z</dcterms:created>
  <dcterms:modified xsi:type="dcterms:W3CDTF">2025-11-17T00:31:44Z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34F2B6419CCB48EFA017B638C39057C0_12</vt:lpwstr>
  </property>
  <property fmtid="{D5CDD505-2E9C-101B-9397-08002B2CF9AE}" pid="3" name="KSOProductBuildVer">
    <vt:lpwstr>1033-12.2.0.23155</vt:lpwstr>
  </property>
</Properties>
</file>