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77" r:id="rId4"/>
    <p:sldId id="256" r:id="rId6"/>
    <p:sldId id="272" r:id="rId7"/>
    <p:sldId id="257" r:id="rId8"/>
    <p:sldId id="260" r:id="rId9"/>
    <p:sldId id="270" r:id="rId10"/>
    <p:sldId id="273" r:id="rId11"/>
    <p:sldId id="275" r:id="rId12"/>
    <p:sldId id="274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1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2" d="100"/>
          <a:sy n="72" d="100"/>
        </p:scale>
        <p:origin x="-124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7300-6E89-452E-A9A4-07F133E4783F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92EB-AC68-4215-BCC0-4F458E05899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.VnTime" panose="020B7200000000000000" pitchFamily="34" charset="0"/>
              </a:defRPr>
            </a:lvl9pPr>
          </a:lstStyle>
          <a:p>
            <a:fld id="{F2B10C90-F927-4855-A08F-2DEBDCF7B80C}" type="slidenum">
              <a:rPr lang="en-US" sz="1200" smtClean="0">
                <a:solidFill>
                  <a:schemeClr val="tx1"/>
                </a:solidFill>
                <a:latin typeface="Arial" panose="020B0604020202020204" pitchFamily="34" charset="0"/>
              </a:rPr>
            </a:fld>
            <a:endParaRPr lang="en-US" sz="12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C0D19-920F-4879-BC0E-C60E60543EB1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79C2C-0ACF-4F17-A2D6-BDA6DFDC2B5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E5D3B-4F28-44D2-A5F5-C5093DD0925A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CE67A-CFBC-41DE-82D9-EF1C60E68C9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D87FA-B855-4DC6-B4EA-B8A669906116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376B6-0BA6-4A0C-A963-3ED6893378A6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1C0B-A0FD-4A94-8D92-46045A5117CC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DB044-C224-4434-9832-4C098E959CF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9E3C9-AD25-47D1-BC6B-419820E6289E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93E47-D3FF-4E56-8390-7AE5329E796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197CF-C019-4659-8CC4-76938B7EF85D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5BBEA-F7D5-4334-A855-93E199E4A7B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4ED7C-03EB-47D0-9405-F8C09CE1A9B0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13C8B-A3D3-4870-901B-25D88BA2D93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99DD3-E6DA-4273-A921-13011356DD0D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03D5-05A0-4662-B203-CCBFD2FF222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994E9-8A74-48CD-B59B-08962AC32DE7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8D347-D891-46AD-93AB-17C5AB97A11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C053F-D7CA-464D-9F67-3AD5234362F8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B1E90-917F-4733-8E16-AB5519F723F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064D-21FD-48E9-8104-8C15CB0BE022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2C620-F672-4571-B13F-0A149F97427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FB0C3-1029-4425-A1AB-BB8215B10AA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43785-A462-4C2B-82B7-2DB9F5E0551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ED0EB1ED-9297-4993-9B23-85EF9E30FDB9}" type="datetimeFigureOut">
              <a:rPr lang="en-US">
                <a:cs typeface="Arial" panose="020B0604020202020204" pitchFamily="34" charset="0"/>
              </a:rPr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fld id="{F17CE4B9-FD21-460A-8DA5-AE8C0D0583A5}" type="slidenum">
              <a:rPr lang="en-US">
                <a:cs typeface="Arial" panose="020B0604020202020204" pitchFamily="34" charset="0"/>
              </a:rPr>
            </a:fld>
            <a:endParaRPr 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image" Target="../media/image5.wmf"/><Relationship Id="rId4" Type="http://schemas.openxmlformats.org/officeDocument/2006/relationships/image" Target="../media/image4.GIF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32.GIF"/><Relationship Id="rId1" Type="http://schemas.openxmlformats.org/officeDocument/2006/relationships/image" Target="../media/image31.GIF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1.xml"/><Relationship Id="rId7" Type="http://schemas.openxmlformats.org/officeDocument/2006/relationships/oleObject" Target="../embeddings/oleObject6.bin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4.e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23.e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22.emf"/><Relationship Id="rId2" Type="http://schemas.openxmlformats.org/officeDocument/2006/relationships/oleObject" Target="../embeddings/oleObject7.bin"/><Relationship Id="rId1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8.emf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7.emf"/><Relationship Id="rId4" Type="http://schemas.openxmlformats.org/officeDocument/2006/relationships/oleObject" Target="../embeddings/oleObject11.bin"/><Relationship Id="rId3" Type="http://schemas.openxmlformats.org/officeDocument/2006/relationships/image" Target="../media/image26.emf"/><Relationship Id="rId2" Type="http://schemas.openxmlformats.org/officeDocument/2006/relationships/oleObject" Target="../embeddings/oleObject10.bin"/><Relationship Id="rId1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0.png"/><Relationship Id="rId2" Type="http://schemas.openxmlformats.org/officeDocument/2006/relationships/image" Target="../media/image29.emf"/><Relationship Id="rId1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8" name="AutoShape 16"/>
          <p:cNvSpPr>
            <a:spLocks noChangeArrowheads="1"/>
          </p:cNvSpPr>
          <p:nvPr/>
        </p:nvSpPr>
        <p:spPr bwMode="auto">
          <a:xfrm>
            <a:off x="22225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69" name="AutoShape 17"/>
          <p:cNvSpPr>
            <a:spLocks noChangeArrowheads="1"/>
          </p:cNvSpPr>
          <p:nvPr/>
        </p:nvSpPr>
        <p:spPr bwMode="auto">
          <a:xfrm>
            <a:off x="1447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2209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1" name="AutoShape 19"/>
          <p:cNvSpPr>
            <a:spLocks noChangeArrowheads="1"/>
          </p:cNvSpPr>
          <p:nvPr/>
        </p:nvSpPr>
        <p:spPr bwMode="auto">
          <a:xfrm>
            <a:off x="2819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2" name="AutoShape 20"/>
          <p:cNvSpPr>
            <a:spLocks noChangeArrowheads="1"/>
          </p:cNvSpPr>
          <p:nvPr/>
        </p:nvSpPr>
        <p:spPr bwMode="auto">
          <a:xfrm>
            <a:off x="609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AutoShape 21"/>
          <p:cNvSpPr>
            <a:spLocks noChangeArrowheads="1"/>
          </p:cNvSpPr>
          <p:nvPr/>
        </p:nvSpPr>
        <p:spPr bwMode="auto">
          <a:xfrm>
            <a:off x="3429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4" name="AutoShape 22"/>
          <p:cNvSpPr>
            <a:spLocks noChangeArrowheads="1"/>
          </p:cNvSpPr>
          <p:nvPr/>
        </p:nvSpPr>
        <p:spPr bwMode="auto">
          <a:xfrm>
            <a:off x="4953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5" name="AutoShape 23"/>
          <p:cNvSpPr>
            <a:spLocks noChangeArrowheads="1"/>
          </p:cNvSpPr>
          <p:nvPr/>
        </p:nvSpPr>
        <p:spPr bwMode="auto">
          <a:xfrm>
            <a:off x="41910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6" name="AutoShape 24"/>
          <p:cNvSpPr>
            <a:spLocks noChangeArrowheads="1"/>
          </p:cNvSpPr>
          <p:nvPr/>
        </p:nvSpPr>
        <p:spPr bwMode="auto">
          <a:xfrm>
            <a:off x="5638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7" name="AutoShape 25"/>
          <p:cNvSpPr>
            <a:spLocks noChangeArrowheads="1"/>
          </p:cNvSpPr>
          <p:nvPr/>
        </p:nvSpPr>
        <p:spPr bwMode="auto">
          <a:xfrm>
            <a:off x="7162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8" name="AutoShape 26"/>
          <p:cNvSpPr>
            <a:spLocks noChangeArrowheads="1"/>
          </p:cNvSpPr>
          <p:nvPr/>
        </p:nvSpPr>
        <p:spPr bwMode="auto">
          <a:xfrm>
            <a:off x="79248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79" name="AutoShape 27"/>
          <p:cNvSpPr>
            <a:spLocks noChangeArrowheads="1"/>
          </p:cNvSpPr>
          <p:nvPr/>
        </p:nvSpPr>
        <p:spPr bwMode="auto">
          <a:xfrm>
            <a:off x="85344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0" name="AutoShape 28"/>
          <p:cNvSpPr>
            <a:spLocks noChangeArrowheads="1"/>
          </p:cNvSpPr>
          <p:nvPr/>
        </p:nvSpPr>
        <p:spPr bwMode="auto">
          <a:xfrm>
            <a:off x="6324600" y="762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1" name="AutoShape 29"/>
          <p:cNvSpPr>
            <a:spLocks noChangeArrowheads="1"/>
          </p:cNvSpPr>
          <p:nvPr/>
        </p:nvSpPr>
        <p:spPr bwMode="auto">
          <a:xfrm>
            <a:off x="70104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2" name="AutoShape 30"/>
          <p:cNvSpPr>
            <a:spLocks noChangeArrowheads="1"/>
          </p:cNvSpPr>
          <p:nvPr/>
        </p:nvSpPr>
        <p:spPr bwMode="auto">
          <a:xfrm>
            <a:off x="75438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3" name="AutoShape 31"/>
          <p:cNvSpPr>
            <a:spLocks noChangeArrowheads="1"/>
          </p:cNvSpPr>
          <p:nvPr/>
        </p:nvSpPr>
        <p:spPr bwMode="auto">
          <a:xfrm>
            <a:off x="8077200" y="60960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4" name="AutoShape 32"/>
          <p:cNvSpPr>
            <a:spLocks noChangeArrowheads="1"/>
          </p:cNvSpPr>
          <p:nvPr/>
        </p:nvSpPr>
        <p:spPr bwMode="auto">
          <a:xfrm>
            <a:off x="8382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5" name="AutoShape 33"/>
          <p:cNvSpPr>
            <a:spLocks noChangeArrowheads="1"/>
          </p:cNvSpPr>
          <p:nvPr/>
        </p:nvSpPr>
        <p:spPr bwMode="auto">
          <a:xfrm>
            <a:off x="1371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4786" name="AutoShape 34"/>
          <p:cNvSpPr>
            <a:spLocks noChangeArrowheads="1"/>
          </p:cNvSpPr>
          <p:nvPr/>
        </p:nvSpPr>
        <p:spPr bwMode="auto">
          <a:xfrm>
            <a:off x="1752600" y="6019800"/>
            <a:ext cx="228600" cy="22860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99CC"/>
              </a:gs>
              <a:gs pos="100000">
                <a:srgbClr val="76475E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3093" name="Picture 2" descr="lang hoa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" descr="lang hoa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" descr="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21613" y="242888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5" descr="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138" y="168275"/>
            <a:ext cx="144780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5" descr="hoa tuy li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4953000"/>
            <a:ext cx="13604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4" descr="hoa tuy li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4953000"/>
            <a:ext cx="136048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32" descr="nature%20(67)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5708650"/>
            <a:ext cx="577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3" descr="Natureza_016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5435600"/>
            <a:ext cx="8905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WordArt 37"/>
          <p:cNvSpPr>
            <a:spLocks noChangeArrowheads="1" noChangeShapeType="1" noTextEdit="1"/>
          </p:cNvSpPr>
          <p:nvPr/>
        </p:nvSpPr>
        <p:spPr bwMode="auto">
          <a:xfrm>
            <a:off x="3429000" y="1143000"/>
            <a:ext cx="18288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 dirty="0" smtClean="0">
                <a:ln w="12700">
                  <a:solidFill>
                    <a:srgbClr val="FF0000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 panose="02020603050405020304"/>
                <a:cs typeface="Times New Roman" panose="02020603050405020304"/>
              </a:rPr>
              <a:t>Bài 17</a:t>
            </a:r>
            <a:endParaRPr lang="vi-VN" sz="3200" kern="10" dirty="0">
              <a:ln w="12700">
                <a:solidFill>
                  <a:srgbClr val="FF0000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2" name="WordArt 37"/>
          <p:cNvSpPr>
            <a:spLocks noChangeArrowheads="1" noChangeShapeType="1" noTextEdit="1"/>
          </p:cNvSpPr>
          <p:nvPr/>
        </p:nvSpPr>
        <p:spPr bwMode="auto">
          <a:xfrm>
            <a:off x="1485900" y="2409825"/>
            <a:ext cx="5905500" cy="94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000" kern="10" dirty="0" smtClean="0">
                <a:ln w="12700">
                  <a:solidFill>
                    <a:srgbClr val="FF0000"/>
                  </a:solidFill>
                  <a:rou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 panose="02020603050405020304"/>
                <a:cs typeface="Times New Roman" panose="02020603050405020304"/>
              </a:rPr>
              <a:t>Tính chất đường phân giác của tam giác</a:t>
            </a:r>
            <a:endParaRPr lang="vi-VN" sz="4000" kern="10" dirty="0">
              <a:ln w="12700">
                <a:solidFill>
                  <a:srgbClr val="FF0000"/>
                </a:solidFill>
                <a:rou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 panose="02020603050405020304"/>
              <a:cs typeface="Times New Roman" panose="02020603050405020304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4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47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4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4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5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0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8" grpId="0" animBg="1"/>
      <p:bldP spid="74769" grpId="0" animBg="1"/>
      <p:bldP spid="74770" grpId="0" animBg="1"/>
      <p:bldP spid="74771" grpId="0" animBg="1"/>
      <p:bldP spid="74772" grpId="0" animBg="1"/>
      <p:bldP spid="74773" grpId="0" animBg="1"/>
      <p:bldP spid="74774" grpId="0" animBg="1"/>
      <p:bldP spid="74775" grpId="0" animBg="1"/>
      <p:bldP spid="74776" grpId="0" animBg="1"/>
      <p:bldP spid="74777" grpId="0" animBg="1"/>
      <p:bldP spid="74778" grpId="0" animBg="1"/>
      <p:bldP spid="74779" grpId="0" animBg="1"/>
      <p:bldP spid="74780" grpId="0" animBg="1"/>
      <p:bldP spid="74781" grpId="0" animBg="1"/>
      <p:bldP spid="74782" grpId="0" animBg="1"/>
      <p:bldP spid="74783" grpId="0" animBg="1"/>
      <p:bldP spid="74784" grpId="0" animBg="1"/>
      <p:bldP spid="74785" grpId="0" animBg="1"/>
      <p:bldP spid="74786" grpId="0" animBg="1"/>
      <p:bldP spid="30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8" descr="hinh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635375" y="333375"/>
            <a:ext cx="3960813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8998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HƯỚNG DẪN TỰ HỌC</a:t>
            </a:r>
            <a:endParaRPr lang="en-US" sz="3600" kern="10">
              <a:ln w="12700">
                <a:solidFill>
                  <a:srgbClr val="EAEAEA"/>
                </a:solidFill>
                <a:rou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8998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2263775" y="2057400"/>
            <a:ext cx="55848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Nắm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vững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dung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tam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nhà:4.10; 4.11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sgk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@"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Đọc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phần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35846" name="Picture 9" descr="B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1238250"/>
            <a:ext cx="3887787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/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63" t="5491"/>
          <a:stretch>
            <a:fillRect/>
          </a:stretch>
        </p:blipFill>
        <p:spPr bwMode="auto">
          <a:xfrm>
            <a:off x="838200" y="1219201"/>
            <a:ext cx="3352800" cy="2590799"/>
          </a:xfrm>
          <a:prstGeom prst="rect">
            <a:avLst/>
          </a:prstGeom>
          <a:ln>
            <a:noFill/>
          </a:ln>
        </p:spPr>
      </p:pic>
      <p:sp>
        <p:nvSpPr>
          <p:cNvPr id="29" name="TextBox 28"/>
          <p:cNvSpPr txBox="1"/>
          <p:nvPr/>
        </p:nvSpPr>
        <p:spPr>
          <a:xfrm>
            <a:off x="228600" y="4470737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H.4.19, AD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191000" y="457200"/>
            <a:ext cx="4800600" cy="3606225"/>
            <a:chOff x="4191000" y="457200"/>
            <a:chExt cx="4800600" cy="3606225"/>
          </a:xfrm>
        </p:grpSpPr>
        <p:sp>
          <p:nvSpPr>
            <p:cNvPr id="37" name="Oval Callout 36"/>
            <p:cNvSpPr/>
            <p:nvPr/>
          </p:nvSpPr>
          <p:spPr>
            <a:xfrm>
              <a:off x="4191000" y="457200"/>
              <a:ext cx="4800600" cy="3606225"/>
            </a:xfrm>
            <a:prstGeom prst="wedgeEllipseCallout">
              <a:avLst>
                <a:gd name="adj1" fmla="val -55063"/>
                <a:gd name="adj2" fmla="val 45228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67470" y="1295400"/>
              <a:ext cx="4114800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</a:t>
              </a:r>
              <a:r>
                <a:rPr lang="nl-NL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và 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</a:t>
              </a:r>
              <a:endParaRPr lang="en-US" sz="32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3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3200" dirty="0" err="1" smtClean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200" dirty="0" smtClean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nhau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3200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vi-VN" sz="3200" dirty="0">
                <a:solidFill>
                  <a:sysClr val="windowText" lastClr="000000"/>
                </a:solidFill>
              </a:endParaRPr>
            </a:p>
          </p:txBody>
        </p:sp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6400800" y="1300162"/>
            <a:ext cx="754063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7" name="Equation" r:id="rId2" imgW="297815" imgH="392430" progId="Equation.DSMT4">
                    <p:embed/>
                  </p:oleObj>
                </mc:Choice>
                <mc:Fallback>
                  <p:oleObj name="Equation" r:id="rId2" imgW="297815" imgH="392430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0800" y="1300162"/>
                          <a:ext cx="754063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/>
          </p:nvGraphicFramePr>
          <p:xfrm>
            <a:off x="7781925" y="1295400"/>
            <a:ext cx="67627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8" name="Equation" r:id="rId4" imgW="292100" imgH="393700" progId="Equation.DSMT4">
                    <p:embed/>
                  </p:oleObj>
                </mc:Choice>
                <mc:Fallback>
                  <p:oleObj name="Equation" r:id="rId4" imgW="292100" imgH="39370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1925" y="1295400"/>
                          <a:ext cx="67627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tia phân giác At của góc xAy (H.4.20). Nếu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 </a:t>
            </a:r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điểm B trên tia Ax, điểm C trên tia Ay, ta được tam giác ABC. Giả sử tia phân giác At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 </a:t>
            </a:r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 tại điểm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15" b="43000"/>
          <a:stretch>
            <a:fillRect/>
          </a:stretch>
        </p:blipFill>
        <p:spPr bwMode="auto">
          <a:xfrm>
            <a:off x="2667000" y="1447800"/>
            <a:ext cx="3657599" cy="2057400"/>
          </a:xfrm>
          <a:prstGeom prst="rect">
            <a:avLst/>
          </a:prstGeom>
          <a:ln>
            <a:noFill/>
          </a:ln>
        </p:spPr>
      </p:pic>
      <p:grpSp>
        <p:nvGrpSpPr>
          <p:cNvPr id="7" name="Group 6"/>
          <p:cNvGrpSpPr/>
          <p:nvPr/>
        </p:nvGrpSpPr>
        <p:grpSpPr>
          <a:xfrm>
            <a:off x="76201" y="3429000"/>
            <a:ext cx="3809999" cy="2438400"/>
            <a:chOff x="76201" y="3429000"/>
            <a:chExt cx="3809999" cy="2438400"/>
          </a:xfrm>
        </p:grpSpPr>
        <p:sp>
          <p:nvSpPr>
            <p:cNvPr id="4" name="TextBox 3"/>
            <p:cNvSpPr txBox="1"/>
            <p:nvPr/>
          </p:nvSpPr>
          <p:spPr>
            <a:xfrm>
              <a:off x="76201" y="3429000"/>
              <a:ext cx="3809999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Nhóm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1;3;5: </a:t>
              </a:r>
              <a:endPara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HĐ1</a:t>
              </a:r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Khi lấy B và C sao cho AB= 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 (h.4.20a)  </a:t>
              </a:r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hãy so sánh hai tỉ số  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và 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3023606" y="4724400"/>
            <a:ext cx="633994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9" name="Equation" r:id="rId2" imgW="297815" imgH="392430" progId="Equation.DSMT4">
                    <p:embed/>
                  </p:oleObj>
                </mc:Choice>
                <mc:Fallback>
                  <p:oleObj name="Equation" r:id="rId2" imgW="297815" imgH="392430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606" y="4724400"/>
                          <a:ext cx="633994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609600" y="5100569"/>
            <a:ext cx="568783" cy="766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0" name="Equation" r:id="rId4" imgW="292100" imgH="393700" progId="Equation.DSMT4">
                    <p:embed/>
                  </p:oleObj>
                </mc:Choice>
                <mc:Fallback>
                  <p:oleObj name="Equation" r:id="rId4" imgW="292100" imgH="39370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5100569"/>
                          <a:ext cx="568783" cy="7668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191000" y="3429000"/>
            <a:ext cx="4876800" cy="3352800"/>
            <a:chOff x="4191000" y="3429000"/>
            <a:chExt cx="4876800" cy="3352800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3429000"/>
              <a:ext cx="4876800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Nhóm</a:t>
              </a:r>
              <a:r>
                <a: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2;4;6: </a:t>
              </a:r>
              <a:endPara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HĐ2</a:t>
              </a:r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Khi lấy B và C sao cho AB=2cm và AC=4cm (H.4.20b), hãy dùng thước có vạch chia đến milimet để đo độ dài các đoạn thẳng DB, DC rồi so sánh hai tỉ số 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 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4724400" y="5968636"/>
            <a:ext cx="672301" cy="808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1" name="Equation" r:id="rId6" imgW="297815" imgH="392430" progId="Equation.DSMT4">
                    <p:embed/>
                  </p:oleObj>
                </mc:Choice>
                <mc:Fallback>
                  <p:oleObj name="Equation" r:id="rId6" imgW="297815" imgH="392430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5968636"/>
                          <a:ext cx="672301" cy="8080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5867400" y="5968636"/>
            <a:ext cx="603150" cy="813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2" name="Equation" r:id="rId7" imgW="292100" imgH="393700" progId="Equation.DSMT4">
                    <p:embed/>
                  </p:oleObj>
                </mc:Choice>
                <mc:Fallback>
                  <p:oleObj name="Equation" r:id="rId7" imgW="292100" imgH="393700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5968636"/>
                          <a:ext cx="603150" cy="8131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" name="Straight Connector 4"/>
          <p:cNvCxnSpPr/>
          <p:nvPr/>
        </p:nvCxnSpPr>
        <p:spPr>
          <a:xfrm>
            <a:off x="3962400" y="3657600"/>
            <a:ext cx="0" cy="320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524000"/>
            <a:ext cx="853440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074" y="65470"/>
            <a:ext cx="823912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TÍNH CHẤT ĐƯỜNG PHÂN GIÁC TRONG TAM GIÁC</a:t>
            </a:r>
            <a:endParaRPr lang="en-US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25" y="922446"/>
            <a:ext cx="196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761645" y="3136552"/>
            <a:ext cx="3735489" cy="2747665"/>
            <a:chOff x="402803" y="3271817"/>
            <a:chExt cx="3735489" cy="2747665"/>
          </a:xfrm>
        </p:grpSpPr>
        <p:grpSp>
          <p:nvGrpSpPr>
            <p:cNvPr id="10" name="Group 5"/>
            <p:cNvGrpSpPr/>
            <p:nvPr/>
          </p:nvGrpSpPr>
          <p:grpSpPr bwMode="auto">
            <a:xfrm>
              <a:off x="1287463" y="3710285"/>
              <a:ext cx="611187" cy="665163"/>
              <a:chOff x="0" y="0"/>
              <a:chExt cx="385" cy="419"/>
            </a:xfrm>
          </p:grpSpPr>
          <p:sp>
            <p:nvSpPr>
              <p:cNvPr id="11" name="Arc 28"/>
              <p:cNvSpPr/>
              <p:nvPr/>
            </p:nvSpPr>
            <p:spPr bwMode="auto">
              <a:xfrm rot="8848366">
                <a:off x="0" y="0"/>
                <a:ext cx="385" cy="419"/>
              </a:xfrm>
              <a:custGeom>
                <a:avLst/>
                <a:gdLst>
                  <a:gd name="T0" fmla="*/ 0 w 18382"/>
                  <a:gd name="T1" fmla="*/ 0 h 19982"/>
                  <a:gd name="T2" fmla="*/ 0 w 18382"/>
                  <a:gd name="T3" fmla="*/ 0 h 19982"/>
                  <a:gd name="T4" fmla="*/ 0 w 18382"/>
                  <a:gd name="T5" fmla="*/ 0 h 19982"/>
                  <a:gd name="T6" fmla="*/ 0 w 18382"/>
                  <a:gd name="T7" fmla="*/ 0 h 19982"/>
                  <a:gd name="T8" fmla="*/ 0 w 18382"/>
                  <a:gd name="T9" fmla="*/ 0 h 19982"/>
                  <a:gd name="T10" fmla="*/ 0 w 18382"/>
                  <a:gd name="T11" fmla="*/ 0 h 1998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382"/>
                  <a:gd name="T19" fmla="*/ 0 h 19982"/>
                  <a:gd name="T20" fmla="*/ 18382 w 18382"/>
                  <a:gd name="T21" fmla="*/ 19982 h 1998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382" h="19982" fill="none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</a:path>
                  <a:path w="18382" h="19982" stroke="0" extrusionOk="0">
                    <a:moveTo>
                      <a:pt x="8202" y="0"/>
                    </a:moveTo>
                    <a:cubicBezTo>
                      <a:pt x="12423" y="1732"/>
                      <a:pt x="15986" y="4757"/>
                      <a:pt x="18382" y="8639"/>
                    </a:cubicBezTo>
                    <a:lnTo>
                      <a:pt x="0" y="19982"/>
                    </a:lnTo>
                    <a:lnTo>
                      <a:pt x="820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mpd="sng">
                <a:solidFill>
                  <a:schemeClr val="tx1"/>
                </a:solidFill>
                <a:bevel/>
              </a:ln>
            </p:spPr>
            <p:txBody>
              <a:bodyPr wrap="none" anchor="ctr"/>
              <a:lstStyle/>
              <a:p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 Box 31"/>
              <p:cNvSpPr txBox="1">
                <a:spLocks noChangeArrowheads="1"/>
              </p:cNvSpPr>
              <p:nvPr/>
            </p:nvSpPr>
            <p:spPr bwMode="auto">
              <a:xfrm>
                <a:off x="93" y="9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buFont typeface="Wingdings 2" panose="05020102010507070707" pitchFamily="18" charset="2"/>
                  <a:buNone/>
                </a:pPr>
                <a:r>
                  <a:rPr lang="en-US" sz="2400" b="1">
                    <a:solidFill>
                      <a:srgbClr val="D60093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2400" b="1">
                  <a:solidFill>
                    <a:srgbClr val="D6009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402803" y="3271817"/>
              <a:ext cx="3735489" cy="2747665"/>
              <a:chOff x="457200" y="3195935"/>
              <a:chExt cx="3735489" cy="2747665"/>
            </a:xfrm>
          </p:grpSpPr>
          <p:grpSp>
            <p:nvGrpSpPr>
              <p:cNvPr id="7" name="Group 2"/>
              <p:cNvGrpSpPr/>
              <p:nvPr/>
            </p:nvGrpSpPr>
            <p:grpSpPr bwMode="auto">
              <a:xfrm>
                <a:off x="1563688" y="3715048"/>
                <a:ext cx="665162" cy="614362"/>
                <a:chOff x="0" y="0"/>
                <a:chExt cx="419" cy="387"/>
              </a:xfrm>
            </p:grpSpPr>
            <p:sp>
              <p:nvSpPr>
                <p:cNvPr id="8" name="Arc 29"/>
                <p:cNvSpPr/>
                <p:nvPr/>
              </p:nvSpPr>
              <p:spPr bwMode="auto">
                <a:xfrm rot="6618963">
                  <a:off x="17" y="-17"/>
                  <a:ext cx="385" cy="419"/>
                </a:xfrm>
                <a:custGeom>
                  <a:avLst/>
                  <a:gdLst>
                    <a:gd name="T0" fmla="*/ 0 w 18382"/>
                    <a:gd name="T1" fmla="*/ 0 h 19982"/>
                    <a:gd name="T2" fmla="*/ 0 w 18382"/>
                    <a:gd name="T3" fmla="*/ 0 h 19982"/>
                    <a:gd name="T4" fmla="*/ 0 w 18382"/>
                    <a:gd name="T5" fmla="*/ 0 h 19982"/>
                    <a:gd name="T6" fmla="*/ 0 w 18382"/>
                    <a:gd name="T7" fmla="*/ 0 h 19982"/>
                    <a:gd name="T8" fmla="*/ 0 w 18382"/>
                    <a:gd name="T9" fmla="*/ 0 h 19982"/>
                    <a:gd name="T10" fmla="*/ 0 w 18382"/>
                    <a:gd name="T11" fmla="*/ 0 h 1998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382"/>
                    <a:gd name="T19" fmla="*/ 0 h 19982"/>
                    <a:gd name="T20" fmla="*/ 18382 w 18382"/>
                    <a:gd name="T21" fmla="*/ 19982 h 1998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382" h="19982" fill="none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</a:path>
                    <a:path w="18382" h="19982" stroke="0" extrusionOk="0">
                      <a:moveTo>
                        <a:pt x="8202" y="0"/>
                      </a:moveTo>
                      <a:cubicBezTo>
                        <a:pt x="12423" y="1732"/>
                        <a:pt x="15986" y="4757"/>
                        <a:pt x="18382" y="8639"/>
                      </a:cubicBezTo>
                      <a:lnTo>
                        <a:pt x="0" y="19982"/>
                      </a:lnTo>
                      <a:lnTo>
                        <a:pt x="820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 cmpd="sng">
                  <a:solidFill>
                    <a:schemeClr val="tx1"/>
                  </a:solidFill>
                  <a:bevel/>
                </a:ln>
              </p:spPr>
              <p:txBody>
                <a:bodyPr wrap="none" anchor="ctr"/>
                <a:lstStyle/>
                <a:p>
                  <a:endPara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1" y="96"/>
                  <a:ext cx="213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Wingdings 2" panose="05020102010507070707" pitchFamily="18" charset="2"/>
                    <a:buNone/>
                  </a:pPr>
                  <a:r>
                    <a:rPr lang="en-US" sz="2400" b="1">
                      <a:solidFill>
                        <a:srgbClr val="D60093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sz="2400" b="1">
                    <a:solidFill>
                      <a:srgbClr val="D60093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 flipH="1">
                <a:off x="762000" y="3576935"/>
                <a:ext cx="904875" cy="188595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762000" y="5462885"/>
                <a:ext cx="3040839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1666875" y="3576936"/>
                <a:ext cx="2135964" cy="188595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1666875" y="3576935"/>
                <a:ext cx="376956" cy="188595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2400">
                  <a:ln>
                    <a:solidFill>
                      <a:sysClr val="windowText" lastClr="000000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528763" y="3195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buFont typeface="Wingdings 2" panose="05020102010507070707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1990725" y="5481935"/>
                <a:ext cx="40748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buFont typeface="Wingdings 2" panose="05020102010507070707" pitchFamily="18" charset="2"/>
                  <a:buNone/>
                  <a:defRPr/>
                </a:pPr>
                <a:r>
                  <a:rPr lang="en-US" sz="2400" dirty="0">
                    <a:ln>
                      <a:solidFill>
                        <a:schemeClr val="tx1"/>
                      </a:solidFill>
                    </a:ln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457200" y="5253335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buFont typeface="Wingdings 2" panose="05020102010507070707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 Box 36"/>
              <p:cNvSpPr txBox="1">
                <a:spLocks noChangeArrowheads="1"/>
              </p:cNvSpPr>
              <p:nvPr/>
            </p:nvSpPr>
            <p:spPr bwMode="auto">
              <a:xfrm>
                <a:off x="3802839" y="5289202"/>
                <a:ext cx="38985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buFont typeface="Wingdings 2" panose="05020102010507070707" pitchFamily="18" charset="2"/>
                  <a:buNone/>
                  <a:defRPr/>
                </a:pPr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2400" dirty="0" smtClean="0">
                  <a:ln>
                    <a:solidFill>
                      <a:schemeClr val="tx1"/>
                    </a:solidFill>
                  </a:ln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53" name="Straight Connector 52"/>
          <p:cNvCxnSpPr/>
          <p:nvPr/>
        </p:nvCxnSpPr>
        <p:spPr bwMode="auto">
          <a:xfrm>
            <a:off x="346886" y="4434185"/>
            <a:ext cx="4087776" cy="27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>
            <a:off x="951724" y="3195935"/>
            <a:ext cx="1629" cy="256827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152401" y="3733800"/>
            <a:ext cx="76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en-US" sz="2800" dirty="0">
                <a:latin typeface="Times New Roman" panose="02020603050405020304" pitchFamily="18" charset="0"/>
              </a:rPr>
              <a:t>GT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6" name="Text Box 66"/>
          <p:cNvSpPr txBox="1">
            <a:spLocks noChangeArrowheads="1"/>
          </p:cNvSpPr>
          <p:nvPr/>
        </p:nvSpPr>
        <p:spPr bwMode="auto">
          <a:xfrm>
            <a:off x="152401" y="4510385"/>
            <a:ext cx="839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en-US" sz="2800" dirty="0">
                <a:latin typeface="Times New Roman" panose="02020603050405020304" pitchFamily="18" charset="0"/>
              </a:rPr>
              <a:t>KL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sz="2800" i="1" smtClean="0">
                            <a:latin typeface="Cambria Math" panose="02040503050406030204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/>
                          </a:rPr>
                          <m:t>BAC</m:t>
                        </m:r>
                      </m:e>
                    </m:acc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48" y="3761165"/>
                <a:ext cx="4033422" cy="537263"/>
              </a:xfrm>
              <a:prstGeom prst="rect">
                <a:avLst/>
              </a:prstGeom>
              <a:blipFill rotWithShape="1">
                <a:blip r:embed="rId1"/>
                <a:stretch>
                  <a:fillRect l="-12" t="-11" r="10" b="2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ctangle 57"/>
              <p:cNvSpPr/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/>
                          <a:ea typeface="Cambria Math" panose="02040503050406030204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/>
                          <a:ea typeface="Cambria Math" panose="02040503050406030204"/>
                        </a:rPr>
                        <m:t>𝐴𝐵𝐶</m:t>
                      </m:r>
                    </m:oMath>
                  </m:oMathPara>
                </a14:m>
                <a:endParaRPr lang="en-US" sz="2800" b="0" dirty="0" smtClean="0">
                  <a:latin typeface="Times New Roman" panose="02020603050405020304" pitchFamily="18" charset="0"/>
                  <a:ea typeface="Cambria Math" panose="02040503050406030204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455" y="3161982"/>
                <a:ext cx="1067539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1" t="-61" r="21" b="5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DB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DC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AB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AC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336" y="4434185"/>
                <a:ext cx="1843864" cy="901785"/>
              </a:xfrm>
              <a:prstGeom prst="rect">
                <a:avLst/>
              </a:prstGeom>
              <a:blipFill rotWithShape="1">
                <a:blip r:embed="rId3"/>
                <a:stretch>
                  <a:fillRect l="-10" t="-68" b="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5" grpId="0"/>
      <p:bldP spid="56" grpId="0"/>
      <p:bldP spid="57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2800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/>
                      </a:rPr>
                      <m:t>NP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/>
                      </a:rPr>
                      <m:t>M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D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l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tia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ph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n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gi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a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g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/>
                      </a:rPr>
                      <m:t>M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" y="235802"/>
                <a:ext cx="6705600" cy="954107"/>
              </a:xfrm>
              <a:prstGeom prst="rect">
                <a:avLst/>
              </a:prstGeom>
              <a:blipFill rotWithShape="1">
                <a:blip r:embed="rId1"/>
                <a:stretch>
                  <a:fillRect t="-23" b="5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/>
          <p:nvPr/>
        </p:nvGrpSpPr>
        <p:grpSpPr bwMode="auto">
          <a:xfrm>
            <a:off x="1914525" y="1262062"/>
            <a:ext cx="4943475" cy="2624138"/>
            <a:chOff x="246" y="1072"/>
            <a:chExt cx="3306" cy="1653"/>
          </a:xfrm>
        </p:grpSpPr>
        <p:grpSp>
          <p:nvGrpSpPr>
            <p:cNvPr id="6" name="Group 6"/>
            <p:cNvGrpSpPr/>
            <p:nvPr/>
          </p:nvGrpSpPr>
          <p:grpSpPr bwMode="auto">
            <a:xfrm>
              <a:off x="246" y="1072"/>
              <a:ext cx="3306" cy="1641"/>
              <a:chOff x="414" y="2157"/>
              <a:chExt cx="3306" cy="1641"/>
            </a:xfrm>
          </p:grpSpPr>
          <p:sp>
            <p:nvSpPr>
              <p:cNvPr id="12" name="Freeform 7"/>
              <p:cNvSpPr/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M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414" y="350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N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3336" y="3510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P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NI-Times" pitchFamily="2" charset="0"/>
                </a:rPr>
                <a:t>D</a:t>
              </a:r>
              <a:endParaRPr lang="en-US" altLang="en-US" sz="2400">
                <a:latin typeface="VNI-Times" pitchFamily="2" charset="0"/>
              </a:endParaRPr>
            </a:p>
          </p:txBody>
        </p:sp>
        <p:grpSp>
          <p:nvGrpSpPr>
            <p:cNvPr id="9" name="Group 13"/>
            <p:cNvGrpSpPr/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/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/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MP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208" y="4876800"/>
                <a:ext cx="2760392" cy="887294"/>
              </a:xfrm>
              <a:prstGeom prst="rect">
                <a:avLst/>
              </a:prstGeom>
              <a:blipFill rotWithShape="1">
                <a:blip r:embed="rId3"/>
                <a:stretch>
                  <a:fillRect l="-481" t="-1431" r="-460" b="-1409"/>
                </a:stretch>
              </a:blip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MNP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M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D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l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tia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ph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n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gi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a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g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M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99" y="4114800"/>
                <a:ext cx="5855001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" r="-542" b="11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2800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/>
                      </a:rPr>
                      <m:t>DK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l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tia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ph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â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n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gi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á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a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g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ó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/>
                      </a:rPr>
                      <m:t>D</m:t>
                    </m:r>
                    <m:r>
                      <a:rPr lang="en-US" sz="2800" b="0" i="0" smtClean="0">
                        <a:latin typeface="Cambria Math" panose="02040503050406030204"/>
                        <a:ea typeface="Cambria Math" panose="02040503050406030204"/>
                      </a:rPr>
                      <m:t>.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24" y="235802"/>
                <a:ext cx="6696076" cy="954107"/>
              </a:xfrm>
              <a:prstGeom prst="rect">
                <a:avLst/>
              </a:prstGeom>
              <a:blipFill rotWithShape="1">
                <a:blip r:embed="rId1"/>
                <a:stretch>
                  <a:fillRect l="-9" t="-23" b="5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5"/>
          <p:cNvGrpSpPr/>
          <p:nvPr/>
        </p:nvGrpSpPr>
        <p:grpSpPr bwMode="auto">
          <a:xfrm rot="10800000">
            <a:off x="1981201" y="1447800"/>
            <a:ext cx="5125902" cy="2624138"/>
            <a:chOff x="100" y="1072"/>
            <a:chExt cx="3428" cy="1653"/>
          </a:xfrm>
        </p:grpSpPr>
        <p:grpSp>
          <p:nvGrpSpPr>
            <p:cNvPr id="6" name="Group 6"/>
            <p:cNvGrpSpPr/>
            <p:nvPr/>
          </p:nvGrpSpPr>
          <p:grpSpPr bwMode="auto">
            <a:xfrm>
              <a:off x="100" y="1072"/>
              <a:ext cx="3428" cy="1644"/>
              <a:chOff x="268" y="2157"/>
              <a:chExt cx="3428" cy="1644"/>
            </a:xfrm>
          </p:grpSpPr>
          <p:sp>
            <p:nvSpPr>
              <p:cNvPr id="12" name="Freeform 7"/>
              <p:cNvSpPr/>
              <p:nvPr/>
            </p:nvSpPr>
            <p:spPr bwMode="auto">
              <a:xfrm>
                <a:off x="576" y="2448"/>
                <a:ext cx="2832" cy="1104"/>
              </a:xfrm>
              <a:custGeom>
                <a:avLst/>
                <a:gdLst>
                  <a:gd name="T0" fmla="*/ 0 w 2832"/>
                  <a:gd name="T1" fmla="*/ 1104 h 1104"/>
                  <a:gd name="T2" fmla="*/ 816 w 2832"/>
                  <a:gd name="T3" fmla="*/ 0 h 1104"/>
                  <a:gd name="T4" fmla="*/ 2832 w 2832"/>
                  <a:gd name="T5" fmla="*/ 1104 h 1104"/>
                  <a:gd name="T6" fmla="*/ 0 w 2832"/>
                  <a:gd name="T7" fmla="*/ 1104 h 110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32" h="1104">
                    <a:moveTo>
                      <a:pt x="0" y="1104"/>
                    </a:moveTo>
                    <a:lnTo>
                      <a:pt x="816" y="0"/>
                    </a:lnTo>
                    <a:lnTo>
                      <a:pt x="2832" y="1104"/>
                    </a:lnTo>
                    <a:lnTo>
                      <a:pt x="0" y="1104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 rot="10800000">
                <a:off x="1272" y="215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D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 rot="10607645">
                <a:off x="268" y="3509"/>
                <a:ext cx="5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   E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 rot="11064554">
                <a:off x="3312" y="3513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 dirty="0" smtClean="0">
                    <a:latin typeface="VNI-Times" pitchFamily="2" charset="0"/>
                  </a:rPr>
                  <a:t>F</a:t>
                </a:r>
                <a:endParaRPr lang="en-US" altLang="en-US" sz="2400" dirty="0">
                  <a:latin typeface="VNI-Times" pitchFamily="2" charset="0"/>
                </a:endParaRPr>
              </a:p>
            </p:txBody>
          </p:sp>
        </p:grp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223" y="1360"/>
              <a:ext cx="288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 rot="11094013">
              <a:off x="1280" y="2437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 smtClean="0">
                  <a:latin typeface="VNI-Times" pitchFamily="2" charset="0"/>
                </a:rPr>
                <a:t>K</a:t>
              </a:r>
              <a:endParaRPr lang="en-US" altLang="en-US" sz="2400" dirty="0">
                <a:latin typeface="VNI-Times" pitchFamily="2" charset="0"/>
              </a:endParaRPr>
            </a:p>
          </p:txBody>
        </p:sp>
        <p:grpSp>
          <p:nvGrpSpPr>
            <p:cNvPr id="9" name="Group 13"/>
            <p:cNvGrpSpPr/>
            <p:nvPr/>
          </p:nvGrpSpPr>
          <p:grpSpPr bwMode="auto">
            <a:xfrm>
              <a:off x="1152" y="1408"/>
              <a:ext cx="281" cy="182"/>
              <a:chOff x="1307" y="2487"/>
              <a:chExt cx="281" cy="182"/>
            </a:xfrm>
          </p:grpSpPr>
          <p:sp>
            <p:nvSpPr>
              <p:cNvPr id="10" name="Arc 14"/>
              <p:cNvSpPr/>
              <p:nvPr/>
            </p:nvSpPr>
            <p:spPr bwMode="auto">
              <a:xfrm rot="12052822" flipH="1">
                <a:off x="1452" y="2487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5"/>
              <p:cNvSpPr/>
              <p:nvPr/>
            </p:nvSpPr>
            <p:spPr bwMode="auto">
              <a:xfrm rot="14089926" flipH="1">
                <a:off x="1311" y="2529"/>
                <a:ext cx="136" cy="144"/>
              </a:xfrm>
              <a:custGeom>
                <a:avLst/>
                <a:gdLst>
                  <a:gd name="T0" fmla="*/ 0 w 20361"/>
                  <a:gd name="T1" fmla="*/ 0 h 21600"/>
                  <a:gd name="T2" fmla="*/ 0 w 20361"/>
                  <a:gd name="T3" fmla="*/ 0 h 21600"/>
                  <a:gd name="T4" fmla="*/ 0 w 2036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61" h="21600" fill="none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</a:path>
                  <a:path w="20361" h="21600" stroke="0" extrusionOk="0">
                    <a:moveTo>
                      <a:pt x="0" y="0"/>
                    </a:moveTo>
                    <a:cubicBezTo>
                      <a:pt x="9149" y="0"/>
                      <a:pt x="17306" y="5764"/>
                      <a:pt x="20361" y="14389"/>
                    </a:cubicBez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KF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DE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DF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2208" y="4953000"/>
                <a:ext cx="2760392" cy="887294"/>
              </a:xfrm>
              <a:prstGeom prst="rect">
                <a:avLst/>
              </a:prstGeom>
              <a:blipFill rotWithShape="1">
                <a:blip r:embed="rId3"/>
                <a:stretch>
                  <a:fillRect l="-481" t="-1431" r="-460" b="-1409"/>
                </a:stretch>
              </a:blip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∆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DEF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DK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l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à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tia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ph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â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n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gi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á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ủ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a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g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ó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c</m:t>
                    </m:r>
                    <m:r>
                      <a:rPr lang="en-US" sz="280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/>
                      </a:rPr>
                      <m:t>D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745" y="4191000"/>
                <a:ext cx="567065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9" r="-560" b="11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độ dài x trong Hình 4.22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85" t="7650"/>
          <a:stretch>
            <a:fillRect/>
          </a:stretch>
        </p:blipFill>
        <p:spPr bwMode="auto">
          <a:xfrm>
            <a:off x="5673407" y="76200"/>
            <a:ext cx="3165793" cy="2089785"/>
          </a:xfrm>
          <a:prstGeom prst="rect">
            <a:avLst/>
          </a:prstGeom>
          <a:ln>
            <a:noFill/>
          </a:ln>
        </p:spPr>
      </p:pic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MNP có MI là đường phân giác của góc M.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7200" y="3680847"/>
            <a:ext cx="5715000" cy="1119753"/>
            <a:chOff x="457200" y="3680847"/>
            <a:chExt cx="5715000" cy="1119753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 đó ta có:  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hay 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2438400" y="3744128"/>
            <a:ext cx="1433632" cy="827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3" name="Equation" r:id="rId2" imgW="677545" imgH="392430" progId="Equation.DSMT4">
                    <p:embed/>
                  </p:oleObj>
                </mc:Choice>
                <mc:Fallback>
                  <p:oleObj name="Equation" r:id="rId2" imgW="677545" imgH="392430" progId="Equation.DSMT4">
                    <p:embed/>
                    <p:pic>
                      <p:nvPicPr>
                        <p:cNvPr id="0" name="Picture 823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438400" y="3744128"/>
                          <a:ext cx="1433632" cy="82787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4630766" y="3680847"/>
            <a:ext cx="1321263" cy="967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4" name="Equation" r:id="rId4" imgW="535940" imgH="392430" progId="Equation.DSMT4">
                    <p:embed/>
                  </p:oleObj>
                </mc:Choice>
                <mc:Fallback>
                  <p:oleObj name="Equation" r:id="rId4" imgW="535940" imgH="392430" progId="Equation.DSMT4">
                    <p:embed/>
                    <p:pic>
                      <p:nvPicPr>
                        <p:cNvPr id="0" name="Picture 823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30766" y="3680847"/>
                          <a:ext cx="1321263" cy="96735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685800" y="4731425"/>
            <a:ext cx="3566187" cy="983575"/>
            <a:chOff x="685800" y="4731425"/>
            <a:chExt cx="3566187" cy="983575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8869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Suy ra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/>
          </p:nvGraphicFramePr>
          <p:xfrm>
            <a:off x="1905000" y="4731425"/>
            <a:ext cx="2346987" cy="98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5" name="Equation" r:id="rId6" imgW="935990" imgH="392430" progId="Equation.DSMT4">
                    <p:embed/>
                  </p:oleObj>
                </mc:Choice>
                <mc:Fallback>
                  <p:oleObj name="Equation" r:id="rId6" imgW="935990" imgH="392430" progId="Equation.DSMT4">
                    <p:embed/>
                    <p:pic>
                      <p:nvPicPr>
                        <p:cNvPr id="0" name="Picture 823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905000" y="4731425"/>
                          <a:ext cx="2346987" cy="983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848380"/>
            <a:ext cx="4402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độ dài x trong Hình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4.23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2958405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EDF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đường phân giác của góc </a:t>
            </a:r>
            <a:r>
              <a:rPr lang="nl-N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2400"/>
            <a:ext cx="3124200" cy="25908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457200" y="3733800"/>
            <a:ext cx="5715000" cy="1066800"/>
            <a:chOff x="457200" y="3733800"/>
            <a:chExt cx="5715000" cy="1066800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3846493"/>
              <a:ext cx="5715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 đó ta có:  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hay 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vi-VN" sz="2800" dirty="0"/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/>
          </p:nvGraphicFramePr>
          <p:xfrm>
            <a:off x="2429683" y="3781455"/>
            <a:ext cx="1404341" cy="790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8" name="Equation" r:id="rId2" imgW="697865" imgH="392430" progId="Equation.DSMT4">
                    <p:embed/>
                  </p:oleObj>
                </mc:Choice>
                <mc:Fallback>
                  <p:oleObj name="Equation" r:id="rId2" imgW="697865" imgH="392430" progId="Equation.DSMT4">
                    <p:embed/>
                    <p:pic>
                      <p:nvPicPr>
                        <p:cNvPr id="0" name="Picture 924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429683" y="3781455"/>
                          <a:ext cx="1404341" cy="790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4648200" y="3733800"/>
            <a:ext cx="1474529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9" name="Equation" r:id="rId4" imgW="650240" imgH="421640" progId="Equation.DSMT4">
                    <p:embed/>
                  </p:oleObj>
                </mc:Choice>
                <mc:Fallback>
                  <p:oleObj name="Equation" r:id="rId4" imgW="650240" imgH="421640" progId="Equation.DSMT4">
                    <p:embed/>
                    <p:pic>
                      <p:nvPicPr>
                        <p:cNvPr id="0" name="Picture 924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48200" y="3733800"/>
                          <a:ext cx="1474529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685800" y="4726117"/>
            <a:ext cx="4275917" cy="1065083"/>
            <a:chOff x="685800" y="4726117"/>
            <a:chExt cx="4275917" cy="1065083"/>
          </a:xfrm>
        </p:grpSpPr>
        <p:sp>
          <p:nvSpPr>
            <p:cNvPr id="22" name="TextBox 21"/>
            <p:cNvSpPr txBox="1"/>
            <p:nvPr/>
          </p:nvSpPr>
          <p:spPr>
            <a:xfrm>
              <a:off x="685800" y="49631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Suy ra</a:t>
              </a:r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2133600" y="4726117"/>
            <a:ext cx="2828117" cy="10650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50" name="Equation" r:id="rId6" imgW="1117600" imgH="421640" progId="Equation.DSMT4">
                    <p:embed/>
                  </p:oleObj>
                </mc:Choice>
                <mc:Fallback>
                  <p:oleObj name="Equation" r:id="rId6" imgW="1117600" imgH="421640" progId="Equation.DSMT4">
                    <p:embed/>
                    <p:pic>
                      <p:nvPicPr>
                        <p:cNvPr id="0" name="Picture 9249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133600" y="4726117"/>
                          <a:ext cx="2828117" cy="10650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4.12: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4.25),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7h.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7h30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29057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51538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có AI là phân giác của góc MAD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57200" y="4290358"/>
            <a:ext cx="5184914" cy="815042"/>
            <a:chOff x="682486" y="3985558"/>
            <a:chExt cx="5184914" cy="815042"/>
          </a:xfrm>
        </p:grpSpPr>
        <p:sp>
          <p:nvSpPr>
            <p:cNvPr id="7" name="TextBox 6"/>
            <p:cNvSpPr txBox="1"/>
            <p:nvPr/>
          </p:nvSpPr>
          <p:spPr>
            <a:xfrm>
              <a:off x="682486" y="4077958"/>
              <a:ext cx="51849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Suy ra:                        hay ID=2IM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1872107" y="3985558"/>
            <a:ext cx="1944837" cy="8150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9" name="Equation" r:id="rId1" imgW="935990" imgH="392430" progId="Equation.DSMT4">
                    <p:embed/>
                  </p:oleObj>
                </mc:Choice>
                <mc:Fallback>
                  <p:oleObj name="Equation" r:id="rId1" imgW="935990" imgH="392430" progId="Equation.DSMT4">
                    <p:embed/>
                    <p:pic>
                      <p:nvPicPr>
                        <p:cNvPr id="0" name="Picture 1024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872107" y="3985558"/>
                          <a:ext cx="1944837" cy="81504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381000" y="5244405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bạn đi cùng vận tốc nên thời gian đi từ D đến I gấp 2 lần thời gian đi từ M đến I. Bạn Dung xuất phát lúc 6h30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38400"/>
            <a:ext cx="2514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</p:bldLst>
  </p:timing>
</p:sld>
</file>

<file path=ppt/tags/tag1.xml><?xml version="1.0" encoding="utf-8"?>
<p:tagLst xmlns:p="http://schemas.openxmlformats.org/presentationml/2006/main">
  <p:tag name="TIMING" val="|8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3882" dir="13500000" algn="ctr" rotWithShape="0">
            <a:schemeClr val="tx1">
              <a:gamma/>
              <a:shade val="60000"/>
              <a:invGamma/>
              <a:alpha val="50000"/>
            </a:schemeClr>
          </a:outerShdw>
        </a:effectLst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1911</Words>
  <Application>WPS Slides</Application>
  <PresentationFormat>On-screen Show (4:3)</PresentationFormat>
  <Paragraphs>112</Paragraphs>
  <Slides>10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13</vt:i4>
      </vt:variant>
      <vt:variant>
        <vt:lpstr>幻灯片标题</vt:lpstr>
      </vt:variant>
      <vt:variant>
        <vt:i4>10</vt:i4>
      </vt:variant>
    </vt:vector>
  </HeadingPairs>
  <TitlesOfParts>
    <vt:vector size="38" baseType="lpstr">
      <vt:lpstr>Arial</vt:lpstr>
      <vt:lpstr>SimSun</vt:lpstr>
      <vt:lpstr>Wingdings</vt:lpstr>
      <vt:lpstr>Calibri</vt:lpstr>
      <vt:lpstr>Times New Roman</vt:lpstr>
      <vt:lpstr>.VnTime</vt:lpstr>
      <vt:lpstr>Times New Roman</vt:lpstr>
      <vt:lpstr>Wingdings 2</vt:lpstr>
      <vt:lpstr>Cambria Math</vt:lpstr>
      <vt:lpstr>Cambria Math</vt:lpstr>
      <vt:lpstr>VNI-Times</vt:lpstr>
      <vt:lpstr>Microsoft YaHei</vt:lpstr>
      <vt:lpstr>Arial Unicode MS</vt:lpstr>
      <vt:lpstr>Office Theme</vt:lpstr>
      <vt:lpstr>1_Office Theme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Huyền Trịnh</cp:lastModifiedBy>
  <cp:revision>58</cp:revision>
  <dcterms:created xsi:type="dcterms:W3CDTF">2020-04-09T01:44:00Z</dcterms:created>
  <dcterms:modified xsi:type="dcterms:W3CDTF">2025-04-09T02:51:31Z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234D6B21779448868B42E920C82C299F_13</vt:lpwstr>
  </property>
  <property fmtid="{D5CDD505-2E9C-101B-9397-08002B2CF9AE}" pid="3" name="KSOProductBuildVer">
    <vt:lpwstr>1033-12.2.0.20782</vt:lpwstr>
  </property>
</Properties>
</file>