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1" r:id="rId2"/>
    <p:sldId id="276" r:id="rId3"/>
    <p:sldId id="282" r:id="rId4"/>
    <p:sldId id="284" r:id="rId5"/>
    <p:sldId id="283" r:id="rId6"/>
    <p:sldId id="258" r:id="rId7"/>
    <p:sldId id="259" r:id="rId8"/>
    <p:sldId id="261" r:id="rId9"/>
    <p:sldId id="277" r:id="rId10"/>
    <p:sldId id="287" r:id="rId11"/>
    <p:sldId id="286" r:id="rId12"/>
    <p:sldId id="278" r:id="rId13"/>
    <p:sldId id="288" r:id="rId14"/>
    <p:sldId id="289" r:id="rId15"/>
    <p:sldId id="263" r:id="rId16"/>
    <p:sldId id="300" r:id="rId17"/>
    <p:sldId id="299" r:id="rId18"/>
    <p:sldId id="275" r:id="rId19"/>
    <p:sldId id="279" r:id="rId20"/>
    <p:sldId id="292" r:id="rId21"/>
    <p:sldId id="297" r:id="rId22"/>
    <p:sldId id="290" r:id="rId23"/>
    <p:sldId id="291" r:id="rId24"/>
    <p:sldId id="293" r:id="rId25"/>
    <p:sldId id="294" r:id="rId26"/>
    <p:sldId id="298" r:id="rId27"/>
    <p:sldId id="295" r:id="rId28"/>
    <p:sldId id="267" r:id="rId29"/>
    <p:sldId id="280" r:id="rId30"/>
    <p:sldId id="268" r:id="rId31"/>
    <p:sldId id="269" r:id="rId32"/>
    <p:sldId id="281" r:id="rId33"/>
    <p:sldId id="270" r:id="rId34"/>
    <p:sldId id="296" r:id="rId35"/>
    <p:sldId id="271" r:id="rId3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ễn Thị Hồng Minh" initials="NTHM" lastIdx="1" clrIdx="0">
    <p:extLst>
      <p:ext uri="{19B8F6BF-5375-455C-9EA6-DF929625EA0E}">
        <p15:presenceInfo xmlns:p15="http://schemas.microsoft.com/office/powerpoint/2012/main" xmlns="" userId="S::3102046015@haiphong.itrithuc.vn::602b793b-12fb-4e90-a988-e0a981eaab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69" d="100"/>
          <a:sy n="69" d="100"/>
        </p:scale>
        <p:origin x="-78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14T22:45:19.271" idx="1">
    <p:pos x="10" y="10"/>
    <p:text/>
    <p:extLst>
      <p:ext uri="{C676402C-5697-4E1C-873F-D02D1690AC5C}">
        <p15:threadingInfo xmlns:p15="http://schemas.microsoft.com/office/powerpoint/2012/main" xmlns=""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07/12/2021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3686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07/12/2021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30584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07/12/2021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3909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07/12/2021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214708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07/12/2021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24121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07/12/2021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16565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07/12/2021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85230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07/12/2021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3718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07/12/2021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566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07/12/2021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7827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07/12/2021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32021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07/12/2021</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811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2402065-EBD6-40C7-A9F9-929BF9167A17}"/>
              </a:ext>
            </a:extLst>
          </p:cNvPr>
          <p:cNvSpPr txBox="1"/>
          <p:nvPr/>
        </p:nvSpPr>
        <p:spPr>
          <a:xfrm>
            <a:off x="2862469" y="398429"/>
            <a:ext cx="4625009"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PHIẾU</a:t>
            </a:r>
            <a:r>
              <a:rPr lang="en-US" sz="3200" b="1" baseline="0" dirty="0">
                <a:solidFill>
                  <a:srgbClr val="FF0000"/>
                </a:solidFill>
                <a:latin typeface="Times New Roman" panose="02020603050405020304" pitchFamily="18" charset="0"/>
                <a:cs typeface="Times New Roman" panose="02020603050405020304" pitchFamily="18" charset="0"/>
              </a:rPr>
              <a:t> HỌC TẬP SỐ 1</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4A5FB8B-2A26-4331-A933-EA9CAB992AE1}"/>
              </a:ext>
            </a:extLst>
          </p:cNvPr>
          <p:cNvSpPr txBox="1"/>
          <p:nvPr/>
        </p:nvSpPr>
        <p:spPr>
          <a:xfrm>
            <a:off x="887896" y="1433157"/>
            <a:ext cx="10959548" cy="2219838"/>
          </a:xfrm>
          <a:prstGeom prst="rect">
            <a:avLst/>
          </a:prstGeom>
          <a:noFill/>
        </p:spPr>
        <p:txBody>
          <a:bodyPr wrap="square">
            <a:spAutoFit/>
          </a:bodyPr>
          <a:lstStyle/>
          <a:p>
            <a:pPr>
              <a:lnSpc>
                <a:spcPct val="150000"/>
              </a:lnSpc>
            </a:pPr>
            <a:r>
              <a:rPr lang="en-US" sz="3200" i="0" u="none" strike="noStrike" kern="1200" dirty="0" err="1">
                <a:effectLst/>
                <a:latin typeface="Times New Roman" panose="02020603050405020304" pitchFamily="18" charset="0"/>
                <a:ea typeface="+mn-ea"/>
                <a:cs typeface="Times New Roman" panose="02020603050405020304" pitchFamily="18" charset="0"/>
              </a:rPr>
              <a:t>Câu</a:t>
            </a:r>
            <a:r>
              <a:rPr lang="en-US" sz="3200" i="0" u="none" strike="noStrike" kern="1200" dirty="0">
                <a:effectLst/>
                <a:latin typeface="Times New Roman" panose="02020603050405020304" pitchFamily="18" charset="0"/>
                <a:ea typeface="+mn-ea"/>
                <a:cs typeface="Times New Roman" panose="02020603050405020304" pitchFamily="18" charset="0"/>
              </a:rPr>
              <a:t> 1. </a:t>
            </a:r>
            <a:r>
              <a:rPr lang="en-US" sz="3200" u="none" strike="noStrike" kern="1200" dirty="0" err="1">
                <a:effectLst/>
                <a:latin typeface="Times New Roman" panose="02020603050405020304" pitchFamily="18" charset="0"/>
                <a:ea typeface="+mn-ea"/>
                <a:cs typeface="Times New Roman" panose="02020603050405020304" pitchFamily="18" charset="0"/>
              </a:rPr>
              <a:t>Trong</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hoạt</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động</a:t>
            </a:r>
            <a:r>
              <a:rPr lang="en-US" sz="3200" u="none" strike="noStrike" kern="1200" dirty="0">
                <a:effectLst/>
                <a:latin typeface="Times New Roman" panose="02020603050405020304" pitchFamily="18" charset="0"/>
                <a:ea typeface="+mn-ea"/>
                <a:cs typeface="Times New Roman" panose="02020603050405020304" pitchFamily="18" charset="0"/>
              </a:rPr>
              <a:t> 1, ta </a:t>
            </a:r>
            <a:r>
              <a:rPr lang="en-US" sz="3200" u="none" strike="noStrike" kern="1200" dirty="0" err="1">
                <a:effectLst/>
                <a:latin typeface="Times New Roman" panose="02020603050405020304" pitchFamily="18" charset="0"/>
                <a:ea typeface="+mn-ea"/>
                <a:cs typeface="Times New Roman" panose="02020603050405020304" pitchFamily="18" charset="0"/>
              </a:rPr>
              <a:t>nêu</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được</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một</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số</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mạng</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lưới</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nào</a:t>
            </a:r>
            <a:r>
              <a:rPr lang="en-US" sz="3200" u="none" strike="noStrike" kern="1200" dirty="0">
                <a:effectLst/>
                <a:latin typeface="Times New Roman" panose="02020603050405020304" pitchFamily="18" charset="0"/>
                <a:ea typeface="+mn-ea"/>
                <a:cs typeface="Times New Roman" panose="02020603050405020304" pitchFamily="18" charset="0"/>
              </a:rPr>
              <a:t>?</a:t>
            </a:r>
          </a:p>
          <a:p>
            <a:pPr>
              <a:lnSpc>
                <a:spcPct val="150000"/>
              </a:lnSpc>
            </a:pPr>
            <a:r>
              <a:rPr lang="en-US" sz="3200" i="0" u="none" strike="noStrike" kern="1200" dirty="0" err="1">
                <a:effectLst/>
                <a:latin typeface="Times New Roman" panose="02020603050405020304" pitchFamily="18" charset="0"/>
                <a:ea typeface="+mn-ea"/>
                <a:cs typeface="Times New Roman" panose="02020603050405020304" pitchFamily="18" charset="0"/>
              </a:rPr>
              <a:t>Câu</a:t>
            </a:r>
            <a:r>
              <a:rPr lang="en-US" sz="3200" i="0" u="none" strike="noStrike" kern="1200" dirty="0">
                <a:effectLst/>
                <a:latin typeface="Times New Roman" panose="02020603050405020304" pitchFamily="18" charset="0"/>
                <a:ea typeface="+mn-ea"/>
                <a:cs typeface="Times New Roman" panose="02020603050405020304" pitchFamily="18" charset="0"/>
              </a:rPr>
              <a:t> 2. </a:t>
            </a:r>
            <a:r>
              <a:rPr lang="en-US" sz="3200" u="none" strike="noStrike" kern="1200" dirty="0" err="1">
                <a:effectLst/>
                <a:latin typeface="Times New Roman" panose="02020603050405020304" pitchFamily="18" charset="0"/>
                <a:ea typeface="+mn-ea"/>
                <a:cs typeface="Times New Roman" panose="02020603050405020304" pitchFamily="18" charset="0"/>
              </a:rPr>
              <a:t>Mạng</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lưới</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này</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có</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đặc</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điểm</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gì</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khi</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vận</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hành</a:t>
            </a:r>
            <a:r>
              <a:rPr lang="en-US" sz="3200" u="none" strike="noStrike" kern="1200" dirty="0">
                <a:effectLst/>
                <a:latin typeface="Times New Roman" panose="02020603050405020304" pitchFamily="18" charset="0"/>
                <a:ea typeface="+mn-ea"/>
                <a:cs typeface="Times New Roman" panose="02020603050405020304" pitchFamily="18" charset="0"/>
              </a:rPr>
              <a:t>?</a:t>
            </a:r>
          </a:p>
          <a:p>
            <a:pPr>
              <a:lnSpc>
                <a:spcPct val="150000"/>
              </a:lnSpc>
            </a:pPr>
            <a:r>
              <a:rPr lang="en-US" sz="3200" i="0" u="none" strike="noStrike" kern="1200" dirty="0" err="1">
                <a:effectLst/>
                <a:latin typeface="Times New Roman" panose="02020603050405020304" pitchFamily="18" charset="0"/>
                <a:ea typeface="+mn-ea"/>
                <a:cs typeface="Times New Roman" panose="02020603050405020304" pitchFamily="18" charset="0"/>
              </a:rPr>
              <a:t>Câu</a:t>
            </a:r>
            <a:r>
              <a:rPr lang="en-US" sz="3200" i="0" u="none" strike="noStrike" kern="1200" dirty="0">
                <a:effectLst/>
                <a:latin typeface="Times New Roman" panose="02020603050405020304" pitchFamily="18" charset="0"/>
                <a:ea typeface="+mn-ea"/>
                <a:cs typeface="Times New Roman" panose="02020603050405020304" pitchFamily="18" charset="0"/>
              </a:rPr>
              <a:t> 3. </a:t>
            </a:r>
            <a:r>
              <a:rPr lang="en-US" sz="3200" u="none" strike="noStrike" kern="1200" dirty="0" err="1">
                <a:effectLst/>
                <a:latin typeface="Times New Roman" panose="02020603050405020304" pitchFamily="18" charset="0"/>
                <a:ea typeface="+mn-ea"/>
                <a:cs typeface="Times New Roman" panose="02020603050405020304" pitchFamily="18" charset="0"/>
              </a:rPr>
              <a:t>Đặc</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điểm</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chung</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của</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các</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mạng</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lưới</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này</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là</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gì</a:t>
            </a:r>
            <a:r>
              <a:rPr lang="en-US" sz="3200" u="none" strike="noStrike" kern="1200" dirty="0">
                <a:effectLst/>
                <a:latin typeface="Times New Roman" panose="02020603050405020304" pitchFamily="18" charset="0"/>
                <a:ea typeface="+mn-ea"/>
                <a:cs typeface="Times New Roman" panose="02020603050405020304" pitchFamily="18" charset="0"/>
              </a:rPr>
              <a:t>?</a:t>
            </a:r>
          </a:p>
        </p:txBody>
      </p:sp>
      <p:pic>
        <p:nvPicPr>
          <p:cNvPr id="13" name="Picture 12" descr="Digit 60">
            <a:extLst>
              <a:ext uri="{FF2B5EF4-FFF2-40B4-BE49-F238E27FC236}">
                <a16:creationId xmlns:a16="http://schemas.microsoft.com/office/drawing/2014/main" xmlns="" id="{DAFA676A-6CFA-446B-8A58-D15F9F322E3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30484" y="162998"/>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43E2BB87-368D-46F9-9C4F-11B6F0FFAB80}"/>
              </a:ext>
            </a:extLst>
          </p:cNvPr>
          <p:cNvSpPr txBox="1"/>
          <p:nvPr/>
        </p:nvSpPr>
        <p:spPr>
          <a:xfrm>
            <a:off x="569844" y="3920584"/>
            <a:ext cx="10813773" cy="2400657"/>
          </a:xfrm>
          <a:prstGeom prst="rect">
            <a:avLst/>
          </a:prstGeom>
          <a:noFill/>
        </p:spPr>
        <p:txBody>
          <a:bodyPr wrap="square">
            <a:spAutoFit/>
          </a:bodyPr>
          <a:lstStyle/>
          <a:p>
            <a:pPr marL="0" indent="0" algn="just" eaLnBrk="1" hangingPunct="1">
              <a:buFont typeface="Arial" charset="0"/>
              <a:buNone/>
            </a:pPr>
            <a:r>
              <a:rPr lang="en-US" sz="3000" b="1" dirty="0" err="1">
                <a:solidFill>
                  <a:srgbClr val="0000CC"/>
                </a:solidFill>
                <a:latin typeface="Times New Roman" pitchFamily="18" charset="0"/>
                <a:cs typeface="Times New Roman" pitchFamily="18" charset="0"/>
              </a:rPr>
              <a:t>Báo</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cáo</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kết</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quả</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hoạt</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động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và</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thảo</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luận</a:t>
            </a:r>
            <a:r>
              <a:rPr lang="en-US" sz="3000" b="1" dirty="0">
                <a:solidFill>
                  <a:srgbClr val="0000CC"/>
                </a:solidFill>
                <a:latin typeface="Times New Roman" pitchFamily="18" charset="0"/>
                <a:cs typeface="Times New Roman" pitchFamily="18" charset="0"/>
              </a:rPr>
              <a:t> </a:t>
            </a:r>
            <a:endParaRPr lang="en-US" sz="3000" dirty="0">
              <a:solidFill>
                <a:srgbClr val="0000CC"/>
              </a:solidFill>
              <a:latin typeface="Times New Roman" pitchFamily="18" charset="0"/>
              <a:cs typeface="Times New Roman" pitchFamily="18" charset="0"/>
            </a:endParaRPr>
          </a:p>
          <a:p>
            <a:pPr marL="0" indent="0" algn="just" eaLnBrk="1" hangingPunct="1">
              <a:buFont typeface="Arial" charset="0"/>
              <a:buNone/>
            </a:pPr>
            <a:r>
              <a:rPr lang="en-US" sz="3000" dirty="0">
                <a:solidFill>
                  <a:srgbClr val="0000CC"/>
                </a:solidFill>
                <a:latin typeface="Times New Roman" pitchFamily="18" charset="0"/>
                <a:cs typeface="Times New Roman" pitchFamily="18" charset="0"/>
              </a:rPr>
              <a:t> - </a:t>
            </a:r>
            <a:r>
              <a:rPr lang="en-US" sz="3000" dirty="0" err="1">
                <a:solidFill>
                  <a:srgbClr val="0000CC"/>
                </a:solidFill>
                <a:latin typeface="Times New Roman" pitchFamily="18" charset="0"/>
                <a:cs typeface="Times New Roman" pitchFamily="18" charset="0"/>
              </a:rPr>
              <a:t>Kết</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thúc</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thảo</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luận</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các</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nhóm</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đổi</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chéo</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phiếu</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cho</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nhau</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để</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chấm</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chéo</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trong</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quá</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trình</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báo</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cáo</a:t>
            </a:r>
            <a:r>
              <a:rPr lang="en-US" sz="3000" dirty="0">
                <a:solidFill>
                  <a:srgbClr val="0000CC"/>
                </a:solidFill>
                <a:latin typeface="Times New Roman" pitchFamily="18" charset="0"/>
                <a:cs typeface="Times New Roman" pitchFamily="18" charset="0"/>
              </a:rPr>
              <a:t>.</a:t>
            </a:r>
          </a:p>
          <a:p>
            <a:pPr marL="0" indent="0" algn="just" eaLnBrk="1" hangingPunct="1">
              <a:buFont typeface="Arial" charset="0"/>
              <a:buNone/>
            </a:pP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Yêu</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cầu</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nhóm</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cử</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đại</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diện</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trình</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bày</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kết</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quả</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của</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nhóm</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bạn</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các</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nhóm</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còn</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lại</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chấm</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chéo</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theo</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kết</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luận</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của</a:t>
            </a:r>
            <a:r>
              <a:rPr lang="en-US" sz="3000" dirty="0">
                <a:solidFill>
                  <a:srgbClr val="0000CC"/>
                </a:solidFill>
                <a:latin typeface="Times New Roman" pitchFamily="18" charset="0"/>
                <a:cs typeface="Times New Roman" pitchFamily="18" charset="0"/>
              </a:rPr>
              <a:t> GV.</a:t>
            </a:r>
          </a:p>
        </p:txBody>
      </p:sp>
    </p:spTree>
    <p:extLst>
      <p:ext uri="{BB962C8B-B14F-4D97-AF65-F5344CB8AC3E}">
        <p14:creationId xmlns:p14="http://schemas.microsoft.com/office/powerpoint/2010/main" val="36304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13"/>
                                        </p:tgtEl>
                                        <p:attrNameLst>
                                          <p:attrName>ppt_w</p:attrName>
                                        </p:attrNameLst>
                                      </p:cBhvr>
                                      <p:tavLst>
                                        <p:tav tm="0">
                                          <p:val>
                                            <p:strVal val="ppt_w"/>
                                          </p:val>
                                        </p:tav>
                                        <p:tav tm="100000">
                                          <p:val>
                                            <p:fltVal val="0"/>
                                          </p:val>
                                        </p:tav>
                                      </p:tavLst>
                                    </p:anim>
                                    <p:anim calcmode="lin" valueType="num">
                                      <p:cBhvr>
                                        <p:cTn id="7" dur="1000"/>
                                        <p:tgtEl>
                                          <p:spTgt spid="13"/>
                                        </p:tgtEl>
                                        <p:attrNameLst>
                                          <p:attrName>ppt_h</p:attrName>
                                        </p:attrNameLst>
                                      </p:cBhvr>
                                      <p:tavLst>
                                        <p:tav tm="0">
                                          <p:val>
                                            <p:strVal val="ppt_h"/>
                                          </p:val>
                                        </p:tav>
                                        <p:tav tm="100000">
                                          <p:val>
                                            <p:fltVal val="0"/>
                                          </p:val>
                                        </p:tav>
                                      </p:tavLst>
                                    </p:anim>
                                    <p:anim calcmode="lin" valueType="num">
                                      <p:cBhvr>
                                        <p:cTn id="8" dur="1000"/>
                                        <p:tgtEl>
                                          <p:spTgt spid="13"/>
                                        </p:tgtEl>
                                        <p:attrNameLst>
                                          <p:attrName>style.rotation</p:attrName>
                                        </p:attrNameLst>
                                      </p:cBhvr>
                                      <p:tavLst>
                                        <p:tav tm="0">
                                          <p:val>
                                            <p:fltVal val="0"/>
                                          </p:val>
                                        </p:tav>
                                        <p:tav tm="100000">
                                          <p:val>
                                            <p:fltVal val="90"/>
                                          </p:val>
                                        </p:tav>
                                      </p:tavLst>
                                    </p:anim>
                                    <p:animEffect transition="out" filter="fade">
                                      <p:cBhvr>
                                        <p:cTn id="9" dur="1000"/>
                                        <p:tgtEl>
                                          <p:spTgt spid="13"/>
                                        </p:tgtEl>
                                      </p:cBhvr>
                                    </p:animEffect>
                                    <p:set>
                                      <p:cBhvr>
                                        <p:cTn id="10"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barn(inVertical)">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barn(inVertical)">
                                      <p:cBhvr>
                                        <p:cTn id="2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2402065-EBD6-40C7-A9F9-929BF9167A17}"/>
              </a:ext>
            </a:extLst>
          </p:cNvPr>
          <p:cNvSpPr txBox="1"/>
          <p:nvPr/>
        </p:nvSpPr>
        <p:spPr>
          <a:xfrm>
            <a:off x="2862469" y="398429"/>
            <a:ext cx="4625009"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PHIẾU</a:t>
            </a:r>
            <a:r>
              <a:rPr lang="en-US" sz="3200" b="1" baseline="0" dirty="0">
                <a:solidFill>
                  <a:srgbClr val="FF0000"/>
                </a:solidFill>
                <a:latin typeface="Times New Roman" panose="02020603050405020304" pitchFamily="18" charset="0"/>
                <a:cs typeface="Times New Roman" panose="02020603050405020304" pitchFamily="18" charset="0"/>
              </a:rPr>
              <a:t> HỌC TẬP SỐ 1</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4A5FB8B-2A26-4331-A933-EA9CAB992AE1}"/>
              </a:ext>
            </a:extLst>
          </p:cNvPr>
          <p:cNvSpPr txBox="1"/>
          <p:nvPr/>
        </p:nvSpPr>
        <p:spPr>
          <a:xfrm>
            <a:off x="980661" y="1088601"/>
            <a:ext cx="10959548" cy="4689745"/>
          </a:xfrm>
          <a:prstGeom prst="rect">
            <a:avLst/>
          </a:prstGeom>
          <a:noFill/>
        </p:spPr>
        <p:txBody>
          <a:bodyPr wrap="square">
            <a:spAutoFit/>
          </a:bodyPr>
          <a:lstStyle/>
          <a:p>
            <a:pPr>
              <a:lnSpc>
                <a:spcPct val="150000"/>
              </a:lnSpc>
            </a:pPr>
            <a:r>
              <a:rPr lang="en-US" sz="3200" i="0" u="none" strike="noStrike" kern="1200" dirty="0" err="1">
                <a:effectLst/>
                <a:latin typeface="Times New Roman" panose="02020603050405020304" pitchFamily="18" charset="0"/>
                <a:ea typeface="+mn-ea"/>
                <a:cs typeface="Times New Roman" panose="02020603050405020304" pitchFamily="18" charset="0"/>
              </a:rPr>
              <a:t>Câu</a:t>
            </a:r>
            <a:r>
              <a:rPr lang="en-US" sz="3200" i="0" u="none" strike="noStrike" kern="1200" dirty="0">
                <a:effectLst/>
                <a:latin typeface="Times New Roman" panose="02020603050405020304" pitchFamily="18" charset="0"/>
                <a:ea typeface="+mn-ea"/>
                <a:cs typeface="Times New Roman" panose="02020603050405020304" pitchFamily="18" charset="0"/>
              </a:rPr>
              <a:t> 1. </a:t>
            </a:r>
            <a:r>
              <a:rPr lang="en-US" sz="3200" u="none" strike="noStrike" kern="1200" dirty="0" err="1">
                <a:effectLst/>
                <a:latin typeface="Times New Roman" panose="02020603050405020304" pitchFamily="18" charset="0"/>
                <a:ea typeface="+mn-ea"/>
                <a:cs typeface="Times New Roman" panose="02020603050405020304" pitchFamily="18" charset="0"/>
              </a:rPr>
              <a:t>Trong</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hoạt</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động</a:t>
            </a:r>
            <a:r>
              <a:rPr lang="en-US" sz="3200" u="none" strike="noStrike" kern="1200" dirty="0">
                <a:effectLst/>
                <a:latin typeface="Times New Roman" panose="02020603050405020304" pitchFamily="18" charset="0"/>
                <a:ea typeface="+mn-ea"/>
                <a:cs typeface="Times New Roman" panose="02020603050405020304" pitchFamily="18" charset="0"/>
              </a:rPr>
              <a:t> 1, ta </a:t>
            </a:r>
            <a:r>
              <a:rPr lang="en-US" sz="3200" u="none" strike="noStrike" kern="1200" dirty="0" err="1">
                <a:effectLst/>
                <a:latin typeface="Times New Roman" panose="02020603050405020304" pitchFamily="18" charset="0"/>
                <a:ea typeface="+mn-ea"/>
                <a:cs typeface="Times New Roman" panose="02020603050405020304" pitchFamily="18" charset="0"/>
              </a:rPr>
              <a:t>nêu</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được</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một</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số</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mạng</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lưới</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nào</a:t>
            </a:r>
            <a:r>
              <a:rPr lang="en-US" sz="3200" u="none" strike="noStrike" kern="1200" dirty="0">
                <a:effectLst/>
                <a:latin typeface="Times New Roman" panose="02020603050405020304" pitchFamily="18" charset="0"/>
                <a:ea typeface="+mn-ea"/>
                <a:cs typeface="Times New Roman" panose="02020603050405020304" pitchFamily="18" charset="0"/>
              </a:rPr>
              <a:t>?</a:t>
            </a:r>
          </a:p>
          <a:p>
            <a:pPr>
              <a:lnSpc>
                <a:spcPct val="150000"/>
              </a:lnSpc>
            </a:pPr>
            <a:endParaRPr lang="en-US" sz="3200" i="0" u="none" strike="noStrike" kern="1200" dirty="0">
              <a:effectLst/>
              <a:latin typeface="Times New Roman" panose="02020603050405020304" pitchFamily="18" charset="0"/>
              <a:ea typeface="+mn-ea"/>
              <a:cs typeface="Times New Roman" panose="02020603050405020304" pitchFamily="18" charset="0"/>
            </a:endParaRPr>
          </a:p>
          <a:p>
            <a:pPr>
              <a:lnSpc>
                <a:spcPct val="150000"/>
              </a:lnSpc>
            </a:pPr>
            <a:r>
              <a:rPr lang="en-US" sz="3200" i="0" u="none" strike="noStrike" kern="1200" dirty="0" err="1">
                <a:effectLst/>
                <a:latin typeface="Times New Roman" panose="02020603050405020304" pitchFamily="18" charset="0"/>
                <a:ea typeface="+mn-ea"/>
                <a:cs typeface="Times New Roman" panose="02020603050405020304" pitchFamily="18" charset="0"/>
              </a:rPr>
              <a:t>Câu</a:t>
            </a:r>
            <a:r>
              <a:rPr lang="en-US" sz="3200" i="0" u="none" strike="noStrike" kern="1200" dirty="0">
                <a:effectLst/>
                <a:latin typeface="Times New Roman" panose="02020603050405020304" pitchFamily="18" charset="0"/>
                <a:ea typeface="+mn-ea"/>
                <a:cs typeface="Times New Roman" panose="02020603050405020304" pitchFamily="18" charset="0"/>
              </a:rPr>
              <a:t> 2. </a:t>
            </a:r>
            <a:r>
              <a:rPr lang="en-US" sz="3200" u="none" strike="noStrike" kern="1200" dirty="0" err="1">
                <a:effectLst/>
                <a:latin typeface="Times New Roman" panose="02020603050405020304" pitchFamily="18" charset="0"/>
                <a:ea typeface="+mn-ea"/>
                <a:cs typeface="Times New Roman" panose="02020603050405020304" pitchFamily="18" charset="0"/>
              </a:rPr>
              <a:t>Mạng</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lưới</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này</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có</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đặc</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điểm</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gì</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khi</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vận</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hành</a:t>
            </a:r>
            <a:r>
              <a:rPr lang="en-US" sz="3200" u="none" strike="noStrike" kern="1200" dirty="0">
                <a:effectLst/>
                <a:latin typeface="Times New Roman" panose="02020603050405020304" pitchFamily="18" charset="0"/>
                <a:ea typeface="+mn-ea"/>
                <a:cs typeface="Times New Roman" panose="02020603050405020304" pitchFamily="18" charset="0"/>
              </a:rPr>
              <a:t>?</a:t>
            </a:r>
          </a:p>
          <a:p>
            <a:pPr>
              <a:lnSpc>
                <a:spcPct val="150000"/>
              </a:lnSpc>
            </a:pPr>
            <a:endParaRPr lang="en-US" sz="3200" i="0" u="none" strike="noStrike" kern="1200" dirty="0">
              <a:effectLst/>
              <a:latin typeface="Times New Roman" panose="02020603050405020304" pitchFamily="18" charset="0"/>
              <a:ea typeface="+mn-ea"/>
              <a:cs typeface="Times New Roman" panose="02020603050405020304" pitchFamily="18" charset="0"/>
            </a:endParaRPr>
          </a:p>
          <a:p>
            <a:pPr>
              <a:lnSpc>
                <a:spcPct val="150000"/>
              </a:lnSpc>
            </a:pPr>
            <a:endParaRPr lang="en-US" sz="1050" i="0" u="none" strike="noStrike" kern="1200" dirty="0">
              <a:effectLst/>
              <a:latin typeface="Times New Roman" panose="02020603050405020304" pitchFamily="18" charset="0"/>
              <a:ea typeface="+mn-ea"/>
              <a:cs typeface="Times New Roman" panose="02020603050405020304" pitchFamily="18" charset="0"/>
            </a:endParaRPr>
          </a:p>
          <a:p>
            <a:pPr>
              <a:lnSpc>
                <a:spcPct val="150000"/>
              </a:lnSpc>
            </a:pPr>
            <a:r>
              <a:rPr lang="en-US" sz="3200" i="0" u="none" strike="noStrike" kern="1200" dirty="0" err="1">
                <a:effectLst/>
                <a:latin typeface="Times New Roman" panose="02020603050405020304" pitchFamily="18" charset="0"/>
                <a:ea typeface="+mn-ea"/>
                <a:cs typeface="Times New Roman" panose="02020603050405020304" pitchFamily="18" charset="0"/>
              </a:rPr>
              <a:t>Câu</a:t>
            </a:r>
            <a:r>
              <a:rPr lang="en-US" sz="3200" i="0" u="none" strike="noStrike" kern="1200" dirty="0">
                <a:effectLst/>
                <a:latin typeface="Times New Roman" panose="02020603050405020304" pitchFamily="18" charset="0"/>
                <a:ea typeface="+mn-ea"/>
                <a:cs typeface="Times New Roman" panose="02020603050405020304" pitchFamily="18" charset="0"/>
              </a:rPr>
              <a:t> 3. </a:t>
            </a:r>
            <a:r>
              <a:rPr lang="en-US" sz="3200" u="none" strike="noStrike" kern="1200" dirty="0" err="1">
                <a:effectLst/>
                <a:latin typeface="Times New Roman" panose="02020603050405020304" pitchFamily="18" charset="0"/>
                <a:ea typeface="+mn-ea"/>
                <a:cs typeface="Times New Roman" panose="02020603050405020304" pitchFamily="18" charset="0"/>
              </a:rPr>
              <a:t>Đặc</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điểm</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chung</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của</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các</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mạng</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lưới</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này</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là</a:t>
            </a:r>
            <a:r>
              <a:rPr lang="en-US" sz="3200" u="none" strike="noStrike" kern="1200" dirty="0">
                <a:effectLst/>
                <a:latin typeface="Times New Roman" panose="02020603050405020304" pitchFamily="18" charset="0"/>
                <a:ea typeface="+mn-ea"/>
                <a:cs typeface="Times New Roman" panose="02020603050405020304" pitchFamily="18" charset="0"/>
              </a:rPr>
              <a:t> </a:t>
            </a:r>
            <a:r>
              <a:rPr lang="en-US" sz="3200" u="none" strike="noStrike" kern="1200" dirty="0" err="1">
                <a:effectLst/>
                <a:latin typeface="Times New Roman" panose="02020603050405020304" pitchFamily="18" charset="0"/>
                <a:ea typeface="+mn-ea"/>
                <a:cs typeface="Times New Roman" panose="02020603050405020304" pitchFamily="18" charset="0"/>
              </a:rPr>
              <a:t>gì</a:t>
            </a:r>
            <a:r>
              <a:rPr lang="en-US" sz="3200" u="none" strike="noStrike" kern="1200" dirty="0">
                <a:effectLst/>
                <a:latin typeface="Times New Roman" panose="02020603050405020304" pitchFamily="18" charset="0"/>
                <a:ea typeface="+mn-ea"/>
                <a:cs typeface="Times New Roman" panose="02020603050405020304" pitchFamily="18" charset="0"/>
              </a:rPr>
              <a:t>?</a:t>
            </a:r>
          </a:p>
          <a:p>
            <a:pPr>
              <a:lnSpc>
                <a:spcPct val="150000"/>
              </a:lnSpc>
            </a:pPr>
            <a:r>
              <a:rPr lang="en-US" sz="3200" u="none" strike="noStrike" kern="1200" dirty="0">
                <a:effectLst/>
                <a:latin typeface="Times New Roman" panose="02020603050405020304" pitchFamily="18" charset="0"/>
                <a:ea typeface="+mn-ea"/>
                <a:cs typeface="Times New Roman" panose="02020603050405020304" pitchFamily="18" charset="0"/>
              </a:rPr>
              <a:t> </a:t>
            </a:r>
            <a:endParaRPr lang="en-US" sz="3200" u="sng" kern="1200" dirty="0">
              <a:effectLst/>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xmlns="" id="{9310052F-3B67-41AC-A4EA-94B0EE26DF4C}"/>
              </a:ext>
            </a:extLst>
          </p:cNvPr>
          <p:cNvSpPr txBox="1">
            <a:spLocks noChangeArrowheads="1"/>
          </p:cNvSpPr>
          <p:nvPr/>
        </p:nvSpPr>
        <p:spPr bwMode="auto">
          <a:xfrm>
            <a:off x="887897" y="1999077"/>
            <a:ext cx="1017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dirty="0">
                <a:solidFill>
                  <a:srgbClr val="0000CC"/>
                </a:solidFill>
                <a:latin typeface="Times New Roman" pitchFamily="18" charset="0"/>
                <a:cs typeface="Times New Roman" pitchFamily="18" charset="0"/>
                <a:sym typeface="Symbol" panose="05050102010706020507" pitchFamily="18" charset="2"/>
              </a:rPr>
              <a:t> </a:t>
            </a:r>
            <a:r>
              <a:rPr lang="en-US" sz="3200" dirty="0" err="1">
                <a:solidFill>
                  <a:srgbClr val="0000CC"/>
                </a:solidFill>
                <a:latin typeface="Times New Roman" pitchFamily="18" charset="0"/>
                <a:cs typeface="Times New Roman" pitchFamily="18" charset="0"/>
              </a:rPr>
              <a:t>Mạng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lưới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điện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mạng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đường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sắt</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mạng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ống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nước</a:t>
            </a:r>
            <a:r>
              <a:rPr lang="en-US" sz="3200" dirty="0">
                <a:solidFill>
                  <a:srgbClr val="0000CC"/>
                </a:solidFill>
                <a:latin typeface="Times New Roman" pitchFamily="18" charset="0"/>
                <a:cs typeface="Times New Roman" pitchFamily="18" charset="0"/>
              </a:rPr>
              <a:t>,…</a:t>
            </a:r>
            <a:endParaRPr lang="en-US" sz="3200" u="sng" dirty="0">
              <a:solidFill>
                <a:srgbClr val="0000CC"/>
              </a:solidFill>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xmlns="" id="{5EBCCF57-288E-4F67-8BAB-4EC6B0687C85}"/>
              </a:ext>
            </a:extLst>
          </p:cNvPr>
          <p:cNvSpPr txBox="1">
            <a:spLocks noChangeArrowheads="1"/>
          </p:cNvSpPr>
          <p:nvPr/>
        </p:nvSpPr>
        <p:spPr bwMode="auto">
          <a:xfrm>
            <a:off x="887412" y="3306516"/>
            <a:ext cx="111460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dirty="0">
                <a:solidFill>
                  <a:srgbClr val="0000CC"/>
                </a:solidFill>
                <a:latin typeface="Times New Roman" pitchFamily="18" charset="0"/>
                <a:cs typeface="Times New Roman" pitchFamily="18" charset="0"/>
                <a:sym typeface="Symbol" panose="05050102010706020507" pitchFamily="18" charset="2"/>
              </a:rPr>
              <a:t> </a:t>
            </a:r>
            <a:r>
              <a:rPr lang="en-US" sz="3200" dirty="0" err="1">
                <a:solidFill>
                  <a:srgbClr val="0000CC"/>
                </a:solidFill>
                <a:latin typeface="Times New Roman" pitchFamily="18" charset="0"/>
                <a:cs typeface="Times New Roman" pitchFamily="18" charset="0"/>
              </a:rPr>
              <a:t>Có</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mạng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vận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chuyển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theo</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một</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chiều</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và</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có</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mạng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vận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chuyển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hai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chiều</a:t>
            </a:r>
            <a:r>
              <a:rPr lang="en-US" sz="3200" dirty="0">
                <a:solidFill>
                  <a:srgbClr val="0000CC"/>
                </a:solidFill>
                <a:latin typeface="Times New Roman" pitchFamily="18" charset="0"/>
                <a:cs typeface="Times New Roman" pitchFamily="18" charset="0"/>
              </a:rPr>
              <a:t>.</a:t>
            </a:r>
          </a:p>
        </p:txBody>
      </p:sp>
      <p:sp>
        <p:nvSpPr>
          <p:cNvPr id="12" name="TextBox 11">
            <a:extLst>
              <a:ext uri="{FF2B5EF4-FFF2-40B4-BE49-F238E27FC236}">
                <a16:creationId xmlns:a16="http://schemas.microsoft.com/office/drawing/2014/main" xmlns="" id="{9C719BF2-5E9D-4F52-8770-BC8286F19771}"/>
              </a:ext>
            </a:extLst>
          </p:cNvPr>
          <p:cNvSpPr txBox="1">
            <a:spLocks noChangeArrowheads="1"/>
          </p:cNvSpPr>
          <p:nvPr/>
        </p:nvSpPr>
        <p:spPr bwMode="auto">
          <a:xfrm>
            <a:off x="914399" y="5106398"/>
            <a:ext cx="1076076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dirty="0">
                <a:solidFill>
                  <a:srgbClr val="0000CC"/>
                </a:solidFill>
                <a:latin typeface="Times New Roman" pitchFamily="18" charset="0"/>
                <a:cs typeface="Times New Roman" pitchFamily="18" charset="0"/>
                <a:sym typeface="Symbol" panose="05050102010706020507" pitchFamily="18" charset="2"/>
              </a:rPr>
              <a:t> </a:t>
            </a:r>
            <a:r>
              <a:rPr lang="en-US" sz="3200" dirty="0" err="1">
                <a:solidFill>
                  <a:srgbClr val="0000CC"/>
                </a:solidFill>
                <a:latin typeface="Times New Roman" pitchFamily="18" charset="0"/>
                <a:cs typeface="Times New Roman" pitchFamily="18" charset="0"/>
              </a:rPr>
              <a:t>Đặc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điểm</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chung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của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các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mạng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lưới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này</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là</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luôn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có</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sự</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kết</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nối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và</a:t>
            </a:r>
            <a:r>
              <a:rPr lang="en-US" sz="3200" dirty="0">
                <a:solidFill>
                  <a:srgbClr val="0000CC"/>
                </a:solidFill>
                <a:latin typeface="Times New Roman" pitchFamily="18" charset="0"/>
                <a:cs typeface="Times New Roman" pitchFamily="18" charset="0"/>
              </a:rPr>
              <a:t> chia </a:t>
            </a:r>
            <a:r>
              <a:rPr lang="en-US" sz="3200" dirty="0" err="1">
                <a:solidFill>
                  <a:srgbClr val="0000CC"/>
                </a:solidFill>
                <a:latin typeface="Times New Roman" pitchFamily="18" charset="0"/>
                <a:cs typeface="Times New Roman" pitchFamily="18" charset="0"/>
              </a:rPr>
              <a:t>sẻ</a:t>
            </a:r>
            <a:r>
              <a:rPr lang="en-US" sz="3200" dirty="0">
                <a:solidFill>
                  <a:srgbClr val="0000CC"/>
                </a:solidFill>
                <a:latin typeface="Times New Roman" pitchFamily="18" charset="0"/>
                <a:cs typeface="Times New Roman" pitchFamily="18" charset="0"/>
              </a:rPr>
              <a:t>.</a:t>
            </a:r>
          </a:p>
        </p:txBody>
      </p:sp>
      <p:pic>
        <p:nvPicPr>
          <p:cNvPr id="13" name="Picture 12" descr="Digit 60">
            <a:extLst>
              <a:ext uri="{FF2B5EF4-FFF2-40B4-BE49-F238E27FC236}">
                <a16:creationId xmlns:a16="http://schemas.microsoft.com/office/drawing/2014/main" xmlns="" id="{DAFA676A-6CFA-446B-8A58-D15F9F322E3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30484" y="162998"/>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047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31" presetClass="exit" presetSubtype="0" fill="hold" nodeType="withEffect">
                                  <p:stCondLst>
                                    <p:cond delay="63000"/>
                                  </p:stCondLst>
                                  <p:iterate type="lt">
                                    <p:tmPct val="5000"/>
                                  </p:iterate>
                                  <p:childTnLst>
                                    <p:anim calcmode="lin" valueType="num">
                                      <p:cBhvr>
                                        <p:cTn id="20" dur="1000"/>
                                        <p:tgtEl>
                                          <p:spTgt spid="13"/>
                                        </p:tgtEl>
                                        <p:attrNameLst>
                                          <p:attrName>ppt_w</p:attrName>
                                        </p:attrNameLst>
                                      </p:cBhvr>
                                      <p:tavLst>
                                        <p:tav tm="0">
                                          <p:val>
                                            <p:strVal val="ppt_w"/>
                                          </p:val>
                                        </p:tav>
                                        <p:tav tm="100000">
                                          <p:val>
                                            <p:fltVal val="0"/>
                                          </p:val>
                                        </p:tav>
                                      </p:tavLst>
                                    </p:anim>
                                    <p:anim calcmode="lin" valueType="num">
                                      <p:cBhvr>
                                        <p:cTn id="21" dur="1000"/>
                                        <p:tgtEl>
                                          <p:spTgt spid="13"/>
                                        </p:tgtEl>
                                        <p:attrNameLst>
                                          <p:attrName>ppt_h</p:attrName>
                                        </p:attrNameLst>
                                      </p:cBhvr>
                                      <p:tavLst>
                                        <p:tav tm="0">
                                          <p:val>
                                            <p:strVal val="ppt_h"/>
                                          </p:val>
                                        </p:tav>
                                        <p:tav tm="100000">
                                          <p:val>
                                            <p:fltVal val="0"/>
                                          </p:val>
                                        </p:tav>
                                      </p:tavLst>
                                    </p:anim>
                                    <p:anim calcmode="lin" valueType="num">
                                      <p:cBhvr>
                                        <p:cTn id="22" dur="1000"/>
                                        <p:tgtEl>
                                          <p:spTgt spid="13"/>
                                        </p:tgtEl>
                                        <p:attrNameLst>
                                          <p:attrName>style.rotation</p:attrName>
                                        </p:attrNameLst>
                                      </p:cBhvr>
                                      <p:tavLst>
                                        <p:tav tm="0">
                                          <p:val>
                                            <p:fltVal val="0"/>
                                          </p:val>
                                        </p:tav>
                                        <p:tav tm="100000">
                                          <p:val>
                                            <p:fltVal val="90"/>
                                          </p:val>
                                        </p:tav>
                                      </p:tavLst>
                                    </p:anim>
                                    <p:animEffect transition="out" filter="fade">
                                      <p:cBhvr>
                                        <p:cTn id="23" dur="1000"/>
                                        <p:tgtEl>
                                          <p:spTgt spid="13"/>
                                        </p:tgtEl>
                                      </p:cBhvr>
                                    </p:animEffect>
                                    <p:set>
                                      <p:cBhvr>
                                        <p:cTn id="24"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Content Placeholder 4"/>
          <p:cNvSpPr>
            <a:spLocks noGrp="1"/>
          </p:cNvSpPr>
          <p:nvPr>
            <p:ph idx="1"/>
          </p:nvPr>
        </p:nvSpPr>
        <p:spPr>
          <a:xfrm>
            <a:off x="626164" y="100704"/>
            <a:ext cx="10515600" cy="1692771"/>
          </a:xfrm>
        </p:spPr>
        <p:txBody>
          <a:bodyPr>
            <a:spAutoFit/>
          </a:bodyPr>
          <a:lstStyle/>
          <a:p>
            <a:pPr marL="0" indent="0" eaLnBrk="1" hangingPunct="1">
              <a:spcBef>
                <a:spcPts val="600"/>
              </a:spcBef>
              <a:spcAft>
                <a:spcPts val="600"/>
              </a:spcAft>
              <a:buFont typeface="Arial" charset="0"/>
              <a:buNone/>
            </a:pPr>
            <a:r>
              <a:rPr lang="en-US" sz="2800" b="1" dirty="0" err="1">
                <a:latin typeface="Times New Roman" pitchFamily="18" charset="0"/>
                <a:cs typeface="Times New Roman" pitchFamily="18" charset="0"/>
              </a:rPr>
              <a:t>Chuyển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endParaRPr lang="en-US" sz="2800" b="1" dirty="0">
              <a:latin typeface="Times New Roman" pitchFamily="18" charset="0"/>
              <a:cs typeface="Times New Roman" pitchFamily="18" charset="0"/>
            </a:endParaRPr>
          </a:p>
          <a:p>
            <a:pPr marL="0" indent="0" eaLnBrk="1" hangingPunct="1">
              <a:spcBef>
                <a:spcPts val="600"/>
              </a:spcBef>
              <a:spcAft>
                <a:spcPts val="600"/>
              </a:spcAft>
              <a:buFont typeface="Arial" charse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cứu</a:t>
            </a:r>
            <a:r>
              <a:rPr lang="en-US" sz="2800" dirty="0">
                <a:latin typeface="Times New Roman" pitchFamily="18" charset="0"/>
                <a:cs typeface="Times New Roman" pitchFamily="18" charset="0"/>
              </a:rPr>
              <a:t> SGK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phút</a:t>
            </a:r>
            <a:endParaRPr lang="en-US" sz="2800" u="sng" dirty="0">
              <a:latin typeface="Times New Roman" pitchFamily="18" charset="0"/>
              <a:cs typeface="Times New Roman" pitchFamily="18" charset="0"/>
            </a:endParaRPr>
          </a:p>
          <a:p>
            <a:pPr marL="0" indent="0" eaLnBrk="1" hangingPunct="1">
              <a:spcBef>
                <a:spcPts val="600"/>
              </a:spcBef>
              <a:spcAft>
                <a:spcPts val="600"/>
              </a:spcAft>
              <a:buFont typeface="Arial" charse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2</a:t>
            </a:r>
            <a:endParaRPr lang="en-US" sz="2800" u="sng"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3E916368-FECE-470E-B807-E9E50F524EDA}"/>
              </a:ext>
            </a:extLst>
          </p:cNvPr>
          <p:cNvSpPr txBox="1"/>
          <p:nvPr/>
        </p:nvSpPr>
        <p:spPr>
          <a:xfrm>
            <a:off x="3438938" y="1880408"/>
            <a:ext cx="4625009" cy="584775"/>
          </a:xfrm>
          <a:prstGeom prst="rect">
            <a:avLst/>
          </a:prstGeom>
          <a:noFill/>
        </p:spPr>
        <p:txBody>
          <a:bodyPr wrap="square">
            <a:spAutoFit/>
          </a:bodyPr>
          <a:lstStyle/>
          <a:p>
            <a:r>
              <a:rPr lang="en-US" sz="3200" b="1" dirty="0">
                <a:solidFill>
                  <a:srgbClr val="0000CC"/>
                </a:solidFill>
                <a:latin typeface="Times New Roman" panose="02020603050405020304" pitchFamily="18" charset="0"/>
                <a:cs typeface="Times New Roman" panose="02020603050405020304" pitchFamily="18" charset="0"/>
              </a:rPr>
              <a:t>PHIẾU</a:t>
            </a:r>
            <a:r>
              <a:rPr lang="en-US" sz="3200" b="1" baseline="0" dirty="0">
                <a:solidFill>
                  <a:srgbClr val="0000CC"/>
                </a:solidFill>
                <a:latin typeface="Times New Roman" panose="02020603050405020304" pitchFamily="18" charset="0"/>
                <a:cs typeface="Times New Roman" panose="02020603050405020304" pitchFamily="18" charset="0"/>
              </a:rPr>
              <a:t> HỌC TẬP SỐ 2</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1BF0A085-B41D-4A12-BE16-ADB538FEB56F}"/>
              </a:ext>
            </a:extLst>
          </p:cNvPr>
          <p:cNvSpPr txBox="1"/>
          <p:nvPr/>
        </p:nvSpPr>
        <p:spPr>
          <a:xfrm>
            <a:off x="493643" y="2552116"/>
            <a:ext cx="11433313" cy="3293209"/>
          </a:xfrm>
          <a:prstGeom prst="rect">
            <a:avLst/>
          </a:prstGeom>
          <a:noFill/>
        </p:spPr>
        <p:txBody>
          <a:bodyPr wrap="square">
            <a:spAutoFit/>
          </a:bodyPr>
          <a:lstStyle/>
          <a:p>
            <a:pPr algn="just">
              <a:spcBef>
                <a:spcPts val="600"/>
              </a:spcBef>
              <a:spcAft>
                <a:spcPts val="600"/>
              </a:spcAft>
            </a:pP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Câu</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 1. </a:t>
            </a: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Em</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hiểu</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thế</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nào</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là</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mạng</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máy</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tính</a:t>
            </a:r>
            <a:endPar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endParaRPr>
          </a:p>
          <a:p>
            <a:pPr algn="just">
              <a:spcBef>
                <a:spcPts val="600"/>
              </a:spcBef>
              <a:spcAft>
                <a:spcPts val="600"/>
              </a:spcAft>
            </a:pP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Câu</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 2. </a:t>
            </a: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Mạng</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máy</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tính</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 chia </a:t>
            </a: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sẻ</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những</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gì</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a:t>
            </a:r>
            <a:endParaRPr lang="en-US" sz="2800" kern="1200" dirty="0">
              <a:solidFill>
                <a:srgbClr val="0000CC"/>
              </a:solidFill>
              <a:effectLst/>
              <a:latin typeface="Times New Roman" panose="02020603050405020304" pitchFamily="18" charset="0"/>
              <a:ea typeface="+mn-ea"/>
              <a:cs typeface="Times New Roman" panose="02020603050405020304" pitchFamily="18" charset="0"/>
            </a:endParaRPr>
          </a:p>
          <a:p>
            <a:pPr algn="just">
              <a:spcBef>
                <a:spcPts val="600"/>
              </a:spcBef>
              <a:spcAft>
                <a:spcPts val="600"/>
              </a:spcAft>
            </a:pP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Câu</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 3. </a:t>
            </a: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Em</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hãy</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kể</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một</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số</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lợi</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ích</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của</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mạng</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máy</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en-US" sz="2800" strike="noStrike" kern="1200" dirty="0" err="1">
                <a:solidFill>
                  <a:srgbClr val="0000CC"/>
                </a:solidFill>
                <a:effectLst/>
                <a:latin typeface="Times New Roman" panose="02020603050405020304" pitchFamily="18" charset="0"/>
                <a:ea typeface="+mn-ea"/>
                <a:cs typeface="Times New Roman" panose="02020603050405020304" pitchFamily="18" charset="0"/>
              </a:rPr>
              <a:t>tính</a:t>
            </a:r>
            <a:r>
              <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rPr>
              <a:t>?</a:t>
            </a:r>
          </a:p>
          <a:p>
            <a:pPr lvl="0" algn="just">
              <a:spcBef>
                <a:spcPts val="600"/>
              </a:spcBef>
              <a:spcAft>
                <a:spcPts val="600"/>
              </a:spcAft>
            </a:pP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Câu</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4. Theo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em</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Máy</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in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được</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kết</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nối</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trực</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tiếp</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với</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máy</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tính</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không</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qua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vỉ</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mạng</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thì</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hai</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thiết</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bị</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đó</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có</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tạo</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thành</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một</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mạng</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máy</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tính</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a:t>
            </a:r>
          </a:p>
          <a:p>
            <a:pPr algn="just">
              <a:spcBef>
                <a:spcPts val="600"/>
              </a:spcBef>
              <a:spcAft>
                <a:spcPts val="600"/>
              </a:spcAft>
            </a:pP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Câu</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5.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Nêu</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một</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vài</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lợi</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ích</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của</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mạng</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máy</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tính</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trong</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thực</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tế</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em</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đã</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r>
              <a:rPr lang="fr-FR" sz="2800" strike="noStrike" kern="1200" dirty="0" err="1">
                <a:solidFill>
                  <a:srgbClr val="0000CC"/>
                </a:solidFill>
                <a:effectLst/>
                <a:latin typeface="Times New Roman" panose="02020603050405020304" pitchFamily="18" charset="0"/>
                <a:ea typeface="+mn-ea"/>
                <a:cs typeface="Times New Roman" panose="02020603050405020304" pitchFamily="18" charset="0"/>
              </a:rPr>
              <a:t>thấy</a:t>
            </a:r>
            <a:r>
              <a:rPr lang="fr-FR" sz="2800" strike="noStrike" kern="1200" dirty="0">
                <a:solidFill>
                  <a:srgbClr val="0000CC"/>
                </a:solidFill>
                <a:effectLst/>
                <a:latin typeface="Times New Roman" panose="02020603050405020304" pitchFamily="18" charset="0"/>
                <a:ea typeface="+mn-ea"/>
                <a:cs typeface="Times New Roman" panose="02020603050405020304" pitchFamily="18" charset="0"/>
              </a:rPr>
              <a:t> ?</a:t>
            </a:r>
            <a:endParaRPr lang="en-US" sz="2800" strike="noStrike" kern="1200" dirty="0">
              <a:solidFill>
                <a:srgbClr val="0000CC"/>
              </a:solidFill>
              <a:effectLst/>
              <a:latin typeface="Times New Roman" panose="02020603050405020304" pitchFamily="18" charset="0"/>
              <a:ea typeface="+mn-ea"/>
              <a:cs typeface="Times New Roman" panose="02020603050405020304" pitchFamily="18" charset="0"/>
            </a:endParaRPr>
          </a:p>
        </p:txBody>
      </p:sp>
      <p:pic>
        <p:nvPicPr>
          <p:cNvPr id="10" name="Picture 8" descr="Digit 120">
            <a:extLst>
              <a:ext uri="{FF2B5EF4-FFF2-40B4-BE49-F238E27FC236}">
                <a16:creationId xmlns:a16="http://schemas.microsoft.com/office/drawing/2014/main" xmlns="" id="{3AC1D875-203E-4326-9E8B-F5DDA025273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1307" y="2935287"/>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arn(inVertical)">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arn(inVertical)">
                                      <p:cBhvr>
                                        <p:cTn id="12" dur="500"/>
                                        <p:tgtEl>
                                          <p:spTgt spid="9219">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Effect transition="in" filter="barn(inVertical)">
                                      <p:cBhvr>
                                        <p:cTn id="15" dur="500"/>
                                        <p:tgtEl>
                                          <p:spTgt spid="92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31" presetClass="exit" presetSubtype="0" fill="hold" nodeType="withEffect">
                                  <p:stCondLst>
                                    <p:cond delay="123000"/>
                                  </p:stCondLst>
                                  <p:iterate type="lt">
                                    <p:tmPct val="5000"/>
                                  </p:iterate>
                                  <p:childTnLst>
                                    <p:anim calcmode="lin" valueType="num">
                                      <p:cBhvr>
                                        <p:cTn id="25" dur="1000"/>
                                        <p:tgtEl>
                                          <p:spTgt spid="10"/>
                                        </p:tgtEl>
                                        <p:attrNameLst>
                                          <p:attrName>ppt_w</p:attrName>
                                        </p:attrNameLst>
                                      </p:cBhvr>
                                      <p:tavLst>
                                        <p:tav tm="0">
                                          <p:val>
                                            <p:strVal val="ppt_w"/>
                                          </p:val>
                                        </p:tav>
                                        <p:tav tm="100000">
                                          <p:val>
                                            <p:fltVal val="0"/>
                                          </p:val>
                                        </p:tav>
                                      </p:tavLst>
                                    </p:anim>
                                    <p:anim calcmode="lin" valueType="num">
                                      <p:cBhvr>
                                        <p:cTn id="26" dur="1000"/>
                                        <p:tgtEl>
                                          <p:spTgt spid="10"/>
                                        </p:tgtEl>
                                        <p:attrNameLst>
                                          <p:attrName>ppt_h</p:attrName>
                                        </p:attrNameLst>
                                      </p:cBhvr>
                                      <p:tavLst>
                                        <p:tav tm="0">
                                          <p:val>
                                            <p:strVal val="ppt_h"/>
                                          </p:val>
                                        </p:tav>
                                        <p:tav tm="100000">
                                          <p:val>
                                            <p:fltVal val="0"/>
                                          </p:val>
                                        </p:tav>
                                      </p:tavLst>
                                    </p:anim>
                                    <p:anim calcmode="lin" valueType="num">
                                      <p:cBhvr>
                                        <p:cTn id="27" dur="1000"/>
                                        <p:tgtEl>
                                          <p:spTgt spid="10"/>
                                        </p:tgtEl>
                                        <p:attrNameLst>
                                          <p:attrName>style.rotation</p:attrName>
                                        </p:attrNameLst>
                                      </p:cBhvr>
                                      <p:tavLst>
                                        <p:tav tm="0">
                                          <p:val>
                                            <p:fltVal val="0"/>
                                          </p:val>
                                        </p:tav>
                                        <p:tav tm="100000">
                                          <p:val>
                                            <p:fltVal val="90"/>
                                          </p:val>
                                        </p:tav>
                                      </p:tavLst>
                                    </p:anim>
                                    <p:animEffect transition="out" filter="fade">
                                      <p:cBhvr>
                                        <p:cTn id="28" dur="1000"/>
                                        <p:tgtEl>
                                          <p:spTgt spid="10"/>
                                        </p:tgtEl>
                                      </p:cBhvr>
                                    </p:animEffect>
                                    <p:set>
                                      <p:cBhvr>
                                        <p:cTn id="29"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4"/>
          <p:cNvSpPr>
            <a:spLocks noGrp="1"/>
          </p:cNvSpPr>
          <p:nvPr>
            <p:ph idx="1"/>
          </p:nvPr>
        </p:nvSpPr>
        <p:spPr>
          <a:xfrm>
            <a:off x="665922" y="432007"/>
            <a:ext cx="10515600" cy="3779624"/>
          </a:xfrm>
        </p:spPr>
        <p:txBody>
          <a:bodyPr>
            <a:spAutoFit/>
          </a:bodyPr>
          <a:lstStyle/>
          <a:p>
            <a:pPr marL="0" indent="0" eaLnBrk="1" hangingPunct="1">
              <a:lnSpc>
                <a:spcPct val="150000"/>
              </a:lnSpc>
              <a:spcBef>
                <a:spcPts val="600"/>
              </a:spcBef>
              <a:spcAft>
                <a:spcPts val="600"/>
              </a:spcAft>
              <a:buFont typeface="Arial" charset="0"/>
              <a:buNone/>
            </a:pPr>
            <a:r>
              <a:rPr lang="en-US" sz="3000" b="1" dirty="0" err="1">
                <a:latin typeface="Times New Roman" pitchFamily="18" charset="0"/>
                <a:cs typeface="Times New Roman" pitchFamily="18" charset="0"/>
              </a:rPr>
              <a:t>Báo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cáo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kết</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quả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hoạt</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động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và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thảo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luận</a:t>
            </a:r>
            <a:r>
              <a:rPr lang="en-US" sz="3000" b="1" dirty="0">
                <a:latin typeface="Times New Roman" pitchFamily="18" charset="0"/>
                <a:cs typeface="Times New Roman" pitchFamily="18" charset="0"/>
              </a:rPr>
              <a:t> </a:t>
            </a:r>
            <a:endParaRPr lang="en-US" sz="3000" dirty="0">
              <a:latin typeface="Times New Roman" pitchFamily="18" charset="0"/>
              <a:cs typeface="Times New Roman" pitchFamily="18" charset="0"/>
            </a:endParaRPr>
          </a:p>
          <a:p>
            <a:pPr marL="0" indent="0" eaLnBrk="1" hangingPunct="1">
              <a:lnSpc>
                <a:spcPct val="150000"/>
              </a:lnSpc>
              <a:spcBef>
                <a:spcPts val="600"/>
              </a:spcBef>
              <a:spcAft>
                <a:spcPts val="600"/>
              </a:spcAft>
              <a:buFont typeface="Arial" charset="0"/>
              <a:buNone/>
            </a:pP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Kết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thúc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thảo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luận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nhóm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đổi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chéo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phiếu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nhau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chấm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chéo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trình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cáo</a:t>
            </a:r>
            <a:r>
              <a:rPr lang="en-US" sz="3000" dirty="0">
                <a:latin typeface="Times New Roman" pitchFamily="18" charset="0"/>
                <a:cs typeface="Times New Roman" pitchFamily="18" charset="0"/>
              </a:rPr>
              <a:t>.</a:t>
            </a:r>
          </a:p>
          <a:p>
            <a:pPr marL="0" indent="0" eaLnBrk="1" hangingPunct="1">
              <a:lnSpc>
                <a:spcPct val="150000"/>
              </a:lnSpc>
              <a:spcBef>
                <a:spcPts val="600"/>
              </a:spcBef>
              <a:spcAft>
                <a:spcPts val="600"/>
              </a:spcAft>
              <a:buFont typeface="Arial" charset="0"/>
              <a:buNone/>
            </a:pP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Yêu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cầu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nhóm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trình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bày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nhóm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nhóm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còn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chấm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chéo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luận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GV.</a:t>
            </a:r>
          </a:p>
        </p:txBody>
      </p:sp>
    </p:spTree>
    <p:extLst>
      <p:ext uri="{BB962C8B-B14F-4D97-AF65-F5344CB8AC3E}">
        <p14:creationId xmlns:p14="http://schemas.microsoft.com/office/powerpoint/2010/main" val="232036955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E916368-FECE-470E-B807-E9E50F524EDA}"/>
              </a:ext>
            </a:extLst>
          </p:cNvPr>
          <p:cNvSpPr txBox="1"/>
          <p:nvPr/>
        </p:nvSpPr>
        <p:spPr>
          <a:xfrm>
            <a:off x="4008782" y="0"/>
            <a:ext cx="4625009" cy="584775"/>
          </a:xfrm>
          <a:prstGeom prst="rect">
            <a:avLst/>
          </a:prstGeom>
          <a:noFill/>
        </p:spPr>
        <p:txBody>
          <a:bodyPr wrap="square">
            <a:spAutoFit/>
          </a:bodyPr>
          <a:lstStyle/>
          <a:p>
            <a:r>
              <a:rPr lang="en-US" sz="3200" b="1" dirty="0">
                <a:solidFill>
                  <a:srgbClr val="0000CC"/>
                </a:solidFill>
                <a:latin typeface="Times New Roman" panose="02020603050405020304" pitchFamily="18" charset="0"/>
                <a:cs typeface="Times New Roman" panose="02020603050405020304" pitchFamily="18" charset="0"/>
              </a:rPr>
              <a:t>PHIẾU</a:t>
            </a:r>
            <a:r>
              <a:rPr lang="en-US" sz="3200" b="1" baseline="0" dirty="0">
                <a:solidFill>
                  <a:srgbClr val="0000CC"/>
                </a:solidFill>
                <a:latin typeface="Times New Roman" panose="02020603050405020304" pitchFamily="18" charset="0"/>
                <a:cs typeface="Times New Roman" panose="02020603050405020304" pitchFamily="18" charset="0"/>
              </a:rPr>
              <a:t> HỌC TẬP SỐ 2</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1BF0A085-B41D-4A12-BE16-ADB538FEB56F}"/>
              </a:ext>
            </a:extLst>
          </p:cNvPr>
          <p:cNvSpPr txBox="1"/>
          <p:nvPr/>
        </p:nvSpPr>
        <p:spPr>
          <a:xfrm>
            <a:off x="175591" y="584775"/>
            <a:ext cx="11433313" cy="6294031"/>
          </a:xfrm>
          <a:prstGeom prst="rect">
            <a:avLst/>
          </a:prstGeom>
          <a:noFill/>
        </p:spPr>
        <p:txBody>
          <a:bodyPr wrap="square">
            <a:spAutoFit/>
          </a:bodyPr>
          <a:lstStyle/>
          <a:p>
            <a:pPr algn="just">
              <a:spcBef>
                <a:spcPts val="0"/>
              </a:spcBef>
              <a:spcAft>
                <a:spcPts val="0"/>
              </a:spcAft>
            </a:pPr>
            <a:r>
              <a:rPr lang="en-US" sz="2800" strike="noStrike" kern="1200" dirty="0" err="1">
                <a:effectLst/>
                <a:latin typeface="Times New Roman" panose="02020603050405020304" pitchFamily="18" charset="0"/>
                <a:ea typeface="+mn-ea"/>
                <a:cs typeface="Times New Roman" panose="02020603050405020304" pitchFamily="18" charset="0"/>
              </a:rPr>
              <a:t>Câu</a:t>
            </a:r>
            <a:r>
              <a:rPr lang="en-US" sz="2800" strike="noStrike" kern="1200" dirty="0">
                <a:effectLst/>
                <a:latin typeface="Times New Roman" panose="02020603050405020304" pitchFamily="18" charset="0"/>
                <a:ea typeface="+mn-ea"/>
                <a:cs typeface="Times New Roman" panose="02020603050405020304" pitchFamily="18" charset="0"/>
              </a:rPr>
              <a:t> 1. </a:t>
            </a:r>
            <a:r>
              <a:rPr lang="en-US" sz="2800" strike="noStrike" kern="1200" dirty="0" err="1">
                <a:effectLst/>
                <a:latin typeface="Times New Roman" panose="02020603050405020304" pitchFamily="18" charset="0"/>
                <a:ea typeface="+mn-ea"/>
                <a:cs typeface="Times New Roman" panose="02020603050405020304" pitchFamily="18" charset="0"/>
              </a:rPr>
              <a:t>Em</a:t>
            </a:r>
            <a:r>
              <a:rPr lang="en-US" sz="2800" strike="noStrike" kern="1200" dirty="0">
                <a:effectLst/>
                <a:latin typeface="Times New Roman" panose="02020603050405020304" pitchFamily="18" charset="0"/>
                <a:ea typeface="+mn-ea"/>
                <a:cs typeface="Times New Roman" panose="02020603050405020304" pitchFamily="18" charset="0"/>
              </a:rPr>
              <a:t> </a:t>
            </a:r>
            <a:r>
              <a:rPr lang="en-US" sz="2800" strike="noStrike" kern="1200" dirty="0" err="1">
                <a:effectLst/>
                <a:latin typeface="Times New Roman" panose="02020603050405020304" pitchFamily="18" charset="0"/>
                <a:ea typeface="+mn-ea"/>
                <a:cs typeface="Times New Roman" panose="02020603050405020304" pitchFamily="18" charset="0"/>
              </a:rPr>
              <a:t>hiểu</a:t>
            </a:r>
            <a:r>
              <a:rPr lang="en-US" sz="2800" strike="noStrike" kern="1200" dirty="0">
                <a:effectLst/>
                <a:latin typeface="Times New Roman" panose="02020603050405020304" pitchFamily="18" charset="0"/>
                <a:ea typeface="+mn-ea"/>
                <a:cs typeface="Times New Roman" panose="02020603050405020304" pitchFamily="18" charset="0"/>
              </a:rPr>
              <a:t> </a:t>
            </a:r>
            <a:r>
              <a:rPr lang="en-US" sz="2800" strike="noStrike" kern="1200" dirty="0" err="1">
                <a:effectLst/>
                <a:latin typeface="Times New Roman" panose="02020603050405020304" pitchFamily="18" charset="0"/>
                <a:ea typeface="+mn-ea"/>
                <a:cs typeface="Times New Roman" panose="02020603050405020304" pitchFamily="18" charset="0"/>
              </a:rPr>
              <a:t>thế</a:t>
            </a:r>
            <a:r>
              <a:rPr lang="en-US" sz="2800" strike="noStrike" kern="1200" dirty="0">
                <a:effectLst/>
                <a:latin typeface="Times New Roman" panose="02020603050405020304" pitchFamily="18" charset="0"/>
                <a:ea typeface="+mn-ea"/>
                <a:cs typeface="Times New Roman" panose="02020603050405020304" pitchFamily="18" charset="0"/>
              </a:rPr>
              <a:t> </a:t>
            </a:r>
            <a:r>
              <a:rPr lang="en-US" sz="2800" strike="noStrike" kern="1200" dirty="0" err="1">
                <a:effectLst/>
                <a:latin typeface="Times New Roman" panose="02020603050405020304" pitchFamily="18" charset="0"/>
                <a:ea typeface="+mn-ea"/>
                <a:cs typeface="Times New Roman" panose="02020603050405020304" pitchFamily="18" charset="0"/>
              </a:rPr>
              <a:t>nào</a:t>
            </a:r>
            <a:r>
              <a:rPr lang="en-US" sz="2800" strike="noStrike" kern="1200" dirty="0">
                <a:effectLst/>
                <a:latin typeface="Times New Roman" panose="02020603050405020304" pitchFamily="18" charset="0"/>
                <a:ea typeface="+mn-ea"/>
                <a:cs typeface="Times New Roman" panose="02020603050405020304" pitchFamily="18" charset="0"/>
              </a:rPr>
              <a:t> </a:t>
            </a:r>
            <a:r>
              <a:rPr lang="en-US" sz="2800" strike="noStrike" kern="1200" dirty="0" err="1">
                <a:effectLst/>
                <a:latin typeface="Times New Roman" panose="02020603050405020304" pitchFamily="18" charset="0"/>
                <a:ea typeface="+mn-ea"/>
                <a:cs typeface="Times New Roman" panose="02020603050405020304" pitchFamily="18" charset="0"/>
              </a:rPr>
              <a:t>là</a:t>
            </a:r>
            <a:r>
              <a:rPr lang="en-US" sz="2800" strike="noStrike" kern="1200" dirty="0">
                <a:effectLst/>
                <a:latin typeface="Times New Roman" panose="02020603050405020304" pitchFamily="18" charset="0"/>
                <a:ea typeface="+mn-ea"/>
                <a:cs typeface="Times New Roman" panose="02020603050405020304" pitchFamily="18" charset="0"/>
              </a:rPr>
              <a:t> </a:t>
            </a:r>
            <a:r>
              <a:rPr lang="en-US" sz="2800" strike="noStrike" kern="1200" dirty="0" err="1">
                <a:effectLst/>
                <a:latin typeface="Times New Roman" panose="02020603050405020304" pitchFamily="18" charset="0"/>
                <a:ea typeface="+mn-ea"/>
                <a:cs typeface="Times New Roman" panose="02020603050405020304" pitchFamily="18" charset="0"/>
              </a:rPr>
              <a:t>mạng</a:t>
            </a:r>
            <a:r>
              <a:rPr lang="en-US" sz="2800" strike="noStrike" kern="1200" dirty="0">
                <a:effectLst/>
                <a:latin typeface="Times New Roman" panose="02020603050405020304" pitchFamily="18" charset="0"/>
                <a:ea typeface="+mn-ea"/>
                <a:cs typeface="Times New Roman" panose="02020603050405020304" pitchFamily="18" charset="0"/>
              </a:rPr>
              <a:t> </a:t>
            </a:r>
            <a:r>
              <a:rPr lang="en-US" sz="2800" strike="noStrike" kern="1200" dirty="0" err="1">
                <a:effectLst/>
                <a:latin typeface="Times New Roman" panose="02020603050405020304" pitchFamily="18" charset="0"/>
                <a:ea typeface="+mn-ea"/>
                <a:cs typeface="Times New Roman" panose="02020603050405020304" pitchFamily="18" charset="0"/>
              </a:rPr>
              <a:t>máy</a:t>
            </a:r>
            <a:r>
              <a:rPr lang="en-US" sz="2800" strike="noStrike" kern="1200" dirty="0">
                <a:effectLst/>
                <a:latin typeface="Times New Roman" panose="02020603050405020304" pitchFamily="18" charset="0"/>
                <a:ea typeface="+mn-ea"/>
                <a:cs typeface="Times New Roman" panose="02020603050405020304" pitchFamily="18" charset="0"/>
              </a:rPr>
              <a:t> </a:t>
            </a:r>
            <a:r>
              <a:rPr lang="en-US" sz="2800" strike="noStrike" kern="1200" dirty="0" err="1">
                <a:effectLst/>
                <a:latin typeface="Times New Roman" panose="02020603050405020304" pitchFamily="18" charset="0"/>
                <a:ea typeface="+mn-ea"/>
                <a:cs typeface="Times New Roman" panose="02020603050405020304" pitchFamily="18" charset="0"/>
              </a:rPr>
              <a:t>tính</a:t>
            </a:r>
            <a:endParaRPr lang="en-US" sz="2800" strike="noStrike" kern="1200" dirty="0">
              <a:effectLst/>
              <a:latin typeface="Times New Roman" panose="02020603050405020304" pitchFamily="18" charset="0"/>
              <a:ea typeface="+mn-ea"/>
              <a:cs typeface="Times New Roman" panose="02020603050405020304" pitchFamily="18" charset="0"/>
            </a:endParaRPr>
          </a:p>
          <a:p>
            <a:pPr algn="just">
              <a:spcBef>
                <a:spcPts val="0"/>
              </a:spcBef>
              <a:spcAft>
                <a:spcPts val="0"/>
              </a:spcAft>
            </a:pPr>
            <a:endParaRPr lang="en-US" sz="2800" strike="noStrike" kern="1200" dirty="0">
              <a:effectLst/>
              <a:latin typeface="Times New Roman" panose="02020603050405020304" pitchFamily="18" charset="0"/>
              <a:ea typeface="+mn-ea"/>
              <a:cs typeface="Times New Roman" panose="02020603050405020304" pitchFamily="18" charset="0"/>
            </a:endParaRPr>
          </a:p>
          <a:p>
            <a:pPr algn="just">
              <a:spcBef>
                <a:spcPts val="0"/>
              </a:spcBef>
              <a:spcAft>
                <a:spcPts val="0"/>
              </a:spcAft>
            </a:pPr>
            <a:endParaRPr lang="en-US" sz="2800" strike="noStrike" kern="1200" dirty="0">
              <a:effectLst/>
              <a:latin typeface="Times New Roman" panose="02020603050405020304" pitchFamily="18" charset="0"/>
              <a:ea typeface="+mn-ea"/>
              <a:cs typeface="Times New Roman" panose="02020603050405020304" pitchFamily="18" charset="0"/>
            </a:endParaRPr>
          </a:p>
          <a:p>
            <a:pPr algn="just">
              <a:spcBef>
                <a:spcPts val="0"/>
              </a:spcBef>
              <a:spcAft>
                <a:spcPts val="0"/>
              </a:spcAft>
            </a:pPr>
            <a:r>
              <a:rPr lang="en-US" sz="2800" strike="noStrike" kern="1200" dirty="0" err="1">
                <a:effectLst/>
                <a:latin typeface="Times New Roman" panose="02020603050405020304" pitchFamily="18" charset="0"/>
                <a:ea typeface="+mn-ea"/>
                <a:cs typeface="Times New Roman" panose="02020603050405020304" pitchFamily="18" charset="0"/>
              </a:rPr>
              <a:t>Câu</a:t>
            </a:r>
            <a:r>
              <a:rPr lang="en-US" sz="2800" strike="noStrike" kern="1200" dirty="0">
                <a:effectLst/>
                <a:latin typeface="Times New Roman" panose="02020603050405020304" pitchFamily="18" charset="0"/>
                <a:ea typeface="+mn-ea"/>
                <a:cs typeface="Times New Roman" panose="02020603050405020304" pitchFamily="18" charset="0"/>
              </a:rPr>
              <a:t> 2. </a:t>
            </a:r>
            <a:r>
              <a:rPr lang="en-US" sz="2800" strike="noStrike" kern="1200" dirty="0" err="1">
                <a:effectLst/>
                <a:latin typeface="Times New Roman" panose="02020603050405020304" pitchFamily="18" charset="0"/>
                <a:ea typeface="+mn-ea"/>
                <a:cs typeface="Times New Roman" panose="02020603050405020304" pitchFamily="18" charset="0"/>
              </a:rPr>
              <a:t>Mạng</a:t>
            </a:r>
            <a:r>
              <a:rPr lang="en-US" sz="2800" strike="noStrike" kern="1200" dirty="0">
                <a:effectLst/>
                <a:latin typeface="Times New Roman" panose="02020603050405020304" pitchFamily="18" charset="0"/>
                <a:ea typeface="+mn-ea"/>
                <a:cs typeface="Times New Roman" panose="02020603050405020304" pitchFamily="18" charset="0"/>
              </a:rPr>
              <a:t> </a:t>
            </a:r>
            <a:r>
              <a:rPr lang="en-US" sz="2800" strike="noStrike" kern="1200" dirty="0" err="1">
                <a:effectLst/>
                <a:latin typeface="Times New Roman" panose="02020603050405020304" pitchFamily="18" charset="0"/>
                <a:ea typeface="+mn-ea"/>
                <a:cs typeface="Times New Roman" panose="02020603050405020304" pitchFamily="18" charset="0"/>
              </a:rPr>
              <a:t>máy</a:t>
            </a:r>
            <a:r>
              <a:rPr lang="en-US" sz="2800" strike="noStrike" kern="1200" dirty="0">
                <a:effectLst/>
                <a:latin typeface="Times New Roman" panose="02020603050405020304" pitchFamily="18" charset="0"/>
                <a:ea typeface="+mn-ea"/>
                <a:cs typeface="Times New Roman" panose="02020603050405020304" pitchFamily="18" charset="0"/>
              </a:rPr>
              <a:t> </a:t>
            </a:r>
            <a:r>
              <a:rPr lang="en-US" sz="2800" strike="noStrike" kern="1200" dirty="0" err="1">
                <a:effectLst/>
                <a:latin typeface="Times New Roman" panose="02020603050405020304" pitchFamily="18" charset="0"/>
                <a:ea typeface="+mn-ea"/>
                <a:cs typeface="Times New Roman" panose="02020603050405020304" pitchFamily="18" charset="0"/>
              </a:rPr>
              <a:t>tính</a:t>
            </a:r>
            <a:r>
              <a:rPr lang="en-US" sz="2800" strike="noStrike" kern="1200" dirty="0">
                <a:effectLst/>
                <a:latin typeface="Times New Roman" panose="02020603050405020304" pitchFamily="18" charset="0"/>
                <a:ea typeface="+mn-ea"/>
                <a:cs typeface="Times New Roman" panose="02020603050405020304" pitchFamily="18" charset="0"/>
              </a:rPr>
              <a:t> chia </a:t>
            </a:r>
            <a:r>
              <a:rPr lang="en-US" sz="2800" strike="noStrike" kern="1200" dirty="0" err="1">
                <a:effectLst/>
                <a:latin typeface="Times New Roman" panose="02020603050405020304" pitchFamily="18" charset="0"/>
                <a:ea typeface="+mn-ea"/>
                <a:cs typeface="Times New Roman" panose="02020603050405020304" pitchFamily="18" charset="0"/>
              </a:rPr>
              <a:t>sẻ</a:t>
            </a:r>
            <a:r>
              <a:rPr lang="en-US" sz="2800" strike="noStrike" kern="1200" dirty="0">
                <a:effectLst/>
                <a:latin typeface="Times New Roman" panose="02020603050405020304" pitchFamily="18" charset="0"/>
                <a:ea typeface="+mn-ea"/>
                <a:cs typeface="Times New Roman" panose="02020603050405020304" pitchFamily="18" charset="0"/>
              </a:rPr>
              <a:t> </a:t>
            </a:r>
            <a:r>
              <a:rPr lang="en-US" sz="2800" strike="noStrike" kern="1200" dirty="0" err="1">
                <a:effectLst/>
                <a:latin typeface="Times New Roman" panose="02020603050405020304" pitchFamily="18" charset="0"/>
                <a:ea typeface="+mn-ea"/>
                <a:cs typeface="Times New Roman" panose="02020603050405020304" pitchFamily="18" charset="0"/>
              </a:rPr>
              <a:t>những</a:t>
            </a:r>
            <a:r>
              <a:rPr lang="en-US" sz="2800" strike="noStrike" kern="1200" dirty="0">
                <a:effectLst/>
                <a:latin typeface="Times New Roman" panose="02020603050405020304" pitchFamily="18" charset="0"/>
                <a:ea typeface="+mn-ea"/>
                <a:cs typeface="Times New Roman" panose="02020603050405020304" pitchFamily="18" charset="0"/>
              </a:rPr>
              <a:t> </a:t>
            </a:r>
            <a:r>
              <a:rPr lang="en-US" sz="2800" strike="noStrike" kern="1200" dirty="0" err="1">
                <a:effectLst/>
                <a:latin typeface="Times New Roman" panose="02020603050405020304" pitchFamily="18" charset="0"/>
                <a:ea typeface="+mn-ea"/>
                <a:cs typeface="Times New Roman" panose="02020603050405020304" pitchFamily="18" charset="0"/>
              </a:rPr>
              <a:t>gì</a:t>
            </a:r>
            <a:r>
              <a:rPr lang="en-US" sz="2800" strike="noStrike" kern="1200" dirty="0">
                <a:effectLst/>
                <a:latin typeface="Times New Roman" panose="02020603050405020304" pitchFamily="18" charset="0"/>
                <a:ea typeface="+mn-ea"/>
                <a:cs typeface="Times New Roman" panose="02020603050405020304" pitchFamily="18" charset="0"/>
              </a:rPr>
              <a:t>?</a:t>
            </a:r>
          </a:p>
          <a:p>
            <a:pPr algn="just">
              <a:spcBef>
                <a:spcPts val="0"/>
              </a:spcBef>
              <a:spcAft>
                <a:spcPts val="0"/>
              </a:spcAft>
            </a:pPr>
            <a:endParaRPr lang="en-US" sz="2800" kern="1200" dirty="0">
              <a:effectLst/>
              <a:latin typeface="Times New Roman" panose="02020603050405020304" pitchFamily="18" charset="0"/>
              <a:ea typeface="+mn-ea"/>
              <a:cs typeface="Times New Roman" panose="02020603050405020304" pitchFamily="18" charset="0"/>
            </a:endParaRPr>
          </a:p>
          <a:p>
            <a:pPr algn="just">
              <a:spcBef>
                <a:spcPts val="0"/>
              </a:spcBef>
              <a:spcAft>
                <a:spcPts val="0"/>
              </a:spcAft>
            </a:pPr>
            <a:endParaRPr lang="en-US" sz="2800" strike="noStrike" kern="1200" dirty="0">
              <a:effectLst/>
              <a:latin typeface="Times New Roman" panose="02020603050405020304" pitchFamily="18" charset="0"/>
              <a:ea typeface="+mn-ea"/>
              <a:cs typeface="Times New Roman" panose="02020603050405020304" pitchFamily="18" charset="0"/>
            </a:endParaRPr>
          </a:p>
          <a:p>
            <a:pPr algn="just">
              <a:spcBef>
                <a:spcPts val="0"/>
              </a:spcBef>
              <a:spcAft>
                <a:spcPts val="0"/>
              </a:spcAft>
            </a:pPr>
            <a:r>
              <a:rPr lang="en-US" sz="2800" strike="noStrike" kern="1200" dirty="0" err="1">
                <a:effectLst/>
                <a:latin typeface="Times New Roman" panose="02020603050405020304" pitchFamily="18" charset="0"/>
                <a:ea typeface="+mn-ea"/>
                <a:cs typeface="Times New Roman" panose="02020603050405020304" pitchFamily="18" charset="0"/>
              </a:rPr>
              <a:t>Câu</a:t>
            </a:r>
            <a:r>
              <a:rPr lang="en-US" sz="2800" strike="noStrike" kern="1200" dirty="0">
                <a:effectLst/>
                <a:latin typeface="Times New Roman" panose="02020603050405020304" pitchFamily="18" charset="0"/>
                <a:ea typeface="+mn-ea"/>
                <a:cs typeface="Times New Roman" panose="02020603050405020304" pitchFamily="18" charset="0"/>
              </a:rPr>
              <a:t> 3. </a:t>
            </a:r>
            <a:r>
              <a:rPr lang="en-US" sz="2800" strike="noStrike" kern="1200" dirty="0" err="1">
                <a:effectLst/>
                <a:latin typeface="Times New Roman" panose="02020603050405020304" pitchFamily="18" charset="0"/>
                <a:ea typeface="+mn-ea"/>
                <a:cs typeface="Times New Roman" panose="02020603050405020304" pitchFamily="18" charset="0"/>
              </a:rPr>
              <a:t>Em</a:t>
            </a:r>
            <a:r>
              <a:rPr lang="en-US" sz="2800" strike="noStrike" kern="1200" dirty="0">
                <a:effectLst/>
                <a:latin typeface="Times New Roman" panose="02020603050405020304" pitchFamily="18" charset="0"/>
                <a:ea typeface="+mn-ea"/>
                <a:cs typeface="Times New Roman" panose="02020603050405020304" pitchFamily="18" charset="0"/>
              </a:rPr>
              <a:t> </a:t>
            </a:r>
            <a:r>
              <a:rPr lang="en-US" sz="2800" strike="noStrike" kern="1200" dirty="0" err="1">
                <a:effectLst/>
                <a:latin typeface="Times New Roman" panose="02020603050405020304" pitchFamily="18" charset="0"/>
                <a:ea typeface="+mn-ea"/>
                <a:cs typeface="Times New Roman" panose="02020603050405020304" pitchFamily="18" charset="0"/>
              </a:rPr>
              <a:t>hãy</a:t>
            </a:r>
            <a:r>
              <a:rPr lang="en-US" sz="2800" strike="noStrike" kern="1200" dirty="0">
                <a:effectLst/>
                <a:latin typeface="Times New Roman" panose="02020603050405020304" pitchFamily="18" charset="0"/>
                <a:ea typeface="+mn-ea"/>
                <a:cs typeface="Times New Roman" panose="02020603050405020304" pitchFamily="18" charset="0"/>
              </a:rPr>
              <a:t> </a:t>
            </a:r>
            <a:r>
              <a:rPr lang="en-US" sz="2800" strike="noStrike" kern="1200" dirty="0" err="1">
                <a:effectLst/>
                <a:latin typeface="Times New Roman" panose="02020603050405020304" pitchFamily="18" charset="0"/>
                <a:ea typeface="+mn-ea"/>
                <a:cs typeface="Times New Roman" panose="02020603050405020304" pitchFamily="18" charset="0"/>
              </a:rPr>
              <a:t>kể</a:t>
            </a:r>
            <a:r>
              <a:rPr lang="en-US" sz="2800" strike="noStrike" kern="1200" dirty="0">
                <a:effectLst/>
                <a:latin typeface="Times New Roman" panose="02020603050405020304" pitchFamily="18" charset="0"/>
                <a:ea typeface="+mn-ea"/>
                <a:cs typeface="Times New Roman" panose="02020603050405020304" pitchFamily="18" charset="0"/>
              </a:rPr>
              <a:t> </a:t>
            </a:r>
            <a:r>
              <a:rPr lang="en-US" sz="2800" strike="noStrike" kern="1200" dirty="0" err="1">
                <a:effectLst/>
                <a:latin typeface="Times New Roman" panose="02020603050405020304" pitchFamily="18" charset="0"/>
                <a:ea typeface="+mn-ea"/>
                <a:cs typeface="Times New Roman" panose="02020603050405020304" pitchFamily="18" charset="0"/>
              </a:rPr>
              <a:t>một</a:t>
            </a:r>
            <a:r>
              <a:rPr lang="en-US" sz="2800" strike="noStrike" kern="1200" dirty="0">
                <a:effectLst/>
                <a:latin typeface="Times New Roman" panose="02020603050405020304" pitchFamily="18" charset="0"/>
                <a:ea typeface="+mn-ea"/>
                <a:cs typeface="Times New Roman" panose="02020603050405020304" pitchFamily="18" charset="0"/>
              </a:rPr>
              <a:t> </a:t>
            </a:r>
            <a:r>
              <a:rPr lang="en-US" sz="2800" strike="noStrike" kern="1200" dirty="0" err="1">
                <a:effectLst/>
                <a:latin typeface="Times New Roman" panose="02020603050405020304" pitchFamily="18" charset="0"/>
                <a:ea typeface="+mn-ea"/>
                <a:cs typeface="Times New Roman" panose="02020603050405020304" pitchFamily="18" charset="0"/>
              </a:rPr>
              <a:t>số</a:t>
            </a:r>
            <a:r>
              <a:rPr lang="en-US" sz="2800" strike="noStrike" kern="1200" dirty="0">
                <a:effectLst/>
                <a:latin typeface="Times New Roman" panose="02020603050405020304" pitchFamily="18" charset="0"/>
                <a:ea typeface="+mn-ea"/>
                <a:cs typeface="Times New Roman" panose="02020603050405020304" pitchFamily="18" charset="0"/>
              </a:rPr>
              <a:t> </a:t>
            </a:r>
            <a:r>
              <a:rPr lang="en-US" sz="2800" strike="noStrike" kern="1200" dirty="0" err="1">
                <a:effectLst/>
                <a:latin typeface="Times New Roman" panose="02020603050405020304" pitchFamily="18" charset="0"/>
                <a:ea typeface="+mn-ea"/>
                <a:cs typeface="Times New Roman" panose="02020603050405020304" pitchFamily="18" charset="0"/>
              </a:rPr>
              <a:t>lợi</a:t>
            </a:r>
            <a:r>
              <a:rPr lang="en-US" sz="2800" strike="noStrike" kern="1200" dirty="0">
                <a:effectLst/>
                <a:latin typeface="Times New Roman" panose="02020603050405020304" pitchFamily="18" charset="0"/>
                <a:ea typeface="+mn-ea"/>
                <a:cs typeface="Times New Roman" panose="02020603050405020304" pitchFamily="18" charset="0"/>
              </a:rPr>
              <a:t> </a:t>
            </a:r>
            <a:r>
              <a:rPr lang="en-US" sz="2800" strike="noStrike" kern="1200" dirty="0" err="1">
                <a:effectLst/>
                <a:latin typeface="Times New Roman" panose="02020603050405020304" pitchFamily="18" charset="0"/>
                <a:ea typeface="+mn-ea"/>
                <a:cs typeface="Times New Roman" panose="02020603050405020304" pitchFamily="18" charset="0"/>
              </a:rPr>
              <a:t>ích</a:t>
            </a:r>
            <a:r>
              <a:rPr lang="en-US" sz="2800" strike="noStrike" kern="1200" dirty="0">
                <a:effectLst/>
                <a:latin typeface="Times New Roman" panose="02020603050405020304" pitchFamily="18" charset="0"/>
                <a:ea typeface="+mn-ea"/>
                <a:cs typeface="Times New Roman" panose="02020603050405020304" pitchFamily="18" charset="0"/>
              </a:rPr>
              <a:t> </a:t>
            </a:r>
            <a:r>
              <a:rPr lang="en-US" sz="2800" strike="noStrike" kern="1200" dirty="0" err="1">
                <a:effectLst/>
                <a:latin typeface="Times New Roman" panose="02020603050405020304" pitchFamily="18" charset="0"/>
                <a:ea typeface="+mn-ea"/>
                <a:cs typeface="Times New Roman" panose="02020603050405020304" pitchFamily="18" charset="0"/>
              </a:rPr>
              <a:t>của</a:t>
            </a:r>
            <a:r>
              <a:rPr lang="en-US" sz="2800" strike="noStrike" kern="1200" dirty="0">
                <a:effectLst/>
                <a:latin typeface="Times New Roman" panose="02020603050405020304" pitchFamily="18" charset="0"/>
                <a:ea typeface="+mn-ea"/>
                <a:cs typeface="Times New Roman" panose="02020603050405020304" pitchFamily="18" charset="0"/>
              </a:rPr>
              <a:t> </a:t>
            </a:r>
            <a:r>
              <a:rPr lang="en-US" sz="2800" strike="noStrike" kern="1200" dirty="0" err="1">
                <a:effectLst/>
                <a:latin typeface="Times New Roman" panose="02020603050405020304" pitchFamily="18" charset="0"/>
                <a:ea typeface="+mn-ea"/>
                <a:cs typeface="Times New Roman" panose="02020603050405020304" pitchFamily="18" charset="0"/>
              </a:rPr>
              <a:t>mạng</a:t>
            </a:r>
            <a:r>
              <a:rPr lang="en-US" sz="2800" strike="noStrike" kern="1200" dirty="0">
                <a:effectLst/>
                <a:latin typeface="Times New Roman" panose="02020603050405020304" pitchFamily="18" charset="0"/>
                <a:ea typeface="+mn-ea"/>
                <a:cs typeface="Times New Roman" panose="02020603050405020304" pitchFamily="18" charset="0"/>
              </a:rPr>
              <a:t> </a:t>
            </a:r>
            <a:r>
              <a:rPr lang="en-US" sz="2800" strike="noStrike" kern="1200" dirty="0" err="1">
                <a:effectLst/>
                <a:latin typeface="Times New Roman" panose="02020603050405020304" pitchFamily="18" charset="0"/>
                <a:ea typeface="+mn-ea"/>
                <a:cs typeface="Times New Roman" panose="02020603050405020304" pitchFamily="18" charset="0"/>
              </a:rPr>
              <a:t>máy</a:t>
            </a:r>
            <a:r>
              <a:rPr lang="en-US" sz="2800" strike="noStrike" kern="1200" dirty="0">
                <a:effectLst/>
                <a:latin typeface="Times New Roman" panose="02020603050405020304" pitchFamily="18" charset="0"/>
                <a:ea typeface="+mn-ea"/>
                <a:cs typeface="Times New Roman" panose="02020603050405020304" pitchFamily="18" charset="0"/>
              </a:rPr>
              <a:t> </a:t>
            </a:r>
            <a:r>
              <a:rPr lang="en-US" sz="2800" strike="noStrike" kern="1200" dirty="0" err="1">
                <a:effectLst/>
                <a:latin typeface="Times New Roman" panose="02020603050405020304" pitchFamily="18" charset="0"/>
                <a:ea typeface="+mn-ea"/>
                <a:cs typeface="Times New Roman" panose="02020603050405020304" pitchFamily="18" charset="0"/>
              </a:rPr>
              <a:t>tính</a:t>
            </a:r>
            <a:r>
              <a:rPr lang="en-US" sz="2800" strike="noStrike" kern="1200" dirty="0">
                <a:effectLst/>
                <a:latin typeface="Times New Roman" panose="02020603050405020304" pitchFamily="18" charset="0"/>
                <a:ea typeface="+mn-ea"/>
                <a:cs typeface="Times New Roman" panose="02020603050405020304" pitchFamily="18" charset="0"/>
              </a:rPr>
              <a:t>?</a:t>
            </a:r>
          </a:p>
          <a:p>
            <a:pPr algn="just">
              <a:spcBef>
                <a:spcPts val="0"/>
              </a:spcBef>
              <a:spcAft>
                <a:spcPts val="0"/>
              </a:spcAft>
            </a:pPr>
            <a:endParaRPr lang="en-US" sz="2800" strike="noStrike" kern="1200" dirty="0">
              <a:effectLst/>
              <a:latin typeface="Times New Roman" panose="02020603050405020304" pitchFamily="18" charset="0"/>
              <a:ea typeface="+mn-ea"/>
              <a:cs typeface="Times New Roman" panose="02020603050405020304" pitchFamily="18" charset="0"/>
            </a:endParaRPr>
          </a:p>
          <a:p>
            <a:pPr lvl="0" algn="just">
              <a:spcBef>
                <a:spcPts val="0"/>
              </a:spcBef>
              <a:spcAft>
                <a:spcPts val="0"/>
              </a:spcAft>
            </a:pPr>
            <a:endParaRPr lang="fr-FR" sz="2800" strike="noStrike" kern="1200" dirty="0">
              <a:effectLst/>
              <a:latin typeface="Times New Roman" panose="02020603050405020304" pitchFamily="18" charset="0"/>
              <a:ea typeface="+mn-ea"/>
              <a:cs typeface="Times New Roman" panose="02020603050405020304" pitchFamily="18" charset="0"/>
            </a:endParaRPr>
          </a:p>
          <a:p>
            <a:pPr lvl="0" algn="just">
              <a:spcBef>
                <a:spcPts val="0"/>
              </a:spcBef>
              <a:spcAft>
                <a:spcPts val="0"/>
              </a:spcAft>
            </a:pPr>
            <a:endParaRPr lang="fr-FR" sz="1050" strike="noStrike" kern="1200" dirty="0">
              <a:effectLst/>
              <a:latin typeface="Times New Roman" panose="02020603050405020304" pitchFamily="18" charset="0"/>
              <a:ea typeface="+mn-ea"/>
              <a:cs typeface="Times New Roman" panose="02020603050405020304" pitchFamily="18" charset="0"/>
            </a:endParaRPr>
          </a:p>
          <a:p>
            <a:pPr lvl="0" algn="just">
              <a:spcBef>
                <a:spcPts val="0"/>
              </a:spcBef>
              <a:spcAft>
                <a:spcPts val="0"/>
              </a:spcAft>
            </a:pPr>
            <a:r>
              <a:rPr lang="fr-FR" sz="2800" strike="noStrike" kern="1200" dirty="0" err="1">
                <a:effectLst/>
                <a:latin typeface="Times New Roman" panose="02020603050405020304" pitchFamily="18" charset="0"/>
                <a:ea typeface="+mn-ea"/>
                <a:cs typeface="Times New Roman" panose="02020603050405020304" pitchFamily="18" charset="0"/>
              </a:rPr>
              <a:t>Câu</a:t>
            </a:r>
            <a:r>
              <a:rPr lang="fr-FR" sz="2800" strike="noStrike" kern="1200" dirty="0">
                <a:effectLst/>
                <a:latin typeface="Times New Roman" panose="02020603050405020304" pitchFamily="18" charset="0"/>
                <a:ea typeface="+mn-ea"/>
                <a:cs typeface="Times New Roman" panose="02020603050405020304" pitchFamily="18" charset="0"/>
              </a:rPr>
              <a:t> 4. Theo </a:t>
            </a:r>
            <a:r>
              <a:rPr lang="fr-FR" sz="2800" strike="noStrike" kern="1200" dirty="0" err="1">
                <a:effectLst/>
                <a:latin typeface="Times New Roman" panose="02020603050405020304" pitchFamily="18" charset="0"/>
                <a:ea typeface="+mn-ea"/>
                <a:cs typeface="Times New Roman" panose="02020603050405020304" pitchFamily="18" charset="0"/>
              </a:rPr>
              <a:t>em</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Máy</a:t>
            </a:r>
            <a:r>
              <a:rPr lang="fr-FR" sz="2800" strike="noStrike" kern="1200" dirty="0">
                <a:effectLst/>
                <a:latin typeface="Times New Roman" panose="02020603050405020304" pitchFamily="18" charset="0"/>
                <a:ea typeface="+mn-ea"/>
                <a:cs typeface="Times New Roman" panose="02020603050405020304" pitchFamily="18" charset="0"/>
              </a:rPr>
              <a:t> in </a:t>
            </a:r>
            <a:r>
              <a:rPr lang="fr-FR" sz="2800" strike="noStrike" kern="1200" dirty="0" err="1">
                <a:effectLst/>
                <a:latin typeface="Times New Roman" panose="02020603050405020304" pitchFamily="18" charset="0"/>
                <a:ea typeface="+mn-ea"/>
                <a:cs typeface="Times New Roman" panose="02020603050405020304" pitchFamily="18" charset="0"/>
              </a:rPr>
              <a:t>được</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kết</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nối</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trực</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tiếp</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với</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máy</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tính</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không</a:t>
            </a:r>
            <a:r>
              <a:rPr lang="fr-FR" sz="2800" strike="noStrike" kern="1200" dirty="0">
                <a:effectLst/>
                <a:latin typeface="Times New Roman" panose="02020603050405020304" pitchFamily="18" charset="0"/>
                <a:ea typeface="+mn-ea"/>
                <a:cs typeface="Times New Roman" panose="02020603050405020304" pitchFamily="18" charset="0"/>
              </a:rPr>
              <a:t> qua </a:t>
            </a:r>
            <a:r>
              <a:rPr lang="fr-FR" sz="2800" strike="noStrike" kern="1200" dirty="0" err="1">
                <a:effectLst/>
                <a:latin typeface="Times New Roman" panose="02020603050405020304" pitchFamily="18" charset="0"/>
                <a:ea typeface="+mn-ea"/>
                <a:cs typeface="Times New Roman" panose="02020603050405020304" pitchFamily="18" charset="0"/>
              </a:rPr>
              <a:t>vỉ</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mạng</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thì</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hai</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thiết</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bị</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đó</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có</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tạo</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thành</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một</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mạng</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máy</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tính</a:t>
            </a:r>
            <a:r>
              <a:rPr lang="fr-FR" sz="2800" strike="noStrike" kern="1200" dirty="0">
                <a:effectLst/>
                <a:latin typeface="Times New Roman" panose="02020603050405020304" pitchFamily="18" charset="0"/>
                <a:ea typeface="+mn-ea"/>
                <a:cs typeface="Times New Roman" panose="02020603050405020304" pitchFamily="18" charset="0"/>
              </a:rPr>
              <a:t>?</a:t>
            </a:r>
          </a:p>
          <a:p>
            <a:pPr lvl="0" algn="just">
              <a:spcBef>
                <a:spcPts val="0"/>
              </a:spcBef>
              <a:spcAft>
                <a:spcPts val="0"/>
              </a:spcAft>
            </a:pPr>
            <a:endParaRPr lang="fr-FR" sz="2800" strike="noStrike" kern="1200" dirty="0">
              <a:effectLst/>
              <a:latin typeface="Times New Roman" panose="02020603050405020304" pitchFamily="18" charset="0"/>
              <a:ea typeface="+mn-ea"/>
              <a:cs typeface="Times New Roman" panose="02020603050405020304" pitchFamily="18" charset="0"/>
            </a:endParaRPr>
          </a:p>
          <a:p>
            <a:pPr algn="just">
              <a:spcBef>
                <a:spcPts val="0"/>
              </a:spcBef>
              <a:spcAft>
                <a:spcPts val="0"/>
              </a:spcAft>
            </a:pPr>
            <a:r>
              <a:rPr lang="fr-FR" sz="2800" strike="noStrike" kern="1200" dirty="0" err="1">
                <a:effectLst/>
                <a:latin typeface="Times New Roman" panose="02020603050405020304" pitchFamily="18" charset="0"/>
                <a:ea typeface="+mn-ea"/>
                <a:cs typeface="Times New Roman" panose="02020603050405020304" pitchFamily="18" charset="0"/>
              </a:rPr>
              <a:t>Câu</a:t>
            </a:r>
            <a:r>
              <a:rPr lang="fr-FR" sz="2800" strike="noStrike" kern="1200" dirty="0">
                <a:effectLst/>
                <a:latin typeface="Times New Roman" panose="02020603050405020304" pitchFamily="18" charset="0"/>
                <a:ea typeface="+mn-ea"/>
                <a:cs typeface="Times New Roman" panose="02020603050405020304" pitchFamily="18" charset="0"/>
              </a:rPr>
              <a:t> 5. </a:t>
            </a:r>
            <a:r>
              <a:rPr lang="fr-FR" sz="2800" strike="noStrike" kern="1200" dirty="0" err="1">
                <a:effectLst/>
                <a:latin typeface="Times New Roman" panose="02020603050405020304" pitchFamily="18" charset="0"/>
                <a:ea typeface="+mn-ea"/>
                <a:cs typeface="Times New Roman" panose="02020603050405020304" pitchFamily="18" charset="0"/>
              </a:rPr>
              <a:t>Nêu</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một</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vài</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lợi</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ích</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của</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mạng</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máy</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tính</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trong</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thực</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tế</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em</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đã</a:t>
            </a:r>
            <a:r>
              <a:rPr lang="fr-FR" sz="2800" strike="noStrike" kern="1200" dirty="0">
                <a:effectLst/>
                <a:latin typeface="Times New Roman" panose="02020603050405020304" pitchFamily="18" charset="0"/>
                <a:ea typeface="+mn-ea"/>
                <a:cs typeface="Times New Roman" panose="02020603050405020304" pitchFamily="18" charset="0"/>
              </a:rPr>
              <a:t> </a:t>
            </a:r>
            <a:r>
              <a:rPr lang="fr-FR" sz="2800" strike="noStrike" kern="1200" dirty="0" err="1">
                <a:effectLst/>
                <a:latin typeface="Times New Roman" panose="02020603050405020304" pitchFamily="18" charset="0"/>
                <a:ea typeface="+mn-ea"/>
                <a:cs typeface="Times New Roman" panose="02020603050405020304" pitchFamily="18" charset="0"/>
              </a:rPr>
              <a:t>thấy</a:t>
            </a:r>
            <a:r>
              <a:rPr lang="fr-FR" sz="2800" strike="noStrike" kern="1200" dirty="0">
                <a:effectLst/>
                <a:latin typeface="Times New Roman" panose="02020603050405020304" pitchFamily="18" charset="0"/>
                <a:ea typeface="+mn-ea"/>
                <a:cs typeface="Times New Roman" panose="02020603050405020304" pitchFamily="18" charset="0"/>
              </a:rPr>
              <a:t> ?</a:t>
            </a:r>
          </a:p>
          <a:p>
            <a:pPr algn="just">
              <a:spcBef>
                <a:spcPts val="0"/>
              </a:spcBef>
              <a:spcAft>
                <a:spcPts val="0"/>
              </a:spcAft>
            </a:pPr>
            <a:endParaRPr lang="en-US" sz="2800" strike="noStrike" kern="1200" dirty="0">
              <a:effectLst/>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xmlns="" id="{4C893A4B-EF6C-4021-913D-F177436BAADD}"/>
              </a:ext>
            </a:extLst>
          </p:cNvPr>
          <p:cNvSpPr txBox="1">
            <a:spLocks noChangeArrowheads="1"/>
          </p:cNvSpPr>
          <p:nvPr/>
        </p:nvSpPr>
        <p:spPr bwMode="auto">
          <a:xfrm>
            <a:off x="163512" y="969932"/>
            <a:ext cx="11730038"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800" dirty="0">
                <a:solidFill>
                  <a:srgbClr val="0000CC"/>
                </a:solidFill>
                <a:latin typeface="Times New Roman" pitchFamily="18" charset="0"/>
                <a:cs typeface="Times New Roman" pitchFamily="18" charset="0"/>
                <a:sym typeface="Symbol" panose="05050102010706020507" pitchFamily="18" charset="2"/>
              </a:rPr>
              <a:t></a:t>
            </a:r>
            <a:r>
              <a:rPr lang="en-US" sz="2800" dirty="0">
                <a:solidFill>
                  <a:srgbClr val="0000CC"/>
                </a:solidFill>
                <a:latin typeface="Times New Roman" pitchFamily="18" charset="0"/>
                <a:cs typeface="Times New Roman" pitchFamily="18" charset="0"/>
              </a:rPr>
              <a:t> Hai hay </a:t>
            </a:r>
            <a:r>
              <a:rPr lang="en-US" sz="2800" dirty="0" err="1">
                <a:solidFill>
                  <a:srgbClr val="0000CC"/>
                </a:solidFill>
                <a:latin typeface="Times New Roman" pitchFamily="18" charset="0"/>
                <a:cs typeface="Times New Roman" pitchFamily="18" charset="0"/>
              </a:rPr>
              <a:t>nhiều</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máy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tính</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và</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các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thiết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bị</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được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kết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nối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để</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truyền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thông</a:t>
            </a:r>
            <a:r>
              <a:rPr lang="en-US" sz="2800" dirty="0">
                <a:solidFill>
                  <a:srgbClr val="0000CC"/>
                </a:solidFill>
                <a:latin typeface="Times New Roman" pitchFamily="18" charset="0"/>
                <a:cs typeface="Times New Roman" pitchFamily="18" charset="0"/>
              </a:rPr>
              <a:t> tin </a:t>
            </a:r>
            <a:r>
              <a:rPr lang="en-US" sz="2800" dirty="0" err="1">
                <a:solidFill>
                  <a:srgbClr val="0000CC"/>
                </a:solidFill>
                <a:latin typeface="Times New Roman" pitchFamily="18" charset="0"/>
                <a:cs typeface="Times New Roman" pitchFamily="18" charset="0"/>
              </a:rPr>
              <a:t>cho</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nhau</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để</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tạo</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thành</a:t>
            </a:r>
            <a:r>
              <a:rPr lang="en-US" sz="2800" dirty="0">
                <a:solidFill>
                  <a:srgbClr val="0000CC"/>
                </a:solidFill>
                <a:latin typeface="Times New Roman" pitchFamily="18" charset="0"/>
                <a:cs typeface="Times New Roman" pitchFamily="18" charset="0"/>
              </a:rPr>
              <a:t> 1 </a:t>
            </a:r>
            <a:r>
              <a:rPr lang="en-US" sz="2800" dirty="0" err="1">
                <a:solidFill>
                  <a:srgbClr val="0000CC"/>
                </a:solidFill>
                <a:latin typeface="Times New Roman" pitchFamily="18" charset="0"/>
                <a:cs typeface="Times New Roman" pitchFamily="18" charset="0"/>
              </a:rPr>
              <a:t>mạng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máy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tính</a:t>
            </a:r>
            <a:r>
              <a:rPr lang="en-US" sz="2800" dirty="0">
                <a:solidFill>
                  <a:srgbClr val="0000CC"/>
                </a:solidFill>
                <a:latin typeface="Times New Roman" pitchFamily="18" charset="0"/>
                <a:cs typeface="Times New Roman" pitchFamily="18" charset="0"/>
              </a:rPr>
              <a:t>.</a:t>
            </a:r>
            <a:endParaRPr lang="en-US" sz="2800" u="sng" dirty="0">
              <a:solidFill>
                <a:srgbClr val="0000CC"/>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267D8A56-7612-4E73-87FA-AEF839E2CE0E}"/>
              </a:ext>
            </a:extLst>
          </p:cNvPr>
          <p:cNvSpPr txBox="1">
            <a:spLocks noChangeArrowheads="1"/>
          </p:cNvSpPr>
          <p:nvPr/>
        </p:nvSpPr>
        <p:spPr bwMode="auto">
          <a:xfrm>
            <a:off x="211138" y="2242452"/>
            <a:ext cx="117300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dirty="0">
                <a:solidFill>
                  <a:srgbClr val="0000CC"/>
                </a:solidFill>
                <a:latin typeface="Times New Roman" pitchFamily="18" charset="0"/>
                <a:cs typeface="Times New Roman" pitchFamily="18" charset="0"/>
                <a:sym typeface="Symbol" panose="05050102010706020507" pitchFamily="18" charset="2"/>
              </a:rPr>
              <a:t></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Mạng</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máy</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tính</a:t>
            </a:r>
            <a:r>
              <a:rPr lang="en-US" sz="3000" dirty="0">
                <a:solidFill>
                  <a:srgbClr val="0000CC"/>
                </a:solidFill>
                <a:latin typeface="Times New Roman" pitchFamily="18" charset="0"/>
                <a:cs typeface="Times New Roman" pitchFamily="18" charset="0"/>
              </a:rPr>
              <a:t> chia </a:t>
            </a:r>
            <a:r>
              <a:rPr lang="en-US" sz="3000" dirty="0" err="1">
                <a:solidFill>
                  <a:srgbClr val="0000CC"/>
                </a:solidFill>
                <a:latin typeface="Times New Roman" pitchFamily="18" charset="0"/>
                <a:cs typeface="Times New Roman" pitchFamily="18" charset="0"/>
              </a:rPr>
              <a:t>sẻ</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dữ</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liệu</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và</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cho</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phép</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người</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sử</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dụng</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dùng</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chung</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thiết</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bị</a:t>
            </a:r>
            <a:r>
              <a:rPr lang="en-US" sz="3000" dirty="0">
                <a:solidFill>
                  <a:srgbClr val="0000CC"/>
                </a:solidFill>
                <a:latin typeface="Times New Roman" pitchFamily="18" charset="0"/>
                <a:cs typeface="Times New Roman" pitchFamily="18" charset="0"/>
              </a:rPr>
              <a:t>.</a:t>
            </a:r>
            <a:endParaRPr lang="en-US" sz="3000" dirty="0">
              <a:solidFill>
                <a:srgbClr val="0000CC"/>
              </a:solidFill>
            </a:endParaRPr>
          </a:p>
        </p:txBody>
      </p:sp>
      <p:sp>
        <p:nvSpPr>
          <p:cNvPr id="10" name="TextBox 9">
            <a:extLst>
              <a:ext uri="{FF2B5EF4-FFF2-40B4-BE49-F238E27FC236}">
                <a16:creationId xmlns:a16="http://schemas.microsoft.com/office/drawing/2014/main" xmlns="" id="{B5687F6D-8167-42E1-A087-4E7C4712BAE2}"/>
              </a:ext>
            </a:extLst>
          </p:cNvPr>
          <p:cNvSpPr txBox="1">
            <a:spLocks noChangeArrowheads="1"/>
          </p:cNvSpPr>
          <p:nvPr/>
        </p:nvSpPr>
        <p:spPr bwMode="auto">
          <a:xfrm>
            <a:off x="97735" y="3585506"/>
            <a:ext cx="1186159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3000" dirty="0">
                <a:solidFill>
                  <a:srgbClr val="0000CC"/>
                </a:solidFill>
                <a:latin typeface="Times New Roman" pitchFamily="18" charset="0"/>
                <a:cs typeface="Times New Roman" pitchFamily="18" charset="0"/>
                <a:sym typeface="Symbol" panose="05050102010706020507" pitchFamily="18" charset="2"/>
              </a:rPr>
              <a:t></a:t>
            </a:r>
            <a:r>
              <a:rPr lang="en-US" sz="3000" dirty="0">
                <a:solidFill>
                  <a:srgbClr val="0000CC"/>
                </a:solidFill>
                <a:latin typeface="Times New Roman" pitchFamily="18" charset="0"/>
                <a:cs typeface="Times New Roman" pitchFamily="18" charset="0"/>
              </a:rPr>
              <a:t> Một số lợi ích của mạng: Người sử dụng có thể liên lạc với nhau để trao đổi thông tin, chia sẻ dữ liệu và dùng chung các thiết bị trên mạng.</a:t>
            </a:r>
          </a:p>
        </p:txBody>
      </p:sp>
      <p:sp>
        <p:nvSpPr>
          <p:cNvPr id="11" name="TextBox 10">
            <a:extLst>
              <a:ext uri="{FF2B5EF4-FFF2-40B4-BE49-F238E27FC236}">
                <a16:creationId xmlns:a16="http://schemas.microsoft.com/office/drawing/2014/main" xmlns="" id="{D48EAE15-D864-48F2-89D8-7DFC98B33C6C}"/>
              </a:ext>
            </a:extLst>
          </p:cNvPr>
          <p:cNvSpPr txBox="1">
            <a:spLocks noChangeArrowheads="1"/>
          </p:cNvSpPr>
          <p:nvPr/>
        </p:nvSpPr>
        <p:spPr bwMode="auto">
          <a:xfrm>
            <a:off x="304801" y="5413582"/>
            <a:ext cx="44942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3000" dirty="0">
                <a:solidFill>
                  <a:srgbClr val="0000CC"/>
                </a:solidFill>
                <a:latin typeface="Times New Roman" pitchFamily="18" charset="0"/>
                <a:cs typeface="Times New Roman" pitchFamily="18" charset="0"/>
                <a:sym typeface="Symbol" panose="05050102010706020507" pitchFamily="18" charset="2"/>
              </a:rPr>
              <a:t> </a:t>
            </a:r>
            <a:r>
              <a:rPr lang="fr-FR" sz="3000" dirty="0" err="1">
                <a:solidFill>
                  <a:srgbClr val="0000CC"/>
                </a:solidFill>
                <a:latin typeface="Times New Roman" pitchFamily="18" charset="0"/>
                <a:cs typeface="Times New Roman" pitchFamily="18" charset="0"/>
              </a:rPr>
              <a:t>Không</a:t>
            </a:r>
            <a:endParaRPr lang="en-US" sz="3000" u="sng" dirty="0">
              <a:solidFill>
                <a:srgbClr val="0000CC"/>
              </a:solidFill>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xmlns="" id="{5A4D6D45-DC68-4473-8F75-438C1206AE1E}"/>
              </a:ext>
            </a:extLst>
          </p:cNvPr>
          <p:cNvSpPr txBox="1">
            <a:spLocks noChangeArrowheads="1"/>
          </p:cNvSpPr>
          <p:nvPr/>
        </p:nvSpPr>
        <p:spPr bwMode="auto">
          <a:xfrm>
            <a:off x="211138" y="6271614"/>
            <a:ext cx="117300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3000" dirty="0">
                <a:solidFill>
                  <a:srgbClr val="0000CC"/>
                </a:solidFill>
                <a:latin typeface="Times New Roman" pitchFamily="18" charset="0"/>
                <a:cs typeface="Times New Roman" pitchFamily="18" charset="0"/>
                <a:sym typeface="Symbol" panose="05050102010706020507" pitchFamily="18" charset="2"/>
              </a:rPr>
              <a:t> </a:t>
            </a:r>
            <a:r>
              <a:rPr lang="fr-FR" sz="3000" dirty="0">
                <a:solidFill>
                  <a:srgbClr val="0000CC"/>
                </a:solidFill>
                <a:latin typeface="Times New Roman" pitchFamily="18" charset="0"/>
                <a:cs typeface="Times New Roman" pitchFamily="18" charset="0"/>
              </a:rPr>
              <a:t>Trao đổi tài liệu qua </a:t>
            </a:r>
            <a:r>
              <a:rPr lang="vi-VN" sz="3000" dirty="0">
                <a:solidFill>
                  <a:srgbClr val="0000CC"/>
                </a:solidFill>
                <a:latin typeface="Times New Roman" pitchFamily="18" charset="0"/>
                <a:cs typeface="Times New Roman" pitchFamily="18" charset="0"/>
              </a:rPr>
              <a:t>e</a:t>
            </a:r>
            <a:r>
              <a:rPr lang="fr-FR" sz="3000" dirty="0">
                <a:solidFill>
                  <a:srgbClr val="0000CC"/>
                </a:solidFill>
                <a:latin typeface="Times New Roman" pitchFamily="18" charset="0"/>
                <a:cs typeface="Times New Roman" pitchFamily="18" charset="0"/>
              </a:rPr>
              <a:t>mail; trò chuyện qua </a:t>
            </a:r>
            <a:r>
              <a:rPr lang="fr-FR" sz="3000" dirty="0" err="1">
                <a:solidFill>
                  <a:srgbClr val="0000CC"/>
                </a:solidFill>
                <a:latin typeface="Times New Roman" pitchFamily="18" charset="0"/>
                <a:cs typeface="Times New Roman" pitchFamily="18" charset="0"/>
              </a:rPr>
              <a:t>zalo</a:t>
            </a:r>
            <a:r>
              <a:rPr lang="fr-FR" sz="3000" dirty="0">
                <a:solidFill>
                  <a:srgbClr val="0000CC"/>
                </a:solidFill>
                <a:latin typeface="Times New Roman" pitchFamily="18" charset="0"/>
                <a:cs typeface="Times New Roman" pitchFamily="18" charset="0"/>
              </a:rPr>
              <a:t>, </a:t>
            </a:r>
            <a:r>
              <a:rPr lang="fr-FR" sz="3000" dirty="0" err="1">
                <a:solidFill>
                  <a:srgbClr val="0000CC"/>
                </a:solidFill>
                <a:latin typeface="Times New Roman" pitchFamily="18" charset="0"/>
                <a:cs typeface="Times New Roman" pitchFamily="18" charset="0"/>
              </a:rPr>
              <a:t>facebook</a:t>
            </a:r>
            <a:r>
              <a:rPr lang="fr-FR" sz="3000" dirty="0">
                <a:solidFill>
                  <a:srgbClr val="0000CC"/>
                </a:solidFill>
                <a:latin typeface="Times New Roman" pitchFamily="18" charset="0"/>
                <a:cs typeface="Times New Roman" pitchFamily="18" charset="0"/>
              </a:rPr>
              <a:t>,…</a:t>
            </a:r>
            <a:endParaRPr lang="en-US" sz="3000" u="sng"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45813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barn(inVertical)">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barn(inVertical)">
                                      <p:cBhvr>
                                        <p:cTn id="3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7"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59559" y="0"/>
            <a:ext cx="2820499" cy="414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44462" y="687457"/>
            <a:ext cx="9026042" cy="5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600"/>
              </a:spcBef>
            </a:pP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Đặc</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điểm</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chung</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của</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các</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mạng</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lưới</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là</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kết</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nối</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và</a:t>
            </a:r>
            <a:r>
              <a:rPr lang="en-US" sz="2800" dirty="0">
                <a:latin typeface="Times New Roman" pitchFamily="18" charset="0"/>
                <a:ea typeface="Calibri" pitchFamily="34" charset="0"/>
                <a:cs typeface="Times New Roman" pitchFamily="18" charset="0"/>
              </a:rPr>
              <a:t> chia </a:t>
            </a:r>
            <a:r>
              <a:rPr lang="en-US" sz="2800" dirty="0" err="1">
                <a:latin typeface="Times New Roman" pitchFamily="18" charset="0"/>
                <a:ea typeface="Calibri" pitchFamily="34" charset="0"/>
                <a:cs typeface="Times New Roman" pitchFamily="18" charset="0"/>
              </a:rPr>
              <a:t>sẻ</a:t>
            </a:r>
            <a:r>
              <a:rPr lang="en-US" sz="2800" dirty="0">
                <a:latin typeface="Times New Roman" pitchFamily="18" charset="0"/>
                <a:ea typeface="Calibri" pitchFamily="34" charset="0"/>
                <a:cs typeface="Times New Roman" pitchFamily="18" charset="0"/>
              </a:rPr>
              <a:t>.</a:t>
            </a:r>
          </a:p>
          <a:p>
            <a:pPr algn="just">
              <a:spcBef>
                <a:spcPts val="600"/>
              </a:spcBef>
            </a:pP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Có</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mạng</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vận</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chuyển</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theo</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một</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chiều</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và</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có</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mạng</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vận</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chuyển</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hai</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chiều</a:t>
            </a:r>
            <a:r>
              <a:rPr lang="en-US" sz="2800" dirty="0">
                <a:latin typeface="Times New Roman" pitchFamily="18" charset="0"/>
                <a:ea typeface="Calibri" pitchFamily="34" charset="0"/>
                <a:cs typeface="Times New Roman" pitchFamily="18" charset="0"/>
              </a:rPr>
              <a:t>.</a:t>
            </a:r>
            <a:endParaRPr lang="en-US" sz="2800" u="sng" dirty="0">
              <a:latin typeface="Times New Roman" pitchFamily="18" charset="0"/>
              <a:ea typeface="Calibri" pitchFamily="34" charset="0"/>
              <a:cs typeface="Times New Roman" pitchFamily="18" charset="0"/>
            </a:endParaRPr>
          </a:p>
          <a:p>
            <a:pPr algn="just">
              <a:spcBef>
                <a:spcPts val="600"/>
              </a:spcBef>
            </a:pPr>
            <a:r>
              <a:rPr lang="en-US" sz="2800" dirty="0">
                <a:latin typeface="Times New Roman" pitchFamily="18" charset="0"/>
                <a:ea typeface="Calibri" pitchFamily="34" charset="0"/>
                <a:cs typeface="Times New Roman" pitchFamily="18" charset="0"/>
              </a:rPr>
              <a:t>- Hai hay </a:t>
            </a:r>
            <a:r>
              <a:rPr lang="en-US" sz="2800" dirty="0" err="1">
                <a:latin typeface="Times New Roman" pitchFamily="18" charset="0"/>
                <a:ea typeface="Calibri" pitchFamily="34" charset="0"/>
                <a:cs typeface="Times New Roman" pitchFamily="18" charset="0"/>
              </a:rPr>
              <a:t>nhiều</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máy</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tính</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và</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các</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thiết</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bị</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được</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kết</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nối</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để</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truyền</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thông</a:t>
            </a:r>
            <a:r>
              <a:rPr lang="en-US" sz="2800" dirty="0">
                <a:latin typeface="Times New Roman" pitchFamily="18" charset="0"/>
                <a:ea typeface="Calibri" pitchFamily="34" charset="0"/>
                <a:cs typeface="Times New Roman" pitchFamily="18" charset="0"/>
              </a:rPr>
              <a:t> tin </a:t>
            </a:r>
            <a:r>
              <a:rPr lang="en-US" sz="2800" dirty="0" err="1">
                <a:latin typeface="Times New Roman" pitchFamily="18" charset="0"/>
                <a:ea typeface="Calibri" pitchFamily="34" charset="0"/>
                <a:cs typeface="Times New Roman" pitchFamily="18" charset="0"/>
              </a:rPr>
              <a:t>cho</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nhau</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tạo</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thành</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một</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mạng</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máy</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tính</a:t>
            </a:r>
            <a:r>
              <a:rPr lang="en-US" sz="2800" dirty="0">
                <a:latin typeface="Times New Roman" pitchFamily="18" charset="0"/>
                <a:ea typeface="Calibri" pitchFamily="34" charset="0"/>
                <a:cs typeface="Times New Roman" pitchFamily="18" charset="0"/>
              </a:rPr>
              <a:t>.</a:t>
            </a:r>
            <a:endParaRPr lang="en-US" sz="2800" u="sng" dirty="0">
              <a:latin typeface="Times New Roman" pitchFamily="18" charset="0"/>
              <a:ea typeface="Calibri" pitchFamily="34" charset="0"/>
              <a:cs typeface="Times New Roman" pitchFamily="18" charset="0"/>
            </a:endParaRPr>
          </a:p>
          <a:p>
            <a:pPr algn="just">
              <a:spcBef>
                <a:spcPts val="600"/>
              </a:spcBef>
            </a:pP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Lợi</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ích</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của</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mạng</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máy</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tính</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Người</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sử</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dụng</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có</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thể</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liên</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lạc</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với</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nhau</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để</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trao</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đổi</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thông</a:t>
            </a:r>
            <a:r>
              <a:rPr lang="en-US" sz="2800" dirty="0">
                <a:latin typeface="Times New Roman" pitchFamily="18" charset="0"/>
                <a:cs typeface="Calibri" pitchFamily="34" charset="0"/>
              </a:rPr>
              <a:t> tin, chia </a:t>
            </a:r>
            <a:r>
              <a:rPr lang="en-US" sz="2800" dirty="0" err="1">
                <a:latin typeface="Times New Roman" pitchFamily="18" charset="0"/>
                <a:cs typeface="Calibri" pitchFamily="34" charset="0"/>
              </a:rPr>
              <a:t>sẻ</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dữ</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liệu</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và</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dùng</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chung</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các</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thiết</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bị</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trên</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mạng</a:t>
            </a:r>
            <a:r>
              <a:rPr lang="en-US" sz="2800" dirty="0">
                <a:latin typeface="Times New Roman" pitchFamily="18" charset="0"/>
                <a:cs typeface="Calibri" pitchFamily="34" charset="0"/>
              </a:rPr>
              <a:t>.</a:t>
            </a:r>
            <a:endParaRPr lang="en-US" sz="2800" u="sng" dirty="0">
              <a:latin typeface="Times New Roman" pitchFamily="18" charset="0"/>
              <a:cs typeface="Calibri" pitchFamily="34" charset="0"/>
            </a:endParaRPr>
          </a:p>
          <a:p>
            <a:pPr algn="just">
              <a:spcBef>
                <a:spcPts val="600"/>
              </a:spcBef>
            </a:pP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Mạng</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máy</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tính</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kết</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nối</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với</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nhau</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bằng</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dây</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dẫn</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mạng</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hoặc</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không</a:t>
            </a:r>
            <a:r>
              <a:rPr lang="en-US" sz="2800" dirty="0">
                <a:latin typeface="Times New Roman" pitchFamily="18" charset="0"/>
                <a:cs typeface="Calibri" pitchFamily="34" charset="0"/>
              </a:rPr>
              <a:t> </a:t>
            </a:r>
            <a:r>
              <a:rPr lang="en-US" sz="2800" dirty="0" err="1">
                <a:latin typeface="Times New Roman" pitchFamily="18" charset="0"/>
                <a:cs typeface="Calibri" pitchFamily="34" charset="0"/>
              </a:rPr>
              <a:t>dây</a:t>
            </a:r>
            <a:r>
              <a:rPr lang="en-US" sz="2800" dirty="0">
                <a:latin typeface="Times New Roman" pitchFamily="18" charset="0"/>
                <a:cs typeface="Calibri" pitchFamily="34" charset="0"/>
              </a:rPr>
              <a:t> </a:t>
            </a:r>
          </a:p>
          <a:p>
            <a:pPr eaLnBrk="1" hangingPunct="1"/>
            <a:r>
              <a:rPr lang="en-US" sz="2800" dirty="0">
                <a:latin typeface="Times New Roman" pitchFamily="18" charset="0"/>
                <a:cs typeface="Calibri" pitchFamily="34" charset="0"/>
              </a:rPr>
              <a:t>- Mạng máy tính chia sẻ dữ liệu và cho phép người sử dụng dùng chung thiết bị.</a:t>
            </a:r>
          </a:p>
        </p:txBody>
      </p:sp>
      <p:sp>
        <p:nvSpPr>
          <p:cNvPr id="6" name="TextBox 5">
            <a:extLst>
              <a:ext uri="{FF2B5EF4-FFF2-40B4-BE49-F238E27FC236}">
                <a16:creationId xmlns:a16="http://schemas.microsoft.com/office/drawing/2014/main" xmlns="" id="{D4841246-0A71-4B88-95EA-800EA374A7BC}"/>
              </a:ext>
            </a:extLst>
          </p:cNvPr>
          <p:cNvSpPr txBox="1"/>
          <p:nvPr/>
        </p:nvSpPr>
        <p:spPr>
          <a:xfrm>
            <a:off x="365125" y="0"/>
            <a:ext cx="6096000" cy="584775"/>
          </a:xfrm>
          <a:prstGeom prst="rect">
            <a:avLst/>
          </a:prstGeom>
          <a:noFill/>
        </p:spPr>
        <p:txBody>
          <a:bodyPr wrap="square">
            <a:spAutoFit/>
          </a:bodyPr>
          <a:lstStyle/>
          <a:p>
            <a:pPr eaLnBrk="1" hangingPunct="1"/>
            <a:r>
              <a:rPr lang="en-US" sz="3200" b="1" dirty="0">
                <a:solidFill>
                  <a:srgbClr val="7030A0"/>
                </a:solidFill>
                <a:latin typeface="Times New Roman" pitchFamily="18" charset="0"/>
                <a:cs typeface="Times New Roman" pitchFamily="18" charset="0"/>
              </a:rPr>
              <a:t>1. </a:t>
            </a:r>
            <a:r>
              <a:rPr lang="en-US" sz="3200" b="1" dirty="0" err="1">
                <a:solidFill>
                  <a:srgbClr val="7030A0"/>
                </a:solidFill>
                <a:latin typeface="Times New Roman" pitchFamily="18" charset="0"/>
                <a:cs typeface="Times New Roman" pitchFamily="18" charset="0"/>
              </a:rPr>
              <a:t>Mạng</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máy</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tính</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là</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gì</a:t>
            </a:r>
            <a:r>
              <a:rPr lang="en-US" sz="3200" b="1" dirty="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arn(inVertical)">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a:solidFill>
                  <a:srgbClr val="FF0000"/>
                </a:solidFill>
                <a:latin typeface="Times New Roman" pitchFamily="18" charset="0"/>
                <a:cs typeface="Times New Roman" pitchFamily="18" charset="0"/>
              </a:rPr>
              <a:t>HƯỚNG DẪN HỌC TẬP Ở NHÀ</a:t>
            </a:r>
            <a:endParaRPr lang="en-US">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10296064" cy="1712912"/>
          </a:xfrm>
        </p:spPr>
        <p:txBody>
          <a:bodyPr/>
          <a:lstStyle/>
          <a:p>
            <a:pPr marL="0" indent="0" algn="just" eaLnBrk="1" hangingPunct="1">
              <a:buFont typeface="Arial" charset="0"/>
              <a:buNone/>
            </a:pPr>
            <a:r>
              <a:rPr lang="nb-NO" sz="3000" dirty="0">
                <a:latin typeface="Times New Roman" pitchFamily="18" charset="0"/>
                <a:cs typeface="Times New Roman" pitchFamily="18" charset="0"/>
              </a:rPr>
              <a:t>- Học bài </a:t>
            </a:r>
          </a:p>
          <a:p>
            <a:pPr marL="0" indent="0" algn="just" eaLnBrk="1" hangingPunct="1">
              <a:buNone/>
            </a:pPr>
            <a:r>
              <a:rPr lang="nb-NO" sz="3000" dirty="0">
                <a:latin typeface="Times New Roman" pitchFamily="18" charset="0"/>
                <a:cs typeface="Times New Roman" pitchFamily="18" charset="0"/>
              </a:rPr>
              <a:t>- Làm bài tập 4.1, 4.5, 4.6 trang 16, 17  (Vở thực hành Tin học)</a:t>
            </a:r>
          </a:p>
          <a:p>
            <a:pPr marL="0" indent="0" algn="just" eaLnBrk="1" hangingPunct="1">
              <a:buNone/>
            </a:pPr>
            <a:r>
              <a:rPr lang="nb-NO" sz="3000" dirty="0">
                <a:latin typeface="Times New Roman" pitchFamily="18" charset="0"/>
                <a:cs typeface="Times New Roman" pitchFamily="18" charset="0"/>
              </a:rPr>
              <a:t>- Xem trước phần các thành phần của mạng máy tính.</a:t>
            </a:r>
          </a:p>
        </p:txBody>
      </p:sp>
    </p:spTree>
    <p:extLst>
      <p:ext uri="{BB962C8B-B14F-4D97-AF65-F5344CB8AC3E}">
        <p14:creationId xmlns:p14="http://schemas.microsoft.com/office/powerpoint/2010/main" val="22407212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4076" y="1989000"/>
            <a:ext cx="7003660" cy="418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49485282-9AD2-4604-AF9D-4255F8949793}"/>
              </a:ext>
            </a:extLst>
          </p:cNvPr>
          <p:cNvSpPr txBox="1"/>
          <p:nvPr/>
        </p:nvSpPr>
        <p:spPr>
          <a:xfrm>
            <a:off x="1166191" y="241024"/>
            <a:ext cx="9859617" cy="1200329"/>
          </a:xfrm>
          <a:prstGeom prst="rect">
            <a:avLst/>
          </a:prstGeom>
          <a:noFill/>
        </p:spPr>
        <p:txBody>
          <a:bodyPr wrap="square">
            <a:spAutoFit/>
          </a:bodyPr>
          <a:lstStyle/>
          <a:p>
            <a:pPr algn="ctr">
              <a:spcBef>
                <a:spcPts val="600"/>
              </a:spcBef>
              <a:spcAft>
                <a:spcPts val="600"/>
              </a:spcAft>
            </a:pPr>
            <a:r>
              <a:rPr lang="en-US" sz="3600" b="1" dirty="0">
                <a:solidFill>
                  <a:srgbClr val="FF0000"/>
                </a:solidFill>
                <a:latin typeface="Times New Roman" pitchFamily="18" charset="0"/>
                <a:cs typeface="Times New Roman" pitchFamily="18" charset="0"/>
              </a:rPr>
              <a:t>CHỦ ĐỀ 2. MẠNG MÁY TÍNH VÀ INTERNET</a:t>
            </a:r>
            <a:r>
              <a:rPr lang="en-US" sz="3600" dirty="0">
                <a:solidFill>
                  <a:srgbClr val="FF0000"/>
                </a:solidFill>
                <a:latin typeface="Times New Roman" pitchFamily="18" charset="0"/>
                <a:cs typeface="Times New Roman" pitchFamily="18" charset="0"/>
              </a:rPr>
              <a:t/>
            </a:r>
            <a:br>
              <a:rPr lang="en-US" sz="3600" dirty="0">
                <a:solidFill>
                  <a:srgbClr val="FF0000"/>
                </a:solidFill>
                <a:latin typeface="Times New Roman" pitchFamily="18" charset="0"/>
                <a:cs typeface="Times New Roman" pitchFamily="18" charset="0"/>
              </a:rPr>
            </a:br>
            <a:r>
              <a:rPr lang="en-US" sz="3600" b="1" dirty="0">
                <a:solidFill>
                  <a:srgbClr val="FF0000"/>
                </a:solidFill>
                <a:latin typeface="Times New Roman" pitchFamily="18" charset="0"/>
                <a:cs typeface="Times New Roman" pitchFamily="18" charset="0"/>
              </a:rPr>
              <a:t>BÀI 4: MẠNG MÁY TÍNH (Tiết 2)</a:t>
            </a:r>
            <a:endParaRPr lang="en-US" sz="3600" dirty="0"/>
          </a:p>
        </p:txBody>
      </p:sp>
    </p:spTree>
    <p:extLst>
      <p:ext uri="{BB962C8B-B14F-4D97-AF65-F5344CB8AC3E}">
        <p14:creationId xmlns:p14="http://schemas.microsoft.com/office/powerpoint/2010/main" val="956480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arn(inVertical)">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07025" y="2706688"/>
            <a:ext cx="6047685" cy="4028493"/>
          </a:xfrm>
          <a:noFill/>
        </p:spPr>
      </p:pic>
      <p:pic>
        <p:nvPicPr>
          <p:cNvPr id="1229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1052" y="503582"/>
            <a:ext cx="3913627" cy="310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515A9037-1BDC-473B-8FC9-EA13B86BCA6A}"/>
              </a:ext>
            </a:extLst>
          </p:cNvPr>
          <p:cNvSpPr txBox="1"/>
          <p:nvPr/>
        </p:nvSpPr>
        <p:spPr>
          <a:xfrm>
            <a:off x="159027" y="344556"/>
            <a:ext cx="7682025" cy="1938992"/>
          </a:xfrm>
          <a:prstGeom prst="rect">
            <a:avLst/>
          </a:prstGeom>
          <a:noFill/>
        </p:spPr>
        <p:txBody>
          <a:bodyPr wrap="square">
            <a:spAutoFit/>
          </a:bodyPr>
          <a:lstStyle/>
          <a:p>
            <a:pPr fontAlgn="auto">
              <a:spcBef>
                <a:spcPts val="0"/>
              </a:spcBef>
              <a:spcAft>
                <a:spcPts val="0"/>
              </a:spcAft>
              <a:defRPr/>
            </a:pPr>
            <a:r>
              <a:rPr lang="en-US" sz="3000" b="1" i="1"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xuất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mọi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lĩnh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 Ta </a:t>
            </a:r>
            <a:r>
              <a:rPr lang="en-US" sz="3000" dirty="0" err="1">
                <a:latin typeface="Times New Roman" panose="02020603050405020304" pitchFamily="18" charset="0"/>
                <a:cs typeface="Times New Roman" panose="02020603050405020304" pitchFamily="18" charset="0"/>
              </a:rPr>
              <a:t>chuyển</a:t>
            </a:r>
            <a:r>
              <a:rPr lang="en-US" sz="3000" dirty="0">
                <a:latin typeface="Times New Roman" panose="02020603050405020304" pitchFamily="18" charset="0"/>
                <a:cs typeface="Times New Roman" panose="02020603050405020304" pitchFamily="18" charset="0"/>
              </a:rPr>
              <a:t> sang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tiếp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theo.</a:t>
            </a:r>
            <a:endParaRPr lang="en-US" sz="3000"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TextBox 6"/>
          <p:cNvSpPr txBox="1">
            <a:spLocks noChangeArrowheads="1"/>
          </p:cNvSpPr>
          <p:nvPr/>
        </p:nvSpPr>
        <p:spPr bwMode="auto">
          <a:xfrm>
            <a:off x="696913" y="115888"/>
            <a:ext cx="73326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dirty="0">
                <a:solidFill>
                  <a:srgbClr val="7030A0"/>
                </a:solidFill>
                <a:latin typeface="Times New Roman" pitchFamily="18" charset="0"/>
                <a:cs typeface="Times New Roman" pitchFamily="18" charset="0"/>
              </a:rPr>
              <a:t>2. </a:t>
            </a:r>
            <a:r>
              <a:rPr lang="en-US" sz="2800" b="1" dirty="0" err="1">
                <a:solidFill>
                  <a:srgbClr val="7030A0"/>
                </a:solidFill>
                <a:latin typeface="Times New Roman" pitchFamily="18" charset="0"/>
                <a:cs typeface="Times New Roman" pitchFamily="18" charset="0"/>
              </a:rPr>
              <a:t>Các</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thành</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phần</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của</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mạng</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máy</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tính</a:t>
            </a:r>
            <a:endParaRPr lang="en-US" sz="2800" dirty="0">
              <a:solidFill>
                <a:srgbClr val="7030A0"/>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6A21C82B-BEC3-492B-8DDA-2C2D8D5C49D5}"/>
              </a:ext>
            </a:extLst>
          </p:cNvPr>
          <p:cNvSpPr txBox="1"/>
          <p:nvPr/>
        </p:nvSpPr>
        <p:spPr>
          <a:xfrm>
            <a:off x="331304" y="857193"/>
            <a:ext cx="11542643" cy="2862322"/>
          </a:xfrm>
          <a:prstGeom prst="rect">
            <a:avLst/>
          </a:prstGeom>
          <a:noFill/>
        </p:spPr>
        <p:txBody>
          <a:bodyPr wrap="square">
            <a:spAutoFit/>
          </a:bodyPr>
          <a:lstStyle/>
          <a:p>
            <a:pPr marL="0" indent="0" eaLnBrk="1" fontAlgn="auto" hangingPunct="1">
              <a:spcBef>
                <a:spcPts val="600"/>
              </a:spcBef>
              <a:spcAft>
                <a:spcPts val="600"/>
              </a:spcAft>
              <a:buFont typeface="Arial" pitchFamily="34" charset="0"/>
              <a:buNone/>
              <a:defRPr/>
            </a:pPr>
            <a:r>
              <a:rPr lang="en-US" sz="2800" b="1" dirty="0" err="1">
                <a:latin typeface="Times New Roman" panose="02020603050405020304" pitchFamily="18" charset="0"/>
                <a:cs typeface="Times New Roman" panose="02020603050405020304" pitchFamily="18" charset="0"/>
              </a:rPr>
              <a:t>Chuyển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p>
          <a:p>
            <a:pPr marL="0" indent="0" eaLnBrk="1" fontAlgn="auto" hangingPunct="1">
              <a:spcBef>
                <a:spcPts val="600"/>
              </a:spcBef>
              <a:spcAft>
                <a:spcPts val="60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Chia lớp thành </a:t>
            </a:r>
            <a:r>
              <a:rPr lang="en-US" sz="2800" dirty="0" err="1">
                <a:latin typeface="Times New Roman" panose="02020603050405020304" pitchFamily="18" charset="0"/>
                <a:cs typeface="Times New Roman" panose="02020603050405020304" pitchFamily="18" charset="0"/>
              </a:rPr>
              <a:t>các</a:t>
            </a:r>
            <a:r>
              <a:rPr lang="vi-VN" sz="2800" dirty="0">
                <a:latin typeface="Times New Roman" panose="02020603050405020304" pitchFamily="18" charset="0"/>
                <a:cs typeface="Times New Roman" panose="02020603050405020304" pitchFamily="18" charset="0"/>
              </a:rPr>
              <a:t> nhóm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6 HS)</a:t>
            </a:r>
          </a:p>
          <a:p>
            <a:pPr marL="0" indent="0" eaLnBrk="1" fontAlgn="auto" hangingPunct="1">
              <a:spcBef>
                <a:spcPts val="600"/>
              </a:spcBef>
              <a:spcAft>
                <a:spcPts val="60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Quan sát hình 2.1 </a:t>
            </a:r>
            <a:r>
              <a:rPr lang="en-US" sz="2800" dirty="0">
                <a:latin typeface="Times New Roman" panose="02020603050405020304" pitchFamily="18" charset="0"/>
                <a:cs typeface="Times New Roman" panose="02020603050405020304" pitchFamily="18" charset="0"/>
              </a:rPr>
              <a:t>SGK</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0" indent="0" eaLnBrk="1" fontAlgn="auto" hangingPunct="1">
              <a:spcBef>
                <a:spcPts val="600"/>
              </a:spcBef>
              <a:spcAft>
                <a:spcPts val="60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Đọc thông tin trang 1</a:t>
            </a:r>
            <a:r>
              <a:rPr lang="en-US" sz="2800" dirty="0">
                <a:latin typeface="Times New Roman" panose="02020603050405020304" pitchFamily="18" charset="0"/>
                <a:cs typeface="Times New Roman" panose="02020603050405020304" pitchFamily="18" charset="0"/>
              </a:rPr>
              <a:t>8, 19 </a:t>
            </a:r>
            <a:r>
              <a:rPr lang="vi-VN" sz="2800" dirty="0">
                <a:latin typeface="Times New Roman" panose="02020603050405020304" pitchFamily="18" charset="0"/>
                <a:cs typeface="Times New Roman" panose="02020603050405020304" pitchFamily="18" charset="0"/>
              </a:rPr>
              <a:t>SGK  </a:t>
            </a:r>
            <a:endParaRPr lang="en-US" sz="2800" dirty="0">
              <a:latin typeface="Times New Roman" panose="02020603050405020304" pitchFamily="18" charset="0"/>
              <a:cs typeface="Times New Roman" panose="02020603050405020304" pitchFamily="18" charset="0"/>
            </a:endParaRPr>
          </a:p>
          <a:p>
            <a:pPr marL="0" indent="0" eaLnBrk="1" fontAlgn="auto" hangingPunct="1">
              <a:spcBef>
                <a:spcPts val="600"/>
              </a:spcBef>
              <a:spcAft>
                <a:spcPts val="600"/>
              </a:spcAft>
              <a:buFont typeface="Arial" pitchFamily="34" charset="0"/>
              <a:buNone/>
              <a:defRPr/>
            </a:pPr>
            <a:r>
              <a:rPr lang="vi-VN" sz="2800" dirty="0">
                <a:latin typeface="Times New Roman" panose="02020603050405020304" pitchFamily="18" charset="0"/>
                <a:cs typeface="Times New Roman" panose="02020603050405020304" pitchFamily="18" charset="0"/>
                <a:sym typeface="Symbol" panose="05050102010706020507" pitchFamily="18" charset="2"/>
              </a:rPr>
              <a:t> </a:t>
            </a:r>
            <a:r>
              <a:rPr lang="vi-VN" sz="2800" dirty="0">
                <a:latin typeface="Times New Roman" panose="02020603050405020304" pitchFamily="18" charset="0"/>
                <a:cs typeface="Times New Roman" panose="02020603050405020304" pitchFamily="18" charset="0"/>
              </a:rPr>
              <a:t>Trả lời các câu hỏi trong phiếu học tập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3.</a:t>
            </a:r>
            <a:endParaRPr lang="en-US" sz="2800" dirty="0">
              <a:latin typeface="Times New Roman" panose="02020603050405020304" pitchFamily="18" charset="0"/>
              <a:cs typeface="Times New Roman" panose="02020603050405020304" pitchFamily="18" charset="0"/>
            </a:endParaRPr>
          </a:p>
        </p:txBody>
      </p:sp>
      <p:sp>
        <p:nvSpPr>
          <p:cNvPr id="2" name="Star: 5 Points 1">
            <a:hlinkClick r:id="rId2" action="ppaction://hlinksldjump"/>
            <a:extLst>
              <a:ext uri="{FF2B5EF4-FFF2-40B4-BE49-F238E27FC236}">
                <a16:creationId xmlns:a16="http://schemas.microsoft.com/office/drawing/2014/main" xmlns="" id="{2C3B0D85-8E9E-4830-9853-F7E9B79EB72F}"/>
              </a:ext>
            </a:extLst>
          </p:cNvPr>
          <p:cNvSpPr/>
          <p:nvPr/>
        </p:nvSpPr>
        <p:spPr>
          <a:xfrm>
            <a:off x="11211951" y="239151"/>
            <a:ext cx="661996" cy="618042"/>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0C88157A-412E-41D7-A988-83925100ACCC}"/>
              </a:ext>
            </a:extLst>
          </p:cNvPr>
          <p:cNvSpPr txBox="1"/>
          <p:nvPr/>
        </p:nvSpPr>
        <p:spPr>
          <a:xfrm>
            <a:off x="1883465" y="54472"/>
            <a:ext cx="8062912" cy="701731"/>
          </a:xfrm>
          <a:prstGeom prst="rect">
            <a:avLst/>
          </a:prstGeom>
          <a:noFill/>
        </p:spPr>
        <p:txBody>
          <a:bodyPr wrap="square">
            <a:spAutoFit/>
          </a:bodyPr>
          <a:lstStyle/>
          <a:p>
            <a:pPr algn="ctr" eaLnBrk="1" hangingPunct="1">
              <a:lnSpc>
                <a:spcPct val="90000"/>
              </a:lnSpc>
            </a:pPr>
            <a:r>
              <a:rPr lang="en-US" sz="4400" b="1" dirty="0">
                <a:solidFill>
                  <a:srgbClr val="FF0000"/>
                </a:solidFill>
                <a:latin typeface="Times New Roman" pitchFamily="18" charset="0"/>
                <a:cs typeface="Times New Roman" pitchFamily="18" charset="0"/>
              </a:rPr>
              <a:t>HOẠT ĐỘNG KHỞI ĐỘNG</a:t>
            </a:r>
            <a:endParaRPr lang="en-US" sz="4400" dirty="0">
              <a:solidFill>
                <a:srgbClr val="FF0000"/>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C06DF5EE-2841-40D7-90FF-4F234E23FFC3}"/>
              </a:ext>
            </a:extLst>
          </p:cNvPr>
          <p:cNvSpPr txBox="1"/>
          <p:nvPr/>
        </p:nvSpPr>
        <p:spPr>
          <a:xfrm>
            <a:off x="707024" y="1148178"/>
            <a:ext cx="10777952" cy="4308872"/>
          </a:xfrm>
          <a:prstGeom prst="rect">
            <a:avLst/>
          </a:prstGeom>
          <a:noFill/>
        </p:spPr>
        <p:txBody>
          <a:bodyPr wrap="square">
            <a:spAutoFit/>
          </a:bodyPr>
          <a:lstStyle/>
          <a:p>
            <a:pPr fontAlgn="auto">
              <a:spcBef>
                <a:spcPts val="600"/>
              </a:spcBef>
              <a:spcAft>
                <a:spcPts val="600"/>
              </a:spcAft>
              <a:defRPr/>
            </a:pPr>
            <a:r>
              <a:rPr lang="en-US" sz="3200" b="0" dirty="0" err="1">
                <a:latin typeface="Times New Roman" panose="02020603050405020304" pitchFamily="18" charset="0"/>
                <a:cs typeface="Times New Roman" panose="02020603050405020304" pitchFamily="18" charset="0"/>
              </a:rPr>
              <a:t>Câu</a:t>
            </a:r>
            <a:r>
              <a:rPr lang="en-US" sz="3200" b="0" dirty="0">
                <a:latin typeface="Times New Roman" panose="02020603050405020304" pitchFamily="18" charset="0"/>
                <a:cs typeface="Times New Roman" panose="02020603050405020304" pitchFamily="18" charset="0"/>
              </a:rPr>
              <a:t> 1: </a:t>
            </a:r>
            <a:r>
              <a:rPr lang="vi-VN" sz="3200" dirty="0">
                <a:latin typeface="Times New Roman" panose="02020603050405020304" pitchFamily="18" charset="0"/>
                <a:cs typeface="Times New Roman" panose="02020603050405020304" pitchFamily="18" charset="0"/>
              </a:rPr>
              <a:t>Em hãy kể ra một số mạng lưới, giống như mạng giao thông đường bộ</a:t>
            </a:r>
            <a:r>
              <a:rPr lang="en-US" sz="3200" dirty="0">
                <a:latin typeface="Times New Roman" panose="02020603050405020304" pitchFamily="18" charset="0"/>
                <a:cs typeface="Times New Roman" panose="02020603050405020304" pitchFamily="18" charset="0"/>
              </a:rPr>
              <a:t>.</a:t>
            </a:r>
          </a:p>
          <a:p>
            <a:pPr lvl="0"/>
            <a:r>
              <a:rPr lang="en-US" sz="3200" b="0" dirty="0" err="1">
                <a:latin typeface="Times New Roman" panose="02020603050405020304" pitchFamily="18" charset="0"/>
                <a:cs typeface="Times New Roman" panose="02020603050405020304" pitchFamily="18" charset="0"/>
              </a:rPr>
              <a:t>Câu</a:t>
            </a:r>
            <a:r>
              <a:rPr lang="en-US" sz="3200" b="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a:t>
            </a:r>
          </a:p>
          <a:p>
            <a:pPr>
              <a:spcBef>
                <a:spcPts val="600"/>
              </a:spcBef>
              <a:spcAft>
                <a:spcPts val="600"/>
              </a:spcAft>
            </a:pPr>
            <a:r>
              <a:rPr lang="en-US" sz="3200" b="0" dirty="0" err="1">
                <a:latin typeface="Times New Roman" panose="02020603050405020304" pitchFamily="18" charset="0"/>
                <a:cs typeface="Times New Roman" panose="02020603050405020304" pitchFamily="18" charset="0"/>
              </a:rPr>
              <a:t>Câu</a:t>
            </a:r>
            <a:r>
              <a:rPr lang="en-US" sz="3200" b="0" dirty="0">
                <a:latin typeface="Times New Roman" panose="02020603050405020304" pitchFamily="18" charset="0"/>
                <a:cs typeface="Times New Roman" panose="02020603050405020304" pitchFamily="18" charset="0"/>
              </a:rPr>
              <a:t> 3: </a:t>
            </a:r>
            <a:r>
              <a:rPr lang="en-US" sz="3200" b="0" dirty="0" err="1">
                <a:latin typeface="Times New Roman" panose="02020603050405020304" pitchFamily="18" charset="0"/>
                <a:cs typeface="Times New Roman" panose="02020603050405020304" pitchFamily="18" charset="0"/>
              </a:rPr>
              <a:t>Em</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hãy</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chọn</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phương</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án</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trả</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lời</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đúng</a:t>
            </a:r>
            <a:endParaRPr lang="en-US" sz="3200" b="0" dirty="0">
              <a:latin typeface="Times New Roman" panose="02020603050405020304" pitchFamily="18" charset="0"/>
              <a:cs typeface="Times New Roman" panose="02020603050405020304" pitchFamily="18" charset="0"/>
            </a:endParaRPr>
          </a:p>
          <a:p>
            <a:pPr>
              <a:spcBef>
                <a:spcPts val="600"/>
              </a:spcBef>
              <a:spcAft>
                <a:spcPts val="600"/>
              </a:spcAft>
            </a:pP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Điểm</a:t>
            </a:r>
            <a:r>
              <a:rPr lang="en-US" sz="3200" b="0" baseline="0" dirty="0">
                <a:latin typeface="Times New Roman" panose="02020603050405020304" pitchFamily="18" charset="0"/>
                <a:cs typeface="Times New Roman" panose="02020603050405020304" pitchFamily="18" charset="0"/>
              </a:rPr>
              <a:t> </a:t>
            </a:r>
            <a:r>
              <a:rPr lang="en-US" sz="3200" b="0" baseline="0" dirty="0" err="1">
                <a:latin typeface="Times New Roman" panose="02020603050405020304" pitchFamily="18" charset="0"/>
                <a:cs typeface="Times New Roman" panose="02020603050405020304" pitchFamily="18" charset="0"/>
              </a:rPr>
              <a:t>chung</a:t>
            </a:r>
            <a:r>
              <a:rPr lang="en-US" sz="3200" b="0" baseline="0" dirty="0">
                <a:latin typeface="Times New Roman" panose="02020603050405020304" pitchFamily="18" charset="0"/>
                <a:cs typeface="Times New Roman" panose="02020603050405020304" pitchFamily="18" charset="0"/>
              </a:rPr>
              <a:t> </a:t>
            </a:r>
            <a:r>
              <a:rPr lang="en-US" sz="3200" b="0" baseline="0" dirty="0" err="1">
                <a:latin typeface="Times New Roman" panose="02020603050405020304" pitchFamily="18" charset="0"/>
                <a:cs typeface="Times New Roman" panose="02020603050405020304" pitchFamily="18" charset="0"/>
              </a:rPr>
              <a:t>của</a:t>
            </a:r>
            <a:r>
              <a:rPr lang="en-US" sz="3200" b="0" baseline="0" dirty="0">
                <a:latin typeface="Times New Roman" panose="02020603050405020304" pitchFamily="18" charset="0"/>
                <a:cs typeface="Times New Roman" panose="02020603050405020304" pitchFamily="18" charset="0"/>
              </a:rPr>
              <a:t> </a:t>
            </a:r>
            <a:r>
              <a:rPr lang="en-US" sz="3200" b="0" baseline="0" dirty="0" err="1">
                <a:latin typeface="Times New Roman" panose="02020603050405020304" pitchFamily="18" charset="0"/>
                <a:cs typeface="Times New Roman" panose="02020603050405020304" pitchFamily="18" charset="0"/>
              </a:rPr>
              <a:t>những</a:t>
            </a:r>
            <a:r>
              <a:rPr lang="en-US" sz="3200" b="0" baseline="0" dirty="0">
                <a:latin typeface="Times New Roman" panose="02020603050405020304" pitchFamily="18" charset="0"/>
                <a:cs typeface="Times New Roman" panose="02020603050405020304" pitchFamily="18" charset="0"/>
              </a:rPr>
              <a:t> </a:t>
            </a:r>
            <a:r>
              <a:rPr lang="en-US" sz="3200" b="0" baseline="0" dirty="0" err="1">
                <a:latin typeface="Times New Roman" panose="02020603050405020304" pitchFamily="18" charset="0"/>
                <a:cs typeface="Times New Roman" panose="02020603050405020304" pitchFamily="18" charset="0"/>
              </a:rPr>
              <a:t>mạng</a:t>
            </a:r>
            <a:r>
              <a:rPr lang="en-US" sz="3200" b="0" baseline="0" dirty="0">
                <a:latin typeface="Times New Roman" panose="02020603050405020304" pitchFamily="18" charset="0"/>
                <a:cs typeface="Times New Roman" panose="02020603050405020304" pitchFamily="18" charset="0"/>
              </a:rPr>
              <a:t> </a:t>
            </a:r>
            <a:r>
              <a:rPr lang="en-US" sz="3200" b="0" baseline="0" dirty="0" err="1">
                <a:latin typeface="Times New Roman" panose="02020603050405020304" pitchFamily="18" charset="0"/>
                <a:cs typeface="Times New Roman" panose="02020603050405020304" pitchFamily="18" charset="0"/>
              </a:rPr>
              <a:t>lưới</a:t>
            </a:r>
            <a:r>
              <a:rPr lang="en-US" sz="3200" b="0" baseline="0" dirty="0">
                <a:latin typeface="Times New Roman" panose="02020603050405020304" pitchFamily="18" charset="0"/>
                <a:cs typeface="Times New Roman" panose="02020603050405020304" pitchFamily="18" charset="0"/>
              </a:rPr>
              <a:t> </a:t>
            </a:r>
            <a:r>
              <a:rPr lang="en-US" sz="3200" b="0" baseline="0" dirty="0" err="1">
                <a:latin typeface="Times New Roman" panose="02020603050405020304" pitchFamily="18" charset="0"/>
                <a:cs typeface="Times New Roman" panose="02020603050405020304" pitchFamily="18" charset="0"/>
              </a:rPr>
              <a:t>đó</a:t>
            </a:r>
            <a:r>
              <a:rPr lang="en-US" sz="3200" b="0" baseline="0" dirty="0">
                <a:latin typeface="Times New Roman" panose="02020603050405020304" pitchFamily="18" charset="0"/>
                <a:cs typeface="Times New Roman" panose="02020603050405020304" pitchFamily="18" charset="0"/>
              </a:rPr>
              <a:t> </a:t>
            </a:r>
            <a:r>
              <a:rPr lang="en-US" sz="3200" b="0" baseline="0" dirty="0" err="1">
                <a:latin typeface="Times New Roman" panose="02020603050405020304" pitchFamily="18" charset="0"/>
                <a:cs typeface="Times New Roman" panose="02020603050405020304" pitchFamily="18" charset="0"/>
              </a:rPr>
              <a:t>là</a:t>
            </a:r>
            <a:r>
              <a:rPr lang="en-US" sz="3200" b="0" baseline="0" dirty="0">
                <a:latin typeface="Times New Roman" panose="02020603050405020304" pitchFamily="18" charset="0"/>
                <a:cs typeface="Times New Roman" panose="02020603050405020304" pitchFamily="18" charset="0"/>
              </a:rPr>
              <a:t> </a:t>
            </a:r>
            <a:r>
              <a:rPr lang="en-US" sz="3200" b="0" baseline="0" dirty="0" err="1">
                <a:latin typeface="Times New Roman" panose="02020603050405020304" pitchFamily="18" charset="0"/>
                <a:cs typeface="Times New Roman" panose="02020603050405020304" pitchFamily="18" charset="0"/>
              </a:rPr>
              <a:t>gì</a:t>
            </a:r>
            <a:r>
              <a:rPr lang="en-US" sz="3200" b="0" baseline="0" dirty="0">
                <a:latin typeface="Times New Roman" panose="02020603050405020304" pitchFamily="18" charset="0"/>
                <a:cs typeface="Times New Roman" panose="02020603050405020304" pitchFamily="18" charset="0"/>
              </a:rPr>
              <a:t> ?</a:t>
            </a:r>
            <a:endParaRPr lang="en-US" sz="3200" b="0" dirty="0">
              <a:latin typeface="Times New Roman" panose="02020603050405020304" pitchFamily="18" charset="0"/>
              <a:cs typeface="Times New Roman" panose="02020603050405020304" pitchFamily="18" charset="0"/>
            </a:endParaRPr>
          </a:p>
          <a:p>
            <a:pPr>
              <a:spcBef>
                <a:spcPts val="600"/>
              </a:spcBef>
              <a:spcAft>
                <a:spcPts val="600"/>
              </a:spcAft>
            </a:pPr>
            <a:r>
              <a:rPr lang="en-US" sz="3200" b="0" dirty="0">
                <a:latin typeface="Times New Roman" panose="02020603050405020304" pitchFamily="18" charset="0"/>
                <a:cs typeface="Times New Roman" panose="02020603050405020304" pitchFamily="18" charset="0"/>
              </a:rPr>
              <a:t>A. </a:t>
            </a:r>
            <a:r>
              <a:rPr lang="en-US" sz="3200" b="0" dirty="0" err="1">
                <a:latin typeface="Times New Roman" panose="02020603050405020304" pitchFamily="18" charset="0"/>
                <a:cs typeface="Times New Roman" panose="02020603050405020304" pitchFamily="18" charset="0"/>
              </a:rPr>
              <a:t>Có</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nhiều</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thành</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viên</a:t>
            </a:r>
            <a:r>
              <a:rPr lang="en-US" sz="3200" b="0" dirty="0">
                <a:latin typeface="Times New Roman" panose="02020603050405020304" pitchFamily="18" charset="0"/>
                <a:cs typeface="Times New Roman" panose="02020603050405020304" pitchFamily="18" charset="0"/>
              </a:rPr>
              <a:t>                    B. Chia </a:t>
            </a:r>
            <a:r>
              <a:rPr lang="en-US" sz="3200" b="0" dirty="0" err="1">
                <a:latin typeface="Times New Roman" panose="02020603050405020304" pitchFamily="18" charset="0"/>
                <a:cs typeface="Times New Roman" panose="02020603050405020304" pitchFamily="18" charset="0"/>
              </a:rPr>
              <a:t>sẻ</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tài</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nguyên</a:t>
            </a:r>
            <a:endParaRPr lang="en-US" sz="3200" b="0" dirty="0">
              <a:latin typeface="Times New Roman" panose="02020603050405020304" pitchFamily="18" charset="0"/>
              <a:cs typeface="Times New Roman" panose="02020603050405020304" pitchFamily="18" charset="0"/>
            </a:endParaRPr>
          </a:p>
          <a:p>
            <a:pPr marL="0" indent="0">
              <a:spcBef>
                <a:spcPts val="600"/>
              </a:spcBef>
              <a:spcAft>
                <a:spcPts val="600"/>
              </a:spcAft>
              <a:buNone/>
            </a:pPr>
            <a:r>
              <a:rPr lang="en-US" sz="3200" dirty="0">
                <a:latin typeface="Times New Roman" panose="02020603050405020304" pitchFamily="18" charset="0"/>
                <a:cs typeface="Times New Roman" panose="02020603050405020304" pitchFamily="18" charset="0"/>
              </a:rPr>
              <a:t>C. </a:t>
            </a:r>
            <a:r>
              <a:rPr lang="en-US" sz="3200" b="0" dirty="0" err="1">
                <a:latin typeface="Times New Roman" panose="02020603050405020304" pitchFamily="18" charset="0"/>
                <a:cs typeface="Times New Roman" panose="02020603050405020304" pitchFamily="18" charset="0"/>
              </a:rPr>
              <a:t>Kết</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nối</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các</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thành</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viên</a:t>
            </a:r>
            <a:r>
              <a:rPr lang="en-US" sz="3200" b="0" dirty="0">
                <a:latin typeface="Times New Roman" panose="02020603050405020304" pitchFamily="18" charset="0"/>
                <a:cs typeface="Times New Roman" panose="02020603050405020304" pitchFamily="18" charset="0"/>
              </a:rPr>
              <a:t>                D. </a:t>
            </a:r>
            <a:r>
              <a:rPr lang="en-US" sz="3200" b="0" dirty="0" err="1">
                <a:latin typeface="Times New Roman" panose="02020603050405020304" pitchFamily="18" charset="0"/>
                <a:cs typeface="Times New Roman" panose="02020603050405020304" pitchFamily="18" charset="0"/>
              </a:rPr>
              <a:t>Có</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nhiều</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đường</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cắt</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nhau</a:t>
            </a:r>
            <a:r>
              <a:rPr lang="en-US" sz="3200" b="0" dirty="0">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BB889E4-BECC-4E51-A43A-A2628E2CEDE2}"/>
              </a:ext>
            </a:extLst>
          </p:cNvPr>
          <p:cNvSpPr txBox="1"/>
          <p:nvPr/>
        </p:nvSpPr>
        <p:spPr>
          <a:xfrm>
            <a:off x="3373212" y="197048"/>
            <a:ext cx="3514286" cy="584775"/>
          </a:xfrm>
          <a:prstGeom prst="rect">
            <a:avLst/>
          </a:prstGeom>
          <a:noFill/>
        </p:spPr>
        <p:txBody>
          <a:bodyPr wrap="square">
            <a:spAutoFit/>
          </a:bodyPr>
          <a:lstStyle/>
          <a:p>
            <a:r>
              <a:rPr lang="en-US" sz="3200" b="1" dirty="0">
                <a:solidFill>
                  <a:srgbClr val="0000CC"/>
                </a:solidFill>
                <a:latin typeface="Times New Roman" panose="02020603050405020304" pitchFamily="18" charset="0"/>
                <a:cs typeface="Times New Roman" panose="02020603050405020304" pitchFamily="18" charset="0"/>
              </a:rPr>
              <a:t>PHIẾU</a:t>
            </a:r>
            <a:r>
              <a:rPr lang="en-US" sz="3200" b="1" baseline="0" dirty="0">
                <a:solidFill>
                  <a:srgbClr val="0000CC"/>
                </a:solidFill>
                <a:latin typeface="Times New Roman" panose="02020603050405020304" pitchFamily="18" charset="0"/>
                <a:cs typeface="Times New Roman" panose="02020603050405020304" pitchFamily="18" charset="0"/>
              </a:rPr>
              <a:t> HỌC TẬP </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5A3DAD7-9301-4F51-955B-306DDACD9094}"/>
              </a:ext>
            </a:extLst>
          </p:cNvPr>
          <p:cNvSpPr txBox="1"/>
          <p:nvPr/>
        </p:nvSpPr>
        <p:spPr>
          <a:xfrm>
            <a:off x="471626" y="814385"/>
            <a:ext cx="11548095" cy="2554545"/>
          </a:xfrm>
          <a:prstGeom prst="rect">
            <a:avLst/>
          </a:prstGeom>
          <a:noFill/>
        </p:spPr>
        <p:txBody>
          <a:bodyPr wrap="square">
            <a:spAutoFit/>
          </a:bodyPr>
          <a:lstStyle/>
          <a:p>
            <a:pPr lvl="1" fontAlgn="auto">
              <a:spcBef>
                <a:spcPts val="0"/>
              </a:spcBef>
              <a:spcAft>
                <a:spcPts val="0"/>
              </a:spcAft>
              <a:defRPr/>
            </a:pPr>
            <a:r>
              <a:rPr lang="en-US" sz="3200" kern="1200" dirty="0" err="1">
                <a:solidFill>
                  <a:srgbClr val="0000CC"/>
                </a:solidFill>
                <a:effectLst/>
                <a:latin typeface="Times New Roman" panose="02020603050405020304" pitchFamily="18" charset="0"/>
                <a:ea typeface="+mn-ea"/>
                <a:cs typeface="Times New Roman" panose="02020603050405020304" pitchFamily="18" charset="0"/>
              </a:rPr>
              <a:t>Phần</a:t>
            </a:r>
            <a:r>
              <a:rPr lang="en-US" sz="3200" kern="1200" dirty="0">
                <a:solidFill>
                  <a:srgbClr val="0000CC"/>
                </a:solidFill>
                <a:effectLst/>
                <a:latin typeface="Times New Roman" panose="02020603050405020304" pitchFamily="18" charset="0"/>
                <a:ea typeface="+mn-ea"/>
                <a:cs typeface="Times New Roman" panose="02020603050405020304" pitchFamily="18" charset="0"/>
              </a:rPr>
              <a:t> 1. Quan sát hình 2.1 và trả lời các câu hỏi:</a:t>
            </a:r>
          </a:p>
          <a:p>
            <a:pPr lvl="1" fontAlgn="auto">
              <a:spcBef>
                <a:spcPts val="0"/>
              </a:spcBef>
              <a:spcAft>
                <a:spcPts val="0"/>
              </a:spcAft>
              <a:defRPr/>
            </a:pPr>
            <a:endParaRPr lang="en-US" sz="3200" kern="1200" dirty="0">
              <a:solidFill>
                <a:srgbClr val="0000CC"/>
              </a:solidFill>
              <a:effectLst/>
              <a:latin typeface="Times New Roman" panose="02020603050405020304" pitchFamily="18" charset="0"/>
              <a:ea typeface="+mn-ea"/>
              <a:cs typeface="Times New Roman" panose="02020603050405020304" pitchFamily="18" charset="0"/>
            </a:endParaRPr>
          </a:p>
          <a:p>
            <a:pPr fontAlgn="auto">
              <a:spcBef>
                <a:spcPts val="0"/>
              </a:spcBef>
              <a:spcAft>
                <a:spcPts val="0"/>
              </a:spcAft>
              <a:defRPr/>
            </a:pPr>
            <a:r>
              <a:rPr lang="en-US" sz="3200" kern="1200" dirty="0" err="1">
                <a:effectLst/>
                <a:latin typeface="Times New Roman" panose="02020603050405020304" pitchFamily="18" charset="0"/>
                <a:ea typeface="+mn-ea"/>
                <a:cs typeface="Times New Roman" panose="02020603050405020304" pitchFamily="18" charset="0"/>
              </a:rPr>
              <a:t>Câu</a:t>
            </a:r>
            <a:r>
              <a:rPr lang="en-US" sz="3200" kern="1200" dirty="0">
                <a:effectLst/>
                <a:latin typeface="Times New Roman" panose="02020603050405020304" pitchFamily="18" charset="0"/>
                <a:ea typeface="+mn-ea"/>
                <a:cs typeface="Times New Roman" panose="02020603050405020304" pitchFamily="18" charset="0"/>
              </a:rPr>
              <a:t> 1. </a:t>
            </a:r>
            <a:r>
              <a:rPr lang="en-US" sz="3200" kern="1200" dirty="0" err="1">
                <a:effectLst/>
                <a:latin typeface="Times New Roman" panose="02020603050405020304" pitchFamily="18" charset="0"/>
                <a:ea typeface="+mn-ea"/>
                <a:cs typeface="Times New Roman" panose="02020603050405020304" pitchFamily="18" charset="0"/>
              </a:rPr>
              <a:t>Thiết</a:t>
            </a:r>
            <a:r>
              <a:rPr lang="en-US" sz="3200" kern="1200" dirty="0">
                <a:effectLst/>
                <a:latin typeface="Times New Roman" panose="02020603050405020304" pitchFamily="18" charset="0"/>
                <a:ea typeface="+mn-ea"/>
                <a:cs typeface="Times New Roman" panose="02020603050405020304" pitchFamily="18" charset="0"/>
              </a:rPr>
              <a:t> </a:t>
            </a:r>
            <a:r>
              <a:rPr lang="en-US" sz="3200" kern="1200" dirty="0" err="1">
                <a:effectLst/>
                <a:latin typeface="Times New Roman" panose="02020603050405020304" pitchFamily="18" charset="0"/>
                <a:ea typeface="+mn-ea"/>
                <a:cs typeface="Times New Roman" panose="02020603050405020304" pitchFamily="18" charset="0"/>
              </a:rPr>
              <a:t>bị</a:t>
            </a:r>
            <a:r>
              <a:rPr lang="en-US" sz="3200" kern="1200" dirty="0">
                <a:effectLst/>
                <a:latin typeface="Times New Roman" panose="02020603050405020304" pitchFamily="18" charset="0"/>
                <a:ea typeface="+mn-ea"/>
                <a:cs typeface="Times New Roman" panose="02020603050405020304" pitchFamily="18" charset="0"/>
              </a:rPr>
              <a:t> </a:t>
            </a:r>
            <a:r>
              <a:rPr lang="en-US" sz="3200" kern="1200" dirty="0" err="1">
                <a:effectLst/>
                <a:latin typeface="Times New Roman" panose="02020603050405020304" pitchFamily="18" charset="0"/>
                <a:ea typeface="+mn-ea"/>
                <a:cs typeface="Times New Roman" panose="02020603050405020304" pitchFamily="18" charset="0"/>
              </a:rPr>
              <a:t>nào</a:t>
            </a:r>
            <a:r>
              <a:rPr lang="en-US" sz="3200" kern="1200" dirty="0">
                <a:effectLst/>
                <a:latin typeface="Times New Roman" panose="02020603050405020304" pitchFamily="18" charset="0"/>
                <a:ea typeface="+mn-ea"/>
                <a:cs typeface="Times New Roman" panose="02020603050405020304" pitchFamily="18" charset="0"/>
              </a:rPr>
              <a:t> </a:t>
            </a:r>
            <a:r>
              <a:rPr lang="en-US" sz="3200" kern="1200" dirty="0" err="1">
                <a:effectLst/>
                <a:latin typeface="Times New Roman" panose="02020603050405020304" pitchFamily="18" charset="0"/>
                <a:ea typeface="+mn-ea"/>
                <a:cs typeface="Times New Roman" panose="02020603050405020304" pitchFamily="18" charset="0"/>
              </a:rPr>
              <a:t>đang</a:t>
            </a:r>
            <a:r>
              <a:rPr lang="en-US" sz="3200" kern="1200" dirty="0">
                <a:effectLst/>
                <a:latin typeface="Times New Roman" panose="02020603050405020304" pitchFamily="18" charset="0"/>
                <a:ea typeface="+mn-ea"/>
                <a:cs typeface="Times New Roman" panose="02020603050405020304" pitchFamily="18" charset="0"/>
              </a:rPr>
              <a:t> </a:t>
            </a:r>
            <a:r>
              <a:rPr lang="en-US" sz="3200" kern="1200" dirty="0" err="1">
                <a:effectLst/>
                <a:latin typeface="Times New Roman" panose="02020603050405020304" pitchFamily="18" charset="0"/>
                <a:ea typeface="+mn-ea"/>
                <a:cs typeface="Times New Roman" panose="02020603050405020304" pitchFamily="18" charset="0"/>
              </a:rPr>
              <a:t>được</a:t>
            </a:r>
            <a:r>
              <a:rPr lang="en-US" sz="3200" kern="1200" dirty="0">
                <a:effectLst/>
                <a:latin typeface="Times New Roman" panose="02020603050405020304" pitchFamily="18" charset="0"/>
                <a:ea typeface="+mn-ea"/>
                <a:cs typeface="Times New Roman" panose="02020603050405020304" pitchFamily="18" charset="0"/>
              </a:rPr>
              <a:t> </a:t>
            </a:r>
            <a:r>
              <a:rPr lang="en-US" sz="3200" kern="1200" dirty="0" err="1">
                <a:effectLst/>
                <a:latin typeface="Times New Roman" panose="02020603050405020304" pitchFamily="18" charset="0"/>
                <a:ea typeface="+mn-ea"/>
                <a:cs typeface="Times New Roman" panose="02020603050405020304" pitchFamily="18" charset="0"/>
              </a:rPr>
              <a:t>kết</a:t>
            </a:r>
            <a:r>
              <a:rPr lang="en-US" sz="3200" kern="1200" dirty="0">
                <a:effectLst/>
                <a:latin typeface="Times New Roman" panose="02020603050405020304" pitchFamily="18" charset="0"/>
                <a:ea typeface="+mn-ea"/>
                <a:cs typeface="Times New Roman" panose="02020603050405020304" pitchFamily="18" charset="0"/>
              </a:rPr>
              <a:t> </a:t>
            </a:r>
            <a:r>
              <a:rPr lang="en-US" sz="3200" kern="1200" dirty="0" err="1">
                <a:effectLst/>
                <a:latin typeface="Times New Roman" panose="02020603050405020304" pitchFamily="18" charset="0"/>
                <a:ea typeface="+mn-ea"/>
                <a:cs typeface="Times New Roman" panose="02020603050405020304" pitchFamily="18" charset="0"/>
              </a:rPr>
              <a:t>nối</a:t>
            </a:r>
            <a:r>
              <a:rPr lang="en-US" sz="3200" kern="1200" dirty="0">
                <a:effectLst/>
                <a:latin typeface="Times New Roman" panose="02020603050405020304" pitchFamily="18" charset="0"/>
                <a:ea typeface="+mn-ea"/>
                <a:cs typeface="Times New Roman" panose="02020603050405020304" pitchFamily="18" charset="0"/>
              </a:rPr>
              <a:t> </a:t>
            </a:r>
            <a:r>
              <a:rPr lang="en-US" sz="3200" kern="1200" dirty="0" err="1">
                <a:effectLst/>
                <a:latin typeface="Times New Roman" panose="02020603050405020304" pitchFamily="18" charset="0"/>
                <a:ea typeface="+mn-ea"/>
                <a:cs typeface="Times New Roman" panose="02020603050405020304" pitchFamily="18" charset="0"/>
              </a:rPr>
              <a:t>vào</a:t>
            </a:r>
            <a:r>
              <a:rPr lang="en-US" sz="3200" kern="1200" dirty="0">
                <a:effectLst/>
                <a:latin typeface="Times New Roman" panose="02020603050405020304" pitchFamily="18" charset="0"/>
                <a:ea typeface="+mn-ea"/>
                <a:cs typeface="Times New Roman" panose="02020603050405020304" pitchFamily="18" charset="0"/>
              </a:rPr>
              <a:t> </a:t>
            </a:r>
            <a:r>
              <a:rPr lang="en-US" sz="3200" kern="1200" dirty="0" err="1">
                <a:effectLst/>
                <a:latin typeface="Times New Roman" panose="02020603050405020304" pitchFamily="18" charset="0"/>
                <a:ea typeface="+mn-ea"/>
                <a:cs typeface="Times New Roman" panose="02020603050405020304" pitchFamily="18" charset="0"/>
              </a:rPr>
              <a:t>mạng</a:t>
            </a:r>
            <a:r>
              <a:rPr lang="en-US" sz="3200" kern="1200" dirty="0">
                <a:effectLst/>
                <a:latin typeface="Times New Roman" panose="02020603050405020304" pitchFamily="18" charset="0"/>
                <a:ea typeface="+mn-ea"/>
                <a:cs typeface="Times New Roman" panose="02020603050405020304" pitchFamily="18" charset="0"/>
              </a:rPr>
              <a:t>?</a:t>
            </a:r>
          </a:p>
          <a:p>
            <a:pPr fontAlgn="auto">
              <a:spcBef>
                <a:spcPts val="0"/>
              </a:spcBef>
              <a:spcAft>
                <a:spcPts val="0"/>
              </a:spcAft>
              <a:defRPr/>
            </a:pPr>
            <a:r>
              <a:rPr lang="en-US" sz="3200" kern="1200" dirty="0" err="1">
                <a:effectLst/>
                <a:latin typeface="Times New Roman" panose="02020603050405020304" pitchFamily="18" charset="0"/>
                <a:ea typeface="+mn-ea"/>
                <a:cs typeface="Times New Roman" panose="02020603050405020304" pitchFamily="18" charset="0"/>
              </a:rPr>
              <a:t>Câu</a:t>
            </a:r>
            <a:r>
              <a:rPr lang="en-US" sz="3200" kern="1200" dirty="0">
                <a:effectLst/>
                <a:latin typeface="Times New Roman" panose="02020603050405020304" pitchFamily="18" charset="0"/>
                <a:ea typeface="+mn-ea"/>
                <a:cs typeface="Times New Roman" panose="02020603050405020304" pitchFamily="18" charset="0"/>
              </a:rPr>
              <a:t> 2. </a:t>
            </a:r>
            <a:r>
              <a:rPr lang="en-US" sz="3200" kern="1200" dirty="0" err="1">
                <a:effectLst/>
                <a:latin typeface="Times New Roman" panose="02020603050405020304" pitchFamily="18" charset="0"/>
                <a:ea typeface="+mn-ea"/>
                <a:cs typeface="Times New Roman" panose="02020603050405020304" pitchFamily="18" charset="0"/>
              </a:rPr>
              <a:t>Kết</a:t>
            </a:r>
            <a:r>
              <a:rPr lang="en-US" sz="3200" kern="1200" dirty="0">
                <a:effectLst/>
                <a:latin typeface="Times New Roman" panose="02020603050405020304" pitchFamily="18" charset="0"/>
                <a:ea typeface="+mn-ea"/>
                <a:cs typeface="Times New Roman" panose="02020603050405020304" pitchFamily="18" charset="0"/>
              </a:rPr>
              <a:t> </a:t>
            </a:r>
            <a:r>
              <a:rPr lang="en-US" sz="3200" kern="1200" dirty="0" err="1">
                <a:effectLst/>
                <a:latin typeface="Times New Roman" panose="02020603050405020304" pitchFamily="18" charset="0"/>
                <a:ea typeface="+mn-ea"/>
                <a:cs typeface="Times New Roman" panose="02020603050405020304" pitchFamily="18" charset="0"/>
              </a:rPr>
              <a:t>nối</a:t>
            </a:r>
            <a:r>
              <a:rPr lang="en-US" sz="3200" kern="1200" dirty="0">
                <a:effectLst/>
                <a:latin typeface="Times New Roman" panose="02020603050405020304" pitchFamily="18" charset="0"/>
                <a:ea typeface="+mn-ea"/>
                <a:cs typeface="Times New Roman" panose="02020603050405020304" pitchFamily="18" charset="0"/>
              </a:rPr>
              <a:t> </a:t>
            </a:r>
            <a:r>
              <a:rPr lang="en-US" sz="3200" kern="1200" dirty="0" err="1">
                <a:effectLst/>
                <a:latin typeface="Times New Roman" panose="02020603050405020304" pitchFamily="18" charset="0"/>
                <a:ea typeface="+mn-ea"/>
                <a:cs typeface="Times New Roman" panose="02020603050405020304" pitchFamily="18" charset="0"/>
              </a:rPr>
              <a:t>với</a:t>
            </a:r>
            <a:r>
              <a:rPr lang="en-US" sz="3200" kern="1200" dirty="0">
                <a:effectLst/>
                <a:latin typeface="Times New Roman" panose="02020603050405020304" pitchFamily="18" charset="0"/>
                <a:ea typeface="+mn-ea"/>
                <a:cs typeface="Times New Roman" panose="02020603050405020304" pitchFamily="18" charset="0"/>
              </a:rPr>
              <a:t> </a:t>
            </a:r>
            <a:r>
              <a:rPr lang="en-US" sz="3200" kern="1200" dirty="0" err="1">
                <a:effectLst/>
                <a:latin typeface="Times New Roman" panose="02020603050405020304" pitchFamily="18" charset="0"/>
                <a:ea typeface="+mn-ea"/>
                <a:cs typeface="Times New Roman" panose="02020603050405020304" pitchFamily="18" charset="0"/>
              </a:rPr>
              <a:t>nhau</a:t>
            </a:r>
            <a:r>
              <a:rPr lang="en-US" sz="3200" kern="1200" dirty="0">
                <a:effectLst/>
                <a:latin typeface="Times New Roman" panose="02020603050405020304" pitchFamily="18" charset="0"/>
                <a:ea typeface="+mn-ea"/>
                <a:cs typeface="Times New Roman" panose="02020603050405020304" pitchFamily="18" charset="0"/>
              </a:rPr>
              <a:t> </a:t>
            </a:r>
            <a:r>
              <a:rPr lang="en-US" sz="3200" kern="1200" dirty="0" err="1">
                <a:effectLst/>
                <a:latin typeface="Times New Roman" panose="02020603050405020304" pitchFamily="18" charset="0"/>
                <a:ea typeface="+mn-ea"/>
                <a:cs typeface="Times New Roman" panose="02020603050405020304" pitchFamily="18" charset="0"/>
              </a:rPr>
              <a:t>như</a:t>
            </a:r>
            <a:r>
              <a:rPr lang="en-US" sz="3200" kern="1200" dirty="0">
                <a:effectLst/>
                <a:latin typeface="Times New Roman" panose="02020603050405020304" pitchFamily="18" charset="0"/>
                <a:ea typeface="+mn-ea"/>
                <a:cs typeface="Times New Roman" panose="02020603050405020304" pitchFamily="18" charset="0"/>
              </a:rPr>
              <a:t> </a:t>
            </a:r>
            <a:r>
              <a:rPr lang="en-US" sz="3200" kern="1200" dirty="0" err="1">
                <a:effectLst/>
                <a:latin typeface="Times New Roman" panose="02020603050405020304" pitchFamily="18" charset="0"/>
                <a:ea typeface="+mn-ea"/>
                <a:cs typeface="Times New Roman" panose="02020603050405020304" pitchFamily="18" charset="0"/>
              </a:rPr>
              <a:t>thế</a:t>
            </a:r>
            <a:r>
              <a:rPr lang="en-US" sz="3200" kern="1200" dirty="0">
                <a:effectLst/>
                <a:latin typeface="Times New Roman" panose="02020603050405020304" pitchFamily="18" charset="0"/>
                <a:ea typeface="+mn-ea"/>
                <a:cs typeface="Times New Roman" panose="02020603050405020304" pitchFamily="18" charset="0"/>
              </a:rPr>
              <a:t> </a:t>
            </a:r>
            <a:r>
              <a:rPr lang="en-US" sz="3200" kern="1200" dirty="0" err="1">
                <a:effectLst/>
                <a:latin typeface="Times New Roman" panose="02020603050405020304" pitchFamily="18" charset="0"/>
                <a:ea typeface="+mn-ea"/>
                <a:cs typeface="Times New Roman" panose="02020603050405020304" pitchFamily="18" charset="0"/>
              </a:rPr>
              <a:t>nào</a:t>
            </a:r>
            <a:r>
              <a:rPr lang="en-US" sz="3200" kern="1200" dirty="0">
                <a:effectLst/>
                <a:latin typeface="Times New Roman" panose="02020603050405020304" pitchFamily="18" charset="0"/>
                <a:ea typeface="+mn-ea"/>
                <a:cs typeface="Times New Roman" panose="02020603050405020304" pitchFamily="18" charset="0"/>
              </a:rPr>
              <a:t>?</a:t>
            </a:r>
          </a:p>
          <a:p>
            <a:pPr fontAlgn="auto">
              <a:spcBef>
                <a:spcPts val="0"/>
              </a:spcBef>
              <a:spcAft>
                <a:spcPts val="0"/>
              </a:spcAft>
              <a:defRPr/>
            </a:pPr>
            <a:r>
              <a:rPr lang="en-US" sz="3200" kern="1200" dirty="0" err="1">
                <a:effectLst/>
                <a:latin typeface="Times New Roman" panose="02020603050405020304" pitchFamily="18" charset="0"/>
                <a:ea typeface="+mn-ea"/>
                <a:cs typeface="Times New Roman" panose="02020603050405020304" pitchFamily="18" charset="0"/>
              </a:rPr>
              <a:t>Câu</a:t>
            </a:r>
            <a:r>
              <a:rPr lang="en-US" sz="3200" kern="1200" dirty="0">
                <a:effectLst/>
                <a:latin typeface="Times New Roman" panose="02020603050405020304" pitchFamily="18" charset="0"/>
                <a:ea typeface="+mn-ea"/>
                <a:cs typeface="Times New Roman" panose="02020603050405020304" pitchFamily="18" charset="0"/>
              </a:rPr>
              <a:t> 3. Kết nối qua các vật trung gian nào?</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5420" y="2341674"/>
            <a:ext cx="4424302" cy="4369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73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arn(inVertical)">
                                      <p:cBhvr>
                                        <p:cTn id="18" dur="500"/>
                                        <p:tgtEl>
                                          <p:spTgt spid="5">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arn(inVertical)">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BB889E4-BECC-4E51-A43A-A2628E2CEDE2}"/>
              </a:ext>
            </a:extLst>
          </p:cNvPr>
          <p:cNvSpPr txBox="1"/>
          <p:nvPr/>
        </p:nvSpPr>
        <p:spPr>
          <a:xfrm>
            <a:off x="4194129" y="229610"/>
            <a:ext cx="3558531" cy="584775"/>
          </a:xfrm>
          <a:prstGeom prst="rect">
            <a:avLst/>
          </a:prstGeom>
          <a:noFill/>
        </p:spPr>
        <p:txBody>
          <a:bodyPr wrap="square">
            <a:spAutoFit/>
          </a:bodyPr>
          <a:lstStyle/>
          <a:p>
            <a:r>
              <a:rPr lang="en-US" sz="3200" b="1" dirty="0">
                <a:solidFill>
                  <a:srgbClr val="0000CC"/>
                </a:solidFill>
                <a:latin typeface="Times New Roman" panose="02020603050405020304" pitchFamily="18" charset="0"/>
                <a:cs typeface="Times New Roman" panose="02020603050405020304" pitchFamily="18" charset="0"/>
              </a:rPr>
              <a:t>PHIẾU</a:t>
            </a:r>
            <a:r>
              <a:rPr lang="en-US" sz="3200" b="1" baseline="0" dirty="0">
                <a:solidFill>
                  <a:srgbClr val="0000CC"/>
                </a:solidFill>
                <a:latin typeface="Times New Roman" panose="02020603050405020304" pitchFamily="18" charset="0"/>
                <a:cs typeface="Times New Roman" panose="02020603050405020304" pitchFamily="18" charset="0"/>
              </a:rPr>
              <a:t> HỌC TẬP</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5A3DAD7-9301-4F51-955B-306DDACD9094}"/>
              </a:ext>
            </a:extLst>
          </p:cNvPr>
          <p:cNvSpPr txBox="1"/>
          <p:nvPr/>
        </p:nvSpPr>
        <p:spPr>
          <a:xfrm>
            <a:off x="471626" y="814385"/>
            <a:ext cx="11548095" cy="6001643"/>
          </a:xfrm>
          <a:prstGeom prst="rect">
            <a:avLst/>
          </a:prstGeom>
          <a:noFill/>
        </p:spPr>
        <p:txBody>
          <a:bodyPr wrap="square">
            <a:spAutoFit/>
          </a:bodyPr>
          <a:lstStyle/>
          <a:p>
            <a:pPr lvl="1" fontAlgn="auto">
              <a:spcBef>
                <a:spcPts val="0"/>
              </a:spcBef>
              <a:spcAft>
                <a:spcPts val="0"/>
              </a:spcAft>
              <a:defRPr/>
            </a:pPr>
            <a:r>
              <a:rPr lang="en-US" sz="3200" dirty="0">
                <a:solidFill>
                  <a:srgbClr val="0000CC"/>
                </a:solidFill>
                <a:latin typeface="Times New Roman" panose="02020603050405020304" pitchFamily="18" charset="0"/>
                <a:cs typeface="Times New Roman" panose="02020603050405020304" pitchFamily="18" charset="0"/>
              </a:rPr>
              <a:t>Phần 2: Đọc thông tin trang 18 SGK và trả lời các câu hỏi: </a:t>
            </a:r>
          </a:p>
          <a:p>
            <a:pPr fontAlgn="auto">
              <a:spcBef>
                <a:spcPts val="0"/>
              </a:spcBef>
              <a:spcAft>
                <a:spcPts val="0"/>
              </a:spcAft>
              <a:defRPr/>
            </a:pPr>
            <a:r>
              <a:rPr lang="fr-FR" sz="3200" dirty="0">
                <a:latin typeface="Times New Roman" panose="02020603050405020304" pitchFamily="18" charset="0"/>
                <a:cs typeface="Times New Roman" panose="02020603050405020304" pitchFamily="18" charset="0"/>
              </a:rPr>
              <a:t>Câu 4. </a:t>
            </a:r>
            <a:r>
              <a:rPr lang="fr-FR" sz="3200" dirty="0" err="1">
                <a:latin typeface="Times New Roman" panose="02020603050405020304" pitchFamily="18" charset="0"/>
                <a:cs typeface="Times New Roman" panose="02020603050405020304" pitchFamily="18" charset="0"/>
              </a:rPr>
              <a:t>Các</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thành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phần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chính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trong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mạng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máy</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tính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kể</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tên</a:t>
            </a:r>
            <a:r>
              <a:rPr lang="fr-FR"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fr-FR" sz="3200" dirty="0">
                <a:latin typeface="Times New Roman" panose="02020603050405020304" pitchFamily="18" charset="0"/>
                <a:cs typeface="Times New Roman" panose="02020603050405020304" pitchFamily="18" charset="0"/>
              </a:rPr>
              <a:t>Câu 5.  </a:t>
            </a:r>
            <a:r>
              <a:rPr lang="fr-FR" sz="3200" dirty="0" err="1">
                <a:latin typeface="Times New Roman" panose="02020603050405020304" pitchFamily="18" charset="0"/>
                <a:cs typeface="Times New Roman" panose="02020603050405020304" pitchFamily="18" charset="0"/>
              </a:rPr>
              <a:t>Nêu</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cụ</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thể</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các</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thành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phần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đó</a:t>
            </a:r>
            <a:r>
              <a:rPr lang="fr-FR" sz="3200" dirty="0">
                <a:latin typeface="Times New Roman" panose="02020603050405020304" pitchFamily="18" charset="0"/>
                <a:cs typeface="Times New Roman" panose="02020603050405020304" pitchFamily="18" charset="0"/>
              </a:rPr>
              <a:t> ? (để nhận dạng rõ hơn từng thành phần trong mạng)</a:t>
            </a:r>
          </a:p>
          <a:p>
            <a:pPr fontAlgn="auto">
              <a:spcBef>
                <a:spcPts val="0"/>
              </a:spcBef>
              <a:spcAft>
                <a:spcPts val="0"/>
              </a:spcAft>
              <a:defRPr/>
            </a:pPr>
            <a:r>
              <a:rPr lang="en-US" sz="3200" dirty="0">
                <a:latin typeface="Times New Roman" panose="02020603050405020304" pitchFamily="18" charset="0"/>
                <a:cs typeface="Times New Roman" panose="02020603050405020304" pitchFamily="18" charset="0"/>
              </a:rPr>
              <a:t>Câu 6. Tên các thiết bị đầu cuối? Tên các thiết bị kết nối?</a:t>
            </a:r>
          </a:p>
          <a:p>
            <a:pPr fontAlgn="auto">
              <a:spcBef>
                <a:spcPts val="0"/>
              </a:spcBef>
              <a:spcAft>
                <a:spcPts val="0"/>
              </a:spcAft>
              <a:defRPr/>
            </a:pPr>
            <a:r>
              <a:rPr lang="en-US" sz="3200" dirty="0">
                <a:latin typeface="Times New Roman" panose="02020603050405020304" pitchFamily="18" charset="0"/>
                <a:cs typeface="Times New Roman" panose="02020603050405020304" pitchFamily="18" charset="0"/>
              </a:rPr>
              <a:t>Câu 7. Em hãy kể tên một số cách kết nối không dây mà em biết.</a:t>
            </a:r>
          </a:p>
          <a:p>
            <a:pPr fontAlgn="auto">
              <a:spcBef>
                <a:spcPts val="0"/>
              </a:spcBef>
              <a:spcAft>
                <a:spcPts val="0"/>
              </a:spcAft>
              <a:defRPr/>
            </a:pPr>
            <a:r>
              <a:rPr lang="en-US" sz="3200" dirty="0">
                <a:latin typeface="Times New Roman" panose="02020603050405020304" pitchFamily="18" charset="0"/>
                <a:cs typeface="Times New Roman" panose="02020603050405020304" pitchFamily="18" charset="0"/>
              </a:rPr>
              <a:t>Câu 8. Em hãy nêu ví dụ cho thấy kết nối không dây thuận tiện hơn kết nối có dây.</a:t>
            </a:r>
          </a:p>
          <a:p>
            <a:pPr lvl="1" fontAlgn="auto">
              <a:spcBef>
                <a:spcPts val="0"/>
              </a:spcBef>
              <a:spcAft>
                <a:spcPts val="0"/>
              </a:spcAft>
              <a:defRPr/>
            </a:pPr>
            <a:r>
              <a:rPr lang="en-US" sz="3200" dirty="0">
                <a:solidFill>
                  <a:srgbClr val="0000CC"/>
                </a:solidFill>
                <a:latin typeface="Times New Roman" panose="02020603050405020304" pitchFamily="18" charset="0"/>
                <a:cs typeface="Times New Roman" panose="02020603050405020304" pitchFamily="18" charset="0"/>
              </a:rPr>
              <a:t>Phần 3: Đọc thông tin trang 19 SGK và trả lời các câu hỏi: </a:t>
            </a:r>
          </a:p>
          <a:p>
            <a:pPr fontAlgn="auto">
              <a:spcBef>
                <a:spcPts val="0"/>
              </a:spcBef>
              <a:spcAft>
                <a:spcPts val="0"/>
              </a:spcAft>
              <a:defRPr/>
            </a:pPr>
            <a:r>
              <a:rPr lang="vi-VN" sz="3200" dirty="0">
                <a:latin typeface="Times New Roman" panose="02020603050405020304" pitchFamily="18" charset="0"/>
                <a:cs typeface="Times New Roman" panose="02020603050405020304" pitchFamily="18" charset="0"/>
              </a:rPr>
              <a:t>Câu 9. Đường truyền dữ liệu có mấy loại? Kể tên và lấy ví dụ cụ thể?</a:t>
            </a:r>
            <a:endParaRPr lang="en-US" sz="32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vi-VN" sz="3200" dirty="0">
                <a:latin typeface="Times New Roman" panose="02020603050405020304" pitchFamily="18" charset="0"/>
                <a:cs typeface="Times New Roman" panose="02020603050405020304" pitchFamily="18" charset="0"/>
              </a:rPr>
              <a:t>Câu 10. Theo em loại đường truyền nào có nhiều ưu điểm nhất. Lấy ví  dụ minh họ</a:t>
            </a:r>
            <a:r>
              <a:rPr lang="en-US" sz="3200" dirty="0">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301951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arn(inVertical)">
                                      <p:cBhvr>
                                        <p:cTn id="18" dur="500"/>
                                        <p:tgtEl>
                                          <p:spTgt spid="5">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barn(inVertical)">
                                      <p:cBhvr>
                                        <p:cTn id="21" dur="500"/>
                                        <p:tgtEl>
                                          <p:spTgt spid="5">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barn(inVertical)">
                                      <p:cBhvr>
                                        <p:cTn id="24" dur="500"/>
                                        <p:tgtEl>
                                          <p:spTgt spid="5">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arn(inVertic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arn(inVertical)">
                                      <p:cBhvr>
                                        <p:cTn id="32" dur="500"/>
                                        <p:tgtEl>
                                          <p:spTgt spid="5">
                                            <p:txEl>
                                              <p:pRg st="6" end="6"/>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barn(inVertical)">
                                      <p:cBhvr>
                                        <p:cTn id="35" dur="500"/>
                                        <p:tgtEl>
                                          <p:spTgt spid="5">
                                            <p:txEl>
                                              <p:pRg st="7" end="7"/>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Effect transition="in" filter="barn(inVertical)">
                                      <p:cBhvr>
                                        <p:cTn id="38"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A3079CEE-1998-4BDE-AE03-F46FB74B07F4}"/>
              </a:ext>
            </a:extLst>
          </p:cNvPr>
          <p:cNvSpPr txBox="1"/>
          <p:nvPr/>
        </p:nvSpPr>
        <p:spPr>
          <a:xfrm>
            <a:off x="424070" y="574598"/>
            <a:ext cx="11370365" cy="3662541"/>
          </a:xfrm>
          <a:prstGeom prst="rect">
            <a:avLst/>
          </a:prstGeom>
          <a:noFill/>
        </p:spPr>
        <p:txBody>
          <a:bodyPr wrap="square">
            <a:spAutoFit/>
          </a:bodyPr>
          <a:lstStyle/>
          <a:p>
            <a:pPr marL="0" indent="0" eaLnBrk="1" fontAlgn="auto" hangingPunct="1">
              <a:spcBef>
                <a:spcPts val="600"/>
              </a:spcBef>
              <a:spcAft>
                <a:spcPts val="600"/>
              </a:spcAft>
              <a:buFont typeface="Arial" pitchFamily="34" charset="0"/>
              <a:buNone/>
              <a:defRPr/>
            </a:pPr>
            <a:r>
              <a:rPr lang="vi-VN" sz="3200" b="1" dirty="0">
                <a:latin typeface="Times New Roman" panose="02020603050405020304" pitchFamily="18" charset="0"/>
                <a:cs typeface="Times New Roman" panose="02020603050405020304" pitchFamily="18" charset="0"/>
              </a:rPr>
              <a:t>Báo cáo kết quả hoạt động và thảo luận</a:t>
            </a:r>
            <a:endParaRPr lang="en-US" sz="3200" dirty="0">
              <a:latin typeface="Times New Roman" panose="02020603050405020304" pitchFamily="18" charset="0"/>
              <a:cs typeface="Times New Roman" panose="02020603050405020304" pitchFamily="18" charset="0"/>
            </a:endParaRPr>
          </a:p>
          <a:p>
            <a:pPr marL="0" indent="0" eaLnBrk="1" fontAlgn="auto" hangingPunct="1">
              <a:spcBef>
                <a:spcPts val="600"/>
              </a:spcBef>
              <a:spcAft>
                <a:spcPts val="600"/>
              </a:spcAft>
              <a:buFont typeface="Arial" pitchFamily="34" charset="0"/>
              <a:buNone/>
              <a:defRPr/>
            </a:pPr>
            <a:r>
              <a:rPr lang="vi-VN" sz="3200" dirty="0">
                <a:latin typeface="Times New Roman" panose="02020603050405020304" pitchFamily="18" charset="0"/>
                <a:cs typeface="Times New Roman" panose="02020603050405020304" pitchFamily="18" charset="0"/>
              </a:rPr>
              <a:t>Báo cáo theo từng nhiệm vụ</a:t>
            </a:r>
            <a:r>
              <a:rPr lang="en-US" sz="3200" dirty="0">
                <a:latin typeface="Times New Roman" panose="02020603050405020304" pitchFamily="18" charset="0"/>
                <a:cs typeface="Times New Roman" panose="02020603050405020304" pitchFamily="18" charset="0"/>
              </a:rPr>
              <a:t>:</a:t>
            </a:r>
          </a:p>
          <a:p>
            <a:pPr marL="0" indent="0" eaLnBrk="1" fontAlgn="auto" hangingPunct="1">
              <a:spcBef>
                <a:spcPts val="600"/>
              </a:spcBef>
              <a:spcAft>
                <a:spcPts val="600"/>
              </a:spcAft>
              <a:buFont typeface="Arial" pitchFamily="34" charset="0"/>
              <a:buNone/>
              <a:defRPr/>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n</a:t>
            </a:r>
            <a:r>
              <a:rPr lang="vi-VN" sz="3200" dirty="0">
                <a:latin typeface="Times New Roman" panose="02020603050405020304" pitchFamily="18" charset="0"/>
                <a:cs typeface="Times New Roman" panose="02020603050405020304" pitchFamily="18" charset="0"/>
              </a:rPr>
              <a:t>hóm cử đại diện báo cáo tại chỗ</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Các nhóm còn lại nhận xét</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phản biện.</a:t>
            </a:r>
            <a:endParaRPr lang="en-US" sz="3200" dirty="0">
              <a:latin typeface="Times New Roman" panose="02020603050405020304" pitchFamily="18" charset="0"/>
              <a:cs typeface="Times New Roman" panose="02020603050405020304" pitchFamily="18" charset="0"/>
            </a:endParaRPr>
          </a:p>
          <a:p>
            <a:pPr marL="0" indent="0" eaLnBrk="1" fontAlgn="auto" hangingPunct="1">
              <a:spcBef>
                <a:spcPts val="600"/>
              </a:spcBef>
              <a:spcAft>
                <a:spcPts val="600"/>
              </a:spcAft>
              <a:buFont typeface="Arial" pitchFamily="34" charset="0"/>
              <a:buNone/>
              <a:defRPr/>
            </a:pP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Các nhóm trao đổi chéo phiếu học tập.</a:t>
            </a:r>
            <a:endParaRPr lang="en-US" sz="3200" dirty="0">
              <a:latin typeface="Times New Roman" panose="02020603050405020304" pitchFamily="18" charset="0"/>
              <a:cs typeface="Times New Roman" panose="02020603050405020304" pitchFamily="18" charset="0"/>
            </a:endParaRPr>
          </a:p>
          <a:p>
            <a:pPr marL="0" indent="0" eaLnBrk="1" fontAlgn="auto" hangingPunct="1">
              <a:spcBef>
                <a:spcPts val="600"/>
              </a:spcBef>
              <a:spcAft>
                <a:spcPts val="600"/>
              </a:spcAft>
              <a:buFont typeface="Arial" pitchFamily="34" charset="0"/>
              <a:buNone/>
              <a:defRPr/>
            </a:pP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Các nhóm chấm chéo nhau và báo cáo kết quả cho giáo viên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6232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12F59771-0E14-4DE4-BEFE-7EF70EEFAE39}"/>
              </a:ext>
            </a:extLst>
          </p:cNvPr>
          <p:cNvSpPr txBox="1"/>
          <p:nvPr/>
        </p:nvSpPr>
        <p:spPr>
          <a:xfrm>
            <a:off x="334618" y="147103"/>
            <a:ext cx="11516139" cy="4524315"/>
          </a:xfrm>
          <a:prstGeom prst="rect">
            <a:avLst/>
          </a:prstGeom>
          <a:noFill/>
        </p:spPr>
        <p:txBody>
          <a:bodyPr wrap="square">
            <a:spAutoFit/>
          </a:bodyPr>
          <a:lstStyle/>
          <a:p>
            <a:pPr lvl="1" fontAlgn="auto">
              <a:spcBef>
                <a:spcPts val="0"/>
              </a:spcBef>
              <a:spcAft>
                <a:spcPts val="0"/>
              </a:spcAft>
              <a:defRPr/>
            </a:pPr>
            <a:r>
              <a:rPr lang="en-US" sz="3200" b="1" dirty="0" err="1">
                <a:solidFill>
                  <a:srgbClr val="FF0000"/>
                </a:solidFill>
                <a:latin typeface="Times New Roman" panose="02020603050405020304" pitchFamily="18" charset="0"/>
                <a:cs typeface="Times New Roman" panose="02020603050405020304" pitchFamily="18" charset="0"/>
              </a:rPr>
              <a:t>Phần</a:t>
            </a:r>
            <a:r>
              <a:rPr lang="en-US" sz="3200" b="1" dirty="0">
                <a:solidFill>
                  <a:srgbClr val="FF0000"/>
                </a:solidFill>
                <a:latin typeface="Times New Roman" panose="02020603050405020304" pitchFamily="18" charset="0"/>
                <a:cs typeface="Times New Roman" panose="02020603050405020304" pitchFamily="18" charset="0"/>
              </a:rPr>
              <a:t> 1. Quan sát hình 2.1 và trả lời các câu hỏi:</a:t>
            </a:r>
          </a:p>
          <a:p>
            <a:pPr fontAlgn="auto">
              <a:spcBef>
                <a:spcPts val="0"/>
              </a:spcBef>
              <a:spcAft>
                <a:spcPts val="0"/>
              </a:spcAft>
              <a:defRPr/>
            </a:pPr>
            <a:r>
              <a:rPr lang="en-US" sz="3200" kern="1200" dirty="0" err="1">
                <a:effectLst/>
                <a:latin typeface="Times New Roman" panose="02020603050405020304" pitchFamily="18" charset="0"/>
                <a:cs typeface="Times New Roman" panose="02020603050405020304" pitchFamily="18" charset="0"/>
              </a:rPr>
              <a:t>Câu</a:t>
            </a:r>
            <a:r>
              <a:rPr lang="en-US" sz="3200" kern="1200" dirty="0">
                <a:effectLst/>
                <a:latin typeface="Times New Roman" panose="02020603050405020304" pitchFamily="18" charset="0"/>
                <a:cs typeface="Times New Roman" panose="02020603050405020304" pitchFamily="18" charset="0"/>
              </a:rPr>
              <a:t> 1. </a:t>
            </a:r>
            <a:r>
              <a:rPr lang="en-US" sz="3200" kern="1200" dirty="0" err="1">
                <a:effectLst/>
                <a:latin typeface="Times New Roman" panose="02020603050405020304" pitchFamily="18" charset="0"/>
                <a:cs typeface="Times New Roman" panose="02020603050405020304" pitchFamily="18" charset="0"/>
              </a:rPr>
              <a:t>Thiết</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bị</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nào</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đang</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được</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kết</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nối</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vào</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mạng</a:t>
            </a:r>
            <a:r>
              <a:rPr lang="en-US" sz="3200" kern="1200" dirty="0">
                <a:effectLst/>
                <a:latin typeface="Times New Roman" panose="02020603050405020304" pitchFamily="18" charset="0"/>
                <a:cs typeface="Times New Roman" panose="02020603050405020304" pitchFamily="18" charset="0"/>
              </a:rPr>
              <a:t>?</a:t>
            </a:r>
          </a:p>
          <a:p>
            <a:pPr fontAlgn="auto">
              <a:spcBef>
                <a:spcPts val="0"/>
              </a:spcBef>
              <a:spcAft>
                <a:spcPts val="0"/>
              </a:spcAft>
              <a:defRPr/>
            </a:pPr>
            <a:endParaRPr lang="en-US" sz="3200"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3200" kern="1200" dirty="0">
              <a:effectLst/>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3200" kern="1200" dirty="0" err="1">
                <a:effectLst/>
                <a:latin typeface="Times New Roman" panose="02020603050405020304" pitchFamily="18" charset="0"/>
                <a:cs typeface="Times New Roman" panose="02020603050405020304" pitchFamily="18" charset="0"/>
              </a:rPr>
              <a:t>Câu</a:t>
            </a:r>
            <a:r>
              <a:rPr lang="en-US" sz="3200" kern="1200" dirty="0">
                <a:effectLst/>
                <a:latin typeface="Times New Roman" panose="02020603050405020304" pitchFamily="18" charset="0"/>
                <a:cs typeface="Times New Roman" panose="02020603050405020304" pitchFamily="18" charset="0"/>
              </a:rPr>
              <a:t> 2. </a:t>
            </a:r>
            <a:r>
              <a:rPr lang="en-US" sz="3200" kern="1200" dirty="0" err="1">
                <a:effectLst/>
                <a:latin typeface="Times New Roman" panose="02020603050405020304" pitchFamily="18" charset="0"/>
                <a:cs typeface="Times New Roman" panose="02020603050405020304" pitchFamily="18" charset="0"/>
              </a:rPr>
              <a:t>Kết</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nối</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với</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nhau</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như</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thế</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nào</a:t>
            </a:r>
            <a:r>
              <a:rPr lang="en-US" sz="3200" kern="1200" dirty="0">
                <a:effectLst/>
                <a:latin typeface="Times New Roman" panose="02020603050405020304" pitchFamily="18" charset="0"/>
                <a:cs typeface="Times New Roman" panose="02020603050405020304" pitchFamily="18" charset="0"/>
              </a:rPr>
              <a:t>?</a:t>
            </a:r>
          </a:p>
          <a:p>
            <a:pPr fontAlgn="auto">
              <a:spcBef>
                <a:spcPts val="0"/>
              </a:spcBef>
              <a:spcAft>
                <a:spcPts val="0"/>
              </a:spcAft>
              <a:defRPr/>
            </a:pPr>
            <a:endParaRPr lang="en-US" sz="3200" kern="1200" dirty="0">
              <a:effectLst/>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3200" kern="1200" dirty="0">
              <a:effectLst/>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3200" kern="1200" dirty="0" err="1">
                <a:effectLst/>
                <a:latin typeface="Times New Roman" panose="02020603050405020304" pitchFamily="18" charset="0"/>
                <a:cs typeface="Times New Roman" panose="02020603050405020304" pitchFamily="18" charset="0"/>
              </a:rPr>
              <a:t>Câu</a:t>
            </a:r>
            <a:r>
              <a:rPr lang="en-US" sz="3200" kern="1200" dirty="0">
                <a:effectLst/>
                <a:latin typeface="Times New Roman" panose="02020603050405020304" pitchFamily="18" charset="0"/>
                <a:cs typeface="Times New Roman" panose="02020603050405020304" pitchFamily="18" charset="0"/>
              </a:rPr>
              <a:t> 3. </a:t>
            </a:r>
            <a:r>
              <a:rPr lang="en-US" sz="3200" kern="1200" dirty="0" err="1">
                <a:effectLst/>
                <a:latin typeface="Times New Roman" panose="02020603050405020304" pitchFamily="18" charset="0"/>
                <a:cs typeface="Times New Roman" panose="02020603050405020304" pitchFamily="18" charset="0"/>
              </a:rPr>
              <a:t>Kết</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nối</a:t>
            </a:r>
            <a:r>
              <a:rPr lang="en-US" sz="3200" kern="1200" dirty="0">
                <a:effectLst/>
                <a:latin typeface="Times New Roman" panose="02020603050405020304" pitchFamily="18" charset="0"/>
                <a:cs typeface="Times New Roman" panose="02020603050405020304" pitchFamily="18" charset="0"/>
              </a:rPr>
              <a:t> qua </a:t>
            </a:r>
            <a:r>
              <a:rPr lang="en-US" sz="3200" kern="1200" dirty="0" err="1">
                <a:effectLst/>
                <a:latin typeface="Times New Roman" panose="02020603050405020304" pitchFamily="18" charset="0"/>
                <a:cs typeface="Times New Roman" panose="02020603050405020304" pitchFamily="18" charset="0"/>
              </a:rPr>
              <a:t>các</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vật</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trung</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gian</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nào</a:t>
            </a:r>
            <a:r>
              <a:rPr lang="en-US" sz="3200" kern="1200" dirty="0">
                <a:effectLst/>
                <a:latin typeface="Times New Roman" panose="02020603050405020304" pitchFamily="18" charset="0"/>
                <a:cs typeface="Times New Roman" panose="02020603050405020304" pitchFamily="18" charset="0"/>
              </a:rPr>
              <a:t>?</a:t>
            </a:r>
          </a:p>
          <a:p>
            <a:pPr fontAlgn="auto">
              <a:spcBef>
                <a:spcPts val="0"/>
              </a:spcBef>
              <a:spcAft>
                <a:spcPts val="0"/>
              </a:spcAft>
              <a:defRPr/>
            </a:pPr>
            <a:endParaRPr lang="en-US" sz="3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2D99888A-522C-4F0E-BC9B-59DB450A8288}"/>
              </a:ext>
            </a:extLst>
          </p:cNvPr>
          <p:cNvSpPr txBox="1"/>
          <p:nvPr/>
        </p:nvSpPr>
        <p:spPr>
          <a:xfrm>
            <a:off x="334618" y="1086588"/>
            <a:ext cx="11416748" cy="1077218"/>
          </a:xfrm>
          <a:prstGeom prst="rect">
            <a:avLst/>
          </a:prstGeom>
          <a:noFill/>
        </p:spPr>
        <p:txBody>
          <a:bodyPr wrap="square">
            <a:spAutoFit/>
          </a:bodyPr>
          <a:lstStyle/>
          <a:p>
            <a:pPr fontAlgn="auto">
              <a:spcBef>
                <a:spcPts val="0"/>
              </a:spcBef>
              <a:spcAft>
                <a:spcPts val="0"/>
              </a:spcAft>
              <a:defRPr/>
            </a:pPr>
            <a:r>
              <a:rPr lang="en-US" sz="3200"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err="1">
                <a:solidFill>
                  <a:srgbClr val="0000CC"/>
                </a:solidFill>
                <a:latin typeface="Times New Roman" panose="02020603050405020304" pitchFamily="18" charset="0"/>
                <a:cs typeface="Times New Roman" panose="02020603050405020304" pitchFamily="18" charset="0"/>
              </a:rPr>
              <a:t>Máy</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chủ</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máy</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tính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để</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bàn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máy</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quét</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máy</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tính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xách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tay</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điện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thoại</a:t>
            </a:r>
            <a:r>
              <a:rPr lang="en-US" sz="3200" dirty="0">
                <a:solidFill>
                  <a:srgbClr val="0000CC"/>
                </a:solidFill>
                <a:latin typeface="Times New Roman" panose="02020603050405020304" pitchFamily="18" charset="0"/>
                <a:cs typeface="Times New Roman" panose="02020603050405020304" pitchFamily="18" charset="0"/>
              </a:rPr>
              <a:t> di </a:t>
            </a:r>
            <a:r>
              <a:rPr lang="en-US" sz="3200" dirty="0" err="1">
                <a:solidFill>
                  <a:srgbClr val="0000CC"/>
                </a:solidFill>
                <a:latin typeface="Times New Roman" panose="02020603050405020304" pitchFamily="18" charset="0"/>
                <a:cs typeface="Times New Roman" panose="02020603050405020304" pitchFamily="18" charset="0"/>
              </a:rPr>
              <a:t>động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máy</a:t>
            </a:r>
            <a:r>
              <a:rPr lang="en-US" sz="3200" dirty="0">
                <a:solidFill>
                  <a:srgbClr val="0000CC"/>
                </a:solidFill>
                <a:latin typeface="Times New Roman" panose="02020603050405020304" pitchFamily="18" charset="0"/>
                <a:cs typeface="Times New Roman" panose="02020603050405020304" pitchFamily="18" charset="0"/>
              </a:rPr>
              <a:t> in.</a:t>
            </a:r>
          </a:p>
        </p:txBody>
      </p:sp>
      <p:sp>
        <p:nvSpPr>
          <p:cNvPr id="11" name="TextBox 10">
            <a:extLst>
              <a:ext uri="{FF2B5EF4-FFF2-40B4-BE49-F238E27FC236}">
                <a16:creationId xmlns:a16="http://schemas.microsoft.com/office/drawing/2014/main" xmlns="" id="{6DCA9BB2-9FE7-422C-981F-387780E4CA30}"/>
              </a:ext>
            </a:extLst>
          </p:cNvPr>
          <p:cNvSpPr txBox="1"/>
          <p:nvPr/>
        </p:nvSpPr>
        <p:spPr>
          <a:xfrm>
            <a:off x="3312" y="2605105"/>
            <a:ext cx="7508836" cy="1015663"/>
          </a:xfrm>
          <a:prstGeom prst="rect">
            <a:avLst/>
          </a:prstGeom>
          <a:noFill/>
        </p:spPr>
        <p:txBody>
          <a:bodyPr wrap="square">
            <a:spAutoFit/>
          </a:bodyPr>
          <a:lstStyle/>
          <a:p>
            <a:pPr marL="457200" indent="-457200">
              <a:buFont typeface="Symbol" panose="05050102010706020507" pitchFamily="18" charset="2"/>
              <a:buChar char="®"/>
            </a:pPr>
            <a:r>
              <a:rPr lang="en-US" sz="3000" dirty="0" err="1">
                <a:solidFill>
                  <a:srgbClr val="0000CC"/>
                </a:solidFill>
                <a:latin typeface="Times New Roman" panose="02020603050405020304" pitchFamily="18" charset="0"/>
                <a:cs typeface="Times New Roman" panose="02020603050405020304" pitchFamily="18" charset="0"/>
              </a:rPr>
              <a:t>Chúng</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được</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kết</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nối</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với</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nhau</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bằng</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dây</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dẫn</a:t>
            </a:r>
            <a:r>
              <a:rPr lang="en-US" sz="3000" dirty="0">
                <a:solidFill>
                  <a:srgbClr val="0000CC"/>
                </a:solidFill>
                <a:latin typeface="Times New Roman" panose="02020603050405020304" pitchFamily="18" charset="0"/>
                <a:cs typeface="Times New Roman" panose="02020603050405020304" pitchFamily="18" charset="0"/>
              </a:rPr>
              <a:t> </a:t>
            </a:r>
          </a:p>
          <a:p>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mạng</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hoặc</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sóng</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vô</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tuyến</a:t>
            </a:r>
            <a:endParaRPr lang="en-US" sz="3000" dirty="0">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2D71FD57-954E-42AB-B122-7F2CE19FBC22}"/>
              </a:ext>
            </a:extLst>
          </p:cNvPr>
          <p:cNvSpPr txBox="1"/>
          <p:nvPr/>
        </p:nvSpPr>
        <p:spPr>
          <a:xfrm>
            <a:off x="172278" y="4205543"/>
            <a:ext cx="9236765" cy="553998"/>
          </a:xfrm>
          <a:prstGeom prst="rect">
            <a:avLst/>
          </a:prstGeom>
          <a:noFill/>
        </p:spPr>
        <p:txBody>
          <a:bodyPr wrap="square">
            <a:spAutoFit/>
          </a:bodyPr>
          <a:lstStyle/>
          <a:p>
            <a:r>
              <a:rPr lang="en-US" sz="3000"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n-US" sz="3000" dirty="0" err="1">
                <a:solidFill>
                  <a:srgbClr val="0000CC"/>
                </a:solidFill>
                <a:latin typeface="Times New Roman" panose="02020603050405020304" pitchFamily="18" charset="0"/>
                <a:cs typeface="Times New Roman" panose="02020603050405020304" pitchFamily="18" charset="0"/>
              </a:rPr>
              <a:t>Bộ</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chuyển</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mạch</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và</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bộ</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định</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tuyến</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không</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dây</a:t>
            </a:r>
            <a:endParaRPr lang="en-US" sz="3000" dirty="0">
              <a:solidFill>
                <a:srgbClr val="0000CC"/>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C10832D1-26ED-4BF7-8ABF-1CA1A6C493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3454" y="1671363"/>
            <a:ext cx="4336606" cy="410004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47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barn(inVertical)">
                                      <p:cBhvr>
                                        <p:cTn id="27" dur="500"/>
                                        <p:tgtEl>
                                          <p:spTgt spid="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A184442-62DD-4A2E-B0F3-843B8B588A88}"/>
              </a:ext>
            </a:extLst>
          </p:cNvPr>
          <p:cNvSpPr txBox="1"/>
          <p:nvPr/>
        </p:nvSpPr>
        <p:spPr>
          <a:xfrm>
            <a:off x="563217" y="0"/>
            <a:ext cx="11065565" cy="1481175"/>
          </a:xfrm>
          <a:prstGeom prst="rect">
            <a:avLst/>
          </a:prstGeom>
          <a:noFill/>
        </p:spPr>
        <p:txBody>
          <a:bodyPr wrap="square">
            <a:spAutoFit/>
          </a:bodyPr>
          <a:lstStyle/>
          <a:p>
            <a:pPr lvl="1" fontAlgn="auto">
              <a:lnSpc>
                <a:spcPct val="150000"/>
              </a:lnSpc>
              <a:spcBef>
                <a:spcPts val="0"/>
              </a:spcBef>
              <a:spcAft>
                <a:spcPts val="0"/>
              </a:spcAft>
              <a:defRPr/>
            </a:pPr>
            <a:r>
              <a:rPr lang="en-US" sz="3200" b="1" dirty="0" err="1">
                <a:solidFill>
                  <a:srgbClr val="FF0000"/>
                </a:solidFill>
                <a:latin typeface="Times New Roman" panose="02020603050405020304" pitchFamily="18" charset="0"/>
                <a:cs typeface="Times New Roman" panose="02020603050405020304" pitchFamily="18" charset="0"/>
              </a:rPr>
              <a:t>Phần</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thông</a:t>
            </a:r>
            <a:r>
              <a:rPr lang="en-US" sz="3200" b="1" dirty="0">
                <a:solidFill>
                  <a:srgbClr val="FF0000"/>
                </a:solidFill>
                <a:latin typeface="Times New Roman" panose="02020603050405020304" pitchFamily="18" charset="0"/>
                <a:cs typeface="Times New Roman" panose="02020603050405020304" pitchFamily="18" charset="0"/>
              </a:rPr>
              <a:t> tin </a:t>
            </a:r>
            <a:r>
              <a:rPr lang="en-US" sz="3200" b="1" dirty="0" err="1">
                <a:solidFill>
                  <a:srgbClr val="FF0000"/>
                </a:solidFill>
                <a:latin typeface="Times New Roman" panose="02020603050405020304" pitchFamily="18" charset="0"/>
                <a:cs typeface="Times New Roman" panose="02020603050405020304" pitchFamily="18" charset="0"/>
              </a:rPr>
              <a:t>trang</a:t>
            </a:r>
            <a:r>
              <a:rPr lang="en-US" sz="3200" b="1" dirty="0">
                <a:solidFill>
                  <a:srgbClr val="FF0000"/>
                </a:solidFill>
                <a:latin typeface="Times New Roman" panose="02020603050405020304" pitchFamily="18" charset="0"/>
                <a:cs typeface="Times New Roman" panose="02020603050405020304" pitchFamily="18" charset="0"/>
              </a:rPr>
              <a:t> 18 SGK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hỏi</a:t>
            </a:r>
            <a:r>
              <a:rPr lang="en-US" sz="3200" b="1" dirty="0">
                <a:solidFill>
                  <a:srgbClr val="FF0000"/>
                </a:solidFill>
                <a:latin typeface="Times New Roman" panose="02020603050405020304" pitchFamily="18" charset="0"/>
                <a:cs typeface="Times New Roman" panose="02020603050405020304" pitchFamily="18" charset="0"/>
              </a:rPr>
              <a:t>: </a:t>
            </a:r>
          </a:p>
          <a:p>
            <a:pPr fontAlgn="auto">
              <a:lnSpc>
                <a:spcPct val="150000"/>
              </a:lnSpc>
              <a:spcBef>
                <a:spcPts val="0"/>
              </a:spcBef>
              <a:spcAft>
                <a:spcPts val="0"/>
              </a:spcAft>
              <a:defRPr/>
            </a:pPr>
            <a:r>
              <a:rPr lang="fr-FR" sz="3200" dirty="0" err="1">
                <a:latin typeface="Times New Roman" panose="02020603050405020304" pitchFamily="18" charset="0"/>
                <a:cs typeface="Times New Roman" panose="02020603050405020304" pitchFamily="18" charset="0"/>
              </a:rPr>
              <a:t>Câu</a:t>
            </a:r>
            <a:r>
              <a:rPr lang="fr-FR" sz="3200" dirty="0">
                <a:latin typeface="Times New Roman" panose="02020603050405020304" pitchFamily="18" charset="0"/>
                <a:cs typeface="Times New Roman" panose="02020603050405020304" pitchFamily="18" charset="0"/>
              </a:rPr>
              <a:t> 4. </a:t>
            </a:r>
            <a:r>
              <a:rPr lang="fr-FR" sz="3200" dirty="0" err="1">
                <a:latin typeface="Times New Roman" panose="02020603050405020304" pitchFamily="18" charset="0"/>
                <a:cs typeface="Times New Roman" panose="02020603050405020304" pitchFamily="18" charset="0"/>
              </a:rPr>
              <a:t>Các</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thành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phần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chính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trong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mạng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máy</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tính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kể</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tên</a:t>
            </a:r>
            <a:r>
              <a:rPr lang="fr-FR" sz="32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EE6FAAAC-AF67-47BF-AB96-34CDB1B5A892}"/>
              </a:ext>
            </a:extLst>
          </p:cNvPr>
          <p:cNvSpPr txBox="1"/>
          <p:nvPr/>
        </p:nvSpPr>
        <p:spPr>
          <a:xfrm>
            <a:off x="622853" y="1481175"/>
            <a:ext cx="11569147" cy="2062103"/>
          </a:xfrm>
          <a:prstGeom prst="rect">
            <a:avLst/>
          </a:prstGeom>
          <a:noFill/>
        </p:spPr>
        <p:txBody>
          <a:bodyPr wrap="square">
            <a:spAutoFit/>
          </a:bodyPr>
          <a:lstStyle/>
          <a:p>
            <a:pPr fontAlgn="auto">
              <a:spcBef>
                <a:spcPts val="0"/>
              </a:spcBef>
              <a:spcAft>
                <a:spcPts val="0"/>
              </a:spcAft>
              <a:defRPr/>
            </a:pPr>
            <a:r>
              <a:rPr lang="en-US" sz="3200"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a:solidFill>
                  <a:srgbClr val="0000CC"/>
                </a:solidFill>
                <a:latin typeface="Times New Roman" panose="02020603050405020304" pitchFamily="18" charset="0"/>
                <a:cs typeface="Times New Roman" panose="02020603050405020304" pitchFamily="18" charset="0"/>
              </a:rPr>
              <a:t>Gồm 3 thành phần: </a:t>
            </a:r>
          </a:p>
          <a:p>
            <a:pPr lvl="3" fontAlgn="auto">
              <a:spcBef>
                <a:spcPts val="0"/>
              </a:spcBef>
              <a:spcAft>
                <a:spcPts val="0"/>
              </a:spcAft>
              <a:defRPr/>
            </a:pPr>
            <a:r>
              <a:rPr lang="en-US" sz="3200" dirty="0">
                <a:solidFill>
                  <a:srgbClr val="0000CC"/>
                </a:solidFill>
                <a:latin typeface="Times New Roman" panose="02020603050405020304" pitchFamily="18" charset="0"/>
                <a:cs typeface="Times New Roman" panose="02020603050405020304" pitchFamily="18" charset="0"/>
              </a:rPr>
              <a:t>- Thiết bị đầu cuối</a:t>
            </a:r>
          </a:p>
          <a:p>
            <a:pPr lvl="3" fontAlgn="auto">
              <a:spcBef>
                <a:spcPts val="0"/>
              </a:spcBef>
              <a:spcAft>
                <a:spcPts val="0"/>
              </a:spcAft>
              <a:defRPr/>
            </a:pPr>
            <a:r>
              <a:rPr lang="en-US" sz="3200" dirty="0">
                <a:solidFill>
                  <a:srgbClr val="0000CC"/>
                </a:solidFill>
                <a:latin typeface="Times New Roman" panose="02020603050405020304" pitchFamily="18" charset="0"/>
                <a:cs typeface="Times New Roman" panose="02020603050405020304" pitchFamily="18" charset="0"/>
              </a:rPr>
              <a:t>- Thiết bị kết nối (bao gồm cả đường truyền dữ liệu)</a:t>
            </a:r>
          </a:p>
          <a:p>
            <a:pPr lvl="3" fontAlgn="auto">
              <a:spcBef>
                <a:spcPts val="0"/>
              </a:spcBef>
              <a:spcAft>
                <a:spcPts val="0"/>
              </a:spcAft>
              <a:defRPr/>
            </a:pPr>
            <a:r>
              <a:rPr lang="en-US" sz="3200" dirty="0">
                <a:solidFill>
                  <a:srgbClr val="0000CC"/>
                </a:solidFill>
                <a:latin typeface="Times New Roman" panose="02020603050405020304" pitchFamily="18" charset="0"/>
                <a:cs typeface="Times New Roman" panose="02020603050405020304" pitchFamily="18" charset="0"/>
              </a:rPr>
              <a:t>- Phần mềm mạng.</a:t>
            </a:r>
          </a:p>
        </p:txBody>
      </p:sp>
    </p:spTree>
    <p:extLst>
      <p:ext uri="{BB962C8B-B14F-4D97-AF65-F5344CB8AC3E}">
        <p14:creationId xmlns:p14="http://schemas.microsoft.com/office/powerpoint/2010/main" val="86886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86AF012-C8FB-4F4D-B8E7-CC4CDB1BB88E}"/>
              </a:ext>
            </a:extLst>
          </p:cNvPr>
          <p:cNvSpPr txBox="1"/>
          <p:nvPr/>
        </p:nvSpPr>
        <p:spPr>
          <a:xfrm>
            <a:off x="318052" y="1039776"/>
            <a:ext cx="11873948" cy="5786199"/>
          </a:xfrm>
          <a:prstGeom prst="rect">
            <a:avLst/>
          </a:prstGeom>
          <a:noFill/>
        </p:spPr>
        <p:txBody>
          <a:bodyPr wrap="square">
            <a:spAutoFit/>
          </a:bodyPr>
          <a:lstStyle/>
          <a:p>
            <a:pPr fontAlgn="auto">
              <a:spcBef>
                <a:spcPts val="600"/>
              </a:spcBef>
              <a:spcAft>
                <a:spcPts val="0"/>
              </a:spcAft>
              <a:defRPr/>
            </a:pPr>
            <a:r>
              <a:rPr lang="vi-VN" sz="3000" dirty="0">
                <a:latin typeface="Times New Roman" panose="02020603050405020304" pitchFamily="18" charset="0"/>
                <a:cs typeface="Times New Roman" panose="02020603050405020304" pitchFamily="18" charset="0"/>
                <a:sym typeface="Symbol" panose="05050102010706020507" pitchFamily="18" charset="2"/>
              </a:rPr>
              <a:t>- </a:t>
            </a:r>
            <a:r>
              <a:rPr lang="vi-VN" sz="3000" dirty="0">
                <a:latin typeface="Times New Roman" panose="02020603050405020304" pitchFamily="18" charset="0"/>
                <a:cs typeface="Times New Roman" panose="02020603050405020304" pitchFamily="18" charset="0"/>
              </a:rPr>
              <a:t>Thiết bị đầu cuối</a:t>
            </a:r>
            <a:r>
              <a:rPr lang="fr-FR"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 Như điểm xuất phát hoặc đích đến trong mạng giao thông. Gồm các thiết bị như: Máy tính để bàn, máy tính xách tay, máy chủ, điện thoại thông minh, máy ảnh, máy in, máy quét, …</a:t>
            </a:r>
            <a:endParaRPr lang="en-US" sz="3000" dirty="0">
              <a:latin typeface="Times New Roman" panose="02020603050405020304" pitchFamily="18" charset="0"/>
              <a:cs typeface="Times New Roman" panose="02020603050405020304" pitchFamily="18" charset="0"/>
            </a:endParaRPr>
          </a:p>
          <a:p>
            <a:pPr fontAlgn="t">
              <a:spcBef>
                <a:spcPts val="600"/>
              </a:spcBef>
              <a:spcAft>
                <a:spcPts val="0"/>
              </a:spcAft>
              <a:defRPr/>
            </a:pPr>
            <a:r>
              <a:rPr lang="vi-VN" sz="3000" dirty="0">
                <a:latin typeface="Times New Roman" panose="02020603050405020304" pitchFamily="18" charset="0"/>
                <a:cs typeface="Times New Roman" panose="02020603050405020304" pitchFamily="18" charset="0"/>
              </a:rPr>
              <a:t>- Thiết bị kết nối: Dùng kết nối các thiết bị đầu cuối với nhau và điều tiết các hoạt động chia sẻ giống như con đường, nhà ga, sân bay.... Thiết bị có nhiều loại gồm: Đường truyền (có dây hoặc không dây), bộ chuyển mạch (Switch), bộ định tuyến (Router)….</a:t>
            </a:r>
            <a:endParaRPr lang="en-US" sz="3000" dirty="0">
              <a:latin typeface="Times New Roman" panose="02020603050405020304" pitchFamily="18" charset="0"/>
              <a:cs typeface="Times New Roman" panose="02020603050405020304" pitchFamily="18" charset="0"/>
            </a:endParaRPr>
          </a:p>
          <a:p>
            <a:pPr fontAlgn="auto">
              <a:spcBef>
                <a:spcPts val="600"/>
              </a:spcBef>
              <a:spcAft>
                <a:spcPts val="0"/>
              </a:spcAft>
              <a:defRPr/>
            </a:pPr>
            <a:r>
              <a:rPr lang="vi-VN" sz="3000" dirty="0">
                <a:latin typeface="Times New Roman" panose="02020603050405020304" pitchFamily="18" charset="0"/>
                <a:cs typeface="Times New Roman" panose="02020603050405020304" pitchFamily="18" charset="0"/>
              </a:rPr>
              <a:t>- Phần mềm mạng: Thành phần phi vật chất, không nhìn thấy được nhưng giống như hệ thống duy trì luật lệ giao thông để mạng lưới giao thông vận hành suôn sẻ. Phần mềm này gồm: ứng dụng truyền thông trên các thiết bị đầu cuối và phần mềm điều khiển quá trình truyền dữ liệu trên các thiết bị kết nối. </a:t>
            </a:r>
            <a:endParaRPr lang="en-US" sz="3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5205F6FF-8128-4649-94E9-5D9A1FA11BC0}"/>
              </a:ext>
            </a:extLst>
          </p:cNvPr>
          <p:cNvSpPr txBox="1"/>
          <p:nvPr/>
        </p:nvSpPr>
        <p:spPr>
          <a:xfrm>
            <a:off x="318052" y="24113"/>
            <a:ext cx="11714922" cy="1015663"/>
          </a:xfrm>
          <a:prstGeom prst="rect">
            <a:avLst/>
          </a:prstGeom>
          <a:noFill/>
        </p:spPr>
        <p:txBody>
          <a:bodyPr wrap="square">
            <a:spAutoFit/>
          </a:bodyPr>
          <a:lstStyle/>
          <a:p>
            <a:pPr fontAlgn="auto">
              <a:spcBef>
                <a:spcPts val="0"/>
              </a:spcBef>
              <a:spcAft>
                <a:spcPts val="0"/>
              </a:spcAft>
              <a:defRPr/>
            </a:pPr>
            <a:r>
              <a:rPr lang="fr-FR" sz="3000" dirty="0" err="1">
                <a:solidFill>
                  <a:srgbClr val="0000CC"/>
                </a:solidFill>
                <a:latin typeface="Times New Roman" panose="02020603050405020304" pitchFamily="18" charset="0"/>
                <a:cs typeface="Times New Roman" panose="02020603050405020304" pitchFamily="18" charset="0"/>
              </a:rPr>
              <a:t>Câu</a:t>
            </a:r>
            <a:r>
              <a:rPr lang="fr-FR" sz="3000" dirty="0">
                <a:solidFill>
                  <a:srgbClr val="0000CC"/>
                </a:solidFill>
                <a:latin typeface="Times New Roman" panose="02020603050405020304" pitchFamily="18" charset="0"/>
                <a:cs typeface="Times New Roman" panose="02020603050405020304" pitchFamily="18" charset="0"/>
              </a:rPr>
              <a:t> 5. </a:t>
            </a:r>
            <a:r>
              <a:rPr lang="fr-FR" sz="3000" dirty="0" err="1">
                <a:solidFill>
                  <a:srgbClr val="0000CC"/>
                </a:solidFill>
                <a:latin typeface="Times New Roman" panose="02020603050405020304" pitchFamily="18" charset="0"/>
                <a:cs typeface="Times New Roman" panose="02020603050405020304" pitchFamily="18" charset="0"/>
              </a:rPr>
              <a:t>Nêu</a:t>
            </a:r>
            <a:r>
              <a:rPr lang="fr-FR" sz="3000" dirty="0">
                <a:solidFill>
                  <a:srgbClr val="0000CC"/>
                </a:solidFill>
                <a:latin typeface="Times New Roman" panose="02020603050405020304" pitchFamily="18" charset="0"/>
                <a:cs typeface="Times New Roman" panose="02020603050405020304" pitchFamily="18" charset="0"/>
              </a:rPr>
              <a:t> </a:t>
            </a:r>
            <a:r>
              <a:rPr lang="fr-FR" sz="3000" dirty="0" err="1">
                <a:solidFill>
                  <a:srgbClr val="0000CC"/>
                </a:solidFill>
                <a:latin typeface="Times New Roman" panose="02020603050405020304" pitchFamily="18" charset="0"/>
                <a:cs typeface="Times New Roman" panose="02020603050405020304" pitchFamily="18" charset="0"/>
              </a:rPr>
              <a:t>cụ</a:t>
            </a:r>
            <a:r>
              <a:rPr lang="fr-FR" sz="3000" dirty="0">
                <a:solidFill>
                  <a:srgbClr val="0000CC"/>
                </a:solidFill>
                <a:latin typeface="Times New Roman" panose="02020603050405020304" pitchFamily="18" charset="0"/>
                <a:cs typeface="Times New Roman" panose="02020603050405020304" pitchFamily="18" charset="0"/>
              </a:rPr>
              <a:t> </a:t>
            </a:r>
            <a:r>
              <a:rPr lang="fr-FR" sz="3000" dirty="0" err="1">
                <a:solidFill>
                  <a:srgbClr val="0000CC"/>
                </a:solidFill>
                <a:latin typeface="Times New Roman" panose="02020603050405020304" pitchFamily="18" charset="0"/>
                <a:cs typeface="Times New Roman" panose="02020603050405020304" pitchFamily="18" charset="0"/>
              </a:rPr>
              <a:t>thể</a:t>
            </a:r>
            <a:r>
              <a:rPr lang="fr-FR" sz="3000" dirty="0">
                <a:solidFill>
                  <a:srgbClr val="0000CC"/>
                </a:solidFill>
                <a:latin typeface="Times New Roman" panose="02020603050405020304" pitchFamily="18" charset="0"/>
                <a:cs typeface="Times New Roman" panose="02020603050405020304" pitchFamily="18" charset="0"/>
              </a:rPr>
              <a:t> </a:t>
            </a:r>
            <a:r>
              <a:rPr lang="fr-FR" sz="3000" dirty="0" err="1">
                <a:solidFill>
                  <a:srgbClr val="0000CC"/>
                </a:solidFill>
                <a:latin typeface="Times New Roman" panose="02020603050405020304" pitchFamily="18" charset="0"/>
                <a:cs typeface="Times New Roman" panose="02020603050405020304" pitchFamily="18" charset="0"/>
              </a:rPr>
              <a:t>các</a:t>
            </a:r>
            <a:r>
              <a:rPr lang="fr-FR" sz="3000" dirty="0">
                <a:solidFill>
                  <a:srgbClr val="0000CC"/>
                </a:solidFill>
                <a:latin typeface="Times New Roman" panose="02020603050405020304" pitchFamily="18" charset="0"/>
                <a:cs typeface="Times New Roman" panose="02020603050405020304" pitchFamily="18" charset="0"/>
              </a:rPr>
              <a:t> </a:t>
            </a:r>
            <a:r>
              <a:rPr lang="fr-FR" sz="3000" dirty="0" err="1">
                <a:solidFill>
                  <a:srgbClr val="0000CC"/>
                </a:solidFill>
                <a:latin typeface="Times New Roman" panose="02020603050405020304" pitchFamily="18" charset="0"/>
                <a:cs typeface="Times New Roman" panose="02020603050405020304" pitchFamily="18" charset="0"/>
              </a:rPr>
              <a:t>thành</a:t>
            </a:r>
            <a:r>
              <a:rPr lang="fr-FR" sz="3000" dirty="0">
                <a:solidFill>
                  <a:srgbClr val="0000CC"/>
                </a:solidFill>
                <a:latin typeface="Times New Roman" panose="02020603050405020304" pitchFamily="18" charset="0"/>
                <a:cs typeface="Times New Roman" panose="02020603050405020304" pitchFamily="18" charset="0"/>
              </a:rPr>
              <a:t> </a:t>
            </a:r>
            <a:r>
              <a:rPr lang="fr-FR" sz="3000" dirty="0" err="1">
                <a:solidFill>
                  <a:srgbClr val="0000CC"/>
                </a:solidFill>
                <a:latin typeface="Times New Roman" panose="02020603050405020304" pitchFamily="18" charset="0"/>
                <a:cs typeface="Times New Roman" panose="02020603050405020304" pitchFamily="18" charset="0"/>
              </a:rPr>
              <a:t>phần</a:t>
            </a:r>
            <a:r>
              <a:rPr lang="fr-FR" sz="3000" dirty="0">
                <a:solidFill>
                  <a:srgbClr val="0000CC"/>
                </a:solidFill>
                <a:latin typeface="Times New Roman" panose="02020603050405020304" pitchFamily="18" charset="0"/>
                <a:cs typeface="Times New Roman" panose="02020603050405020304" pitchFamily="18" charset="0"/>
              </a:rPr>
              <a:t> </a:t>
            </a:r>
            <a:r>
              <a:rPr lang="fr-FR" sz="3000" dirty="0" err="1">
                <a:solidFill>
                  <a:srgbClr val="0000CC"/>
                </a:solidFill>
                <a:latin typeface="Times New Roman" panose="02020603050405020304" pitchFamily="18" charset="0"/>
                <a:cs typeface="Times New Roman" panose="02020603050405020304" pitchFamily="18" charset="0"/>
              </a:rPr>
              <a:t>đó</a:t>
            </a:r>
            <a:r>
              <a:rPr lang="fr-FR" sz="3000" dirty="0">
                <a:solidFill>
                  <a:srgbClr val="0000CC"/>
                </a:solidFill>
                <a:latin typeface="Times New Roman" panose="02020603050405020304" pitchFamily="18" charset="0"/>
                <a:cs typeface="Times New Roman" panose="02020603050405020304" pitchFamily="18" charset="0"/>
              </a:rPr>
              <a:t> ? (</a:t>
            </a:r>
            <a:r>
              <a:rPr lang="fr-FR" sz="3000" dirty="0" err="1">
                <a:solidFill>
                  <a:srgbClr val="0000CC"/>
                </a:solidFill>
                <a:latin typeface="Times New Roman" panose="02020603050405020304" pitchFamily="18" charset="0"/>
                <a:cs typeface="Times New Roman" panose="02020603050405020304" pitchFamily="18" charset="0"/>
              </a:rPr>
              <a:t>để</a:t>
            </a:r>
            <a:r>
              <a:rPr lang="fr-FR" sz="3000" dirty="0">
                <a:solidFill>
                  <a:srgbClr val="0000CC"/>
                </a:solidFill>
                <a:latin typeface="Times New Roman" panose="02020603050405020304" pitchFamily="18" charset="0"/>
                <a:cs typeface="Times New Roman" panose="02020603050405020304" pitchFamily="18" charset="0"/>
              </a:rPr>
              <a:t> </a:t>
            </a:r>
            <a:r>
              <a:rPr lang="fr-FR" sz="3000" dirty="0" err="1">
                <a:solidFill>
                  <a:srgbClr val="0000CC"/>
                </a:solidFill>
                <a:latin typeface="Times New Roman" panose="02020603050405020304" pitchFamily="18" charset="0"/>
                <a:cs typeface="Times New Roman" panose="02020603050405020304" pitchFamily="18" charset="0"/>
              </a:rPr>
              <a:t>nhận</a:t>
            </a:r>
            <a:r>
              <a:rPr lang="fr-FR" sz="3000" dirty="0">
                <a:solidFill>
                  <a:srgbClr val="0000CC"/>
                </a:solidFill>
                <a:latin typeface="Times New Roman" panose="02020603050405020304" pitchFamily="18" charset="0"/>
                <a:cs typeface="Times New Roman" panose="02020603050405020304" pitchFamily="18" charset="0"/>
              </a:rPr>
              <a:t> </a:t>
            </a:r>
            <a:r>
              <a:rPr lang="fr-FR" sz="3000" dirty="0" err="1">
                <a:solidFill>
                  <a:srgbClr val="0000CC"/>
                </a:solidFill>
                <a:latin typeface="Times New Roman" panose="02020603050405020304" pitchFamily="18" charset="0"/>
                <a:cs typeface="Times New Roman" panose="02020603050405020304" pitchFamily="18" charset="0"/>
              </a:rPr>
              <a:t>dạng</a:t>
            </a:r>
            <a:r>
              <a:rPr lang="fr-FR" sz="3000" dirty="0">
                <a:solidFill>
                  <a:srgbClr val="0000CC"/>
                </a:solidFill>
                <a:latin typeface="Times New Roman" panose="02020603050405020304" pitchFamily="18" charset="0"/>
                <a:cs typeface="Times New Roman" panose="02020603050405020304" pitchFamily="18" charset="0"/>
              </a:rPr>
              <a:t> </a:t>
            </a:r>
            <a:r>
              <a:rPr lang="fr-FR" sz="3000" dirty="0" err="1">
                <a:solidFill>
                  <a:srgbClr val="0000CC"/>
                </a:solidFill>
                <a:latin typeface="Times New Roman" panose="02020603050405020304" pitchFamily="18" charset="0"/>
                <a:cs typeface="Times New Roman" panose="02020603050405020304" pitchFamily="18" charset="0"/>
              </a:rPr>
              <a:t>rõ</a:t>
            </a:r>
            <a:r>
              <a:rPr lang="fr-FR" sz="3000" dirty="0">
                <a:solidFill>
                  <a:srgbClr val="0000CC"/>
                </a:solidFill>
                <a:latin typeface="Times New Roman" panose="02020603050405020304" pitchFamily="18" charset="0"/>
                <a:cs typeface="Times New Roman" panose="02020603050405020304" pitchFamily="18" charset="0"/>
              </a:rPr>
              <a:t> </a:t>
            </a:r>
            <a:r>
              <a:rPr lang="fr-FR" sz="3000" dirty="0" err="1">
                <a:solidFill>
                  <a:srgbClr val="0000CC"/>
                </a:solidFill>
                <a:latin typeface="Times New Roman" panose="02020603050405020304" pitchFamily="18" charset="0"/>
                <a:cs typeface="Times New Roman" panose="02020603050405020304" pitchFamily="18" charset="0"/>
              </a:rPr>
              <a:t>hơn</a:t>
            </a:r>
            <a:r>
              <a:rPr lang="fr-FR" sz="3000" dirty="0">
                <a:solidFill>
                  <a:srgbClr val="0000CC"/>
                </a:solidFill>
                <a:latin typeface="Times New Roman" panose="02020603050405020304" pitchFamily="18" charset="0"/>
                <a:cs typeface="Times New Roman" panose="02020603050405020304" pitchFamily="18" charset="0"/>
              </a:rPr>
              <a:t> </a:t>
            </a:r>
            <a:r>
              <a:rPr lang="fr-FR" sz="3000" dirty="0" err="1">
                <a:solidFill>
                  <a:srgbClr val="0000CC"/>
                </a:solidFill>
                <a:latin typeface="Times New Roman" panose="02020603050405020304" pitchFamily="18" charset="0"/>
                <a:cs typeface="Times New Roman" panose="02020603050405020304" pitchFamily="18" charset="0"/>
              </a:rPr>
              <a:t>từng</a:t>
            </a:r>
            <a:r>
              <a:rPr lang="fr-FR" sz="3000" dirty="0">
                <a:solidFill>
                  <a:srgbClr val="0000CC"/>
                </a:solidFill>
                <a:latin typeface="Times New Roman" panose="02020603050405020304" pitchFamily="18" charset="0"/>
                <a:cs typeface="Times New Roman" panose="02020603050405020304" pitchFamily="18" charset="0"/>
              </a:rPr>
              <a:t> </a:t>
            </a:r>
            <a:r>
              <a:rPr lang="fr-FR" sz="3000" dirty="0" err="1">
                <a:solidFill>
                  <a:srgbClr val="0000CC"/>
                </a:solidFill>
                <a:latin typeface="Times New Roman" panose="02020603050405020304" pitchFamily="18" charset="0"/>
                <a:cs typeface="Times New Roman" panose="02020603050405020304" pitchFamily="18" charset="0"/>
              </a:rPr>
              <a:t>thành</a:t>
            </a:r>
            <a:r>
              <a:rPr lang="fr-FR" sz="3000" dirty="0">
                <a:solidFill>
                  <a:srgbClr val="0000CC"/>
                </a:solidFill>
                <a:latin typeface="Times New Roman" panose="02020603050405020304" pitchFamily="18" charset="0"/>
                <a:cs typeface="Times New Roman" panose="02020603050405020304" pitchFamily="18" charset="0"/>
              </a:rPr>
              <a:t> </a:t>
            </a:r>
            <a:r>
              <a:rPr lang="fr-FR" sz="3000" dirty="0" err="1">
                <a:solidFill>
                  <a:srgbClr val="0000CC"/>
                </a:solidFill>
                <a:latin typeface="Times New Roman" panose="02020603050405020304" pitchFamily="18" charset="0"/>
                <a:cs typeface="Times New Roman" panose="02020603050405020304" pitchFamily="18" charset="0"/>
              </a:rPr>
              <a:t>phần</a:t>
            </a:r>
            <a:r>
              <a:rPr lang="fr-FR" sz="3000" dirty="0">
                <a:solidFill>
                  <a:srgbClr val="0000CC"/>
                </a:solidFill>
                <a:latin typeface="Times New Roman" panose="02020603050405020304" pitchFamily="18" charset="0"/>
                <a:cs typeface="Times New Roman" panose="02020603050405020304" pitchFamily="18" charset="0"/>
              </a:rPr>
              <a:t> </a:t>
            </a:r>
            <a:r>
              <a:rPr lang="fr-FR" sz="3000" dirty="0" err="1">
                <a:solidFill>
                  <a:srgbClr val="0000CC"/>
                </a:solidFill>
                <a:latin typeface="Times New Roman" panose="02020603050405020304" pitchFamily="18" charset="0"/>
                <a:cs typeface="Times New Roman" panose="02020603050405020304" pitchFamily="18" charset="0"/>
              </a:rPr>
              <a:t>trong</a:t>
            </a:r>
            <a:r>
              <a:rPr lang="fr-FR" sz="3000" dirty="0">
                <a:solidFill>
                  <a:srgbClr val="0000CC"/>
                </a:solidFill>
                <a:latin typeface="Times New Roman" panose="02020603050405020304" pitchFamily="18" charset="0"/>
                <a:cs typeface="Times New Roman" panose="02020603050405020304" pitchFamily="18" charset="0"/>
              </a:rPr>
              <a:t> </a:t>
            </a:r>
            <a:r>
              <a:rPr lang="fr-FR" sz="3000" dirty="0" err="1">
                <a:solidFill>
                  <a:srgbClr val="0000CC"/>
                </a:solidFill>
                <a:latin typeface="Times New Roman" panose="02020603050405020304" pitchFamily="18" charset="0"/>
                <a:cs typeface="Times New Roman" panose="02020603050405020304" pitchFamily="18" charset="0"/>
              </a:rPr>
              <a:t>mạng</a:t>
            </a:r>
            <a:r>
              <a:rPr lang="fr-FR" sz="3000"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9408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12F59771-0E14-4DE4-BEFE-7EF70EEFAE39}"/>
              </a:ext>
            </a:extLst>
          </p:cNvPr>
          <p:cNvSpPr txBox="1"/>
          <p:nvPr/>
        </p:nvSpPr>
        <p:spPr>
          <a:xfrm>
            <a:off x="245430" y="2306960"/>
            <a:ext cx="11516139" cy="584775"/>
          </a:xfrm>
          <a:prstGeom prst="rect">
            <a:avLst/>
          </a:prstGeom>
          <a:noFill/>
        </p:spPr>
        <p:txBody>
          <a:bodyPr wrap="square">
            <a:spAutoFit/>
          </a:bodyPr>
          <a:lstStyle/>
          <a:p>
            <a:pPr fontAlgn="auto">
              <a:spcBef>
                <a:spcPts val="0"/>
              </a:spcBef>
              <a:spcAft>
                <a:spcPts val="0"/>
              </a:spcAft>
              <a:defRPr/>
            </a:pPr>
            <a:r>
              <a:rPr lang="en-US" sz="3200" kern="1200" dirty="0">
                <a:effectLst/>
                <a:latin typeface="Times New Roman" panose="02020603050405020304" pitchFamily="18" charset="0"/>
                <a:cs typeface="Times New Roman" panose="02020603050405020304" pitchFamily="18" charset="0"/>
              </a:rPr>
              <a:t>Câu 7. </a:t>
            </a:r>
            <a:r>
              <a:rPr lang="en-US" sz="3200" dirty="0">
                <a:latin typeface="Times New Roman" panose="02020603050405020304" pitchFamily="18" charset="0"/>
                <a:cs typeface="Times New Roman" panose="02020603050405020304" pitchFamily="18" charset="0"/>
              </a:rPr>
              <a:t>Em hãy kể tên một số cách kết nối không dây mà em biết.</a:t>
            </a:r>
          </a:p>
        </p:txBody>
      </p:sp>
      <p:sp>
        <p:nvSpPr>
          <p:cNvPr id="10" name="TextBox 9">
            <a:extLst>
              <a:ext uri="{FF2B5EF4-FFF2-40B4-BE49-F238E27FC236}">
                <a16:creationId xmlns:a16="http://schemas.microsoft.com/office/drawing/2014/main" xmlns="" id="{2D71FD57-954E-42AB-B122-7F2CE19FBC22}"/>
              </a:ext>
            </a:extLst>
          </p:cNvPr>
          <p:cNvSpPr txBox="1"/>
          <p:nvPr/>
        </p:nvSpPr>
        <p:spPr>
          <a:xfrm>
            <a:off x="245430" y="2796425"/>
            <a:ext cx="11685104" cy="553998"/>
          </a:xfrm>
          <a:prstGeom prst="rect">
            <a:avLst/>
          </a:prstGeom>
          <a:noFill/>
        </p:spPr>
        <p:txBody>
          <a:bodyPr wrap="square">
            <a:spAutoFit/>
          </a:bodyPr>
          <a:lstStyle/>
          <a:p>
            <a:r>
              <a:rPr lang="en-US" sz="3000"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n-US" sz="3000" dirty="0" err="1">
                <a:solidFill>
                  <a:srgbClr val="0000CC"/>
                </a:solidFill>
                <a:latin typeface="Times New Roman" panose="02020603050405020304" pitchFamily="18" charset="0"/>
                <a:cs typeface="Times New Roman" panose="02020603050405020304" pitchFamily="18" charset="0"/>
              </a:rPr>
              <a:t>Wifi</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bluetooth</a:t>
            </a:r>
            <a:endParaRPr lang="en-US" sz="3000" dirty="0">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2D71FD57-954E-42AB-B122-7F2CE19FBC22}"/>
              </a:ext>
            </a:extLst>
          </p:cNvPr>
          <p:cNvSpPr txBox="1"/>
          <p:nvPr/>
        </p:nvSpPr>
        <p:spPr>
          <a:xfrm>
            <a:off x="245430" y="3291333"/>
            <a:ext cx="11685104" cy="1077218"/>
          </a:xfrm>
          <a:prstGeom prst="rect">
            <a:avLst/>
          </a:prstGeom>
          <a:noFill/>
        </p:spPr>
        <p:txBody>
          <a:bodyPr wrap="square">
            <a:spAutoFit/>
          </a:bodyPr>
          <a:lstStyle/>
          <a:p>
            <a:pPr fontAlgn="auto">
              <a:spcBef>
                <a:spcPts val="0"/>
              </a:spcBef>
              <a:spcAft>
                <a:spcPts val="0"/>
              </a:spcAft>
              <a:defRPr/>
            </a:pPr>
            <a:r>
              <a:rPr lang="en-US" sz="3200" dirty="0">
                <a:latin typeface="Times New Roman" panose="02020603050405020304" pitchFamily="18" charset="0"/>
                <a:cs typeface="Times New Roman" panose="02020603050405020304" pitchFamily="18" charset="0"/>
              </a:rPr>
              <a:t>Câu 8. Em hãy nêu ví dụ cho thấy kết nối không dây thuận tiện hơn kết nối có dây.</a:t>
            </a:r>
          </a:p>
        </p:txBody>
      </p:sp>
      <p:sp>
        <p:nvSpPr>
          <p:cNvPr id="14" name="TextBox 13">
            <a:extLst>
              <a:ext uri="{FF2B5EF4-FFF2-40B4-BE49-F238E27FC236}">
                <a16:creationId xmlns:a16="http://schemas.microsoft.com/office/drawing/2014/main" xmlns="" id="{2D71FD57-954E-42AB-B122-7F2CE19FBC22}"/>
              </a:ext>
            </a:extLst>
          </p:cNvPr>
          <p:cNvSpPr txBox="1"/>
          <p:nvPr/>
        </p:nvSpPr>
        <p:spPr>
          <a:xfrm>
            <a:off x="245430" y="4348523"/>
            <a:ext cx="11685104" cy="2400657"/>
          </a:xfrm>
          <a:prstGeom prst="rect">
            <a:avLst/>
          </a:prstGeom>
          <a:noFill/>
        </p:spPr>
        <p:txBody>
          <a:bodyPr wrap="square">
            <a:spAutoFit/>
          </a:bodyPr>
          <a:lstStyle/>
          <a:p>
            <a:r>
              <a:rPr lang="en-US" sz="3000"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n-US" sz="3000" dirty="0">
                <a:solidFill>
                  <a:srgbClr val="0000CC"/>
                </a:solidFill>
                <a:latin typeface="Times New Roman" panose="02020603050405020304" pitchFamily="18" charset="0"/>
                <a:cs typeface="Times New Roman" panose="02020603050405020304" pitchFamily="18" charset="0"/>
              </a:rPr>
              <a:t>Kết nối không dây giúp cho việc kết nối mạng trở nên thuận tiện hơn. Các thiết bị trong mạng có thể linh hoạt thay đổi vị trí mà vẫn duy trì kết nối mạng. Ví dụ như khi đang di chuyển trên xe khách, hành khách có thể sử dụng điện thoại di động để truy cập mạng Internet mà không cần dây kết nối.</a:t>
            </a:r>
          </a:p>
        </p:txBody>
      </p:sp>
      <p:sp>
        <p:nvSpPr>
          <p:cNvPr id="15" name="Rectangle 14"/>
          <p:cNvSpPr/>
          <p:nvPr/>
        </p:nvSpPr>
        <p:spPr>
          <a:xfrm>
            <a:off x="0" y="-70221"/>
            <a:ext cx="11210268" cy="1077218"/>
          </a:xfrm>
          <a:prstGeom prst="rect">
            <a:avLst/>
          </a:prstGeom>
        </p:spPr>
        <p:txBody>
          <a:bodyPr wrap="square">
            <a:spAutoFit/>
          </a:bodyPr>
          <a:lstStyle/>
          <a:p>
            <a:pPr lvl="1" fontAlgn="auto">
              <a:spcBef>
                <a:spcPts val="0"/>
              </a:spcBef>
              <a:spcAft>
                <a:spcPts val="0"/>
              </a:spcAft>
              <a:defRPr/>
            </a:pPr>
            <a:r>
              <a:rPr lang="en-US" sz="3200" dirty="0">
                <a:latin typeface="Times New Roman" panose="02020603050405020304" pitchFamily="18" charset="0"/>
                <a:cs typeface="Times New Roman" panose="02020603050405020304" pitchFamily="18" charset="0"/>
              </a:rPr>
              <a:t>Câu 6. Quan sát hình 2.1 và trả lời các câu hỏi: Tên các thiết bị đầu cuối?. Tên các thiết bị kết nối?</a:t>
            </a:r>
          </a:p>
        </p:txBody>
      </p:sp>
      <p:sp>
        <p:nvSpPr>
          <p:cNvPr id="16" name="TextBox 15">
            <a:extLst>
              <a:ext uri="{FF2B5EF4-FFF2-40B4-BE49-F238E27FC236}">
                <a16:creationId xmlns:a16="http://schemas.microsoft.com/office/drawing/2014/main" xmlns="" id="{2D71FD57-954E-42AB-B122-7F2CE19FBC22}"/>
              </a:ext>
            </a:extLst>
          </p:cNvPr>
          <p:cNvSpPr txBox="1"/>
          <p:nvPr/>
        </p:nvSpPr>
        <p:spPr>
          <a:xfrm>
            <a:off x="76465" y="875542"/>
            <a:ext cx="11685104" cy="1477328"/>
          </a:xfrm>
          <a:prstGeom prst="rect">
            <a:avLst/>
          </a:prstGeom>
          <a:noFill/>
        </p:spPr>
        <p:txBody>
          <a:bodyPr wrap="square">
            <a:spAutoFit/>
          </a:bodyPr>
          <a:lstStyle/>
          <a:p>
            <a:pPr marL="457200" indent="-457200">
              <a:buFont typeface="Symbol" panose="05050102010706020507" pitchFamily="18" charset="2"/>
              <a:buChar char="®"/>
            </a:pPr>
            <a:r>
              <a:rPr lang="en-US" sz="3000" dirty="0">
                <a:solidFill>
                  <a:srgbClr val="0000CC"/>
                </a:solidFill>
                <a:latin typeface="Times New Roman" panose="02020603050405020304" pitchFamily="18" charset="0"/>
                <a:cs typeface="Times New Roman" panose="02020603050405020304" pitchFamily="18" charset="0"/>
              </a:rPr>
              <a:t>Thiết bị đầu cuối: Máy chủ, máy tính để bàn, máy tính xách tay, điện thoại di động, máy quét, máy in.</a:t>
            </a:r>
          </a:p>
          <a:p>
            <a:r>
              <a:rPr lang="en-US" sz="3000" dirty="0">
                <a:solidFill>
                  <a:srgbClr val="0000CC"/>
                </a:solidFill>
                <a:latin typeface="Times New Roman" panose="02020603050405020304" pitchFamily="18" charset="0"/>
                <a:cs typeface="Times New Roman" panose="02020603050405020304" pitchFamily="18" charset="0"/>
              </a:rPr>
              <a:t>     Thiết bị kết nối: Bộ chuyển mạch, bộ định tuyến không dây.</a:t>
            </a:r>
          </a:p>
        </p:txBody>
      </p:sp>
    </p:spTree>
    <p:extLst>
      <p:ext uri="{BB962C8B-B14F-4D97-AF65-F5344CB8AC3E}">
        <p14:creationId xmlns:p14="http://schemas.microsoft.com/office/powerpoint/2010/main" val="412181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arn(inVertical)">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barn(inVertical)">
                                      <p:cBhvr>
                                        <p:cTn id="2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64E5B76-AE5A-4CE2-8626-60A2DCFD068D}"/>
              </a:ext>
            </a:extLst>
          </p:cNvPr>
          <p:cNvSpPr txBox="1"/>
          <p:nvPr/>
        </p:nvSpPr>
        <p:spPr>
          <a:xfrm>
            <a:off x="258416" y="170673"/>
            <a:ext cx="11675165" cy="1234953"/>
          </a:xfrm>
          <a:prstGeom prst="rect">
            <a:avLst/>
          </a:prstGeom>
          <a:noFill/>
        </p:spPr>
        <p:txBody>
          <a:bodyPr wrap="square">
            <a:spAutoFit/>
          </a:bodyPr>
          <a:lstStyle/>
          <a:p>
            <a:pPr lvl="1" fontAlgn="auto">
              <a:spcBef>
                <a:spcPts val="0"/>
              </a:spcBef>
              <a:spcAft>
                <a:spcPts val="0"/>
              </a:spcAft>
              <a:defRPr/>
            </a:pPr>
            <a:r>
              <a:rPr lang="en-US" sz="3200" b="1" dirty="0" err="1">
                <a:solidFill>
                  <a:srgbClr val="FF0000"/>
                </a:solidFill>
                <a:latin typeface="Times New Roman" panose="02020603050405020304" pitchFamily="18" charset="0"/>
                <a:cs typeface="Times New Roman" panose="02020603050405020304" pitchFamily="18" charset="0"/>
              </a:rPr>
              <a:t>Phần</a:t>
            </a:r>
            <a:r>
              <a:rPr lang="en-US" sz="3200" b="1" dirty="0">
                <a:solidFill>
                  <a:srgbClr val="FF0000"/>
                </a:solidFill>
                <a:latin typeface="Times New Roman" panose="02020603050405020304" pitchFamily="18" charset="0"/>
                <a:cs typeface="Times New Roman" panose="02020603050405020304" pitchFamily="18" charset="0"/>
              </a:rPr>
              <a:t> 3: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thông</a:t>
            </a:r>
            <a:r>
              <a:rPr lang="en-US" sz="3200" b="1" dirty="0">
                <a:solidFill>
                  <a:srgbClr val="FF0000"/>
                </a:solidFill>
                <a:latin typeface="Times New Roman" panose="02020603050405020304" pitchFamily="18" charset="0"/>
                <a:cs typeface="Times New Roman" panose="02020603050405020304" pitchFamily="18" charset="0"/>
              </a:rPr>
              <a:t> tin </a:t>
            </a:r>
            <a:r>
              <a:rPr lang="en-US" sz="3200" b="1" dirty="0" err="1">
                <a:solidFill>
                  <a:srgbClr val="FF0000"/>
                </a:solidFill>
                <a:latin typeface="Times New Roman" panose="02020603050405020304" pitchFamily="18" charset="0"/>
                <a:cs typeface="Times New Roman" panose="02020603050405020304" pitchFamily="18" charset="0"/>
              </a:rPr>
              <a:t>trang</a:t>
            </a:r>
            <a:r>
              <a:rPr lang="en-US" sz="3200" b="1" dirty="0">
                <a:solidFill>
                  <a:srgbClr val="FF0000"/>
                </a:solidFill>
                <a:latin typeface="Times New Roman" panose="02020603050405020304" pitchFamily="18" charset="0"/>
                <a:cs typeface="Times New Roman" panose="02020603050405020304" pitchFamily="18" charset="0"/>
              </a:rPr>
              <a:t> 19 SGK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hỏi</a:t>
            </a:r>
            <a:r>
              <a:rPr lang="en-US" sz="3200" b="1" dirty="0">
                <a:solidFill>
                  <a:srgbClr val="FF0000"/>
                </a:solidFill>
                <a:latin typeface="Times New Roman" panose="02020603050405020304" pitchFamily="18" charset="0"/>
                <a:cs typeface="Times New Roman" panose="02020603050405020304" pitchFamily="18" charset="0"/>
              </a:rPr>
              <a:t>: </a:t>
            </a:r>
          </a:p>
          <a:p>
            <a:pPr fontAlgn="auto">
              <a:lnSpc>
                <a:spcPct val="150000"/>
              </a:lnSpc>
              <a:spcBef>
                <a:spcPts val="0"/>
              </a:spcBef>
              <a:spcAft>
                <a:spcPts val="0"/>
              </a:spcAft>
              <a:defRPr/>
            </a:pPr>
            <a:r>
              <a:rPr lang="vi-VN" sz="3200" dirty="0">
                <a:latin typeface="Times New Roman" panose="02020603050405020304" pitchFamily="18" charset="0"/>
                <a:cs typeface="Times New Roman" panose="02020603050405020304" pitchFamily="18" charset="0"/>
              </a:rPr>
              <a:t>Câu 9. Đường truyền dữ liệu có mấy loại? Kể tên và lấy ví dụ cụ thể?</a:t>
            </a:r>
            <a:endParaRPr lang="en-US" sz="3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403EA97D-A6E6-4B22-958F-B753E7B7C69B}"/>
              </a:ext>
            </a:extLst>
          </p:cNvPr>
          <p:cNvSpPr txBox="1"/>
          <p:nvPr/>
        </p:nvSpPr>
        <p:spPr>
          <a:xfrm>
            <a:off x="251792" y="3331372"/>
            <a:ext cx="11675165" cy="1077218"/>
          </a:xfrm>
          <a:prstGeom prst="rect">
            <a:avLst/>
          </a:prstGeom>
          <a:noFill/>
        </p:spPr>
        <p:txBody>
          <a:bodyPr wrap="square">
            <a:spAutoFit/>
          </a:bodyPr>
          <a:lstStyle/>
          <a:p>
            <a:pPr fontAlgn="auto">
              <a:spcBef>
                <a:spcPts val="0"/>
              </a:spcBef>
              <a:spcAft>
                <a:spcPts val="0"/>
              </a:spcAft>
              <a:defRPr/>
            </a:pPr>
            <a:r>
              <a:rPr lang="vi-VN" sz="3200" dirty="0">
                <a:latin typeface="Times New Roman" panose="02020603050405020304" pitchFamily="18" charset="0"/>
                <a:cs typeface="Times New Roman" panose="02020603050405020304" pitchFamily="18" charset="0"/>
              </a:rPr>
              <a:t>Câu 10. Theo em loại đường truyền nào có nhiều ưu điểm nhất (kết nối không dây và kết nối có dây). Lấy ví  dụ minh họ</a:t>
            </a:r>
            <a:r>
              <a:rPr lang="en-US" sz="3200" dirty="0">
                <a:latin typeface="Times New Roman" panose="02020603050405020304" pitchFamily="18" charset="0"/>
                <a:cs typeface="Times New Roman" panose="02020603050405020304" pitchFamily="18" charset="0"/>
              </a:rPr>
              <a:t>a.</a:t>
            </a:r>
          </a:p>
        </p:txBody>
      </p:sp>
      <p:sp>
        <p:nvSpPr>
          <p:cNvPr id="8" name="TextBox 7">
            <a:extLst>
              <a:ext uri="{FF2B5EF4-FFF2-40B4-BE49-F238E27FC236}">
                <a16:creationId xmlns:a16="http://schemas.microsoft.com/office/drawing/2014/main" xmlns="" id="{74D62600-6A82-4A54-9C49-54751D9FF8E5}"/>
              </a:ext>
            </a:extLst>
          </p:cNvPr>
          <p:cNvSpPr txBox="1"/>
          <p:nvPr/>
        </p:nvSpPr>
        <p:spPr>
          <a:xfrm>
            <a:off x="251792" y="1392380"/>
            <a:ext cx="11940208" cy="1938992"/>
          </a:xfrm>
          <a:prstGeom prst="rect">
            <a:avLst/>
          </a:prstGeom>
          <a:noFill/>
        </p:spPr>
        <p:txBody>
          <a:bodyPr wrap="square">
            <a:spAutoFit/>
          </a:bodyPr>
          <a:lstStyle/>
          <a:p>
            <a:pPr eaLnBrk="1" hangingPunct="1"/>
            <a:r>
              <a:rPr lang="vi-VN" sz="3000" dirty="0">
                <a:solidFill>
                  <a:srgbClr val="0000CC"/>
                </a:solidFill>
                <a:latin typeface="Times New Roman" panose="02020603050405020304" pitchFamily="18" charset="0"/>
                <a:cs typeface="Times New Roman" panose="02020603050405020304" pitchFamily="18" charset="0"/>
              </a:rPr>
              <a:t>Gồm 2 loại : </a:t>
            </a:r>
            <a:endParaRPr lang="en-US" sz="3000" dirty="0">
              <a:solidFill>
                <a:srgbClr val="0000CC"/>
              </a:solidFill>
              <a:latin typeface="Times New Roman" panose="02020603050405020304" pitchFamily="18" charset="0"/>
              <a:cs typeface="Times New Roman" panose="02020603050405020304" pitchFamily="18" charset="0"/>
            </a:endParaRPr>
          </a:p>
          <a:p>
            <a:pPr lvl="1" eaLnBrk="1" hangingPunct="1"/>
            <a:r>
              <a:rPr lang="vi-VN" sz="3000" dirty="0">
                <a:solidFill>
                  <a:srgbClr val="0000CC"/>
                </a:solidFill>
                <a:latin typeface="Times New Roman" panose="02020603050405020304" pitchFamily="18" charset="0"/>
                <a:cs typeface="Times New Roman" panose="02020603050405020304" pitchFamily="18" charset="0"/>
              </a:rPr>
              <a:t>+ Có dây (nhìn thấy): Dây dẫn mạng (</a:t>
            </a:r>
            <a:r>
              <a:rPr lang="en-US" sz="3000" dirty="0">
                <a:solidFill>
                  <a:srgbClr val="0000CC"/>
                </a:solidFill>
                <a:latin typeface="Times New Roman" panose="02020603050405020304" pitchFamily="18" charset="0"/>
                <a:cs typeface="Times New Roman" panose="02020603050405020304" pitchFamily="18" charset="0"/>
              </a:rPr>
              <a:t>VD</a:t>
            </a:r>
            <a:r>
              <a:rPr lang="vi-VN" sz="3000" dirty="0">
                <a:solidFill>
                  <a:srgbClr val="0000CC"/>
                </a:solidFill>
                <a:latin typeface="Times New Roman" panose="02020603050405020304" pitchFamily="18" charset="0"/>
                <a:cs typeface="Times New Roman" panose="02020603050405020304" pitchFamily="18" charset="0"/>
              </a:rPr>
              <a:t>: dây</a:t>
            </a:r>
            <a:r>
              <a:rPr lang="en-US" sz="3000" dirty="0">
                <a:solidFill>
                  <a:srgbClr val="0000CC"/>
                </a:solidFill>
                <a:latin typeface="Times New Roman" panose="02020603050405020304" pitchFamily="18" charset="0"/>
                <a:cs typeface="Times New Roman" panose="02020603050405020304" pitchFamily="18" charset="0"/>
              </a:rPr>
              <a:t> </a:t>
            </a:r>
            <a:r>
              <a:rPr lang="vi-VN" sz="3000" dirty="0">
                <a:solidFill>
                  <a:srgbClr val="0000CC"/>
                </a:solidFill>
                <a:latin typeface="Times New Roman" panose="02020603050405020304" pitchFamily="18" charset="0"/>
                <a:cs typeface="Times New Roman" panose="02020603050405020304" pitchFamily="18" charset="0"/>
              </a:rPr>
              <a:t>cáp quang, cáp xoắn,…).</a:t>
            </a:r>
            <a:endParaRPr lang="en-US" sz="3000" dirty="0">
              <a:solidFill>
                <a:srgbClr val="0000CC"/>
              </a:solidFill>
              <a:latin typeface="Times New Roman" panose="02020603050405020304" pitchFamily="18" charset="0"/>
              <a:cs typeface="Times New Roman" panose="02020603050405020304" pitchFamily="18" charset="0"/>
            </a:endParaRPr>
          </a:p>
          <a:p>
            <a:pPr lvl="1" eaLnBrk="1" hangingPunct="1"/>
            <a:r>
              <a:rPr lang="vi-VN" sz="3000" dirty="0">
                <a:solidFill>
                  <a:srgbClr val="0000CC"/>
                </a:solidFill>
                <a:latin typeface="Times New Roman" panose="02020603050405020304" pitchFamily="18" charset="0"/>
                <a:cs typeface="Times New Roman" panose="02020603050405020304" pitchFamily="18" charset="0"/>
              </a:rPr>
              <a:t>+ Không dây (Không nhìn thấy): Sử dụng sóng vô tuyến (vd: Wifi, Bluetooth,…)</a:t>
            </a:r>
            <a:endParaRPr lang="en-US" sz="3000" dirty="0">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4A1403FC-268E-448A-8AC8-937D1C4BDA4A}"/>
              </a:ext>
            </a:extLst>
          </p:cNvPr>
          <p:cNvSpPr txBox="1"/>
          <p:nvPr/>
        </p:nvSpPr>
        <p:spPr>
          <a:xfrm>
            <a:off x="251792" y="4408590"/>
            <a:ext cx="11781181" cy="1938992"/>
          </a:xfrm>
          <a:prstGeom prst="rect">
            <a:avLst/>
          </a:prstGeom>
          <a:noFill/>
        </p:spPr>
        <p:txBody>
          <a:bodyPr wrap="square">
            <a:spAutoFit/>
          </a:bodyPr>
          <a:lstStyle/>
          <a:p>
            <a:pPr eaLnBrk="1" hangingPunct="1"/>
            <a:r>
              <a:rPr lang="vi-VN" sz="3000" dirty="0">
                <a:solidFill>
                  <a:srgbClr val="0000CC"/>
                </a:solidFill>
                <a:latin typeface="Times New Roman" panose="02020603050405020304" pitchFamily="18" charset="0"/>
                <a:cs typeface="Times New Roman" panose="02020603050405020304" pitchFamily="18" charset="0"/>
              </a:rPr>
              <a:t>- Đường truyền không dây có nhiều ưu điểm hơn, </a:t>
            </a:r>
            <a:r>
              <a:rPr lang="en-US" sz="3000" dirty="0">
                <a:solidFill>
                  <a:srgbClr val="0000CC"/>
                </a:solidFill>
                <a:latin typeface="Times New Roman" panose="02020603050405020304" pitchFamily="18" charset="0"/>
                <a:cs typeface="Times New Roman" panose="02020603050405020304" pitchFamily="18" charset="0"/>
              </a:rPr>
              <a:t>c</a:t>
            </a:r>
            <a:r>
              <a:rPr lang="vi-VN" sz="3000" dirty="0">
                <a:solidFill>
                  <a:srgbClr val="0000CC"/>
                </a:solidFill>
                <a:latin typeface="Times New Roman" panose="02020603050405020304" pitchFamily="18" charset="0"/>
                <a:cs typeface="Times New Roman" panose="02020603050405020304" pitchFamily="18" charset="0"/>
              </a:rPr>
              <a:t>ác thiết bị trong mạng có thế linh</a:t>
            </a:r>
            <a:r>
              <a:rPr lang="en-US" sz="3000" dirty="0">
                <a:solidFill>
                  <a:srgbClr val="0000CC"/>
                </a:solidFill>
                <a:latin typeface="Times New Roman" panose="02020603050405020304" pitchFamily="18" charset="0"/>
                <a:cs typeface="Times New Roman" panose="02020603050405020304" pitchFamily="18" charset="0"/>
              </a:rPr>
              <a:t> </a:t>
            </a:r>
            <a:r>
              <a:rPr lang="vi-VN" sz="3000" dirty="0">
                <a:solidFill>
                  <a:srgbClr val="0000CC"/>
                </a:solidFill>
                <a:latin typeface="Times New Roman" panose="02020603050405020304" pitchFamily="18" charset="0"/>
                <a:cs typeface="Times New Roman" panose="02020603050405020304" pitchFamily="18" charset="0"/>
              </a:rPr>
              <a:t>hoạt thay đổi vị trí mà vẫn duy trì kết nối mạng.</a:t>
            </a:r>
            <a:endParaRPr lang="en-US" sz="3000" dirty="0">
              <a:solidFill>
                <a:srgbClr val="0000CC"/>
              </a:solidFill>
              <a:latin typeface="Times New Roman" panose="02020603050405020304" pitchFamily="18" charset="0"/>
              <a:cs typeface="Times New Roman" panose="02020603050405020304" pitchFamily="18" charset="0"/>
            </a:endParaRPr>
          </a:p>
          <a:p>
            <a:pPr eaLnBrk="1" hangingPunct="1"/>
            <a:r>
              <a:rPr lang="vi-VN" sz="3000" dirty="0">
                <a:solidFill>
                  <a:srgbClr val="0000CC"/>
                </a:solidFill>
                <a:latin typeface="Times New Roman" panose="02020603050405020304" pitchFamily="18" charset="0"/>
                <a:cs typeface="Times New Roman" panose="02020603050405020304" pitchFamily="18" charset="0"/>
              </a:rPr>
              <a:t>V</a:t>
            </a:r>
            <a:r>
              <a:rPr lang="en-US" sz="3000" dirty="0">
                <a:solidFill>
                  <a:srgbClr val="0000CC"/>
                </a:solidFill>
                <a:latin typeface="Times New Roman" panose="02020603050405020304" pitchFamily="18" charset="0"/>
                <a:cs typeface="Times New Roman" panose="02020603050405020304" pitchFamily="18" charset="0"/>
              </a:rPr>
              <a:t>D</a:t>
            </a:r>
            <a:r>
              <a:rPr lang="vi-VN" sz="3000" dirty="0">
                <a:solidFill>
                  <a:srgbClr val="0000CC"/>
                </a:solidFill>
                <a:latin typeface="Times New Roman" panose="02020603050405020304" pitchFamily="18" charset="0"/>
                <a:cs typeface="Times New Roman" panose="02020603050405020304" pitchFamily="18" charset="0"/>
              </a:rPr>
              <a:t>: T</a:t>
            </a:r>
            <a:r>
              <a:rPr lang="en-US" sz="3000" dirty="0" err="1">
                <a:solidFill>
                  <a:srgbClr val="0000CC"/>
                </a:solidFill>
                <a:latin typeface="Times New Roman" panose="02020603050405020304" pitchFamily="18" charset="0"/>
                <a:cs typeface="Times New Roman" panose="02020603050405020304" pitchFamily="18" charset="0"/>
              </a:rPr>
              <a:t>rên</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xe</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khách</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hành</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khách</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có</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thể</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sử</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dụng</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điện</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thoại</a:t>
            </a:r>
            <a:r>
              <a:rPr lang="en-US" sz="3000" dirty="0">
                <a:solidFill>
                  <a:srgbClr val="0000CC"/>
                </a:solidFill>
                <a:latin typeface="Times New Roman" panose="02020603050405020304" pitchFamily="18" charset="0"/>
                <a:cs typeface="Times New Roman" panose="02020603050405020304" pitchFamily="18" charset="0"/>
              </a:rPr>
              <a:t> di </a:t>
            </a:r>
            <a:r>
              <a:rPr lang="en-US" sz="3000" dirty="0" err="1">
                <a:solidFill>
                  <a:srgbClr val="0000CC"/>
                </a:solidFill>
                <a:latin typeface="Times New Roman" panose="02020603050405020304" pitchFamily="18" charset="0"/>
                <a:cs typeface="Times New Roman" panose="02020603050405020304" pitchFamily="18" charset="0"/>
              </a:rPr>
              <a:t>động</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để</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truy</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cập</a:t>
            </a:r>
            <a:r>
              <a:rPr lang="en-US" sz="3000" dirty="0">
                <a:solidFill>
                  <a:srgbClr val="0000CC"/>
                </a:solidFill>
                <a:latin typeface="Times New Roman" panose="02020603050405020304" pitchFamily="18" charset="0"/>
                <a:cs typeface="Times New Roman" panose="02020603050405020304" pitchFamily="18" charset="0"/>
              </a:rPr>
              <a:t> Internet </a:t>
            </a:r>
            <a:r>
              <a:rPr lang="en-US" sz="3000" dirty="0" err="1">
                <a:solidFill>
                  <a:srgbClr val="0000CC"/>
                </a:solidFill>
                <a:latin typeface="Times New Roman" panose="02020603050405020304" pitchFamily="18" charset="0"/>
                <a:cs typeface="Times New Roman" panose="02020603050405020304" pitchFamily="18" charset="0"/>
              </a:rPr>
              <a:t>mà</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không</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cần</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dây</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nối</a:t>
            </a:r>
            <a:r>
              <a:rPr lang="en-US" sz="3000"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6779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arn(inVertical)">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barn(inVertical)">
                                      <p:cBhvr>
                                        <p:cTn id="2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extBox 3"/>
          <p:cNvSpPr txBox="1">
            <a:spLocks noChangeArrowheads="1"/>
          </p:cNvSpPr>
          <p:nvPr/>
        </p:nvSpPr>
        <p:spPr bwMode="auto">
          <a:xfrm>
            <a:off x="331028" y="112989"/>
            <a:ext cx="64500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máy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tính</a:t>
            </a:r>
            <a:endParaRPr lang="en-US" sz="2800" dirty="0">
              <a:solidFill>
                <a:srgbClr val="FF0000"/>
              </a:solidFill>
              <a:latin typeface="Times New Roman" pitchFamily="18" charset="0"/>
              <a:cs typeface="Times New Roman" pitchFamily="18" charset="0"/>
            </a:endParaRPr>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814388"/>
            <a:ext cx="3962400" cy="55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FC2E8641-79F6-4F32-893C-8A7BEC55366B}"/>
              </a:ext>
            </a:extLst>
          </p:cNvPr>
          <p:cNvSpPr txBox="1"/>
          <p:nvPr/>
        </p:nvSpPr>
        <p:spPr>
          <a:xfrm>
            <a:off x="163388" y="608526"/>
            <a:ext cx="8188132" cy="6124754"/>
          </a:xfrm>
          <a:prstGeom prst="rect">
            <a:avLst/>
          </a:prstGeom>
          <a:noFill/>
        </p:spPr>
        <p:txBody>
          <a:bodyPr wrap="square">
            <a:spAutoFit/>
          </a:bodyPr>
          <a:lstStyle/>
          <a:p>
            <a:pPr marL="0" indent="0" algn="just"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Các thành phần chính của mạng máy tính: </a:t>
            </a:r>
          </a:p>
          <a:p>
            <a:pPr marL="0" indent="0" algn="just" eaLnBrk="1" fontAlgn="auto" hangingPunct="1">
              <a:spcAft>
                <a:spcPts val="0"/>
              </a:spcAft>
              <a:buFont typeface="Arial" pitchFamily="34" charset="0"/>
              <a:buNone/>
              <a:defRPr/>
            </a:pPr>
            <a:r>
              <a:rPr lang="vi-VN" sz="2800" dirty="0">
                <a:latin typeface="Times New Roman" panose="02020603050405020304" pitchFamily="18" charset="0"/>
                <a:cs typeface="Times New Roman" panose="02020603050405020304" pitchFamily="18" charset="0"/>
              </a:rPr>
              <a:t>+ Các thiết bị đầu cuối (máy tính, điện thoại, máy in, máy ảnh,...).</a:t>
            </a:r>
            <a:endParaRPr lang="en-US" sz="28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800" dirty="0">
                <a:latin typeface="Times New Roman" panose="02020603050405020304" pitchFamily="18" charset="0"/>
                <a:cs typeface="Times New Roman" panose="02020603050405020304" pitchFamily="18" charset="0"/>
              </a:rPr>
              <a:t>+ Các thiết bị kết nối (đường truyền dữ liệu, bộ chia, bộ chuyển mạch, bộ định tuyến,...).</a:t>
            </a:r>
            <a:endParaRPr lang="en-US" sz="28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800" dirty="0">
                <a:latin typeface="Times New Roman" panose="02020603050405020304" pitchFamily="18" charset="0"/>
                <a:cs typeface="Times New Roman" panose="02020603050405020304" pitchFamily="18" charset="0"/>
              </a:rPr>
              <a:t>+ Phần mềm mạng (ứng dụng truyền thông và phần mềm điều khiển quá trình truyền dữ liệu.</a:t>
            </a:r>
          </a:p>
          <a:p>
            <a:pPr algn="just" fontAlgn="auto">
              <a:spcAft>
                <a:spcPts val="0"/>
              </a:spcAft>
              <a:defRPr/>
            </a:pP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Mạng </a:t>
            </a:r>
            <a:r>
              <a:rPr lang="vi-VN" sz="2800" dirty="0">
                <a:latin typeface="Times New Roman" panose="02020603050405020304" pitchFamily="18" charset="0"/>
                <a:cs typeface="Times New Roman" panose="02020603050405020304" pitchFamily="18" charset="0"/>
              </a:rPr>
              <a:t>máy tính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được kết nối với nhau bằng đường truyền dữ liệu. (giống như con đường trong mạng lưới giao thông) </a:t>
            </a:r>
            <a:endParaRPr lang="en-US" sz="2800" dirty="0" smtClean="0">
              <a:latin typeface="Times New Roman" panose="02020603050405020304" pitchFamily="18" charset="0"/>
              <a:cs typeface="Times New Roman" panose="02020603050405020304" pitchFamily="18" charset="0"/>
            </a:endParaRPr>
          </a:p>
          <a:p>
            <a:pPr algn="just" fontAlgn="auto">
              <a:spcAft>
                <a:spcPts val="0"/>
              </a:spcAft>
              <a:defRPr/>
            </a:pP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Đường </a:t>
            </a:r>
            <a:r>
              <a:rPr lang="vi-VN" sz="2800" dirty="0">
                <a:latin typeface="Times New Roman" panose="02020603050405020304" pitchFamily="18" charset="0"/>
                <a:cs typeface="Times New Roman" panose="02020603050405020304" pitchFamily="18" charset="0"/>
              </a:rPr>
              <a:t>truyền dữ liệu có </a:t>
            </a:r>
            <a:r>
              <a:rPr lang="en-US" sz="2800" dirty="0" smtClean="0">
                <a:latin typeface="Times New Roman" panose="02020603050405020304" pitchFamily="18" charset="0"/>
                <a:cs typeface="Times New Roman" panose="02020603050405020304" pitchFamily="18" charset="0"/>
              </a:rPr>
              <a:t>2</a:t>
            </a:r>
            <a:r>
              <a:rPr lang="vi-VN" sz="2800" dirty="0" smtClean="0">
                <a:latin typeface="Times New Roman" panose="02020603050405020304" pitchFamily="18" charset="0"/>
                <a:cs typeface="Times New Roman" panose="02020603050405020304" pitchFamily="18" charset="0"/>
              </a:rPr>
              <a:t> loại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dây</a:t>
            </a:r>
            <a:endParaRPr lang="en-US" sz="28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Đường </a:t>
            </a:r>
            <a:r>
              <a:rPr lang="vi-VN" sz="2800" dirty="0">
                <a:latin typeface="Times New Roman" panose="02020603050405020304" pitchFamily="18" charset="0"/>
                <a:cs typeface="Times New Roman" panose="02020603050405020304" pitchFamily="18" charset="0"/>
              </a:rPr>
              <a:t>truyền không dây có nhiều ưu điểm hơn vì các thiết bị trong mạng có thể linh hoạt thay đổi vị trí mà vẫn duy trì kết nối mạng.</a:t>
            </a:r>
            <a:endParaRPr lang="en-US" sz="2800" u="sng"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sp>
        <p:nvSpPr>
          <p:cNvPr id="18435" name="Content Placeholder 2"/>
          <p:cNvSpPr>
            <a:spLocks noGrp="1"/>
          </p:cNvSpPr>
          <p:nvPr>
            <p:ph idx="1"/>
          </p:nvPr>
        </p:nvSpPr>
        <p:spPr>
          <a:xfrm>
            <a:off x="357809" y="1181100"/>
            <a:ext cx="10975354" cy="4351338"/>
          </a:xfrm>
        </p:spPr>
        <p:txBody>
          <a:bodyPr/>
          <a:lstStyle/>
          <a:p>
            <a:pPr marL="0" indent="0" eaLnBrk="1" hangingPunct="1">
              <a:buFont typeface="Arial" charset="0"/>
              <a:buNone/>
            </a:pPr>
            <a:r>
              <a:rPr lang="en-US" sz="2800" b="1" dirty="0" err="1">
                <a:solidFill>
                  <a:srgbClr val="0000CC"/>
                </a:solidFill>
                <a:latin typeface="Times New Roman" pitchFamily="18" charset="0"/>
                <a:cs typeface="Times New Roman" pitchFamily="18" charset="0"/>
              </a:rPr>
              <a:t>Chuyển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giao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nhiệm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vụ</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học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tập</a:t>
            </a:r>
            <a:r>
              <a:rPr lang="en-US" sz="2800" b="1" dirty="0">
                <a:solidFill>
                  <a:srgbClr val="0000CC"/>
                </a:solidFill>
                <a:latin typeface="Times New Roman" pitchFamily="18" charset="0"/>
                <a:cs typeface="Times New Roman" pitchFamily="18" charset="0"/>
              </a:rPr>
              <a:t>: </a:t>
            </a:r>
            <a:endParaRPr lang="en-US" sz="2800" dirty="0">
              <a:solidFill>
                <a:srgbClr val="0000CC"/>
              </a:solidFill>
              <a:latin typeface="Times New Roman" pitchFamily="18" charset="0"/>
              <a:cs typeface="Times New Roman" pitchFamily="18" charset="0"/>
            </a:endParaRPr>
          </a:p>
          <a:p>
            <a:pPr marL="0" indent="0" eaLnBrk="1" hangingPunct="1">
              <a:buFont typeface="Arial" charset="0"/>
              <a:buNone/>
            </a:pPr>
            <a:r>
              <a:rPr lang="en-US" sz="2800" dirty="0">
                <a:latin typeface="Times New Roman" pitchFamily="18" charset="0"/>
                <a:cs typeface="Times New Roman" pitchFamily="18" charset="0"/>
              </a:rPr>
              <a:t>- Làm bài tập trên phiếu học tập</a:t>
            </a:r>
            <a:endParaRPr lang="en-US" sz="2800" u="sng" dirty="0">
              <a:latin typeface="Times New Roman" pitchFamily="18" charset="0"/>
              <a:cs typeface="Times New Roman" pitchFamily="18" charset="0"/>
            </a:endParaRPr>
          </a:p>
          <a:p>
            <a:pPr marL="0" indent="0" eaLnBrk="1" hangingPunct="1">
              <a:buFont typeface="Arial" charse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1, 2 </a:t>
            </a:r>
            <a:r>
              <a:rPr lang="en-US" sz="2800" dirty="0" err="1">
                <a:latin typeface="Times New Roman" pitchFamily="18" charset="0"/>
                <a:cs typeface="Times New Roman" pitchFamily="18" charset="0"/>
              </a:rPr>
              <a:t>trang</a:t>
            </a:r>
            <a:r>
              <a:rPr lang="en-US" sz="2800" dirty="0">
                <a:latin typeface="Times New Roman" pitchFamily="18" charset="0"/>
                <a:cs typeface="Times New Roman" pitchFamily="18" charset="0"/>
              </a:rPr>
              <a:t> 19 SGK</a:t>
            </a:r>
            <a:endParaRPr lang="en-US" sz="2800" u="sng" dirty="0">
              <a:latin typeface="Times New Roman" pitchFamily="18" charset="0"/>
              <a:cs typeface="Times New Roman" pitchFamily="18" charset="0"/>
            </a:endParaRPr>
          </a:p>
          <a:p>
            <a:pPr marL="0" indent="0" eaLnBrk="1" hangingPunct="1">
              <a:buFont typeface="Arial" charset="0"/>
              <a:buNone/>
            </a:pPr>
            <a:r>
              <a:rPr lang="en-US" sz="2800" b="1" dirty="0" err="1">
                <a:solidFill>
                  <a:srgbClr val="0000CC"/>
                </a:solidFill>
                <a:latin typeface="Times New Roman" pitchFamily="18" charset="0"/>
                <a:cs typeface="Times New Roman" pitchFamily="18" charset="0"/>
              </a:rPr>
              <a:t>Thực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hiện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nhiệm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vụ</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học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tập</a:t>
            </a:r>
            <a:endParaRPr lang="en-US" sz="2800" u="sng" dirty="0">
              <a:solidFill>
                <a:srgbClr val="0000CC"/>
              </a:solidFill>
              <a:latin typeface="Times New Roman" pitchFamily="18" charset="0"/>
              <a:cs typeface="Times New Roman" pitchFamily="18" charset="0"/>
            </a:endParaRPr>
          </a:p>
          <a:p>
            <a:pPr marL="0" indent="0" eaLnBrk="1" hangingPunct="1">
              <a:buFont typeface="Arial" charset="0"/>
              <a:buNone/>
            </a:pPr>
            <a:r>
              <a:rPr lang="en-US" sz="2800" dirty="0">
                <a:latin typeface="Times New Roman" pitchFamily="18" charset="0"/>
                <a:cs typeface="Times New Roman" pitchFamily="18" charset="0"/>
              </a:rPr>
              <a:t>- HS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cặp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endParaRPr lang="en-US" sz="2800" u="sng" dirty="0">
              <a:latin typeface="Times New Roman" pitchFamily="18" charset="0"/>
              <a:cs typeface="Times New Roman" pitchFamily="18" charset="0"/>
            </a:endParaRPr>
          </a:p>
          <a:p>
            <a:pPr marL="0" indent="0" eaLnBrk="1" hangingPunct="1">
              <a:buFont typeface="Arial" charset="0"/>
              <a:buNone/>
            </a:pPr>
            <a:r>
              <a:rPr lang="en-US" sz="2800" b="1" dirty="0" err="1">
                <a:solidFill>
                  <a:srgbClr val="0000CC"/>
                </a:solidFill>
                <a:latin typeface="Times New Roman" pitchFamily="18" charset="0"/>
                <a:cs typeface="Times New Roman" pitchFamily="18" charset="0"/>
              </a:rPr>
              <a:t>Báo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cáo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kết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quả</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hoạt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động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và</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thảo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luận</a:t>
            </a:r>
            <a:endParaRPr lang="en-US" sz="2800" u="sng" dirty="0">
              <a:solidFill>
                <a:srgbClr val="0000CC"/>
              </a:solidFill>
              <a:latin typeface="Times New Roman" pitchFamily="18" charset="0"/>
              <a:cs typeface="Times New Roman" pitchFamily="18" charset="0"/>
            </a:endParaRPr>
          </a:p>
          <a:p>
            <a:pPr marL="0" indent="0" eaLnBrk="1" hangingPunct="1">
              <a:buFont typeface="Arial" charse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xét</a:t>
            </a:r>
            <a:r>
              <a:rPr lang="en-US" sz="2800" dirty="0">
                <a:latin typeface="Times New Roman" pitchFamily="18" charset="0"/>
                <a:cs typeface="Times New Roman" pitchFamily="18" charset="0"/>
              </a:rPr>
              <a:t>.</a:t>
            </a:r>
            <a:endParaRPr lang="en-US" sz="2800" u="sng" dirty="0">
              <a:latin typeface="Times New Roman" pitchFamily="18" charset="0"/>
              <a:cs typeface="Times New Roman" pitchFamily="18" charset="0"/>
            </a:endParaRPr>
          </a:p>
          <a:p>
            <a:pPr marL="0" indent="0" eaLnBrk="1" hangingPunct="1">
              <a:buFont typeface="Arial" charse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hỗ</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a:t>
            </a:r>
            <a:endParaRPr lang="en-US" sz="2800" u="sng" dirty="0">
              <a:latin typeface="Times New Roman" pitchFamily="18" charset="0"/>
              <a:cs typeface="Times New Roman" pitchFamily="18" charset="0"/>
            </a:endParaRPr>
          </a:p>
        </p:txBody>
      </p:sp>
      <p:sp>
        <p:nvSpPr>
          <p:cNvPr id="4" name="Star: 5 Points 1">
            <a:hlinkClick r:id="rId2" action="ppaction://hlinksldjump"/>
            <a:extLst>
              <a:ext uri="{FF2B5EF4-FFF2-40B4-BE49-F238E27FC236}">
                <a16:creationId xmlns:a16="http://schemas.microsoft.com/office/drawing/2014/main" xmlns="" id="{2C3B0D85-8E9E-4830-9853-F7E9B79EB72F}"/>
              </a:ext>
            </a:extLst>
          </p:cNvPr>
          <p:cNvSpPr/>
          <p:nvPr/>
        </p:nvSpPr>
        <p:spPr>
          <a:xfrm>
            <a:off x="11211951" y="239151"/>
            <a:ext cx="661996" cy="618042"/>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arn(inVertical)">
                                      <p:cBhvr>
                                        <p:cTn id="7" dur="500"/>
                                        <p:tgtEl>
                                          <p:spTgt spid="1843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8435">
                                            <p:txEl>
                                              <p:pRg st="1" end="1"/>
                                            </p:txEl>
                                          </p:spTgt>
                                        </p:tgtEl>
                                        <p:attrNameLst>
                                          <p:attrName>style.visibility</p:attrName>
                                        </p:attrNameLst>
                                      </p:cBhvr>
                                      <p:to>
                                        <p:strVal val="visible"/>
                                      </p:to>
                                    </p:set>
                                    <p:animEffect transition="in" filter="barn(inVertical)">
                                      <p:cBhvr>
                                        <p:cTn id="10" dur="500"/>
                                        <p:tgtEl>
                                          <p:spTgt spid="1843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Effect transition="in" filter="barn(inVertical)">
                                      <p:cBhvr>
                                        <p:cTn id="13" dur="500"/>
                                        <p:tgtEl>
                                          <p:spTgt spid="1843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8435">
                                            <p:txEl>
                                              <p:pRg st="3" end="3"/>
                                            </p:txEl>
                                          </p:spTgt>
                                        </p:tgtEl>
                                        <p:attrNameLst>
                                          <p:attrName>style.visibility</p:attrName>
                                        </p:attrNameLst>
                                      </p:cBhvr>
                                      <p:to>
                                        <p:strVal val="visible"/>
                                      </p:to>
                                    </p:set>
                                    <p:animEffect transition="in" filter="barn(inVertical)">
                                      <p:cBhvr>
                                        <p:cTn id="18" dur="500"/>
                                        <p:tgtEl>
                                          <p:spTgt spid="18435">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8435">
                                            <p:txEl>
                                              <p:pRg st="4" end="4"/>
                                            </p:txEl>
                                          </p:spTgt>
                                        </p:tgtEl>
                                        <p:attrNameLst>
                                          <p:attrName>style.visibility</p:attrName>
                                        </p:attrNameLst>
                                      </p:cBhvr>
                                      <p:to>
                                        <p:strVal val="visible"/>
                                      </p:to>
                                    </p:set>
                                    <p:animEffect transition="in" filter="barn(inVertical)">
                                      <p:cBhvr>
                                        <p:cTn id="21" dur="500"/>
                                        <p:tgtEl>
                                          <p:spTgt spid="1843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8435">
                                            <p:txEl>
                                              <p:pRg st="5" end="5"/>
                                            </p:txEl>
                                          </p:spTgt>
                                        </p:tgtEl>
                                        <p:attrNameLst>
                                          <p:attrName>style.visibility</p:attrName>
                                        </p:attrNameLst>
                                      </p:cBhvr>
                                      <p:to>
                                        <p:strVal val="visible"/>
                                      </p:to>
                                    </p:set>
                                    <p:animEffect transition="in" filter="barn(inVertical)">
                                      <p:cBhvr>
                                        <p:cTn id="26" dur="500"/>
                                        <p:tgtEl>
                                          <p:spTgt spid="18435">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8435">
                                            <p:txEl>
                                              <p:pRg st="6" end="6"/>
                                            </p:txEl>
                                          </p:spTgt>
                                        </p:tgtEl>
                                        <p:attrNameLst>
                                          <p:attrName>style.visibility</p:attrName>
                                        </p:attrNameLst>
                                      </p:cBhvr>
                                      <p:to>
                                        <p:strVal val="visible"/>
                                      </p:to>
                                    </p:set>
                                    <p:animEffect transition="in" filter="barn(inVertical)">
                                      <p:cBhvr>
                                        <p:cTn id="29" dur="500"/>
                                        <p:tgtEl>
                                          <p:spTgt spid="18435">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8435">
                                            <p:txEl>
                                              <p:pRg st="7" end="7"/>
                                            </p:txEl>
                                          </p:spTgt>
                                        </p:tgtEl>
                                        <p:attrNameLst>
                                          <p:attrName>style.visibility</p:attrName>
                                        </p:attrNameLst>
                                      </p:cBhvr>
                                      <p:to>
                                        <p:strVal val="visible"/>
                                      </p:to>
                                    </p:set>
                                    <p:animEffect transition="in" filter="barn(inVertical)">
                                      <p:cBhvr>
                                        <p:cTn id="32" dur="500"/>
                                        <p:tgtEl>
                                          <p:spTgt spid="18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BB790D5-3EC4-4A72-A137-ABD35E301AAF}"/>
              </a:ext>
            </a:extLst>
          </p:cNvPr>
          <p:cNvSpPr txBox="1"/>
          <p:nvPr/>
        </p:nvSpPr>
        <p:spPr>
          <a:xfrm>
            <a:off x="238538" y="431732"/>
            <a:ext cx="8441635" cy="2600199"/>
          </a:xfrm>
          <a:prstGeom prst="rect">
            <a:avLst/>
          </a:prstGeom>
          <a:noFill/>
        </p:spPr>
        <p:txBody>
          <a:bodyPr wrap="square">
            <a:spAutoFit/>
          </a:bodyPr>
          <a:lstStyle/>
          <a:p>
            <a:pPr fontAlgn="auto">
              <a:lnSpc>
                <a:spcPct val="150000"/>
              </a:lnSpc>
              <a:spcBef>
                <a:spcPts val="0"/>
              </a:spcBef>
              <a:spcAft>
                <a:spcPts val="0"/>
              </a:spcAft>
              <a:defRPr/>
            </a:pPr>
            <a:r>
              <a:rPr lang="en-US" sz="2800" b="1" dirty="0" err="1">
                <a:latin typeface="Times New Roman" panose="02020603050405020304" pitchFamily="18" charset="0"/>
                <a:cs typeface="Times New Roman" panose="02020603050405020304" pitchFamily="18" charset="0"/>
              </a:rPr>
              <a:t>Giao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a:p>
            <a:pPr fontAlgn="auto">
              <a:lnSpc>
                <a:spcPct val="150000"/>
              </a:lnSpc>
              <a:spcBef>
                <a:spcPts val="0"/>
              </a:spcBef>
              <a:spcAft>
                <a:spcPts val="0"/>
              </a:spcAft>
              <a:defRPr/>
            </a:pP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6 HS)</a:t>
            </a:r>
          </a:p>
          <a:p>
            <a:pPr fontAlgn="auto">
              <a:lnSpc>
                <a:spcPct val="150000"/>
              </a:lnSpc>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16.</a:t>
            </a:r>
            <a:endParaRPr lang="en-US" sz="2800" u="sng" dirty="0">
              <a:latin typeface="Times New Roman" panose="02020603050405020304" pitchFamily="18" charset="0"/>
              <a:cs typeface="Times New Roman" panose="02020603050405020304" pitchFamily="18" charset="0"/>
            </a:endParaRPr>
          </a:p>
          <a:p>
            <a:pPr fontAlgn="auto">
              <a:lnSpc>
                <a:spcPct val="150000"/>
              </a:lnSpc>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a:t>
            </a:r>
          </a:p>
        </p:txBody>
      </p:sp>
      <p:pic>
        <p:nvPicPr>
          <p:cNvPr id="5" name="Picture 5">
            <a:extLst>
              <a:ext uri="{FF2B5EF4-FFF2-40B4-BE49-F238E27FC236}">
                <a16:creationId xmlns:a16="http://schemas.microsoft.com/office/drawing/2014/main" xmlns="" id="{0D61B175-7744-40B9-ADAE-A9B12CBF94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70962" y="0"/>
            <a:ext cx="3221038" cy="4821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34280766"/>
              </p:ext>
            </p:extLst>
          </p:nvPr>
        </p:nvGraphicFramePr>
        <p:xfrm>
          <a:off x="295275" y="326197"/>
          <a:ext cx="11601450" cy="5335592"/>
        </p:xfrm>
        <a:graphic>
          <a:graphicData uri="http://schemas.openxmlformats.org/drawingml/2006/table">
            <a:tbl>
              <a:tblPr/>
              <a:tblGrid>
                <a:gridCol w="2171700">
                  <a:extLst>
                    <a:ext uri="{9D8B030D-6E8A-4147-A177-3AD203B41FA5}">
                      <a16:colId xmlns:a16="http://schemas.microsoft.com/office/drawing/2014/main" xmlns="" val="20000"/>
                    </a:ext>
                  </a:extLst>
                </a:gridCol>
                <a:gridCol w="1085850">
                  <a:extLst>
                    <a:ext uri="{9D8B030D-6E8A-4147-A177-3AD203B41FA5}">
                      <a16:colId xmlns:a16="http://schemas.microsoft.com/office/drawing/2014/main" xmlns="" val="20001"/>
                    </a:ext>
                  </a:extLst>
                </a:gridCol>
                <a:gridCol w="1404937">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216025">
                  <a:extLst>
                    <a:ext uri="{9D8B030D-6E8A-4147-A177-3AD203B41FA5}">
                      <a16:colId xmlns:a16="http://schemas.microsoft.com/office/drawing/2014/main" xmlns="" val="20004"/>
                    </a:ext>
                  </a:extLst>
                </a:gridCol>
                <a:gridCol w="1450975">
                  <a:extLst>
                    <a:ext uri="{9D8B030D-6E8A-4147-A177-3AD203B41FA5}">
                      <a16:colId xmlns:a16="http://schemas.microsoft.com/office/drawing/2014/main" xmlns="" val="20005"/>
                    </a:ext>
                  </a:extLst>
                </a:gridCol>
                <a:gridCol w="1449388">
                  <a:extLst>
                    <a:ext uri="{9D8B030D-6E8A-4147-A177-3AD203B41FA5}">
                      <a16:colId xmlns:a16="http://schemas.microsoft.com/office/drawing/2014/main" xmlns="" val="20006"/>
                    </a:ext>
                  </a:extLst>
                </a:gridCol>
                <a:gridCol w="1450975">
                  <a:extLst>
                    <a:ext uri="{9D8B030D-6E8A-4147-A177-3AD203B41FA5}">
                      <a16:colId xmlns:a16="http://schemas.microsoft.com/office/drawing/2014/main" xmlns="" val="20007"/>
                    </a:ext>
                  </a:extLst>
                </a:gridCol>
              </a:tblGrid>
              <a:tr h="63499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imes New Roman" pitchFamily="18" charset="0"/>
                          <a:cs typeface="Times New Roman" pitchFamily="18" charset="0"/>
                        </a:rPr>
                        <a:t>PHIẾU HỌC TẬP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38138">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dụ</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Chia sẻ thông tin</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Chia sẻ phần cứng</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Thiết bị </a:t>
                      </a:r>
                      <a:endParaRPr kumimoji="0" lang="vi-VN"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đầu cuối</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nối</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Phần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mềm</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mạng</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Khác</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Đường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truyền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dữ</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liệu</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2"/>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Có dây</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Không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dây</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xmlns="" val="10003"/>
                  </a:ext>
                </a:extLst>
              </a:tr>
              <a:tr h="3048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Dùng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máy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in</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Máy tính bàn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Điện thoại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it-IT" sz="2000" b="0" i="0" u="none" strike="noStrike" cap="none" normalizeH="0" baseline="0">
                          <a:ln>
                            <a:noFill/>
                          </a:ln>
                          <a:solidFill>
                            <a:schemeClr val="tx1"/>
                          </a:solidFill>
                          <a:effectLst/>
                          <a:latin typeface="Times New Roman" pitchFamily="18" charset="0"/>
                          <a:cs typeface="Times New Roman" pitchFamily="18" charset="0"/>
                        </a:rPr>
                        <a:t>Cáp quang</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Sóng Wifi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Tivi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Bộ định tuyến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Bộ chuyển mạch</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Thư điện tử</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Zalo</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Facebook</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bl>
          </a:graphicData>
        </a:graphic>
      </p:graphicFrame>
      <p:sp>
        <p:nvSpPr>
          <p:cNvPr id="6" name="TextBox 5"/>
          <p:cNvSpPr txBox="1">
            <a:spLocks noChangeArrowheads="1"/>
          </p:cNvSpPr>
          <p:nvPr/>
        </p:nvSpPr>
        <p:spPr bwMode="auto">
          <a:xfrm>
            <a:off x="4078287" y="1972435"/>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5467350" y="2277235"/>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22" name="TextBox 21"/>
          <p:cNvSpPr txBox="1">
            <a:spLocks noChangeArrowheads="1"/>
          </p:cNvSpPr>
          <p:nvPr/>
        </p:nvSpPr>
        <p:spPr bwMode="auto">
          <a:xfrm>
            <a:off x="5473700" y="2621722"/>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23" name="TextBox 22"/>
          <p:cNvSpPr txBox="1">
            <a:spLocks noChangeArrowheads="1"/>
          </p:cNvSpPr>
          <p:nvPr/>
        </p:nvSpPr>
        <p:spPr bwMode="auto">
          <a:xfrm>
            <a:off x="8110537" y="2964622"/>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24" name="TextBox 23"/>
          <p:cNvSpPr txBox="1">
            <a:spLocks noChangeArrowheads="1"/>
          </p:cNvSpPr>
          <p:nvPr/>
        </p:nvSpPr>
        <p:spPr bwMode="auto">
          <a:xfrm>
            <a:off x="9566275" y="3310697"/>
            <a:ext cx="211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25" name="TextBox 24"/>
          <p:cNvSpPr txBox="1">
            <a:spLocks noChangeArrowheads="1"/>
          </p:cNvSpPr>
          <p:nvPr/>
        </p:nvSpPr>
        <p:spPr bwMode="auto">
          <a:xfrm>
            <a:off x="6784975" y="4310822"/>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26" name="TextBox 25"/>
          <p:cNvSpPr txBox="1">
            <a:spLocks noChangeArrowheads="1"/>
          </p:cNvSpPr>
          <p:nvPr/>
        </p:nvSpPr>
        <p:spPr bwMode="auto">
          <a:xfrm>
            <a:off x="2859087" y="4641022"/>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27" name="TextBox 26"/>
          <p:cNvSpPr txBox="1">
            <a:spLocks noChangeArrowheads="1"/>
          </p:cNvSpPr>
          <p:nvPr/>
        </p:nvSpPr>
        <p:spPr bwMode="auto">
          <a:xfrm>
            <a:off x="5489575" y="3617085"/>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28" name="TextBox 27"/>
          <p:cNvSpPr txBox="1">
            <a:spLocks noChangeArrowheads="1"/>
          </p:cNvSpPr>
          <p:nvPr/>
        </p:nvSpPr>
        <p:spPr bwMode="auto">
          <a:xfrm>
            <a:off x="2859087" y="5328410"/>
            <a:ext cx="21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29" name="TextBox 28"/>
          <p:cNvSpPr txBox="1">
            <a:spLocks noChangeArrowheads="1"/>
          </p:cNvSpPr>
          <p:nvPr/>
        </p:nvSpPr>
        <p:spPr bwMode="auto">
          <a:xfrm>
            <a:off x="6784975" y="3975860"/>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30" name="TextBox 29"/>
          <p:cNvSpPr txBox="1">
            <a:spLocks noChangeArrowheads="1"/>
          </p:cNvSpPr>
          <p:nvPr/>
        </p:nvSpPr>
        <p:spPr bwMode="auto">
          <a:xfrm>
            <a:off x="2859087" y="4990272"/>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32" name="TextBox 31"/>
          <p:cNvSpPr txBox="1">
            <a:spLocks noChangeArrowheads="1"/>
          </p:cNvSpPr>
          <p:nvPr/>
        </p:nvSpPr>
        <p:spPr bwMode="auto">
          <a:xfrm>
            <a:off x="11014075" y="4990272"/>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33" name="TextBox 32"/>
          <p:cNvSpPr txBox="1">
            <a:spLocks noChangeArrowheads="1"/>
          </p:cNvSpPr>
          <p:nvPr/>
        </p:nvSpPr>
        <p:spPr bwMode="auto">
          <a:xfrm>
            <a:off x="11025187" y="5328410"/>
            <a:ext cx="201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
        <p:nvSpPr>
          <p:cNvPr id="34" name="TextBox 33"/>
          <p:cNvSpPr txBox="1">
            <a:spLocks noChangeArrowheads="1"/>
          </p:cNvSpPr>
          <p:nvPr/>
        </p:nvSpPr>
        <p:spPr bwMode="auto">
          <a:xfrm>
            <a:off x="11052175" y="4642610"/>
            <a:ext cx="14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0000"/>
                </a:solidFill>
                <a:latin typeface="Times New Roman" pitchFamily="18" charset="0"/>
                <a:cs typeface="Times New Roman" pitchFamily="18" charset="0"/>
              </a:rPr>
              <a:t>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sp>
        <p:nvSpPr>
          <p:cNvPr id="7" name="TextBox 6"/>
          <p:cNvSpPr txBox="1"/>
          <p:nvPr/>
        </p:nvSpPr>
        <p:spPr>
          <a:xfrm>
            <a:off x="641350" y="1149350"/>
            <a:ext cx="6894513" cy="5093702"/>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Oval 11"/>
          <p:cNvSpPr>
            <a:spLocks noChangeArrowheads="1"/>
          </p:cNvSpPr>
          <p:nvPr/>
        </p:nvSpPr>
        <p:spPr bwMode="auto">
          <a:xfrm>
            <a:off x="656099" y="1956055"/>
            <a:ext cx="346792" cy="376102"/>
          </a:xfrm>
          <a:prstGeom prst="ellipse">
            <a:avLst/>
          </a:prstGeom>
          <a:noFill/>
          <a:ln>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solidFill>
                <a:srgbClr val="FF0000"/>
              </a:solidFill>
            </a:endParaRPr>
          </a:p>
        </p:txBody>
      </p:sp>
      <p:sp>
        <p:nvSpPr>
          <p:cNvPr id="10" name="Oval 11"/>
          <p:cNvSpPr>
            <a:spLocks noChangeArrowheads="1"/>
          </p:cNvSpPr>
          <p:nvPr/>
        </p:nvSpPr>
        <p:spPr bwMode="auto">
          <a:xfrm>
            <a:off x="670847" y="2749599"/>
            <a:ext cx="346792" cy="347560"/>
          </a:xfrm>
          <a:prstGeom prst="ellipse">
            <a:avLst/>
          </a:prstGeom>
          <a:noFill/>
          <a:ln>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solidFill>
                <a:srgbClr val="FF0000"/>
              </a:solidFill>
            </a:endParaRPr>
          </a:p>
        </p:txBody>
      </p:sp>
      <p:sp>
        <p:nvSpPr>
          <p:cNvPr id="11" name="Oval 11"/>
          <p:cNvSpPr>
            <a:spLocks noChangeArrowheads="1"/>
          </p:cNvSpPr>
          <p:nvPr/>
        </p:nvSpPr>
        <p:spPr bwMode="auto">
          <a:xfrm>
            <a:off x="658813" y="4968527"/>
            <a:ext cx="329329" cy="381205"/>
          </a:xfrm>
          <a:prstGeom prst="ellipse">
            <a:avLst/>
          </a:prstGeom>
          <a:noFill/>
          <a:ln>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solidFill>
                <a:srgbClr val="FF0000"/>
              </a:solidFill>
            </a:endParaRPr>
          </a:p>
        </p:txBody>
      </p:sp>
      <p:sp>
        <p:nvSpPr>
          <p:cNvPr id="12" name="Oval 11"/>
          <p:cNvSpPr>
            <a:spLocks noChangeArrowheads="1"/>
          </p:cNvSpPr>
          <p:nvPr/>
        </p:nvSpPr>
        <p:spPr bwMode="auto">
          <a:xfrm>
            <a:off x="658813" y="5379165"/>
            <a:ext cx="329329" cy="387453"/>
          </a:xfrm>
          <a:prstGeom prst="ellipse">
            <a:avLst/>
          </a:prstGeom>
          <a:noFill/>
          <a:ln>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solidFill>
                <a:srgbClr val="FF0000"/>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1350" y="0"/>
            <a:ext cx="10515600" cy="869950"/>
          </a:xfrm>
        </p:spPr>
        <p:txBody>
          <a:bodyPr/>
          <a:lstStyle/>
          <a:p>
            <a:pPr eaLnBrk="1" hangingPunct="1">
              <a:spcBef>
                <a:spcPts val="600"/>
              </a:spcBef>
              <a:spcAft>
                <a:spcPts val="600"/>
              </a:spcAft>
            </a:pPr>
            <a:r>
              <a:rPr lang="en-US" b="1">
                <a:solidFill>
                  <a:srgbClr val="FF0000"/>
                </a:solidFill>
                <a:latin typeface="Times New Roman" pitchFamily="18" charset="0"/>
                <a:cs typeface="Times New Roman" pitchFamily="18" charset="0"/>
              </a:rPr>
              <a:t>HOẠT ĐỘNG VẬN DỤNG</a:t>
            </a:r>
            <a:endParaRPr lang="en-US">
              <a:solidFill>
                <a:srgbClr val="FF0000"/>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xmlns="" id="{C88D9C69-502F-435C-92B0-38CDFDCD5B13}"/>
              </a:ext>
            </a:extLst>
          </p:cNvPr>
          <p:cNvSpPr txBox="1"/>
          <p:nvPr/>
        </p:nvSpPr>
        <p:spPr>
          <a:xfrm>
            <a:off x="641350" y="1202131"/>
            <a:ext cx="10795276" cy="2554545"/>
          </a:xfrm>
          <a:prstGeom prst="rect">
            <a:avLst/>
          </a:prstGeom>
          <a:noFill/>
        </p:spPr>
        <p:txBody>
          <a:bodyPr wrap="square">
            <a:spAutoFit/>
          </a:bodyPr>
          <a:lstStyle/>
          <a:p>
            <a:pPr marL="0" indent="0" eaLnBrk="1" hangingPunct="1">
              <a:buFont typeface="Arial" charset="0"/>
              <a:buNone/>
            </a:pPr>
            <a:r>
              <a:rPr lang="en-US" sz="3200" b="1" dirty="0" err="1">
                <a:latin typeface="Times New Roman" pitchFamily="18" charset="0"/>
                <a:cs typeface="Times New Roman" pitchFamily="18" charset="0"/>
              </a:rPr>
              <a:t>Chuyển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nhiệm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vụ</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tập</a:t>
            </a:r>
            <a:endParaRPr lang="en-US" sz="3200" b="1" dirty="0">
              <a:latin typeface="Times New Roman" pitchFamily="18" charset="0"/>
              <a:cs typeface="Times New Roman" pitchFamily="18" charset="0"/>
            </a:endParaRPr>
          </a:p>
          <a:p>
            <a:pPr marL="0" indent="0" eaLnBrk="1" hangingPunct="1">
              <a:buFont typeface="Arial" charset="0"/>
              <a:buNone/>
            </a:pPr>
            <a:endParaRPr lang="en-US" sz="3200" u="sng" dirty="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quyết</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tình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huống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trang</a:t>
            </a:r>
            <a:r>
              <a:rPr lang="en-US" sz="3200" dirty="0">
                <a:latin typeface="Times New Roman" pitchFamily="18" charset="0"/>
                <a:cs typeface="Times New Roman" pitchFamily="18" charset="0"/>
              </a:rPr>
              <a:t> 19 SGK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a:t>
            </a:r>
          </a:p>
          <a:p>
            <a:pPr marL="0" indent="0" eaLnBrk="1" hangingPunct="1">
              <a:buFont typeface="Arial" charset="0"/>
              <a:buNone/>
            </a:pP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cáo</a:t>
            </a:r>
            <a:endParaRPr lang="en-US" sz="3200" dirty="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dirty="0">
                <a:solidFill>
                  <a:srgbClr val="FF0000"/>
                </a:solidFill>
                <a:latin typeface="Times New Roman" pitchFamily="18" charset="0"/>
                <a:cs typeface="Times New Roman" pitchFamily="18" charset="0"/>
              </a:rPr>
              <a:t>HOẠT ĐỘNG VẬN DỤNG</a:t>
            </a:r>
            <a:endParaRPr lang="en-US" dirty="0">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52887" y="803275"/>
            <a:ext cx="1150143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2" algn="just"/>
            <a:r>
              <a:rPr lang="en-US" sz="2500" dirty="0">
                <a:latin typeface="Times New Roman" pitchFamily="18" charset="0"/>
                <a:cs typeface="Times New Roman" pitchFamily="18" charset="0"/>
              </a:rPr>
              <a:t>Vận dụng các kiến thức đã học giải quyết 2 tình huống sau: </a:t>
            </a:r>
            <a:endParaRPr lang="en-US" sz="2500" u="sng" dirty="0">
              <a:latin typeface="Times New Roman" pitchFamily="18" charset="0"/>
              <a:cs typeface="Times New Roman" pitchFamily="18" charset="0"/>
            </a:endParaRPr>
          </a:p>
          <a:p>
            <a:pPr algn="just">
              <a:spcAft>
                <a:spcPts val="563"/>
              </a:spcAft>
            </a:pPr>
            <a:r>
              <a:rPr lang="en-US" sz="2800" b="1" dirty="0">
                <a:latin typeface="Times New Roman" pitchFamily="18" charset="0"/>
                <a:cs typeface="Times New Roman" pitchFamily="18" charset="0"/>
              </a:rPr>
              <a:t>Câu 1.</a:t>
            </a:r>
            <a:r>
              <a:rPr lang="en-US" sz="2500" dirty="0">
                <a:latin typeface="Times New Roman" pitchFamily="18" charset="0"/>
                <a:ea typeface="Arial" charset="0"/>
                <a:cs typeface="Times New Roman" pitchFamily="18" charset="0"/>
              </a:rPr>
              <a:t> Phòng thư viện của trường có 5 máy tính cần kết nối thành một mạng. Có thế </a:t>
            </a:r>
            <a:r>
              <a:rPr lang="en-US" sz="2500" dirty="0" err="1">
                <a:latin typeface="Times New Roman" pitchFamily="18" charset="0"/>
                <a:ea typeface="Arial" charset="0"/>
                <a:cs typeface="Times New Roman" pitchFamily="18" charset="0"/>
              </a:rPr>
              <a:t>có</a:t>
            </a:r>
            <a:r>
              <a:rPr lang="en-US" sz="2500" dirty="0">
                <a:latin typeface="Times New Roman" pitchFamily="18" charset="0"/>
                <a:ea typeface="Arial" charset="0"/>
                <a:cs typeface="Times New Roman" pitchFamily="18" charset="0"/>
              </a:rPr>
              <a:t> bao </a:t>
            </a:r>
            <a:r>
              <a:rPr lang="en-US" sz="2500" dirty="0" err="1">
                <a:latin typeface="Times New Roman" pitchFamily="18" charset="0"/>
                <a:ea typeface="Arial" charset="0"/>
                <a:cs typeface="Times New Roman" pitchFamily="18" charset="0"/>
              </a:rPr>
              <a:t>nhiêu</a:t>
            </a:r>
            <a:r>
              <a:rPr lang="en-US" sz="2500" dirty="0">
                <a:latin typeface="Times New Roman" pitchFamily="18" charset="0"/>
                <a:ea typeface="Arial" charset="0"/>
                <a:cs typeface="Times New Roman" pitchFamily="18" charset="0"/>
              </a:rPr>
              <a:t> cách kết nối ví dụ như Hình 2.3 </a:t>
            </a:r>
            <a:r>
              <a:rPr lang="en-US" sz="2500" dirty="0" err="1">
                <a:latin typeface="Times New Roman" pitchFamily="18" charset="0"/>
                <a:ea typeface="Arial" charset="0"/>
                <a:cs typeface="Times New Roman" pitchFamily="18" charset="0"/>
              </a:rPr>
              <a:t>sgk</a:t>
            </a:r>
            <a:r>
              <a:rPr lang="en-US" sz="2500" dirty="0">
                <a:latin typeface="Times New Roman" pitchFamily="18" charset="0"/>
                <a:ea typeface="Arial" charset="0"/>
                <a:cs typeface="Times New Roman" pitchFamily="18" charset="0"/>
              </a:rPr>
              <a:t>.</a:t>
            </a:r>
          </a:p>
          <a:p>
            <a:pPr algn="just">
              <a:spcAft>
                <a:spcPts val="38"/>
              </a:spcAft>
            </a:pPr>
            <a:r>
              <a:rPr lang="en-US" sz="2500" dirty="0">
                <a:latin typeface="Times New Roman" pitchFamily="18" charset="0"/>
                <a:ea typeface="Arial" charset="0"/>
                <a:cs typeface="Times New Roman" pitchFamily="18" charset="0"/>
              </a:rPr>
              <a:t>Em hãy vẽ hai cách khác để kết nối chúng thành một </a:t>
            </a:r>
            <a:r>
              <a:rPr lang="en-US" sz="2500" dirty="0" err="1">
                <a:latin typeface="Times New Roman" pitchFamily="18" charset="0"/>
                <a:ea typeface="Arial" charset="0"/>
                <a:cs typeface="Times New Roman" pitchFamily="18" charset="0"/>
              </a:rPr>
              <a:t>mạng</a:t>
            </a:r>
            <a:r>
              <a:rPr lang="en-US" sz="2500" dirty="0">
                <a:latin typeface="Times New Roman" pitchFamily="18" charset="0"/>
                <a:ea typeface="Arial" charset="0"/>
                <a:cs typeface="Times New Roman" pitchFamily="18" charset="0"/>
              </a:rPr>
              <a:t>.</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 name="Rectangle 1"/>
          <p:cNvSpPr/>
          <p:nvPr/>
        </p:nvSpPr>
        <p:spPr>
          <a:xfrm>
            <a:off x="337676" y="2498323"/>
            <a:ext cx="4490396" cy="477054"/>
          </a:xfrm>
          <a:prstGeom prst="rect">
            <a:avLst/>
          </a:prstGeom>
        </p:spPr>
        <p:txBody>
          <a:bodyPr wrap="none">
            <a:spAutoFit/>
          </a:bodyPr>
          <a:lstStyle/>
          <a:p>
            <a:r>
              <a:rPr lang="en-US" sz="2500" dirty="0">
                <a:solidFill>
                  <a:srgbClr val="0000CC"/>
                </a:solidFill>
                <a:latin typeface="Times New Roman" pitchFamily="18" charset="0"/>
                <a:ea typeface="Arial" charset="0"/>
                <a:cs typeface="Times New Roman" pitchFamily="18" charset="0"/>
              </a:rPr>
              <a:t>Ta có </a:t>
            </a:r>
            <a:r>
              <a:rPr lang="en-US" sz="2500" dirty="0" err="1">
                <a:solidFill>
                  <a:srgbClr val="0000CC"/>
                </a:solidFill>
                <a:latin typeface="Times New Roman" pitchFamily="18" charset="0"/>
                <a:ea typeface="Arial" charset="0"/>
                <a:cs typeface="Times New Roman" pitchFamily="18" charset="0"/>
              </a:rPr>
              <a:t>thể</a:t>
            </a:r>
            <a:r>
              <a:rPr lang="en-US" sz="2500" dirty="0">
                <a:solidFill>
                  <a:srgbClr val="0000CC"/>
                </a:solidFill>
                <a:latin typeface="Times New Roman" pitchFamily="18" charset="0"/>
                <a:ea typeface="Arial" charset="0"/>
                <a:cs typeface="Times New Roman" pitchFamily="18" charset="0"/>
              </a:rPr>
              <a:t> </a:t>
            </a:r>
            <a:r>
              <a:rPr lang="en-US" sz="2500" dirty="0" err="1">
                <a:solidFill>
                  <a:srgbClr val="0000CC"/>
                </a:solidFill>
                <a:latin typeface="Times New Roman" pitchFamily="18" charset="0"/>
                <a:ea typeface="Arial" charset="0"/>
                <a:cs typeface="Times New Roman" pitchFamily="18" charset="0"/>
              </a:rPr>
              <a:t>vẽ</a:t>
            </a:r>
            <a:r>
              <a:rPr lang="en-US" sz="2500" dirty="0">
                <a:solidFill>
                  <a:srgbClr val="0000CC"/>
                </a:solidFill>
                <a:latin typeface="Times New Roman" pitchFamily="18" charset="0"/>
                <a:ea typeface="Arial" charset="0"/>
                <a:cs typeface="Times New Roman" pitchFamily="18" charset="0"/>
              </a:rPr>
              <a:t> được các cách sau: </a:t>
            </a:r>
            <a:endParaRPr lang="vi-VN" sz="2500" dirty="0">
              <a:solidFill>
                <a:srgbClr val="0000CC"/>
              </a:solidFill>
              <a:latin typeface="Times New Roman" pitchFamily="18" charset="0"/>
              <a:ea typeface="Arial" charset="0"/>
              <a:cs typeface="Times New Roman" pitchFamily="18" charset="0"/>
            </a:endParaRPr>
          </a:p>
        </p:txBody>
      </p:sp>
      <p:pic>
        <p:nvPicPr>
          <p:cNvPr id="22566" name="Picture 27"/>
          <p:cNvPicPr>
            <a:picLocks noChangeAspect="1" noChangeArrowheads="1"/>
          </p:cNvPicPr>
          <p:nvPr/>
        </p:nvPicPr>
        <p:blipFill rotWithShape="1">
          <a:blip r:embed="rId2">
            <a:extLst>
              <a:ext uri="{28A0092B-C50C-407E-A947-70E740481C1C}">
                <a14:useLocalDpi xmlns:a14="http://schemas.microsoft.com/office/drawing/2010/main" val="0"/>
              </a:ext>
            </a:extLst>
          </a:blip>
          <a:srcRect r="51393" b="73522"/>
          <a:stretch/>
        </p:blipFill>
        <p:spPr bwMode="auto">
          <a:xfrm>
            <a:off x="1294493" y="3003313"/>
            <a:ext cx="4684540" cy="10157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27">
            <a:extLst>
              <a:ext uri="{FF2B5EF4-FFF2-40B4-BE49-F238E27FC236}">
                <a16:creationId xmlns:a16="http://schemas.microsoft.com/office/drawing/2014/main" xmlns="" id="{168251F4-2020-4D0C-B5C4-3AC4F00388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343" b="71359"/>
          <a:stretch/>
        </p:blipFill>
        <p:spPr bwMode="auto">
          <a:xfrm>
            <a:off x="6520040" y="2928029"/>
            <a:ext cx="4207460" cy="10620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27">
            <a:extLst>
              <a:ext uri="{FF2B5EF4-FFF2-40B4-BE49-F238E27FC236}">
                <a16:creationId xmlns:a16="http://schemas.microsoft.com/office/drawing/2014/main" xmlns="" id="{1E392B14-D581-43C6-8CE5-01F7A49C81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542" r="51393"/>
          <a:stretch/>
        </p:blipFill>
        <p:spPr bwMode="auto">
          <a:xfrm>
            <a:off x="1309009" y="5360931"/>
            <a:ext cx="4684540" cy="12682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27">
            <a:extLst>
              <a:ext uri="{FF2B5EF4-FFF2-40B4-BE49-F238E27FC236}">
                <a16:creationId xmlns:a16="http://schemas.microsoft.com/office/drawing/2014/main" xmlns="" id="{6D872D26-E12B-4D28-9627-0E5332D276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81" t="27060" r="51393" b="46732"/>
          <a:stretch/>
        </p:blipFill>
        <p:spPr bwMode="auto">
          <a:xfrm>
            <a:off x="1294493" y="4133177"/>
            <a:ext cx="4684540" cy="11254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27">
            <a:extLst>
              <a:ext uri="{FF2B5EF4-FFF2-40B4-BE49-F238E27FC236}">
                <a16:creationId xmlns:a16="http://schemas.microsoft.com/office/drawing/2014/main" xmlns="" id="{376C6A8C-626C-4340-AA40-5DE102CD49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343" t="59014" r="10151"/>
          <a:stretch/>
        </p:blipFill>
        <p:spPr bwMode="auto">
          <a:xfrm>
            <a:off x="6520039" y="5350767"/>
            <a:ext cx="4207459" cy="12784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27">
            <a:extLst>
              <a:ext uri="{FF2B5EF4-FFF2-40B4-BE49-F238E27FC236}">
                <a16:creationId xmlns:a16="http://schemas.microsoft.com/office/drawing/2014/main" xmlns="" id="{800D30F4-FB87-470B-B086-5DA2F6E280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343" t="26923" b="38963"/>
          <a:stretch/>
        </p:blipFill>
        <p:spPr bwMode="auto">
          <a:xfrm>
            <a:off x="6520038" y="4107716"/>
            <a:ext cx="4207460" cy="11254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arn(inVertical)">
                                      <p:cBhvr>
                                        <p:cTn id="7" dur="500"/>
                                        <p:tgtEl>
                                          <p:spTgt spid="2253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2531">
                                            <p:txEl>
                                              <p:pRg st="1" end="1"/>
                                            </p:txEl>
                                          </p:spTgt>
                                        </p:tgtEl>
                                        <p:attrNameLst>
                                          <p:attrName>style.visibility</p:attrName>
                                        </p:attrNameLst>
                                      </p:cBhvr>
                                      <p:to>
                                        <p:strVal val="visible"/>
                                      </p:to>
                                    </p:set>
                                    <p:animEffect transition="in" filter="barn(inVertical)">
                                      <p:cBhvr>
                                        <p:cTn id="10" dur="500"/>
                                        <p:tgtEl>
                                          <p:spTgt spid="22531">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Effect transition="in" filter="barn(inVertical)">
                                      <p:cBhvr>
                                        <p:cTn id="13" dur="500"/>
                                        <p:tgtEl>
                                          <p:spTgt spid="2253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2566"/>
                                        </p:tgtEl>
                                        <p:attrNameLst>
                                          <p:attrName>style.visibility</p:attrName>
                                        </p:attrNameLst>
                                      </p:cBhvr>
                                      <p:to>
                                        <p:strVal val="visible"/>
                                      </p:to>
                                    </p:set>
                                    <p:animEffect transition="in" filter="barn(inVertical)">
                                      <p:cBhvr>
                                        <p:cTn id="23" dur="500"/>
                                        <p:tgtEl>
                                          <p:spTgt spid="2256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VẬN DỤNG</a:t>
            </a:r>
            <a:endParaRPr lang="en-US">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38138" y="995363"/>
            <a:ext cx="1150143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000" b="1" dirty="0">
                <a:latin typeface="Times New Roman" pitchFamily="18" charset="0"/>
                <a:cs typeface="Times New Roman" pitchFamily="18" charset="0"/>
              </a:rPr>
              <a:t>Câu 2. </a:t>
            </a:r>
            <a:r>
              <a:rPr lang="en-US" sz="3000" dirty="0">
                <a:latin typeface="Times New Roman" pitchFamily="18" charset="0"/>
                <a:cs typeface="Times New Roman" pitchFamily="18" charset="0"/>
              </a:rPr>
              <a:t>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9" name="TextBox 18"/>
          <p:cNvSpPr txBox="1">
            <a:spLocks noChangeArrowheads="1"/>
          </p:cNvSpPr>
          <p:nvPr/>
        </p:nvSpPr>
        <p:spPr bwMode="auto">
          <a:xfrm>
            <a:off x="338138" y="3126442"/>
            <a:ext cx="11577638"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150000"/>
              </a:lnSpc>
            </a:pPr>
            <a:r>
              <a:rPr lang="en-US" sz="3000" dirty="0">
                <a:solidFill>
                  <a:srgbClr val="0000CC"/>
                </a:solidFill>
                <a:latin typeface="Times New Roman" pitchFamily="18" charset="0"/>
                <a:cs typeface="Times New Roman" pitchFamily="18" charset="0"/>
              </a:rPr>
              <a:t>- Các thiết bị: Được kết nối thành mạng. </a:t>
            </a:r>
            <a:endParaRPr lang="en-US" sz="3000" u="sng" dirty="0">
              <a:solidFill>
                <a:srgbClr val="0000CC"/>
              </a:solidFill>
              <a:latin typeface="Times New Roman" pitchFamily="18" charset="0"/>
              <a:cs typeface="Times New Roman" pitchFamily="18" charset="0"/>
            </a:endParaRPr>
          </a:p>
          <a:p>
            <a:pPr eaLnBrk="1" hangingPunct="1">
              <a:lnSpc>
                <a:spcPct val="150000"/>
              </a:lnSpc>
            </a:pPr>
            <a:r>
              <a:rPr lang="en-US" sz="3000" dirty="0">
                <a:solidFill>
                  <a:srgbClr val="0000CC"/>
                </a:solidFill>
                <a:latin typeface="Times New Roman" pitchFamily="18" charset="0"/>
                <a:cs typeface="Times New Roman" pitchFamily="18" charset="0"/>
              </a:rPr>
              <a:t>- Thiết bị đầu cuối: Hai điện thoại thông minh và một máy tính xách tay. </a:t>
            </a:r>
            <a:endParaRPr lang="en-US" sz="3000" u="sng" dirty="0">
              <a:solidFill>
                <a:srgbClr val="0000CC"/>
              </a:solidFill>
              <a:latin typeface="Times New Roman" pitchFamily="18" charset="0"/>
              <a:cs typeface="Times New Roman" pitchFamily="18" charset="0"/>
            </a:endParaRPr>
          </a:p>
          <a:p>
            <a:pPr eaLnBrk="1" hangingPunct="1">
              <a:lnSpc>
                <a:spcPct val="150000"/>
              </a:lnSpc>
            </a:pPr>
            <a:r>
              <a:rPr lang="en-US" sz="3000" dirty="0">
                <a:solidFill>
                  <a:srgbClr val="0000CC"/>
                </a:solidFill>
                <a:latin typeface="Times New Roman" pitchFamily="18" charset="0"/>
                <a:cs typeface="Times New Roman" pitchFamily="18" charset="0"/>
              </a:rPr>
              <a:t>- Thiết bị kết nối: Modem hoặc bộ định tuyến, dây dẫn mạng.</a:t>
            </a:r>
            <a:endParaRPr lang="en-US" sz="3000" u="sng"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153362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a:solidFill>
                  <a:srgbClr val="FF0000"/>
                </a:solidFill>
                <a:latin typeface="Times New Roman" pitchFamily="18" charset="0"/>
                <a:cs typeface="Times New Roman" pitchFamily="18" charset="0"/>
              </a:rPr>
              <a:t>HƯỚNG DẪN HỌC TẬP Ở NHÀ</a:t>
            </a:r>
            <a:endParaRPr lang="en-US">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10296064" cy="1712912"/>
          </a:xfrm>
        </p:spPr>
        <p:txBody>
          <a:bodyPr/>
          <a:lstStyle/>
          <a:p>
            <a:pPr marL="0" indent="0" algn="just" eaLnBrk="1" hangingPunct="1">
              <a:buFont typeface="Arial" charset="0"/>
              <a:buNone/>
            </a:pPr>
            <a:r>
              <a:rPr lang="nb-NO" sz="3000" dirty="0">
                <a:latin typeface="Times New Roman" pitchFamily="18" charset="0"/>
                <a:cs typeface="Times New Roman" pitchFamily="18" charset="0"/>
              </a:rPr>
              <a:t>- Hoàn thành phần vận dụng </a:t>
            </a:r>
          </a:p>
          <a:p>
            <a:pPr marL="0" indent="0" algn="just" eaLnBrk="1" hangingPunct="1">
              <a:buFont typeface="Arial" charset="0"/>
              <a:buNone/>
            </a:pPr>
            <a:r>
              <a:rPr lang="nb-NO" sz="3000" dirty="0">
                <a:latin typeface="Times New Roman" pitchFamily="18" charset="0"/>
                <a:cs typeface="Times New Roman" pitchFamily="18" charset="0"/>
              </a:rPr>
              <a:t>- Làm bài tập 4.2, 4.3, 4.4 trang 16, 17  (Vở thực hành Tin học)</a:t>
            </a:r>
          </a:p>
          <a:p>
            <a:pPr marL="0" indent="0" algn="just" eaLnBrk="1" hangingPunct="1">
              <a:buFont typeface="Arial" charset="0"/>
              <a:buNone/>
            </a:pPr>
            <a:r>
              <a:rPr lang="nb-NO" sz="3000" dirty="0">
                <a:latin typeface="Times New Roman" pitchFamily="18" charset="0"/>
                <a:cs typeface="Times New Roman" pitchFamily="18" charset="0"/>
              </a:rPr>
              <a:t>- Đọc trước bài 5 Internet.</a:t>
            </a:r>
            <a:endParaRPr lang="en-US" sz="3000" u="sng"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0C88157A-412E-41D7-A988-83925100ACCC}"/>
              </a:ext>
            </a:extLst>
          </p:cNvPr>
          <p:cNvSpPr txBox="1"/>
          <p:nvPr/>
        </p:nvSpPr>
        <p:spPr>
          <a:xfrm>
            <a:off x="1883465" y="54472"/>
            <a:ext cx="8062912" cy="701731"/>
          </a:xfrm>
          <a:prstGeom prst="rect">
            <a:avLst/>
          </a:prstGeom>
          <a:noFill/>
        </p:spPr>
        <p:txBody>
          <a:bodyPr wrap="square">
            <a:spAutoFit/>
          </a:bodyPr>
          <a:lstStyle/>
          <a:p>
            <a:pPr algn="ctr" eaLnBrk="1" hangingPunct="1">
              <a:lnSpc>
                <a:spcPct val="90000"/>
              </a:lnSpc>
            </a:pPr>
            <a:r>
              <a:rPr lang="en-US" sz="4400" b="1" dirty="0">
                <a:solidFill>
                  <a:srgbClr val="FF0000"/>
                </a:solidFill>
                <a:latin typeface="Times New Roman" pitchFamily="18" charset="0"/>
                <a:cs typeface="Times New Roman" pitchFamily="18" charset="0"/>
              </a:rPr>
              <a:t>HOẠT ĐỘNG KHỞI ĐỘNG</a:t>
            </a:r>
            <a:endParaRPr lang="en-US" sz="4400" dirty="0">
              <a:solidFill>
                <a:srgbClr val="FF0000"/>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C06DF5EE-2841-40D7-90FF-4F234E23FFC3}"/>
              </a:ext>
            </a:extLst>
          </p:cNvPr>
          <p:cNvSpPr txBox="1"/>
          <p:nvPr/>
        </p:nvSpPr>
        <p:spPr>
          <a:xfrm>
            <a:off x="402224" y="756203"/>
            <a:ext cx="10777952" cy="4308872"/>
          </a:xfrm>
          <a:prstGeom prst="rect">
            <a:avLst/>
          </a:prstGeom>
          <a:noFill/>
        </p:spPr>
        <p:txBody>
          <a:bodyPr wrap="square">
            <a:spAutoFit/>
          </a:bodyPr>
          <a:lstStyle/>
          <a:p>
            <a:pPr fontAlgn="auto">
              <a:spcBef>
                <a:spcPts val="600"/>
              </a:spcBef>
              <a:spcAft>
                <a:spcPts val="600"/>
              </a:spcAft>
              <a:defRPr/>
            </a:pPr>
            <a:r>
              <a:rPr lang="en-US" sz="3200" b="0" dirty="0" err="1">
                <a:latin typeface="Times New Roman" panose="02020603050405020304" pitchFamily="18" charset="0"/>
                <a:cs typeface="Times New Roman" panose="02020603050405020304" pitchFamily="18" charset="0"/>
              </a:rPr>
              <a:t>Câu</a:t>
            </a:r>
            <a:r>
              <a:rPr lang="en-US" sz="3200" b="0" dirty="0">
                <a:latin typeface="Times New Roman" panose="02020603050405020304" pitchFamily="18" charset="0"/>
                <a:cs typeface="Times New Roman" panose="02020603050405020304" pitchFamily="18" charset="0"/>
              </a:rPr>
              <a:t> 1: </a:t>
            </a:r>
            <a:r>
              <a:rPr lang="vi-VN" sz="3200" dirty="0">
                <a:latin typeface="Times New Roman" panose="02020603050405020304" pitchFamily="18" charset="0"/>
                <a:cs typeface="Times New Roman" panose="02020603050405020304" pitchFamily="18" charset="0"/>
              </a:rPr>
              <a:t>Em hãy kể ra một số mạng lưới, giống như mạng giao thông đường bộ</a:t>
            </a:r>
            <a:r>
              <a:rPr lang="en-US" sz="3200" dirty="0">
                <a:latin typeface="Times New Roman" panose="02020603050405020304" pitchFamily="18" charset="0"/>
                <a:cs typeface="Times New Roman" panose="02020603050405020304" pitchFamily="18" charset="0"/>
              </a:rPr>
              <a:t>.</a:t>
            </a:r>
          </a:p>
          <a:p>
            <a:pPr lvl="0"/>
            <a:r>
              <a:rPr lang="en-US" sz="3200" b="0" dirty="0" err="1">
                <a:latin typeface="Times New Roman" panose="02020603050405020304" pitchFamily="18" charset="0"/>
                <a:cs typeface="Times New Roman" panose="02020603050405020304" pitchFamily="18" charset="0"/>
              </a:rPr>
              <a:t>Câu</a:t>
            </a:r>
            <a:r>
              <a:rPr lang="en-US" sz="3200" b="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a:t>
            </a:r>
          </a:p>
          <a:p>
            <a:pPr>
              <a:spcBef>
                <a:spcPts val="600"/>
              </a:spcBef>
              <a:spcAft>
                <a:spcPts val="600"/>
              </a:spcAft>
            </a:pPr>
            <a:r>
              <a:rPr lang="en-US" sz="3200" b="0" dirty="0" err="1">
                <a:latin typeface="Times New Roman" panose="02020603050405020304" pitchFamily="18" charset="0"/>
                <a:cs typeface="Times New Roman" panose="02020603050405020304" pitchFamily="18" charset="0"/>
              </a:rPr>
              <a:t>Câu</a:t>
            </a:r>
            <a:r>
              <a:rPr lang="en-US" sz="3200" b="0" dirty="0">
                <a:latin typeface="Times New Roman" panose="02020603050405020304" pitchFamily="18" charset="0"/>
                <a:cs typeface="Times New Roman" panose="02020603050405020304" pitchFamily="18" charset="0"/>
              </a:rPr>
              <a:t> 3: </a:t>
            </a:r>
            <a:r>
              <a:rPr lang="en-US" sz="3200" b="0" dirty="0" err="1">
                <a:latin typeface="Times New Roman" panose="02020603050405020304" pitchFamily="18" charset="0"/>
                <a:cs typeface="Times New Roman" panose="02020603050405020304" pitchFamily="18" charset="0"/>
              </a:rPr>
              <a:t>Em</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hãy</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chọn</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phương</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án</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trả</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lời</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đúng</a:t>
            </a:r>
            <a:endParaRPr lang="en-US" sz="3200" b="0" dirty="0">
              <a:latin typeface="Times New Roman" panose="02020603050405020304" pitchFamily="18" charset="0"/>
              <a:cs typeface="Times New Roman" panose="02020603050405020304" pitchFamily="18" charset="0"/>
            </a:endParaRPr>
          </a:p>
          <a:p>
            <a:pPr>
              <a:spcBef>
                <a:spcPts val="600"/>
              </a:spcBef>
              <a:spcAft>
                <a:spcPts val="600"/>
              </a:spcAft>
            </a:pP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Điểm</a:t>
            </a:r>
            <a:r>
              <a:rPr lang="en-US" sz="3200" b="0" baseline="0" dirty="0">
                <a:latin typeface="Times New Roman" panose="02020603050405020304" pitchFamily="18" charset="0"/>
                <a:cs typeface="Times New Roman" panose="02020603050405020304" pitchFamily="18" charset="0"/>
              </a:rPr>
              <a:t> </a:t>
            </a:r>
            <a:r>
              <a:rPr lang="en-US" sz="3200" b="0" baseline="0" dirty="0" err="1">
                <a:latin typeface="Times New Roman" panose="02020603050405020304" pitchFamily="18" charset="0"/>
                <a:cs typeface="Times New Roman" panose="02020603050405020304" pitchFamily="18" charset="0"/>
              </a:rPr>
              <a:t>chung</a:t>
            </a:r>
            <a:r>
              <a:rPr lang="en-US" sz="3200" b="0" baseline="0" dirty="0">
                <a:latin typeface="Times New Roman" panose="02020603050405020304" pitchFamily="18" charset="0"/>
                <a:cs typeface="Times New Roman" panose="02020603050405020304" pitchFamily="18" charset="0"/>
              </a:rPr>
              <a:t> </a:t>
            </a:r>
            <a:r>
              <a:rPr lang="en-US" sz="3200" b="0" baseline="0" dirty="0" err="1">
                <a:latin typeface="Times New Roman" panose="02020603050405020304" pitchFamily="18" charset="0"/>
                <a:cs typeface="Times New Roman" panose="02020603050405020304" pitchFamily="18" charset="0"/>
              </a:rPr>
              <a:t>của</a:t>
            </a:r>
            <a:r>
              <a:rPr lang="en-US" sz="3200" b="0" baseline="0" dirty="0">
                <a:latin typeface="Times New Roman" panose="02020603050405020304" pitchFamily="18" charset="0"/>
                <a:cs typeface="Times New Roman" panose="02020603050405020304" pitchFamily="18" charset="0"/>
              </a:rPr>
              <a:t> </a:t>
            </a:r>
            <a:r>
              <a:rPr lang="en-US" sz="3200" b="0" baseline="0" dirty="0" err="1">
                <a:latin typeface="Times New Roman" panose="02020603050405020304" pitchFamily="18" charset="0"/>
                <a:cs typeface="Times New Roman" panose="02020603050405020304" pitchFamily="18" charset="0"/>
              </a:rPr>
              <a:t>những</a:t>
            </a:r>
            <a:r>
              <a:rPr lang="en-US" sz="3200" b="0" baseline="0" dirty="0">
                <a:latin typeface="Times New Roman" panose="02020603050405020304" pitchFamily="18" charset="0"/>
                <a:cs typeface="Times New Roman" panose="02020603050405020304" pitchFamily="18" charset="0"/>
              </a:rPr>
              <a:t> </a:t>
            </a:r>
            <a:r>
              <a:rPr lang="en-US" sz="3200" b="0" baseline="0" dirty="0" err="1">
                <a:latin typeface="Times New Roman" panose="02020603050405020304" pitchFamily="18" charset="0"/>
                <a:cs typeface="Times New Roman" panose="02020603050405020304" pitchFamily="18" charset="0"/>
              </a:rPr>
              <a:t>mạng</a:t>
            </a:r>
            <a:r>
              <a:rPr lang="en-US" sz="3200" b="0" baseline="0" dirty="0">
                <a:latin typeface="Times New Roman" panose="02020603050405020304" pitchFamily="18" charset="0"/>
                <a:cs typeface="Times New Roman" panose="02020603050405020304" pitchFamily="18" charset="0"/>
              </a:rPr>
              <a:t> </a:t>
            </a:r>
            <a:r>
              <a:rPr lang="en-US" sz="3200" b="0" baseline="0" dirty="0" err="1">
                <a:latin typeface="Times New Roman" panose="02020603050405020304" pitchFamily="18" charset="0"/>
                <a:cs typeface="Times New Roman" panose="02020603050405020304" pitchFamily="18" charset="0"/>
              </a:rPr>
              <a:t>lưới</a:t>
            </a:r>
            <a:r>
              <a:rPr lang="en-US" sz="3200" b="0" baseline="0" dirty="0">
                <a:latin typeface="Times New Roman" panose="02020603050405020304" pitchFamily="18" charset="0"/>
                <a:cs typeface="Times New Roman" panose="02020603050405020304" pitchFamily="18" charset="0"/>
              </a:rPr>
              <a:t> </a:t>
            </a:r>
            <a:r>
              <a:rPr lang="en-US" sz="3200" b="0" baseline="0" dirty="0" err="1">
                <a:latin typeface="Times New Roman" panose="02020603050405020304" pitchFamily="18" charset="0"/>
                <a:cs typeface="Times New Roman" panose="02020603050405020304" pitchFamily="18" charset="0"/>
              </a:rPr>
              <a:t>đó</a:t>
            </a:r>
            <a:r>
              <a:rPr lang="en-US" sz="3200" b="0" baseline="0" dirty="0">
                <a:latin typeface="Times New Roman" panose="02020603050405020304" pitchFamily="18" charset="0"/>
                <a:cs typeface="Times New Roman" panose="02020603050405020304" pitchFamily="18" charset="0"/>
              </a:rPr>
              <a:t> </a:t>
            </a:r>
            <a:r>
              <a:rPr lang="en-US" sz="3200" b="0" baseline="0" dirty="0" err="1">
                <a:latin typeface="Times New Roman" panose="02020603050405020304" pitchFamily="18" charset="0"/>
                <a:cs typeface="Times New Roman" panose="02020603050405020304" pitchFamily="18" charset="0"/>
              </a:rPr>
              <a:t>là</a:t>
            </a:r>
            <a:r>
              <a:rPr lang="en-US" sz="3200" b="0" baseline="0" dirty="0">
                <a:latin typeface="Times New Roman" panose="02020603050405020304" pitchFamily="18" charset="0"/>
                <a:cs typeface="Times New Roman" panose="02020603050405020304" pitchFamily="18" charset="0"/>
              </a:rPr>
              <a:t> </a:t>
            </a:r>
            <a:r>
              <a:rPr lang="en-US" sz="3200" b="0" baseline="0" dirty="0" err="1">
                <a:latin typeface="Times New Roman" panose="02020603050405020304" pitchFamily="18" charset="0"/>
                <a:cs typeface="Times New Roman" panose="02020603050405020304" pitchFamily="18" charset="0"/>
              </a:rPr>
              <a:t>gì</a:t>
            </a:r>
            <a:r>
              <a:rPr lang="en-US" sz="3200" b="0" baseline="0" dirty="0">
                <a:latin typeface="Times New Roman" panose="02020603050405020304" pitchFamily="18" charset="0"/>
                <a:cs typeface="Times New Roman" panose="02020603050405020304" pitchFamily="18" charset="0"/>
              </a:rPr>
              <a:t> ?</a:t>
            </a:r>
            <a:endParaRPr lang="en-US" sz="3200" b="0" dirty="0">
              <a:latin typeface="Times New Roman" panose="02020603050405020304" pitchFamily="18" charset="0"/>
              <a:cs typeface="Times New Roman" panose="02020603050405020304" pitchFamily="18" charset="0"/>
            </a:endParaRPr>
          </a:p>
          <a:p>
            <a:pPr>
              <a:spcBef>
                <a:spcPts val="600"/>
              </a:spcBef>
              <a:spcAft>
                <a:spcPts val="600"/>
              </a:spcAft>
            </a:pPr>
            <a:r>
              <a:rPr lang="en-US" sz="3200" b="0" dirty="0">
                <a:latin typeface="Times New Roman" panose="02020603050405020304" pitchFamily="18" charset="0"/>
                <a:cs typeface="Times New Roman" panose="02020603050405020304" pitchFamily="18" charset="0"/>
              </a:rPr>
              <a:t>A. </a:t>
            </a:r>
            <a:r>
              <a:rPr lang="en-US" sz="3200" b="0" dirty="0" err="1">
                <a:latin typeface="Times New Roman" panose="02020603050405020304" pitchFamily="18" charset="0"/>
                <a:cs typeface="Times New Roman" panose="02020603050405020304" pitchFamily="18" charset="0"/>
              </a:rPr>
              <a:t>Có</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nhiều</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thành</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viên</a:t>
            </a:r>
            <a:r>
              <a:rPr lang="en-US" sz="3200" b="0" dirty="0">
                <a:latin typeface="Times New Roman" panose="02020603050405020304" pitchFamily="18" charset="0"/>
                <a:cs typeface="Times New Roman" panose="02020603050405020304" pitchFamily="18" charset="0"/>
              </a:rPr>
              <a:t>                    B. Chia </a:t>
            </a:r>
            <a:r>
              <a:rPr lang="en-US" sz="3200" b="0" dirty="0" err="1">
                <a:latin typeface="Times New Roman" panose="02020603050405020304" pitchFamily="18" charset="0"/>
                <a:cs typeface="Times New Roman" panose="02020603050405020304" pitchFamily="18" charset="0"/>
              </a:rPr>
              <a:t>sẻ</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tài</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nguyên</a:t>
            </a:r>
            <a:endParaRPr lang="en-US" sz="3200" b="0" dirty="0">
              <a:latin typeface="Times New Roman" panose="02020603050405020304" pitchFamily="18" charset="0"/>
              <a:cs typeface="Times New Roman" panose="02020603050405020304" pitchFamily="18" charset="0"/>
            </a:endParaRPr>
          </a:p>
          <a:p>
            <a:pPr marL="0" indent="0">
              <a:spcBef>
                <a:spcPts val="600"/>
              </a:spcBef>
              <a:spcAft>
                <a:spcPts val="600"/>
              </a:spcAft>
              <a:buNone/>
            </a:pPr>
            <a:r>
              <a:rPr lang="en-US" sz="3200" dirty="0">
                <a:latin typeface="Times New Roman" panose="02020603050405020304" pitchFamily="18" charset="0"/>
                <a:cs typeface="Times New Roman" panose="02020603050405020304" pitchFamily="18" charset="0"/>
              </a:rPr>
              <a:t>C. </a:t>
            </a:r>
            <a:r>
              <a:rPr lang="en-US" sz="3200" b="0" dirty="0" err="1">
                <a:latin typeface="Times New Roman" panose="02020603050405020304" pitchFamily="18" charset="0"/>
                <a:cs typeface="Times New Roman" panose="02020603050405020304" pitchFamily="18" charset="0"/>
              </a:rPr>
              <a:t>Kết</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nối</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các</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thành</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viên</a:t>
            </a:r>
            <a:r>
              <a:rPr lang="en-US" sz="3200" b="0" dirty="0">
                <a:latin typeface="Times New Roman" panose="02020603050405020304" pitchFamily="18" charset="0"/>
                <a:cs typeface="Times New Roman" panose="02020603050405020304" pitchFamily="18" charset="0"/>
              </a:rPr>
              <a:t>                D. </a:t>
            </a:r>
            <a:r>
              <a:rPr lang="en-US" sz="3200" b="0" dirty="0" err="1">
                <a:latin typeface="Times New Roman" panose="02020603050405020304" pitchFamily="18" charset="0"/>
                <a:cs typeface="Times New Roman" panose="02020603050405020304" pitchFamily="18" charset="0"/>
              </a:rPr>
              <a:t>Có</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nhiều</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đường</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cắt</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nhau</a:t>
            </a:r>
            <a:r>
              <a:rPr lang="en-US" sz="3200" b="0"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xmlns="" id="{5E50928A-F0D7-4D17-AE8A-36B1AF3A5A49}"/>
              </a:ext>
            </a:extLst>
          </p:cNvPr>
          <p:cNvSpPr txBox="1"/>
          <p:nvPr/>
        </p:nvSpPr>
        <p:spPr>
          <a:xfrm>
            <a:off x="106018" y="5065075"/>
            <a:ext cx="11683758" cy="1554272"/>
          </a:xfrm>
          <a:prstGeom prst="rect">
            <a:avLst/>
          </a:prstGeom>
          <a:noFill/>
        </p:spPr>
        <p:txBody>
          <a:bodyPr wrap="square">
            <a:spAutoFit/>
          </a:bodyPr>
          <a:lstStyle/>
          <a:p>
            <a:pPr fontAlgn="auto">
              <a:spcBef>
                <a:spcPts val="600"/>
              </a:spcBef>
              <a:spcAft>
                <a:spcPts val="0"/>
              </a:spcAft>
              <a:defRPr/>
            </a:pPr>
            <a:r>
              <a:rPr lang="en-US" sz="3000" b="1" dirty="0" err="1">
                <a:solidFill>
                  <a:srgbClr val="0000CC"/>
                </a:solidFill>
                <a:latin typeface="Times New Roman" panose="02020603050405020304" pitchFamily="18" charset="0"/>
                <a:cs typeface="Times New Roman" panose="02020603050405020304" pitchFamily="18" charset="0"/>
              </a:rPr>
              <a:t>Đánh</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giá</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hoạt</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động</a:t>
            </a:r>
            <a:r>
              <a:rPr lang="en-US" sz="3000" b="1" dirty="0">
                <a:solidFill>
                  <a:srgbClr val="0000CC"/>
                </a:solidFill>
                <a:latin typeface="Times New Roman" panose="02020603050405020304" pitchFamily="18" charset="0"/>
                <a:cs typeface="Times New Roman" panose="02020603050405020304" pitchFamily="18" charset="0"/>
              </a:rPr>
              <a:t>: </a:t>
            </a:r>
          </a:p>
          <a:p>
            <a:pPr fontAlgn="auto">
              <a:spcBef>
                <a:spcPts val="600"/>
              </a:spcBef>
              <a:spcAft>
                <a:spcPts val="0"/>
              </a:spcAft>
              <a:defRPr/>
            </a:pP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Các</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nhóm</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cử</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đại</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diện</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trình</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bày</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tại</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chỗ</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các</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nhóm</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khác</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nhận</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xét</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phản</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biện</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nếu</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có</a:t>
            </a:r>
            <a:r>
              <a:rPr lang="en-US" sz="3000" dirty="0">
                <a:solidFill>
                  <a:srgbClr val="0000CC"/>
                </a:solidFill>
                <a:latin typeface="Times New Roman" panose="02020603050405020304" pitchFamily="18" charset="0"/>
                <a:cs typeface="Times New Roman" panose="02020603050405020304" pitchFamily="18" charset="0"/>
              </a:rPr>
              <a:t>)</a:t>
            </a:r>
          </a:p>
        </p:txBody>
      </p:sp>
      <p:pic>
        <p:nvPicPr>
          <p:cNvPr id="7" name="Picture 6" descr="Digit 120">
            <a:extLst>
              <a:ext uri="{FF2B5EF4-FFF2-40B4-BE49-F238E27FC236}">
                <a16:creationId xmlns:a16="http://schemas.microsoft.com/office/drawing/2014/main" xmlns="" id="{58220746-535E-4D45-A236-FBAB4939C89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46377" y="1457934"/>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0479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31" presetClass="exit" presetSubtype="0" fill="hold" nodeType="withEffect">
                                  <p:stCondLst>
                                    <p:cond delay="123000"/>
                                  </p:stCondLst>
                                  <p:iterate type="lt">
                                    <p:tmPct val="5000"/>
                                  </p:iterate>
                                  <p:childTnLst>
                                    <p:anim calcmode="lin" valueType="num">
                                      <p:cBhvr>
                                        <p:cTn id="14" dur="1000"/>
                                        <p:tgtEl>
                                          <p:spTgt spid="7"/>
                                        </p:tgtEl>
                                        <p:attrNameLst>
                                          <p:attrName>ppt_w</p:attrName>
                                        </p:attrNameLst>
                                      </p:cBhvr>
                                      <p:tavLst>
                                        <p:tav tm="0">
                                          <p:val>
                                            <p:strVal val="ppt_w"/>
                                          </p:val>
                                        </p:tav>
                                        <p:tav tm="100000">
                                          <p:val>
                                            <p:fltVal val="0"/>
                                          </p:val>
                                        </p:tav>
                                      </p:tavLst>
                                    </p:anim>
                                    <p:anim calcmode="lin" valueType="num">
                                      <p:cBhvr>
                                        <p:cTn id="15" dur="1000"/>
                                        <p:tgtEl>
                                          <p:spTgt spid="7"/>
                                        </p:tgtEl>
                                        <p:attrNameLst>
                                          <p:attrName>ppt_h</p:attrName>
                                        </p:attrNameLst>
                                      </p:cBhvr>
                                      <p:tavLst>
                                        <p:tav tm="0">
                                          <p:val>
                                            <p:strVal val="ppt_h"/>
                                          </p:val>
                                        </p:tav>
                                        <p:tav tm="100000">
                                          <p:val>
                                            <p:fltVal val="0"/>
                                          </p:val>
                                        </p:tav>
                                      </p:tavLst>
                                    </p:anim>
                                    <p:anim calcmode="lin" valueType="num">
                                      <p:cBhvr>
                                        <p:cTn id="16" dur="1000"/>
                                        <p:tgtEl>
                                          <p:spTgt spid="7"/>
                                        </p:tgtEl>
                                        <p:attrNameLst>
                                          <p:attrName>style.rotation</p:attrName>
                                        </p:attrNameLst>
                                      </p:cBhvr>
                                      <p:tavLst>
                                        <p:tav tm="0">
                                          <p:val>
                                            <p:fltVal val="0"/>
                                          </p:val>
                                        </p:tav>
                                        <p:tav tm="100000">
                                          <p:val>
                                            <p:fltVal val="90"/>
                                          </p:val>
                                        </p:tav>
                                      </p:tavLst>
                                    </p:anim>
                                    <p:animEffect transition="out" filter="fade">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EEA2536-AD1F-47B1-BFEF-AEF1AE1AA0A3}"/>
              </a:ext>
            </a:extLst>
          </p:cNvPr>
          <p:cNvSpPr txBox="1"/>
          <p:nvPr/>
        </p:nvSpPr>
        <p:spPr>
          <a:xfrm>
            <a:off x="0" y="0"/>
            <a:ext cx="12192000" cy="6324808"/>
          </a:xfrm>
          <a:prstGeom prst="rect">
            <a:avLst/>
          </a:prstGeom>
          <a:noFill/>
        </p:spPr>
        <p:txBody>
          <a:bodyPr wrap="square">
            <a:spAutoFit/>
          </a:bodyPr>
          <a:lstStyle/>
          <a:p>
            <a:pPr fontAlgn="auto">
              <a:spcBef>
                <a:spcPts val="600"/>
              </a:spcBef>
              <a:spcAft>
                <a:spcPts val="600"/>
              </a:spcAft>
              <a:defRPr/>
            </a:pPr>
            <a:r>
              <a:rPr lang="en-US" sz="3000" b="0" dirty="0" err="1">
                <a:latin typeface="Times New Roman" panose="02020603050405020304" pitchFamily="18" charset="0"/>
                <a:cs typeface="Times New Roman" panose="02020603050405020304" pitchFamily="18" charset="0"/>
              </a:rPr>
              <a:t>Câu</a:t>
            </a:r>
            <a:r>
              <a:rPr lang="en-US" sz="3000" b="0" dirty="0">
                <a:latin typeface="Times New Roman" panose="02020603050405020304" pitchFamily="18" charset="0"/>
                <a:cs typeface="Times New Roman" panose="02020603050405020304" pitchFamily="18" charset="0"/>
              </a:rPr>
              <a:t> 1: </a:t>
            </a:r>
            <a:r>
              <a:rPr lang="vi-VN" sz="3000" dirty="0">
                <a:latin typeface="Times New Roman" panose="02020603050405020304" pitchFamily="18" charset="0"/>
                <a:cs typeface="Times New Roman" panose="02020603050405020304" pitchFamily="18" charset="0"/>
              </a:rPr>
              <a:t>Em hãy kể ra một số mạng lưới, giống như mạng giao thông đường bộ</a:t>
            </a:r>
            <a:r>
              <a:rPr lang="en-US" sz="3000" dirty="0">
                <a:latin typeface="Times New Roman" panose="02020603050405020304" pitchFamily="18" charset="0"/>
                <a:cs typeface="Times New Roman" panose="02020603050405020304" pitchFamily="18" charset="0"/>
              </a:rPr>
              <a:t>.</a:t>
            </a:r>
          </a:p>
          <a:p>
            <a:pPr fontAlgn="auto">
              <a:spcBef>
                <a:spcPts val="600"/>
              </a:spcBef>
              <a:spcAft>
                <a:spcPts val="600"/>
              </a:spcAft>
              <a:defRPr/>
            </a:pPr>
            <a:endParaRPr lang="en-US" sz="3000" dirty="0">
              <a:latin typeface="Times New Roman" panose="02020603050405020304" pitchFamily="18" charset="0"/>
              <a:cs typeface="Times New Roman" panose="02020603050405020304" pitchFamily="18" charset="0"/>
            </a:endParaRPr>
          </a:p>
          <a:p>
            <a:pPr lvl="0"/>
            <a:r>
              <a:rPr lang="en-US" sz="3000" b="0" dirty="0" err="1">
                <a:latin typeface="Times New Roman" panose="02020603050405020304" pitchFamily="18" charset="0"/>
                <a:cs typeface="Times New Roman" panose="02020603050405020304" pitchFamily="18" charset="0"/>
              </a:rPr>
              <a:t>Câu</a:t>
            </a:r>
            <a:r>
              <a:rPr lang="en-US" sz="3000" b="0" dirty="0">
                <a:latin typeface="Times New Roman" panose="02020603050405020304" pitchFamily="18" charset="0"/>
                <a:cs typeface="Times New Roman" panose="02020603050405020304" pitchFamily="18" charset="0"/>
              </a:rPr>
              <a:t> 2: </a:t>
            </a:r>
            <a:r>
              <a:rPr lang="en-US" sz="3000" dirty="0" err="1">
                <a:latin typeface="Times New Roman" panose="02020603050405020304" pitchFamily="18" charset="0"/>
                <a:cs typeface="Times New Roman" panose="02020603050405020304" pitchFamily="18" charset="0"/>
              </a:rPr>
              <a:t>Những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chuyển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lưới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a:t>
            </a:r>
          </a:p>
          <a:p>
            <a:pPr lvl="0"/>
            <a:endParaRPr lang="en-US" sz="3000" dirty="0">
              <a:latin typeface="Times New Roman" panose="02020603050405020304" pitchFamily="18" charset="0"/>
              <a:cs typeface="Times New Roman" panose="02020603050405020304" pitchFamily="18" charset="0"/>
            </a:endParaRPr>
          </a:p>
          <a:p>
            <a:pPr lvl="0"/>
            <a:endParaRPr lang="en-US" sz="3000" dirty="0">
              <a:latin typeface="Times New Roman" panose="02020603050405020304" pitchFamily="18" charset="0"/>
              <a:cs typeface="Times New Roman" panose="02020603050405020304" pitchFamily="18" charset="0"/>
            </a:endParaRPr>
          </a:p>
          <a:p>
            <a:pPr lvl="0"/>
            <a:endParaRPr lang="en-US" sz="3000" dirty="0">
              <a:latin typeface="Times New Roman" panose="02020603050405020304" pitchFamily="18" charset="0"/>
              <a:cs typeface="Times New Roman" panose="02020603050405020304" pitchFamily="18" charset="0"/>
            </a:endParaRPr>
          </a:p>
          <a:p>
            <a:pPr lvl="0"/>
            <a:endParaRPr lang="en-US" sz="3000" dirty="0">
              <a:latin typeface="Times New Roman" panose="02020603050405020304" pitchFamily="18" charset="0"/>
              <a:cs typeface="Times New Roman" panose="02020603050405020304" pitchFamily="18" charset="0"/>
            </a:endParaRPr>
          </a:p>
          <a:p>
            <a:pPr>
              <a:spcBef>
                <a:spcPts val="600"/>
              </a:spcBef>
              <a:spcAft>
                <a:spcPts val="600"/>
              </a:spcAft>
            </a:pPr>
            <a:endParaRPr lang="en-US" sz="3000" b="0" dirty="0">
              <a:latin typeface="Times New Roman" panose="02020603050405020304" pitchFamily="18" charset="0"/>
              <a:cs typeface="Times New Roman" panose="02020603050405020304" pitchFamily="18" charset="0"/>
            </a:endParaRPr>
          </a:p>
          <a:p>
            <a:pPr>
              <a:spcBef>
                <a:spcPts val="600"/>
              </a:spcBef>
              <a:spcAft>
                <a:spcPts val="0"/>
              </a:spcAft>
            </a:pPr>
            <a:r>
              <a:rPr lang="en-US" sz="3000" b="0" dirty="0" err="1">
                <a:latin typeface="Times New Roman" panose="02020603050405020304" pitchFamily="18" charset="0"/>
                <a:cs typeface="Times New Roman" panose="02020603050405020304" pitchFamily="18" charset="0"/>
              </a:rPr>
              <a:t>Câu</a:t>
            </a:r>
            <a:r>
              <a:rPr lang="en-US" sz="3000" b="0" dirty="0">
                <a:latin typeface="Times New Roman" panose="02020603050405020304" pitchFamily="18" charset="0"/>
                <a:cs typeface="Times New Roman" panose="02020603050405020304" pitchFamily="18" charset="0"/>
              </a:rPr>
              <a:t> 3: </a:t>
            </a:r>
            <a:r>
              <a:rPr lang="en-US" sz="3000" b="0" dirty="0" err="1">
                <a:latin typeface="Times New Roman" panose="02020603050405020304" pitchFamily="18" charset="0"/>
                <a:cs typeface="Times New Roman" panose="02020603050405020304" pitchFamily="18" charset="0"/>
              </a:rPr>
              <a:t>Em</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hãy</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chọn</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phương</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án</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trả</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lời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đúng</a:t>
            </a:r>
            <a:endParaRPr lang="en-US" sz="3000" b="0" dirty="0">
              <a:latin typeface="Times New Roman" panose="02020603050405020304" pitchFamily="18" charset="0"/>
              <a:cs typeface="Times New Roman" panose="02020603050405020304" pitchFamily="18" charset="0"/>
            </a:endParaRPr>
          </a:p>
          <a:p>
            <a:pPr>
              <a:spcBef>
                <a:spcPts val="600"/>
              </a:spcBef>
              <a:spcAft>
                <a:spcPts val="0"/>
              </a:spcAft>
            </a:pP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Điểm</a:t>
            </a:r>
            <a:r>
              <a:rPr lang="en-US" sz="3000" b="0" baseline="0" dirty="0">
                <a:latin typeface="Times New Roman" panose="02020603050405020304" pitchFamily="18" charset="0"/>
                <a:cs typeface="Times New Roman" panose="02020603050405020304" pitchFamily="18" charset="0"/>
              </a:rPr>
              <a:t> </a:t>
            </a:r>
            <a:r>
              <a:rPr lang="en-US" sz="3000" b="0" baseline="0" dirty="0" err="1">
                <a:latin typeface="Times New Roman" panose="02020603050405020304" pitchFamily="18" charset="0"/>
                <a:cs typeface="Times New Roman" panose="02020603050405020304" pitchFamily="18" charset="0"/>
              </a:rPr>
              <a:t>chung</a:t>
            </a:r>
            <a:r>
              <a:rPr lang="en-US" sz="3000" b="0" baseline="0" dirty="0">
                <a:latin typeface="Times New Roman" panose="02020603050405020304" pitchFamily="18" charset="0"/>
                <a:cs typeface="Times New Roman" panose="02020603050405020304" pitchFamily="18" charset="0"/>
              </a:rPr>
              <a:t> </a:t>
            </a:r>
            <a:r>
              <a:rPr lang="en-US" sz="3000" b="0" baseline="0" dirty="0" err="1">
                <a:latin typeface="Times New Roman" panose="02020603050405020304" pitchFamily="18" charset="0"/>
                <a:cs typeface="Times New Roman" panose="02020603050405020304" pitchFamily="18" charset="0"/>
              </a:rPr>
              <a:t>của</a:t>
            </a:r>
            <a:r>
              <a:rPr lang="en-US" sz="3000" b="0" baseline="0" dirty="0">
                <a:latin typeface="Times New Roman" panose="02020603050405020304" pitchFamily="18" charset="0"/>
                <a:cs typeface="Times New Roman" panose="02020603050405020304" pitchFamily="18" charset="0"/>
              </a:rPr>
              <a:t> </a:t>
            </a:r>
            <a:r>
              <a:rPr lang="en-US" sz="3000" b="0" baseline="0" dirty="0" err="1">
                <a:latin typeface="Times New Roman" panose="02020603050405020304" pitchFamily="18" charset="0"/>
                <a:cs typeface="Times New Roman" panose="02020603050405020304" pitchFamily="18" charset="0"/>
              </a:rPr>
              <a:t>những</a:t>
            </a:r>
            <a:r>
              <a:rPr lang="en-US" sz="3000" b="0" baseline="0" dirty="0">
                <a:latin typeface="Times New Roman" panose="02020603050405020304" pitchFamily="18" charset="0"/>
                <a:cs typeface="Times New Roman" panose="02020603050405020304" pitchFamily="18" charset="0"/>
              </a:rPr>
              <a:t> </a:t>
            </a:r>
            <a:r>
              <a:rPr lang="en-US" sz="3000" b="0" baseline="0" dirty="0" err="1">
                <a:latin typeface="Times New Roman" panose="02020603050405020304" pitchFamily="18" charset="0"/>
                <a:cs typeface="Times New Roman" panose="02020603050405020304" pitchFamily="18" charset="0"/>
              </a:rPr>
              <a:t>mạng</a:t>
            </a:r>
            <a:r>
              <a:rPr lang="en-US" sz="3000" b="0" baseline="0" dirty="0">
                <a:latin typeface="Times New Roman" panose="02020603050405020304" pitchFamily="18" charset="0"/>
                <a:cs typeface="Times New Roman" panose="02020603050405020304" pitchFamily="18" charset="0"/>
              </a:rPr>
              <a:t> </a:t>
            </a:r>
            <a:r>
              <a:rPr lang="en-US" sz="3000" b="0" baseline="0" dirty="0" err="1">
                <a:latin typeface="Times New Roman" panose="02020603050405020304" pitchFamily="18" charset="0"/>
                <a:cs typeface="Times New Roman" panose="02020603050405020304" pitchFamily="18" charset="0"/>
              </a:rPr>
              <a:t>lưới</a:t>
            </a:r>
            <a:r>
              <a:rPr lang="en-US" sz="3000" b="0" baseline="0" dirty="0">
                <a:latin typeface="Times New Roman" panose="02020603050405020304" pitchFamily="18" charset="0"/>
                <a:cs typeface="Times New Roman" panose="02020603050405020304" pitchFamily="18" charset="0"/>
              </a:rPr>
              <a:t> </a:t>
            </a:r>
            <a:r>
              <a:rPr lang="en-US" sz="3000" b="0" baseline="0" dirty="0" err="1">
                <a:latin typeface="Times New Roman" panose="02020603050405020304" pitchFamily="18" charset="0"/>
                <a:cs typeface="Times New Roman" panose="02020603050405020304" pitchFamily="18" charset="0"/>
              </a:rPr>
              <a:t>đó</a:t>
            </a:r>
            <a:r>
              <a:rPr lang="en-US" sz="3000" b="0" baseline="0" dirty="0">
                <a:latin typeface="Times New Roman" panose="02020603050405020304" pitchFamily="18" charset="0"/>
                <a:cs typeface="Times New Roman" panose="02020603050405020304" pitchFamily="18" charset="0"/>
              </a:rPr>
              <a:t> </a:t>
            </a:r>
            <a:r>
              <a:rPr lang="en-US" sz="3000" b="0" baseline="0" dirty="0" err="1">
                <a:latin typeface="Times New Roman" panose="02020603050405020304" pitchFamily="18" charset="0"/>
                <a:cs typeface="Times New Roman" panose="02020603050405020304" pitchFamily="18" charset="0"/>
              </a:rPr>
              <a:t>là</a:t>
            </a:r>
            <a:r>
              <a:rPr lang="en-US" sz="3000" b="0" baseline="0" dirty="0">
                <a:latin typeface="Times New Roman" panose="02020603050405020304" pitchFamily="18" charset="0"/>
                <a:cs typeface="Times New Roman" panose="02020603050405020304" pitchFamily="18" charset="0"/>
              </a:rPr>
              <a:t> </a:t>
            </a:r>
            <a:r>
              <a:rPr lang="en-US" sz="3000" b="0" baseline="0" dirty="0" err="1">
                <a:latin typeface="Times New Roman" panose="02020603050405020304" pitchFamily="18" charset="0"/>
                <a:cs typeface="Times New Roman" panose="02020603050405020304" pitchFamily="18" charset="0"/>
              </a:rPr>
              <a:t>gì</a:t>
            </a:r>
            <a:r>
              <a:rPr lang="en-US" sz="3000" b="0" baseline="0" dirty="0">
                <a:latin typeface="Times New Roman" panose="02020603050405020304" pitchFamily="18" charset="0"/>
                <a:cs typeface="Times New Roman" panose="02020603050405020304" pitchFamily="18" charset="0"/>
              </a:rPr>
              <a:t> ?</a:t>
            </a:r>
            <a:endParaRPr lang="en-US" sz="3000" b="0" dirty="0">
              <a:latin typeface="Times New Roman" panose="02020603050405020304" pitchFamily="18" charset="0"/>
              <a:cs typeface="Times New Roman" panose="02020603050405020304" pitchFamily="18" charset="0"/>
            </a:endParaRPr>
          </a:p>
          <a:p>
            <a:pPr>
              <a:spcBef>
                <a:spcPts val="600"/>
              </a:spcBef>
              <a:spcAft>
                <a:spcPts val="0"/>
              </a:spcAft>
            </a:pPr>
            <a:r>
              <a:rPr lang="en-US" sz="3000" b="0" dirty="0">
                <a:latin typeface="Times New Roman" panose="02020603050405020304" pitchFamily="18" charset="0"/>
                <a:cs typeface="Times New Roman" panose="02020603050405020304" pitchFamily="18" charset="0"/>
              </a:rPr>
              <a:t>A. </a:t>
            </a:r>
            <a:r>
              <a:rPr lang="en-US" sz="3000" b="0" dirty="0" err="1">
                <a:latin typeface="Times New Roman" panose="02020603050405020304" pitchFamily="18" charset="0"/>
                <a:cs typeface="Times New Roman" panose="02020603050405020304" pitchFamily="18" charset="0"/>
              </a:rPr>
              <a:t>Có</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nhiều</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thành</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viên</a:t>
            </a:r>
            <a:r>
              <a:rPr lang="en-US" sz="3000" b="0" dirty="0">
                <a:latin typeface="Times New Roman" panose="02020603050405020304" pitchFamily="18" charset="0"/>
                <a:cs typeface="Times New Roman" panose="02020603050405020304" pitchFamily="18" charset="0"/>
              </a:rPr>
              <a:t>                    B. Chia </a:t>
            </a:r>
            <a:r>
              <a:rPr lang="en-US" sz="3000" b="0" dirty="0" err="1">
                <a:latin typeface="Times New Roman" panose="02020603050405020304" pitchFamily="18" charset="0"/>
                <a:cs typeface="Times New Roman" panose="02020603050405020304" pitchFamily="18" charset="0"/>
              </a:rPr>
              <a:t>sẻ</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tài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nguyên</a:t>
            </a:r>
            <a:endParaRPr lang="en-US" sz="3000" b="0" dirty="0">
              <a:latin typeface="Times New Roman" panose="02020603050405020304" pitchFamily="18" charset="0"/>
              <a:cs typeface="Times New Roman" panose="02020603050405020304" pitchFamily="18" charset="0"/>
            </a:endParaRPr>
          </a:p>
          <a:p>
            <a:pPr marL="0" indent="0">
              <a:spcBef>
                <a:spcPts val="600"/>
              </a:spcBef>
              <a:spcAft>
                <a:spcPts val="0"/>
              </a:spcAft>
              <a:buNone/>
            </a:pPr>
            <a:r>
              <a:rPr lang="en-US" sz="3000" dirty="0">
                <a:latin typeface="Times New Roman" panose="02020603050405020304" pitchFamily="18" charset="0"/>
                <a:cs typeface="Times New Roman" panose="02020603050405020304" pitchFamily="18" charset="0"/>
              </a:rPr>
              <a:t>C. </a:t>
            </a:r>
            <a:r>
              <a:rPr lang="en-US" sz="3000" b="0" dirty="0" err="1">
                <a:latin typeface="Times New Roman" panose="02020603050405020304" pitchFamily="18" charset="0"/>
                <a:cs typeface="Times New Roman" panose="02020603050405020304" pitchFamily="18" charset="0"/>
              </a:rPr>
              <a:t>Kết</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nối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các</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thành</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viên</a:t>
            </a:r>
            <a:r>
              <a:rPr lang="en-US" sz="3000" b="0" dirty="0">
                <a:latin typeface="Times New Roman" panose="02020603050405020304" pitchFamily="18" charset="0"/>
                <a:cs typeface="Times New Roman" panose="02020603050405020304" pitchFamily="18" charset="0"/>
              </a:rPr>
              <a:t>                D. </a:t>
            </a:r>
            <a:r>
              <a:rPr lang="en-US" sz="3000" b="0" dirty="0" err="1">
                <a:latin typeface="Times New Roman" panose="02020603050405020304" pitchFamily="18" charset="0"/>
                <a:cs typeface="Times New Roman" panose="02020603050405020304" pitchFamily="18" charset="0"/>
              </a:rPr>
              <a:t>Có</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nhiều</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đường</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cắt</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nhau</a:t>
            </a:r>
            <a:r>
              <a:rPr lang="en-US" sz="3000" b="0"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xmlns="" id="{7576BC41-9E10-41F7-99FE-D7732AA94309}"/>
              </a:ext>
            </a:extLst>
          </p:cNvPr>
          <p:cNvSpPr txBox="1"/>
          <p:nvPr/>
        </p:nvSpPr>
        <p:spPr>
          <a:xfrm>
            <a:off x="0" y="533192"/>
            <a:ext cx="12192000" cy="553998"/>
          </a:xfrm>
          <a:prstGeom prst="rect">
            <a:avLst/>
          </a:prstGeom>
          <a:noFill/>
        </p:spPr>
        <p:txBody>
          <a:bodyPr wrap="square">
            <a:spAutoFit/>
          </a:bodyPr>
          <a:lstStyle/>
          <a:p>
            <a:r>
              <a:rPr lang="en-US" sz="3000"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n-US" sz="3000" dirty="0" err="1">
                <a:solidFill>
                  <a:srgbClr val="0000CC"/>
                </a:solidFill>
                <a:latin typeface="Times New Roman" panose="02020603050405020304" pitchFamily="18" charset="0"/>
                <a:cs typeface="Times New Roman" panose="02020603050405020304" pitchFamily="18" charset="0"/>
              </a:rPr>
              <a:t>Mạng</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lưới</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đường</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thủy</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mạng</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ống</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nước</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mạng</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đường</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sắt</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mạng</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tải</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điện</a:t>
            </a:r>
            <a:r>
              <a:rPr lang="en-US" sz="3000" dirty="0">
                <a:solidFill>
                  <a:srgbClr val="0000CC"/>
                </a:solidFill>
                <a:latin typeface="Times New Roman" panose="02020603050405020304" pitchFamily="18" charset="0"/>
                <a:cs typeface="Times New Roman" panose="02020603050405020304" pitchFamily="18" charset="0"/>
              </a:rPr>
              <a:t>, ...    </a:t>
            </a:r>
          </a:p>
        </p:txBody>
      </p:sp>
      <p:sp>
        <p:nvSpPr>
          <p:cNvPr id="7" name="TextBox 6">
            <a:extLst>
              <a:ext uri="{FF2B5EF4-FFF2-40B4-BE49-F238E27FC236}">
                <a16:creationId xmlns:a16="http://schemas.microsoft.com/office/drawing/2014/main" xmlns="" id="{7DC58F2D-46EB-44BC-A706-3B832EAA1273}"/>
              </a:ext>
            </a:extLst>
          </p:cNvPr>
          <p:cNvSpPr txBox="1"/>
          <p:nvPr/>
        </p:nvSpPr>
        <p:spPr>
          <a:xfrm>
            <a:off x="0" y="1620382"/>
            <a:ext cx="11564488" cy="2400657"/>
          </a:xfrm>
          <a:prstGeom prst="rect">
            <a:avLst/>
          </a:prstGeom>
          <a:noFill/>
        </p:spPr>
        <p:txBody>
          <a:bodyPr wrap="square">
            <a:spAutoFit/>
          </a:bodyPr>
          <a:lstStyle/>
          <a:p>
            <a:pPr marL="457200" indent="-457200">
              <a:buFont typeface="Symbol" panose="05050102010706020507" pitchFamily="18" charset="2"/>
              <a:buChar char="®"/>
            </a:pPr>
            <a:r>
              <a:rPr lang="en-US" sz="3000" dirty="0" err="1">
                <a:solidFill>
                  <a:srgbClr val="0000CC"/>
                </a:solidFill>
                <a:latin typeface="Times New Roman" panose="02020603050405020304" pitchFamily="18" charset="0"/>
                <a:cs typeface="Times New Roman" panose="02020603050405020304" pitchFamily="18" charset="0"/>
              </a:rPr>
              <a:t>Mạng</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lưới</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đường</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thủy</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itchFamily="18" charset="0"/>
                <a:cs typeface="Times New Roman" pitchFamily="18" charset="0"/>
              </a:rPr>
              <a:t>Tàu</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thuyền</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ghe</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xuồng</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vận</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chuyển</a:t>
            </a:r>
            <a:r>
              <a:rPr lang="en-US" sz="3000" dirty="0">
                <a:solidFill>
                  <a:srgbClr val="0000CC"/>
                </a:solidFill>
                <a:latin typeface="Times New Roman" pitchFamily="18" charset="0"/>
                <a:cs typeface="Times New Roman" pitchFamily="18" charset="0"/>
              </a:rPr>
              <a:t> con </a:t>
            </a:r>
            <a:r>
              <a:rPr lang="en-US" sz="3000" dirty="0" err="1">
                <a:solidFill>
                  <a:srgbClr val="0000CC"/>
                </a:solidFill>
                <a:latin typeface="Times New Roman" pitchFamily="18" charset="0"/>
                <a:cs typeface="Times New Roman" pitchFamily="18" charset="0"/>
              </a:rPr>
              <a:t>người</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và</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hàng</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hóa</a:t>
            </a:r>
            <a:r>
              <a:rPr lang="en-US" sz="3000" dirty="0">
                <a:solidFill>
                  <a:srgbClr val="0000CC"/>
                </a:solidFill>
                <a:latin typeface="Times New Roman" panose="02020603050405020304" pitchFamily="18" charset="0"/>
                <a:cs typeface="Times New Roman" panose="02020603050405020304" pitchFamily="18" charset="0"/>
              </a:rPr>
              <a:t>.  </a:t>
            </a:r>
          </a:p>
          <a:p>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Mạng</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ống</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nước</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itchFamily="18" charset="0"/>
                <a:cs typeface="Times New Roman" pitchFamily="18" charset="0"/>
              </a:rPr>
              <a:t>Vận</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chuyển</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nước</a:t>
            </a:r>
            <a:r>
              <a:rPr lang="en-US" sz="3000" dirty="0">
                <a:solidFill>
                  <a:srgbClr val="0000CC"/>
                </a:solidFill>
                <a:latin typeface="Times New Roman" panose="02020603050405020304" pitchFamily="18" charset="0"/>
                <a:cs typeface="Times New Roman" panose="02020603050405020304" pitchFamily="18" charset="0"/>
              </a:rPr>
              <a:t>. </a:t>
            </a:r>
          </a:p>
          <a:p>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Mạng</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đường</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sắt</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itchFamily="18" charset="0"/>
                <a:cs typeface="Times New Roman" pitchFamily="18" charset="0"/>
              </a:rPr>
              <a:t>Tàu</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vận</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chuyển</a:t>
            </a:r>
            <a:r>
              <a:rPr lang="en-US" sz="3000" dirty="0">
                <a:solidFill>
                  <a:srgbClr val="0000CC"/>
                </a:solidFill>
                <a:latin typeface="Times New Roman" pitchFamily="18" charset="0"/>
                <a:cs typeface="Times New Roman" pitchFamily="18" charset="0"/>
              </a:rPr>
              <a:t> con </a:t>
            </a:r>
            <a:r>
              <a:rPr lang="en-US" sz="3000" dirty="0" err="1">
                <a:solidFill>
                  <a:srgbClr val="0000CC"/>
                </a:solidFill>
                <a:latin typeface="Times New Roman" pitchFamily="18" charset="0"/>
                <a:cs typeface="Times New Roman" pitchFamily="18" charset="0"/>
              </a:rPr>
              <a:t>người</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và</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hàng</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hóa</a:t>
            </a:r>
            <a:endParaRPr lang="en-US" sz="3000" dirty="0">
              <a:solidFill>
                <a:srgbClr val="0000CC"/>
              </a:solidFill>
              <a:latin typeface="Times New Roman" pitchFamily="18" charset="0"/>
              <a:cs typeface="Times New Roman" pitchFamily="18" charset="0"/>
            </a:endParaRPr>
          </a:p>
          <a:p>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Mạng</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tải</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điện</a:t>
            </a:r>
            <a:r>
              <a:rPr lang="en-US" sz="3000" dirty="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itchFamily="18" charset="0"/>
                <a:cs typeface="Times New Roman" pitchFamily="18" charset="0"/>
              </a:rPr>
              <a:t>Truyền</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tải</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và</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vận</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chuyển</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điện</a:t>
            </a:r>
            <a:r>
              <a:rPr lang="en-US" sz="3000" dirty="0">
                <a:solidFill>
                  <a:srgbClr val="0000CC"/>
                </a:solidFill>
                <a:latin typeface="Times New Roman" pitchFamily="18" charset="0"/>
                <a:cs typeface="Times New Roman" pitchFamily="18" charset="0"/>
              </a:rPr>
              <a:t> </a:t>
            </a:r>
            <a:r>
              <a:rPr lang="en-US" sz="3000" dirty="0" err="1">
                <a:solidFill>
                  <a:srgbClr val="0000CC"/>
                </a:solidFill>
                <a:latin typeface="Times New Roman" pitchFamily="18" charset="0"/>
                <a:cs typeface="Times New Roman" pitchFamily="18" charset="0"/>
              </a:rPr>
              <a:t>năng</a:t>
            </a:r>
            <a:r>
              <a:rPr lang="en-US" sz="3000" dirty="0">
                <a:solidFill>
                  <a:srgbClr val="0000CC"/>
                </a:solidFill>
                <a:latin typeface="Times New Roman" panose="02020603050405020304" pitchFamily="18" charset="0"/>
                <a:cs typeface="Times New Roman" panose="02020603050405020304" pitchFamily="18" charset="0"/>
              </a:rPr>
              <a:t>   </a:t>
            </a:r>
          </a:p>
        </p:txBody>
      </p:sp>
      <p:sp>
        <p:nvSpPr>
          <p:cNvPr id="8" name="Oval 7">
            <a:extLst>
              <a:ext uri="{FF2B5EF4-FFF2-40B4-BE49-F238E27FC236}">
                <a16:creationId xmlns:a16="http://schemas.microsoft.com/office/drawing/2014/main" xmlns="" id="{554DB543-521D-4512-B04C-633BF9AB2714}"/>
              </a:ext>
            </a:extLst>
          </p:cNvPr>
          <p:cNvSpPr/>
          <p:nvPr/>
        </p:nvSpPr>
        <p:spPr>
          <a:xfrm>
            <a:off x="0" y="5764696"/>
            <a:ext cx="516835" cy="553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98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a:solidFill>
                  <a:srgbClr val="FF0000"/>
                </a:solidFill>
                <a:latin typeface="Times New Roman" pitchFamily="18" charset="0"/>
                <a:cs typeface="Times New Roman" pitchFamily="18" charset="0"/>
              </a:rPr>
              <a:t>HOẠT ĐỘNG KHỞI ĐỘNG</a:t>
            </a:r>
            <a:r>
              <a:rPr lang="en-US" u="sng">
                <a:solidFill>
                  <a:srgbClr val="FF0000"/>
                </a:solidFill>
                <a:latin typeface="Times New Roman" pitchFamily="18" charset="0"/>
                <a:cs typeface="Times New Roman" pitchFamily="18" charset="0"/>
              </a:rPr>
              <a:t/>
            </a:r>
            <a:br>
              <a:rPr lang="en-US" u="sng">
                <a:solidFill>
                  <a:srgbClr val="FF0000"/>
                </a:solidFill>
                <a:latin typeface="Times New Roman" pitchFamily="18" charset="0"/>
                <a:cs typeface="Times New Roman" pitchFamily="18" charset="0"/>
              </a:rPr>
            </a:br>
            <a:endParaRPr lang="en-US" b="1">
              <a:solidFill>
                <a:srgbClr val="FF0000"/>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xmlns="" id="{40ACAF15-DA63-42C7-8BA8-5EE9BD27005B}"/>
              </a:ext>
            </a:extLst>
          </p:cNvPr>
          <p:cNvSpPr txBox="1"/>
          <p:nvPr/>
        </p:nvSpPr>
        <p:spPr>
          <a:xfrm>
            <a:off x="298174" y="1182231"/>
            <a:ext cx="11595652" cy="4493538"/>
          </a:xfrm>
          <a:prstGeom prst="rect">
            <a:avLst/>
          </a:prstGeom>
          <a:noFill/>
        </p:spPr>
        <p:txBody>
          <a:bodyPr wrap="square">
            <a:spAutoFit/>
          </a:bodyPr>
          <a:lstStyle/>
          <a:p>
            <a:pPr marL="0" indent="0" eaLnBrk="1" fontAlgn="auto" hangingPunct="1">
              <a:spcBef>
                <a:spcPts val="600"/>
              </a:spcBef>
              <a:spcAft>
                <a:spcPts val="600"/>
              </a:spcAft>
              <a:buNone/>
              <a:defRPr/>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endParaRPr lang="en-US" sz="3200" u="sng" dirty="0">
              <a:latin typeface="Times New Roman" panose="02020603050405020304" pitchFamily="18" charset="0"/>
              <a:cs typeface="Times New Roman" panose="02020603050405020304" pitchFamily="18" charset="0"/>
            </a:endParaRPr>
          </a:p>
          <a:p>
            <a:pPr marL="0" indent="0" eaLnBrk="1" fontAlgn="auto" hangingPunct="1">
              <a:spcBef>
                <a:spcPts val="600"/>
              </a:spcBef>
              <a:spcAft>
                <a:spcPts val="600"/>
              </a:spcAft>
              <a:buNone/>
              <a:defRPr/>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a:t>
            </a:r>
          </a:p>
          <a:p>
            <a:pPr marL="0" indent="0" eaLnBrk="1" fontAlgn="auto" hangingPunct="1">
              <a:spcBef>
                <a:spcPts val="600"/>
              </a:spcBef>
              <a:spcAft>
                <a:spcPts val="600"/>
              </a:spcAft>
              <a:buNone/>
              <a:defRPr/>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hữu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a:t>
            </a:r>
            <a:endParaRPr lang="en-US" sz="3200" u="sng" dirty="0">
              <a:latin typeface="Times New Roman" panose="02020603050405020304" pitchFamily="18" charset="0"/>
              <a:cs typeface="Times New Roman" panose="02020603050405020304" pitchFamily="18" charset="0"/>
            </a:endParaRPr>
          </a:p>
          <a:p>
            <a:pPr marL="0" indent="0" eaLnBrk="1" fontAlgn="auto" hangingPunct="1">
              <a:spcBef>
                <a:spcPts val="600"/>
              </a:spcBef>
              <a:spcAft>
                <a:spcPts val="600"/>
              </a:spcAft>
              <a:buFont typeface="Arial" pitchFamily="34" charset="0"/>
              <a:buNone/>
              <a:defRPr/>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a:t>
            </a:r>
            <a:endParaRPr lang="en-US" sz="3200" u="sng"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4D48BC90-C461-454B-9AB4-53AC5F2417DA}"/>
              </a:ext>
            </a:extLst>
          </p:cNvPr>
          <p:cNvSpPr txBox="1"/>
          <p:nvPr/>
        </p:nvSpPr>
        <p:spPr>
          <a:xfrm>
            <a:off x="293204" y="4394603"/>
            <a:ext cx="11436625" cy="2062103"/>
          </a:xfrm>
          <a:prstGeom prst="rect">
            <a:avLst/>
          </a:prstGeom>
          <a:noFill/>
        </p:spPr>
        <p:txBody>
          <a:bodyPr wrap="square">
            <a:spAutoFit/>
          </a:bodyPr>
          <a:lstStyle/>
          <a:p>
            <a:pPr fontAlgn="auto">
              <a:spcBef>
                <a:spcPts val="0"/>
              </a:spcBef>
              <a:spcAft>
                <a:spcPts val="0"/>
              </a:spcAft>
              <a:defRPr/>
            </a:pPr>
            <a:r>
              <a:rPr lang="en-US" sz="3200" dirty="0" err="1">
                <a:solidFill>
                  <a:srgbClr val="FF0000"/>
                </a:solidFill>
                <a:latin typeface="Times New Roman" panose="02020603050405020304" pitchFamily="18" charset="0"/>
                <a:cs typeface="Times New Roman" panose="02020603050405020304" pitchFamily="18" charset="0"/>
              </a:rPr>
              <a:t>Ngày</a:t>
            </a:r>
            <a:r>
              <a:rPr lang="en-US" sz="3200" dirty="0">
                <a:solidFill>
                  <a:srgbClr val="FF0000"/>
                </a:solidFill>
                <a:latin typeface="Times New Roman" panose="02020603050405020304" pitchFamily="18" charset="0"/>
                <a:cs typeface="Times New Roman" panose="02020603050405020304" pitchFamily="18" charset="0"/>
              </a:rPr>
              <a:t> nay, </a:t>
            </a:r>
            <a:r>
              <a:rPr lang="en-US" sz="3200" dirty="0" err="1">
                <a:solidFill>
                  <a:srgbClr val="FF0000"/>
                </a:solidFill>
                <a:latin typeface="Times New Roman" panose="02020603050405020304" pitchFamily="18" charset="0"/>
                <a:cs typeface="Times New Roman" panose="02020603050405020304" pitchFamily="18" charset="0"/>
              </a:rPr>
              <a:t>với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sự</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triển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công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nghệ</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cầu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ngày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càng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lớn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thông</a:t>
            </a:r>
            <a:r>
              <a:rPr lang="en-US" sz="3200" dirty="0">
                <a:solidFill>
                  <a:srgbClr val="FF0000"/>
                </a:solidFill>
                <a:latin typeface="Times New Roman" panose="02020603050405020304" pitchFamily="18" charset="0"/>
                <a:cs typeface="Times New Roman" panose="02020603050405020304" pitchFamily="18" charset="0"/>
              </a:rPr>
              <a:t> tin </a:t>
            </a:r>
            <a:r>
              <a:rPr lang="en-US" sz="3200" dirty="0" err="1">
                <a:solidFill>
                  <a:srgbClr val="FF0000"/>
                </a:solidFill>
                <a:latin typeface="Times New Roman" panose="02020603050405020304" pitchFamily="18" charset="0"/>
                <a:cs typeface="Times New Roman" panose="02020603050405020304" pitchFamily="18" charset="0"/>
              </a:rPr>
              <a:t>thì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việc</a:t>
            </a:r>
            <a:r>
              <a:rPr lang="en-US" sz="3200" dirty="0">
                <a:solidFill>
                  <a:srgbClr val="FF0000"/>
                </a:solidFill>
                <a:latin typeface="Times New Roman" panose="02020603050405020304" pitchFamily="18" charset="0"/>
                <a:cs typeface="Times New Roman" panose="02020603050405020304" pitchFamily="18" charset="0"/>
              </a:rPr>
              <a:t> chia </a:t>
            </a:r>
            <a:r>
              <a:rPr lang="en-US" sz="3200" dirty="0" err="1">
                <a:solidFill>
                  <a:srgbClr val="FF0000"/>
                </a:solidFill>
                <a:latin typeface="Times New Roman" panose="02020603050405020304" pitchFamily="18" charset="0"/>
                <a:cs typeface="Times New Roman" panose="02020603050405020304" pitchFamily="18" charset="0"/>
              </a:rPr>
              <a:t>sẻ</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nguồn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nguyên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máy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điểu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hiển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thức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giúp</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người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hiện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công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việc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trên</a:t>
            </a:r>
            <a:r>
              <a:rPr lang="en-US" sz="3200" dirty="0">
                <a:solidFill>
                  <a:srgbClr val="FF0000"/>
                </a:solidFill>
                <a:latin typeface="Times New Roman" panose="02020603050405020304" pitchFamily="18" charset="0"/>
                <a:cs typeface="Times New Roman" panose="02020603050405020304" pitchFamily="18" charset="0"/>
              </a:rPr>
              <a:t> ?</a:t>
            </a:r>
          </a:p>
        </p:txBody>
      </p:sp>
      <p:grpSp>
        <p:nvGrpSpPr>
          <p:cNvPr id="4" name="Group 3">
            <a:extLst>
              <a:ext uri="{FF2B5EF4-FFF2-40B4-BE49-F238E27FC236}">
                <a16:creationId xmlns:a16="http://schemas.microsoft.com/office/drawing/2014/main" xmlns="" id="{7BA206F4-914A-4618-8B3A-D783258EC945}"/>
              </a:ext>
            </a:extLst>
          </p:cNvPr>
          <p:cNvGrpSpPr/>
          <p:nvPr/>
        </p:nvGrpSpPr>
        <p:grpSpPr>
          <a:xfrm>
            <a:off x="2970143" y="220040"/>
            <a:ext cx="6251713" cy="3914637"/>
            <a:chOff x="5856288" y="1219200"/>
            <a:chExt cx="5638800" cy="315595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523" y="234812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Line 23">
              <a:extLst>
                <a:ext uri="{FF2B5EF4-FFF2-40B4-BE49-F238E27FC236}">
                  <a16:creationId xmlns:a16="http://schemas.microsoft.com/office/drawing/2014/main" xmlns="" id="{81E71E32-6162-43A0-B67D-28625E7892A6}"/>
                </a:ext>
              </a:extLst>
            </p:cNvPr>
            <p:cNvSpPr>
              <a:spLocks noChangeShapeType="1"/>
            </p:cNvSpPr>
            <p:nvPr/>
          </p:nvSpPr>
          <p:spPr bwMode="auto">
            <a:xfrm>
              <a:off x="6658044" y="2493962"/>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4076" y="1989000"/>
            <a:ext cx="7003660" cy="418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49485282-9AD2-4604-AF9D-4255F8949793}"/>
              </a:ext>
            </a:extLst>
          </p:cNvPr>
          <p:cNvSpPr txBox="1"/>
          <p:nvPr/>
        </p:nvSpPr>
        <p:spPr>
          <a:xfrm>
            <a:off x="1166191" y="241024"/>
            <a:ext cx="9859617" cy="1200329"/>
          </a:xfrm>
          <a:prstGeom prst="rect">
            <a:avLst/>
          </a:prstGeom>
          <a:noFill/>
        </p:spPr>
        <p:txBody>
          <a:bodyPr wrap="square">
            <a:spAutoFit/>
          </a:bodyPr>
          <a:lstStyle/>
          <a:p>
            <a:pPr algn="ctr">
              <a:spcBef>
                <a:spcPts val="600"/>
              </a:spcBef>
              <a:spcAft>
                <a:spcPts val="600"/>
              </a:spcAft>
            </a:pPr>
            <a:r>
              <a:rPr lang="en-US" sz="3600" b="1" dirty="0">
                <a:solidFill>
                  <a:srgbClr val="FF0000"/>
                </a:solidFill>
                <a:latin typeface="Times New Roman" pitchFamily="18" charset="0"/>
                <a:cs typeface="Times New Roman" pitchFamily="18" charset="0"/>
              </a:rPr>
              <a:t>CHỦ ĐỀ 2. MẠNG MÁY TÍNH VÀ INTERNET</a:t>
            </a:r>
            <a:r>
              <a:rPr lang="en-US" sz="3600" dirty="0">
                <a:solidFill>
                  <a:srgbClr val="FF0000"/>
                </a:solidFill>
                <a:latin typeface="Times New Roman" pitchFamily="18" charset="0"/>
                <a:cs typeface="Times New Roman" pitchFamily="18" charset="0"/>
              </a:rPr>
              <a:t/>
            </a:r>
            <a:br>
              <a:rPr lang="en-US" sz="3600" dirty="0">
                <a:solidFill>
                  <a:srgbClr val="FF0000"/>
                </a:solidFill>
                <a:latin typeface="Times New Roman" pitchFamily="18" charset="0"/>
                <a:cs typeface="Times New Roman" pitchFamily="18" charset="0"/>
              </a:rPr>
            </a:br>
            <a:r>
              <a:rPr lang="en-US" sz="3600" b="1" dirty="0">
                <a:solidFill>
                  <a:srgbClr val="FF0000"/>
                </a:solidFill>
                <a:latin typeface="Times New Roman" pitchFamily="18" charset="0"/>
                <a:cs typeface="Times New Roman" pitchFamily="18" charset="0"/>
              </a:rPr>
              <a:t>BÀI 4: MẠNG MÁY TÍNH (Tiết 1)</a:t>
            </a:r>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arn(inVertical)">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Content Placeholder 4"/>
          <p:cNvSpPr>
            <a:spLocks noGrp="1"/>
          </p:cNvSpPr>
          <p:nvPr>
            <p:ph idx="1"/>
          </p:nvPr>
        </p:nvSpPr>
        <p:spPr>
          <a:xfrm>
            <a:off x="515626" y="1766888"/>
            <a:ext cx="7021513" cy="2416815"/>
          </a:xfrm>
        </p:spPr>
        <p:txBody>
          <a:bodyPr>
            <a:spAutoFit/>
          </a:bodyPr>
          <a:lstStyle/>
          <a:p>
            <a:pPr marL="0" indent="0" algn="just" eaLnBrk="1" hangingPunct="1">
              <a:lnSpc>
                <a:spcPct val="150000"/>
              </a:lnSpc>
              <a:buFont typeface="Arial" charse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nhiệm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tập</a:t>
            </a:r>
            <a:endParaRPr lang="en-US" b="1" dirty="0">
              <a:latin typeface="Times New Roman" pitchFamily="18" charset="0"/>
              <a:cs typeface="Times New Roman" pitchFamily="18" charset="0"/>
            </a:endParaRPr>
          </a:p>
          <a:p>
            <a:pPr marL="0" indent="0" algn="just" eaLnBrk="1" hangingPunct="1">
              <a:lnSpc>
                <a:spcPct val="150000"/>
              </a:lnSpc>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cứu</a:t>
            </a:r>
            <a:r>
              <a:rPr lang="en-US" dirty="0">
                <a:latin typeface="Times New Roman" pitchFamily="18" charset="0"/>
                <a:cs typeface="Times New Roman" pitchFamily="18" charset="0"/>
              </a:rPr>
              <a:t> SGK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1 </a:t>
            </a:r>
            <a:r>
              <a:rPr lang="en-US" dirty="0" err="1">
                <a:latin typeface="Times New Roman" pitchFamily="18" charset="0"/>
                <a:cs typeface="Times New Roman" pitchFamily="18" charset="0"/>
              </a:rPr>
              <a:t>phút</a:t>
            </a:r>
            <a:endParaRPr lang="en-US" u="sng" dirty="0">
              <a:latin typeface="Times New Roman" pitchFamily="18" charset="0"/>
              <a:cs typeface="Times New Roman" pitchFamily="18" charset="0"/>
            </a:endParaRPr>
          </a:p>
          <a:p>
            <a:pPr marL="0" indent="0" algn="just" eaLnBrk="1" hangingPunct="1">
              <a:lnSpc>
                <a:spcPct val="150000"/>
              </a:lnSpc>
              <a:buFont typeface="Arial" charse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1</a:t>
            </a:r>
            <a:endParaRPr lang="en-US" u="sng" dirty="0">
              <a:latin typeface="Times New Roman" pitchFamily="18" charset="0"/>
              <a:cs typeface="Times New Roman" pitchFamily="18" charset="0"/>
            </a:endParaRPr>
          </a:p>
        </p:txBody>
      </p:sp>
      <p:pic>
        <p:nvPicPr>
          <p:cNvPr id="71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31412" y="1342819"/>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BD6121E2-A231-4DCE-AB4C-6AC0F596C43F}"/>
              </a:ext>
            </a:extLst>
          </p:cNvPr>
          <p:cNvSpPr txBox="1"/>
          <p:nvPr/>
        </p:nvSpPr>
        <p:spPr>
          <a:xfrm>
            <a:off x="1530627" y="169753"/>
            <a:ext cx="9130746" cy="646331"/>
          </a:xfrm>
          <a:prstGeom prst="rect">
            <a:avLst/>
          </a:prstGeom>
          <a:noFill/>
        </p:spPr>
        <p:txBody>
          <a:bodyPr wrap="square">
            <a:spAutoFit/>
          </a:bodyPr>
          <a:lstStyle/>
          <a:p>
            <a:r>
              <a:rPr lang="en-US" sz="3600" b="1" dirty="0">
                <a:solidFill>
                  <a:srgbClr val="FF0000"/>
                </a:solidFill>
                <a:latin typeface="Times New Roman" pitchFamily="18" charset="0"/>
                <a:cs typeface="Times New Roman" pitchFamily="18" charset="0"/>
              </a:rPr>
              <a:t>HOẠT ĐỘNG HÌNH THÀNH KIẾN THỨC</a:t>
            </a:r>
            <a:endParaRPr lang="en-US" sz="3600" dirty="0"/>
          </a:p>
        </p:txBody>
      </p:sp>
      <p:sp>
        <p:nvSpPr>
          <p:cNvPr id="10" name="TextBox 9">
            <a:extLst>
              <a:ext uri="{FF2B5EF4-FFF2-40B4-BE49-F238E27FC236}">
                <a16:creationId xmlns:a16="http://schemas.microsoft.com/office/drawing/2014/main" xmlns="" id="{132AB5F2-2F74-4BB7-9A83-20A9A5E5E06A}"/>
              </a:ext>
            </a:extLst>
          </p:cNvPr>
          <p:cNvSpPr txBox="1"/>
          <p:nvPr/>
        </p:nvSpPr>
        <p:spPr>
          <a:xfrm>
            <a:off x="515626" y="889718"/>
            <a:ext cx="6096000" cy="646331"/>
          </a:xfrm>
          <a:prstGeom prst="rect">
            <a:avLst/>
          </a:prstGeom>
          <a:noFill/>
        </p:spPr>
        <p:txBody>
          <a:bodyPr wrap="square">
            <a:spAutoFit/>
          </a:bodyPr>
          <a:lstStyle/>
          <a:p>
            <a:pPr eaLnBrk="1" hangingPunct="1"/>
            <a:r>
              <a:rPr lang="en-US" sz="3600" b="1" dirty="0">
                <a:solidFill>
                  <a:srgbClr val="7030A0"/>
                </a:solidFill>
                <a:latin typeface="Times New Roman" pitchFamily="18" charset="0"/>
                <a:cs typeface="Times New Roman" pitchFamily="18" charset="0"/>
              </a:rPr>
              <a:t>1. </a:t>
            </a:r>
            <a:r>
              <a:rPr lang="en-US" sz="3600" b="1" dirty="0" err="1">
                <a:solidFill>
                  <a:srgbClr val="7030A0"/>
                </a:solidFill>
                <a:latin typeface="Times New Roman" pitchFamily="18" charset="0"/>
                <a:cs typeface="Times New Roman" pitchFamily="18" charset="0"/>
              </a:rPr>
              <a:t>Mạng</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máy</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tính</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là</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gì</a:t>
            </a:r>
            <a:r>
              <a:rPr lang="en-US" sz="3600" b="1" dirty="0">
                <a:solidFill>
                  <a:srgbClr val="7030A0"/>
                </a:solidFill>
                <a:latin typeface="Times New Roman" pitchFamily="18" charset="0"/>
                <a:cs typeface="Times New Roman" pitchFamily="18" charset="0"/>
              </a:rPr>
              <a:t>?</a:t>
            </a:r>
            <a:endParaRPr lang="en-US" sz="36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barn(inVertical)">
                                      <p:cBhvr>
                                        <p:cTn id="12" dur="500"/>
                                        <p:tgtEl>
                                          <p:spTgt spid="71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barn(inVertical)">
                                      <p:cBhvr>
                                        <p:cTn id="17" dur="500"/>
                                        <p:tgtEl>
                                          <p:spTgt spid="71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barn(inVertical)">
                                      <p:cBhvr>
                                        <p:cTn id="22"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678</TotalTime>
  <Words>2957</Words>
  <Application>Microsoft Office PowerPoint</Application>
  <PresentationFormat>Custom</PresentationFormat>
  <Paragraphs>339</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HOẠT ĐỘNG KHỞI ĐỘNG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HỌC TẬP Ở NHÀ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PowerPoint Presentation</vt:lpstr>
      <vt:lpstr>HOẠT ĐỘNG LUYỆN TẬP</vt:lpstr>
      <vt:lpstr>HOẠT ĐỘNG VẬN DỤNG</vt:lpstr>
      <vt:lpstr>HOẠT ĐỘNG VẬN DỤNG</vt:lpstr>
      <vt:lpstr>HOẠT ĐỘNG VẬN DỤNG</vt:lpstr>
      <vt:lpstr>HƯỚNG DẪN HỌC TẬP Ở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Pho Tien Phuc</cp:lastModifiedBy>
  <cp:revision>72</cp:revision>
  <dcterms:created xsi:type="dcterms:W3CDTF">2021-07-10T14:44:17Z</dcterms:created>
  <dcterms:modified xsi:type="dcterms:W3CDTF">2021-12-07T16:17:48Z</dcterms:modified>
</cp:coreProperties>
</file>