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9" r:id="rId2"/>
    <p:sldId id="279" r:id="rId3"/>
    <p:sldId id="274" r:id="rId4"/>
    <p:sldId id="284" r:id="rId5"/>
    <p:sldId id="275" r:id="rId6"/>
    <p:sldId id="281" r:id="rId7"/>
    <p:sldId id="282" r:id="rId8"/>
    <p:sldId id="292" r:id="rId9"/>
    <p:sldId id="291" r:id="rId10"/>
    <p:sldId id="293" r:id="rId11"/>
    <p:sldId id="304" r:id="rId12"/>
    <p:sldId id="305" r:id="rId13"/>
    <p:sldId id="294" r:id="rId14"/>
    <p:sldId id="295" r:id="rId15"/>
    <p:sldId id="297" r:id="rId16"/>
    <p:sldId id="296" r:id="rId17"/>
    <p:sldId id="306" r:id="rId18"/>
    <p:sldId id="286" r:id="rId19"/>
    <p:sldId id="288" r:id="rId20"/>
    <p:sldId id="287" r:id="rId21"/>
    <p:sldId id="308" r:id="rId22"/>
    <p:sldId id="307" r:id="rId23"/>
    <p:sldId id="300" r:id="rId24"/>
    <p:sldId id="309" r:id="rId25"/>
    <p:sldId id="301" r:id="rId26"/>
    <p:sldId id="290" r:id="rId27"/>
    <p:sldId id="302" r:id="rId28"/>
    <p:sldId id="303" r:id="rId29"/>
    <p:sldId id="26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9" autoAdjust="0"/>
    <p:restoredTop sz="94660"/>
  </p:normalViewPr>
  <p:slideViewPr>
    <p:cSldViewPr>
      <p:cViewPr varScale="1">
        <p:scale>
          <a:sx n="68" d="100"/>
          <a:sy n="68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3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1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8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2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3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8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161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6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96D17-5F23-42A1-ADF3-5C81F72091D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7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9B009D8-3276-4525-ABDD-413C515318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" y="17526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000" b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kumimoji="0" lang="en-US" sz="60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000" b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kumimoji="0" lang="en-US" sz="60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000" b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kumimoji="0" lang="en-US" sz="60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000" b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kumimoji="0" lang="en-US" sz="60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000" b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60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000" b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kumimoji="0" lang="en-US" sz="60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000" b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kumimoji="0" lang="en-US" sz="60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6000" b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60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000" b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sz="60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000" b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60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000" b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kumimoji="0" lang="en-US" sz="6000" b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659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568356"/>
              </p:ext>
            </p:extLst>
          </p:nvPr>
        </p:nvGraphicFramePr>
        <p:xfrm>
          <a:off x="1676400" y="1223961"/>
          <a:ext cx="4892858" cy="4410078"/>
        </p:xfrm>
        <a:graphic>
          <a:graphicData uri="http://schemas.openxmlformats.org/drawingml/2006/table">
            <a:tbl>
              <a:tblPr/>
              <a:tblGrid>
                <a:gridCol w="4892858">
                  <a:extLst>
                    <a:ext uri="{9D8B030D-6E8A-4147-A177-3AD203B41FA5}">
                      <a16:colId xmlns:a16="http://schemas.microsoft.com/office/drawing/2014/main" val="2722191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6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</a:t>
                      </a:r>
                      <a:r>
                        <a:rPr lang="en-US" sz="36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36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36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36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</a:t>
                      </a:r>
                      <a:endParaRPr lang="en-US" sz="36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6396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6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36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36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36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</a:t>
                      </a:r>
                      <a:endParaRPr lang="en-US" sz="36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19491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36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Tính lưu trữ</a:t>
                      </a:r>
                      <a:endParaRPr lang="en-US" sz="36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420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36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Tính dễ tiếp cận</a:t>
                      </a:r>
                      <a:endParaRPr lang="en-US" sz="3600" b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2940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36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Tính đa dạng</a:t>
                      </a:r>
                      <a:endParaRPr lang="en-US" sz="3600" b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20390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36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Tính không chủ sở hữu</a:t>
                      </a:r>
                      <a:endParaRPr lang="en-US" sz="36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3603756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3C72658-F00C-49AD-8148-9A8130716C11}"/>
              </a:ext>
            </a:extLst>
          </p:cNvPr>
          <p:cNvSpPr txBox="1"/>
          <p:nvPr/>
        </p:nvSpPr>
        <p:spPr>
          <a:xfrm>
            <a:off x="609600" y="530148"/>
            <a:ext cx="7467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3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kumimoji="0" lang="pt-BR" altLang="en-US" sz="36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</a:t>
            </a:r>
            <a:r>
              <a:rPr kumimoji="0" lang="pt-BR" altLang="en-US" sz="3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ặc điểm chính của</a:t>
            </a:r>
            <a:r>
              <a:rPr kumimoji="0" lang="pt-BR" altLang="en-US" sz="36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kumimoji="0" lang="pt-BR" altLang="en-US" sz="3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kumimoji="0" lang="en-US" altLang="en-US" sz="3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5F48AE-2F0B-4615-A2DD-EAE2009BFF70}"/>
              </a:ext>
            </a:extLst>
          </p:cNvPr>
          <p:cNvSpPr txBox="1"/>
          <p:nvPr/>
        </p:nvSpPr>
        <p:spPr>
          <a:xfrm>
            <a:off x="5715000" y="1572712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1881E67B-746B-46C6-A6D7-C51286773052}"/>
              </a:ext>
            </a:extLst>
          </p:cNvPr>
          <p:cNvSpPr/>
          <p:nvPr/>
        </p:nvSpPr>
        <p:spPr>
          <a:xfrm>
            <a:off x="1662332" y="1462349"/>
            <a:ext cx="533400" cy="5078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9C3FC2C-0C19-4C4D-ACF2-57E39FC48B47}"/>
              </a:ext>
            </a:extLst>
          </p:cNvPr>
          <p:cNvSpPr/>
          <p:nvPr/>
        </p:nvSpPr>
        <p:spPr>
          <a:xfrm>
            <a:off x="1633518" y="2180432"/>
            <a:ext cx="533400" cy="5078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9DA1A6C-6204-4EED-9C44-82302D3AD54E}"/>
              </a:ext>
            </a:extLst>
          </p:cNvPr>
          <p:cNvSpPr/>
          <p:nvPr/>
        </p:nvSpPr>
        <p:spPr>
          <a:xfrm>
            <a:off x="1633518" y="3625183"/>
            <a:ext cx="533400" cy="5078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7C92DD1-8EFF-48E8-862F-9387DB53551F}"/>
              </a:ext>
            </a:extLst>
          </p:cNvPr>
          <p:cNvSpPr/>
          <p:nvPr/>
        </p:nvSpPr>
        <p:spPr>
          <a:xfrm>
            <a:off x="1637035" y="5086395"/>
            <a:ext cx="533400" cy="5078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0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 animBg="1"/>
      <p:bldP spid="17" grpId="0" animBg="1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30C16D-E646-4574-B5B1-428D00A8F0A2}"/>
              </a:ext>
            </a:extLst>
          </p:cNvPr>
          <p:cNvSpPr txBox="1"/>
          <p:nvPr/>
        </p:nvSpPr>
        <p:spPr>
          <a:xfrm>
            <a:off x="685800" y="381000"/>
            <a:ext cx="7467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3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 các</a:t>
            </a:r>
            <a:r>
              <a:rPr kumimoji="0" lang="pt-BR" altLang="en-US" sz="36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</a:t>
            </a:r>
            <a:r>
              <a:rPr kumimoji="0" lang="pt-BR" altLang="en-US" sz="3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ặc điểm của</a:t>
            </a:r>
            <a:r>
              <a:rPr kumimoji="0" lang="pt-BR" altLang="en-US" sz="36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Internet, em thích đặc điểm nào nhất</a:t>
            </a:r>
            <a:r>
              <a:rPr kumimoji="0" lang="pt-BR" altLang="en-US" sz="3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Vì</a:t>
            </a:r>
            <a:r>
              <a:rPr kumimoji="0" lang="pt-BR" altLang="en-US" sz="36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sao?</a:t>
            </a:r>
            <a:r>
              <a:rPr kumimoji="0" lang="pt-BR" altLang="en-US" sz="3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3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3318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9BFE36-7FC3-492D-9079-1403B9601A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446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7200" y="1371600"/>
            <a:ext cx="853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5: INTERNET (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2)</a:t>
            </a:r>
          </a:p>
          <a:p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40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 20-22</a:t>
            </a:r>
            <a:endParaRPr lang="en-US" sz="2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487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600"/>
            <a:ext cx="44743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40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Lợi ích Internet: </a:t>
            </a:r>
            <a:endParaRPr lang="en-US" sz="4000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6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1524000"/>
            <a:ext cx="9067800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1: </a:t>
            </a: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2: Internet </a:t>
            </a: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lợi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ích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4000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  <a:endParaRPr lang="en-US" sz="4000" dirty="0">
              <a:effectLst/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00300" y="2286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</a:p>
        </p:txBody>
      </p:sp>
    </p:spTree>
    <p:extLst>
      <p:ext uri="{BB962C8B-B14F-4D97-AF65-F5344CB8AC3E}">
        <p14:creationId xmlns:p14="http://schemas.microsoft.com/office/powerpoint/2010/main" val="4218600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143000"/>
            <a:ext cx="8077200" cy="5506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04800" y="208746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0690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066800"/>
            <a:ext cx="8686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600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08F58-B044-4D87-8FC7-48449482DBB0}"/>
              </a:ext>
            </a:extLst>
          </p:cNvPr>
          <p:cNvSpPr txBox="1"/>
          <p:nvPr/>
        </p:nvSpPr>
        <p:spPr>
          <a:xfrm>
            <a:off x="457200" y="76200"/>
            <a:ext cx="6858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Lợi ích Internet: 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06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54489E-8BA1-4F05-BA51-100CF79BF395}"/>
              </a:ext>
            </a:extLst>
          </p:cNvPr>
          <p:cNvSpPr txBox="1"/>
          <p:nvPr/>
        </p:nvSpPr>
        <p:spPr>
          <a:xfrm>
            <a:off x="228600" y="76200"/>
            <a:ext cx="85344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hãy chọn những việc mà em có thể làm quen với Internet.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F2B5A4-C3E3-46E1-8A44-2E7324D4A68A}"/>
              </a:ext>
            </a:extLst>
          </p:cNvPr>
          <p:cNvSpPr/>
          <p:nvPr/>
        </p:nvSpPr>
        <p:spPr>
          <a:xfrm>
            <a:off x="228600" y="1399639"/>
            <a:ext cx="8915400" cy="4230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endParaRPr lang="en-US" sz="34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Nghe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phim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khoẻ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400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C4A54C5-669B-4EFD-8940-F03D65AF79E2}"/>
              </a:ext>
            </a:extLst>
          </p:cNvPr>
          <p:cNvSpPr/>
          <p:nvPr/>
        </p:nvSpPr>
        <p:spPr>
          <a:xfrm>
            <a:off x="158264" y="1662332"/>
            <a:ext cx="533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A2D8CB-C83A-4A39-9929-D4F1DDA8BA1F}"/>
              </a:ext>
            </a:extLst>
          </p:cNvPr>
          <p:cNvSpPr/>
          <p:nvPr/>
        </p:nvSpPr>
        <p:spPr>
          <a:xfrm>
            <a:off x="158264" y="2486561"/>
            <a:ext cx="533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8EC8F2B-7A47-4AE8-A869-EA8A826C0E16}"/>
              </a:ext>
            </a:extLst>
          </p:cNvPr>
          <p:cNvSpPr/>
          <p:nvPr/>
        </p:nvSpPr>
        <p:spPr>
          <a:xfrm>
            <a:off x="171155" y="4195335"/>
            <a:ext cx="533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08EA98E-E137-4A1F-A8FD-0F7895C46DB2}"/>
              </a:ext>
            </a:extLst>
          </p:cNvPr>
          <p:cNvSpPr/>
          <p:nvPr/>
        </p:nvSpPr>
        <p:spPr>
          <a:xfrm>
            <a:off x="158260" y="5067482"/>
            <a:ext cx="533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77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00350" y="304800"/>
            <a:ext cx="3543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LUYỆN TẬP.</a:t>
            </a:r>
          </a:p>
        </p:txBody>
      </p:sp>
      <p:sp>
        <p:nvSpPr>
          <p:cNvPr id="5" name="Rectangle 4"/>
          <p:cNvSpPr/>
          <p:nvPr/>
        </p:nvSpPr>
        <p:spPr>
          <a:xfrm>
            <a:off x="97301" y="1143000"/>
            <a:ext cx="8949397" cy="4355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Em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Internet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A.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nhau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B.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C.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nhiều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phạm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vi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toàn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cầu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D.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thành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phố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Oval 5"/>
          <p:cNvSpPr/>
          <p:nvPr/>
        </p:nvSpPr>
        <p:spPr>
          <a:xfrm>
            <a:off x="133643" y="3733800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9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22597"/>
            <a:ext cx="8610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ta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1371600"/>
            <a:ext cx="8610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Internet,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Viettel,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Mobiphone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Internet.</a:t>
            </a:r>
            <a:endParaRPr lang="en-US" sz="32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17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29811" y="216294"/>
            <a:ext cx="31373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A. KHỞI ĐỘNG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567" y="797552"/>
            <a:ext cx="8404865" cy="752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Internet?</a:t>
            </a:r>
            <a:endParaRPr lang="en-US" sz="3200" b="1" dirty="0">
              <a:solidFill>
                <a:srgbClr val="0000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792600"/>
              </p:ext>
            </p:extLst>
          </p:nvPr>
        </p:nvGraphicFramePr>
        <p:xfrm>
          <a:off x="876298" y="1733203"/>
          <a:ext cx="7391401" cy="4328417"/>
        </p:xfrm>
        <a:graphic>
          <a:graphicData uri="http://schemas.openxmlformats.org/drawingml/2006/table">
            <a:tbl>
              <a:tblPr firstRow="1" firstCol="1" bandRow="1"/>
              <a:tblGrid>
                <a:gridCol w="4923425">
                  <a:extLst>
                    <a:ext uri="{9D8B030D-6E8A-4147-A177-3AD203B41FA5}">
                      <a16:colId xmlns:a16="http://schemas.microsoft.com/office/drawing/2014/main" val="4583245"/>
                    </a:ext>
                  </a:extLst>
                </a:gridCol>
                <a:gridCol w="1248775">
                  <a:extLst>
                    <a:ext uri="{9D8B030D-6E8A-4147-A177-3AD203B41FA5}">
                      <a16:colId xmlns:a16="http://schemas.microsoft.com/office/drawing/2014/main" val="3557626490"/>
                    </a:ext>
                  </a:extLst>
                </a:gridCol>
                <a:gridCol w="1219201">
                  <a:extLst>
                    <a:ext uri="{9D8B030D-6E8A-4147-A177-3AD203B41FA5}">
                      <a16:colId xmlns:a16="http://schemas.microsoft.com/office/drawing/2014/main" val="3813528902"/>
                    </a:ext>
                  </a:extLst>
                </a:gridCol>
              </a:tblGrid>
              <a:tr h="6349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927468"/>
                  </a:ext>
                </a:extLst>
              </a:tr>
              <a:tr h="71426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Quét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nhà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576072"/>
                  </a:ext>
                </a:extLst>
              </a:tr>
              <a:tr h="71426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báo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3301260"/>
                  </a:ext>
                </a:extLst>
              </a:tr>
              <a:tr h="71426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phim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4015823"/>
                  </a:ext>
                </a:extLst>
              </a:tr>
              <a:tr h="71426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cơm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7372187"/>
                  </a:ext>
                </a:extLst>
              </a:tr>
              <a:tr h="71426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bè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64830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467600" y="25146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E0A377-4DEE-4BA6-A6FD-01FBB36DD140}"/>
              </a:ext>
            </a:extLst>
          </p:cNvPr>
          <p:cNvSpPr txBox="1"/>
          <p:nvPr/>
        </p:nvSpPr>
        <p:spPr>
          <a:xfrm>
            <a:off x="6212577" y="322102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3BEB73-2363-4C0F-A5D6-F24B543849BE}"/>
              </a:ext>
            </a:extLst>
          </p:cNvPr>
          <p:cNvSpPr txBox="1"/>
          <p:nvPr/>
        </p:nvSpPr>
        <p:spPr>
          <a:xfrm>
            <a:off x="6221954" y="3982831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C7925B-69AD-4C88-ADB6-0317321EB337}"/>
              </a:ext>
            </a:extLst>
          </p:cNvPr>
          <p:cNvSpPr txBox="1"/>
          <p:nvPr/>
        </p:nvSpPr>
        <p:spPr>
          <a:xfrm>
            <a:off x="7467600" y="467633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760DB49-FB02-42BE-A70F-D76AE913FB59}"/>
              </a:ext>
            </a:extLst>
          </p:cNvPr>
          <p:cNvSpPr txBox="1"/>
          <p:nvPr/>
        </p:nvSpPr>
        <p:spPr>
          <a:xfrm>
            <a:off x="6221954" y="5470648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8731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  <p:bldP spid="11" grpId="0"/>
      <p:bldP spid="12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06179"/>
            <a:ext cx="9144000" cy="4164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" marR="28575" algn="just">
              <a:lnSpc>
                <a:spcPct val="150000"/>
              </a:lnSpc>
            </a:pP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28575" marR="28575" algn="just">
              <a:lnSpc>
                <a:spcPct val="150000"/>
              </a:lnSpc>
            </a:pP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" marR="28575" lvl="0" algn="just">
              <a:lnSpc>
                <a:spcPct val="150000"/>
              </a:lnSpc>
            </a:pP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30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endParaRPr lang="en-US" sz="30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endParaRPr lang="en-US" sz="30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30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0" y="3837124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99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0"/>
            <a:ext cx="8991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Bef>
                <a:spcPts val="600"/>
              </a:spcBef>
              <a:spcAft>
                <a:spcPts val="0"/>
              </a:spcAft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4: Câu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?</a:t>
            </a:r>
          </a:p>
          <a:p>
            <a:pPr marL="30480" marR="30480" algn="just">
              <a:spcBef>
                <a:spcPts val="60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</a:t>
            </a:r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. Là mạng có quy mô toàn cầu hoạt động dựa trên giao thức TCP/IP.</a:t>
            </a:r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30480" marR="30480" algn="just">
              <a:spcBef>
                <a:spcPts val="60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0480" marR="30480" algn="just">
              <a:spcBef>
                <a:spcPts val="60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Oval 5"/>
          <p:cNvSpPr/>
          <p:nvPr/>
        </p:nvSpPr>
        <p:spPr>
          <a:xfrm>
            <a:off x="-32826" y="1814732"/>
            <a:ext cx="533400" cy="5778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407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500" y="279369"/>
            <a:ext cx="87630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Bef>
                <a:spcPts val="600"/>
              </a:spcBef>
              <a:spcAft>
                <a:spcPts val="0"/>
              </a:spcAft>
            </a:pP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5: 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0480" marR="30480" algn="just">
              <a:spcBef>
                <a:spcPts val="60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Laptop</a:t>
            </a:r>
          </a:p>
          <a:p>
            <a:pPr marL="30480" marR="30480" algn="just">
              <a:spcBef>
                <a:spcPts val="60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Bef>
                <a:spcPts val="60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Bef>
                <a:spcPts val="60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Internet</a:t>
            </a:r>
          </a:p>
        </p:txBody>
      </p:sp>
      <p:sp>
        <p:nvSpPr>
          <p:cNvPr id="5" name="Oval 4"/>
          <p:cNvSpPr/>
          <p:nvPr/>
        </p:nvSpPr>
        <p:spPr>
          <a:xfrm>
            <a:off x="218635" y="3548988"/>
            <a:ext cx="533400" cy="57758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4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6106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6: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Internet?</a:t>
            </a:r>
          </a:p>
          <a:p>
            <a:pPr marL="30480" marR="30480" lvl="0"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Internet.</a:t>
            </a:r>
          </a:p>
          <a:p>
            <a:pPr marL="30480" marR="30480" lvl="0"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Internet.</a:t>
            </a:r>
          </a:p>
          <a:p>
            <a:pPr marL="30480" marR="30480" lvl="0"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(ISP)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Internet.</a:t>
            </a:r>
          </a:p>
          <a:p>
            <a:pPr marL="30480" marR="30480" lvl="0"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Wi-Fi</a:t>
            </a:r>
          </a:p>
        </p:txBody>
      </p:sp>
      <p:sp>
        <p:nvSpPr>
          <p:cNvPr id="5" name="Oval 4"/>
          <p:cNvSpPr/>
          <p:nvPr/>
        </p:nvSpPr>
        <p:spPr>
          <a:xfrm>
            <a:off x="182880" y="3162300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8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838200"/>
            <a:ext cx="8610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>
              <a:spcBef>
                <a:spcPts val="600"/>
              </a:spcBef>
            </a:pP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7: 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</a:t>
            </a:r>
          </a:p>
          <a:p>
            <a:pPr marL="30480" marR="30480" lvl="0" algn="just">
              <a:spcBef>
                <a:spcPts val="600"/>
              </a:spcBef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>
              <a:spcBef>
                <a:spcPts val="600"/>
              </a:spcBef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>
              <a:spcBef>
                <a:spcPts val="600"/>
              </a:spcBef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>
              <a:spcBef>
                <a:spcPts val="600"/>
              </a:spcBef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Oval 5"/>
          <p:cNvSpPr/>
          <p:nvPr/>
        </p:nvSpPr>
        <p:spPr>
          <a:xfrm>
            <a:off x="533400" y="3140897"/>
            <a:ext cx="533400" cy="55024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2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9100" y="304800"/>
            <a:ext cx="830580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>
              <a:spcBef>
                <a:spcPts val="6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8: 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0480" marR="30480" lvl="0" algn="just">
              <a:spcBef>
                <a:spcPts val="600"/>
              </a:spcBef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>
              <a:spcBef>
                <a:spcPts val="600"/>
              </a:spcBef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>
              <a:spcBef>
                <a:spcPts val="600"/>
              </a:spcBef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  <a:p>
            <a:pPr marL="30480" marR="30480" lvl="0" algn="just">
              <a:spcBef>
                <a:spcPts val="600"/>
              </a:spcBef>
            </a:pP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</p:txBody>
      </p:sp>
      <p:sp>
        <p:nvSpPr>
          <p:cNvPr id="5" name="Oval 4"/>
          <p:cNvSpPr/>
          <p:nvPr/>
        </p:nvSpPr>
        <p:spPr>
          <a:xfrm>
            <a:off x="419100" y="1448782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8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29000" y="71637"/>
            <a:ext cx="29824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VẬN DỤNG </a:t>
            </a:r>
            <a:endParaRPr lang="en-US" sz="32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553167"/>
            <a:ext cx="8763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Em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en-US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0500" y="1538021"/>
            <a:ext cx="8763000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Internet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7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700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84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6862945"/>
              </p:ext>
            </p:extLst>
          </p:nvPr>
        </p:nvGraphicFramePr>
        <p:xfrm>
          <a:off x="118402" y="1219200"/>
          <a:ext cx="8381999" cy="4715145"/>
        </p:xfrm>
        <a:graphic>
          <a:graphicData uri="http://schemas.openxmlformats.org/drawingml/2006/table">
            <a:tbl>
              <a:tblPr/>
              <a:tblGrid>
                <a:gridCol w="3158198">
                  <a:extLst>
                    <a:ext uri="{9D8B030D-6E8A-4147-A177-3AD203B41FA5}">
                      <a16:colId xmlns:a16="http://schemas.microsoft.com/office/drawing/2014/main" val="3716428599"/>
                    </a:ext>
                  </a:extLst>
                </a:gridCol>
                <a:gridCol w="1529687">
                  <a:extLst>
                    <a:ext uri="{9D8B030D-6E8A-4147-A177-3AD203B41FA5}">
                      <a16:colId xmlns:a16="http://schemas.microsoft.com/office/drawing/2014/main" val="1174344787"/>
                    </a:ext>
                  </a:extLst>
                </a:gridCol>
                <a:gridCol w="1862665">
                  <a:extLst>
                    <a:ext uri="{9D8B030D-6E8A-4147-A177-3AD203B41FA5}">
                      <a16:colId xmlns:a16="http://schemas.microsoft.com/office/drawing/2014/main" val="3127400723"/>
                    </a:ext>
                  </a:extLst>
                </a:gridCol>
                <a:gridCol w="1831449">
                  <a:extLst>
                    <a:ext uri="{9D8B030D-6E8A-4147-A177-3AD203B41FA5}">
                      <a16:colId xmlns:a16="http://schemas.microsoft.com/office/drawing/2014/main" val="483082798"/>
                    </a:ext>
                  </a:extLst>
                </a:gridCol>
              </a:tblGrid>
              <a:tr h="9262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chí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bao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giờ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nhưng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ít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xuyên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000103"/>
                  </a:ext>
                </a:extLst>
              </a:tr>
              <a:tr h="10857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 thông tin trên Internet trong học tập của bản thân.</a:t>
                      </a:r>
                      <a:endParaRPr lang="en-US" sz="2400" b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7749158"/>
                  </a:ext>
                </a:extLst>
              </a:tr>
              <a:tr h="7238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 gia lớp học trên Internet</a:t>
                      </a:r>
                      <a:endParaRPr lang="en-US" sz="2400" b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296633"/>
                  </a:ext>
                </a:extLst>
              </a:tr>
              <a:tr h="44500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4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báo</a:t>
                      </a:r>
                      <a:endParaRPr lang="en-US" sz="24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3332987"/>
                  </a:ext>
                </a:extLst>
              </a:tr>
              <a:tr h="4607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Nghe </a:t>
                      </a:r>
                      <a:r>
                        <a:rPr lang="en-US" sz="24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24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6625106"/>
                  </a:ext>
                </a:extLst>
              </a:tr>
              <a:tr h="4686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24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phim</a:t>
                      </a:r>
                      <a:endParaRPr lang="en-US" sz="24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816018"/>
                  </a:ext>
                </a:extLst>
              </a:tr>
              <a:tr h="4617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game</a:t>
                      </a:r>
                      <a:endParaRPr lang="en-US" sz="2400" b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41383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18402" y="30480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6394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4314108"/>
              </p:ext>
            </p:extLst>
          </p:nvPr>
        </p:nvGraphicFramePr>
        <p:xfrm>
          <a:off x="304800" y="735034"/>
          <a:ext cx="8382000" cy="5852159"/>
        </p:xfrm>
        <a:graphic>
          <a:graphicData uri="http://schemas.openxmlformats.org/drawingml/2006/table">
            <a:tbl>
              <a:tblPr/>
              <a:tblGrid>
                <a:gridCol w="704383">
                  <a:extLst>
                    <a:ext uri="{9D8B030D-6E8A-4147-A177-3AD203B41FA5}">
                      <a16:colId xmlns:a16="http://schemas.microsoft.com/office/drawing/2014/main" val="2128528338"/>
                    </a:ext>
                  </a:extLst>
                </a:gridCol>
                <a:gridCol w="4677169">
                  <a:extLst>
                    <a:ext uri="{9D8B030D-6E8A-4147-A177-3AD203B41FA5}">
                      <a16:colId xmlns:a16="http://schemas.microsoft.com/office/drawing/2014/main" val="3533347754"/>
                    </a:ext>
                  </a:extLst>
                </a:gridCol>
                <a:gridCol w="1676721">
                  <a:extLst>
                    <a:ext uri="{9D8B030D-6E8A-4147-A177-3AD203B41FA5}">
                      <a16:colId xmlns:a16="http://schemas.microsoft.com/office/drawing/2014/main" val="131166188"/>
                    </a:ext>
                  </a:extLst>
                </a:gridCol>
                <a:gridCol w="1323727">
                  <a:extLst>
                    <a:ext uri="{9D8B030D-6E8A-4147-A177-3AD203B41FA5}">
                      <a16:colId xmlns:a16="http://schemas.microsoft.com/office/drawing/2014/main" val="4118198798"/>
                    </a:ext>
                  </a:extLst>
                </a:gridCol>
              </a:tblGrid>
              <a:tr h="442549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 dung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Xác nhận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187418"/>
                  </a:ext>
                </a:extLst>
              </a:tr>
              <a:tr h="108192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khái niệm Internet là gì?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800" b="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315693"/>
                  </a:ext>
                </a:extLst>
              </a:tr>
              <a:tr h="108192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nhờ</a:t>
                      </a: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800" b="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125619"/>
                  </a:ext>
                </a:extLst>
              </a:tr>
              <a:tr h="108192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các được điểm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800" b="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974011"/>
                  </a:ext>
                </a:extLst>
              </a:tr>
              <a:tr h="108192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những lợi ích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800" b="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3821707"/>
                  </a:ext>
                </a:extLst>
              </a:tr>
              <a:tr h="108192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mức độ sử dụng Internet của bản thân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800" b="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800" b="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487048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4125" y="2403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24618"/>
            <a:ext cx="74606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kiểm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đánh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(ICT)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427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E4AAC12-5954-49DA-9005-6D5F9BE0D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4800" y="1676400"/>
            <a:ext cx="8610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981200" y="381000"/>
            <a:ext cx="5715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79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9BFE36-7FC3-492D-9079-1403B9601A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446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7200" y="1371600"/>
            <a:ext cx="853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5: INTERNET (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40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 20-22</a:t>
            </a:r>
            <a:endParaRPr lang="en-US" sz="2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838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0300" y="1340521"/>
            <a:ext cx="4343400" cy="4754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644461"/>
            <a:ext cx="60287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 HÌNH THÀNH KIẾN THỨC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863026"/>
            <a:ext cx="74887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Em </a:t>
            </a:r>
            <a:r>
              <a:rPr lang="en-US" sz="32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32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3932010"/>
            <a:ext cx="74887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3: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5151597"/>
            <a:ext cx="7772400" cy="1189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phổ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64F933-F331-4A2A-A9BD-3F2EC8792FEC}"/>
              </a:ext>
            </a:extLst>
          </p:cNvPr>
          <p:cNvSpPr/>
          <p:nvPr/>
        </p:nvSpPr>
        <p:spPr>
          <a:xfrm>
            <a:off x="695178" y="2632222"/>
            <a:ext cx="74887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Muốn</a:t>
            </a: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32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B37A82-9EB2-43DD-9487-DA807FE43210}"/>
              </a:ext>
            </a:extLst>
          </p:cNvPr>
          <p:cNvSpPr txBox="1"/>
          <p:nvPr/>
        </p:nvSpPr>
        <p:spPr>
          <a:xfrm>
            <a:off x="0" y="-48887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Internet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0567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8684" y="181036"/>
            <a:ext cx="74887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Em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" name="Rectangle 7"/>
          <p:cNvSpPr/>
          <p:nvPr/>
        </p:nvSpPr>
        <p:spPr>
          <a:xfrm>
            <a:off x="398684" y="814388"/>
            <a:ext cx="85167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Internet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B6FFC4-6E3C-4CA8-B892-1AB326C7CFFD}"/>
              </a:ext>
            </a:extLst>
          </p:cNvPr>
          <p:cNvSpPr/>
          <p:nvPr/>
        </p:nvSpPr>
        <p:spPr>
          <a:xfrm>
            <a:off x="398684" y="2149152"/>
            <a:ext cx="83267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Muốn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cần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698923-729D-4A2D-B8D5-E0ED9DDADF6A}"/>
              </a:ext>
            </a:extLst>
          </p:cNvPr>
          <p:cNvSpPr/>
          <p:nvPr/>
        </p:nvSpPr>
        <p:spPr>
          <a:xfrm>
            <a:off x="238563" y="3548865"/>
            <a:ext cx="849678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Internet.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Viettel,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Mobiphone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Internet.</a:t>
            </a:r>
            <a:endParaRPr lang="en-US" sz="3600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9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4127" y="3910820"/>
            <a:ext cx="821574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(WWW),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….</a:t>
            </a:r>
            <a:endParaRPr lang="en-US" sz="3600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9774" y="2584623"/>
            <a:ext cx="8385625" cy="1326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4: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phổ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0E0688-C536-4C22-A627-F3D7C2382498}"/>
              </a:ext>
            </a:extLst>
          </p:cNvPr>
          <p:cNvSpPr/>
          <p:nvPr/>
        </p:nvSpPr>
        <p:spPr>
          <a:xfrm>
            <a:off x="464127" y="70937"/>
            <a:ext cx="83267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3: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FFB7B5-DD91-4C24-8CB5-45384E5D6C1F}"/>
              </a:ext>
            </a:extLst>
          </p:cNvPr>
          <p:cNvSpPr txBox="1"/>
          <p:nvPr/>
        </p:nvSpPr>
        <p:spPr>
          <a:xfrm>
            <a:off x="383649" y="1284105"/>
            <a:ext cx="86868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</p:spTree>
    <p:extLst>
      <p:ext uri="{BB962C8B-B14F-4D97-AF65-F5344CB8AC3E}">
        <p14:creationId xmlns:p14="http://schemas.microsoft.com/office/powerpoint/2010/main" val="172813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2190" y="2329916"/>
            <a:ext cx="8915399" cy="3697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Internet là mạng ......(1).......các ...(2)... máy tính trên khắp thế giới.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Người sử dụng truy cập Internet để tìm kiếm, ...(3)... lưu trữ và trao đổi ...(4)...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Có nhiều ...(5)... thông tin khác nhau trên Internet</a:t>
            </a:r>
            <a:endParaRPr kumimoji="0" lang="pt-BR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5741" y="85315"/>
            <a:ext cx="774910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Em hãy thay các số trong mỗi câu bằng một từ hoặc cụm từ thích hợp (Trang 21)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059" y="1509852"/>
            <a:ext cx="1189749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43699" y="1428895"/>
            <a:ext cx="982962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39679" y="1447750"/>
            <a:ext cx="1229825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64753" y="1488265"/>
            <a:ext cx="1470275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21460" y="1525562"/>
            <a:ext cx="1228221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96296E-6 L 0.16076 0.137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38" y="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8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323 -2.59259E-6 L 0.01545 0.0419 C 0.0401 0.05093 0.05399 0.06412 0.05399 0.07778 C 0.05399 0.09352 0.0401 0.10602 0.01545 0.11505 L -0.09323 0.15718 " pathEditMode="relative" rAng="0" ptsTypes="AAA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61" y="7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85185E-6 L -0.06719 0.4615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68" y="2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59259E-6 L 0.06372 0.4648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7" y="2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7 L -0.38403 0.5817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01" y="29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C27E60A-7BF6-44E7-9368-560B30CADFC0}"/>
              </a:ext>
            </a:extLst>
          </p:cNvPr>
          <p:cNvSpPr txBox="1"/>
          <p:nvPr/>
        </p:nvSpPr>
        <p:spPr>
          <a:xfrm>
            <a:off x="533400" y="381000"/>
            <a:ext cx="6324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Đặc điểm của Internet: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35817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31420" y="801269"/>
            <a:ext cx="72811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Theo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00300" y="2286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</a:p>
        </p:txBody>
      </p:sp>
      <p:sp>
        <p:nvSpPr>
          <p:cNvPr id="6" name="Rectangle 5"/>
          <p:cNvSpPr/>
          <p:nvPr/>
        </p:nvSpPr>
        <p:spPr>
          <a:xfrm>
            <a:off x="1447801" y="1483225"/>
            <a:ext cx="5029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96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</TotalTime>
  <Words>1540</Words>
  <Application>Microsoft Office PowerPoint</Application>
  <PresentationFormat>On-screen Show (4:3)</PresentationFormat>
  <Paragraphs>195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THẢO LUẬN NHÓM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ncokoj</dc:creator>
  <cp:lastModifiedBy>Nguyễn Thị Hồng Minh</cp:lastModifiedBy>
  <cp:revision>109</cp:revision>
  <dcterms:created xsi:type="dcterms:W3CDTF">2017-02-22T10:22:58Z</dcterms:created>
  <dcterms:modified xsi:type="dcterms:W3CDTF">2021-11-04T14:58:19Z</dcterms:modified>
</cp:coreProperties>
</file>