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90" r:id="rId2"/>
    <p:sldId id="291" r:id="rId3"/>
    <p:sldId id="292" r:id="rId4"/>
    <p:sldId id="293" r:id="rId5"/>
    <p:sldId id="294" r:id="rId6"/>
    <p:sldId id="295" r:id="rId7"/>
    <p:sldId id="400" r:id="rId8"/>
    <p:sldId id="399" r:id="rId9"/>
    <p:sldId id="414" r:id="rId10"/>
    <p:sldId id="274" r:id="rId11"/>
    <p:sldId id="410" r:id="rId12"/>
    <p:sldId id="264" r:id="rId13"/>
    <p:sldId id="415" r:id="rId14"/>
    <p:sldId id="277" r:id="rId15"/>
    <p:sldId id="280" r:id="rId16"/>
    <p:sldId id="402" r:id="rId17"/>
    <p:sldId id="416" r:id="rId18"/>
    <p:sldId id="278" r:id="rId19"/>
    <p:sldId id="417" r:id="rId20"/>
    <p:sldId id="418" r:id="rId21"/>
    <p:sldId id="281" r:id="rId22"/>
    <p:sldId id="282" r:id="rId23"/>
    <p:sldId id="406" r:id="rId24"/>
    <p:sldId id="283" r:id="rId25"/>
    <p:sldId id="407" r:id="rId26"/>
    <p:sldId id="408" r:id="rId27"/>
    <p:sldId id="411" r:id="rId28"/>
    <p:sldId id="412" r:id="rId29"/>
    <p:sldId id="409" r:id="rId30"/>
    <p:sldId id="284" r:id="rId31"/>
    <p:sldId id="413" r:id="rId32"/>
    <p:sldId id="285" r:id="rId33"/>
    <p:sldId id="403" r:id="rId34"/>
    <p:sldId id="405" r:id="rId35"/>
    <p:sldId id="267" r:id="rId36"/>
    <p:sldId id="269" r:id="rId37"/>
    <p:sldId id="3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12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0.wmf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9.wmf"/><Relationship Id="rId5" Type="http://schemas.openxmlformats.org/officeDocument/2006/relationships/slide" Target="slide1.xml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2.bin"/><Relationship Id="rId4" Type="http://schemas.openxmlformats.org/officeDocument/2006/relationships/audio" Target="../media/audio2.wav"/><Relationship Id="rId9" Type="http://schemas.openxmlformats.org/officeDocument/2006/relationships/image" Target="../media/image8.wmf"/><Relationship Id="rId14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jpeg"/><Relationship Id="rId5" Type="http://schemas.openxmlformats.org/officeDocument/2006/relationships/slide" Target="slide1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wmf"/><Relationship Id="rId3" Type="http://schemas.openxmlformats.org/officeDocument/2006/relationships/audio" Target="../media/audio1.wav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4.wmf"/><Relationship Id="rId5" Type="http://schemas.openxmlformats.org/officeDocument/2006/relationships/slide" Target="slide1.xml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6.bin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890684" cy="660889"/>
          </a:xfrm>
        </p:spPr>
        <p:txBody>
          <a:bodyPr/>
          <a:lstStyle/>
          <a:p>
            <a:r>
              <a:rPr lang="en-US" altLang="en-US" sz="332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492" y="-6638"/>
            <a:ext cx="48533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67154"/>
            <a:ext cx="2139462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338"/>
            <a:ext cx="2228850" cy="22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5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1799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365361" y="2135206"/>
            <a:ext cx="87786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80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B2431-739A-43EA-8023-DE102EB8EC62}"/>
              </a:ext>
            </a:extLst>
          </p:cNvPr>
          <p:cNvSpPr/>
          <p:nvPr/>
        </p:nvSpPr>
        <p:spPr>
          <a:xfrm>
            <a:off x="531215" y="1028700"/>
            <a:ext cx="80815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 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hỏi sau: 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9144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4DFFE4-0B84-4F04-9F93-6BE56D6F9BE3}"/>
              </a:ext>
            </a:extLst>
          </p:cNvPr>
          <p:cNvSpPr/>
          <p:nvPr/>
        </p:nvSpPr>
        <p:spPr>
          <a:xfrm>
            <a:off x="348334" y="1139993"/>
            <a:ext cx="80815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808" y="30241"/>
            <a:ext cx="87956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 đã bao giờ tìm kiếm thông tin trên Internet chưa? Em đã tìm gì? Kết quả có như em mong muốn không?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2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FED69D-5E3B-411E-A2B1-65C9A7FE563E}"/>
              </a:ext>
            </a:extLst>
          </p:cNvPr>
          <p:cNvSpPr/>
          <p:nvPr/>
        </p:nvSpPr>
        <p:spPr>
          <a:xfrm>
            <a:off x="285362" y="1071864"/>
            <a:ext cx="876165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 hãy đọc thông tin trong sgk và trả lờ</a:t>
            </a:r>
            <a:r>
              <a:rPr lang="vi-VN" sz="300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các câu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00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226695" algn="ctr"/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/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1:</a:t>
            </a:r>
            <a:r>
              <a:rPr lang="en-US" sz="320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Em biết gì về máy tìm kiếm? Sử dụng máy tìm kiếm để tìm kiếm thông tin em thấy có thuận lợi và khó khăn gì?</a:t>
            </a:r>
          </a:p>
          <a:p>
            <a:pPr indent="-226695" algn="just"/>
            <a:r>
              <a:rPr lang="vi-VN" sz="3000">
                <a:solidFill>
                  <a:srgbClr val="0000FF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2</a:t>
            </a:r>
            <a:r>
              <a:rPr lang="vi-VN" sz="3000">
                <a:solidFill>
                  <a:srgbClr val="0000FF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300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biết?</a:t>
            </a:r>
            <a:endParaRPr lang="en-US" sz="30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/>
            <a:r>
              <a:rPr lang="vi-VN" sz="3000">
                <a:solidFill>
                  <a:srgbClr val="0000FF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3</a:t>
            </a:r>
            <a:r>
              <a:rPr lang="vi-VN" sz="3000">
                <a:solidFill>
                  <a:srgbClr val="0000FF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vi-VN" sz="300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Kết quả khi sử dụng máy tìm kiếm là gì?</a:t>
            </a:r>
            <a:endParaRPr lang="en-US" sz="30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B95578-BBDD-40D1-A7AE-54F6FA1B5786}"/>
              </a:ext>
            </a:extLst>
          </p:cNvPr>
          <p:cNvSpPr/>
          <p:nvPr/>
        </p:nvSpPr>
        <p:spPr>
          <a:xfrm>
            <a:off x="237499" y="927056"/>
            <a:ext cx="89203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Máy tìm kiếm là một trang web đặc biệt, giúp người sử dụng tìm kiếm thông tin trên Internet một cách nhanh chóng, hiệu quả thông qua các từ khóa.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C572-70EA-46FD-B351-0C25FB1881A0}"/>
              </a:ext>
            </a:extLst>
          </p:cNvPr>
          <p:cNvSpPr/>
          <p:nvPr/>
        </p:nvSpPr>
        <p:spPr>
          <a:xfrm>
            <a:off x="298858" y="2312051"/>
            <a:ext cx="87976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khoá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tin.</a:t>
            </a:r>
          </a:p>
        </p:txBody>
      </p:sp>
      <p:sp>
        <p:nvSpPr>
          <p:cNvPr id="3" name="Rectangle 2"/>
          <p:cNvSpPr/>
          <p:nvPr/>
        </p:nvSpPr>
        <p:spPr>
          <a:xfrm>
            <a:off x="71342" y="0"/>
            <a:ext cx="87956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1: Em biết gì về máy tìm kiếm? Sử dụng máy tìm kiếm để tìm kiếm thông tin em thấy có thuận lợi và khó khăn gì?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453" y="3662878"/>
            <a:ext cx="8734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6695" algn="just"/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biết?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182694" y="4186098"/>
            <a:ext cx="9029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Có nhiều máy tìm kiếm như: www.yahoo.com; coccoc.com; www.google.com; www.bing.com; 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146451" y="5112495"/>
            <a:ext cx="8512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3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Kết quả khi sử dụng máy tìm kiếm là gì?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5D626-E041-42E6-B9AD-F61A5DDA3996}"/>
              </a:ext>
            </a:extLst>
          </p:cNvPr>
          <p:cNvSpPr/>
          <p:nvPr/>
        </p:nvSpPr>
        <p:spPr>
          <a:xfrm>
            <a:off x="182694" y="5577211"/>
            <a:ext cx="87612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Kết quả tìm kiếm là danh sách liên kết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 đến các trang web có chứa từ khóa đó. Các liên kết có thể là văn bản, hình ảnh hoặc video.</a:t>
            </a:r>
          </a:p>
        </p:txBody>
      </p:sp>
    </p:spTree>
    <p:extLst>
      <p:ext uri="{BB962C8B-B14F-4D97-AF65-F5344CB8AC3E}">
        <p14:creationId xmlns:p14="http://schemas.microsoft.com/office/powerpoint/2010/main" val="13943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034" y="213346"/>
            <a:ext cx="6293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7A521-C5EC-419E-B951-B372BC5E3355}"/>
              </a:ext>
            </a:extLst>
          </p:cNvPr>
          <p:cNvSpPr/>
          <p:nvPr/>
        </p:nvSpPr>
        <p:spPr>
          <a:xfrm>
            <a:off x="71342" y="5373653"/>
            <a:ext cx="8911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342699" y="74572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674F4-4099-4008-ABB4-BA57D773DE6D}"/>
              </a:ext>
            </a:extLst>
          </p:cNvPr>
          <p:cNvSpPr/>
          <p:nvPr/>
        </p:nvSpPr>
        <p:spPr>
          <a:xfrm>
            <a:off x="114033" y="1278095"/>
            <a:ext cx="89119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114034" y="2751292"/>
            <a:ext cx="9029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Có nhiều máy tìm kiếm như: www.yahoo.com; coccoc.com; www.google.com; www.bing.com;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5D626-E041-42E6-B9AD-F61A5DDA3996}"/>
              </a:ext>
            </a:extLst>
          </p:cNvPr>
          <p:cNvSpPr/>
          <p:nvPr/>
        </p:nvSpPr>
        <p:spPr>
          <a:xfrm>
            <a:off x="71342" y="3924183"/>
            <a:ext cx="87612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Kết quả tìm kiếm là danh sách liên kết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trỏ đến các trang web có chứa từ khóa đó. Các liên kết có thể là văn bản, hình ảnh hoặc video.</a:t>
            </a:r>
          </a:p>
        </p:txBody>
      </p:sp>
    </p:spTree>
    <p:extLst>
      <p:ext uri="{BB962C8B-B14F-4D97-AF65-F5344CB8AC3E}">
        <p14:creationId xmlns:p14="http://schemas.microsoft.com/office/powerpoint/2010/main" val="414677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1244546" y="32512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280219" y="1463040"/>
            <a:ext cx="8657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513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3469587" y="314960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163380" y="1316331"/>
            <a:ext cx="88172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Internet là xa lộ thông tin giống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Trên Internet có thông tin bổ ích và có cả thông tin độc hại.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Thận trọng khi chia sẻ thông tin cá nhân trên Internet.</a:t>
            </a:r>
          </a:p>
        </p:txBody>
      </p:sp>
    </p:spTree>
    <p:extLst>
      <p:ext uri="{BB962C8B-B14F-4D97-AF65-F5344CB8AC3E}">
        <p14:creationId xmlns:p14="http://schemas.microsoft.com/office/powerpoint/2010/main" val="185635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767098-E081-4802-8D42-9EA6CAA3F503}"/>
              </a:ext>
            </a:extLst>
          </p:cNvPr>
          <p:cNvSpPr txBox="1"/>
          <p:nvPr/>
        </p:nvSpPr>
        <p:spPr>
          <a:xfrm>
            <a:off x="206174" y="155288"/>
            <a:ext cx="209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22337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2BFD08-0AD3-479D-AFA0-95EA3C021F6A}"/>
              </a:ext>
            </a:extLst>
          </p:cNvPr>
          <p:cNvSpPr/>
          <p:nvPr/>
        </p:nvSpPr>
        <p:spPr>
          <a:xfrm>
            <a:off x="188380" y="1028700"/>
            <a:ext cx="89556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900" b="1" dirty="0">
                <a:solidFill>
                  <a:srgbClr val="FF0000"/>
                </a:solidFill>
                <a:latin typeface="+mj-lt"/>
              </a:rPr>
              <a:t>Thảo luận nhóm và đại diện nhóm trả lời, hoàn thành các câu hỏi sau: </a:t>
            </a:r>
          </a:p>
          <a:p>
            <a:r>
              <a:rPr lang="vi-VN" sz="2900" dirty="0">
                <a:latin typeface="+mj-lt"/>
              </a:rPr>
              <a:t>Câu 1: Từ khóa là gì?</a:t>
            </a:r>
          </a:p>
          <a:p>
            <a:r>
              <a:rPr lang="vi-VN" sz="2900" dirty="0">
                <a:latin typeface="+mj-lt"/>
              </a:rPr>
              <a:t>Câu 2: Việc lựa chọn từ khóa phù hợp có ý nghĩa gì trong việc tìm kiếm thông tin?</a:t>
            </a:r>
          </a:p>
          <a:p>
            <a:r>
              <a:rPr lang="vi-VN" sz="2900" dirty="0">
                <a:latin typeface="+mj-lt"/>
              </a:rPr>
              <a:t>Câu 3: Em hãy sắp xếp lại các thao tác sau đây cho đúng trình tự cần thực hiện khi tìm thông tin bằng máy tìm kiếm</a:t>
            </a:r>
          </a:p>
          <a:p>
            <a:pPr lvl="1"/>
            <a:r>
              <a:rPr lang="vi-VN" sz="2900" dirty="0">
                <a:latin typeface="+mj-lt"/>
              </a:rPr>
              <a:t>a.</a:t>
            </a:r>
            <a:r>
              <a:rPr lang="en-US" sz="2900" dirty="0">
                <a:latin typeface="+mj-lt"/>
              </a:rPr>
              <a:t> </a:t>
            </a:r>
            <a:r>
              <a:rPr lang="vi-VN" sz="2900" dirty="0">
                <a:latin typeface="+mj-lt"/>
              </a:rPr>
              <a:t>Gõ từ khóa vào ô dành để nhập từ khóa</a:t>
            </a:r>
          </a:p>
          <a:p>
            <a:pPr lvl="1"/>
            <a:r>
              <a:rPr lang="vi-VN" sz="2900" dirty="0">
                <a:latin typeface="+mj-lt"/>
              </a:rPr>
              <a:t>b.</a:t>
            </a:r>
            <a:r>
              <a:rPr lang="en-US" sz="2900" dirty="0">
                <a:latin typeface="+mj-lt"/>
              </a:rPr>
              <a:t> </a:t>
            </a:r>
            <a:r>
              <a:rPr lang="vi-VN" sz="2900" dirty="0">
                <a:latin typeface="+mj-lt"/>
              </a:rPr>
              <a:t>Nháy chuột vào liên kết để truy cập trang tương ứng</a:t>
            </a:r>
          </a:p>
          <a:p>
            <a:pPr lvl="1"/>
            <a:r>
              <a:rPr lang="vi-VN" sz="2900" dirty="0">
                <a:latin typeface="+mj-lt"/>
              </a:rPr>
              <a:t>c.</a:t>
            </a:r>
            <a:r>
              <a:rPr lang="en-US" sz="2900" dirty="0">
                <a:latin typeface="+mj-lt"/>
              </a:rPr>
              <a:t> </a:t>
            </a:r>
            <a:r>
              <a:rPr lang="vi-VN" sz="2900" dirty="0">
                <a:latin typeface="+mj-lt"/>
              </a:rPr>
              <a:t>Mở trình duyệt</a:t>
            </a:r>
          </a:p>
          <a:p>
            <a:pPr lvl="1"/>
            <a:r>
              <a:rPr lang="vi-VN" sz="2900" dirty="0">
                <a:latin typeface="+mj-lt"/>
              </a:rPr>
              <a:t>d.</a:t>
            </a:r>
            <a:r>
              <a:rPr lang="en-US" sz="2900" dirty="0">
                <a:latin typeface="+mj-lt"/>
              </a:rPr>
              <a:t> </a:t>
            </a:r>
            <a:r>
              <a:rPr lang="vi-VN" sz="2900" dirty="0">
                <a:latin typeface="+mj-lt"/>
              </a:rPr>
              <a:t>Nháy nút hoặc nhấn phím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900" dirty="0">
                <a:latin typeface="+mj-lt"/>
              </a:rPr>
              <a:t>nter</a:t>
            </a:r>
          </a:p>
          <a:p>
            <a:pPr lvl="1"/>
            <a:r>
              <a:rPr lang="vi-VN" sz="2900" dirty="0">
                <a:latin typeface="+mj-lt"/>
              </a:rPr>
              <a:t>e.</a:t>
            </a:r>
            <a:r>
              <a:rPr lang="en-US" sz="2900" dirty="0">
                <a:latin typeface="+mj-lt"/>
              </a:rPr>
              <a:t> </a:t>
            </a:r>
            <a:r>
              <a:rPr lang="vi-VN" sz="2900" dirty="0">
                <a:latin typeface="+mj-lt"/>
              </a:rPr>
              <a:t>Truy cập máy tìm kiếm.</a:t>
            </a:r>
          </a:p>
        </p:txBody>
      </p:sp>
    </p:spTree>
    <p:extLst>
      <p:ext uri="{BB962C8B-B14F-4D97-AF65-F5344CB8AC3E}">
        <p14:creationId xmlns:p14="http://schemas.microsoft.com/office/powerpoint/2010/main" val="19871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2BFD08-0AD3-479D-AFA0-95EA3C021F6A}"/>
              </a:ext>
            </a:extLst>
          </p:cNvPr>
          <p:cNvSpPr/>
          <p:nvPr/>
        </p:nvSpPr>
        <p:spPr>
          <a:xfrm>
            <a:off x="0" y="114299"/>
            <a:ext cx="895562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900">
                <a:latin typeface="+mj-lt"/>
              </a:rPr>
              <a:t>Câu </a:t>
            </a:r>
            <a:r>
              <a:rPr lang="vi-VN" sz="2900" dirty="0">
                <a:latin typeface="+mj-lt"/>
              </a:rPr>
              <a:t>1: Từ khóa là </a:t>
            </a:r>
            <a:r>
              <a:rPr lang="vi-VN" sz="2900">
                <a:latin typeface="+mj-lt"/>
              </a:rPr>
              <a:t>gì?</a:t>
            </a:r>
            <a:endParaRPr lang="vi-VN" sz="29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2BFD08-0AD3-479D-AFA0-95EA3C021F6A}"/>
              </a:ext>
            </a:extLst>
          </p:cNvPr>
          <p:cNvSpPr/>
          <p:nvPr/>
        </p:nvSpPr>
        <p:spPr>
          <a:xfrm>
            <a:off x="34758" y="1984663"/>
            <a:ext cx="89556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900">
                <a:latin typeface="+mj-lt"/>
              </a:rPr>
              <a:t>Câu </a:t>
            </a:r>
            <a:r>
              <a:rPr lang="vi-VN" sz="2900" dirty="0">
                <a:latin typeface="+mj-lt"/>
              </a:rPr>
              <a:t>2: Việc lựa chọn từ khóa phù hợp có ý nghĩa gì trong việc tìm kiếm thông </a:t>
            </a:r>
            <a:r>
              <a:rPr lang="vi-VN" sz="2900">
                <a:latin typeface="+mj-lt"/>
              </a:rPr>
              <a:t>tin?</a:t>
            </a:r>
            <a:endParaRPr lang="vi-VN" sz="29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0247B4-0E6A-44AD-8AA0-D785AF6FA60B}"/>
              </a:ext>
            </a:extLst>
          </p:cNvPr>
          <p:cNvSpPr/>
          <p:nvPr/>
        </p:nvSpPr>
        <p:spPr>
          <a:xfrm>
            <a:off x="69517" y="718126"/>
            <a:ext cx="88861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44801-5D4D-4519-9C10-9166A2F010BA}"/>
              </a:ext>
            </a:extLst>
          </p:cNvPr>
          <p:cNvSpPr/>
          <p:nvPr/>
        </p:nvSpPr>
        <p:spPr>
          <a:xfrm>
            <a:off x="69517" y="3150401"/>
            <a:ext cx="88861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28537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" y="4816720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id="{AD53CADA-6EEA-49FF-B967-F4539608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8170" y="4410808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469" imgH="190335" progId="Equation.DSMT4">
                  <p:embed/>
                </p:oleObj>
              </mc:Choice>
              <mc:Fallback>
                <p:oleObj name="Equation" r:id="rId8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70" y="4410808"/>
                        <a:ext cx="454269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90" imgH="190417" progId="Equation.DSMT4">
                  <p:embed/>
                </p:oleObj>
              </mc:Choice>
              <mc:Fallback>
                <p:oleObj name="Equation" r:id="rId10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:a16="http://schemas.microsoft.com/office/drawing/2014/main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90" imgH="190417" progId="Equation.DSMT4">
                  <p:embed/>
                </p:oleObj>
              </mc:Choice>
              <mc:Fallback>
                <p:oleObj name="Equation" r:id="rId12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:a16="http://schemas.microsoft.com/office/drawing/2014/main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9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6469" imgH="190335" progId="Equation.DSMT4">
                  <p:embed/>
                </p:oleObj>
              </mc:Choice>
              <mc:Fallback>
                <p:oleObj name="Equation" r:id="rId14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:a16="http://schemas.microsoft.com/office/drawing/2014/main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3E8CBE69-34F0-439C-81AE-C1F9AB94440A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:a16="http://schemas.microsoft.com/office/drawing/2014/main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685800"/>
            <a:ext cx="8088923" cy="31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Wide Web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58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:a16="http://schemas.microsoft.com/office/drawing/2014/main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2BFD08-0AD3-479D-AFA0-95EA3C021F6A}"/>
              </a:ext>
            </a:extLst>
          </p:cNvPr>
          <p:cNvSpPr/>
          <p:nvPr/>
        </p:nvSpPr>
        <p:spPr>
          <a:xfrm>
            <a:off x="0" y="114299"/>
            <a:ext cx="895562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900">
                <a:latin typeface="+mj-lt"/>
              </a:rPr>
              <a:t>Câu </a:t>
            </a:r>
            <a:r>
              <a:rPr lang="vi-VN" sz="2900" dirty="0">
                <a:latin typeface="+mj-lt"/>
              </a:rPr>
              <a:t>3: Em hãy sắp xếp lại các thao tác sau đây cho đúng trình tự cần thực hiện khi tìm thông tin bằng máy tìm kiếm</a:t>
            </a:r>
          </a:p>
          <a:p>
            <a:pPr lvl="1"/>
            <a:r>
              <a:rPr lang="vi-VN" sz="2900" dirty="0">
                <a:latin typeface="+mj-lt"/>
              </a:rPr>
              <a:t>a.</a:t>
            </a:r>
            <a:r>
              <a:rPr lang="en-US" sz="2900" dirty="0">
                <a:latin typeface="+mj-lt"/>
              </a:rPr>
              <a:t> </a:t>
            </a:r>
            <a:r>
              <a:rPr lang="vi-VN" sz="2900" dirty="0">
                <a:latin typeface="+mj-lt"/>
              </a:rPr>
              <a:t>Gõ từ khóa vào ô dành để nhập từ khóa</a:t>
            </a:r>
          </a:p>
          <a:p>
            <a:pPr lvl="1"/>
            <a:r>
              <a:rPr lang="vi-VN" sz="2900" dirty="0">
                <a:latin typeface="+mj-lt"/>
              </a:rPr>
              <a:t>b.</a:t>
            </a:r>
            <a:r>
              <a:rPr lang="en-US" sz="2900" dirty="0">
                <a:latin typeface="+mj-lt"/>
              </a:rPr>
              <a:t> </a:t>
            </a:r>
            <a:r>
              <a:rPr lang="vi-VN" sz="2900" dirty="0">
                <a:latin typeface="+mj-lt"/>
              </a:rPr>
              <a:t>Nháy chuột vào liên kết để truy cập trang tương ứng</a:t>
            </a:r>
          </a:p>
          <a:p>
            <a:pPr lvl="1"/>
            <a:r>
              <a:rPr lang="vi-VN" sz="2900" dirty="0">
                <a:latin typeface="+mj-lt"/>
              </a:rPr>
              <a:t>c.</a:t>
            </a:r>
            <a:r>
              <a:rPr lang="en-US" sz="2900" dirty="0">
                <a:latin typeface="+mj-lt"/>
              </a:rPr>
              <a:t> </a:t>
            </a:r>
            <a:r>
              <a:rPr lang="vi-VN" sz="2900" dirty="0">
                <a:latin typeface="+mj-lt"/>
              </a:rPr>
              <a:t>Mở trình duyệt</a:t>
            </a:r>
          </a:p>
          <a:p>
            <a:pPr lvl="1"/>
            <a:r>
              <a:rPr lang="vi-VN" sz="2900" dirty="0">
                <a:latin typeface="+mj-lt"/>
              </a:rPr>
              <a:t>d.</a:t>
            </a:r>
            <a:r>
              <a:rPr lang="en-US" sz="2900" dirty="0">
                <a:latin typeface="+mj-lt"/>
              </a:rPr>
              <a:t> </a:t>
            </a:r>
            <a:r>
              <a:rPr lang="vi-VN" sz="2900" dirty="0">
                <a:latin typeface="+mj-lt"/>
              </a:rPr>
              <a:t>Nháy nút hoặc nhấn phím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900" dirty="0">
                <a:latin typeface="+mj-lt"/>
              </a:rPr>
              <a:t>nter</a:t>
            </a:r>
          </a:p>
          <a:p>
            <a:pPr lvl="1"/>
            <a:r>
              <a:rPr lang="vi-VN" sz="2900" dirty="0">
                <a:latin typeface="+mj-lt"/>
              </a:rPr>
              <a:t>e.</a:t>
            </a:r>
            <a:r>
              <a:rPr lang="en-US" sz="2900" dirty="0">
                <a:latin typeface="+mj-lt"/>
              </a:rPr>
              <a:t> </a:t>
            </a:r>
            <a:r>
              <a:rPr lang="vi-VN" sz="2900" dirty="0">
                <a:latin typeface="+mj-lt"/>
              </a:rPr>
              <a:t>Truy cập máy tìm kiếm.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601" y="3726375"/>
            <a:ext cx="8854019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vi-VN" sz="2900">
                <a:solidFill>
                  <a:srgbClr val="0000FF"/>
                </a:solidFill>
                <a:latin typeface="+mj-lt"/>
              </a:rPr>
              <a:t>c.</a:t>
            </a:r>
            <a:r>
              <a:rPr lang="en-US" sz="290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900">
                <a:solidFill>
                  <a:srgbClr val="0000FF"/>
                </a:solidFill>
                <a:latin typeface="+mj-lt"/>
              </a:rPr>
              <a:t>Mở trình duyệt</a:t>
            </a:r>
          </a:p>
          <a:p>
            <a:pPr lvl="1"/>
            <a:r>
              <a:rPr lang="vi-VN" sz="2900">
                <a:solidFill>
                  <a:srgbClr val="0000FF"/>
                </a:solidFill>
                <a:latin typeface="+mj-lt"/>
              </a:rPr>
              <a:t>e.</a:t>
            </a:r>
            <a:r>
              <a:rPr lang="en-US" sz="290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900">
                <a:solidFill>
                  <a:srgbClr val="0000FF"/>
                </a:solidFill>
                <a:latin typeface="+mj-lt"/>
              </a:rPr>
              <a:t>Truy cập máy tìm kiếm.</a:t>
            </a:r>
          </a:p>
          <a:p>
            <a:pPr lvl="1"/>
            <a:r>
              <a:rPr lang="vi-VN" sz="2900">
                <a:solidFill>
                  <a:srgbClr val="0000FF"/>
                </a:solidFill>
                <a:latin typeface="+mj-lt"/>
              </a:rPr>
              <a:t>a.</a:t>
            </a:r>
            <a:r>
              <a:rPr lang="en-US" sz="290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900">
                <a:solidFill>
                  <a:srgbClr val="0000FF"/>
                </a:solidFill>
                <a:latin typeface="+mj-lt"/>
              </a:rPr>
              <a:t>Gõ từ khóa vào ô dành để nhập từ khóa</a:t>
            </a:r>
          </a:p>
          <a:p>
            <a:pPr lvl="1"/>
            <a:r>
              <a:rPr lang="vi-VN" sz="2900">
                <a:solidFill>
                  <a:srgbClr val="0000FF"/>
                </a:solidFill>
                <a:latin typeface="+mj-lt"/>
              </a:rPr>
              <a:t>d.</a:t>
            </a:r>
            <a:r>
              <a:rPr lang="en-US" sz="290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900">
                <a:solidFill>
                  <a:srgbClr val="0000FF"/>
                </a:solidFill>
                <a:latin typeface="+mj-lt"/>
              </a:rPr>
              <a:t>Nháy nút hoặc nhấn phím </a:t>
            </a:r>
            <a:r>
              <a:rPr lang="en-US" sz="29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900">
                <a:solidFill>
                  <a:srgbClr val="0000FF"/>
                </a:solidFill>
                <a:latin typeface="+mj-lt"/>
              </a:rPr>
              <a:t>nter</a:t>
            </a:r>
          </a:p>
          <a:p>
            <a:pPr lvl="1"/>
            <a:r>
              <a:rPr lang="vi-VN" sz="2900">
                <a:solidFill>
                  <a:srgbClr val="0000FF"/>
                </a:solidFill>
                <a:latin typeface="+mj-lt"/>
              </a:rPr>
              <a:t>b.</a:t>
            </a:r>
            <a:r>
              <a:rPr lang="en-US" sz="290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900">
                <a:solidFill>
                  <a:srgbClr val="0000FF"/>
                </a:solidFill>
                <a:latin typeface="+mj-lt"/>
              </a:rPr>
              <a:t>Nháy chuột vào liên kết để truy cập trang tương ứng</a:t>
            </a:r>
          </a:p>
        </p:txBody>
      </p:sp>
    </p:spTree>
    <p:extLst>
      <p:ext uri="{BB962C8B-B14F-4D97-AF65-F5344CB8AC3E}">
        <p14:creationId xmlns:p14="http://schemas.microsoft.com/office/powerpoint/2010/main" val="131407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767098-E081-4802-8D42-9EA6CAA3F503}"/>
              </a:ext>
            </a:extLst>
          </p:cNvPr>
          <p:cNvSpPr txBox="1"/>
          <p:nvPr/>
        </p:nvSpPr>
        <p:spPr>
          <a:xfrm>
            <a:off x="206174" y="155288"/>
            <a:ext cx="209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4801-5D4D-4519-9C10-9166A2F010BA}"/>
              </a:ext>
            </a:extLst>
          </p:cNvPr>
          <p:cNvSpPr/>
          <p:nvPr/>
        </p:nvSpPr>
        <p:spPr>
          <a:xfrm>
            <a:off x="128948" y="1936283"/>
            <a:ext cx="88861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247B4-0E6A-44AD-8AA0-D785AF6FA60B}"/>
              </a:ext>
            </a:extLst>
          </p:cNvPr>
          <p:cNvSpPr/>
          <p:nvPr/>
        </p:nvSpPr>
        <p:spPr>
          <a:xfrm>
            <a:off x="257896" y="740063"/>
            <a:ext cx="88861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1A0FD-8E72-4806-A612-14F3E645B45D}"/>
              </a:ext>
            </a:extLst>
          </p:cNvPr>
          <p:cNvSpPr/>
          <p:nvPr/>
        </p:nvSpPr>
        <p:spPr>
          <a:xfrm>
            <a:off x="128948" y="3624945"/>
            <a:ext cx="8658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-43194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16926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pic>
        <p:nvPicPr>
          <p:cNvPr id="10246" name="Picture 2">
            <a:extLst>
              <a:ext uri="{FF2B5EF4-FFF2-40B4-BE49-F238E27FC236}">
                <a16:creationId xmlns:a16="http://schemas.microsoft.com/office/drawing/2014/main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7" y="2372627"/>
            <a:ext cx="4092591" cy="25510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70" y="2372626"/>
            <a:ext cx="4092590" cy="25510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25" y="789703"/>
            <a:ext cx="89495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4BBD5D-D01D-4B78-8659-CE210238F1AE}"/>
              </a:ext>
            </a:extLst>
          </p:cNvPr>
          <p:cNvSpPr/>
          <p:nvPr/>
        </p:nvSpPr>
        <p:spPr>
          <a:xfrm>
            <a:off x="323558" y="4381270"/>
            <a:ext cx="3038623" cy="48614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2EBE34-4633-467D-9930-67F03B9C1BED}"/>
              </a:ext>
            </a:extLst>
          </p:cNvPr>
          <p:cNvSpPr/>
          <p:nvPr/>
        </p:nvSpPr>
        <p:spPr>
          <a:xfrm>
            <a:off x="4852246" y="4353134"/>
            <a:ext cx="2758375" cy="48614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ABA52AC-ADE6-441D-A983-DFACE62F3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51" y="5034585"/>
            <a:ext cx="894957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khoá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khoá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hiển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2" grpId="0" animBg="1"/>
      <p:bldP spid="15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171674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B8AD49-3804-4ABC-A966-00EFB182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594386"/>
              </p:ext>
            </p:extLst>
          </p:nvPr>
        </p:nvGraphicFramePr>
        <p:xfrm>
          <a:off x="188380" y="2390152"/>
          <a:ext cx="8688334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4538861">
                  <a:extLst>
                    <a:ext uri="{9D8B030D-6E8A-4147-A177-3AD203B41FA5}">
                      <a16:colId xmlns:a16="http://schemas.microsoft.com/office/drawing/2014/main" val="3316073780"/>
                    </a:ext>
                  </a:extLst>
                </a:gridCol>
                <a:gridCol w="4149473">
                  <a:extLst>
                    <a:ext uri="{9D8B030D-6E8A-4147-A177-3AD203B41FA5}">
                      <a16:colId xmlns:a16="http://schemas.microsoft.com/office/drawing/2014/main" val="502664675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24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897402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4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24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3361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4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1884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852553"/>
                  </a:ext>
                </a:extLst>
              </a:tr>
            </a:tbl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D8E2E390-67B3-4175-9228-BC12C245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86" y="1122587"/>
            <a:ext cx="89751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0C2F0B-781A-4467-94E2-C90533F05D71}"/>
              </a:ext>
            </a:extLst>
          </p:cNvPr>
          <p:cNvSpPr/>
          <p:nvPr/>
        </p:nvSpPr>
        <p:spPr>
          <a:xfrm>
            <a:off x="188380" y="5978440"/>
            <a:ext cx="2435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E0240D-6808-44C3-8C26-4AFE204184B2}"/>
              </a:ext>
            </a:extLst>
          </p:cNvPr>
          <p:cNvSpPr/>
          <p:nvPr/>
        </p:nvSpPr>
        <p:spPr>
          <a:xfrm>
            <a:off x="2788153" y="5978111"/>
            <a:ext cx="797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2a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41FD16-FA84-4BF1-AB18-6B0041F2C9D6}"/>
              </a:ext>
            </a:extLst>
          </p:cNvPr>
          <p:cNvSpPr/>
          <p:nvPr/>
        </p:nvSpPr>
        <p:spPr>
          <a:xfrm>
            <a:off x="3585166" y="597811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3b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FD0A2E-86A5-4511-8E7B-8E26511C98CE}"/>
              </a:ext>
            </a:extLst>
          </p:cNvPr>
          <p:cNvSpPr/>
          <p:nvPr/>
        </p:nvSpPr>
        <p:spPr>
          <a:xfrm>
            <a:off x="4354761" y="5976035"/>
            <a:ext cx="668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4c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346146" y="-42203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F78544-EFE2-4169-90A4-3893BAF67122}"/>
              </a:ext>
            </a:extLst>
          </p:cNvPr>
          <p:cNvSpPr/>
          <p:nvPr/>
        </p:nvSpPr>
        <p:spPr>
          <a:xfrm>
            <a:off x="0" y="732497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00FF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khoá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tin.</a:t>
            </a:r>
            <a:endParaRPr lang="en-US" sz="28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Máy tìm kiếm là công cụ hỗ trợ (1).…………...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Kết quả tìm kiếm là danh sách các (2)….….…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Cần chọn (3)…….… phù hợp.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4298" y="110055"/>
            <a:ext cx="5547677" cy="6651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F78544-EFE2-4169-90A4-3893BAF67122}"/>
              </a:ext>
            </a:extLst>
          </p:cNvPr>
          <p:cNvSpPr/>
          <p:nvPr/>
        </p:nvSpPr>
        <p:spPr>
          <a:xfrm>
            <a:off x="-1" y="950923"/>
            <a:ext cx="91440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Máy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(1)…….......………....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dụng.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(2)…. 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 …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(3)…….….. </a:t>
            </a:r>
            <a:r>
              <a:rPr lang="en-US" sz="30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hợp.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E0769-E734-415F-984A-6AE6407493DF}"/>
              </a:ext>
            </a:extLst>
          </p:cNvPr>
          <p:cNvSpPr txBox="1"/>
          <p:nvPr/>
        </p:nvSpPr>
        <p:spPr>
          <a:xfrm>
            <a:off x="2130310" y="1694375"/>
            <a:ext cx="1346844" cy="553998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3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6DE3F-DA73-4BCB-AB22-FACBDF8EDE33}"/>
              </a:ext>
            </a:extLst>
          </p:cNvPr>
          <p:cNvSpPr txBox="1"/>
          <p:nvPr/>
        </p:nvSpPr>
        <p:spPr>
          <a:xfrm>
            <a:off x="3723927" y="1688122"/>
            <a:ext cx="1508421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3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AD1EC-41B8-4B39-95A8-30B03FA9A9D0}"/>
              </a:ext>
            </a:extLst>
          </p:cNvPr>
          <p:cNvSpPr txBox="1"/>
          <p:nvPr/>
        </p:nvSpPr>
        <p:spPr>
          <a:xfrm>
            <a:off x="5405275" y="1694375"/>
            <a:ext cx="2977097" cy="553998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8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6996 0.0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27569 0.29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0.03784 0.399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346146" y="-42203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F78544-EFE2-4169-90A4-3893BAF67122}"/>
              </a:ext>
            </a:extLst>
          </p:cNvPr>
          <p:cNvSpPr/>
          <p:nvPr/>
        </p:nvSpPr>
        <p:spPr>
          <a:xfrm>
            <a:off x="159675" y="950923"/>
            <a:ext cx="86490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32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488F46-1CF9-4F47-8C78-5A1C9764A09C}"/>
              </a:ext>
            </a:extLst>
          </p:cNvPr>
          <p:cNvSpPr/>
          <p:nvPr/>
        </p:nvSpPr>
        <p:spPr>
          <a:xfrm>
            <a:off x="159675" y="1967505"/>
            <a:ext cx="640080" cy="5365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3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190617-C2D3-48AA-95AA-522AB086A229}"/>
              </a:ext>
            </a:extLst>
          </p:cNvPr>
          <p:cNvSpPr txBox="1"/>
          <p:nvPr/>
        </p:nvSpPr>
        <p:spPr>
          <a:xfrm>
            <a:off x="362243" y="145925"/>
            <a:ext cx="8556674" cy="5922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8053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7091E4-5B21-4566-B9FA-E62ABB309154}"/>
              </a:ext>
            </a:extLst>
          </p:cNvPr>
          <p:cNvSpPr txBox="1"/>
          <p:nvPr/>
        </p:nvSpPr>
        <p:spPr>
          <a:xfrm>
            <a:off x="302455" y="590843"/>
            <a:ext cx="8539089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666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11482" y="1129570"/>
            <a:ext cx="674001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TÌM KIẾM THÔNG TIN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 (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24501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5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24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2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:a16="http://schemas.microsoft.com/office/drawing/2014/main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860182"/>
            <a:ext cx="8721969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:a16="http://schemas.microsoft.com/office/drawing/2014/main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6DA1B-AF07-49D5-9E4B-F74E1FE943D6}"/>
              </a:ext>
            </a:extLst>
          </p:cNvPr>
          <p:cNvSpPr txBox="1"/>
          <p:nvPr/>
        </p:nvSpPr>
        <p:spPr>
          <a:xfrm>
            <a:off x="844062" y="1951458"/>
            <a:ext cx="2528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trình duyệt Web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1A41A5-B7B0-4EB0-8B7E-FDD59950EFF3}"/>
              </a:ext>
            </a:extLst>
          </p:cNvPr>
          <p:cNvSpPr txBox="1"/>
          <p:nvPr/>
        </p:nvSpPr>
        <p:spPr>
          <a:xfrm>
            <a:off x="844062" y="2616464"/>
            <a:ext cx="1997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địa chỉ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272FFA-0189-4914-BA29-2997918DC1ED}"/>
              </a:ext>
            </a:extLst>
          </p:cNvPr>
          <p:cNvSpPr txBox="1"/>
          <p:nvPr/>
        </p:nvSpPr>
        <p:spPr>
          <a:xfrm>
            <a:off x="829314" y="3222243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7323D-D5ED-4786-AB87-5BAE876C22FB}"/>
              </a:ext>
            </a:extLst>
          </p:cNvPr>
          <p:cNvSpPr txBox="1"/>
          <p:nvPr/>
        </p:nvSpPr>
        <p:spPr>
          <a:xfrm>
            <a:off x="844062" y="3793602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công cụ tìm kiếm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89583"/>
            <a:ext cx="8765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500BD-A96C-44A2-BEE7-F6E984EB8EC8}"/>
              </a:ext>
            </a:extLst>
          </p:cNvPr>
          <p:cNvSpPr/>
          <p:nvPr/>
        </p:nvSpPr>
        <p:spPr>
          <a:xfrm>
            <a:off x="0" y="2951946"/>
            <a:ext cx="8947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388598-98E8-451B-B3C1-E616F7164784}"/>
              </a:ext>
            </a:extLst>
          </p:cNvPr>
          <p:cNvSpPr txBox="1"/>
          <p:nvPr/>
        </p:nvSpPr>
        <p:spPr>
          <a:xfrm>
            <a:off x="0" y="410913"/>
            <a:ext cx="8765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52D894-6CA8-4989-8DC3-911885A39F67}"/>
              </a:ext>
            </a:extLst>
          </p:cNvPr>
          <p:cNvSpPr/>
          <p:nvPr/>
        </p:nvSpPr>
        <p:spPr>
          <a:xfrm>
            <a:off x="0" y="167325"/>
            <a:ext cx="8947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F15163-49E5-4F90-85C2-C5884F3DDBAF}"/>
              </a:ext>
            </a:extLst>
          </p:cNvPr>
          <p:cNvSpPr/>
          <p:nvPr/>
        </p:nvSpPr>
        <p:spPr>
          <a:xfrm>
            <a:off x="0" y="867657"/>
            <a:ext cx="89470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Google.com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Enter.</a:t>
            </a:r>
          </a:p>
          <a:p>
            <a:pPr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4E970-8A70-4A94-BE21-794B7BEAF410}"/>
              </a:ext>
            </a:extLst>
          </p:cNvPr>
          <p:cNvSpPr/>
          <p:nvPr/>
        </p:nvSpPr>
        <p:spPr>
          <a:xfrm>
            <a:off x="98474" y="3229982"/>
            <a:ext cx="89470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pPr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02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-99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1CBE5-E4C5-4760-8D40-53175122B89C}"/>
              </a:ext>
            </a:extLst>
          </p:cNvPr>
          <p:cNvSpPr/>
          <p:nvPr/>
        </p:nvSpPr>
        <p:spPr>
          <a:xfrm>
            <a:off x="0" y="829982"/>
            <a:ext cx="9144000" cy="5956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và đại diện nhóm trả lời, hoàn thành các câu hỏi sau: </a:t>
            </a:r>
            <a:endParaRPr lang="en-US" sz="28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75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5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www.google.com e</a:t>
            </a:r>
            <a:r>
              <a:rPr lang="it-IT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75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5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75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5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188380" y="1092884"/>
            <a:ext cx="8706239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14578" y="2935843"/>
            <a:ext cx="7821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l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15DD5-A4D8-4002-A8A5-5182272384B1}"/>
              </a:ext>
            </a:extLst>
          </p:cNvPr>
          <p:cNvSpPr txBox="1"/>
          <p:nvPr/>
        </p:nvSpPr>
        <p:spPr>
          <a:xfrm>
            <a:off x="14578" y="250045"/>
            <a:ext cx="9129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2323C-C0DF-4199-AB9F-79B1C24C6B54}"/>
              </a:ext>
            </a:extLst>
          </p:cNvPr>
          <p:cNvSpPr txBox="1"/>
          <p:nvPr/>
        </p:nvSpPr>
        <p:spPr>
          <a:xfrm>
            <a:off x="430924" y="108256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CEAEE-A517-4C36-99FD-3CB85A129162}"/>
              </a:ext>
            </a:extLst>
          </p:cNvPr>
          <p:cNvSpPr txBox="1"/>
          <p:nvPr/>
        </p:nvSpPr>
        <p:spPr>
          <a:xfrm>
            <a:off x="0" y="926753"/>
            <a:ext cx="8999580" cy="1394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C55BB-6DD7-4E28-906A-8316ABF48C32}"/>
              </a:ext>
            </a:extLst>
          </p:cNvPr>
          <p:cNvSpPr txBox="1"/>
          <p:nvPr/>
        </p:nvSpPr>
        <p:spPr>
          <a:xfrm>
            <a:off x="189186" y="3612865"/>
            <a:ext cx="8561703" cy="1481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42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58794" y="0"/>
            <a:ext cx="3826412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907" y="0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AC3C8-5506-4CED-881E-551AFAE0B00B}"/>
              </a:ext>
            </a:extLst>
          </p:cNvPr>
          <p:cNvSpPr/>
          <p:nvPr/>
        </p:nvSpPr>
        <p:spPr>
          <a:xfrm>
            <a:off x="0" y="951471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A. 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3000" dirty="0"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B. 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3000" dirty="0"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C. Video</a:t>
            </a:r>
          </a:p>
          <a:p>
            <a:pPr lvl="0" algn="just"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D. 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</a:p>
          <a:p>
            <a:pPr algn="just">
              <a:spcAft>
                <a:spcPts val="0"/>
              </a:spcAft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A. 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3000" dirty="0"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B. 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3000" dirty="0"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C. “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</a:p>
          <a:p>
            <a:pPr lvl="0" algn="just"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D. “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5F1ACF-E35E-443C-BD41-1BBB92009287}"/>
              </a:ext>
            </a:extLst>
          </p:cNvPr>
          <p:cNvSpPr/>
          <p:nvPr/>
        </p:nvSpPr>
        <p:spPr>
          <a:xfrm>
            <a:off x="0" y="3264314"/>
            <a:ext cx="568960" cy="5033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4DE3FD-1BC4-4C88-A8CC-72AFC91E5488}"/>
              </a:ext>
            </a:extLst>
          </p:cNvPr>
          <p:cNvSpPr/>
          <p:nvPr/>
        </p:nvSpPr>
        <p:spPr>
          <a:xfrm>
            <a:off x="0" y="5510534"/>
            <a:ext cx="568960" cy="5699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8707" y="0"/>
            <a:ext cx="3446585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F8E69-3394-4E52-99B8-0A7A0FBBDB48}"/>
              </a:ext>
            </a:extLst>
          </p:cNvPr>
          <p:cNvSpPr/>
          <p:nvPr/>
        </p:nvSpPr>
        <p:spPr>
          <a:xfrm>
            <a:off x="77371" y="789745"/>
            <a:ext cx="89892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25831" y="2953794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1656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3389153" y="1944276"/>
            <a:ext cx="256460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68731" y="2989938"/>
            <a:ext cx="71527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(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nếu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máy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tử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tập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1-10 SBT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trang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26-27.</a:t>
            </a:r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27D7679-A931-4206-8A40-583EC046A184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225" imgH="190335" progId="Equation.DSMT4">
                  <p:embed/>
                </p:oleObj>
              </mc:Choice>
              <mc:Fallback>
                <p:oleObj name="Equation" r:id="rId6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6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47647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5DE72-712A-4364-8963-D401A98EF2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:a16="http://schemas.microsoft.com/office/drawing/2014/main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6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69" imgH="190335" progId="Equation.DSMT4">
                  <p:embed/>
                </p:oleObj>
              </mc:Choice>
              <mc:Fallback>
                <p:oleObj name="Equation" r:id="rId10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:a16="http://schemas.microsoft.com/office/drawing/2014/main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:a16="http://schemas.microsoft.com/office/drawing/2014/main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69" imgH="190335" progId="Equation.DSMT4">
                  <p:embed/>
                </p:oleObj>
              </mc:Choice>
              <mc:Fallback>
                <p:oleObj name="Equation" r:id="rId12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:a16="http://schemas.microsoft.com/office/drawing/2014/main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:a16="http://schemas.microsoft.com/office/drawing/2014/main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890" imgH="190417" progId="Equation.DSMT4">
                  <p:embed/>
                </p:oleObj>
              </mc:Choice>
              <mc:Fallback>
                <p:oleObj name="Equation" r:id="rId14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:a16="http://schemas.microsoft.com/office/drawing/2014/main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363B03E-1320-4808-B625-761093E405FE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:a16="http://schemas.microsoft.com/office/drawing/2014/main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776002"/>
            <a:ext cx="7948246" cy="33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A.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B.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C.  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6E85F-4822-4846-9D51-E34057A6FF2C}"/>
              </a:ext>
            </a:extLst>
          </p:cNvPr>
          <p:cNvSpPr txBox="1"/>
          <p:nvPr/>
        </p:nvSpPr>
        <p:spPr>
          <a:xfrm>
            <a:off x="1055077" y="2976819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45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:a16="http://schemas.microsoft.com/office/drawing/2014/main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423627"/>
            <a:ext cx="69019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altLang="en-US" sz="258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E7239-00C4-4451-8461-120AB9C3D719}"/>
              </a:ext>
            </a:extLst>
          </p:cNvPr>
          <p:cNvSpPr txBox="1"/>
          <p:nvPr/>
        </p:nvSpPr>
        <p:spPr>
          <a:xfrm>
            <a:off x="1210017" y="1441830"/>
            <a:ext cx="5556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38889A-3217-4B84-A03F-EDD7DC4C5DE9}"/>
              </a:ext>
            </a:extLst>
          </p:cNvPr>
          <p:cNvSpPr txBox="1"/>
          <p:nvPr/>
        </p:nvSpPr>
        <p:spPr>
          <a:xfrm>
            <a:off x="1176693" y="2111911"/>
            <a:ext cx="480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CA153-2176-4423-AD75-0E2278338089}"/>
              </a:ext>
            </a:extLst>
          </p:cNvPr>
          <p:cNvSpPr txBox="1"/>
          <p:nvPr/>
        </p:nvSpPr>
        <p:spPr>
          <a:xfrm>
            <a:off x="1210015" y="2688925"/>
            <a:ext cx="5026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29C50-1673-4DFF-85AB-545D05F155A9}"/>
              </a:ext>
            </a:extLst>
          </p:cNvPr>
          <p:cNvSpPr txBox="1"/>
          <p:nvPr/>
        </p:nvSpPr>
        <p:spPr>
          <a:xfrm>
            <a:off x="1210015" y="3325838"/>
            <a:ext cx="5048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71308D11-58FA-4D0F-A202-11CCAD708DF0}"/>
              </a:ext>
            </a:extLst>
          </p:cNvPr>
          <p:cNvSpPr/>
          <p:nvPr/>
        </p:nvSpPr>
        <p:spPr>
          <a:xfrm>
            <a:off x="884902" y="1881554"/>
            <a:ext cx="6740013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được nhận </a:t>
            </a:r>
          </a:p>
          <a:p>
            <a:pPr algn="ctr" eaLnBrk="1" hangingPunct="1">
              <a:defRPr/>
            </a:pP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tràng pháo tay!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84F7F-7A82-4AB6-83AC-838E25FFF789}"/>
              </a:ext>
            </a:extLst>
          </p:cNvPr>
          <p:cNvSpPr txBox="1"/>
          <p:nvPr/>
        </p:nvSpPr>
        <p:spPr>
          <a:xfrm>
            <a:off x="447040" y="873760"/>
            <a:ext cx="813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6537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11482" y="1129570"/>
            <a:ext cx="674001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TÌM KIẾM THÔNG TIN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 (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033" y="301835"/>
            <a:ext cx="6293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FCBD-D093-4670-8A00-33452A1F5FD8}"/>
              </a:ext>
            </a:extLst>
          </p:cNvPr>
          <p:cNvSpPr txBox="1"/>
          <p:nvPr/>
        </p:nvSpPr>
        <p:spPr>
          <a:xfrm>
            <a:off x="358430" y="1099950"/>
            <a:ext cx="3055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2131</TotalTime>
  <Words>2641</Words>
  <Application>Microsoft Office PowerPoint</Application>
  <PresentationFormat>On-screen Show (4:3)</PresentationFormat>
  <Paragraphs>197</Paragraphs>
  <Slides>37</Slides>
  <Notes>1</Notes>
  <HiddenSlides>0</HiddenSlides>
  <MMClips>4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VNI-Times</vt:lpstr>
      <vt:lpstr>Office Theme</vt:lpstr>
      <vt:lpstr>Equation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219</cp:revision>
  <dcterms:created xsi:type="dcterms:W3CDTF">2020-01-30T08:17:02Z</dcterms:created>
  <dcterms:modified xsi:type="dcterms:W3CDTF">2025-12-28T03:11:42Z</dcterms:modified>
</cp:coreProperties>
</file>