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70" r:id="rId2"/>
    <p:sldMasterId id="2147483682" r:id="rId3"/>
  </p:sldMasterIdLst>
  <p:notesMasterIdLst>
    <p:notesMasterId r:id="rId32"/>
  </p:notesMasterIdLst>
  <p:sldIdLst>
    <p:sldId id="308" r:id="rId4"/>
    <p:sldId id="329" r:id="rId5"/>
    <p:sldId id="256" r:id="rId6"/>
    <p:sldId id="257" r:id="rId7"/>
    <p:sldId id="259" r:id="rId8"/>
    <p:sldId id="260" r:id="rId9"/>
    <p:sldId id="310" r:id="rId10"/>
    <p:sldId id="311" r:id="rId11"/>
    <p:sldId id="332" r:id="rId12"/>
    <p:sldId id="262" r:id="rId13"/>
    <p:sldId id="312" r:id="rId14"/>
    <p:sldId id="313" r:id="rId15"/>
    <p:sldId id="314" r:id="rId16"/>
    <p:sldId id="316" r:id="rId17"/>
    <p:sldId id="317" r:id="rId18"/>
    <p:sldId id="333" r:id="rId19"/>
    <p:sldId id="267" r:id="rId20"/>
    <p:sldId id="318" r:id="rId21"/>
    <p:sldId id="319" r:id="rId22"/>
    <p:sldId id="272" r:id="rId23"/>
    <p:sldId id="320" r:id="rId24"/>
    <p:sldId id="334" r:id="rId25"/>
    <p:sldId id="336" r:id="rId26"/>
    <p:sldId id="337" r:id="rId27"/>
    <p:sldId id="277" r:id="rId28"/>
    <p:sldId id="321" r:id="rId29"/>
    <p:sldId id="322" r:id="rId30"/>
    <p:sldId id="326" r:id="rId31"/>
  </p:sldIdLst>
  <p:sldSz cx="9144000" cy="5143500" type="screen16x9"/>
  <p:notesSz cx="6858000" cy="9144000"/>
  <p:embeddedFontLst>
    <p:embeddedFont>
      <p:font typeface="Jua" panose="020B0604020202020204" charset="-127"/>
      <p:regular r:id="rId33"/>
    </p:embeddedFont>
    <p:embeddedFont>
      <p:font typeface="Cambria Math" panose="02040503050406030204" pitchFamily="18" charset="0"/>
      <p:regular r:id="rId34"/>
    </p:embeddedFont>
    <p:embeddedFont>
      <p:font typeface="Quicksand Light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68A"/>
    <a:srgbClr val="FFFFCC"/>
    <a:srgbClr val="F8B6BB"/>
    <a:srgbClr val="F3BBDB"/>
    <a:srgbClr val="D1B2E8"/>
    <a:srgbClr val="2C7C78"/>
    <a:srgbClr val="E6B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31F871-0FE4-4762-986F-76D384B82B2B}">
  <a:tblStyle styleId="{A931F871-0FE4-4762-986F-76D384B82B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3" autoAdjust="0"/>
    <p:restoredTop sz="94660"/>
  </p:normalViewPr>
  <p:slideViewPr>
    <p:cSldViewPr snapToGrid="0">
      <p:cViewPr varScale="1">
        <p:scale>
          <a:sx n="92" d="100"/>
          <a:sy n="92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092F-050E-4A02-83D4-DB79FA870C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19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b0babbdd12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b0babbdd12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29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070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451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603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6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75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326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968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52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711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750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377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405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9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302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388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732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857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83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688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38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63" r:id="rId12"/>
    <p:sldLayoutId id="2147483664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54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12/28/2025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36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5.xml"/><Relationship Id="rId7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5.xml"/><Relationship Id="rId7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592" y="300598"/>
            <a:ext cx="364472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2900" y="1092417"/>
            <a:ext cx="208637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3 . 2 = </a:t>
            </a:r>
            <a:r>
              <a:rPr lang="en-US" sz="3600" b="1" dirty="0"/>
              <a:t>?</a:t>
            </a:r>
            <a:r>
              <a:rPr lang="en-US" sz="3600" dirty="0"/>
              <a:t> </a:t>
            </a:r>
            <a:endParaRPr lang="vi-VN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12900" y="1139000"/>
            <a:ext cx="208637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3 . 2 = </a:t>
            </a:r>
            <a:r>
              <a:rPr lang="en-US" sz="3600" b="1" dirty="0"/>
              <a:t>6</a:t>
            </a:r>
            <a:r>
              <a:rPr lang="en-US" sz="3600" dirty="0"/>
              <a:t> </a:t>
            </a:r>
            <a:endParaRPr lang="vi-V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27288" y="2014496"/>
            <a:ext cx="365760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(-3) . (-2) = </a:t>
            </a:r>
            <a:r>
              <a:rPr lang="en-US" sz="3600" b="1" dirty="0"/>
              <a:t>?</a:t>
            </a:r>
            <a:r>
              <a:rPr lang="en-US" sz="3600" dirty="0"/>
              <a:t> </a:t>
            </a:r>
            <a:endParaRPr lang="vi-VN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72352" y="3337101"/>
            <a:ext cx="33098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(-3) . (-2) = </a:t>
            </a:r>
            <a:r>
              <a:rPr lang="en-US" sz="3600" b="1" dirty="0"/>
              <a:t>6</a:t>
            </a:r>
            <a:r>
              <a:rPr lang="en-US" sz="3600" dirty="0"/>
              <a:t> </a:t>
            </a:r>
            <a:endParaRPr lang="vi-VN" sz="3600" dirty="0"/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flipH="1">
            <a:off x="2627288" y="2660827"/>
            <a:ext cx="1828801" cy="676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29953" y="3337101"/>
            <a:ext cx="33098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(-3) . (-2) = -</a:t>
            </a:r>
            <a:r>
              <a:rPr lang="en-US" sz="3600" b="1" dirty="0"/>
              <a:t>6</a:t>
            </a:r>
            <a:r>
              <a:rPr lang="en-US" sz="3600" dirty="0"/>
              <a:t> </a:t>
            </a:r>
            <a:endParaRPr lang="vi-VN" sz="3600" dirty="0"/>
          </a:p>
        </p:txBody>
      </p:sp>
      <p:cxnSp>
        <p:nvCxnSpPr>
          <p:cNvPr id="10" name="Straight Arrow Connector 9"/>
          <p:cNvCxnSpPr>
            <a:stCxn id="5" idx="2"/>
            <a:endCxn id="9" idx="0"/>
          </p:cNvCxnSpPr>
          <p:nvPr/>
        </p:nvCxnSpPr>
        <p:spPr>
          <a:xfrm>
            <a:off x="4456089" y="2660827"/>
            <a:ext cx="1828800" cy="676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3394" y="3543300"/>
            <a:ext cx="771525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51568" y="2681358"/>
            <a:ext cx="1156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hay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82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5" grpId="0" animBg="1"/>
      <p:bldP spid="6" grpId="0" animBg="1"/>
      <p:bldP spid="9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>
            <a:off x="2171701" y="2430948"/>
            <a:ext cx="4367122" cy="7462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3600" dirty="0" err="1">
                <a:solidFill>
                  <a:srgbClr val="2C7C78"/>
                </a:solidFill>
                <a:latin typeface="+mn-lt"/>
              </a:rPr>
              <a:t>Nhân</a:t>
            </a:r>
            <a:r>
              <a:rPr lang="en-US" sz="3600" dirty="0">
                <a:solidFill>
                  <a:srgbClr val="2C7C78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2C7C78"/>
                </a:solidFill>
                <a:latin typeface="+mn-lt"/>
              </a:rPr>
              <a:t>hai</a:t>
            </a:r>
            <a:r>
              <a:rPr lang="en-US" sz="3600" dirty="0">
                <a:solidFill>
                  <a:srgbClr val="2C7C78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2C7C78"/>
                </a:solidFill>
                <a:latin typeface="+mn-lt"/>
              </a:rPr>
              <a:t>số</a:t>
            </a:r>
            <a:r>
              <a:rPr lang="en-US" sz="3600" dirty="0">
                <a:solidFill>
                  <a:srgbClr val="2C7C78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2C7C78"/>
                </a:solidFill>
                <a:latin typeface="+mn-lt"/>
              </a:rPr>
              <a:t>nguyên</a:t>
            </a:r>
            <a:r>
              <a:rPr lang="en-US" sz="3600" dirty="0">
                <a:solidFill>
                  <a:srgbClr val="2C7C78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2C7C78"/>
                </a:solidFill>
                <a:latin typeface="+mn-lt"/>
              </a:rPr>
              <a:t>cùng</a:t>
            </a:r>
            <a:r>
              <a:rPr lang="en-US" sz="3600" dirty="0">
                <a:solidFill>
                  <a:srgbClr val="2C7C78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2C7C78"/>
                </a:solidFill>
                <a:latin typeface="+mn-lt"/>
              </a:rPr>
              <a:t>dấu</a:t>
            </a:r>
            <a:r>
              <a:rPr lang="en-US" sz="3600" dirty="0">
                <a:solidFill>
                  <a:srgbClr val="2C7C78"/>
                </a:solidFill>
                <a:latin typeface="+mn-lt"/>
              </a:rPr>
              <a:t>.</a:t>
            </a:r>
          </a:p>
        </p:txBody>
      </p:sp>
      <p:sp>
        <p:nvSpPr>
          <p:cNvPr id="2334" name="Google Shape;2334;p2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2C7C78"/>
                </a:solidFill>
                <a:latin typeface="+mn-lt"/>
              </a:rPr>
              <a:t>2</a:t>
            </a:r>
            <a:endParaRPr sz="4400" dirty="0">
              <a:solidFill>
                <a:srgbClr val="2C7C78"/>
              </a:solidFill>
              <a:latin typeface="+mn-lt"/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45" name="Google Shape;2345;p29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975" y="357188"/>
            <a:ext cx="6443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* </a:t>
            </a:r>
            <a:r>
              <a:rPr lang="en-US" sz="2000" b="1" dirty="0" err="1">
                <a:solidFill>
                  <a:schemeClr val="tx1"/>
                </a:solidFill>
              </a:rPr>
              <a:t>Tích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của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hai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số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nguyên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dương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5377" y="1102458"/>
            <a:ext cx="2596326" cy="461665"/>
          </a:xfrm>
          <a:prstGeom prst="rect">
            <a:avLst/>
          </a:prstGeom>
          <a:solidFill>
            <a:srgbClr val="D1B2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(+5) . (+8) = </a:t>
            </a:r>
            <a:r>
              <a:rPr lang="en-US" sz="2400" b="1" dirty="0"/>
              <a:t>?</a:t>
            </a:r>
            <a:r>
              <a:rPr lang="en-US" sz="2400" dirty="0"/>
              <a:t> 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77404" y="1087597"/>
            <a:ext cx="3572272" cy="461665"/>
          </a:xfrm>
          <a:prstGeom prst="rect">
            <a:avLst/>
          </a:prstGeom>
          <a:solidFill>
            <a:srgbClr val="D1B2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(+5).(+8) = 5 . 8 = </a:t>
            </a:r>
            <a:r>
              <a:rPr lang="en-US" sz="2400" b="1" dirty="0"/>
              <a:t>40</a:t>
            </a:r>
            <a:r>
              <a:rPr lang="en-US" sz="2400" dirty="0"/>
              <a:t> 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62821" y="1980129"/>
            <a:ext cx="653562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0.</a:t>
            </a:r>
            <a:endParaRPr lang="vi-VN" sz="2400" dirty="0"/>
          </a:p>
        </p:txBody>
      </p:sp>
      <p:sp>
        <p:nvSpPr>
          <p:cNvPr id="14" name="Curved Right Arrow 13"/>
          <p:cNvSpPr/>
          <p:nvPr/>
        </p:nvSpPr>
        <p:spPr>
          <a:xfrm>
            <a:off x="655558" y="1683389"/>
            <a:ext cx="758758" cy="75147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942975" y="3026530"/>
            <a:ext cx="6897519" cy="149806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hãy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lấy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dụ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nguyên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dương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4316" y="3637456"/>
            <a:ext cx="6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VD: </a:t>
            </a:r>
            <a:r>
              <a:rPr lang="en-US" sz="2400" dirty="0"/>
              <a:t>11 .  9 = 99; 100 .99 = 9 900; 5. 7 =35; …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0792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4" grpId="0" animBg="1"/>
      <p:bldP spid="16" grpId="0" animBg="1"/>
      <p:bldP spid="16" grpId="1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4721" y="371645"/>
            <a:ext cx="372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</a:rPr>
              <a:t>Tích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của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hai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số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nguyên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âm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0671" y="794972"/>
            <a:ext cx="6653229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vi-VN" sz="2000" dirty="0"/>
              <a:t>dòng đầu và nhận xét về dấu của tích mỗi khi đổi dấu một thừa số và giữ nguyên thừa số còn lại.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86908" y="1521808"/>
            <a:ext cx="2491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7030A0"/>
                </a:solidFill>
              </a:rPr>
              <a:t>(-3) </a:t>
            </a:r>
            <a:r>
              <a:rPr lang="en-US" altLang="en-US" sz="2000" dirty="0"/>
              <a:t>. </a:t>
            </a:r>
            <a:r>
              <a:rPr lang="en-US" altLang="en-US" sz="2000" dirty="0">
                <a:solidFill>
                  <a:schemeClr val="tx1"/>
                </a:solidFill>
              </a:rPr>
              <a:t>7 </a:t>
            </a:r>
            <a:r>
              <a:rPr lang="en-US" altLang="en-US" sz="2000" dirty="0"/>
              <a:t>= </a:t>
            </a:r>
            <a:r>
              <a:rPr lang="en-US" altLang="en-US" sz="2000" dirty="0">
                <a:solidFill>
                  <a:srgbClr val="C00000"/>
                </a:solidFill>
              </a:rPr>
              <a:t>- 21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0428" y="2354141"/>
            <a:ext cx="1943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3</a:t>
            </a:r>
            <a:r>
              <a:rPr lang="en-US" altLang="en-US" sz="2000" dirty="0"/>
              <a:t> . </a:t>
            </a:r>
            <a:r>
              <a:rPr lang="en-US" altLang="en-US" sz="2000" dirty="0">
                <a:solidFill>
                  <a:schemeClr val="tx1"/>
                </a:solidFill>
              </a:rPr>
              <a:t>7</a:t>
            </a:r>
            <a:r>
              <a:rPr lang="en-US" altLang="en-US" sz="2000" dirty="0"/>
              <a:t> = </a:t>
            </a:r>
            <a:r>
              <a:rPr lang="en-US" altLang="en-US" sz="2000" dirty="0">
                <a:solidFill>
                  <a:schemeClr val="tx1"/>
                </a:solidFill>
              </a:rPr>
              <a:t>21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76125" y="3074973"/>
            <a:ext cx="1943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3 . </a:t>
            </a:r>
            <a:r>
              <a:rPr lang="en-US" altLang="en-US" sz="2000" dirty="0">
                <a:solidFill>
                  <a:srgbClr val="7030A0"/>
                </a:solidFill>
              </a:rPr>
              <a:t>(-7)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= </a:t>
            </a:r>
            <a:r>
              <a:rPr lang="en-US" altLang="en-US" sz="2000" dirty="0">
                <a:solidFill>
                  <a:srgbClr val="C00000"/>
                </a:solidFill>
              </a:rPr>
              <a:t>-21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46426" y="3875377"/>
            <a:ext cx="1943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7030A0"/>
                </a:solidFill>
              </a:rPr>
              <a:t>(-3) .(-7)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/>
              <a:t>=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4734" y="3859277"/>
            <a:ext cx="51435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?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1444" y="1894656"/>
            <a:ext cx="1581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đổi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dấu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9752" y="2656081"/>
            <a:ext cx="161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đổi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dấu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57140" y="3443282"/>
            <a:ext cx="1632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đổi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dấu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3971" y="3857219"/>
            <a:ext cx="5353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21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00086">
            <a:off x="1046126" y="333698"/>
            <a:ext cx="567008" cy="623708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684786" y="895543"/>
            <a:ext cx="989556" cy="4064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HĐ3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38788" y="1926648"/>
            <a:ext cx="16328" cy="3898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63424" y="2710660"/>
            <a:ext cx="16328" cy="3898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540812" y="3411297"/>
            <a:ext cx="16328" cy="3898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9783" y="4222964"/>
            <a:ext cx="769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000" dirty="0"/>
              <a:t>* </a:t>
            </a:r>
            <a:r>
              <a:rPr lang="nl-NL" sz="2000" b="1" u="sng" dirty="0"/>
              <a:t>Nhận xét: </a:t>
            </a:r>
            <a:r>
              <a:rPr lang="nl-NL" sz="2000" i="1" dirty="0">
                <a:solidFill>
                  <a:srgbClr val="002060"/>
                </a:solidFill>
              </a:rPr>
              <a:t>Khi </a:t>
            </a:r>
            <a:r>
              <a:rPr lang="nl-NL" sz="2000" b="1" i="1" dirty="0">
                <a:solidFill>
                  <a:srgbClr val="002060"/>
                </a:solidFill>
              </a:rPr>
              <a:t>đổi dấu một thừa số </a:t>
            </a:r>
            <a:r>
              <a:rPr lang="nl-NL" sz="2000" i="1" dirty="0">
                <a:solidFill>
                  <a:srgbClr val="002060"/>
                </a:solidFill>
              </a:rPr>
              <a:t>và giữ nguyên thừa số còn lại thì </a:t>
            </a:r>
            <a:r>
              <a:rPr lang="nl-NL" sz="2000" b="1" i="1" dirty="0">
                <a:solidFill>
                  <a:srgbClr val="002060"/>
                </a:solidFill>
              </a:rPr>
              <a:t>tích cũng đổi dấu</a:t>
            </a:r>
            <a:r>
              <a:rPr lang="nl-NL" sz="2000" i="1" dirty="0">
                <a:solidFill>
                  <a:srgbClr val="002060"/>
                </a:solidFill>
              </a:rPr>
              <a:t>.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01115" y="929554"/>
            <a:ext cx="989556" cy="4064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HĐ4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8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9" grpId="0"/>
      <p:bldP spid="20" grpId="0"/>
      <p:bldP spid="21" grpId="0"/>
      <p:bldP spid="22" grpId="0"/>
      <p:bldP spid="23" grpId="0" animBg="1"/>
      <p:bldP spid="23" grpId="1" animBg="1"/>
      <p:bldP spid="27" grpId="0"/>
      <p:bldP spid="29" grpId="0"/>
      <p:bldP spid="31" grpId="0"/>
      <p:bldP spid="32" grpId="0" animBg="1"/>
      <p:bldP spid="37" grpId="0" animBg="1"/>
      <p:bldP spid="37" grpId="1" animBg="1"/>
      <p:bldP spid="7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504545" y="379658"/>
            <a:ext cx="6096000" cy="1675513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85357" y="2195643"/>
            <a:ext cx="8359278" cy="130333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b="1" i="1" dirty="0">
                <a:solidFill>
                  <a:schemeClr val="tx1"/>
                </a:solidFill>
              </a:rPr>
              <a:t>=&gt; </a:t>
            </a:r>
            <a:r>
              <a:rPr lang="en-US" sz="2800" b="1" i="1" dirty="0" err="1">
                <a:solidFill>
                  <a:schemeClr val="tx1"/>
                </a:solidFill>
              </a:rPr>
              <a:t>Để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nhân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hai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nguyên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âm</a:t>
            </a:r>
            <a:r>
              <a:rPr lang="en-US" sz="2800" b="1" i="1" dirty="0">
                <a:solidFill>
                  <a:schemeClr val="tx1"/>
                </a:solidFill>
              </a:rPr>
              <a:t>, ta </a:t>
            </a:r>
            <a:r>
              <a:rPr lang="en-US" sz="2800" b="1" i="1" dirty="0" err="1">
                <a:solidFill>
                  <a:schemeClr val="tx1"/>
                </a:solidFill>
              </a:rPr>
              <a:t>làm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như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thế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nào</a:t>
            </a:r>
            <a:r>
              <a:rPr lang="en-US" sz="2800" b="1" i="1" dirty="0">
                <a:solidFill>
                  <a:schemeClr val="tx1"/>
                </a:solidFill>
              </a:rPr>
              <a:t>?</a:t>
            </a:r>
            <a:endParaRPr lang="vi-VN" sz="2800" b="1" i="1" dirty="0">
              <a:solidFill>
                <a:schemeClr val="tx1"/>
              </a:solidFill>
            </a:endParaRPr>
          </a:p>
        </p:txBody>
      </p:sp>
      <p:grpSp>
        <p:nvGrpSpPr>
          <p:cNvPr id="9" name="Group 2"/>
          <p:cNvGrpSpPr/>
          <p:nvPr/>
        </p:nvGrpSpPr>
        <p:grpSpPr>
          <a:xfrm>
            <a:off x="787475" y="2563442"/>
            <a:ext cx="7591246" cy="2332725"/>
            <a:chOff x="-194153" y="115568"/>
            <a:chExt cx="2278127" cy="1692727"/>
          </a:xfrm>
          <a:solidFill>
            <a:srgbClr val="CCFF99"/>
          </a:solidFill>
        </p:grpSpPr>
        <p:sp>
          <p:nvSpPr>
            <p:cNvPr id="11" name="Freeform 3"/>
            <p:cNvSpPr/>
            <p:nvPr/>
          </p:nvSpPr>
          <p:spPr>
            <a:xfrm>
              <a:off x="-194153" y="115568"/>
              <a:ext cx="2278127" cy="1692727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54515" y="2580695"/>
            <a:ext cx="6944264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err="1"/>
              <a:t>nguyên</a:t>
            </a:r>
            <a:r>
              <a:rPr lang="en-US" sz="2400" b="1"/>
              <a:t> cùng </a:t>
            </a:r>
            <a:r>
              <a:rPr lang="en-US" sz="2400" b="1" dirty="0" err="1"/>
              <a:t>dấu</a:t>
            </a:r>
            <a:endParaRPr lang="vi-VN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860873" y="3092699"/>
            <a:ext cx="7398367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nhân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>
                <a:latin typeface="+mn-lt"/>
                <a:ea typeface="Calibri" panose="020F0502020204030204" pitchFamily="34" charset="0"/>
              </a:rPr>
              <a:t> cùng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dấu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nhân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nhiên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nl-NL" sz="2400" dirty="0"/>
              <a:t>của hai số đó với nhau.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83914" y="4143632"/>
                <a:ext cx="73983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2400" dirty="0">
                    <a:latin typeface="+mn-lt"/>
                  </a:rPr>
                  <a:t>Nếu m, n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2400" baseline="30000" dirty="0">
                    <a:latin typeface="+mn-lt"/>
                  </a:rPr>
                  <a:t>*</a:t>
                </a:r>
                <a:r>
                  <a:rPr lang="nl-NL" sz="2400" dirty="0">
                    <a:latin typeface="+mn-lt"/>
                  </a:rPr>
                  <a:t> thì (-m).(-n) = (-n).(-m) = m.n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4" y="4143632"/>
                <a:ext cx="7398367" cy="461665"/>
              </a:xfrm>
              <a:prstGeom prst="rect">
                <a:avLst/>
              </a:prstGeom>
              <a:blipFill>
                <a:blip r:embed="rId2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5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7" grpId="1" animBg="1"/>
      <p:bldP spid="12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7750" y="364826"/>
            <a:ext cx="2389517" cy="5715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 2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57267" y="403200"/>
            <a:ext cx="515679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1124873" y="1194606"/>
            <a:ext cx="3014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(-12) .(-12)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8492" y="1115654"/>
            <a:ext cx="3300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</a:t>
            </a:r>
            <a:r>
              <a:rPr lang="en-US" sz="2400" dirty="0"/>
              <a:t>(-137) . (-15)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6633" y="1466172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C00000"/>
                </a:solidFill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3330" y="1975596"/>
            <a:ext cx="30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</a:rPr>
              <a:t>a) (-12) . (-12)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2347" y="2610647"/>
            <a:ext cx="227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ea typeface="+mn-ea"/>
                <a:cs typeface="+mn-cs"/>
              </a:rPr>
              <a:t>=  12 . 12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6131" y="2633196"/>
            <a:ext cx="282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ea typeface="+mn-ea"/>
                <a:cs typeface="+mn-cs"/>
              </a:rPr>
              <a:t>= 137 . 15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6131" y="3312564"/>
            <a:ext cx="227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ea typeface="+mn-ea"/>
                <a:cs typeface="+mn-cs"/>
              </a:rPr>
              <a:t>= 2 055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32839" y="2054433"/>
            <a:ext cx="0" cy="20116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9173" y="3245698"/>
            <a:ext cx="227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ea typeface="+mn-ea"/>
                <a:cs typeface="+mn-cs"/>
              </a:rPr>
              <a:t>=  144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7234" y="1953828"/>
            <a:ext cx="30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</a:rPr>
              <a:t>b) (-137) . (-15)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534" y="4008559"/>
            <a:ext cx="7324609" cy="10025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2400" b="1" i="1" u="sng" dirty="0"/>
              <a:t>* Chú ý: </a:t>
            </a:r>
            <a:r>
              <a:rPr lang="nl-NL" sz="2400" dirty="0"/>
              <a:t>Tích của một số nguyên với 0 luôn bằng 0</a:t>
            </a:r>
            <a:endParaRPr lang="en-US" sz="2400" dirty="0"/>
          </a:p>
          <a:p>
            <a:pPr algn="ctr">
              <a:lnSpc>
                <a:spcPct val="130000"/>
              </a:lnSpc>
            </a:pPr>
            <a:r>
              <a:rPr lang="nl-NL" sz="2400" dirty="0"/>
              <a:t>a.0 = 0.a = 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10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"/>
          <p:cNvGrpSpPr/>
          <p:nvPr/>
        </p:nvGrpSpPr>
        <p:grpSpPr>
          <a:xfrm>
            <a:off x="761327" y="1542110"/>
            <a:ext cx="7591246" cy="2716529"/>
            <a:chOff x="-194153" y="115568"/>
            <a:chExt cx="2278127" cy="1692727"/>
          </a:xfrm>
          <a:solidFill>
            <a:srgbClr val="CCFF99"/>
          </a:solidFill>
        </p:grpSpPr>
        <p:sp>
          <p:nvSpPr>
            <p:cNvPr id="41" name="Freeform 3"/>
            <p:cNvSpPr/>
            <p:nvPr/>
          </p:nvSpPr>
          <p:spPr>
            <a:xfrm>
              <a:off x="-194153" y="115568"/>
              <a:ext cx="2278127" cy="1692727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28367" y="1559363"/>
            <a:ext cx="6944264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dấu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40743" y="2071367"/>
            <a:ext cx="38166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(+) . (+) = (+)</a:t>
            </a:r>
            <a:endParaRPr kumimoji="0" lang="en-US" sz="2400" b="1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28367" y="456276"/>
            <a:ext cx="217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Chú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ý:</a:t>
            </a:r>
            <a:endParaRPr kumimoji="0" lang="vi-VN" sz="2400" b="1" i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0742" y="2577091"/>
            <a:ext cx="38166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(-) . (-) = (+)</a:t>
            </a:r>
            <a:endParaRPr kumimoji="0" lang="en-US" sz="2400" b="1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0742" y="3082815"/>
            <a:ext cx="38166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(+) . (-) = (-)</a:t>
            </a:r>
            <a:endParaRPr kumimoji="0" lang="en-US" sz="2400" b="1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0742" y="3588539"/>
            <a:ext cx="38166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(-) . (+) = (-)</a:t>
            </a:r>
            <a:endParaRPr kumimoji="0" lang="en-US" sz="2400" b="1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5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121" y="12358"/>
            <a:ext cx="876300" cy="790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3421" y="267402"/>
            <a:ext cx="251732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Thử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nhỏ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5271" y="802933"/>
            <a:ext cx="68090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“?”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ô ở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ô </a:t>
            </a:r>
            <a:r>
              <a:rPr lang="en-US" sz="2400" dirty="0" err="1"/>
              <a:t>kề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ở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. (H.3.18).</a:t>
            </a:r>
            <a:endParaRPr lang="vi-VN" sz="2400" dirty="0"/>
          </a:p>
        </p:txBody>
      </p:sp>
      <p:sp>
        <p:nvSpPr>
          <p:cNvPr id="5" name="Rectangle 4"/>
          <p:cNvSpPr/>
          <p:nvPr/>
        </p:nvSpPr>
        <p:spPr>
          <a:xfrm>
            <a:off x="2649992" y="4310750"/>
            <a:ext cx="670832" cy="60415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-1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7973" y="4310750"/>
            <a:ext cx="670832" cy="60415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4105954" y="4310750"/>
            <a:ext cx="670832" cy="60415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808079" y="4310750"/>
            <a:ext cx="670832" cy="60415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-1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2753" y="3673936"/>
            <a:ext cx="670832" cy="60415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-1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2183" y="3673934"/>
            <a:ext cx="670832" cy="60415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5632" y="3673935"/>
            <a:ext cx="670832" cy="60415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3350695" y="3037120"/>
            <a:ext cx="670832" cy="60415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080096" y="3035735"/>
            <a:ext cx="670832" cy="60415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3706243" y="2398228"/>
            <a:ext cx="670832" cy="60415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3465043" y="4381995"/>
            <a:ext cx="52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0781" y="4379881"/>
            <a:ext cx="52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9395" y="3709023"/>
            <a:ext cx="52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2996" y="3087475"/>
            <a:ext cx="52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1594" y="3076269"/>
            <a:ext cx="52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1070" y="2398228"/>
            <a:ext cx="52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92897" y="2520872"/>
            <a:ext cx="2253342" cy="6780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8911" y="3460523"/>
            <a:ext cx="288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- </a:t>
            </a: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dirty="0"/>
              <a:t>: 2 </a:t>
            </a:r>
            <a:r>
              <a:rPr lang="en-US" sz="2000" dirty="0" err="1"/>
              <a:t>phút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53611" y="4349337"/>
            <a:ext cx="43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0162" y="4349337"/>
            <a:ext cx="47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-1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0550" y="3760975"/>
            <a:ext cx="48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-1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3230" y="3076268"/>
            <a:ext cx="52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-1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2996" y="3116106"/>
            <a:ext cx="52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8216" y="2405899"/>
            <a:ext cx="52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-1</a:t>
            </a:r>
            <a:endParaRPr lang="vi-VN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7" name="Google Shape;3167;p34"/>
          <p:cNvSpPr txBox="1">
            <a:spLocks noGrp="1"/>
          </p:cNvSpPr>
          <p:nvPr>
            <p:ph type="title"/>
          </p:nvPr>
        </p:nvSpPr>
        <p:spPr>
          <a:xfrm>
            <a:off x="2262104" y="2308237"/>
            <a:ext cx="4439690" cy="1285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CỦA PHÉP NHÂN</a:t>
            </a:r>
            <a:endParaRPr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68" name="Google Shape;3168;p34"/>
          <p:cNvSpPr txBox="1">
            <a:spLocks noGrp="1"/>
          </p:cNvSpPr>
          <p:nvPr>
            <p:ph type="title" idx="2"/>
          </p:nvPr>
        </p:nvSpPr>
        <p:spPr>
          <a:xfrm>
            <a:off x="3966928" y="1234601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endParaRPr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171" name="Google Shape;3171;p3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172" name="Google Shape;3172;p3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3" name="Google Shape;3173;p3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5" name="Google Shape;3175;p3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6" name="Google Shape;3176;p3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183" name="Google Shape;3183;p34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34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6551" y="123461"/>
            <a:ext cx="425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b="1" kern="1200" dirty="0" err="1">
                <a:solidFill>
                  <a:prstClr val="black"/>
                </a:solidFill>
                <a:ea typeface="+mn-ea"/>
                <a:cs typeface="+mn-cs"/>
              </a:rPr>
              <a:t>Tính</a:t>
            </a:r>
            <a:r>
              <a:rPr lang="en-US" sz="2400" b="1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ea typeface="+mn-ea"/>
                <a:cs typeface="+mn-cs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ea typeface="+mn-ea"/>
                <a:cs typeface="+mn-cs"/>
              </a:rPr>
              <a:t> so </a:t>
            </a:r>
            <a:r>
              <a:rPr lang="en-US" sz="2400" b="1" kern="1200" dirty="0" err="1">
                <a:solidFill>
                  <a:prstClr val="black"/>
                </a:solidFill>
                <a:ea typeface="+mn-ea"/>
                <a:cs typeface="+mn-cs"/>
              </a:rPr>
              <a:t>sánh</a:t>
            </a:r>
            <a:r>
              <a:rPr lang="en-US" sz="2400" b="1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ea typeface="+mn-ea"/>
                <a:cs typeface="+mn-cs"/>
              </a:rPr>
              <a:t>kết</a:t>
            </a:r>
            <a:r>
              <a:rPr lang="en-US" sz="2400" b="1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ea typeface="+mn-ea"/>
                <a:cs typeface="+mn-cs"/>
              </a:rPr>
              <a:t>quả</a:t>
            </a:r>
            <a:r>
              <a:rPr lang="en-US" sz="2400" b="1" kern="1200" dirty="0">
                <a:solidFill>
                  <a:prstClr val="black"/>
                </a:solidFill>
                <a:ea typeface="+mn-ea"/>
                <a:cs typeface="+mn-cs"/>
              </a:rPr>
              <a:t>: 	</a:t>
            </a:r>
            <a:endParaRPr lang="vi-VN" sz="24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803107"/>
            <a:ext cx="2935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vi-VN" sz="24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(- </a:t>
            </a:r>
            <a:r>
              <a:rPr lang="en-US" sz="24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24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4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7 </a:t>
            </a:r>
            <a:r>
              <a:rPr lang="en-US" sz="24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. (-4);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598" y="803107"/>
            <a:ext cx="4500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Tx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lang="en-US" sz="2400" kern="1200" dirty="0">
                <a:solidFill>
                  <a:prstClr val="black"/>
                </a:solidFill>
                <a:ea typeface="+mn-ea"/>
                <a:cs typeface="+mn-cs"/>
              </a:rPr>
              <a:t>[(-3) . 4] . (-5) </a:t>
            </a:r>
            <a:r>
              <a:rPr lang="en-US" sz="2400" kern="1200" dirty="0" err="1">
                <a:solidFill>
                  <a:prstClr val="black"/>
                </a:solidFill>
                <a:ea typeface="+mn-ea"/>
                <a:cs typeface="+mn-cs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ea typeface="+mn-ea"/>
                <a:cs typeface="+mn-cs"/>
              </a:rPr>
              <a:t> (-3). [4.(-5)]</a:t>
            </a:r>
            <a:endParaRPr lang="vi-VN" sz="4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414084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4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24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 – [15+ (-6)]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598" y="1420900"/>
            <a:ext cx="4500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buClrTx/>
            </a:pPr>
            <a:r>
              <a:rPr lang="en-US" sz="2400" kern="120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lang="en-US" sz="2400" kern="1200" dirty="0">
                <a:solidFill>
                  <a:prstClr val="black"/>
                </a:solidFill>
                <a:ea typeface="+mn-ea"/>
                <a:cs typeface="+mn-cs"/>
              </a:rPr>
              <a:t>(-4). (7+3) </a:t>
            </a:r>
            <a:r>
              <a:rPr lang="en-US" sz="2400" kern="1200" dirty="0" err="1">
                <a:solidFill>
                  <a:prstClr val="black"/>
                </a:solidFill>
                <a:ea typeface="+mn-ea"/>
                <a:cs typeface="+mn-cs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ea typeface="+mn-ea"/>
                <a:cs typeface="+mn-cs"/>
              </a:rPr>
              <a:t> (-4) .7 + (-4) .3</a:t>
            </a:r>
            <a:endParaRPr lang="vi-VN" sz="4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2414230" y="1923924"/>
            <a:ext cx="3586520" cy="836151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vi-VN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1937" y="2852050"/>
            <a:ext cx="73577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buClrTx/>
            </a:pPr>
            <a:r>
              <a:rPr lang="en-US" sz="2400" u="sng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2400" u="sng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400" u="sng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u="sng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2400" u="sng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5596" y="3473189"/>
            <a:ext cx="5105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buClrTx/>
            </a:pPr>
            <a:r>
              <a:rPr lang="en-US" sz="2400" u="sng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2400" u="sng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u="sng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u="sng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u="sng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064636" y="1850046"/>
            <a:ext cx="7079364" cy="1497240"/>
          </a:xfrm>
          <a:prstGeom prst="cloudCallout">
            <a:avLst>
              <a:gd name="adj1" fmla="val -35532"/>
              <a:gd name="adj2" fmla="val 6287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Ở </a:t>
            </a:r>
            <a:r>
              <a:rPr lang="en-US" sz="2400" b="1" dirty="0" err="1">
                <a:solidFill>
                  <a:srgbClr val="002060"/>
                </a:solidFill>
              </a:rPr>
              <a:t>mỗi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trường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hợp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783" y="2852050"/>
            <a:ext cx="3429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2" grpId="0" animBg="1"/>
      <p:bldP spid="22" grpId="1" animBg="1"/>
      <p:bldP spid="23" grpId="0"/>
      <p:bldP spid="23" grpId="1"/>
      <p:bldP spid="24" grpId="0"/>
      <p:bldP spid="24" grpId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"/>
          <p:cNvGrpSpPr/>
          <p:nvPr/>
        </p:nvGrpSpPr>
        <p:grpSpPr>
          <a:xfrm>
            <a:off x="695561" y="262882"/>
            <a:ext cx="7591246" cy="2836341"/>
            <a:chOff x="-194153" y="115567"/>
            <a:chExt cx="2278127" cy="1767384"/>
          </a:xfrm>
          <a:solidFill>
            <a:srgbClr val="CCFF99"/>
          </a:solidFill>
        </p:grpSpPr>
        <p:sp>
          <p:nvSpPr>
            <p:cNvPr id="41" name="Freeform 3"/>
            <p:cNvSpPr/>
            <p:nvPr/>
          </p:nvSpPr>
          <p:spPr>
            <a:xfrm>
              <a:off x="-194153" y="115567"/>
              <a:ext cx="2278127" cy="1767384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342543" y="376213"/>
            <a:ext cx="6944264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Phép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nhân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95561" y="3120629"/>
            <a:ext cx="7591246" cy="18191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2470" y="950723"/>
            <a:ext cx="423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 </a:t>
            </a:r>
            <a:r>
              <a:rPr kumimoji="0" lang="en-US" sz="2000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Giao</a:t>
            </a:r>
            <a:r>
              <a:rPr kumimoji="0" lang="en-US" sz="200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hoán</a:t>
            </a:r>
            <a:r>
              <a:rPr kumimoji="0" lang="en-US" sz="200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. b = b . a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022" y="1367451"/>
            <a:ext cx="4204414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 </a:t>
            </a:r>
            <a:r>
              <a:rPr kumimoji="0" lang="en-US" sz="2000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i="1" u="sng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i="1" u="sng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000" i="1" u="sng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lang="en-US" sz="2000" b="1" dirty="0"/>
              <a:t>(a . b) . c = a . (b .c)</a:t>
            </a:r>
            <a:endParaRPr kumimoji="0" lang="vi-VN" sz="20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2330" y="3099225"/>
            <a:ext cx="402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a . 0 = 0 . a = 0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8206" y="3550547"/>
            <a:ext cx="439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a . b = 0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hoặc</a:t>
            </a:r>
            <a:r>
              <a:rPr lang="en-US" sz="2000" b="1" dirty="0">
                <a:solidFill>
                  <a:srgbClr val="002060"/>
                </a:solidFill>
              </a:rPr>
              <a:t> a = 0 </a:t>
            </a:r>
            <a:r>
              <a:rPr lang="en-US" sz="2000" b="1" dirty="0" err="1">
                <a:solidFill>
                  <a:srgbClr val="002060"/>
                </a:solidFill>
              </a:rPr>
              <a:t>hoặc</a:t>
            </a:r>
            <a:r>
              <a:rPr lang="en-US" sz="2000" b="1" dirty="0">
                <a:solidFill>
                  <a:srgbClr val="002060"/>
                </a:solidFill>
              </a:rPr>
              <a:t> b = 0.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4022" y="1829116"/>
            <a:ext cx="7330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i="1" u="sng" noProof="0" dirty="0"/>
              <a:t>+ </a:t>
            </a:r>
            <a:r>
              <a:rPr lang="en-US" sz="2000" i="1" u="sng" noProof="0" dirty="0" err="1"/>
              <a:t>Phân</a:t>
            </a:r>
            <a:r>
              <a:rPr lang="en-US" sz="2000" i="1" u="sng" noProof="0" dirty="0"/>
              <a:t> </a:t>
            </a:r>
            <a:r>
              <a:rPr lang="en-US" sz="2000" i="1" u="sng" noProof="0" dirty="0" err="1"/>
              <a:t>phối</a:t>
            </a:r>
            <a:r>
              <a:rPr lang="en-US" sz="2000" i="1" u="sng" noProof="0" dirty="0"/>
              <a:t> </a:t>
            </a:r>
            <a:r>
              <a:rPr lang="en-US" sz="2000" i="1" u="sng" noProof="0" dirty="0" err="1"/>
              <a:t>của</a:t>
            </a:r>
            <a:r>
              <a:rPr lang="en-US" sz="2000" i="1" u="sng" noProof="0" dirty="0"/>
              <a:t> </a:t>
            </a:r>
            <a:r>
              <a:rPr lang="en-US" sz="2000" i="1" u="sng" noProof="0" dirty="0" err="1"/>
              <a:t>phép</a:t>
            </a:r>
            <a:r>
              <a:rPr lang="en-US" sz="2000" i="1" u="sng" noProof="0" dirty="0"/>
              <a:t> </a:t>
            </a:r>
            <a:r>
              <a:rPr lang="en-US" sz="2000" i="1" u="sng" noProof="0" dirty="0" err="1"/>
              <a:t>nhân</a:t>
            </a:r>
            <a:r>
              <a:rPr lang="en-US" sz="2000" i="1" u="sng" noProof="0" dirty="0"/>
              <a:t> </a:t>
            </a:r>
            <a:r>
              <a:rPr lang="en-US" sz="2000" i="1" u="sng" noProof="0" dirty="0" err="1"/>
              <a:t>đối</a:t>
            </a:r>
            <a:r>
              <a:rPr lang="en-US" sz="2000" i="1" u="sng" noProof="0" dirty="0"/>
              <a:t> </a:t>
            </a:r>
            <a:r>
              <a:rPr lang="en-US" sz="2000" i="1" u="sng" noProof="0" dirty="0" err="1"/>
              <a:t>với</a:t>
            </a:r>
            <a:r>
              <a:rPr lang="en-US" sz="2000" i="1" u="sng" noProof="0" dirty="0"/>
              <a:t> </a:t>
            </a:r>
            <a:r>
              <a:rPr lang="en-US" sz="2000" i="1" u="sng" noProof="0" dirty="0" err="1"/>
              <a:t>phép</a:t>
            </a:r>
            <a:r>
              <a:rPr lang="en-US" sz="2000" i="1" u="sng" noProof="0" dirty="0"/>
              <a:t> </a:t>
            </a:r>
            <a:r>
              <a:rPr lang="en-US" sz="2000" i="1" u="sng" noProof="0" dirty="0" err="1"/>
              <a:t>cộng</a:t>
            </a:r>
            <a:r>
              <a:rPr lang="en-US" sz="2000" i="1" u="sng" noProof="0" dirty="0"/>
              <a:t>, </a:t>
            </a:r>
            <a:r>
              <a:rPr lang="en-US" sz="2000" i="1" u="sng" noProof="0" dirty="0" err="1"/>
              <a:t>phép</a:t>
            </a:r>
            <a:r>
              <a:rPr lang="en-US" sz="2000" i="1" u="sng" noProof="0" dirty="0"/>
              <a:t> </a:t>
            </a:r>
            <a:r>
              <a:rPr lang="en-US" sz="2000" i="1" u="sng" noProof="0" dirty="0" err="1"/>
              <a:t>trừ</a:t>
            </a:r>
            <a:r>
              <a:rPr lang="en-US" sz="2000" i="1" u="sng" noProof="0" dirty="0"/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noProof="0" dirty="0"/>
              <a:t>a . (b + c) = a . b + a . c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000" b="1" dirty="0"/>
              <a:t>a . (b - c) = a . b - a . c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000" b="1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704072" y="3978294"/>
            <a:ext cx="7582735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Tích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của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nhiều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nguyên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cũng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được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hiểu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tương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tự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tích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của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nhiều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tự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nhiên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430" y="3050849"/>
            <a:ext cx="118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Lưu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ý:</a:t>
            </a:r>
            <a:endParaRPr kumimoji="0" lang="vi-VN" sz="2000" b="1" i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5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 animBg="1"/>
      <p:bldP spid="12" grpId="0"/>
      <p:bldP spid="13" grpId="0"/>
      <p:bldP spid="2" grpId="0"/>
      <p:bldP spid="17" grpId="0"/>
      <p:bldP spid="18" grpId="0"/>
      <p:bldP spid="15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082" y="453312"/>
            <a:ext cx="728254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quản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chi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Cao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sổ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khoản</a:t>
            </a:r>
            <a:r>
              <a:rPr lang="en-US" sz="2400" dirty="0"/>
              <a:t> chi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. </a:t>
            </a:r>
            <a:r>
              <a:rPr lang="en-US" sz="2400" dirty="0" err="1"/>
              <a:t>Cuối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Cao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-15 000 </a:t>
            </a:r>
            <a:r>
              <a:rPr lang="en-US" sz="2400" dirty="0" err="1"/>
              <a:t>đồng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ấy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Cao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chi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02980" y="3135087"/>
            <a:ext cx="6825343" cy="12409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400" i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có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thể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giải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bài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toán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trên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không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dùng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phép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cộng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số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âm</a:t>
            </a:r>
            <a:r>
              <a:rPr lang="en-US" sz="2400" i="1" dirty="0">
                <a:solidFill>
                  <a:srgbClr val="002060"/>
                </a:solidFill>
              </a:rPr>
              <a:t> hay </a:t>
            </a:r>
            <a:r>
              <a:rPr lang="en-US" sz="2400" i="1" dirty="0" err="1">
                <a:solidFill>
                  <a:srgbClr val="002060"/>
                </a:solidFill>
              </a:rPr>
              <a:t>không</a:t>
            </a:r>
            <a:r>
              <a:rPr lang="en-US" sz="2400" i="1" dirty="0">
                <a:solidFill>
                  <a:srgbClr val="002060"/>
                </a:solidFill>
              </a:rPr>
              <a:t>? </a:t>
            </a:r>
            <a:endParaRPr lang="vi-VN" sz="2400" i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endParaRPr lang="vi-VN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2139664" y="1013657"/>
            <a:ext cx="4703898" cy="33280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801548" y="899329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>
            <a:off x="2280614" y="2017052"/>
            <a:ext cx="4421997" cy="1307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LUYỆN TẬP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779" name="Google Shape;3779;p3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00411" y="278524"/>
            <a:ext cx="2337758" cy="44923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LUYỆN TẬP 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1698" y="903144"/>
            <a:ext cx="550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giá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trị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 = 3.(-4).5.(-6);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AutoShape 29"/>
          <p:cNvSpPr/>
          <p:nvPr/>
        </p:nvSpPr>
        <p:spPr>
          <a:xfrm>
            <a:off x="3652168" y="864900"/>
            <a:ext cx="2286000" cy="0"/>
          </a:xfrm>
          <a:prstGeom prst="line">
            <a:avLst/>
          </a:prstGeom>
          <a:ln w="66675" cap="flat">
            <a:solidFill>
              <a:srgbClr val="EA60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26436" y="1324164"/>
            <a:ext cx="6782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)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6436" y="2103039"/>
            <a:ext cx="4259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 err="1"/>
              <a:t>Tính</a:t>
            </a:r>
            <a:r>
              <a:rPr lang="en-US" sz="2000" dirty="0"/>
              <a:t> 4 . (-39) – 4 . (-14)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55467" y="873721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vi-VN" sz="20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41698" y="2095748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vi-VN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7264" y="2863872"/>
            <a:ext cx="3309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3.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137" y="3362873"/>
            <a:ext cx="5947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dirty="0"/>
              <a:t>: </a:t>
            </a:r>
            <a:r>
              <a:rPr lang="en-US" sz="2000" dirty="0" err="1"/>
              <a:t>Trao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,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Luyện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3.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 </a:t>
            </a:r>
            <a:r>
              <a:rPr lang="en-US" sz="2000" dirty="0"/>
              <a:t>3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8419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96" y="275553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400" b="1" i="1" u="sng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1" u="sng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400" b="1" i="1" u="sng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472" y="980733"/>
            <a:ext cx="72889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sym typeface="Arial"/>
              </a:rPr>
              <a:t>1.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sym typeface="Arial"/>
              </a:rPr>
              <a:t>a) </a:t>
            </a:r>
            <a:r>
              <a:rPr lang="nl-NL" sz="2400" b="1" dirty="0">
                <a:solidFill>
                  <a:srgbClr val="002060"/>
                </a:solidFill>
              </a:rPr>
              <a:t>P = 3.(-4).5.(-6) = (-12).(-30) = 12 . 30 = 360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010" y="1715642"/>
            <a:ext cx="72889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b="1" dirty="0">
                <a:solidFill>
                  <a:srgbClr val="002060"/>
                </a:solidFill>
              </a:rPr>
              <a:t>b) Tích P sẽ không thay đổi nếu đổi dấu tất cả các thừa số.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999" y="2813633"/>
            <a:ext cx="9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400" b="1" dirty="0">
                <a:solidFill>
                  <a:srgbClr val="00B050"/>
                </a:solidFill>
              </a:rPr>
              <a:t>2.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2852970"/>
            <a:ext cx="4637315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400" dirty="0"/>
              <a:t> </a:t>
            </a:r>
            <a:r>
              <a:rPr lang="nl-NL" sz="2400" b="1" dirty="0">
                <a:solidFill>
                  <a:srgbClr val="002060"/>
                </a:solidFill>
              </a:rPr>
              <a:t>4. (-39) – 4.(-14) </a:t>
            </a:r>
          </a:p>
          <a:p>
            <a:pPr algn="just">
              <a:lnSpc>
                <a:spcPct val="130000"/>
              </a:lnSpc>
            </a:pPr>
            <a:r>
              <a:rPr lang="nl-NL" sz="2400" b="1" dirty="0">
                <a:solidFill>
                  <a:srgbClr val="002060"/>
                </a:solidFill>
              </a:rPr>
              <a:t>= 4.(-39+14) </a:t>
            </a:r>
          </a:p>
          <a:p>
            <a:pPr algn="just">
              <a:lnSpc>
                <a:spcPct val="130000"/>
              </a:lnSpc>
            </a:pPr>
            <a:r>
              <a:rPr lang="nl-NL" sz="2400" b="1" dirty="0">
                <a:solidFill>
                  <a:srgbClr val="002060"/>
                </a:solidFill>
              </a:rPr>
              <a:t>= 4 . (-25)  =  -100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9715" y="153423"/>
            <a:ext cx="782138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3.35.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lý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836334"/>
            <a:ext cx="43923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4. (1930 + 2019) + 4.(-2019)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69258"/>
            <a:ext cx="452301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(-3). (-17) + 3.(120 -17).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4171" y="2051286"/>
            <a:ext cx="1812471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fr-FR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133" y="2784210"/>
            <a:ext cx="441587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4. (1930 + 2019) + 4.(-2019)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133" y="3498334"/>
            <a:ext cx="441587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4. (1930 + 2019+ (-2019))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33" y="4142750"/>
            <a:ext cx="343092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4. 1930 = 7 720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21513" y="2573737"/>
            <a:ext cx="0" cy="2439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21513" y="2785747"/>
            <a:ext cx="4415878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(-3). (-17) + 3.(120 -17).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613" y="3426698"/>
            <a:ext cx="43923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(-3). (-17 -120 +17).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8220" y="3951232"/>
            <a:ext cx="341267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(-3). (-17 - 120 + 17)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6471" y="4526487"/>
            <a:ext cx="341267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(-3).(-120) = 360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38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9715" y="153423"/>
            <a:ext cx="782138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3.37.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giá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trị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biểu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thức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lí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836334"/>
            <a:ext cx="581125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-8. 72 + (-19)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(-8)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1569258"/>
            <a:ext cx="651710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b) </a:t>
            </a:r>
            <a:r>
              <a:rPr lang="fr-FR" sz="2400" dirty="0"/>
              <a:t>(-27).1 011 -27 .(-12) + 27.(-1)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4171" y="2051286"/>
            <a:ext cx="1812471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fr-FR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133" y="2784210"/>
            <a:ext cx="4415878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fr-FR" sz="2400" dirty="0"/>
              <a:t>a) -8. 72 + (-19) – (-8)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133" y="3498334"/>
            <a:ext cx="441587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fr-FR" sz="2400" dirty="0"/>
              <a:t>= -8.(72+19-1)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428" y="4156148"/>
            <a:ext cx="343092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- 8. 90 = - 720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84171" y="2575710"/>
            <a:ext cx="0" cy="2439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04098" y="2638867"/>
            <a:ext cx="479700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lang="fr-FR" sz="2400" dirty="0"/>
              <a:t>(-27).1011 -27 .(-12) + 27.(-1) 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2369" y="3148075"/>
            <a:ext cx="478873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fr-FR" sz="2400" dirty="0"/>
              <a:t>= 27. (-1011) +27.12 + 27.(-1)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4099" y="3768470"/>
            <a:ext cx="3412672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fr-FR" sz="2400" dirty="0"/>
              <a:t>= 27.(-1011 +12 -1)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6434" y="4395841"/>
            <a:ext cx="341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= 27. (-1000) = -27000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930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p4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13" name="Google Shape;4213;p4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14" name="Google Shape;4214;p4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15" name="Google Shape;4215;p44"/>
          <p:cNvSpPr txBox="1">
            <a:spLocks noGrp="1"/>
          </p:cNvSpPr>
          <p:nvPr>
            <p:ph type="title"/>
          </p:nvPr>
        </p:nvSpPr>
        <p:spPr>
          <a:xfrm>
            <a:off x="2070258" y="2102898"/>
            <a:ext cx="4823383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  <a:latin typeface="+mn-lt"/>
              </a:rPr>
              <a:t>VẬN DỤNG</a:t>
            </a:r>
            <a:endParaRPr dirty="0">
              <a:solidFill>
                <a:srgbClr val="7030A0"/>
              </a:solidFill>
              <a:latin typeface="+mn-lt"/>
            </a:endParaRPr>
          </a:p>
        </p:txBody>
      </p:sp>
      <p:grpSp>
        <p:nvGrpSpPr>
          <p:cNvPr id="4219" name="Google Shape;4219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220" name="Google Shape;4220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1" name="Google Shape;4221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2" name="Google Shape;4222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3" name="Google Shape;4223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4" name="Google Shape;4224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25" name="Google Shape;4225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6" name="Google Shape;4226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7" name="Google Shape;4227;p4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8" name="Google Shape;4228;p44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9" name="Google Shape;4229;p44">
            <a:hlinkClick r:id="rId3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30" name="Google Shape;4230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31" name="Google Shape;4231;p44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44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44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022" y="334128"/>
            <a:ext cx="723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3.38. </a:t>
            </a:r>
            <a:r>
              <a:rPr lang="en-US" sz="2000" dirty="0">
                <a:solidFill>
                  <a:schemeClr val="tx1"/>
                </a:solidFill>
              </a:rPr>
              <a:t>Ba </a:t>
            </a:r>
            <a:r>
              <a:rPr lang="en-US" sz="2000" dirty="0" err="1">
                <a:solidFill>
                  <a:schemeClr val="tx1"/>
                </a:solidFill>
              </a:rPr>
              <a:t>bạn</a:t>
            </a:r>
            <a:r>
              <a:rPr lang="en-US" sz="2000" dirty="0">
                <a:solidFill>
                  <a:schemeClr val="tx1"/>
                </a:solidFill>
              </a:rPr>
              <a:t> An, </a:t>
            </a:r>
            <a:r>
              <a:rPr lang="en-US" sz="2000" dirty="0" err="1">
                <a:solidFill>
                  <a:schemeClr val="tx1"/>
                </a:solidFill>
              </a:rPr>
              <a:t>Bình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chơi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ném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tiêu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với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gồm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năm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vòng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hình</a:t>
            </a:r>
            <a:r>
              <a:rPr lang="en-US" sz="2000" dirty="0">
                <a:solidFill>
                  <a:schemeClr val="tx1"/>
                </a:solidFill>
              </a:rPr>
              <a:t> 3.19. </a:t>
            </a:r>
            <a:r>
              <a:rPr lang="en-US" sz="2000" dirty="0" err="1">
                <a:solidFill>
                  <a:schemeClr val="tx1"/>
                </a:solidFill>
              </a:rPr>
              <a:t>Kết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lại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bảng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vi-VN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25203"/>
              </p:ext>
            </p:extLst>
          </p:nvPr>
        </p:nvGraphicFramePr>
        <p:xfrm>
          <a:off x="1008020" y="1208169"/>
          <a:ext cx="6758994" cy="2533652"/>
        </p:xfrm>
        <a:graphic>
          <a:graphicData uri="http://schemas.openxmlformats.org/drawingml/2006/table">
            <a:tbl>
              <a:tblPr firstRow="1" firstCol="1" bandRow="1"/>
              <a:tblGrid>
                <a:gridCol w="1126499">
                  <a:extLst>
                    <a:ext uri="{9D8B030D-6E8A-4147-A177-3AD203B41FA5}">
                      <a16:colId xmlns:a16="http://schemas.microsoft.com/office/drawing/2014/main" val="1302722252"/>
                    </a:ext>
                  </a:extLst>
                </a:gridCol>
                <a:gridCol w="1126499">
                  <a:extLst>
                    <a:ext uri="{9D8B030D-6E8A-4147-A177-3AD203B41FA5}">
                      <a16:colId xmlns:a16="http://schemas.microsoft.com/office/drawing/2014/main" val="1930084435"/>
                    </a:ext>
                  </a:extLst>
                </a:gridCol>
                <a:gridCol w="1126499">
                  <a:extLst>
                    <a:ext uri="{9D8B030D-6E8A-4147-A177-3AD203B41FA5}">
                      <a16:colId xmlns:a16="http://schemas.microsoft.com/office/drawing/2014/main" val="716329661"/>
                    </a:ext>
                  </a:extLst>
                </a:gridCol>
                <a:gridCol w="1126499">
                  <a:extLst>
                    <a:ext uri="{9D8B030D-6E8A-4147-A177-3AD203B41FA5}">
                      <a16:colId xmlns:a16="http://schemas.microsoft.com/office/drawing/2014/main" val="3000456497"/>
                    </a:ext>
                  </a:extLst>
                </a:gridCol>
                <a:gridCol w="1126499">
                  <a:extLst>
                    <a:ext uri="{9D8B030D-6E8A-4147-A177-3AD203B41FA5}">
                      <a16:colId xmlns:a16="http://schemas.microsoft.com/office/drawing/2014/main" val="167414040"/>
                    </a:ext>
                  </a:extLst>
                </a:gridCol>
                <a:gridCol w="1126499">
                  <a:extLst>
                    <a:ext uri="{9D8B030D-6E8A-4147-A177-3AD203B41FA5}">
                      <a16:colId xmlns:a16="http://schemas.microsoft.com/office/drawing/2014/main" val="3116399582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2F549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Vòng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733669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2F549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155722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035633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2F549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99248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38990" y="3824898"/>
            <a:ext cx="72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</a:rPr>
              <a:t>Hỏi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trong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bạn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bạn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điểm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cao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nhất</a:t>
            </a:r>
            <a:r>
              <a:rPr lang="en-US" sz="2000" b="1" dirty="0">
                <a:solidFill>
                  <a:srgbClr val="002060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95074" y="4308087"/>
            <a:ext cx="2935705" cy="5526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HOẠT ĐỘNG NHÓM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28423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6" grpId="0" build="allAtOnce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105" y="465221"/>
            <a:ext cx="232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2104" y="1648421"/>
            <a:ext cx="779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An là : 1.10 + 2.7 + 0.3+ 1. (-1) + 1.(-3) = 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20 (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)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Bình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là :2.10+ 0.7 + 1.3 + 0. (-1)+ 2.(-3) = 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17 </a:t>
            </a:r>
            <a:r>
              <a:rPr lang="fr-FR" sz="2000" b="1" dirty="0">
                <a:ea typeface="Calibri" panose="020F0502020204030204" pitchFamily="34" charset="0"/>
              </a:rPr>
              <a:t>(</a:t>
            </a:r>
            <a:r>
              <a:rPr lang="fr-FR" sz="2000" b="1" dirty="0" err="1">
                <a:ea typeface="Calibri" panose="020F0502020204030204" pitchFamily="34" charset="0"/>
              </a:rPr>
              <a:t>điểm</a:t>
            </a:r>
            <a:r>
              <a:rPr lang="fr-FR" sz="2000" b="1" dirty="0">
                <a:ea typeface="Calibri" panose="020F0502020204030204" pitchFamily="34" charset="0"/>
              </a:rPr>
              <a:t>)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Cường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là : 3.7 + 1.3 + 1.(-1) + 0.  (-3) =  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23 </a:t>
            </a:r>
            <a:r>
              <a:rPr lang="fr-FR" sz="2000" b="1" dirty="0">
                <a:ea typeface="Calibri" panose="020F0502020204030204" pitchFamily="34" charset="0"/>
              </a:rPr>
              <a:t>(</a:t>
            </a:r>
            <a:r>
              <a:rPr lang="fr-FR" sz="2000" b="1" dirty="0" err="1">
                <a:ea typeface="Calibri" panose="020F0502020204030204" pitchFamily="34" charset="0"/>
              </a:rPr>
              <a:t>điểm</a:t>
            </a:r>
            <a:r>
              <a:rPr lang="fr-FR" sz="2000" b="1" dirty="0">
                <a:ea typeface="Calibri" panose="020F0502020204030204" pitchFamily="34" charset="0"/>
              </a:rPr>
              <a:t>)</a:t>
            </a:r>
            <a:endParaRPr lang="en-US" sz="2000" b="1" dirty="0">
              <a:ea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Vậy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bạn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Cường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đạt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cao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62000" y="1064505"/>
            <a:ext cx="8115300" cy="3301756"/>
            <a:chOff x="0" y="0"/>
            <a:chExt cx="3033349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33349" cy="2783840"/>
            </a:xfrm>
            <a:custGeom>
              <a:avLst/>
              <a:gdLst/>
              <a:ahLst/>
              <a:cxnLst/>
              <a:rect l="l" t="t" r="r" b="b"/>
              <a:pathLst>
                <a:path w="3033349" h="2783840">
                  <a:moveTo>
                    <a:pt x="2908889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08889" y="0"/>
                  </a:lnTo>
                  <a:cubicBezTo>
                    <a:pt x="2977469" y="0"/>
                    <a:pt x="3033349" y="55880"/>
                    <a:pt x="3033349" y="124460"/>
                  </a:cubicBezTo>
                  <a:lnTo>
                    <a:pt x="3033349" y="2659380"/>
                  </a:lnTo>
                  <a:cubicBezTo>
                    <a:pt x="3033349" y="2727960"/>
                    <a:pt x="2977469" y="2783840"/>
                    <a:pt x="2908889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3878" y="1410069"/>
            <a:ext cx="7995883" cy="480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4825" lvl="1" indent="-342900" algn="just" defTabSz="4572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vi-VN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Ghi nhớ </a:t>
            </a:r>
            <a:r>
              <a:rPr lang="en-US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lang="en-US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quy</a:t>
            </a:r>
            <a:r>
              <a:rPr lang="en-US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tắc</a:t>
            </a:r>
            <a:r>
              <a:rPr lang="en-US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lang="en-US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lang="en-US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tính</a:t>
            </a:r>
            <a:r>
              <a:rPr lang="en-US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chất</a:t>
            </a:r>
            <a:r>
              <a:rPr lang="en-US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lang="en-US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phép</a:t>
            </a:r>
            <a:r>
              <a:rPr lang="en-US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nhân</a:t>
            </a:r>
            <a:r>
              <a:rPr lang="en-US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en-US" sz="69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373878" y="2205429"/>
            <a:ext cx="8503422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4825" lvl="1" indent="-342900" algn="just" defTabSz="4572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Hoàn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thành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nốt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các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bài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tập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còn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lại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SGK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và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làm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thêm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trong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SBT.</a:t>
            </a:r>
            <a:endParaRPr lang="en-US" sz="69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348827" y="3203173"/>
            <a:ext cx="8115300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4825" lvl="1" indent="-342900" algn="just" defTabSz="4572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Chuẩn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bị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bài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+mn-cs"/>
              </a:rPr>
              <a:t>mới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: “</a:t>
            </a:r>
            <a:r>
              <a:rPr lang="en-US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PHÉP CHIA HẾT SỐ NGUYÊN. ƯỚC VÀ BỘI CTẬP HỢP SỐ NGUYÊN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+mn-cs"/>
              </a:rPr>
              <a:t>”</a:t>
            </a:r>
            <a:endParaRPr lang="en-US" sz="69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4212;p44"/>
          <p:cNvSpPr/>
          <p:nvPr/>
        </p:nvSpPr>
        <p:spPr>
          <a:xfrm>
            <a:off x="2298826" y="126169"/>
            <a:ext cx="4703897" cy="10112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HƯỚNG DẪN VỀ NHÀ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Google Shape;4213;p44"/>
          <p:cNvSpPr/>
          <p:nvPr/>
        </p:nvSpPr>
        <p:spPr>
          <a:xfrm rot="-135875">
            <a:off x="1754691" y="-105206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4" name="Google Shape;4214;p44"/>
          <p:cNvSpPr/>
          <p:nvPr/>
        </p:nvSpPr>
        <p:spPr>
          <a:xfrm rot="4829593">
            <a:off x="6288647" y="-132661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  <p:extLst>
      <p:ext uri="{BB962C8B-B14F-4D97-AF65-F5344CB8AC3E}">
        <p14:creationId xmlns:p14="http://schemas.microsoft.com/office/powerpoint/2010/main" val="34619601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651353" y="574307"/>
            <a:ext cx="7578248" cy="40026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0000"/>
                </a:solidFill>
                <a:latin typeface="+mn-lt"/>
              </a:rPr>
              <a:t>BÀI 16:</a:t>
            </a:r>
            <a:br>
              <a:rPr lang="en" sz="4800" dirty="0">
                <a:solidFill>
                  <a:srgbClr val="FF0000"/>
                </a:solidFill>
                <a:latin typeface="+mn-lt"/>
              </a:rPr>
            </a:br>
            <a:r>
              <a:rPr lang="en" sz="4800" dirty="0">
                <a:solidFill>
                  <a:srgbClr val="FF0000"/>
                </a:solidFill>
                <a:latin typeface="+mn-lt"/>
              </a:rPr>
              <a:t>PHÉP NHÂN </a:t>
            </a:r>
            <a:br>
              <a:rPr lang="en" sz="4800" dirty="0">
                <a:solidFill>
                  <a:srgbClr val="FF0000"/>
                </a:solidFill>
                <a:latin typeface="+mn-lt"/>
              </a:rPr>
            </a:br>
            <a:r>
              <a:rPr lang="en" sz="4800" dirty="0">
                <a:solidFill>
                  <a:srgbClr val="FF0000"/>
                </a:solidFill>
                <a:latin typeface="+mn-lt"/>
              </a:rPr>
              <a:t>SỐ NGUYÊN</a:t>
            </a:r>
            <a:br>
              <a:rPr lang="en" sz="4800" dirty="0">
                <a:solidFill>
                  <a:srgbClr val="FF0000"/>
                </a:solidFill>
                <a:latin typeface="+mn-lt"/>
              </a:rPr>
            </a:br>
            <a:r>
              <a:rPr lang="en" sz="4800" b="0" dirty="0">
                <a:solidFill>
                  <a:srgbClr val="002060"/>
                </a:solidFill>
                <a:latin typeface="+mn-lt"/>
              </a:rPr>
              <a:t>(2 tiết)</a:t>
            </a:r>
            <a:endParaRPr sz="4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</a:rPr>
              <a:t>NỘI DUNG</a:t>
            </a:r>
            <a:endParaRPr lang="vi-VN" sz="4400" dirty="0">
              <a:latin typeface="+mn-lt"/>
            </a:endParaRPr>
          </a:p>
        </p:txBody>
      </p:sp>
      <p:sp>
        <p:nvSpPr>
          <p:cNvPr id="14" name="Google Shape;8860;p63"/>
          <p:cNvSpPr/>
          <p:nvPr/>
        </p:nvSpPr>
        <p:spPr>
          <a:xfrm>
            <a:off x="4428215" y="2768174"/>
            <a:ext cx="123113" cy="67314"/>
          </a:xfrm>
          <a:custGeom>
            <a:avLst/>
            <a:gdLst/>
            <a:ahLst/>
            <a:cxnLst/>
            <a:rect l="l" t="t" r="r" b="b"/>
            <a:pathLst>
              <a:path w="3373" h="3374" extrusionOk="0">
                <a:moveTo>
                  <a:pt x="1687" y="0"/>
                </a:moveTo>
                <a:cubicBezTo>
                  <a:pt x="755" y="0"/>
                  <a:pt x="1" y="755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8" y="3373"/>
                  <a:pt x="3372" y="2619"/>
                  <a:pt x="3372" y="1687"/>
                </a:cubicBezTo>
                <a:cubicBezTo>
                  <a:pt x="3372" y="755"/>
                  <a:pt x="2618" y="0"/>
                  <a:pt x="1687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861;p63"/>
          <p:cNvSpPr/>
          <p:nvPr/>
        </p:nvSpPr>
        <p:spPr>
          <a:xfrm>
            <a:off x="6787844" y="2906197"/>
            <a:ext cx="123147" cy="67314"/>
          </a:xfrm>
          <a:custGeom>
            <a:avLst/>
            <a:gdLst/>
            <a:ahLst/>
            <a:cxnLst/>
            <a:rect l="l" t="t" r="r" b="b"/>
            <a:pathLst>
              <a:path w="3374" h="3374" extrusionOk="0">
                <a:moveTo>
                  <a:pt x="1687" y="0"/>
                </a:moveTo>
                <a:cubicBezTo>
                  <a:pt x="755" y="0"/>
                  <a:pt x="0" y="755"/>
                  <a:pt x="0" y="1687"/>
                </a:cubicBezTo>
                <a:cubicBezTo>
                  <a:pt x="0" y="2619"/>
                  <a:pt x="755" y="3373"/>
                  <a:pt x="1687" y="3373"/>
                </a:cubicBezTo>
                <a:cubicBezTo>
                  <a:pt x="2619" y="3373"/>
                  <a:pt x="3373" y="2619"/>
                  <a:pt x="3373" y="1687"/>
                </a:cubicBezTo>
                <a:cubicBezTo>
                  <a:pt x="3373" y="755"/>
                  <a:pt x="2619" y="0"/>
                  <a:pt x="1687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862;p63"/>
          <p:cNvSpPr/>
          <p:nvPr/>
        </p:nvSpPr>
        <p:spPr>
          <a:xfrm>
            <a:off x="2068476" y="2906197"/>
            <a:ext cx="123147" cy="67314"/>
          </a:xfrm>
          <a:custGeom>
            <a:avLst/>
            <a:gdLst/>
            <a:ahLst/>
            <a:cxnLst/>
            <a:rect l="l" t="t" r="r" b="b"/>
            <a:pathLst>
              <a:path w="3374" h="3374" extrusionOk="0">
                <a:moveTo>
                  <a:pt x="1687" y="0"/>
                </a:moveTo>
                <a:cubicBezTo>
                  <a:pt x="755" y="0"/>
                  <a:pt x="1" y="755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9" y="3373"/>
                  <a:pt x="3374" y="2619"/>
                  <a:pt x="3374" y="1687"/>
                </a:cubicBezTo>
                <a:cubicBezTo>
                  <a:pt x="3374" y="755"/>
                  <a:pt x="2619" y="0"/>
                  <a:pt x="1687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8878;p63"/>
          <p:cNvSpPr/>
          <p:nvPr/>
        </p:nvSpPr>
        <p:spPr>
          <a:xfrm>
            <a:off x="1558671" y="727697"/>
            <a:ext cx="1125067" cy="4848"/>
          </a:xfrm>
          <a:custGeom>
            <a:avLst/>
            <a:gdLst/>
            <a:ahLst/>
            <a:cxnLst/>
            <a:rect l="l" t="t" r="r" b="b"/>
            <a:pathLst>
              <a:path w="30824" h="243" extrusionOk="0">
                <a:moveTo>
                  <a:pt x="121" y="1"/>
                </a:moveTo>
                <a:cubicBezTo>
                  <a:pt x="55" y="1"/>
                  <a:pt x="0" y="55"/>
                  <a:pt x="0" y="121"/>
                </a:cubicBezTo>
                <a:cubicBezTo>
                  <a:pt x="0" y="187"/>
                  <a:pt x="55" y="243"/>
                  <a:pt x="121" y="243"/>
                </a:cubicBezTo>
                <a:lnTo>
                  <a:pt x="30703" y="243"/>
                </a:lnTo>
                <a:cubicBezTo>
                  <a:pt x="30769" y="243"/>
                  <a:pt x="30823" y="187"/>
                  <a:pt x="30823" y="121"/>
                </a:cubicBezTo>
                <a:cubicBezTo>
                  <a:pt x="30823" y="55"/>
                  <a:pt x="30767" y="1"/>
                  <a:pt x="307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8880;p63"/>
          <p:cNvSpPr/>
          <p:nvPr/>
        </p:nvSpPr>
        <p:spPr>
          <a:xfrm>
            <a:off x="6292776" y="727697"/>
            <a:ext cx="1125067" cy="4848"/>
          </a:xfrm>
          <a:custGeom>
            <a:avLst/>
            <a:gdLst/>
            <a:ahLst/>
            <a:cxnLst/>
            <a:rect l="l" t="t" r="r" b="b"/>
            <a:pathLst>
              <a:path w="30824" h="243" extrusionOk="0">
                <a:moveTo>
                  <a:pt x="123" y="1"/>
                </a:moveTo>
                <a:cubicBezTo>
                  <a:pt x="57" y="1"/>
                  <a:pt x="1" y="55"/>
                  <a:pt x="1" y="121"/>
                </a:cubicBezTo>
                <a:cubicBezTo>
                  <a:pt x="1" y="187"/>
                  <a:pt x="57" y="243"/>
                  <a:pt x="123" y="243"/>
                </a:cubicBezTo>
                <a:lnTo>
                  <a:pt x="30703" y="243"/>
                </a:lnTo>
                <a:cubicBezTo>
                  <a:pt x="30769" y="243"/>
                  <a:pt x="30824" y="187"/>
                  <a:pt x="30824" y="121"/>
                </a:cubicBezTo>
                <a:cubicBezTo>
                  <a:pt x="30824" y="55"/>
                  <a:pt x="30769" y="1"/>
                  <a:pt x="307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8881;p63"/>
          <p:cNvSpPr/>
          <p:nvPr/>
        </p:nvSpPr>
        <p:spPr>
          <a:xfrm>
            <a:off x="3921398" y="3442709"/>
            <a:ext cx="1125101" cy="4848"/>
          </a:xfrm>
          <a:custGeom>
            <a:avLst/>
            <a:gdLst/>
            <a:ahLst/>
            <a:cxnLst/>
            <a:rect l="l" t="t" r="r" b="b"/>
            <a:pathLst>
              <a:path w="30825" h="243" extrusionOk="0">
                <a:moveTo>
                  <a:pt x="121" y="0"/>
                </a:moveTo>
                <a:cubicBezTo>
                  <a:pt x="55" y="0"/>
                  <a:pt x="0" y="55"/>
                  <a:pt x="0" y="122"/>
                </a:cubicBezTo>
                <a:cubicBezTo>
                  <a:pt x="0" y="188"/>
                  <a:pt x="55" y="242"/>
                  <a:pt x="121" y="242"/>
                </a:cubicBezTo>
                <a:lnTo>
                  <a:pt x="30701" y="242"/>
                </a:lnTo>
                <a:cubicBezTo>
                  <a:pt x="30769" y="242"/>
                  <a:pt x="30824" y="190"/>
                  <a:pt x="30823" y="122"/>
                </a:cubicBezTo>
                <a:cubicBezTo>
                  <a:pt x="30823" y="56"/>
                  <a:pt x="30767" y="0"/>
                  <a:pt x="307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8882;p63"/>
          <p:cNvSpPr/>
          <p:nvPr/>
        </p:nvSpPr>
        <p:spPr>
          <a:xfrm>
            <a:off x="1561439" y="3442709"/>
            <a:ext cx="1125101" cy="4848"/>
          </a:xfrm>
          <a:custGeom>
            <a:avLst/>
            <a:gdLst/>
            <a:ahLst/>
            <a:cxnLst/>
            <a:rect l="l" t="t" r="r" b="b"/>
            <a:pathLst>
              <a:path w="30825" h="243" extrusionOk="0">
                <a:moveTo>
                  <a:pt x="123" y="0"/>
                </a:moveTo>
                <a:cubicBezTo>
                  <a:pt x="57" y="0"/>
                  <a:pt x="1" y="55"/>
                  <a:pt x="1" y="122"/>
                </a:cubicBezTo>
                <a:cubicBezTo>
                  <a:pt x="1" y="188"/>
                  <a:pt x="57" y="242"/>
                  <a:pt x="123" y="242"/>
                </a:cubicBezTo>
                <a:lnTo>
                  <a:pt x="30702" y="242"/>
                </a:lnTo>
                <a:cubicBezTo>
                  <a:pt x="30771" y="242"/>
                  <a:pt x="30825" y="190"/>
                  <a:pt x="30823" y="122"/>
                </a:cubicBezTo>
                <a:cubicBezTo>
                  <a:pt x="30823" y="56"/>
                  <a:pt x="30769" y="0"/>
                  <a:pt x="30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roup 39"/>
          <p:cNvGrpSpPr/>
          <p:nvPr/>
        </p:nvGrpSpPr>
        <p:grpSpPr>
          <a:xfrm>
            <a:off x="2068476" y="727697"/>
            <a:ext cx="5349580" cy="2719943"/>
            <a:chOff x="2068476" y="727697"/>
            <a:chExt cx="5349580" cy="2719943"/>
          </a:xfrm>
        </p:grpSpPr>
        <p:sp>
          <p:nvSpPr>
            <p:cNvPr id="6" name="Google Shape;8852;p63"/>
            <p:cNvSpPr/>
            <p:nvPr/>
          </p:nvSpPr>
          <p:spPr>
            <a:xfrm>
              <a:off x="2376488" y="1276756"/>
              <a:ext cx="4253994" cy="726167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002060"/>
                  </a:solidFill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nguyên</a:t>
              </a:r>
              <a:endParaRPr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Google Shape;8853;p63"/>
            <p:cNvSpPr/>
            <p:nvPr/>
          </p:nvSpPr>
          <p:spPr>
            <a:xfrm>
              <a:off x="2068476" y="1136404"/>
              <a:ext cx="1707198" cy="1006882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63;p63"/>
            <p:cNvSpPr/>
            <p:nvPr/>
          </p:nvSpPr>
          <p:spPr>
            <a:xfrm>
              <a:off x="4428215" y="2094303"/>
              <a:ext cx="123113" cy="67295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64;p63"/>
            <p:cNvSpPr/>
            <p:nvPr/>
          </p:nvSpPr>
          <p:spPr>
            <a:xfrm>
              <a:off x="4832366" y="2094303"/>
              <a:ext cx="123078" cy="67295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65;p63"/>
            <p:cNvSpPr/>
            <p:nvPr/>
          </p:nvSpPr>
          <p:spPr>
            <a:xfrm>
              <a:off x="4024030" y="2094303"/>
              <a:ext cx="123078" cy="67295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75;p63"/>
            <p:cNvSpPr/>
            <p:nvPr/>
          </p:nvSpPr>
          <p:spPr>
            <a:xfrm>
              <a:off x="4441901" y="1117311"/>
              <a:ext cx="123113" cy="67295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76;p63"/>
            <p:cNvSpPr/>
            <p:nvPr/>
          </p:nvSpPr>
          <p:spPr>
            <a:xfrm>
              <a:off x="4846052" y="1117311"/>
              <a:ext cx="123078" cy="67295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77;p63"/>
            <p:cNvSpPr/>
            <p:nvPr/>
          </p:nvSpPr>
          <p:spPr>
            <a:xfrm>
              <a:off x="4037716" y="1117311"/>
              <a:ext cx="123078" cy="67295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879;p63"/>
            <p:cNvSpPr/>
            <p:nvPr/>
          </p:nvSpPr>
          <p:spPr>
            <a:xfrm>
              <a:off x="3921398" y="727697"/>
              <a:ext cx="1125026" cy="4848"/>
            </a:xfrm>
            <a:custGeom>
              <a:avLst/>
              <a:gdLst/>
              <a:ahLst/>
              <a:cxnLst/>
              <a:rect l="l" t="t" r="r" b="b"/>
              <a:pathLst>
                <a:path w="30823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1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883;p63"/>
            <p:cNvSpPr/>
            <p:nvPr/>
          </p:nvSpPr>
          <p:spPr>
            <a:xfrm>
              <a:off x="6292989" y="3442792"/>
              <a:ext cx="1125067" cy="4848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884;p63"/>
            <p:cNvSpPr/>
            <p:nvPr/>
          </p:nvSpPr>
          <p:spPr>
            <a:xfrm>
              <a:off x="5231144" y="1136404"/>
              <a:ext cx="1707343" cy="1006882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0690" y="2106290"/>
            <a:ext cx="3569808" cy="2224168"/>
            <a:chOff x="490690" y="2106290"/>
            <a:chExt cx="3569808" cy="2224168"/>
          </a:xfrm>
        </p:grpSpPr>
        <p:grpSp>
          <p:nvGrpSpPr>
            <p:cNvPr id="41" name="Group 40"/>
            <p:cNvGrpSpPr/>
            <p:nvPr/>
          </p:nvGrpSpPr>
          <p:grpSpPr>
            <a:xfrm>
              <a:off x="588204" y="2106290"/>
              <a:ext cx="3472294" cy="2224168"/>
              <a:chOff x="588204" y="2106290"/>
              <a:chExt cx="3472294" cy="2224168"/>
            </a:xfrm>
          </p:grpSpPr>
          <p:sp>
            <p:nvSpPr>
              <p:cNvPr id="10" name="Google Shape;8856;p63"/>
              <p:cNvSpPr/>
              <p:nvPr/>
            </p:nvSpPr>
            <p:spPr>
              <a:xfrm>
                <a:off x="2121221" y="2106290"/>
                <a:ext cx="1939277" cy="838405"/>
              </a:xfrm>
              <a:custGeom>
                <a:avLst/>
                <a:gdLst/>
                <a:ahLst/>
                <a:cxnLst/>
                <a:rect l="l" t="t" r="r" b="b"/>
                <a:pathLst>
                  <a:path w="54064" h="18698" extrusionOk="0">
                    <a:moveTo>
                      <a:pt x="53821" y="0"/>
                    </a:moveTo>
                    <a:cubicBezTo>
                      <a:pt x="53686" y="0"/>
                      <a:pt x="53579" y="109"/>
                      <a:pt x="53579" y="242"/>
                    </a:cubicBezTo>
                    <a:lnTo>
                      <a:pt x="53579" y="5286"/>
                    </a:lnTo>
                    <a:cubicBezTo>
                      <a:pt x="53579" y="8576"/>
                      <a:pt x="50903" y="11250"/>
                      <a:pt x="47614" y="11250"/>
                    </a:cubicBezTo>
                    <a:lnTo>
                      <a:pt x="7205" y="11250"/>
                    </a:lnTo>
                    <a:cubicBezTo>
                      <a:pt x="3232" y="11250"/>
                      <a:pt x="0" y="14484"/>
                      <a:pt x="0" y="18456"/>
                    </a:cubicBezTo>
                    <a:cubicBezTo>
                      <a:pt x="0" y="18589"/>
                      <a:pt x="109" y="18698"/>
                      <a:pt x="242" y="18698"/>
                    </a:cubicBezTo>
                    <a:cubicBezTo>
                      <a:pt x="376" y="18698"/>
                      <a:pt x="485" y="18589"/>
                      <a:pt x="485" y="18456"/>
                    </a:cubicBezTo>
                    <a:cubicBezTo>
                      <a:pt x="485" y="14751"/>
                      <a:pt x="3499" y="11736"/>
                      <a:pt x="7202" y="11736"/>
                    </a:cubicBezTo>
                    <a:lnTo>
                      <a:pt x="47612" y="11736"/>
                    </a:lnTo>
                    <a:cubicBezTo>
                      <a:pt x="51169" y="11736"/>
                      <a:pt x="54063" y="8843"/>
                      <a:pt x="54063" y="5286"/>
                    </a:cubicBezTo>
                    <a:lnTo>
                      <a:pt x="54063" y="242"/>
                    </a:lnTo>
                    <a:cubicBezTo>
                      <a:pt x="54063" y="109"/>
                      <a:pt x="53955" y="0"/>
                      <a:pt x="53821" y="0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859;p63"/>
              <p:cNvSpPr/>
              <p:nvPr/>
            </p:nvSpPr>
            <p:spPr>
              <a:xfrm>
                <a:off x="588204" y="3113172"/>
                <a:ext cx="2385105" cy="1217286"/>
              </a:xfrm>
              <a:custGeom>
                <a:avLst/>
                <a:gdLst/>
                <a:ahLst/>
                <a:cxnLst/>
                <a:rect l="l" t="t" r="r" b="b"/>
                <a:pathLst>
                  <a:path w="49279" h="39988" extrusionOk="0">
                    <a:moveTo>
                      <a:pt x="7997" y="0"/>
                    </a:moveTo>
                    <a:cubicBezTo>
                      <a:pt x="3580" y="0"/>
                      <a:pt x="0" y="3579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8"/>
                      <a:pt x="7997" y="39988"/>
                    </a:cubicBezTo>
                    <a:lnTo>
                      <a:pt x="41282" y="39988"/>
                    </a:lnTo>
                    <a:cubicBezTo>
                      <a:pt x="45697" y="39988"/>
                      <a:pt x="49277" y="36409"/>
                      <a:pt x="49277" y="31993"/>
                    </a:cubicBezTo>
                    <a:lnTo>
                      <a:pt x="49277" y="7995"/>
                    </a:lnTo>
                    <a:cubicBezTo>
                      <a:pt x="49278" y="3579"/>
                      <a:pt x="45697" y="0"/>
                      <a:pt x="4128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490690" y="3271048"/>
              <a:ext cx="25752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sz="2000" b="1" dirty="0">
                  <a:solidFill>
                    <a:schemeClr val="tx1"/>
                  </a:solidFill>
                </a:rPr>
                <a:t>1. </a:t>
              </a:r>
              <a:r>
                <a:rPr lang="en-US" sz="2000" b="1" dirty="0" err="1">
                  <a:solidFill>
                    <a:schemeClr val="tx1"/>
                  </a:solidFill>
                </a:rPr>
                <a:t>Nhân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hai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số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nguyên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khác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dấu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07919" y="2141510"/>
            <a:ext cx="2762522" cy="2188948"/>
            <a:chOff x="3007919" y="2141510"/>
            <a:chExt cx="2762522" cy="2188948"/>
          </a:xfrm>
        </p:grpSpPr>
        <p:grpSp>
          <p:nvGrpSpPr>
            <p:cNvPr id="43" name="Group 42"/>
            <p:cNvGrpSpPr/>
            <p:nvPr/>
          </p:nvGrpSpPr>
          <p:grpSpPr>
            <a:xfrm>
              <a:off x="3168624" y="2141510"/>
              <a:ext cx="2441113" cy="2188948"/>
              <a:chOff x="3168624" y="2141510"/>
              <a:chExt cx="2441113" cy="2188948"/>
            </a:xfrm>
          </p:grpSpPr>
          <p:sp>
            <p:nvSpPr>
              <p:cNvPr id="8" name="Google Shape;8854;p63"/>
              <p:cNvSpPr/>
              <p:nvPr/>
            </p:nvSpPr>
            <p:spPr>
              <a:xfrm flipH="1">
                <a:off x="4464622" y="2141510"/>
                <a:ext cx="52669" cy="67973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8697" extrusionOk="0">
                    <a:moveTo>
                      <a:pt x="243" y="1"/>
                    </a:moveTo>
                    <a:cubicBezTo>
                      <a:pt x="108" y="1"/>
                      <a:pt x="1" y="109"/>
                      <a:pt x="1" y="243"/>
                    </a:cubicBezTo>
                    <a:lnTo>
                      <a:pt x="1" y="18455"/>
                    </a:lnTo>
                    <a:cubicBezTo>
                      <a:pt x="1" y="18588"/>
                      <a:pt x="108" y="18697"/>
                      <a:pt x="243" y="18697"/>
                    </a:cubicBezTo>
                    <a:cubicBezTo>
                      <a:pt x="377" y="18697"/>
                      <a:pt x="485" y="18588"/>
                      <a:pt x="485" y="18455"/>
                    </a:cubicBezTo>
                    <a:lnTo>
                      <a:pt x="485" y="243"/>
                    </a:lnTo>
                    <a:cubicBezTo>
                      <a:pt x="485" y="109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857;p63"/>
              <p:cNvSpPr/>
              <p:nvPr/>
            </p:nvSpPr>
            <p:spPr>
              <a:xfrm>
                <a:off x="3168624" y="3094274"/>
                <a:ext cx="2441113" cy="1236184"/>
              </a:xfrm>
              <a:custGeom>
                <a:avLst/>
                <a:gdLst/>
                <a:ahLst/>
                <a:cxnLst/>
                <a:rect l="l" t="t" r="r" b="b"/>
                <a:pathLst>
                  <a:path w="49277" h="39988" extrusionOk="0">
                    <a:moveTo>
                      <a:pt x="7996" y="0"/>
                    </a:moveTo>
                    <a:cubicBezTo>
                      <a:pt x="3580" y="0"/>
                      <a:pt x="0" y="3579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8"/>
                      <a:pt x="7996" y="39988"/>
                    </a:cubicBezTo>
                    <a:lnTo>
                      <a:pt x="41280" y="39988"/>
                    </a:lnTo>
                    <a:cubicBezTo>
                      <a:pt x="45697" y="39988"/>
                      <a:pt x="49277" y="36409"/>
                      <a:pt x="49277" y="31993"/>
                    </a:cubicBezTo>
                    <a:lnTo>
                      <a:pt x="49277" y="7995"/>
                    </a:lnTo>
                    <a:cubicBezTo>
                      <a:pt x="49277" y="3579"/>
                      <a:pt x="45697" y="0"/>
                      <a:pt x="4128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007919" y="3271048"/>
              <a:ext cx="27625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sz="2000" b="1" dirty="0">
                  <a:solidFill>
                    <a:srgbClr val="C00000"/>
                  </a:solidFill>
                </a:rPr>
                <a:t>2. </a:t>
              </a:r>
              <a:r>
                <a:rPr lang="en-US" sz="2000" b="1" dirty="0" err="1">
                  <a:solidFill>
                    <a:srgbClr val="C00000"/>
                  </a:solidFill>
                </a:rPr>
                <a:t>Nhân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hai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số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nguyên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cùng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dấu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85008" y="2124602"/>
            <a:ext cx="3221521" cy="2205856"/>
            <a:chOff x="4885008" y="2124602"/>
            <a:chExt cx="3221521" cy="2205856"/>
          </a:xfrm>
        </p:grpSpPr>
        <p:sp>
          <p:nvSpPr>
            <p:cNvPr id="9" name="Google Shape;8855;p63"/>
            <p:cNvSpPr/>
            <p:nvPr/>
          </p:nvSpPr>
          <p:spPr>
            <a:xfrm>
              <a:off x="4885008" y="2124602"/>
              <a:ext cx="1973369" cy="82009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58;p63"/>
            <p:cNvSpPr/>
            <p:nvPr/>
          </p:nvSpPr>
          <p:spPr>
            <a:xfrm>
              <a:off x="5815069" y="3113172"/>
              <a:ext cx="2291460" cy="121728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E6B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59700" y="3252713"/>
              <a:ext cx="22468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sz="2000" b="1" dirty="0">
                  <a:solidFill>
                    <a:srgbClr val="7030A0"/>
                  </a:solidFill>
                </a:rPr>
                <a:t>3. </a:t>
              </a:r>
              <a:r>
                <a:rPr lang="en-US" sz="2000" b="1" dirty="0" err="1">
                  <a:solidFill>
                    <a:srgbClr val="7030A0"/>
                  </a:solidFill>
                </a:rPr>
                <a:t>Tính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chất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của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phép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nhân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1891844" y="1013061"/>
            <a:ext cx="5219445" cy="3456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+mn-lt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791354" y="89351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+mn-lt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171784" y="1085488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+mn-lt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995649" y="2177160"/>
            <a:ext cx="4972601" cy="1573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4000" dirty="0" err="1">
                <a:solidFill>
                  <a:srgbClr val="002060"/>
                </a:solidFill>
                <a:latin typeface="+mn-lt"/>
              </a:rPr>
              <a:t>Nhân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n-lt"/>
              </a:rPr>
              <a:t>khác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n-lt"/>
              </a:rPr>
              <a:t>dấu</a:t>
            </a: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1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+mn-lt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+mn-lt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+mn-lt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+mn-lt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+mn-lt"/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+mn-lt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+mn-lt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+mn-lt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+mn-lt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+mn-lt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+mn-lt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+mn-lt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+mn-lt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+mn-lt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+mn-lt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+mn-lt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+mn-lt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+mn-lt"/>
            </a:endParaRPr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785" name="Google Shape;1785;p26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27"/>
          <p:cNvSpPr/>
          <p:nvPr/>
        </p:nvSpPr>
        <p:spPr>
          <a:xfrm rot="4965428">
            <a:off x="7837973" y="188459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011" name="Google Shape;2011;p27"/>
          <p:cNvSpPr/>
          <p:nvPr/>
        </p:nvSpPr>
        <p:spPr>
          <a:xfrm rot="-4965428" flipH="1">
            <a:off x="8188713" y="4462181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016" name="Google Shape;2016;p27">
            <a:hlinkClick r:id="rId3" action="ppaction://hlinksldjump"/>
          </p:cNvPr>
          <p:cNvSpPr/>
          <p:nvPr/>
        </p:nvSpPr>
        <p:spPr>
          <a:xfrm rot="-2700000">
            <a:off x="791376" y="850807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7">
            <a:hlinkClick r:id="rId4" action="ppaction://hlinksldjump"/>
          </p:cNvPr>
          <p:cNvSpPr/>
          <p:nvPr/>
        </p:nvSpPr>
        <p:spPr>
          <a:xfrm rot="8100000">
            <a:off x="8158521" y="1245955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2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019" name="Google Shape;2019;p2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1" name="Google Shape;2021;p2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2" name="Google Shape;2022;p2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3" name="Google Shape;2023;p2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025" name="Google Shape;2025;p27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6" name="Google Shape;2026;p27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7" name="Google Shape;2027;p27">
            <a:hlinkClick r:id="rId7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8" name="Google Shape;2028;p27">
            <a:hlinkClick r:id="rId8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9" name="Google Shape;2029;p27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0" name="Google Shape;2030;p27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3556" y="256837"/>
            <a:ext cx="6116948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,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(-11) . 3 </a:t>
            </a:r>
            <a:r>
              <a:rPr lang="en-US" sz="2000" dirty="0" err="1"/>
              <a:t>rồi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– (11.3)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79615" y="1211473"/>
            <a:ext cx="462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(-11) . 3 = (-11) + (-11) + (-11) =</a:t>
            </a:r>
            <a:endParaRPr lang="vi-V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90076" y="1189328"/>
            <a:ext cx="5693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250" name="TextBox 249"/>
          <p:cNvSpPr txBox="1"/>
          <p:nvPr/>
        </p:nvSpPr>
        <p:spPr>
          <a:xfrm>
            <a:off x="6043242" y="1015929"/>
            <a:ext cx="574049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-33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379615" y="1807126"/>
            <a:ext cx="523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Có</a:t>
            </a:r>
            <a:r>
              <a:rPr lang="en-US" sz="2400" dirty="0"/>
              <a:t> -(11 . 3) = -  (11 + 11 + 11) = </a:t>
            </a:r>
            <a:r>
              <a:rPr lang="en-US" sz="2400" b="1" dirty="0">
                <a:solidFill>
                  <a:srgbClr val="FF0000"/>
                </a:solidFill>
              </a:rPr>
              <a:t>-33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1379615" y="2385080"/>
            <a:ext cx="530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=&gt; (-11) . 3 = -(11 . 3)  </a:t>
            </a:r>
            <a:r>
              <a:rPr lang="en-US" sz="2400" b="1" dirty="0">
                <a:solidFill>
                  <a:srgbClr val="FF0000"/>
                </a:solidFill>
              </a:rPr>
              <a:t>= -33</a:t>
            </a:r>
            <a:endParaRPr lang="vi-VN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1133403" y="397658"/>
            <a:ext cx="724180" cy="3380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HĐ1</a:t>
            </a:r>
            <a:endParaRPr lang="vi-VN" sz="1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996688" y="3001247"/>
            <a:ext cx="611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đoán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5.(-7) </a:t>
            </a:r>
            <a:r>
              <a:rPr lang="en-US" sz="2000" dirty="0" err="1"/>
              <a:t>và</a:t>
            </a:r>
            <a:r>
              <a:rPr lang="en-US" sz="2000" dirty="0"/>
              <a:t> (-6).8</a:t>
            </a:r>
            <a:endParaRPr lang="vi-VN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1236535" y="3015803"/>
            <a:ext cx="724180" cy="3380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HĐ2</a:t>
            </a:r>
            <a:endParaRPr lang="vi-VN" sz="1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67197" y="3528674"/>
            <a:ext cx="3040072" cy="6411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HOẠT ĐỘNG CẶP ĐÔI</a:t>
            </a:r>
            <a:endParaRPr lang="vi-VN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250" grpId="0" animBg="1"/>
      <p:bldP spid="253" grpId="0"/>
      <p:bldP spid="255" grpId="0"/>
      <p:bldP spid="2" grpId="0" uiExpand="1" build="allAtOnce" animBg="1"/>
      <p:bldP spid="35" grpId="0"/>
      <p:bldP spid="36" grpId="0" uiExpand="1" build="allAtOnce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"/>
          <p:cNvGrpSpPr/>
          <p:nvPr/>
        </p:nvGrpSpPr>
        <p:grpSpPr>
          <a:xfrm>
            <a:off x="741872" y="569346"/>
            <a:ext cx="7591246" cy="2048596"/>
            <a:chOff x="-194153" y="115569"/>
            <a:chExt cx="2278127" cy="1276524"/>
          </a:xfrm>
          <a:solidFill>
            <a:srgbClr val="CCFF99"/>
          </a:solidFill>
        </p:grpSpPr>
        <p:sp>
          <p:nvSpPr>
            <p:cNvPr id="41" name="Freeform 3"/>
            <p:cNvSpPr/>
            <p:nvPr/>
          </p:nvSpPr>
          <p:spPr>
            <a:xfrm>
              <a:off x="-194153" y="115569"/>
              <a:ext cx="2278127" cy="1276524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065363" y="579662"/>
            <a:ext cx="6944264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err="1"/>
              <a:t>Quy</a:t>
            </a:r>
            <a:r>
              <a:rPr lang="en-US" sz="2000" b="1" dirty="0"/>
              <a:t> </a:t>
            </a:r>
            <a:r>
              <a:rPr lang="en-US" sz="2000" b="1" dirty="0" err="1"/>
              <a:t>tắc</a:t>
            </a:r>
            <a:r>
              <a:rPr lang="en-US" sz="2000" b="1" dirty="0"/>
              <a:t> </a:t>
            </a:r>
            <a:r>
              <a:rPr lang="en-US" sz="2000" b="1" dirty="0" err="1"/>
              <a:t>nhân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nguyên</a:t>
            </a:r>
            <a:r>
              <a:rPr lang="en-US" sz="2000" b="1" dirty="0"/>
              <a:t> </a:t>
            </a:r>
            <a:r>
              <a:rPr lang="en-US" sz="2000" b="1" dirty="0" err="1"/>
              <a:t>khác</a:t>
            </a:r>
            <a:r>
              <a:rPr lang="en-US" sz="2000" b="1" dirty="0"/>
              <a:t> </a:t>
            </a:r>
            <a:r>
              <a:rPr lang="en-US" sz="2000" b="1" dirty="0" err="1"/>
              <a:t>dấu</a:t>
            </a:r>
            <a:endParaRPr lang="vi-VN" sz="2000" b="1" dirty="0"/>
          </a:p>
        </p:txBody>
      </p:sp>
      <p:sp>
        <p:nvSpPr>
          <p:cNvPr id="43" name="Rectangle 42"/>
          <p:cNvSpPr/>
          <p:nvPr/>
        </p:nvSpPr>
        <p:spPr>
          <a:xfrm>
            <a:off x="930436" y="1099549"/>
            <a:ext cx="7398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khác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dấu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tự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nhiên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đặt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dấu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“-”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kết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quả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nhận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1872" y="2966123"/>
            <a:ext cx="217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>
                <a:solidFill>
                  <a:srgbClr val="C00000"/>
                </a:solidFill>
              </a:rPr>
              <a:t>Lưu</a:t>
            </a:r>
            <a:r>
              <a:rPr lang="en-US" sz="2000" b="1" i="1" u="sng" dirty="0">
                <a:solidFill>
                  <a:srgbClr val="C00000"/>
                </a:solidFill>
              </a:rPr>
              <a:t> ý:</a:t>
            </a:r>
            <a:endParaRPr lang="vi-VN" sz="2000" b="1" i="1" u="sng" dirty="0">
              <a:solidFill>
                <a:srgbClr val="C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409962" y="3649058"/>
            <a:ext cx="6439314" cy="7803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chemeClr val="tx1"/>
                </a:solidFill>
              </a:rPr>
              <a:t>Tích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của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hai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số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nguyên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khác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dấu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số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nguyên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âm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30436" y="2107759"/>
                <a:ext cx="739836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2000" b="1" dirty="0"/>
                  <a:t>Nếu m, n </a:t>
                </a:r>
                <a14:m>
                  <m:oMath xmlns:m="http://schemas.openxmlformats.org/officeDocument/2006/math">
                    <m:r>
                      <a:rPr lang="nl-NL" sz="20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2000" b="1" dirty="0"/>
                  <a:t> N</a:t>
                </a:r>
                <a:r>
                  <a:rPr lang="nl-NL" sz="2000" b="1" baseline="30000" dirty="0"/>
                  <a:t>*</a:t>
                </a:r>
                <a:r>
                  <a:rPr lang="nl-NL" sz="2000" b="1" dirty="0"/>
                  <a:t> thì m. (-n) = (-n) . m= -(m . n)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36" y="2107759"/>
                <a:ext cx="7398367" cy="400110"/>
              </a:xfrm>
              <a:prstGeom prst="rect">
                <a:avLst/>
              </a:prstGeom>
              <a:blipFill>
                <a:blip r:embed="rId2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5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1" grpId="0"/>
      <p:bldP spid="52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11235" y="284483"/>
            <a:ext cx="2389517" cy="5715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 1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8563" y="977208"/>
            <a:ext cx="488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7" name="AutoShape 29"/>
          <p:cNvSpPr/>
          <p:nvPr/>
        </p:nvSpPr>
        <p:spPr>
          <a:xfrm>
            <a:off x="3549051" y="936326"/>
            <a:ext cx="2286000" cy="0"/>
          </a:xfrm>
          <a:prstGeom prst="line">
            <a:avLst/>
          </a:prstGeom>
          <a:ln w="66675" cap="flat">
            <a:solidFill>
              <a:srgbClr val="EA60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04780" y="1489159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(-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vi-V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.12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4263" y="1489159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b) </a:t>
            </a:r>
            <a:r>
              <a:rPr lang="en-US" sz="2400" dirty="0"/>
              <a:t>137. </a:t>
            </a:r>
            <a:r>
              <a:rPr lang="vi-VN" sz="2400" dirty="0"/>
              <a:t>(- </a:t>
            </a:r>
            <a:r>
              <a:rPr lang="en-US" sz="2400" dirty="0"/>
              <a:t>15)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0233" y="1836139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C00000"/>
                </a:solidFill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367" y="2270774"/>
            <a:ext cx="316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kern="1200" dirty="0">
                <a:ea typeface="+mn-ea"/>
                <a:cs typeface="+mn-cs"/>
              </a:rPr>
              <a:t>a) (-12) . 12</a:t>
            </a:r>
            <a:endParaRPr lang="vi-VN" sz="2400" kern="120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813" y="2808123"/>
            <a:ext cx="30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</a:rPr>
              <a:t>= - (12 .12)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657" y="3346427"/>
            <a:ext cx="227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ea typeface="+mn-ea"/>
                <a:cs typeface="+mn-cs"/>
              </a:rPr>
              <a:t>=  - 144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5948" y="222504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ea typeface="+mn-ea"/>
                <a:cs typeface="+mn-cs"/>
              </a:rPr>
              <a:t>b</a:t>
            </a:r>
            <a:r>
              <a:rPr lang="en-US" sz="2400" dirty="0"/>
              <a:t>) 137. </a:t>
            </a:r>
            <a:r>
              <a:rPr lang="vi-VN" sz="2400" dirty="0"/>
              <a:t>(- </a:t>
            </a:r>
            <a:r>
              <a:rPr lang="en-US" sz="2400" dirty="0"/>
              <a:t>15)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7747" y="2732439"/>
            <a:ext cx="282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ea typeface="+mn-ea"/>
                <a:cs typeface="+mn-cs"/>
              </a:rPr>
              <a:t>= - (137 . 15)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1150" y="3238907"/>
            <a:ext cx="227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ea typeface="+mn-ea"/>
                <a:cs typeface="+mn-cs"/>
              </a:rPr>
              <a:t>= - 2 055</a:t>
            </a:r>
            <a:endParaRPr lang="vi-VN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352277" y="2270774"/>
            <a:ext cx="0" cy="1554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56140" y="913567"/>
            <a:ext cx="548640" cy="55855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vi-VN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7882" y="3949189"/>
            <a:ext cx="488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nhẩm</a:t>
            </a:r>
            <a:r>
              <a:rPr lang="en-US" sz="2400" dirty="0"/>
              <a:t>: 5 . (-12).</a:t>
            </a:r>
            <a:endParaRPr lang="vi-VN" sz="2400" dirty="0"/>
          </a:p>
        </p:txBody>
      </p:sp>
      <p:sp>
        <p:nvSpPr>
          <p:cNvPr id="19" name="Oval 18"/>
          <p:cNvSpPr/>
          <p:nvPr/>
        </p:nvSpPr>
        <p:spPr>
          <a:xfrm>
            <a:off x="785459" y="3885548"/>
            <a:ext cx="548640" cy="55855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vi-VN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8180" y="4532271"/>
            <a:ext cx="488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= -(5 .12) = -60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8452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 animBg="1"/>
      <p:bldP spid="18" grpId="0"/>
      <p:bldP spid="19" grpId="0" animBg="1"/>
      <p:bldP spid="2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45534" y="322559"/>
            <a:ext cx="2389517" cy="5715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VẬN DỤNG 1</a:t>
            </a:r>
            <a:endParaRPr lang="vi-VN" sz="2000" b="1" dirty="0"/>
          </a:p>
        </p:txBody>
      </p:sp>
      <p:sp>
        <p:nvSpPr>
          <p:cNvPr id="5" name="AutoShape 29"/>
          <p:cNvSpPr/>
          <p:nvPr/>
        </p:nvSpPr>
        <p:spPr>
          <a:xfrm>
            <a:off x="3549051" y="936326"/>
            <a:ext cx="2286000" cy="0"/>
          </a:xfrm>
          <a:prstGeom prst="line">
            <a:avLst/>
          </a:prstGeom>
          <a:ln w="66675" cap="flat">
            <a:solidFill>
              <a:srgbClr val="EA60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7181" y="978594"/>
            <a:ext cx="7638199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97139" y="1770245"/>
            <a:ext cx="102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703" y="2333926"/>
            <a:ext cx="7540667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400" dirty="0">
                <a:latin typeface="+mn-lt"/>
                <a:ea typeface="Calibri" panose="020F0502020204030204" pitchFamily="34" charset="0"/>
              </a:rPr>
              <a:t>Trong ba lần ấy, bạn Cao đã chi tất cả số tiền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400" dirty="0">
                <a:latin typeface="+mn-lt"/>
                <a:ea typeface="Calibri" panose="020F0502020204030204" pitchFamily="34" charset="0"/>
              </a:rPr>
              <a:t>-15 000 . 3 = -(15 000 . 3) = 45 000 ( đồng)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400" dirty="0">
                <a:latin typeface="+mn-lt"/>
                <a:ea typeface="Calibri" panose="020F0502020204030204" pitchFamily="34" charset="0"/>
              </a:rPr>
              <a:t>Vậy bạn Cao để chi tất cả số tiền là 45 000 đồng.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build="allAtOnce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1806</Words>
  <Application>Microsoft Office PowerPoint</Application>
  <PresentationFormat>On-screen Show (16:9)</PresentationFormat>
  <Paragraphs>237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Jua</vt:lpstr>
      <vt:lpstr>Cambria Math</vt:lpstr>
      <vt:lpstr>Calibri</vt:lpstr>
      <vt:lpstr>Arial</vt:lpstr>
      <vt:lpstr>Quicksand Light</vt:lpstr>
      <vt:lpstr>Nature Activities Binder by Slidesgo</vt:lpstr>
      <vt:lpstr>Office Theme</vt:lpstr>
      <vt:lpstr>1_Office Theme</vt:lpstr>
      <vt:lpstr>PowerPoint Presentation</vt:lpstr>
      <vt:lpstr>PowerPoint Presentation</vt:lpstr>
      <vt:lpstr>BÀI 16: PHÉP NHÂN  SỐ NGUYÊN (2 tiết)</vt:lpstr>
      <vt:lpstr>NỘI DUNG</vt:lpstr>
      <vt:lpstr>Nhân hai số nguyên khác dấu</vt:lpstr>
      <vt:lpstr>PowerPoint Presentation</vt:lpstr>
      <vt:lpstr>PowerPoint Presentation</vt:lpstr>
      <vt:lpstr>PowerPoint Presentation</vt:lpstr>
      <vt:lpstr>PowerPoint Presentation</vt:lpstr>
      <vt:lpstr>Nhân hai số nguyên cùng dấu.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CHẤT CỦA PHÉP NHÂN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dc:creator>LaptopAZ.vn</dc:creator>
  <cp:lastModifiedBy>Administrator</cp:lastModifiedBy>
  <cp:revision>94</cp:revision>
  <dcterms:modified xsi:type="dcterms:W3CDTF">2025-12-28T03:03:12Z</dcterms:modified>
</cp:coreProperties>
</file>