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avi" ContentType="video/x-msvide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32"/>
  </p:notesMasterIdLst>
  <p:sldIdLst>
    <p:sldId id="256" r:id="rId5"/>
    <p:sldId id="320" r:id="rId6"/>
    <p:sldId id="323" r:id="rId7"/>
    <p:sldId id="321" r:id="rId8"/>
    <p:sldId id="322" r:id="rId9"/>
    <p:sldId id="311" r:id="rId10"/>
    <p:sldId id="324" r:id="rId11"/>
    <p:sldId id="263" r:id="rId12"/>
    <p:sldId id="266" r:id="rId13"/>
    <p:sldId id="314" r:id="rId14"/>
    <p:sldId id="316" r:id="rId15"/>
    <p:sldId id="318" r:id="rId16"/>
    <p:sldId id="275" r:id="rId17"/>
    <p:sldId id="276" r:id="rId18"/>
    <p:sldId id="277" r:id="rId19"/>
    <p:sldId id="268" r:id="rId20"/>
    <p:sldId id="313" r:id="rId21"/>
    <p:sldId id="288" r:id="rId22"/>
    <p:sldId id="292" r:id="rId23"/>
    <p:sldId id="298" r:id="rId24"/>
    <p:sldId id="297" r:id="rId25"/>
    <p:sldId id="296" r:id="rId26"/>
    <p:sldId id="299" r:id="rId27"/>
    <p:sldId id="304" r:id="rId28"/>
    <p:sldId id="308" r:id="rId29"/>
    <p:sldId id="309" r:id="rId30"/>
    <p:sldId id="285" r:id="rId3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65" d="100"/>
          <a:sy n="65" d="100"/>
        </p:scale>
        <p:origin x="8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KHỞI ĐỘNG</a:t>
          </a: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379CBE6-CF85-4F70-933B-AC682C39BB7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HĐ2</a:t>
          </a:r>
        </a:p>
      </dgm:t>
    </dgm:pt>
    <dgm:pt modelId="{6AE0E342-809A-4CD7-8794-E358A8E7018B}" type="par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00A36D9-8181-4120-8D24-0395CA0CC210}" type="sib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042ECF77-459B-41C7-9823-DE903F8A4931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BIỂU DIỄN THÔNG TIN TRONG MÁY TÍNH</a:t>
          </a:r>
          <a:endParaRPr lang="en-US" b="1" dirty="0">
            <a:latin typeface="Cambria" pitchFamily="18" charset="0"/>
          </a:endParaRPr>
        </a:p>
      </dgm:t>
    </dgm:pt>
    <dgm:pt modelId="{72EBE417-41C7-40BA-A5CA-98356F532309}" type="par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5054410-8DD1-4233-8E7B-B03D58D2F8E7}" type="sib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14F758-2498-447B-A7AF-00FDBA0F8A5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HĐ3</a:t>
          </a:r>
        </a:p>
      </dgm:t>
    </dgm:pt>
    <dgm:pt modelId="{605748FF-EF01-46BD-B49B-B428FB12926D}" type="par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F61C51E-8294-4E33-AA2E-707EE3F79C30}" type="sib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D49C1AC-D38D-411C-9709-4CAEACF210BF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ĐƠN VỊ ĐO THÔNG THIN</a:t>
          </a:r>
          <a:endParaRPr lang="en-US" b="1" dirty="0">
            <a:latin typeface="Cambria" pitchFamily="18" charset="0"/>
          </a:endParaRPr>
        </a:p>
      </dgm:t>
    </dgm:pt>
    <dgm:pt modelId="{5753BECE-9FB9-4BE1-ACC2-B5EB759B4903}" type="par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B1AE9F59-CB49-4BE4-83C1-7A77E940C692}" type="sib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13D2CABD-727C-48D2-8595-4F7FD265DC1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HĐ4</a:t>
          </a:r>
        </a:p>
      </dgm:t>
    </dgm:pt>
    <dgm:pt modelId="{254BB954-F167-4FF2-99AA-0FE9FF8AE0A1}" type="par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6B0FC2A-B923-461A-82CA-5960ED9D04FC}" type="sib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F3C8A23-2C72-45D5-9F16-6BF51C34BA86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LUYỆN TẬP</a:t>
          </a:r>
          <a:endParaRPr lang="en-US" b="1" dirty="0">
            <a:latin typeface="Cambria" pitchFamily="18" charset="0"/>
          </a:endParaRPr>
        </a:p>
      </dgm:t>
    </dgm:pt>
    <dgm:pt modelId="{D39ED653-86D8-4A09-8680-93ECAC0F2C49}" type="par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77CD3C8-4B2F-48C6-94D3-4A1F36D0D854}" type="sib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3417E034-5946-4B93-AEB1-06D4166D50F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HĐ5</a:t>
          </a:r>
        </a:p>
      </dgm:t>
    </dgm:pt>
    <dgm:pt modelId="{6F5945B9-DE3F-4C32-9BCA-993128FD5004}" type="par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4197097-01CD-490C-9889-C20B719D583F}" type="sib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80D53C2D-25F9-4CCF-A1C8-D46827CF88CF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VẬN DỤNG</a:t>
          </a:r>
          <a:endParaRPr lang="en-US" b="1" dirty="0">
            <a:latin typeface="Cambria" pitchFamily="18" charset="0"/>
          </a:endParaRPr>
        </a:p>
      </dgm:t>
    </dgm:pt>
    <dgm:pt modelId="{1A6BFF0F-95F6-45B8-8948-93E466C8A5E3}" type="par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4B00358-A8CA-4354-A0F1-F1DAD2F8ED09}" type="sib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8869B-60AF-4361-8B7A-E7F99D127A96}" type="pres">
      <dgm:prSet presAssocID="{9BEC45A1-B878-48BF-85B5-0047717E2415}" presName="descendantText" presStyleLbl="alignAcc1" presStyleIdx="0" presStyleCnt="5" custLinFactNeighborY="3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EFBFE-22C1-4BEE-B15C-7C0E35F70233}" type="pres">
      <dgm:prSet presAssocID="{F59D1DD6-04C3-41A0-A473-22EEFA772F8F}" presName="sp" presStyleCnt="0"/>
      <dgm:spPr/>
    </dgm:pt>
    <dgm:pt modelId="{379689BD-07C6-4E65-95FB-FAEADAEA7325}" type="pres">
      <dgm:prSet presAssocID="{F379CBE6-CF85-4F70-933B-AC682C39BB7D}" presName="composite" presStyleCnt="0"/>
      <dgm:spPr/>
    </dgm:pt>
    <dgm:pt modelId="{06B72AD2-612B-4DDE-8A65-7356D5159209}" type="pres">
      <dgm:prSet presAssocID="{F379CBE6-CF85-4F70-933B-AC682C39BB7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4E07D-0C26-4EB2-A4B2-E627D2151BE7}" type="pres">
      <dgm:prSet presAssocID="{F379CBE6-CF85-4F70-933B-AC682C39BB7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CF10D-35EE-4331-B3AB-37E1E86043AA}" type="pres">
      <dgm:prSet presAssocID="{400A36D9-8181-4120-8D24-0395CA0CC210}" presName="sp" presStyleCnt="0"/>
      <dgm:spPr/>
    </dgm:pt>
    <dgm:pt modelId="{C9998D1E-F784-40C9-8D71-34E3F97C37D8}" type="pres">
      <dgm:prSet presAssocID="{FC14F758-2498-447B-A7AF-00FDBA0F8A5E}" presName="composite" presStyleCnt="0"/>
      <dgm:spPr/>
    </dgm:pt>
    <dgm:pt modelId="{5252AAB6-4EE5-47C3-A85B-49315BA605E7}" type="pres">
      <dgm:prSet presAssocID="{FC14F758-2498-447B-A7AF-00FDBA0F8A5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0D28D-FA42-43A0-B8F0-D5D72E204BF4}" type="pres">
      <dgm:prSet presAssocID="{FC14F758-2498-447B-A7AF-00FDBA0F8A5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3D011-590D-4ACF-A0F9-6B9AE6E22BE2}" type="pres">
      <dgm:prSet presAssocID="{6F61C51E-8294-4E33-AA2E-707EE3F79C30}" presName="sp" presStyleCnt="0"/>
      <dgm:spPr/>
    </dgm:pt>
    <dgm:pt modelId="{D4A3A470-F81E-413B-AC56-E3D96C784284}" type="pres">
      <dgm:prSet presAssocID="{13D2CABD-727C-48D2-8595-4F7FD265DC1E}" presName="composite" presStyleCnt="0"/>
      <dgm:spPr/>
    </dgm:pt>
    <dgm:pt modelId="{02C0A129-41D9-4A2E-84F9-B86DCEDAF7AD}" type="pres">
      <dgm:prSet presAssocID="{13D2CABD-727C-48D2-8595-4F7FD265DC1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FF1BA-87CA-44A1-A048-159C0CB9A588}" type="pres">
      <dgm:prSet presAssocID="{13D2CABD-727C-48D2-8595-4F7FD265DC1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7F09D-1579-4B93-9695-0AA01D43E20B}" type="pres">
      <dgm:prSet presAssocID="{96B0FC2A-B923-461A-82CA-5960ED9D04FC}" presName="sp" presStyleCnt="0"/>
      <dgm:spPr/>
    </dgm:pt>
    <dgm:pt modelId="{61F01BD9-6BFF-43D4-B318-186A781F8B14}" type="pres">
      <dgm:prSet presAssocID="{3417E034-5946-4B93-AEB1-06D4166D50F5}" presName="composite" presStyleCnt="0"/>
      <dgm:spPr/>
    </dgm:pt>
    <dgm:pt modelId="{B5F27B00-F0EE-450A-84E5-7E9F6D6F624A}" type="pres">
      <dgm:prSet presAssocID="{3417E034-5946-4B93-AEB1-06D4166D50F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7C083-4291-4CC8-98A6-B9C416BAEEB3}" type="pres">
      <dgm:prSet presAssocID="{3417E034-5946-4B93-AEB1-06D4166D50F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C84E4-16DB-4363-9BA6-C32A1ACF9BA4}" type="presOf" srcId="{3417E034-5946-4B93-AEB1-06D4166D50F5}" destId="{B5F27B00-F0EE-450A-84E5-7E9F6D6F624A}" srcOrd="0" destOrd="0" presId="urn:microsoft.com/office/officeart/2005/8/layout/chevron2"/>
    <dgm:cxn modelId="{0CB4543D-3E1D-4E78-B36E-0045D4FCF719}" srcId="{3417E034-5946-4B93-AEB1-06D4166D50F5}" destId="{80D53C2D-25F9-4CCF-A1C8-D46827CF88CF}" srcOrd="0" destOrd="0" parTransId="{1A6BFF0F-95F6-45B8-8948-93E466C8A5E3}" sibTransId="{44B00358-A8CA-4354-A0F1-F1DAD2F8ED09}"/>
    <dgm:cxn modelId="{95B8866D-DDA4-462E-8202-1DB8AE7DCB0A}" type="presOf" srcId="{2D49C1AC-D38D-411C-9709-4CAEACF210BF}" destId="{1180D28D-FA42-43A0-B8F0-D5D72E204BF4}" srcOrd="0" destOrd="0" presId="urn:microsoft.com/office/officeart/2005/8/layout/chevron2"/>
    <dgm:cxn modelId="{35B14F76-9C77-4E97-BE23-C95D80F1EBF4}" srcId="{13D2CABD-727C-48D2-8595-4F7FD265DC1E}" destId="{4F3C8A23-2C72-45D5-9F16-6BF51C34BA86}" srcOrd="0" destOrd="0" parTransId="{D39ED653-86D8-4A09-8680-93ECAC0F2C49}" sibTransId="{577CD3C8-4B2F-48C6-94D3-4A1F36D0D854}"/>
    <dgm:cxn modelId="{3B6F7CEC-CE07-40A4-9A03-A75DC5727FC7}" type="presOf" srcId="{9BEC45A1-B878-48BF-85B5-0047717E2415}" destId="{C8CB19B0-3B43-4F96-ABB7-5255525F0E55}" srcOrd="0" destOrd="0" presId="urn:microsoft.com/office/officeart/2005/8/layout/chevron2"/>
    <dgm:cxn modelId="{BD8D95C2-71A6-4F4E-A4CE-BFE508C45435}" type="presOf" srcId="{80D53C2D-25F9-4CCF-A1C8-D46827CF88CF}" destId="{EA07C083-4291-4CC8-98A6-B9C416BAEEB3}" srcOrd="0" destOrd="0" presId="urn:microsoft.com/office/officeart/2005/8/layout/chevron2"/>
    <dgm:cxn modelId="{70B9F7AE-F1C5-4498-81CC-7AE7EE76855C}" type="presOf" srcId="{C06850DA-9698-484D-AC0C-4474CE47B19D}" destId="{E2B8869B-60AF-4361-8B7A-E7F99D127A96}" srcOrd="0" destOrd="0" presId="urn:microsoft.com/office/officeart/2005/8/layout/chevron2"/>
    <dgm:cxn modelId="{AEB17585-D3CB-49C6-9DE8-20C7B9129E72}" type="presOf" srcId="{F379CBE6-CF85-4F70-933B-AC682C39BB7D}" destId="{06B72AD2-612B-4DDE-8A65-7356D5159209}" srcOrd="0" destOrd="0" presId="urn:microsoft.com/office/officeart/2005/8/layout/chevron2"/>
    <dgm:cxn modelId="{6AF61F31-E91A-47AB-A635-EF725B28B935}" type="presOf" srcId="{D8266F11-E028-4DB8-AC21-35942FFB13A4}" destId="{2EC9BC4A-D4A7-46B2-8F8C-52C35A3BDBB2}" srcOrd="0" destOrd="0" presId="urn:microsoft.com/office/officeart/2005/8/layout/chevron2"/>
    <dgm:cxn modelId="{DFFEDB43-F764-4C53-A3B6-D3B0F7BB5713}" type="presOf" srcId="{4F3C8A23-2C72-45D5-9F16-6BF51C34BA86}" destId="{1B8FF1BA-87CA-44A1-A048-159C0CB9A588}" srcOrd="0" destOrd="0" presId="urn:microsoft.com/office/officeart/2005/8/layout/chevron2"/>
    <dgm:cxn modelId="{FB26ED5E-BF99-474C-A7D9-936CAC85AA71}" srcId="{FC14F758-2498-447B-A7AF-00FDBA0F8A5E}" destId="{2D49C1AC-D38D-411C-9709-4CAEACF210BF}" srcOrd="0" destOrd="0" parTransId="{5753BECE-9FB9-4BE1-ACC2-B5EB759B4903}" sibTransId="{B1AE9F59-CB49-4BE4-83C1-7A77E940C692}"/>
    <dgm:cxn modelId="{A88DA491-CD0B-44FC-A37D-3BA4BCD18E75}" srcId="{F379CBE6-CF85-4F70-933B-AC682C39BB7D}" destId="{042ECF77-459B-41C7-9823-DE903F8A4931}" srcOrd="0" destOrd="0" parTransId="{72EBE417-41C7-40BA-A5CA-98356F532309}" sibTransId="{C5054410-8DD1-4233-8E7B-B03D58D2F8E7}"/>
    <dgm:cxn modelId="{712920E6-2721-49B3-86B0-C17F3638FDB5}" srcId="{D8266F11-E028-4DB8-AC21-35942FFB13A4}" destId="{3417E034-5946-4B93-AEB1-06D4166D50F5}" srcOrd="4" destOrd="0" parTransId="{6F5945B9-DE3F-4C32-9BCA-993128FD5004}" sibTransId="{94197097-01CD-490C-9889-C20B719D583F}"/>
    <dgm:cxn modelId="{B475548A-A83A-4F57-82AA-E7EFEA23D635}" type="presOf" srcId="{042ECF77-459B-41C7-9823-DE903F8A4931}" destId="{C324E07D-0C26-4EB2-A4B2-E627D2151BE7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9DC4B224-736C-44AA-BFA8-EB29A9FDCDCC}" type="presOf" srcId="{FC14F758-2498-447B-A7AF-00FDBA0F8A5E}" destId="{5252AAB6-4EE5-47C3-A85B-49315BA605E7}" srcOrd="0" destOrd="0" presId="urn:microsoft.com/office/officeart/2005/8/layout/chevron2"/>
    <dgm:cxn modelId="{01A7EECA-763B-44DB-A1F7-34099390CDC6}" srcId="{D8266F11-E028-4DB8-AC21-35942FFB13A4}" destId="{13D2CABD-727C-48D2-8595-4F7FD265DC1E}" srcOrd="3" destOrd="0" parTransId="{254BB954-F167-4FF2-99AA-0FE9FF8AE0A1}" sibTransId="{96B0FC2A-B923-461A-82CA-5960ED9D04FC}"/>
    <dgm:cxn modelId="{6EB85461-2AFC-4FEF-8268-29C7C8024ADD}" srcId="{D8266F11-E028-4DB8-AC21-35942FFB13A4}" destId="{FC14F758-2498-447B-A7AF-00FDBA0F8A5E}" srcOrd="2" destOrd="0" parTransId="{605748FF-EF01-46BD-B49B-B428FB12926D}" sibTransId="{6F61C51E-8294-4E33-AA2E-707EE3F79C30}"/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F9CB275F-D661-4E96-9019-75ECFB108D8D}" type="presOf" srcId="{13D2CABD-727C-48D2-8595-4F7FD265DC1E}" destId="{02C0A129-41D9-4A2E-84F9-B86DCEDAF7AD}" srcOrd="0" destOrd="0" presId="urn:microsoft.com/office/officeart/2005/8/layout/chevron2"/>
    <dgm:cxn modelId="{27FD3019-40F9-41C7-8D44-CBA1547C1972}" srcId="{D8266F11-E028-4DB8-AC21-35942FFB13A4}" destId="{F379CBE6-CF85-4F70-933B-AC682C39BB7D}" srcOrd="1" destOrd="0" parTransId="{6AE0E342-809A-4CD7-8794-E358A8E7018B}" sibTransId="{400A36D9-8181-4120-8D24-0395CA0CC210}"/>
    <dgm:cxn modelId="{CCF457CF-1908-45FB-BF04-C093E4130551}" type="presParOf" srcId="{2EC9BC4A-D4A7-46B2-8F8C-52C35A3BDBB2}" destId="{C56F1BBA-AF7C-41D6-8FCE-0B8A89C7F482}" srcOrd="0" destOrd="0" presId="urn:microsoft.com/office/officeart/2005/8/layout/chevron2"/>
    <dgm:cxn modelId="{A7F851FD-3FAC-4DD6-A035-D561C7921459}" type="presParOf" srcId="{C56F1BBA-AF7C-41D6-8FCE-0B8A89C7F482}" destId="{C8CB19B0-3B43-4F96-ABB7-5255525F0E55}" srcOrd="0" destOrd="0" presId="urn:microsoft.com/office/officeart/2005/8/layout/chevron2"/>
    <dgm:cxn modelId="{F9FBEA6A-6B53-40FC-AE6F-B741B2B66DCC}" type="presParOf" srcId="{C56F1BBA-AF7C-41D6-8FCE-0B8A89C7F482}" destId="{E2B8869B-60AF-4361-8B7A-E7F99D127A96}" srcOrd="1" destOrd="0" presId="urn:microsoft.com/office/officeart/2005/8/layout/chevron2"/>
    <dgm:cxn modelId="{D299AAEC-F679-42D6-BA7B-F442AB6149A2}" type="presParOf" srcId="{2EC9BC4A-D4A7-46B2-8F8C-52C35A3BDBB2}" destId="{88BEFBFE-22C1-4BEE-B15C-7C0E35F70233}" srcOrd="1" destOrd="0" presId="urn:microsoft.com/office/officeart/2005/8/layout/chevron2"/>
    <dgm:cxn modelId="{4FBF49E8-CE6E-428E-8240-CC2B751F894D}" type="presParOf" srcId="{2EC9BC4A-D4A7-46B2-8F8C-52C35A3BDBB2}" destId="{379689BD-07C6-4E65-95FB-FAEADAEA7325}" srcOrd="2" destOrd="0" presId="urn:microsoft.com/office/officeart/2005/8/layout/chevron2"/>
    <dgm:cxn modelId="{23389AAB-4A2D-4BB8-81A4-40A5FB419784}" type="presParOf" srcId="{379689BD-07C6-4E65-95FB-FAEADAEA7325}" destId="{06B72AD2-612B-4DDE-8A65-7356D5159209}" srcOrd="0" destOrd="0" presId="urn:microsoft.com/office/officeart/2005/8/layout/chevron2"/>
    <dgm:cxn modelId="{6A4C2200-462D-4302-B87A-682EBA3E73D6}" type="presParOf" srcId="{379689BD-07C6-4E65-95FB-FAEADAEA7325}" destId="{C324E07D-0C26-4EB2-A4B2-E627D2151BE7}" srcOrd="1" destOrd="0" presId="urn:microsoft.com/office/officeart/2005/8/layout/chevron2"/>
    <dgm:cxn modelId="{C4B091D4-4587-4CD8-9655-0B09F2F2C49D}" type="presParOf" srcId="{2EC9BC4A-D4A7-46B2-8F8C-52C35A3BDBB2}" destId="{595CF10D-35EE-4331-B3AB-37E1E86043AA}" srcOrd="3" destOrd="0" presId="urn:microsoft.com/office/officeart/2005/8/layout/chevron2"/>
    <dgm:cxn modelId="{6A0C31A5-583A-42EC-A312-E40BF9C9166B}" type="presParOf" srcId="{2EC9BC4A-D4A7-46B2-8F8C-52C35A3BDBB2}" destId="{C9998D1E-F784-40C9-8D71-34E3F97C37D8}" srcOrd="4" destOrd="0" presId="urn:microsoft.com/office/officeart/2005/8/layout/chevron2"/>
    <dgm:cxn modelId="{0304580F-1FF3-48DD-99B1-1A407BEF3201}" type="presParOf" srcId="{C9998D1E-F784-40C9-8D71-34E3F97C37D8}" destId="{5252AAB6-4EE5-47C3-A85B-49315BA605E7}" srcOrd="0" destOrd="0" presId="urn:microsoft.com/office/officeart/2005/8/layout/chevron2"/>
    <dgm:cxn modelId="{23C903D6-9514-40A9-9FE8-904EF8DB7CC9}" type="presParOf" srcId="{C9998D1E-F784-40C9-8D71-34E3F97C37D8}" destId="{1180D28D-FA42-43A0-B8F0-D5D72E204BF4}" srcOrd="1" destOrd="0" presId="urn:microsoft.com/office/officeart/2005/8/layout/chevron2"/>
    <dgm:cxn modelId="{982A1865-D87A-4FAE-9A9B-4859B2263D97}" type="presParOf" srcId="{2EC9BC4A-D4A7-46B2-8F8C-52C35A3BDBB2}" destId="{4493D011-590D-4ACF-A0F9-6B9AE6E22BE2}" srcOrd="5" destOrd="0" presId="urn:microsoft.com/office/officeart/2005/8/layout/chevron2"/>
    <dgm:cxn modelId="{9544F493-E040-4988-9ABF-52ECF5536020}" type="presParOf" srcId="{2EC9BC4A-D4A7-46B2-8F8C-52C35A3BDBB2}" destId="{D4A3A470-F81E-413B-AC56-E3D96C784284}" srcOrd="6" destOrd="0" presId="urn:microsoft.com/office/officeart/2005/8/layout/chevron2"/>
    <dgm:cxn modelId="{1A6DC749-75D3-4286-9B82-09C6B7ABB0F3}" type="presParOf" srcId="{D4A3A470-F81E-413B-AC56-E3D96C784284}" destId="{02C0A129-41D9-4A2E-84F9-B86DCEDAF7AD}" srcOrd="0" destOrd="0" presId="urn:microsoft.com/office/officeart/2005/8/layout/chevron2"/>
    <dgm:cxn modelId="{33878835-DAAC-4049-8F0E-084E0F13DC17}" type="presParOf" srcId="{D4A3A470-F81E-413B-AC56-E3D96C784284}" destId="{1B8FF1BA-87CA-44A1-A048-159C0CB9A588}" srcOrd="1" destOrd="0" presId="urn:microsoft.com/office/officeart/2005/8/layout/chevron2"/>
    <dgm:cxn modelId="{B4CB7F3C-A67A-46D5-843A-F47D1A1BC2CB}" type="presParOf" srcId="{2EC9BC4A-D4A7-46B2-8F8C-52C35A3BDBB2}" destId="{3647F09D-1579-4B93-9695-0AA01D43E20B}" srcOrd="7" destOrd="0" presId="urn:microsoft.com/office/officeart/2005/8/layout/chevron2"/>
    <dgm:cxn modelId="{8343053F-AF95-4E03-8DC4-A228B493A02E}" type="presParOf" srcId="{2EC9BC4A-D4A7-46B2-8F8C-52C35A3BDBB2}" destId="{61F01BD9-6BFF-43D4-B318-186A781F8B14}" srcOrd="8" destOrd="0" presId="urn:microsoft.com/office/officeart/2005/8/layout/chevron2"/>
    <dgm:cxn modelId="{22BDAECE-2174-4043-8605-005A6360B285}" type="presParOf" srcId="{61F01BD9-6BFF-43D4-B318-186A781F8B14}" destId="{B5F27B00-F0EE-450A-84E5-7E9F6D6F624A}" srcOrd="0" destOrd="0" presId="urn:microsoft.com/office/officeart/2005/8/layout/chevron2"/>
    <dgm:cxn modelId="{CCEC3222-85A9-4314-87DE-293394F31BD0}" type="presParOf" srcId="{61F01BD9-6BFF-43D4-B318-186A781F8B14}" destId="{EA07C083-4291-4CC8-98A6-B9C416BAEE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F3908-00D6-475E-BCA2-DCBDFED8F1D8}" type="doc">
      <dgm:prSet loTypeId="urn:microsoft.com/office/officeart/2005/8/layout/process1" loCatId="process" qsTypeId="urn:microsoft.com/office/officeart/2005/8/quickstyle/3d7" qsCatId="3D" csTypeId="urn:microsoft.com/office/officeart/2005/8/colors/colorful2" csCatId="colorful" phldr="1"/>
      <dgm:spPr/>
    </dgm:pt>
    <dgm:pt modelId="{FDA68E76-D240-4A04-9107-3E2BFF071DE4}">
      <dgm:prSet phldrT="[Text]"/>
      <dgm:spPr/>
      <dgm:t>
        <a:bodyPr/>
        <a:lstStyle/>
        <a:p>
          <a:r>
            <a:rPr lang="vi-VN">
              <a:latin typeface="+mj-lt"/>
            </a:rPr>
            <a:t>4</a:t>
          </a:r>
        </a:p>
      </dgm:t>
    </dgm:pt>
    <dgm:pt modelId="{F5E1AE73-DF29-41A2-978E-150419B0228B}" type="parTrans" cxnId="{2168C76B-C80E-4541-8917-51FA45509887}">
      <dgm:prSet/>
      <dgm:spPr/>
      <dgm:t>
        <a:bodyPr/>
        <a:lstStyle/>
        <a:p>
          <a:endParaRPr lang="vi-VN"/>
        </a:p>
      </dgm:t>
    </dgm:pt>
    <dgm:pt modelId="{29D580A4-EDFC-41E9-8261-3B2038D4158F}" type="sibTrans" cxnId="{2168C76B-C80E-4541-8917-51FA45509887}">
      <dgm:prSet/>
      <dgm:spPr/>
      <dgm:t>
        <a:bodyPr/>
        <a:lstStyle/>
        <a:p>
          <a:endParaRPr lang="vi-VN"/>
        </a:p>
      </dgm:t>
    </dgm:pt>
    <dgm:pt modelId="{3351F3BF-0307-442E-9289-957E411A3E47}">
      <dgm:prSet phldrT="[Text]"/>
      <dgm:spPr/>
      <dgm:t>
        <a:bodyPr/>
        <a:lstStyle/>
        <a:p>
          <a:r>
            <a:rPr lang="vi-VN" b="1">
              <a:solidFill>
                <a:srgbClr val="002060"/>
              </a:solidFill>
              <a:latin typeface="+mj-lt"/>
            </a:rPr>
            <a:t>100</a:t>
          </a:r>
        </a:p>
      </dgm:t>
    </dgm:pt>
    <dgm:pt modelId="{7E15146A-1588-4C37-A96D-A722B9799B96}" type="parTrans" cxnId="{6A154C3E-63B2-4CFC-B54C-ACD4CED29392}">
      <dgm:prSet/>
      <dgm:spPr/>
      <dgm:t>
        <a:bodyPr/>
        <a:lstStyle/>
        <a:p>
          <a:endParaRPr lang="vi-VN"/>
        </a:p>
      </dgm:t>
    </dgm:pt>
    <dgm:pt modelId="{EECE91BF-4C0F-4B0A-ACA3-A7BE8351CBBD}" type="sibTrans" cxnId="{6A154C3E-63B2-4CFC-B54C-ACD4CED29392}">
      <dgm:prSet/>
      <dgm:spPr/>
      <dgm:t>
        <a:bodyPr/>
        <a:lstStyle/>
        <a:p>
          <a:endParaRPr lang="vi-VN"/>
        </a:p>
      </dgm:t>
    </dgm:pt>
    <dgm:pt modelId="{A5821E09-9459-4938-9B82-4E1B066E5E53}" type="pres">
      <dgm:prSet presAssocID="{6C1F3908-00D6-475E-BCA2-DCBDFED8F1D8}" presName="Name0" presStyleCnt="0">
        <dgm:presLayoutVars>
          <dgm:dir/>
          <dgm:resizeHandles val="exact"/>
        </dgm:presLayoutVars>
      </dgm:prSet>
      <dgm:spPr/>
    </dgm:pt>
    <dgm:pt modelId="{9B67F81C-C11B-4AEC-8F62-9AEEAE37BC03}" type="pres">
      <dgm:prSet presAssocID="{FDA68E76-D240-4A04-9107-3E2BFF071DE4}" presName="node" presStyleLbl="node1" presStyleIdx="0" presStyleCnt="2" custLinFactNeighborX="4019" custLinFactNeighborY="-28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8EA5B-56F5-4C5D-AA95-B4B8B1A94EAE}" type="pres">
      <dgm:prSet presAssocID="{29D580A4-EDFC-41E9-8261-3B2038D4158F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03EF56C-E861-49CD-B31E-E7A878328BB0}" type="pres">
      <dgm:prSet presAssocID="{29D580A4-EDFC-41E9-8261-3B2038D4158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78A5C76-CAFA-4FFA-B168-CC0F6DDD15BA}" type="pres">
      <dgm:prSet presAssocID="{3351F3BF-0307-442E-9289-957E411A3E47}" presName="node" presStyleLbl="node1" presStyleIdx="1" presStyleCnt="2" custLinFactNeighborX="243" custLinFactNeighborY="2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46C4A0-6069-4071-8B17-FEEB5E1FD719}" type="presOf" srcId="{FDA68E76-D240-4A04-9107-3E2BFF071DE4}" destId="{9B67F81C-C11B-4AEC-8F62-9AEEAE37BC03}" srcOrd="0" destOrd="0" presId="urn:microsoft.com/office/officeart/2005/8/layout/process1"/>
    <dgm:cxn modelId="{6A154C3E-63B2-4CFC-B54C-ACD4CED29392}" srcId="{6C1F3908-00D6-475E-BCA2-DCBDFED8F1D8}" destId="{3351F3BF-0307-442E-9289-957E411A3E47}" srcOrd="1" destOrd="0" parTransId="{7E15146A-1588-4C37-A96D-A722B9799B96}" sibTransId="{EECE91BF-4C0F-4B0A-ACA3-A7BE8351CBBD}"/>
    <dgm:cxn modelId="{0220C35C-6555-4147-9215-9CF9E7C6040B}" type="presOf" srcId="{6C1F3908-00D6-475E-BCA2-DCBDFED8F1D8}" destId="{A5821E09-9459-4938-9B82-4E1B066E5E53}" srcOrd="0" destOrd="0" presId="urn:microsoft.com/office/officeart/2005/8/layout/process1"/>
    <dgm:cxn modelId="{E05E9897-2927-49AC-ADC7-79EED0CE0743}" type="presOf" srcId="{29D580A4-EDFC-41E9-8261-3B2038D4158F}" destId="{F03EF56C-E861-49CD-B31E-E7A878328BB0}" srcOrd="1" destOrd="0" presId="urn:microsoft.com/office/officeart/2005/8/layout/process1"/>
    <dgm:cxn modelId="{2168C76B-C80E-4541-8917-51FA45509887}" srcId="{6C1F3908-00D6-475E-BCA2-DCBDFED8F1D8}" destId="{FDA68E76-D240-4A04-9107-3E2BFF071DE4}" srcOrd="0" destOrd="0" parTransId="{F5E1AE73-DF29-41A2-978E-150419B0228B}" sibTransId="{29D580A4-EDFC-41E9-8261-3B2038D4158F}"/>
    <dgm:cxn modelId="{287C7D1B-DFD3-4B36-8C2E-3057CE225B9B}" type="presOf" srcId="{29D580A4-EDFC-41E9-8261-3B2038D4158F}" destId="{EB98EA5B-56F5-4C5D-AA95-B4B8B1A94EAE}" srcOrd="0" destOrd="0" presId="urn:microsoft.com/office/officeart/2005/8/layout/process1"/>
    <dgm:cxn modelId="{008D97BB-2FDB-4A21-BE9C-35F7ED897033}" type="presOf" srcId="{3351F3BF-0307-442E-9289-957E411A3E47}" destId="{678A5C76-CAFA-4FFA-B168-CC0F6DDD15BA}" srcOrd="0" destOrd="0" presId="urn:microsoft.com/office/officeart/2005/8/layout/process1"/>
    <dgm:cxn modelId="{361CF34A-2DEC-402A-A699-A55827265B3E}" type="presParOf" srcId="{A5821E09-9459-4938-9B82-4E1B066E5E53}" destId="{9B67F81C-C11B-4AEC-8F62-9AEEAE37BC03}" srcOrd="0" destOrd="0" presId="urn:microsoft.com/office/officeart/2005/8/layout/process1"/>
    <dgm:cxn modelId="{CB4E2E11-D958-4E67-B44B-79C23B97BDC0}" type="presParOf" srcId="{A5821E09-9459-4938-9B82-4E1B066E5E53}" destId="{EB98EA5B-56F5-4C5D-AA95-B4B8B1A94EAE}" srcOrd="1" destOrd="0" presId="urn:microsoft.com/office/officeart/2005/8/layout/process1"/>
    <dgm:cxn modelId="{C4324427-67A3-4D3E-B0D1-F12CA29FF713}" type="presParOf" srcId="{EB98EA5B-56F5-4C5D-AA95-B4B8B1A94EAE}" destId="{F03EF56C-E861-49CD-B31E-E7A878328BB0}" srcOrd="0" destOrd="0" presId="urn:microsoft.com/office/officeart/2005/8/layout/process1"/>
    <dgm:cxn modelId="{9EA82DD9-BAA7-42DF-A1F7-2CBBD5263D6A}" type="presParOf" srcId="{A5821E09-9459-4938-9B82-4E1B066E5E53}" destId="{678A5C76-CAFA-4FFA-B168-CC0F6DDD15B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64836" y="166260"/>
          <a:ext cx="1098909" cy="7692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HĐ1</a:t>
          </a:r>
        </a:p>
      </dsp:txBody>
      <dsp:txXfrm rot="-5400000">
        <a:off x="1" y="386041"/>
        <a:ext cx="769236" cy="329673"/>
      </dsp:txXfrm>
    </dsp:sp>
    <dsp:sp modelId="{E2B8869B-60AF-4361-8B7A-E7F99D127A96}">
      <dsp:nvSpPr>
        <dsp:cNvPr id="0" name=""/>
        <dsp:cNvSpPr/>
      </dsp:nvSpPr>
      <dsp:spPr>
        <a:xfrm rot="5400000">
          <a:off x="4130228" y="-333119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>
              <a:latin typeface="Cambria" pitchFamily="18" charset="0"/>
            </a:rPr>
            <a:t>KHỞI ĐỘNG</a:t>
          </a:r>
        </a:p>
      </dsp:txBody>
      <dsp:txXfrm rot="-5400000">
        <a:off x="769237" y="64664"/>
        <a:ext cx="7401406" cy="644553"/>
      </dsp:txXfrm>
    </dsp:sp>
    <dsp:sp modelId="{06B72AD2-612B-4DDE-8A65-7356D5159209}">
      <dsp:nvSpPr>
        <dsp:cNvPr id="0" name=""/>
        <dsp:cNvSpPr/>
      </dsp:nvSpPr>
      <dsp:spPr>
        <a:xfrm rot="5400000">
          <a:off x="-164836" y="1148121"/>
          <a:ext cx="1098909" cy="7692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HĐ2</a:t>
          </a:r>
        </a:p>
      </dsp:txBody>
      <dsp:txXfrm rot="-5400000">
        <a:off x="1" y="1367902"/>
        <a:ext cx="769236" cy="329673"/>
      </dsp:txXfrm>
    </dsp:sp>
    <dsp:sp modelId="{C324E07D-0C26-4EB2-A4B2-E627D2151BE7}">
      <dsp:nvSpPr>
        <dsp:cNvPr id="0" name=""/>
        <dsp:cNvSpPr/>
      </dsp:nvSpPr>
      <dsp:spPr>
        <a:xfrm rot="5400000">
          <a:off x="4130228" y="-2377707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BIỂU DIỄN THÔNG TIN TRONG MÁY TÍNH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1018153"/>
        <a:ext cx="7401406" cy="644553"/>
      </dsp:txXfrm>
    </dsp:sp>
    <dsp:sp modelId="{5252AAB6-4EE5-47C3-A85B-49315BA605E7}">
      <dsp:nvSpPr>
        <dsp:cNvPr id="0" name=""/>
        <dsp:cNvSpPr/>
      </dsp:nvSpPr>
      <dsp:spPr>
        <a:xfrm rot="5400000">
          <a:off x="-164836" y="2129981"/>
          <a:ext cx="1098909" cy="7692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HĐ3</a:t>
          </a:r>
        </a:p>
      </dsp:txBody>
      <dsp:txXfrm rot="-5400000">
        <a:off x="1" y="2349762"/>
        <a:ext cx="769236" cy="329673"/>
      </dsp:txXfrm>
    </dsp:sp>
    <dsp:sp modelId="{1180D28D-FA42-43A0-B8F0-D5D72E204BF4}">
      <dsp:nvSpPr>
        <dsp:cNvPr id="0" name=""/>
        <dsp:cNvSpPr/>
      </dsp:nvSpPr>
      <dsp:spPr>
        <a:xfrm rot="5400000">
          <a:off x="4130228" y="-139584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ĐƠN VỊ ĐO THÔNG THIN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000014"/>
        <a:ext cx="7401406" cy="644553"/>
      </dsp:txXfrm>
    </dsp:sp>
    <dsp:sp modelId="{02C0A129-41D9-4A2E-84F9-B86DCEDAF7AD}">
      <dsp:nvSpPr>
        <dsp:cNvPr id="0" name=""/>
        <dsp:cNvSpPr/>
      </dsp:nvSpPr>
      <dsp:spPr>
        <a:xfrm rot="5400000">
          <a:off x="-164836" y="3111842"/>
          <a:ext cx="1098909" cy="7692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HĐ4</a:t>
          </a:r>
        </a:p>
      </dsp:txBody>
      <dsp:txXfrm rot="-5400000">
        <a:off x="1" y="3331623"/>
        <a:ext cx="769236" cy="329673"/>
      </dsp:txXfrm>
    </dsp:sp>
    <dsp:sp modelId="{1B8FF1BA-87CA-44A1-A048-159C0CB9A588}">
      <dsp:nvSpPr>
        <dsp:cNvPr id="0" name=""/>
        <dsp:cNvSpPr/>
      </dsp:nvSpPr>
      <dsp:spPr>
        <a:xfrm rot="5400000">
          <a:off x="4130228" y="-41398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LUYỆN TẬP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981874"/>
        <a:ext cx="7401406" cy="644553"/>
      </dsp:txXfrm>
    </dsp:sp>
    <dsp:sp modelId="{B5F27B00-F0EE-450A-84E5-7E9F6D6F624A}">
      <dsp:nvSpPr>
        <dsp:cNvPr id="0" name=""/>
        <dsp:cNvSpPr/>
      </dsp:nvSpPr>
      <dsp:spPr>
        <a:xfrm rot="5400000">
          <a:off x="-164836" y="4093702"/>
          <a:ext cx="1098909" cy="7692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HĐ5</a:t>
          </a:r>
        </a:p>
      </dsp:txBody>
      <dsp:txXfrm rot="-5400000">
        <a:off x="1" y="4313483"/>
        <a:ext cx="769236" cy="329673"/>
      </dsp:txXfrm>
    </dsp:sp>
    <dsp:sp modelId="{EA07C083-4291-4CC8-98A6-B9C416BAEEB3}">
      <dsp:nvSpPr>
        <dsp:cNvPr id="0" name=""/>
        <dsp:cNvSpPr/>
      </dsp:nvSpPr>
      <dsp:spPr>
        <a:xfrm rot="5400000">
          <a:off x="4130228" y="567874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VẬN DỤNG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3963735"/>
        <a:ext cx="7401406" cy="644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F81C-C11B-4AEC-8F62-9AEEAE37BC03}">
      <dsp:nvSpPr>
        <dsp:cNvPr id="0" name=""/>
        <dsp:cNvSpPr/>
      </dsp:nvSpPr>
      <dsp:spPr>
        <a:xfrm>
          <a:off x="19833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kern="1200">
              <a:latin typeface="+mj-lt"/>
            </a:rPr>
            <a:t>4</a:t>
          </a:r>
        </a:p>
      </dsp:txBody>
      <dsp:txXfrm>
        <a:off x="38927" y="19094"/>
        <a:ext cx="1160556" cy="613744"/>
      </dsp:txXfrm>
    </dsp:sp>
    <dsp:sp modelId="{EB98EA5B-56F5-4C5D-AA95-B4B8B1A94EAE}">
      <dsp:nvSpPr>
        <dsp:cNvPr id="0" name=""/>
        <dsp:cNvSpPr/>
      </dsp:nvSpPr>
      <dsp:spPr>
        <a:xfrm>
          <a:off x="1333775" y="177321"/>
          <a:ext cx="244218" cy="297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300" kern="1200"/>
        </a:p>
      </dsp:txBody>
      <dsp:txXfrm>
        <a:off x="1333775" y="236779"/>
        <a:ext cx="170953" cy="178372"/>
      </dsp:txXfrm>
    </dsp:sp>
    <dsp:sp modelId="{678A5C76-CAFA-4FFA-B168-CC0F6DDD15BA}">
      <dsp:nvSpPr>
        <dsp:cNvPr id="0" name=""/>
        <dsp:cNvSpPr/>
      </dsp:nvSpPr>
      <dsp:spPr>
        <a:xfrm>
          <a:off x="1679367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b="1" kern="1200">
              <a:solidFill>
                <a:srgbClr val="002060"/>
              </a:solidFill>
              <a:latin typeface="+mj-lt"/>
            </a:rPr>
            <a:t>100</a:t>
          </a:r>
        </a:p>
      </dsp:txBody>
      <dsp:txXfrm>
        <a:off x="1698461" y="19094"/>
        <a:ext cx="1160556" cy="613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01452-26A3-43D3-89C0-1F8B4F759154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992F-7B4F-4F14-9D4A-FC1612944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82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272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21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76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7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3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58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52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9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92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4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4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86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88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18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95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0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39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34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47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47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94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6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863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72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42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2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69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09/10/2021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24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09/10/2021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7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09/10/2021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17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09/10/2021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59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09/10/2021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22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09/10/2021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4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944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09/10/2021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23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09/10/2021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37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09/10/2021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1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09/10/2021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66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09/10/2021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7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62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93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75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7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39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86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2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4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5.wav"/><Relationship Id="rId7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audio" Target="../media/audio4.wav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audio" Target="../media/audio5.wav"/><Relationship Id="rId9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247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pngimg.com/download/62470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3.avi"/><Relationship Id="rId7" Type="http://schemas.openxmlformats.org/officeDocument/2006/relationships/image" Target="../media/image7.png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3.avi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16632"/>
            <a:ext cx="8820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 TIN TRONG MÁY TÍNH</a:t>
            </a:r>
            <a:endParaRPr lang="vi-VN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2098" r="3434" b="1969"/>
          <a:stretch/>
        </p:blipFill>
        <p:spPr>
          <a:xfrm>
            <a:off x="2861556" y="1700808"/>
            <a:ext cx="4032448" cy="458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24" y="332656"/>
            <a:ext cx="8003232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65312"/>
            <a:ext cx="3672408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u="sng" smtClean="0">
                <a:solidFill>
                  <a:srgbClr val="0000FF"/>
                </a:solidFill>
              </a:rPr>
              <a:t>Câu </a:t>
            </a:r>
            <a:r>
              <a:rPr lang="vi-VN" sz="2600" b="1" u="sng">
                <a:solidFill>
                  <a:srgbClr val="0000FF"/>
                </a:solidFill>
              </a:rPr>
              <a:t>1:</a:t>
            </a:r>
            <a:r>
              <a:rPr lang="vi-VN" sz="2600">
                <a:solidFill>
                  <a:srgbClr val="0000FF"/>
                </a:solidFill>
              </a:rPr>
              <a:t> Em hãy chuyển mỗi dòng trong hình vẽ thành một dãy bit. </a:t>
            </a:r>
          </a:p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2:</a:t>
            </a:r>
            <a:r>
              <a:rPr lang="vi-VN" sz="2600">
                <a:solidFill>
                  <a:srgbClr val="0000FF"/>
                </a:solidFill>
              </a:rPr>
              <a:t> Em hãy chuyển cả hình vẽ thành dãy bit bằng cách nối các dãy bit của các dòng lại với </a:t>
            </a:r>
            <a:r>
              <a:rPr lang="vi-VN" sz="2600" smtClean="0">
                <a:solidFill>
                  <a:srgbClr val="0000FF"/>
                </a:solidFill>
              </a:rPr>
              <a:t>nhau </a:t>
            </a:r>
            <a:r>
              <a:rPr lang="vi-VN" sz="2600">
                <a:solidFill>
                  <a:srgbClr val="0000FF"/>
                </a:solidFill>
              </a:rPr>
              <a:t>(từ trên xuống dưới)</a:t>
            </a:r>
          </a:p>
          <a:p>
            <a:pPr marL="0" indent="0" algn="just">
              <a:buNone/>
            </a:pP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1224442"/>
            <a:ext cx="7657800" cy="634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smtClean="0">
                <a:solidFill>
                  <a:srgbClr val="0000FF"/>
                </a:solidFill>
              </a:rPr>
              <a:t>Hoạt động 2: Thảo luận nhóm (10 phút)</a:t>
            </a:r>
            <a:endParaRPr lang="vi-VN" b="1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4754"/>
              </p:ext>
            </p:extLst>
          </p:nvPr>
        </p:nvGraphicFramePr>
        <p:xfrm>
          <a:off x="4499992" y="2132856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9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0" y="1055967"/>
            <a:ext cx="3384377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smtClean="0"/>
              <a:t>Câu 1:</a:t>
            </a:r>
            <a:r>
              <a:rPr lang="vi-VN" sz="2600" smtClean="0"/>
              <a:t> 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1:  01100110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2:  10011001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3:  10000001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4: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5: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6:  00100100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7:  00111100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8:  </a:t>
            </a:r>
            <a:r>
              <a:rPr lang="vi-VN" sz="2600" smtClean="0"/>
              <a:t>00011000</a:t>
            </a:r>
            <a:endParaRPr lang="vi-VN" sz="26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550" y="5422980"/>
            <a:ext cx="686019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z="2400" b="1" smtClean="0"/>
              <a:t>Câu 2: </a:t>
            </a:r>
            <a:r>
              <a:rPr lang="vi-VN" sz="2400" smtClean="0"/>
              <a:t> 01100110  10011001  10000001 01000010 01000010  00100100 00111100  00011000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62353"/>
              </p:ext>
            </p:extLst>
          </p:nvPr>
        </p:nvGraphicFramePr>
        <p:xfrm>
          <a:off x="4283968" y="177282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70627"/>
              </p:ext>
            </p:extLst>
          </p:nvPr>
        </p:nvGraphicFramePr>
        <p:xfrm>
          <a:off x="4288888" y="177774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11560" y="324118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297604" y="1745512"/>
            <a:ext cx="6860194" cy="316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>
                <a:solidFill>
                  <a:srgbClr val="0000FF"/>
                </a:solidFill>
              </a:rPr>
              <a:t>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mtClean="0">
                <a:solidFill>
                  <a:srgbClr val="0000FF"/>
                </a:solidFill>
              </a:rPr>
              <a:t>Bit </a:t>
            </a:r>
            <a:r>
              <a:rPr lang="vi-VN">
                <a:solidFill>
                  <a:srgbClr val="0000FF"/>
                </a:solidFill>
              </a:rPr>
              <a:t>là đơn vị đo nhỏ nhất trong lưu trữ thông tin</a:t>
            </a:r>
            <a:r>
              <a:rPr lang="vi-VN" smtClean="0">
                <a:solidFill>
                  <a:srgbClr val="0000FF"/>
                </a:solidFill>
              </a:rPr>
              <a:t>.</a:t>
            </a:r>
            <a:endParaRPr lang="vi-VN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5512"/>
            <a:ext cx="757141" cy="68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11560" y="404664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2" y="2771166"/>
            <a:ext cx="1821248" cy="2428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Dãy bit là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491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5199515"/>
            <a:ext cx="1900674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dãy kí hiệu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5" y="2771166"/>
            <a:ext cx="1800921" cy="240122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83769" y="5199515"/>
            <a:ext cx="201730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âm thanh phát ra từ máy tính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04" y="2771166"/>
            <a:ext cx="1780595" cy="237412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30860" y="5199515"/>
            <a:ext cx="189443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dãy chỉ gồm dãy số 2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7" y="2771173"/>
            <a:ext cx="1702150" cy="226953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823129" y="5199515"/>
            <a:ext cx="192638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chữ số từ 0 đến 9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397081"/>
            <a:ext cx="2200752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Máy tính sử dụng dãy bit để làm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21" y="5308426"/>
            <a:ext cx="1772813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các số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39708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4" y="5308426"/>
            <a:ext cx="1845476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văn bản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39708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3" y="5308426"/>
            <a:ext cx="2140694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39708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738617" y="5308426"/>
            <a:ext cx="2405385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số, văn bản,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3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2" y="2975366"/>
            <a:ext cx="1603497" cy="2137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Dữ liệu trong máy tính được mã hóa thành dãy bit vì: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đáng tin cậy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01" y="2975366"/>
            <a:ext cx="1603497" cy="21379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chỉ làm việc với hai kí tự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23" y="2975366"/>
            <a:ext cx="1603497" cy="213799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83232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được xử lí dễ dàng hơn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45" y="2975366"/>
            <a:ext cx="1603497" cy="213799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907453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chiếm ít dung lượng nhớ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5603" y="5473535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/>
            <a:r>
              <a:rPr lang="en-US" sz="2400" b="1" smtClean="0">
                <a:solidFill>
                  <a:srgbClr val="0000FF"/>
                </a:solidFill>
              </a:rPr>
              <a:t>        Một số đơn vị cơ bản đo dung lượng thông tin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455624" cy="26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66036" y="1163700"/>
            <a:ext cx="8350853" cy="457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smtClean="0">
                <a:solidFill>
                  <a:srgbClr val="0000FF"/>
                </a:solidFill>
              </a:rPr>
              <a:t>    - Bit là đơn vị đo dung lượng thông tin nhỏ nhất trong máy tính.</a:t>
            </a:r>
            <a:endParaRPr lang="vi-VN" sz="240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9" y="1584744"/>
            <a:ext cx="2592289" cy="128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80015" y="383503"/>
            <a:ext cx="615105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2. Đơn vị đo thông tin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690263" cy="5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Usb Bộ Nhớ Thanh Đèn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4" y="1367236"/>
            <a:ext cx="2834559" cy="3672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0" y="5215993"/>
            <a:ext cx="2448272" cy="144016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0674" y="1975585"/>
            <a:ext cx="2838691" cy="174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82" y="1367235"/>
            <a:ext cx="3004219" cy="24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80710"/>
            <a:ext cx="3149544" cy="28317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-1" y="3501007"/>
            <a:ext cx="1475657" cy="136815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Ổ cứng: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1 TB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068534" y="5504025"/>
            <a:ext cx="1719490" cy="115212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Thẻ nhớ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8GB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3414143" y="3980710"/>
            <a:ext cx="1547672" cy="130616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USB </a:t>
            </a:r>
            <a:r>
              <a:rPr lang="vi-VN" sz="2000" b="1" smtClean="0">
                <a:solidFill>
                  <a:schemeClr val="tx1"/>
                </a:solidFill>
                <a:latin typeface="+mj-lt"/>
              </a:rPr>
              <a:t>flash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364928" y="1367236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Compact (CD)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700 MB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399003" y="5487804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kĩ thuật số (DVD)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4.7 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H1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0824" y="37960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H2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1686" y="3494952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H3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6523" y="6301594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H4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6414350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H5</a:t>
            </a:r>
            <a:endParaRPr lang="vi-VN" b="1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9" y="134202"/>
            <a:ext cx="812621" cy="7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7340" y="134202"/>
            <a:ext cx="8047148" cy="9905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300" b="1" smtClean="0">
              <a:solidFill>
                <a:prstClr val="black"/>
              </a:solidFill>
              <a:latin typeface="Times New Roman"/>
            </a:endParaRPr>
          </a:p>
          <a:p>
            <a:pPr algn="just"/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Em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hãy quan sát các hình ảnh sau và cho biết đây là thiết bị nhớ nào và </a:t>
            </a:r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trình bày thông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tin về dung lượng của từng thiết bị nhớ?</a:t>
            </a:r>
            <a:endParaRPr lang="vi-VN" sz="2300">
              <a:solidFill>
                <a:prstClr val="black"/>
              </a:solidFill>
              <a:latin typeface="Times New Roman"/>
            </a:endParaRPr>
          </a:p>
          <a:p>
            <a:pPr algn="just"/>
            <a:endParaRPr lang="vi-VN" sz="2300"/>
          </a:p>
        </p:txBody>
      </p:sp>
    </p:spTree>
    <p:extLst>
      <p:ext uri="{BB962C8B-B14F-4D97-AF65-F5344CB8AC3E}">
        <p14:creationId xmlns:p14="http://schemas.microsoft.com/office/powerpoint/2010/main" val="39327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5" grpId="0"/>
      <p:bldP spid="16" grpId="0"/>
      <p:bldP spid="17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11562" y="1268760"/>
            <a:ext cx="75509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 1. Em hãy quan sát hình sau và cho biết thông tin về dung lượng của từng ổ đĩa?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3" y="1988840"/>
            <a:ext cx="7754301" cy="397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03232" cy="634082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    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515" y="1600948"/>
            <a:ext cx="8283677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2. Em hãy quan sát hình sau và cho biết dung lượng của mỗi tệp?</a:t>
            </a:r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3960" y="548680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</a:rPr>
              <a:t>Ai nhanh hơn?</a:t>
            </a:r>
            <a:endParaRPr lang="vi-VN" sz="3600" b="1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" y="2420890"/>
            <a:ext cx="8280919" cy="24722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07" y="401964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129183"/>
              </p:ext>
            </p:extLst>
          </p:nvPr>
        </p:nvGraphicFramePr>
        <p:xfrm>
          <a:off x="609600" y="1600200"/>
          <a:ext cx="82055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2809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24477" y="1484783"/>
            <a:ext cx="7895046" cy="10081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1: Một GB xấp xỉ bao nhiêu byte?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81771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vi-VN" sz="2800" smtClean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vi-VN" sz="2800" smtClean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byte</a:t>
            </a:r>
          </a:p>
          <a:p>
            <a:pPr>
              <a:defRPr/>
            </a:pP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2" y="282190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triệu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6" y="39562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2" y="396047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2843197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4019875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4001245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894869"/>
            <a:ext cx="549444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941168"/>
            <a:ext cx="1592746" cy="17717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59568" y="1484784"/>
            <a:ext cx="8826807" cy="101284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2: khả năng lưu trữ của một thiết bị nhớ là? 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9536" y="289189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Dung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19642" y="28960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Khối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9536" y="411358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Thể tích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19642" y="4117773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Năng lực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779637" y="2917370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40087" y="4146948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4158548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2937340"/>
            <a:ext cx="603557" cy="707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23508" y="1371996"/>
            <a:ext cx="8568972" cy="9248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3: Bao nhiêu ‘byte’ tạo thành 1 ‘kilobyte’?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716242"/>
            <a:ext cx="46754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64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0336" y="3628031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50336" y="4580913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2048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2092" y="5552528"/>
            <a:ext cx="4686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10240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71" y="2778999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60032" y="4678383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584337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06" y="3755054"/>
            <a:ext cx="603557" cy="6437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95649" y="1412776"/>
            <a:ext cx="7895046" cy="278362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4: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một bức ảnh chụp bằng một máy ảnh chuyên nghiệp có dung lượng khoảng 12MB. Vậy thẻ nhớ 16GB có thể chứa bao nhiêu bức ảnh?</a:t>
            </a:r>
            <a:r>
              <a:rPr lang="vi-VN" sz="3200" b="1">
                <a:solidFill>
                  <a:srgbClr val="FF0000"/>
                </a:solidFill>
              </a:rPr>
              <a:t> </a:t>
            </a:r>
            <a:endParaRPr lang="vi-VN" sz="3200" b="1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vi-VN" sz="3200" b="1" smtClean="0">
                <a:solidFill>
                  <a:srgbClr val="FF0000"/>
                </a:solidFill>
              </a:rPr>
              <a:t>(</a:t>
            </a:r>
            <a:r>
              <a:rPr lang="vi-VN" sz="3200" b="1">
                <a:solidFill>
                  <a:srgbClr val="FF0000"/>
                </a:solidFill>
              </a:rPr>
              <a:t>thảo luận nhóm: 5 phút) 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41709" y="4340421"/>
            <a:ext cx="5747575" cy="13455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 dirty="0">
                <a:solidFill>
                  <a:schemeClr val="tx1"/>
                </a:solidFill>
                <a:latin typeface="+mj-lt"/>
              </a:rPr>
              <a:t>1365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bức ảnh </a:t>
            </a:r>
            <a:endParaRPr lang="vi-VN" sz="32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vi-VN" sz="3200" dirty="0" smtClean="0">
                <a:solidFill>
                  <a:schemeClr val="tx1"/>
                </a:solidFill>
                <a:latin typeface="+mj-lt"/>
              </a:rPr>
              <a:t>Đổi 16 GB x 1024 = 16.384 MB</a:t>
            </a:r>
            <a:endParaRPr lang="vi-VN" sz="32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vi-VN" sz="3200" dirty="0" smtClean="0">
                <a:solidFill>
                  <a:schemeClr val="tx1"/>
                </a:solidFill>
                <a:latin typeface="+mj-lt"/>
              </a:rPr>
              <a:t>Lấy (</a:t>
            </a:r>
            <a:r>
              <a:rPr lang="vi-VN" sz="3200" dirty="0" smtClean="0">
                <a:solidFill>
                  <a:schemeClr val="tx1"/>
                </a:solidFill>
                <a:latin typeface="+mj-lt"/>
              </a:rPr>
              <a:t>16.384 </a:t>
            </a:r>
            <a:r>
              <a:rPr lang="vi-VN" sz="32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vi-VN" sz="3200" dirty="0" smtClean="0">
                <a:solidFill>
                  <a:schemeClr val="tx1"/>
                </a:solidFill>
                <a:latin typeface="+mj-lt"/>
              </a:rPr>
              <a:t>12) = 1.365 </a:t>
            </a:r>
            <a:endParaRPr lang="vi-VN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5013176"/>
            <a:ext cx="1592746" cy="16997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7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7872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76299" y="1196752"/>
            <a:ext cx="8089224" cy="1224136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800" b="1" u="sng" smtClean="0">
                <a:solidFill>
                  <a:prstClr val="black"/>
                </a:solidFill>
                <a:latin typeface="Times New Roman"/>
              </a:rPr>
              <a:t>Câu hỏi 1:</a:t>
            </a:r>
            <a:r>
              <a:rPr lang="vi-VN" sz="280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800" b="1" smtClean="0">
                <a:solidFill>
                  <a:schemeClr val="tx1"/>
                </a:solidFill>
                <a:latin typeface="Times New Roman"/>
              </a:rPr>
              <a:t>Em hãy kiểm tra và ghi lại dung lượng các ổ đĩa  của máy tính mà em đang sử dụng</a:t>
            </a:r>
            <a:endParaRPr lang="vi-VN" sz="28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64904"/>
            <a:ext cx="8097978" cy="3960440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81" y="203901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95208" y="226940"/>
            <a:ext cx="408104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67545" y="847621"/>
            <a:ext cx="8424936" cy="18397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2: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(thảo luận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nhóm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10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phút) </a:t>
            </a:r>
            <a:endParaRPr lang="vi-VN" sz="3200" smtClean="0">
              <a:solidFill>
                <a:prstClr val="black"/>
              </a:solidFill>
              <a:latin typeface="+mj-lt"/>
            </a:endParaRPr>
          </a:p>
          <a:p>
            <a:pPr algn="just">
              <a:defRPr/>
            </a:pPr>
            <a:r>
              <a:rPr lang="vi-VN" sz="2800" b="1" smtClean="0">
                <a:solidFill>
                  <a:prstClr val="black"/>
                </a:solidFill>
                <a:latin typeface="+mj-lt"/>
              </a:rPr>
              <a:t>Thực hiện tương tự như Hoạt động 1 với dãy các số từ 0 đến 15 để tìm mã hóa của các số từ 8 đến 15 và đưa ra nhận xét.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5" y="2739345"/>
            <a:ext cx="4405057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ã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hóa các số từ số 8 đến 15 là: 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8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9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12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13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14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15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6685" y="2768841"/>
            <a:ext cx="3984284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it-IT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Nhận xét: </a:t>
            </a:r>
            <a:endParaRPr lang="vi-VN" sz="2800" b="1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 </a:t>
            </a:r>
            <a:r>
              <a:rPr lang="vi-VN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mã hóa </a:t>
            </a: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 số từ 8 đến 15 ta cần dùng 4 bit.</a:t>
            </a:r>
          </a:p>
          <a:p>
            <a:pPr lvl="0" algn="just"/>
            <a:r>
              <a:rPr lang="vi-VN" sz="2800" smtClean="0">
                <a:latin typeface="+mj-lt"/>
              </a:rPr>
              <a:t>(Tập </a:t>
            </a:r>
            <a:r>
              <a:rPr lang="vi-VN" sz="2800">
                <a:latin typeface="+mj-lt"/>
              </a:rPr>
              <a:t>hợp các số đã cho càng nhiều, sẽ mã hoá được số càng lớn. Khi đó, dãy kí hiệu 0 và 1 của mỗi số sẽ càng </a:t>
            </a:r>
            <a:r>
              <a:rPr lang="vi-VN" sz="2800" smtClean="0">
                <a:latin typeface="+mj-lt"/>
              </a:rPr>
              <a:t>dài)</a:t>
            </a:r>
          </a:p>
          <a:p>
            <a:pPr lvl="0" algn="just"/>
            <a:endParaRPr lang="vi-VN" sz="2800">
              <a:effectLst/>
              <a:latin typeface="+mj-lt"/>
              <a:ea typeface="Times New Roman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6421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68948" y="79460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11560" y="1590882"/>
            <a:ext cx="8097979" cy="241583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dirty="0" smtClean="0">
                <a:solidFill>
                  <a:prstClr val="black"/>
                </a:solidFill>
                <a:latin typeface="+mj-lt"/>
              </a:rPr>
              <a:t>Câu hỏi 3:</a:t>
            </a:r>
            <a:r>
              <a:rPr lang="vi-VN" sz="32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(thảo luận nhóm: 5 phút) </a:t>
            </a:r>
          </a:p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  <a:latin typeface="+mj-lt"/>
              </a:rPr>
              <a:t>Giả sử mỗi giờ phim chiếm khoảng </a:t>
            </a:r>
            <a:r>
              <a:rPr lang="vi-VN" sz="3200" dirty="0" smtClean="0">
                <a:solidFill>
                  <a:prstClr val="black"/>
                </a:solidFill>
                <a:latin typeface="+mj-lt"/>
              </a:rPr>
              <a:t>4 GB</a:t>
            </a:r>
            <a:r>
              <a:rPr lang="vi-VN" sz="3200" dirty="0" smtClean="0">
                <a:solidFill>
                  <a:prstClr val="black"/>
                </a:solidFill>
                <a:latin typeface="+mj-lt"/>
              </a:rPr>
              <a:t>, mỗi bộ phim có độ dài trung bình 1,5 giờ. Vậy một </a:t>
            </a:r>
            <a:r>
              <a:rPr lang="vi-VN" sz="3200" dirty="0" smtClean="0">
                <a:solidFill>
                  <a:prstClr val="black"/>
                </a:solidFill>
                <a:latin typeface="+mj-lt"/>
              </a:rPr>
              <a:t> đĩa cứng </a:t>
            </a:r>
            <a:r>
              <a:rPr lang="vi-VN" sz="3200" dirty="0" smtClean="0">
                <a:solidFill>
                  <a:prstClr val="black"/>
                </a:solidFill>
                <a:latin typeface="+mj-lt"/>
              </a:rPr>
              <a:t>2 TB chứa được bao nhiêu bộ phim?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9512" y="4149080"/>
            <a:ext cx="8640960" cy="17379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341</a:t>
            </a:r>
            <a:r>
              <a:rPr lang="vi-VN" sz="3200" dirty="0" smtClean="0">
                <a:solidFill>
                  <a:schemeClr val="tx1"/>
                </a:solidFill>
                <a:latin typeface="+mj-lt"/>
              </a:rPr>
              <a:t> bộ phim </a:t>
            </a:r>
          </a:p>
          <a:p>
            <a:pPr algn="ctr"/>
            <a:r>
              <a:rPr lang="vi-VN" sz="3200" dirty="0" smtClean="0">
                <a:solidFill>
                  <a:schemeClr val="tx1"/>
                </a:solidFill>
                <a:latin typeface="+mj-lt"/>
              </a:rPr>
              <a:t>Lấy: </a:t>
            </a:r>
            <a:r>
              <a:rPr lang="vi-VN" sz="3200" dirty="0" smtClean="0">
                <a:solidFill>
                  <a:schemeClr val="tx1"/>
                </a:solidFill>
                <a:latin typeface="+mj-lt"/>
              </a:rPr>
              <a:t>(2 TB x1024 byte) : </a:t>
            </a:r>
            <a:r>
              <a:rPr lang="vi-VN" sz="32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vi-VN" sz="3200" dirty="0" smtClean="0">
                <a:solidFill>
                  <a:schemeClr val="tx1"/>
                </a:solidFill>
                <a:latin typeface="+mj-lt"/>
              </a:rPr>
              <a:t>4 GB x1,5 giờ) = 341 </a:t>
            </a:r>
            <a:endParaRPr lang="vi-VN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28357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68948" y="551396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822" y="548680"/>
            <a:ext cx="3176356" cy="6340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GHI NHỚ</a:t>
            </a:r>
            <a:endParaRPr lang="vi-VN" sz="36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552" y="1556792"/>
            <a:ext cx="8064896" cy="36724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latin typeface="+mj-lt"/>
              </a:rPr>
              <a:t>- 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z="3200" smtClean="0">
                <a:latin typeface="+mj-lt"/>
              </a:rPr>
              <a:t>- Bit </a:t>
            </a:r>
            <a:r>
              <a:rPr lang="vi-VN" sz="3200">
                <a:latin typeface="+mj-lt"/>
              </a:rPr>
              <a:t>là đơn vị đo </a:t>
            </a:r>
            <a:r>
              <a:rPr lang="vi-VN" sz="3200" smtClean="0">
                <a:latin typeface="+mj-lt"/>
              </a:rPr>
              <a:t>nhỏ </a:t>
            </a:r>
            <a:r>
              <a:rPr lang="vi-VN" sz="3200">
                <a:latin typeface="+mj-lt"/>
              </a:rPr>
              <a:t>nhất trong </a:t>
            </a:r>
            <a:r>
              <a:rPr lang="vi-VN" sz="3200" smtClean="0">
                <a:latin typeface="+mj-lt"/>
              </a:rPr>
              <a:t>lưu trữ thông tin.</a:t>
            </a:r>
          </a:p>
          <a:p>
            <a:pPr marL="457200" indent="-457200" algn="just">
              <a:buFontTx/>
              <a:buChar char="-"/>
            </a:pPr>
            <a:r>
              <a:rPr lang="vi-VN" sz="3200" smtClean="0">
                <a:latin typeface="+mj-lt"/>
              </a:rPr>
              <a:t>Một số đơn vị cơ bản đo dung lượng thông tin: B, MB, GB, TB, TB.</a:t>
            </a:r>
            <a:endParaRPr lang="vi-VN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96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317" y="289385"/>
            <a:ext cx="3957131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smtClean="0">
                <a:solidFill>
                  <a:srgbClr val="FFFF00"/>
                </a:solidFill>
              </a:rPr>
              <a:t>KHỞI ĐỘNG</a:t>
            </a:r>
            <a:endParaRPr lang="vi-VN" b="1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592" y="960466"/>
            <a:ext cx="6696744" cy="10081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smtClean="0">
                <a:solidFill>
                  <a:srgbClr val="0000FF"/>
                </a:solidFill>
              </a:rPr>
              <a:t>Em hãy quan sát đoạn phim sau để biết cách</a:t>
            </a:r>
          </a:p>
          <a:p>
            <a:pPr marL="0" indent="0">
              <a:buNone/>
            </a:pPr>
            <a:r>
              <a:rPr lang="en-US" sz="2800" smtClean="0">
                <a:solidFill>
                  <a:srgbClr val="0000FF"/>
                </a:solidFill>
              </a:rPr>
              <a:t> mã hóa số 4 thành dãy các kí hiệu 0 và 1</a:t>
            </a:r>
            <a:endParaRPr lang="vi-VN" sz="2800">
              <a:solidFill>
                <a:srgbClr val="0000FF"/>
              </a:solidFill>
            </a:endParaRPr>
          </a:p>
        </p:txBody>
      </p:sp>
      <p:pic>
        <p:nvPicPr>
          <p:cNvPr id="5" name="Mahoa_so4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8405" y="1984136"/>
            <a:ext cx="8028384" cy="43916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28" y="296540"/>
            <a:ext cx="715596" cy="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0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9356F2A-C993-4130-8B7B-035594170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12578"/>
              </p:ext>
            </p:extLst>
          </p:nvPr>
        </p:nvGraphicFramePr>
        <p:xfrm>
          <a:off x="3257550" y="2057400"/>
          <a:ext cx="5486400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33" name="Speech Bubble: Oval 18">
            <a:extLst>
              <a:ext uri="{FF2B5EF4-FFF2-40B4-BE49-F238E27FC236}">
                <a16:creationId xmlns:a16="http://schemas.microsoft.com/office/drawing/2014/main" id="{0D2F1F77-6EC7-401A-903B-F46351F79C9C}"/>
              </a:ext>
            </a:extLst>
          </p:cNvPr>
          <p:cNvSpPr/>
          <p:nvPr/>
        </p:nvSpPr>
        <p:spPr>
          <a:xfrm>
            <a:off x="86106" y="1124929"/>
            <a:ext cx="3914394" cy="1341656"/>
          </a:xfrm>
          <a:prstGeom prst="wedgeEllipseCallout">
            <a:avLst>
              <a:gd name="adj1" fmla="val -24537"/>
              <a:gd name="adj2" fmla="val 16174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u="sng">
                <a:solidFill>
                  <a:schemeClr val="lt1"/>
                </a:solidFill>
                <a:latin typeface="+mj-lt"/>
              </a:rPr>
              <a:t>Bước 1</a:t>
            </a:r>
            <a:r>
              <a:rPr lang="vi-VN" sz="2800">
                <a:solidFill>
                  <a:schemeClr val="lt1"/>
                </a:solidFill>
                <a:latin typeface="+mj-lt"/>
              </a:rPr>
              <a:t>: Thu gọn dãy số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C0A0AF-2E57-47CF-9EEE-041557B8B0DC}"/>
              </a:ext>
            </a:extLst>
          </p:cNvPr>
          <p:cNvSpPr/>
          <p:nvPr/>
        </p:nvSpPr>
        <p:spPr>
          <a:xfrm>
            <a:off x="4337865" y="1157135"/>
            <a:ext cx="35012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3048251" y="3138031"/>
            <a:ext cx="51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3024600" y="3991530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3024600" y="4825426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Table 2">
            <a:extLst>
              <a:ext uri="{FF2B5EF4-FFF2-40B4-BE49-F238E27FC236}">
                <a16:creationId xmlns:a16="http://schemas.microsoft.com/office/drawing/2014/main" id="{91431A44-457D-4EE8-AFE0-3CE4FB3CC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52796"/>
              </p:ext>
            </p:extLst>
          </p:nvPr>
        </p:nvGraphicFramePr>
        <p:xfrm>
          <a:off x="3638550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39" name="Table 2">
            <a:extLst>
              <a:ext uri="{FF2B5EF4-FFF2-40B4-BE49-F238E27FC236}">
                <a16:creationId xmlns:a16="http://schemas.microsoft.com/office/drawing/2014/main" id="{E687266D-ABFC-4F00-A424-BF260F577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96784"/>
              </p:ext>
            </p:extLst>
          </p:nvPr>
        </p:nvGraphicFramePr>
        <p:xfrm>
          <a:off x="5938069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A88D0A-D955-45A5-ADEE-02BC18B8B5A3}"/>
              </a:ext>
            </a:extLst>
          </p:cNvPr>
          <p:cNvCxnSpPr>
            <a:cxnSpLocks/>
          </p:cNvCxnSpPr>
          <p:nvPr/>
        </p:nvCxnSpPr>
        <p:spPr>
          <a:xfrm>
            <a:off x="5943600" y="30262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58FC4858-B881-4E4A-B63E-041859AD3862}"/>
              </a:ext>
            </a:extLst>
          </p:cNvPr>
          <p:cNvSpPr/>
          <p:nvPr/>
        </p:nvSpPr>
        <p:spPr>
          <a:xfrm>
            <a:off x="5995219" y="3048000"/>
            <a:ext cx="457197" cy="6609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8305138" y="3084913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graphicFrame>
        <p:nvGraphicFramePr>
          <p:cNvPr id="43" name="Table 2">
            <a:extLst>
              <a:ext uri="{FF2B5EF4-FFF2-40B4-BE49-F238E27FC236}">
                <a16:creationId xmlns:a16="http://schemas.microsoft.com/office/drawing/2014/main" id="{C6D4157B-778C-45D5-A380-77BECC8D1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14648"/>
              </p:ext>
            </p:extLst>
          </p:nvPr>
        </p:nvGraphicFramePr>
        <p:xfrm>
          <a:off x="7108157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44" name="Table 2">
            <a:extLst>
              <a:ext uri="{FF2B5EF4-FFF2-40B4-BE49-F238E27FC236}">
                <a16:creationId xmlns:a16="http://schemas.microsoft.com/office/drawing/2014/main" id="{C056B33A-5210-4223-96AB-34B1E4803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61487"/>
              </p:ext>
            </p:extLst>
          </p:nvPr>
        </p:nvGraphicFramePr>
        <p:xfrm>
          <a:off x="5943600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A97770A-B3F7-4CD9-9928-DF130B3F024A}"/>
              </a:ext>
            </a:extLst>
          </p:cNvPr>
          <p:cNvCxnSpPr>
            <a:cxnSpLocks/>
          </p:cNvCxnSpPr>
          <p:nvPr/>
        </p:nvCxnSpPr>
        <p:spPr>
          <a:xfrm>
            <a:off x="7103227" y="3886200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08EEB888-B824-4CFD-A16C-82BE46C3B4AE}"/>
              </a:ext>
            </a:extLst>
          </p:cNvPr>
          <p:cNvSpPr/>
          <p:nvPr/>
        </p:nvSpPr>
        <p:spPr>
          <a:xfrm>
            <a:off x="6000750" y="3962400"/>
            <a:ext cx="451666" cy="5955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8305138" y="3976242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48" name="Table 2">
            <a:extLst>
              <a:ext uri="{FF2B5EF4-FFF2-40B4-BE49-F238E27FC236}">
                <a16:creationId xmlns:a16="http://schemas.microsoft.com/office/drawing/2014/main" id="{8D087703-F8C9-48AE-A347-985645B6C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16378"/>
              </p:ext>
            </p:extLst>
          </p:nvPr>
        </p:nvGraphicFramePr>
        <p:xfrm>
          <a:off x="6539113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EE29B1-6EE3-4517-97CC-580C8B30C271}"/>
              </a:ext>
            </a:extLst>
          </p:cNvPr>
          <p:cNvCxnSpPr>
            <a:cxnSpLocks/>
          </p:cNvCxnSpPr>
          <p:nvPr/>
        </p:nvCxnSpPr>
        <p:spPr>
          <a:xfrm>
            <a:off x="6525661" y="47788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0" name="Table 2">
            <a:extLst>
              <a:ext uri="{FF2B5EF4-FFF2-40B4-BE49-F238E27FC236}">
                <a16:creationId xmlns:a16="http://schemas.microsoft.com/office/drawing/2014/main" id="{D6A83320-6543-410F-BB66-24493381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41282"/>
              </p:ext>
            </p:extLst>
          </p:nvPr>
        </p:nvGraphicFramePr>
        <p:xfrm>
          <a:off x="5938069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51" name="Oval 50">
            <a:extLst>
              <a:ext uri="{FF2B5EF4-FFF2-40B4-BE49-F238E27FC236}">
                <a16:creationId xmlns:a16="http://schemas.microsoft.com/office/drawing/2014/main" id="{7452FCC8-0002-4E00-89FF-5E5A8C9554E4}"/>
              </a:ext>
            </a:extLst>
          </p:cNvPr>
          <p:cNvSpPr/>
          <p:nvPr/>
        </p:nvSpPr>
        <p:spPr>
          <a:xfrm>
            <a:off x="5990129" y="4874150"/>
            <a:ext cx="457197" cy="612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8305138" y="4963180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</p:spTree>
    <p:extLst>
      <p:ext uri="{BB962C8B-B14F-4D97-AF65-F5344CB8AC3E}">
        <p14:creationId xmlns:p14="http://schemas.microsoft.com/office/powerpoint/2010/main" val="23806793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6" grpId="0"/>
      <p:bldP spid="37" grpId="0"/>
      <p:bldP spid="41" grpId="0" animBg="1"/>
      <p:bldP spid="42" grpId="0"/>
      <p:bldP spid="46" grpId="0" animBg="1"/>
      <p:bldP spid="47" grpId="0"/>
      <p:bldP spid="51" grpId="0" animBg="1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0D2F1F77-6EC7-401A-903B-F46351F79C9C}"/>
              </a:ext>
            </a:extLst>
          </p:cNvPr>
          <p:cNvSpPr/>
          <p:nvPr/>
        </p:nvSpPr>
        <p:spPr>
          <a:xfrm>
            <a:off x="171450" y="1541901"/>
            <a:ext cx="3867151" cy="1687890"/>
          </a:xfrm>
          <a:prstGeom prst="wedgeEllipseCallout">
            <a:avLst>
              <a:gd name="adj1" fmla="val -29983"/>
              <a:gd name="adj2" fmla="val 9078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u="sng">
                <a:solidFill>
                  <a:schemeClr val="lt1"/>
                </a:solidFill>
                <a:latin typeface="+mj-lt"/>
              </a:rPr>
              <a:t>Bước 2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: Chuyển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vị trí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của số 4 thành hai kí hiệu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0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và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C0A0AF-2E57-47CF-9EEE-041557B8B0DC}"/>
              </a:ext>
            </a:extLst>
          </p:cNvPr>
          <p:cNvSpPr/>
          <p:nvPr/>
        </p:nvSpPr>
        <p:spPr>
          <a:xfrm>
            <a:off x="3590032" y="586955"/>
            <a:ext cx="5240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B896B78E-682F-4AD4-89B5-F71E2A464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69943"/>
              </p:ext>
            </p:extLst>
          </p:nvPr>
        </p:nvGraphicFramePr>
        <p:xfrm>
          <a:off x="3924301" y="3221482"/>
          <a:ext cx="4572000" cy="2355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325">
                  <a:extLst>
                    <a:ext uri="{9D8B030D-6E8A-4147-A177-3AD203B41FA5}">
                      <a16:colId xmlns:a16="http://schemas.microsoft.com/office/drawing/2014/main" val="2099839352"/>
                    </a:ext>
                  </a:extLst>
                </a:gridCol>
                <a:gridCol w="1585823">
                  <a:extLst>
                    <a:ext uri="{9D8B030D-6E8A-4147-A177-3AD203B41FA5}">
                      <a16:colId xmlns:a16="http://schemas.microsoft.com/office/drawing/2014/main" val="2415041401"/>
                    </a:ext>
                  </a:extLst>
                </a:gridCol>
                <a:gridCol w="1832852">
                  <a:extLst>
                    <a:ext uri="{9D8B030D-6E8A-4147-A177-3AD203B41FA5}">
                      <a16:colId xmlns:a16="http://schemas.microsoft.com/office/drawing/2014/main" val="1097176604"/>
                    </a:ext>
                  </a:extLst>
                </a:gridCol>
              </a:tblGrid>
              <a:tr h="588975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Lần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Vị trí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Kí hiệu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291879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888375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625771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3270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4210051" y="3707585"/>
            <a:ext cx="59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4210051" y="4324818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4210051" y="4942050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5581651" y="3815307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5581651" y="4432540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5581651" y="5049772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6DAB570-4617-4D31-84EC-8B303312B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43734"/>
              </p:ext>
            </p:extLst>
          </p:nvPr>
        </p:nvGraphicFramePr>
        <p:xfrm>
          <a:off x="4534652" y="1600200"/>
          <a:ext cx="346860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303">
                  <a:extLst>
                    <a:ext uri="{9D8B030D-6E8A-4147-A177-3AD203B41FA5}">
                      <a16:colId xmlns:a16="http://schemas.microsoft.com/office/drawing/2014/main" val="1700541360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val="2852814659"/>
                    </a:ext>
                  </a:extLst>
                </a:gridCol>
              </a:tblGrid>
              <a:tr h="2374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 tắc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2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0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840504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166CEDB6-4975-452D-A7A4-70A9E04547C7}"/>
              </a:ext>
            </a:extLst>
          </p:cNvPr>
          <p:cNvSpPr txBox="1"/>
          <p:nvPr/>
        </p:nvSpPr>
        <p:spPr>
          <a:xfrm>
            <a:off x="7239002" y="3815307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C2537A-6C7C-46BD-99FA-992F13E056B9}"/>
              </a:ext>
            </a:extLst>
          </p:cNvPr>
          <p:cNvSpPr txBox="1"/>
          <p:nvPr/>
        </p:nvSpPr>
        <p:spPr>
          <a:xfrm>
            <a:off x="7239001" y="4428195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97A035-04BE-45D5-B251-893C78ED6508}"/>
              </a:ext>
            </a:extLst>
          </p:cNvPr>
          <p:cNvSpPr txBox="1"/>
          <p:nvPr/>
        </p:nvSpPr>
        <p:spPr>
          <a:xfrm>
            <a:off x="7239001" y="5041083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2679AD4-B9D8-4C12-82C2-816AA3A10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313832"/>
              </p:ext>
            </p:extLst>
          </p:nvPr>
        </p:nvGraphicFramePr>
        <p:xfrm>
          <a:off x="4515354" y="5891225"/>
          <a:ext cx="2878112" cy="65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74733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  <p:bldP spid="13" grpId="0"/>
      <p:bldP spid="15" grpId="0"/>
      <p:bldP spid="28" grpId="0"/>
      <p:bldP spid="36" grpId="0"/>
      <p:bldP spid="42" grpId="0"/>
      <p:bldP spid="29" grpId="0"/>
      <p:bldP spid="29" grpId="1"/>
      <p:bldP spid="30" grpId="0"/>
      <p:bldP spid="30" grpId="1"/>
      <p:bldP spid="32" grpId="0"/>
      <p:bldP spid="32" grpId="1"/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10081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u="sng" smtClean="0">
                <a:solidFill>
                  <a:srgbClr val="0000FF"/>
                </a:solidFill>
              </a:rPr>
              <a:t>Câu hỏi:</a:t>
            </a:r>
          </a:p>
          <a:p>
            <a:pPr marL="0" indent="0">
              <a:buNone/>
            </a:pPr>
            <a:r>
              <a:rPr lang="en-US" b="1" smtClean="0">
                <a:solidFill>
                  <a:srgbClr val="0000FF"/>
                </a:solidFill>
              </a:rPr>
              <a:t> </a:t>
            </a:r>
            <a:r>
              <a:rPr lang="en-US" smtClean="0">
                <a:solidFill>
                  <a:srgbClr val="0000FF"/>
                </a:solidFill>
              </a:rPr>
              <a:t>Em hãy mã hóa số </a:t>
            </a:r>
            <a:r>
              <a:rPr lang="en-US" b="1" smtClean="0">
                <a:solidFill>
                  <a:srgbClr val="0000FF"/>
                </a:solidFill>
              </a:rPr>
              <a:t>3</a:t>
            </a:r>
            <a:r>
              <a:rPr lang="en-US" smtClean="0">
                <a:solidFill>
                  <a:srgbClr val="0000FF"/>
                </a:solidFill>
              </a:rPr>
              <a:t> và số </a:t>
            </a:r>
            <a:r>
              <a:rPr lang="en-US" b="1" smtClean="0">
                <a:solidFill>
                  <a:srgbClr val="0000FF"/>
                </a:solidFill>
              </a:rPr>
              <a:t>6</a:t>
            </a:r>
            <a:r>
              <a:rPr lang="en-US" smtClean="0">
                <a:solidFill>
                  <a:srgbClr val="0000FF"/>
                </a:solidFill>
              </a:rPr>
              <a:t> theo cách như trên. Hai dãy kí hiệu nhận được có giống nhau không?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0000FF"/>
                </a:solidFill>
              </a:rPr>
              <a:t>Thảo luận nhóm: (10 phút)</a:t>
            </a:r>
            <a:endParaRPr lang="vi-VN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3317" y="289385"/>
            <a:ext cx="3885123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FFFF00"/>
                </a:solidFill>
              </a:rPr>
              <a:t>KHỞI ĐỘNG</a:t>
            </a:r>
            <a:endParaRPr lang="vi-VN" b="1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28" y="296540"/>
            <a:ext cx="715596" cy="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9666" y="320168"/>
            <a:ext cx="417333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600" b="1" smtClean="0">
                <a:solidFill>
                  <a:srgbClr val="FFFF00"/>
                </a:solidFill>
              </a:rPr>
              <a:t>Kết quả mã hóa</a:t>
            </a:r>
            <a:endParaRPr lang="vi-VN" sz="3600" b="1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0642" y="905700"/>
            <a:ext cx="35180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mtClean="0">
                <a:solidFill>
                  <a:srgbClr val="0000FF"/>
                </a:solidFill>
              </a:rPr>
              <a:t>Mã hóa số 3:</a:t>
            </a:r>
          </a:p>
          <a:p>
            <a:pPr marL="0" indent="0">
              <a:buNone/>
            </a:pPr>
            <a:endParaRPr lang="vi-VN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0642" y="5595028"/>
            <a:ext cx="751986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smtClean="0">
                <a:solidFill>
                  <a:srgbClr val="0000FF"/>
                </a:solidFill>
              </a:rPr>
              <a:t>Sau khi mã hóa, hai dãy kí hiệu nhận được là </a:t>
            </a:r>
            <a:r>
              <a:rPr lang="en-US" sz="2800" b="1" smtClean="0">
                <a:solidFill>
                  <a:srgbClr val="C00000"/>
                </a:solidFill>
              </a:rPr>
              <a:t>không giống nhau</a:t>
            </a:r>
            <a:r>
              <a:rPr lang="en-US" sz="2800" smtClean="0">
                <a:solidFill>
                  <a:srgbClr val="0000FF"/>
                </a:solidFill>
              </a:rPr>
              <a:t>.</a:t>
            </a: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96714" y="944572"/>
            <a:ext cx="2376264" cy="648072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0000FF"/>
                </a:solidFill>
              </a:rPr>
              <a:t>Mã hóa số 6:</a:t>
            </a:r>
            <a:endParaRPr lang="vi-VN">
              <a:solidFill>
                <a:srgbClr val="0000FF"/>
              </a:solidFill>
            </a:endParaRPr>
          </a:p>
        </p:txBody>
      </p:sp>
      <p:pic>
        <p:nvPicPr>
          <p:cNvPr id="8" name="mahoa_so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6398" y="1437304"/>
            <a:ext cx="4027342" cy="3822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771800" y="945536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</a:rPr>
              <a:t>011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4288" y="954250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</a:rPr>
              <a:t>110</a:t>
            </a:r>
          </a:p>
        </p:txBody>
      </p:sp>
      <p:pic>
        <p:nvPicPr>
          <p:cNvPr id="11" name="mahoa_so6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39800" y="1437304"/>
            <a:ext cx="4016624" cy="3822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918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6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9666" y="850702"/>
            <a:ext cx="417333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dirty="0" err="1" smtClean="0">
                <a:solidFill>
                  <a:srgbClr val="FFFF00"/>
                </a:solidFill>
              </a:rPr>
              <a:t>Kết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quả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hóa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2526" y="2060848"/>
            <a:ext cx="35180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3:</a:t>
            </a:r>
          </a:p>
          <a:p>
            <a:pPr marL="0" indent="0">
              <a:buNone/>
            </a:pP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6332" y="3356992"/>
            <a:ext cx="836414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Sau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khi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hai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dãy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kí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hiệu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nhận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được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là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không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giống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nhau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88024" y="2132856"/>
            <a:ext cx="2376264" cy="64807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6: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9832" y="2052137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011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6359" y="2124145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7686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74" y="2337492"/>
            <a:ext cx="7726090" cy="864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200" smtClean="0"/>
              <a:t>a)</a:t>
            </a:r>
            <a:r>
              <a:rPr lang="en-US" sz="2200" smtClean="0"/>
              <a:t> Số được chuyển thành dãy gồm các kí hiệu 0 và 1. Được gọi là dãy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r>
              <a:rPr lang="en-US" sz="2200" b="1" smtClean="0">
                <a:solidFill>
                  <a:srgbClr val="C00000"/>
                </a:solidFill>
              </a:rPr>
              <a:t>(1)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endParaRPr lang="vi-VN" sz="2200" smtClean="0"/>
          </a:p>
          <a:p>
            <a:pPr marL="0" indent="0" algn="just">
              <a:buNone/>
            </a:pPr>
            <a:endParaRPr lang="vi-VN" sz="22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2281" y="1541720"/>
            <a:ext cx="77972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200" b="1">
                <a:solidFill>
                  <a:srgbClr val="0000FF"/>
                </a:solidFill>
              </a:rPr>
              <a:t>Em hãy </a:t>
            </a:r>
            <a:r>
              <a:rPr lang="en-US" sz="2200" b="1" smtClean="0">
                <a:solidFill>
                  <a:srgbClr val="0000FF"/>
                </a:solidFill>
              </a:rPr>
              <a:t>đọc thông </a:t>
            </a:r>
            <a:r>
              <a:rPr lang="en-US" sz="2200" b="1">
                <a:solidFill>
                  <a:srgbClr val="0000FF"/>
                </a:solidFill>
              </a:rPr>
              <a:t>tin </a:t>
            </a:r>
            <a:r>
              <a:rPr lang="en-US" sz="2200" b="1" smtClean="0">
                <a:solidFill>
                  <a:srgbClr val="0000FF"/>
                </a:solidFill>
              </a:rPr>
              <a:t>trang </a:t>
            </a:r>
            <a:r>
              <a:rPr lang="en-US" sz="2200" b="1">
                <a:solidFill>
                  <a:srgbClr val="0000FF"/>
                </a:solidFill>
              </a:rPr>
              <a:t>12-13 (SGK) và điền nội dung thích hợp vào chỗ có dấu (....) để tìm hiểu về cách biểu diễn thông tin trong máy tính:</a:t>
            </a:r>
            <a:endParaRPr lang="vi-VN" sz="2200" b="1">
              <a:solidFill>
                <a:srgbClr val="0000FF"/>
              </a:solidFill>
            </a:endParaRPr>
          </a:p>
          <a:p>
            <a:pPr algn="just"/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7476" y="3197436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200" smtClean="0"/>
              <a:t>b) Văn bản được chuyển thành dãy bit bằng cách chuyển từng.......</a:t>
            </a:r>
            <a:r>
              <a:rPr lang="en-US" sz="2200" b="1" smtClean="0">
                <a:solidFill>
                  <a:srgbClr val="FF0000"/>
                </a:solidFill>
              </a:rPr>
              <a:t>(2)</a:t>
            </a:r>
            <a:r>
              <a:rPr lang="en-US" sz="2200" smtClean="0"/>
              <a:t>..... một. </a:t>
            </a:r>
            <a:endParaRPr lang="vi-VN" sz="2200" smtClean="0"/>
          </a:p>
          <a:p>
            <a:pPr marL="0" indent="0" algn="just">
              <a:buFont typeface="Arial" pitchFamily="34" charset="0"/>
              <a:buNone/>
            </a:pPr>
            <a:endParaRPr lang="vi-VN" sz="220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7823" y="4104132"/>
            <a:ext cx="804963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smtClean="0"/>
              <a:t>c) Hình ảnh cũng cần được chuyển đổi thành dãy bit.  Mỗi......</a:t>
            </a:r>
            <a:r>
              <a:rPr lang="en-US" sz="2200" b="1" smtClean="0">
                <a:solidFill>
                  <a:srgbClr val="FF0000"/>
                </a:solidFill>
              </a:rPr>
              <a:t>(3)</a:t>
            </a:r>
            <a:r>
              <a:rPr lang="en-US" sz="2200" smtClean="0"/>
              <a:t>..... (pixel) trong một ảnh đen trắng được </a:t>
            </a:r>
            <a:r>
              <a:rPr lang="en-US" sz="2200"/>
              <a:t>biểu </a:t>
            </a:r>
            <a:r>
              <a:rPr lang="en-US" sz="2200" smtClean="0"/>
              <a:t>thị </a:t>
            </a:r>
            <a:r>
              <a:rPr lang="en-US" sz="2200"/>
              <a:t>thành </a:t>
            </a:r>
            <a:r>
              <a:rPr lang="en-US" sz="2200" smtClean="0"/>
              <a:t>một bit</a:t>
            </a:r>
            <a:r>
              <a:rPr lang="en-US" sz="2200"/>
              <a:t>.</a:t>
            </a: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4182" y="4994517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200" smtClean="0"/>
              <a:t>d) </a:t>
            </a:r>
            <a:r>
              <a:rPr lang="en-US" sz="2200" smtClean="0"/>
              <a:t>Âm thanh cũng cần chuyển </a:t>
            </a:r>
            <a:r>
              <a:rPr lang="en-US" sz="2200"/>
              <a:t>đổi </a:t>
            </a:r>
            <a:r>
              <a:rPr lang="en-US" sz="2200" smtClean="0"/>
              <a:t>thành.......</a:t>
            </a:r>
            <a:r>
              <a:rPr lang="en-US" sz="2200" smtClean="0">
                <a:solidFill>
                  <a:srgbClr val="FF0000"/>
                </a:solidFill>
              </a:rPr>
              <a:t>(4)</a:t>
            </a:r>
            <a:r>
              <a:rPr lang="en-US" sz="2200" smtClean="0"/>
              <a:t>..... . </a:t>
            </a:r>
            <a:r>
              <a:rPr lang="en-US" sz="2200"/>
              <a:t>Tốc độ rung của âm thanh được ghi lại dưới dạng </a:t>
            </a:r>
            <a:r>
              <a:rPr lang="en-US" sz="2200" smtClean="0"/>
              <a:t>.......</a:t>
            </a:r>
            <a:r>
              <a:rPr lang="en-US" sz="2200" smtClean="0">
                <a:solidFill>
                  <a:srgbClr val="FF0000"/>
                </a:solidFill>
              </a:rPr>
              <a:t>(5)</a:t>
            </a:r>
            <a:r>
              <a:rPr lang="en-US" sz="2200" smtClean="0"/>
              <a:t>........, </a:t>
            </a:r>
            <a:r>
              <a:rPr lang="en-US" sz="2200"/>
              <a:t>từ đó </a:t>
            </a:r>
            <a:r>
              <a:rPr lang="en-US" sz="2200" smtClean="0"/>
              <a:t>chuyển </a:t>
            </a:r>
            <a:r>
              <a:rPr lang="en-US" sz="2200"/>
              <a:t>thành dãy bit.</a:t>
            </a:r>
            <a:endParaRPr lang="vi-VN" sz="2200"/>
          </a:p>
          <a:p>
            <a:pPr marL="0" indent="0">
              <a:buNone/>
            </a:pP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197" y="2713523"/>
            <a:ext cx="72008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0151" y="3628661"/>
            <a:ext cx="100811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í tự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6121" y="4105954"/>
            <a:ext cx="120336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 ảnh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5628" y="4977484"/>
            <a:ext cx="1152128" cy="430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ãy bit</a:t>
            </a:r>
            <a:endParaRPr lang="vi-VN" sz="2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5469626"/>
            <a:ext cx="123542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 trị số</a:t>
            </a:r>
            <a:endParaRPr lang="vi-VN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8624" y="332656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777301" cy="63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2" grpId="0" animBg="1"/>
      <p:bldP spid="16" grpId="0" animBg="1"/>
      <p:bldP spid="19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1402</Words>
  <Application>Microsoft Office PowerPoint</Application>
  <PresentationFormat>On-screen Show (4:3)</PresentationFormat>
  <Paragraphs>269</Paragraphs>
  <Slides>27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Biểu diễn thông tin trong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MyPC</cp:lastModifiedBy>
  <cp:revision>232</cp:revision>
  <dcterms:created xsi:type="dcterms:W3CDTF">2021-06-22T14:05:55Z</dcterms:created>
  <dcterms:modified xsi:type="dcterms:W3CDTF">2021-10-09T01:32:31Z</dcterms:modified>
</cp:coreProperties>
</file>