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</p:sldMasterIdLst>
  <p:notesMasterIdLst>
    <p:notesMasterId r:id="rId46"/>
  </p:notesMasterIdLst>
  <p:sldIdLst>
    <p:sldId id="341" r:id="rId6"/>
    <p:sldId id="342" r:id="rId7"/>
    <p:sldId id="303" r:id="rId8"/>
    <p:sldId id="304" r:id="rId9"/>
    <p:sldId id="305" r:id="rId10"/>
    <p:sldId id="256" r:id="rId11"/>
    <p:sldId id="257" r:id="rId12"/>
    <p:sldId id="260" r:id="rId13"/>
    <p:sldId id="317" r:id="rId14"/>
    <p:sldId id="259" r:id="rId15"/>
    <p:sldId id="307" r:id="rId16"/>
    <p:sldId id="308" r:id="rId17"/>
    <p:sldId id="306" r:id="rId18"/>
    <p:sldId id="310" r:id="rId19"/>
    <p:sldId id="311" r:id="rId20"/>
    <p:sldId id="314" r:id="rId21"/>
    <p:sldId id="302" r:id="rId22"/>
    <p:sldId id="272" r:id="rId23"/>
    <p:sldId id="274" r:id="rId24"/>
    <p:sldId id="275" r:id="rId25"/>
    <p:sldId id="318" r:id="rId26"/>
    <p:sldId id="315" r:id="rId27"/>
    <p:sldId id="325" r:id="rId28"/>
    <p:sldId id="328" r:id="rId29"/>
    <p:sldId id="329" r:id="rId30"/>
    <p:sldId id="327" r:id="rId31"/>
    <p:sldId id="287" r:id="rId32"/>
    <p:sldId id="330" r:id="rId33"/>
    <p:sldId id="331" r:id="rId34"/>
    <p:sldId id="288" r:id="rId35"/>
    <p:sldId id="332" r:id="rId36"/>
    <p:sldId id="343" r:id="rId37"/>
    <p:sldId id="344" r:id="rId38"/>
    <p:sldId id="345" r:id="rId39"/>
    <p:sldId id="346" r:id="rId40"/>
    <p:sldId id="334" r:id="rId41"/>
    <p:sldId id="338" r:id="rId42"/>
    <p:sldId id="339" r:id="rId43"/>
    <p:sldId id="340" r:id="rId44"/>
    <p:sldId id="277" r:id="rId45"/>
  </p:sldIdLst>
  <p:sldSz cx="12192000" cy="6858000"/>
  <p:notesSz cx="6858000" cy="9144000"/>
  <p:defaultTextStyle>
    <a:defPPr>
      <a:defRPr lang="en-US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7" autoAdjust="0"/>
    <p:restoredTop sz="94660"/>
  </p:normalViewPr>
  <p:slideViewPr>
    <p:cSldViewPr snapToGrid="0">
      <p:cViewPr>
        <p:scale>
          <a:sx n="70" d="100"/>
          <a:sy n="70" d="100"/>
        </p:scale>
        <p:origin x="-144" y="-18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DF800-E8E2-4E27-B221-D22B4B46A8D4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1F668-748A-4911-B715-C9DB93E9B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33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07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17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85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77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5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121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60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57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76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2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20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53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04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664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9402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82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03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601" y="495307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227471" y="223879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929341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040320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6674934" y="477802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10912401" y="439703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>
            <a:off x="5561151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4" tIns="60952" rIns="121904" bIns="60952" rtlCol="0" anchor="ctr"/>
          <a:lstStyle/>
          <a:p>
            <a:pPr algn="ctr" defTabSz="914264"/>
            <a:endParaRPr lang="zh-CN" altLang="en-US" sz="1900">
              <a:solidFill>
                <a:prstClr val="white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3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73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2284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756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00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815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27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05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695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087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8299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787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1899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604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7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7" y="495303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227471" y="223879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929341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040320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6674930" y="477798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10912397" y="439699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>
            <a:off x="5561151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defTabSz="914332"/>
            <a:endParaRPr lang="zh-CN" altLang="en-US" sz="1900">
              <a:solidFill>
                <a:prstClr val="white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3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78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31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58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67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7673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88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816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4670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778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49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94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2476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13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43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036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椭圆 9"/>
          <p:cNvSpPr/>
          <p:nvPr userDrawn="1"/>
        </p:nvSpPr>
        <p:spPr>
          <a:xfrm>
            <a:off x="2860594" y="495301"/>
            <a:ext cx="517607" cy="517607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1" name="椭圆 10"/>
          <p:cNvSpPr/>
          <p:nvPr userDrawn="1"/>
        </p:nvSpPr>
        <p:spPr>
          <a:xfrm>
            <a:off x="3227470" y="223878"/>
            <a:ext cx="622300" cy="622300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2" name="椭圆 11"/>
          <p:cNvSpPr/>
          <p:nvPr userDrawn="1"/>
        </p:nvSpPr>
        <p:spPr>
          <a:xfrm>
            <a:off x="4929339" y="293646"/>
            <a:ext cx="403307" cy="403307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3" name="椭圆 12"/>
          <p:cNvSpPr/>
          <p:nvPr userDrawn="1"/>
        </p:nvSpPr>
        <p:spPr>
          <a:xfrm>
            <a:off x="7040319" y="495300"/>
            <a:ext cx="292101" cy="292101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4" name="椭圆 13"/>
          <p:cNvSpPr/>
          <p:nvPr userDrawn="1"/>
        </p:nvSpPr>
        <p:spPr>
          <a:xfrm>
            <a:off x="3650091" y="641352"/>
            <a:ext cx="315952" cy="315952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5" name="椭圆 14"/>
          <p:cNvSpPr/>
          <p:nvPr userDrawn="1"/>
        </p:nvSpPr>
        <p:spPr>
          <a:xfrm>
            <a:off x="6674927" y="477795"/>
            <a:ext cx="517607" cy="517607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6" name="椭圆 15"/>
          <p:cNvSpPr/>
          <p:nvPr userDrawn="1"/>
        </p:nvSpPr>
        <p:spPr>
          <a:xfrm>
            <a:off x="1084428" y="696953"/>
            <a:ext cx="298448" cy="298448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7" name="椭圆 16"/>
          <p:cNvSpPr/>
          <p:nvPr userDrawn="1"/>
        </p:nvSpPr>
        <p:spPr>
          <a:xfrm>
            <a:off x="10912394" y="439696"/>
            <a:ext cx="517607" cy="517607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8" name="椭圆 17"/>
          <p:cNvSpPr/>
          <p:nvPr userDrawn="1"/>
        </p:nvSpPr>
        <p:spPr>
          <a:xfrm>
            <a:off x="8629373" y="477795"/>
            <a:ext cx="219160" cy="219160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19" name="椭圆 18"/>
          <p:cNvSpPr/>
          <p:nvPr userDrawn="1"/>
        </p:nvSpPr>
        <p:spPr>
          <a:xfrm>
            <a:off x="8846135" y="413522"/>
            <a:ext cx="163556" cy="163556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0" name="椭圆 19"/>
          <p:cNvSpPr/>
          <p:nvPr userDrawn="1"/>
        </p:nvSpPr>
        <p:spPr>
          <a:xfrm>
            <a:off x="8832573" y="680995"/>
            <a:ext cx="219160" cy="219160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sp>
        <p:nvSpPr>
          <p:cNvPr id="21" name="椭圆 20"/>
          <p:cNvSpPr/>
          <p:nvPr userDrawn="1"/>
        </p:nvSpPr>
        <p:spPr>
          <a:xfrm>
            <a:off x="5561149" y="1216975"/>
            <a:ext cx="534852" cy="534852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14377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>
          <a:xfrm>
            <a:off x="0" y="3314701"/>
            <a:ext cx="121920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163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379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782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0612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454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39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472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06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611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92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959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1303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0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6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60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3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5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D33A-3BB3-4DC5-8E19-0A93BA1CBE4D}" type="datetimeFigureOut">
              <a:rPr lang="en-US" smtClean="0"/>
              <a:t>9/13/2024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D26F-192C-41CE-B16E-AF6167BC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04" tIns="60952" rIns="121904" bIns="6095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04" tIns="60952" rIns="121904" bIns="60952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04" tIns="60952" rIns="121904" bIns="6095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6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79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2" tIns="60956" rIns="121912" bIns="609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2" tIns="60956" rIns="121912" bIns="60956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21912" tIns="60956" rIns="121912" bIns="609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93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35933D16-1A11-400B-A8CC-34FD56FEFD5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2024/9/13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7E66AAB8-B394-4FEB-BF69-4B9302AFD4B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41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7D33A-3BB3-4DC5-8E19-0A93BA1CBE4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9/13/2024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D26F-192C-41CE-B16E-AF6167BC56C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78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microsoft.com/office/2007/relationships/hdphoto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2.gif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2" Type="http://schemas.openxmlformats.org/officeDocument/2006/relationships/slideLayout" Target="../slideLayouts/slideLayout25.xml"/><Relationship Id="rId1" Type="http://schemas.openxmlformats.org/officeDocument/2006/relationships/audio" Target="file:///D:\DU%20LIEU%20LE%20PHUONG%20TAI\TAI\GIAI%20TRI\Lucky%20Twice%20-%20Lucky%20.wav" TargetMode="External"/><Relationship Id="rId6" Type="http://schemas.openxmlformats.org/officeDocument/2006/relationships/image" Target="../media/image25.gif"/><Relationship Id="rId11" Type="http://schemas.openxmlformats.org/officeDocument/2006/relationships/image" Target="../media/image30.wmf"/><Relationship Id="rId5" Type="http://schemas.openxmlformats.org/officeDocument/2006/relationships/image" Target="../media/image24.gif"/><Relationship Id="rId10" Type="http://schemas.openxmlformats.org/officeDocument/2006/relationships/image" Target="../media/image29.gif"/><Relationship Id="rId4" Type="http://schemas.openxmlformats.org/officeDocument/2006/relationships/image" Target="../media/image23.gif"/><Relationship Id="rId9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58EADE47-76EC-4FF1-8D4C-D2A3F91AB2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020314" y="4510777"/>
            <a:ext cx="3169484" cy="243483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BE35B2B5-000D-4B6E-8BBF-5E39362126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312" y="-176458"/>
            <a:ext cx="3255176" cy="26555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BCD21F-6CBB-4108-9208-DE24762C91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241" y="3731569"/>
            <a:ext cx="2604555" cy="323617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4315C9AF-FAF9-43CC-BE9D-226D142B16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822">
            <a:off x="-247144" y="-14209"/>
            <a:ext cx="3595325" cy="2331036"/>
          </a:xfrm>
          <a:prstGeom prst="rect">
            <a:avLst/>
          </a:prstGeom>
        </p:spPr>
      </p:pic>
      <p:sp>
        <p:nvSpPr>
          <p:cNvPr id="19" name="文本框 343">
            <a:extLst>
              <a:ext uri="{FF2B5EF4-FFF2-40B4-BE49-F238E27FC236}">
                <a16:creationId xmlns:a16="http://schemas.microsoft.com/office/drawing/2014/main" xmlns="" id="{0ACC4EE0-678B-4783-99C3-C2D00D68933D}"/>
              </a:ext>
            </a:extLst>
          </p:cNvPr>
          <p:cNvSpPr txBox="1"/>
          <p:nvPr/>
        </p:nvSpPr>
        <p:spPr>
          <a:xfrm>
            <a:off x="1164628" y="2326280"/>
            <a:ext cx="9692056" cy="738493"/>
          </a:xfrm>
          <a:prstGeom prst="rect">
            <a:avLst/>
          </a:prstGeom>
          <a:noFill/>
        </p:spPr>
        <p:txBody>
          <a:bodyPr wrap="none" lIns="121914" tIns="60957" rIns="121914" bIns="60957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457055"/>
            <a:r>
              <a:rPr lang="en-US" altLang="zh-CN" sz="4000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CHỦ ĐỀ 1. MÁY TÍNH VÀ CỘNG ĐỒNG</a:t>
            </a:r>
            <a:endParaRPr lang="zh-CN" altLang="en-US" sz="4000" b="1" dirty="0">
              <a:solidFill>
                <a:srgbClr val="0033CC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6" name="组合 349">
            <a:extLst>
              <a:ext uri="{FF2B5EF4-FFF2-40B4-BE49-F238E27FC236}">
                <a16:creationId xmlns:a16="http://schemas.microsoft.com/office/drawing/2014/main" xmlns="" id="{AEE4CA43-87E5-4E28-8166-D3B24E31630B}"/>
              </a:ext>
            </a:extLst>
          </p:cNvPr>
          <p:cNvGrpSpPr/>
          <p:nvPr/>
        </p:nvGrpSpPr>
        <p:grpSpPr>
          <a:xfrm>
            <a:off x="4049429" y="1096734"/>
            <a:ext cx="3922443" cy="1063108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xmlns="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54"/>
              <a:r>
                <a:rPr lang="en-US" altLang="zh-CN" sz="6000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6000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xmlns="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54"/>
              <a:r>
                <a:rPr lang="en-US" altLang="zh-CN" sz="6000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6000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17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46667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 p14:presetBounceEnd="4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 p14:presetBounceEnd="46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46667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667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667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0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1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35817" y="47113"/>
            <a:ext cx="3913675" cy="609227"/>
            <a:chOff x="10142804" y="492743"/>
            <a:chExt cx="2052000" cy="900000"/>
          </a:xfrm>
        </p:grpSpPr>
        <p:sp>
          <p:nvSpPr>
            <p:cNvPr id="2" name="Oval 1"/>
            <p:cNvSpPr/>
            <p:nvPr/>
          </p:nvSpPr>
          <p:spPr>
            <a:xfrm>
              <a:off x="10142804" y="492743"/>
              <a:ext cx="2052000" cy="90000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82249" y="548435"/>
              <a:ext cx="1848482" cy="5910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09089" y="738409"/>
            <a:ext cx="10903680" cy="2246769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dừng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Minh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toàn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chóng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đèn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chuyển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sang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.”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293" y="-145207"/>
            <a:ext cx="1514779" cy="717411"/>
            <a:chOff x="10811189" y="492743"/>
            <a:chExt cx="1181127" cy="717411"/>
          </a:xfrm>
        </p:grpSpPr>
        <p:sp>
          <p:nvSpPr>
            <p:cNvPr id="18" name="Oval 17"/>
            <p:cNvSpPr/>
            <p:nvPr/>
          </p:nvSpPr>
          <p:spPr>
            <a:xfrm>
              <a:off x="10811189" y="492743"/>
              <a:ext cx="1181127" cy="7174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93538" y="618371"/>
              <a:ext cx="101643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174289"/>
              </p:ext>
            </p:extLst>
          </p:nvPr>
        </p:nvGraphicFramePr>
        <p:xfrm>
          <a:off x="295053" y="3427723"/>
          <a:ext cx="11632241" cy="30318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74336">
                  <a:extLst>
                    <a:ext uri="{9D8B030D-6E8A-4147-A177-3AD203B41FA5}">
                      <a16:colId xmlns:a16="http://schemas.microsoft.com/office/drawing/2014/main" xmlns="" val="3692022622"/>
                    </a:ext>
                  </a:extLst>
                </a:gridCol>
                <a:gridCol w="5524216">
                  <a:extLst>
                    <a:ext uri="{9D8B030D-6E8A-4147-A177-3AD203B41FA5}">
                      <a16:colId xmlns:a16="http://schemas.microsoft.com/office/drawing/2014/main" xmlns="" val="4253109422"/>
                    </a:ext>
                  </a:extLst>
                </a:gridCol>
                <a:gridCol w="3433689">
                  <a:extLst>
                    <a:ext uri="{9D8B030D-6E8A-4147-A177-3AD203B41FA5}">
                      <a16:colId xmlns:a16="http://schemas.microsoft.com/office/drawing/2014/main" xmlns="" val="4292535828"/>
                    </a:ext>
                  </a:extLst>
                </a:gridCol>
              </a:tblGrid>
              <a:tr h="1050676"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73998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661677"/>
                  </a:ext>
                </a:extLst>
              </a:tr>
            </a:tbl>
          </a:graphicData>
        </a:graphic>
      </p:graphicFrame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4474000"/>
            <a:ext cx="2402099" cy="181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3040393" y="4501185"/>
            <a:ext cx="5361379" cy="1815883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668578" y="4905057"/>
            <a:ext cx="2991919" cy="95410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50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35817" y="47113"/>
            <a:ext cx="3913675" cy="609227"/>
            <a:chOff x="10142804" y="492743"/>
            <a:chExt cx="2052000" cy="900000"/>
          </a:xfrm>
        </p:grpSpPr>
        <p:sp>
          <p:nvSpPr>
            <p:cNvPr id="2" name="Oval 1"/>
            <p:cNvSpPr/>
            <p:nvPr/>
          </p:nvSpPr>
          <p:spPr>
            <a:xfrm>
              <a:off x="10142804" y="492743"/>
              <a:ext cx="2052000" cy="90000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82249" y="548435"/>
              <a:ext cx="1848482" cy="5910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09089" y="738401"/>
            <a:ext cx="10903680" cy="954107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vi. 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An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nay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nắng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297" y="-145207"/>
            <a:ext cx="1514779" cy="717411"/>
            <a:chOff x="10811189" y="492743"/>
            <a:chExt cx="1181127" cy="717411"/>
          </a:xfrm>
        </p:grpSpPr>
        <p:sp>
          <p:nvSpPr>
            <p:cNvPr id="18" name="Oval 17"/>
            <p:cNvSpPr/>
            <p:nvPr/>
          </p:nvSpPr>
          <p:spPr>
            <a:xfrm>
              <a:off x="10811189" y="492743"/>
              <a:ext cx="1181127" cy="7174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93538" y="618371"/>
              <a:ext cx="101643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87732"/>
              </p:ext>
            </p:extLst>
          </p:nvPr>
        </p:nvGraphicFramePr>
        <p:xfrm>
          <a:off x="295053" y="1967411"/>
          <a:ext cx="11632241" cy="30318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74336">
                  <a:extLst>
                    <a:ext uri="{9D8B030D-6E8A-4147-A177-3AD203B41FA5}">
                      <a16:colId xmlns:a16="http://schemas.microsoft.com/office/drawing/2014/main" xmlns="" val="3692022622"/>
                    </a:ext>
                  </a:extLst>
                </a:gridCol>
                <a:gridCol w="5524216">
                  <a:extLst>
                    <a:ext uri="{9D8B030D-6E8A-4147-A177-3AD203B41FA5}">
                      <a16:colId xmlns:a16="http://schemas.microsoft.com/office/drawing/2014/main" xmlns="" val="4253109422"/>
                    </a:ext>
                  </a:extLst>
                </a:gridCol>
                <a:gridCol w="3433689">
                  <a:extLst>
                    <a:ext uri="{9D8B030D-6E8A-4147-A177-3AD203B41FA5}">
                      <a16:colId xmlns:a16="http://schemas.microsoft.com/office/drawing/2014/main" xmlns="" val="4292535828"/>
                    </a:ext>
                  </a:extLst>
                </a:gridCol>
              </a:tblGrid>
              <a:tr h="1050676"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73998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661677"/>
                  </a:ext>
                </a:extLst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96" y="3061856"/>
            <a:ext cx="2502552" cy="18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67698" y="3306865"/>
            <a:ext cx="4738831" cy="1384995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  <a:p>
            <a:pPr marL="457119" indent="-457119" algn="just">
              <a:buFontTx/>
              <a:buChar char="-"/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thanh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586685" y="3737755"/>
            <a:ext cx="3155691" cy="523220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>
              <a:defRPr/>
            </a:pP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41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135817" y="47113"/>
            <a:ext cx="3913675" cy="609227"/>
            <a:chOff x="10142804" y="492743"/>
            <a:chExt cx="2052000" cy="900000"/>
          </a:xfrm>
        </p:grpSpPr>
        <p:sp>
          <p:nvSpPr>
            <p:cNvPr id="2" name="Oval 1"/>
            <p:cNvSpPr/>
            <p:nvPr/>
          </p:nvSpPr>
          <p:spPr>
            <a:xfrm>
              <a:off x="10142804" y="492743"/>
              <a:ext cx="2052000" cy="90000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82249" y="548435"/>
              <a:ext cx="1848482" cy="5910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1: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Thấy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9" name="Rectangle 8"/>
          <p:cNvSpPr/>
          <p:nvPr/>
        </p:nvSpPr>
        <p:spPr>
          <a:xfrm>
            <a:off x="409089" y="738401"/>
            <a:ext cx="10903680" cy="954107"/>
          </a:xfrm>
          <a:prstGeom prst="rect">
            <a:avLst/>
          </a:prstGeom>
          <a:ln w="57150">
            <a:solidFill>
              <a:srgbClr val="0070C0"/>
            </a:solidFill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tấm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77297" y="-145207"/>
            <a:ext cx="1514779" cy="717411"/>
            <a:chOff x="10811189" y="492743"/>
            <a:chExt cx="1181127" cy="717411"/>
          </a:xfrm>
        </p:grpSpPr>
        <p:sp>
          <p:nvSpPr>
            <p:cNvPr id="18" name="Oval 17"/>
            <p:cNvSpPr/>
            <p:nvPr/>
          </p:nvSpPr>
          <p:spPr>
            <a:xfrm>
              <a:off x="10811189" y="492743"/>
              <a:ext cx="1181127" cy="71741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893538" y="618371"/>
              <a:ext cx="1016434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542853"/>
              </p:ext>
            </p:extLst>
          </p:nvPr>
        </p:nvGraphicFramePr>
        <p:xfrm>
          <a:off x="295053" y="1967411"/>
          <a:ext cx="11632241" cy="30318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74336">
                  <a:extLst>
                    <a:ext uri="{9D8B030D-6E8A-4147-A177-3AD203B41FA5}">
                      <a16:colId xmlns:a16="http://schemas.microsoft.com/office/drawing/2014/main" xmlns="" val="3692022622"/>
                    </a:ext>
                  </a:extLst>
                </a:gridCol>
                <a:gridCol w="4905376">
                  <a:extLst>
                    <a:ext uri="{9D8B030D-6E8A-4147-A177-3AD203B41FA5}">
                      <a16:colId xmlns:a16="http://schemas.microsoft.com/office/drawing/2014/main" xmlns="" val="4253109422"/>
                    </a:ext>
                  </a:extLst>
                </a:gridCol>
                <a:gridCol w="4052529">
                  <a:extLst>
                    <a:ext uri="{9D8B030D-6E8A-4147-A177-3AD203B41FA5}">
                      <a16:colId xmlns:a16="http://schemas.microsoft.com/office/drawing/2014/main" xmlns="" val="4292535828"/>
                    </a:ext>
                  </a:extLst>
                </a:gridCol>
              </a:tblGrid>
              <a:tr h="1050676"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73998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661677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29" y="2995433"/>
            <a:ext cx="2200275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067693" y="3715683"/>
            <a:ext cx="4738831" cy="523220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viết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29726" y="3069353"/>
            <a:ext cx="3724615" cy="1815883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Đảo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xuồng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máy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35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vé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40.000đ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VNI-Times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32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6434470"/>
              </p:ext>
            </p:extLst>
          </p:nvPr>
        </p:nvGraphicFramePr>
        <p:xfrm>
          <a:off x="279887" y="138611"/>
          <a:ext cx="11632241" cy="633895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674336">
                  <a:extLst>
                    <a:ext uri="{9D8B030D-6E8A-4147-A177-3AD203B41FA5}">
                      <a16:colId xmlns:a16="http://schemas.microsoft.com/office/drawing/2014/main" xmlns="" val="3692022622"/>
                    </a:ext>
                  </a:extLst>
                </a:gridCol>
                <a:gridCol w="5111612">
                  <a:extLst>
                    <a:ext uri="{9D8B030D-6E8A-4147-A177-3AD203B41FA5}">
                      <a16:colId xmlns:a16="http://schemas.microsoft.com/office/drawing/2014/main" xmlns="" val="4253109422"/>
                    </a:ext>
                  </a:extLst>
                </a:gridCol>
                <a:gridCol w="3846293">
                  <a:extLst>
                    <a:ext uri="{9D8B030D-6E8A-4147-A177-3AD203B41FA5}">
                      <a16:colId xmlns:a16="http://schemas.microsoft.com/office/drawing/2014/main" xmlns="" val="4292535828"/>
                    </a:ext>
                  </a:extLst>
                </a:gridCol>
              </a:tblGrid>
              <a:tr h="1050676"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9973998"/>
                  </a:ext>
                </a:extLst>
              </a:tr>
              <a:tr h="1981200">
                <a:tc>
                  <a:txBody>
                    <a:bodyPr/>
                    <a:lstStyle/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xanh</a:t>
                      </a:r>
                      <a:endParaRPr lang="en-US" sz="3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GB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dừng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endParaRPr lang="en-US" sz="3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81661677"/>
                  </a:ext>
                </a:extLst>
              </a:tr>
              <a:tr h="1508760">
                <a:tc>
                  <a:txBody>
                    <a:bodyPr/>
                    <a:lstStyle/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0" indent="0" algn="just">
                        <a:buFontTx/>
                        <a:buNone/>
                      </a:pP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GB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1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nắng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2250931"/>
                  </a:ext>
                </a:extLst>
              </a:tr>
              <a:tr h="1798320">
                <a:tc>
                  <a:txBody>
                    <a:bodyPr/>
                    <a:lstStyle/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GB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endParaRPr lang="en-US" sz="31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3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3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1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endParaRPr lang="en-US" sz="3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-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Từ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đó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đến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Đảo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Cò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bằng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xuồng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máy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thì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sẽ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mất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thời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gian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35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phút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và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giá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vé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kumimoji="0" lang="en-US" sz="2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là</a:t>
                      </a: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+mn-cs"/>
                        </a:rPr>
                        <a:t> 40.000đ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VNI-Times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1112079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1184888"/>
            <a:ext cx="2402099" cy="181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61" y="3061865"/>
            <a:ext cx="2511587" cy="153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49" y="4739135"/>
            <a:ext cx="2402099" cy="161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33422" y="339124"/>
            <a:ext cx="2388359" cy="58477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09890" y="342831"/>
            <a:ext cx="2388359" cy="584775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20858" y="424543"/>
            <a:ext cx="2409401" cy="523220"/>
          </a:xfrm>
          <a:prstGeom prst="rect">
            <a:avLst/>
          </a:prstGeom>
          <a:solidFill>
            <a:srgbClr val="FFCC66"/>
          </a:solidFill>
        </p:spPr>
        <p:txBody>
          <a:bodyPr wrap="square" lIns="91426" tIns="45718" rIns="91426" bIns="45718" rtlCol="0">
            <a:spAutoFit/>
          </a:bodyPr>
          <a:lstStyle/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THÔNG TIN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460" y="145581"/>
            <a:ext cx="2641811" cy="954107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txBody>
          <a:bodyPr wrap="square" lIns="91426" tIns="45718" rIns="91426" bIns="45718" rtlCol="0">
            <a:spAutoFit/>
          </a:bodyPr>
          <a:lstStyle/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VẬT </a:t>
            </a:r>
          </a:p>
          <a:p>
            <a:pPr algn="ctr"/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MANG TIN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2380" y="393091"/>
            <a:ext cx="2409401" cy="523220"/>
          </a:xfrm>
          <a:prstGeom prst="rect">
            <a:avLst/>
          </a:prstGeom>
          <a:solidFill>
            <a:srgbClr val="FFCC66"/>
          </a:solidFill>
        </p:spPr>
        <p:txBody>
          <a:bodyPr wrap="square" lIns="91426" tIns="45718" rIns="91426" bIns="45718" rtlCol="0">
            <a:spAutoFit/>
          </a:bodyPr>
          <a:lstStyle/>
          <a:p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DỮ LIỆU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86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>
            <a:extLst>
              <a:ext uri="{FF2B5EF4-FFF2-40B4-BE49-F238E27FC236}">
                <a16:creationId xmlns:a16="http://schemas.microsoft.com/office/drawing/2014/main" xmlns="" id="{8FC95D77-D7EF-4999-8EB8-7079438BBD3B}"/>
              </a:ext>
            </a:extLst>
          </p:cNvPr>
          <p:cNvSpPr txBox="1"/>
          <p:nvPr/>
        </p:nvSpPr>
        <p:spPr>
          <a:xfrm>
            <a:off x="662793" y="147231"/>
            <a:ext cx="108961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04810" y="1292631"/>
            <a:ext cx="6729047" cy="644004"/>
          </a:xfrm>
        </p:spPr>
        <p:txBody>
          <a:bodyPr>
            <a:noAutofit/>
          </a:bodyPr>
          <a:lstStyle/>
          <a:p>
            <a:pPr marL="685670" indent="-685670" algn="l">
              <a:buAutoNum type="arabicPeriod"/>
            </a:pPr>
            <a:r>
              <a:rPr lang="en-US" sz="37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7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7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7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37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b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7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4" y="1936636"/>
            <a:ext cx="11162757" cy="3983741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lIns="121898" tIns="60949" rIns="121898" bIns="60949" rtlCol="0">
            <a:spAutoFit/>
          </a:bodyPr>
          <a:lstStyle/>
          <a:p>
            <a:pPr marL="380925" indent="-380925">
              <a:lnSpc>
                <a:spcPct val="112000"/>
              </a:lnSpc>
              <a:buFontTx/>
              <a:buChar char="-"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80925" indent="-380925">
              <a:lnSpc>
                <a:spcPct val="112000"/>
              </a:lnSpc>
              <a:buFontTx/>
              <a:buChar char="-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2000"/>
              </a:lnSpc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59766" indent="-359766" algn="just">
              <a:lnSpc>
                <a:spcPct val="112000"/>
              </a:lnSpc>
              <a:tabLst>
                <a:tab pos="304736" algn="l"/>
                <a:tab pos="609475" algn="l"/>
                <a:tab pos="1154626" algn="l"/>
                <a:tab pos="1371328" algn="l"/>
                <a:tab pos="2590286" algn="l"/>
                <a:tab pos="3504496" algn="l"/>
                <a:tab pos="3656867" algn="ctr"/>
                <a:tab pos="7313738" algn="r"/>
              </a:tabLst>
            </a:pP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tin: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CD,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0" y="3080197"/>
            <a:ext cx="6096000" cy="415495"/>
          </a:xfrm>
          <a:prstGeom prst="rect">
            <a:avLst/>
          </a:prstGeom>
        </p:spPr>
        <p:txBody>
          <a:bodyPr lIns="121898" tIns="60949" rIns="121898" bIns="60949">
            <a:spAutoFit/>
          </a:bodyPr>
          <a:lstStyle/>
          <a:p>
            <a:pPr algn="just">
              <a:tabLst>
                <a:tab pos="304736" algn="l"/>
                <a:tab pos="609475" algn="l"/>
                <a:tab pos="1154626" algn="l"/>
                <a:tab pos="1371328" algn="l"/>
                <a:tab pos="2590286" algn="l"/>
                <a:tab pos="3504496" algn="l"/>
                <a:tab pos="3656867" algn="ctr"/>
                <a:tab pos="7313738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2887" y="3068758"/>
            <a:ext cx="9264580" cy="415495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pPr algn="just">
              <a:tabLst>
                <a:tab pos="304736" algn="l"/>
                <a:tab pos="609475" algn="l"/>
                <a:tab pos="1154626" algn="l"/>
                <a:tab pos="1371328" algn="l"/>
                <a:tab pos="2590286" algn="l"/>
                <a:tab pos="3504496" algn="l"/>
                <a:tab pos="3656867" algn="ctr"/>
                <a:tab pos="7313738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936566"/>
            <a:ext cx="6096000" cy="415495"/>
          </a:xfrm>
          <a:prstGeom prst="rect">
            <a:avLst/>
          </a:prstGeom>
        </p:spPr>
        <p:txBody>
          <a:bodyPr lIns="121898" tIns="60949" rIns="121898" bIns="60949">
            <a:spAutoFit/>
          </a:bodyPr>
          <a:lstStyle/>
          <a:p>
            <a:pPr algn="just">
              <a:tabLst>
                <a:tab pos="304736" algn="l"/>
                <a:tab pos="609475" algn="l"/>
                <a:tab pos="1154626" algn="l"/>
                <a:tab pos="1371328" algn="l"/>
                <a:tab pos="2590286" algn="l"/>
                <a:tab pos="3504496" algn="l"/>
                <a:tab pos="3656867" algn="ctr"/>
                <a:tab pos="7313738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8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2C66988-19AD-4B4A-9974-B2F5D6D29697}"/>
              </a:ext>
            </a:extLst>
          </p:cNvPr>
          <p:cNvSpPr txBox="1"/>
          <p:nvPr/>
        </p:nvSpPr>
        <p:spPr>
          <a:xfrm>
            <a:off x="301382" y="233398"/>
            <a:ext cx="11315271" cy="615553"/>
          </a:xfrm>
          <a:prstGeom prst="rect">
            <a:avLst/>
          </a:prstGeom>
          <a:noFill/>
        </p:spPr>
        <p:txBody>
          <a:bodyPr wrap="square" lIns="121898" tIns="60949" rIns="121898" bIns="60949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</a:t>
            </a:r>
          </a:p>
        </p:txBody>
      </p:sp>
      <p:graphicFrame>
        <p:nvGraphicFramePr>
          <p:cNvPr id="6" name="Table 15">
            <a:extLst>
              <a:ext uri="{FF2B5EF4-FFF2-40B4-BE49-F238E27FC236}">
                <a16:creationId xmlns:a16="http://schemas.microsoft.com/office/drawing/2014/main" xmlns="" id="{FED6D79C-30A4-4A31-8D03-73D1E7634D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13610"/>
              </p:ext>
            </p:extLst>
          </p:nvPr>
        </p:nvGraphicFramePr>
        <p:xfrm>
          <a:off x="242016" y="1112520"/>
          <a:ext cx="11707973" cy="406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2576">
                  <a:extLst>
                    <a:ext uri="{9D8B030D-6E8A-4147-A177-3AD203B41FA5}">
                      <a16:colId xmlns:a16="http://schemas.microsoft.com/office/drawing/2014/main" xmlns="" val="3291272184"/>
                    </a:ext>
                  </a:extLst>
                </a:gridCol>
                <a:gridCol w="8225397">
                  <a:extLst>
                    <a:ext uri="{9D8B030D-6E8A-4147-A177-3AD203B41FA5}">
                      <a16:colId xmlns:a16="http://schemas.microsoft.com/office/drawing/2014/main" xmlns="" val="1089917111"/>
                    </a:ext>
                  </a:extLst>
                </a:gridCol>
              </a:tblGrid>
              <a:tr h="690880"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1290304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4918855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đem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249341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</a:t>
                      </a: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chứa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3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3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209127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05E3B14-8CE4-4F6B-B2D8-8BAB599E8557}"/>
              </a:ext>
            </a:extLst>
          </p:cNvPr>
          <p:cNvSpPr txBox="1"/>
          <p:nvPr/>
        </p:nvSpPr>
        <p:spPr>
          <a:xfrm>
            <a:off x="3378872" y="5484283"/>
            <a:ext cx="834885" cy="779700"/>
          </a:xfrm>
          <a:prstGeom prst="rect">
            <a:avLst/>
          </a:prstGeom>
          <a:noFill/>
        </p:spPr>
        <p:txBody>
          <a:bodyPr wrap="square" lIns="121898" tIns="60949" rIns="121898" bIns="60949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1b</a:t>
            </a:r>
            <a:endParaRPr lang="en-US" sz="37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7F9F45C-F7AD-4E37-BC2B-78F8F2F4324C}"/>
              </a:ext>
            </a:extLst>
          </p:cNvPr>
          <p:cNvSpPr txBox="1"/>
          <p:nvPr/>
        </p:nvSpPr>
        <p:spPr>
          <a:xfrm>
            <a:off x="4478800" y="5443051"/>
            <a:ext cx="834885" cy="779700"/>
          </a:xfrm>
          <a:prstGeom prst="rect">
            <a:avLst/>
          </a:prstGeom>
          <a:noFill/>
        </p:spPr>
        <p:txBody>
          <a:bodyPr wrap="square" lIns="121898" tIns="60949" rIns="121898" bIns="60949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1A5D553-2D51-4336-9901-6E894760B676}"/>
              </a:ext>
            </a:extLst>
          </p:cNvPr>
          <p:cNvSpPr txBox="1"/>
          <p:nvPr/>
        </p:nvSpPr>
        <p:spPr>
          <a:xfrm>
            <a:off x="5446208" y="5440099"/>
            <a:ext cx="834885" cy="779700"/>
          </a:xfrm>
          <a:prstGeom prst="rect">
            <a:avLst/>
          </a:prstGeom>
          <a:noFill/>
        </p:spPr>
        <p:txBody>
          <a:bodyPr wrap="square" lIns="121898" tIns="60949" rIns="121898" bIns="60949">
            <a:spAutoFit/>
          </a:bodyPr>
          <a:lstStyle/>
          <a:p>
            <a:r>
              <a:rPr lang="en-US" sz="4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endParaRPr lang="en-US" sz="37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282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01864" y="1660206"/>
            <a:ext cx="8844405" cy="584775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?2: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đây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tin hay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863" y="2742883"/>
            <a:ext cx="5176908" cy="523220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A.   16:00                0123456789</a:t>
            </a:r>
            <a:endParaRPr lang="en-US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801872" y="3914597"/>
            <a:ext cx="5289449" cy="954107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B.  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gọi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tôi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16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sym typeface="Wingdings" panose="05000000000000000000" pitchFamily="2" charset="2"/>
              </a:rPr>
              <a:t>  0123456789. </a:t>
            </a:r>
            <a:endParaRPr lang="en-US" sz="2800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20376" y="3007597"/>
            <a:ext cx="108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381177" y="2742883"/>
            <a:ext cx="1306768" cy="5232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42519" y="4040102"/>
            <a:ext cx="1693092" cy="523220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520376" y="4270935"/>
            <a:ext cx="108000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72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An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5669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9" y="980691"/>
            <a:ext cx="635462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39857" t="27789" r="13274" b="15755"/>
          <a:stretch/>
        </p:blipFill>
        <p:spPr bwMode="auto">
          <a:xfrm>
            <a:off x="7967157" y="2000241"/>
            <a:ext cx="3985539" cy="2698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8390441" y="5206806"/>
            <a:ext cx="2948129" cy="1200331"/>
            <a:chOff x="556795" y="4445391"/>
            <a:chExt cx="4989691" cy="1200329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556797" y="4445391"/>
              <a:ext cx="4989689" cy="1200329"/>
            </a:xfrm>
            <a:prstGeom prst="wedgeRoundRectCallout">
              <a:avLst>
                <a:gd name="adj1" fmla="val 7393"/>
                <a:gd name="adj2" fmla="val -116642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6795" y="4445391"/>
              <a:ext cx="4989691" cy="1200327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?Theo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dữ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liệu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liên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hệ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nhau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như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nào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4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93903" y="1579677"/>
            <a:ext cx="7146388" cy="1384995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1671" y="3811299"/>
            <a:ext cx="3713876" cy="1569660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bảng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mang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  <p:cxnSp>
        <p:nvCxnSpPr>
          <p:cNvPr id="5" name="Straight Arrow Connector 4"/>
          <p:cNvCxnSpPr>
            <a:stCxn id="16" idx="3"/>
          </p:cNvCxnSpPr>
          <p:nvPr/>
        </p:nvCxnSpPr>
        <p:spPr>
          <a:xfrm flipV="1">
            <a:off x="7385547" y="4222929"/>
            <a:ext cx="581612" cy="37320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GP News :. | Cập nhật thông tin CSDL quốc gia về xử lý vi phạm hành chính  | BÁO ĐIỆN TỬ CHÍNH PHỦ NƯỚC CHXHCN VIỆT NA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01" y="2043360"/>
            <a:ext cx="3830795" cy="25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671671" y="3813807"/>
            <a:ext cx="3713876" cy="1938992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nó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đôi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cũng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nói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xử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tin.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694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/>
      <p:bldP spid="16" grpId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93900" y="4051700"/>
            <a:ext cx="5472328" cy="830997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An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dự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báo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tin “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nay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nắng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8862647" y="1787149"/>
            <a:ext cx="3123028" cy="1231107"/>
            <a:chOff x="260781" y="4445391"/>
            <a:chExt cx="5285707" cy="1231106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260781" y="4445391"/>
              <a:ext cx="5285705" cy="1200329"/>
            </a:xfrm>
            <a:prstGeom prst="wedgeRoundRectCallout">
              <a:avLst>
                <a:gd name="adj1" fmla="val -63706"/>
                <a:gd name="adj2" fmla="val 47436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0781" y="4445391"/>
              <a:ext cx="5285707" cy="123110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?Theo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hiểu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mà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đem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phụ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thuộc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điều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400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93900" y="4967883"/>
            <a:ext cx="5472328" cy="1569660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Tuy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em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tiết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ý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nghĩa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dữ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liệu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đem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tin.</a:t>
            </a:r>
            <a:endParaRPr lang="en-US" sz="2400" dirty="0"/>
          </a:p>
        </p:txBody>
      </p:sp>
      <p:sp>
        <p:nvSpPr>
          <p:cNvPr id="25" name="Rectangle 24"/>
          <p:cNvSpPr/>
          <p:nvPr/>
        </p:nvSpPr>
        <p:spPr>
          <a:xfrm>
            <a:off x="393903" y="2875177"/>
            <a:ext cx="7146388" cy="954107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2889" y="980691"/>
            <a:ext cx="6354625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3903" y="1579677"/>
            <a:ext cx="7146388" cy="1384995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tin.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54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4" grpId="0"/>
      <p:bldP spid="24" grpId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xmlns="" id="{C1654232-351F-4A06-8969-A2BAE41AA9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647732"/>
              </p:ext>
            </p:extLst>
          </p:nvPr>
        </p:nvGraphicFramePr>
        <p:xfrm>
          <a:off x="0" y="132364"/>
          <a:ext cx="12192000" cy="6571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2221">
                  <a:extLst>
                    <a:ext uri="{9D8B030D-6E8A-4147-A177-3AD203B41FA5}">
                      <a16:colId xmlns:a16="http://schemas.microsoft.com/office/drawing/2014/main" xmlns="" val="1929525508"/>
                    </a:ext>
                  </a:extLst>
                </a:gridCol>
                <a:gridCol w="9369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7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4277351659"/>
                  </a:ext>
                </a:extLst>
              </a:tr>
              <a:tr h="1679157">
                <a:tc>
                  <a:txBody>
                    <a:bodyPr/>
                    <a:lstStyle/>
                    <a:p>
                      <a:pPr algn="just"/>
                      <a:r>
                        <a:rPr lang="en-US" sz="27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1: </a:t>
                      </a:r>
                      <a:r>
                        <a:rPr lang="en-US" sz="27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7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dữ</a:t>
                      </a:r>
                      <a:r>
                        <a:rPr lang="en-US" sz="27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indent="-285750" algn="just" rtl="0">
                        <a:buFont typeface="Arial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Nhận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sự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khác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nhau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giữa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dữ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liệu</a:t>
                      </a:r>
                      <a:endParaRPr lang="en-US" sz="27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285750" indent="-285750" algn="just" rtl="0">
                        <a:buFont typeface="Arial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Phân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biệt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vật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mang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</a:t>
                      </a:r>
                    </a:p>
                    <a:p>
                      <a:pPr marL="285750" indent="-285750" algn="just" rtl="0">
                        <a:buFont typeface="Arial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Nêu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VD minh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họa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về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tầm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quan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trọng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</a:t>
                      </a: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6360">
                <a:tc>
                  <a:txBody>
                    <a:bodyPr/>
                    <a:lstStyle/>
                    <a:p>
                      <a:pPr algn="just"/>
                      <a:r>
                        <a:rPr lang="en-US" sz="27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2: Xử lý thông tin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hoạt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bản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xử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lý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Giải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thích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máy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tính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cụ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quả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để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xử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lý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</a:t>
                      </a:r>
                    </a:p>
                    <a:p>
                      <a:pPr marL="285750" indent="-285750" algn="just">
                        <a:buFont typeface="Arial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Nêu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ví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dụ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minh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họa</a:t>
                      </a:r>
                      <a:endParaRPr lang="en-US" sz="27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02280">
                <a:tc>
                  <a:txBody>
                    <a:bodyPr/>
                    <a:lstStyle/>
                    <a:p>
                      <a:pPr algn="just"/>
                      <a:r>
                        <a:rPr lang="en-US" sz="2700" b="1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700" b="1" baseline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3: Thông tin trong máy tính</a:t>
                      </a:r>
                      <a:endParaRPr lang="en-US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/>
                </a:tc>
                <a:tc>
                  <a:txBody>
                    <a:bodyPr/>
                    <a:lstStyle/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Giải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thích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việc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có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thể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biểu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diễn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với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hai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ký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hiệu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0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1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Biết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bit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là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đơn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vị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nhỏ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nhất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trong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lưu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trữ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Nêu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tên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và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độ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lớn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đơn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vị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cơ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bản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đo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dung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lượng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tin</a:t>
                      </a:r>
                    </a:p>
                    <a:p>
                      <a:pPr marL="2857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vi-VN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Ư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ớc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lượng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được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khả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năng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lưu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trữ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của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các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thiết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bị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nhớ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thông</a:t>
                      </a:r>
                      <a:r>
                        <a:rPr lang="en-US" sz="27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n-US" sz="2700" b="0" i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dụng</a:t>
                      </a:r>
                      <a:endParaRPr lang="en-US" sz="2700" b="0" i="0" u="none" strike="noStrike" cap="none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 marL="121920" marR="121920" marT="60960" marB="6096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44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90" y="953402"/>
            <a:ext cx="5469767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3903" y="1443204"/>
            <a:ext cx="7146388" cy="1200329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dữ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liệu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862647" y="1787147"/>
            <a:ext cx="3123028" cy="1938992"/>
            <a:chOff x="260781" y="4445391"/>
            <a:chExt cx="5285707" cy="1938992"/>
          </a:xfrm>
        </p:grpSpPr>
        <p:sp>
          <p:nvSpPr>
            <p:cNvPr id="22" name="Rounded Rectangular Callout 21"/>
            <p:cNvSpPr/>
            <p:nvPr/>
          </p:nvSpPr>
          <p:spPr>
            <a:xfrm>
              <a:off x="260781" y="4445391"/>
              <a:ext cx="5285705" cy="1938992"/>
            </a:xfrm>
            <a:prstGeom prst="wedgeRoundRectCallout">
              <a:avLst>
                <a:gd name="adj1" fmla="val -72715"/>
                <a:gd name="adj2" fmla="val 50338"/>
                <a:gd name="adj3" fmla="val 16667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0781" y="4445391"/>
              <a:ext cx="5285707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hãy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lấy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thêm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về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việc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hiểu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mà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đem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lại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luôn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phụ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thuộc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tiếp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nhận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tin?</a:t>
              </a:r>
              <a:endParaRPr lang="en-US" sz="24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393903" y="2670456"/>
            <a:ext cx="7146388" cy="830997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luôn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thuộc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86269" y="3925088"/>
            <a:ext cx="6654019" cy="830997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khiếm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thính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ra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âm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thanh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25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品 11">
            <a:extLst>
              <a:ext uri="{FF2B5EF4-FFF2-40B4-BE49-F238E27FC236}">
                <a16:creationId xmlns:a16="http://schemas.microsoft.com/office/drawing/2014/main" xmlns="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609603" y="1011670"/>
            <a:ext cx="11314180" cy="58111"/>
          </a:xfrm>
          <a:prstGeom prst="line">
            <a:avLst/>
          </a:prstGeom>
          <a:noFill/>
          <a:ln w="6350" cap="flat" cmpd="sng" algn="ctr">
            <a:solidFill>
              <a:srgbClr val="6DC1B5"/>
            </a:solidFill>
            <a:prstDash val="solid"/>
            <a:miter lim="800000"/>
          </a:ln>
          <a:effectLst/>
        </p:spPr>
      </p:cxnSp>
      <p:pic>
        <p:nvPicPr>
          <p:cNvPr id="9" name="图片 11">
            <a:extLst>
              <a:ext uri="{FF2B5EF4-FFF2-40B4-BE49-F238E27FC236}">
                <a16:creationId xmlns:a16="http://schemas.microsoft.com/office/drawing/2014/main" xmlns="" id="{4E7DFA10-70C6-4944-BB45-3A5BA07D6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053" y="1624084"/>
            <a:ext cx="10044753" cy="52339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72572" y="2793897"/>
            <a:ext cx="5452776" cy="1231107"/>
          </a:xfrm>
          <a:prstGeom prst="rect">
            <a:avLst/>
          </a:prstGeom>
        </p:spPr>
        <p:txBody>
          <a:bodyPr wrap="none" lIns="121901" tIns="60950" rIns="121901" bIns="60950">
            <a:spAutoFit/>
          </a:bodyPr>
          <a:lstStyle/>
          <a:p>
            <a:pPr algn="ctr" defTabSz="609491"/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918723" y="4612511"/>
            <a:ext cx="5468716" cy="1465024"/>
          </a:xfrm>
          <a:prstGeom prst="rect">
            <a:avLst/>
          </a:prstGeom>
        </p:spPr>
      </p:pic>
      <p:sp>
        <p:nvSpPr>
          <p:cNvPr id="7" name="9">
            <a:extLst>
              <a:ext uri="{FF2B5EF4-FFF2-40B4-BE49-F238E27FC236}">
                <a16:creationId xmlns:a16="http://schemas.microsoft.com/office/drawing/2014/main" xmlns="" id="{B7E0BBAF-4FEF-4E6B-93CA-DBF9B94B2484}"/>
              </a:ext>
            </a:extLst>
          </p:cNvPr>
          <p:cNvSpPr txBox="1"/>
          <p:nvPr/>
        </p:nvSpPr>
        <p:spPr>
          <a:xfrm>
            <a:off x="662793" y="147231"/>
            <a:ext cx="108961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 (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2)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072" y="1115602"/>
            <a:ext cx="8712759" cy="83099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428010123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00800" y="1"/>
            <a:ext cx="5636525" cy="4633363"/>
            <a:chOff x="2396325" y="1823948"/>
            <a:chExt cx="4461674" cy="29565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4"/>
          <a:stretch/>
        </p:blipFill>
        <p:spPr bwMode="auto">
          <a:xfrm>
            <a:off x="6564572" y="4674313"/>
            <a:ext cx="5254389" cy="212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564575" y="4374051"/>
            <a:ext cx="5627428" cy="553996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vi-VN" sz="1500" i="1" dirty="0">
                <a:solidFill>
                  <a:srgbClr val="FF0000"/>
                </a:solidFill>
              </a:rPr>
              <a:t>Chiều 7/5/1954, lá cờ “Quyết chiến - Quyết thắng” của </a:t>
            </a:r>
            <a:r>
              <a:rPr lang="en-GB" sz="1500" i="1" dirty="0">
                <a:solidFill>
                  <a:srgbClr val="FF0000"/>
                </a:solidFill>
              </a:rPr>
              <a:t>QĐND </a:t>
            </a:r>
            <a:br>
              <a:rPr lang="en-GB" sz="1500" i="1" dirty="0">
                <a:solidFill>
                  <a:srgbClr val="FF0000"/>
                </a:solidFill>
              </a:rPr>
            </a:br>
            <a:r>
              <a:rPr lang="vi-VN" sz="1500" i="1" dirty="0">
                <a:solidFill>
                  <a:srgbClr val="FF0000"/>
                </a:solidFill>
              </a:rPr>
              <a:t>Việt Nam tung bay trên nóc hầm tướng De Castries</a:t>
            </a:r>
            <a:endParaRPr lang="en-US" sz="1500" dirty="0">
              <a:solidFill>
                <a:srgbClr val="FF0000"/>
              </a:solidFill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2CA6D580-3FA1-4D92-A8F8-8EC6D73D1EC8}"/>
              </a:ext>
            </a:extLst>
          </p:cNvPr>
          <p:cNvSpPr/>
          <p:nvPr/>
        </p:nvSpPr>
        <p:spPr>
          <a:xfrm>
            <a:off x="294249" y="66357"/>
            <a:ext cx="4004801" cy="669935"/>
          </a:xfrm>
          <a:prstGeom prst="roundRect">
            <a:avLst/>
          </a:prstGeom>
          <a:blipFill>
            <a:blip r:embed="rId5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r>
              <a:rPr lang="en-GB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NỘI DUNG SAU</a:t>
            </a:r>
            <a:endParaRPr lang="vi-VN" sz="27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5" y="1020377"/>
            <a:ext cx="5801755" cy="4062651"/>
          </a:xfrm>
          <a:prstGeom prst="rect">
            <a:avLst/>
          </a:prstGeom>
        </p:spPr>
        <p:txBody>
          <a:bodyPr wrap="square" lIns="121906" tIns="60953" rIns="121906" bIns="60953">
            <a:spAutoFit/>
          </a:bodyPr>
          <a:lstStyle/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học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lịch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sử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dịch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Biên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Phủ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nhiều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tin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địa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diễn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trận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đánh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,..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Qua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ta,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lvl="0" algn="just"/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03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454977"/>
            <a:ext cx="12050973" cy="1815883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,..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Qua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dũng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ta,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0" y="2344711"/>
            <a:ext cx="4121624" cy="1511308"/>
            <a:chOff x="661182" y="4574714"/>
            <a:chExt cx="3204456" cy="2023265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756679" y="4574714"/>
              <a:ext cx="3108959" cy="1791014"/>
            </a:xfrm>
            <a:prstGeom prst="wedgeRoundRectCallout">
              <a:avLst>
                <a:gd name="adj1" fmla="val 77561"/>
                <a:gd name="adj2" fmla="val -132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61182" y="4702613"/>
              <a:ext cx="3108959" cy="18953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?1: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Bài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chiến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dịch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Điện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Biên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Phủ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biết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183953" y="2339103"/>
            <a:ext cx="6443945" cy="138499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lịch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dịch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Phủ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trận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,..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136480" y="4082444"/>
            <a:ext cx="3637795" cy="1103708"/>
            <a:chOff x="4628271" y="4752560"/>
            <a:chExt cx="2892981" cy="1384995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4628271" y="4789218"/>
              <a:ext cx="2892981" cy="1348337"/>
            </a:xfrm>
            <a:prstGeom prst="wedgeRoundRectCallout">
              <a:avLst>
                <a:gd name="adj1" fmla="val 95298"/>
                <a:gd name="adj2" fmla="val -259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8271" y="4752560"/>
              <a:ext cx="2892981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?2: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đó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 ý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nghĩa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như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thế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VNI-Times" pitchFamily="2" charset="0"/>
                  <a:cs typeface="Times New Roman" panose="02020603050405020304" pitchFamily="18" charset="0"/>
                </a:rPr>
                <a:t>?  </a:t>
              </a:r>
              <a:endParaRPr lang="en-US" sz="2800" dirty="0">
                <a:latin typeface="VNI-Times" pitchFamily="2" charset="0"/>
                <a:ea typeface="VNI-Times" pitchFamily="2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453107" y="3932311"/>
            <a:ext cx="6174791" cy="1384991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47225" y="5467424"/>
            <a:ext cx="4010881" cy="984885"/>
            <a:chOff x="8212314" y="4808486"/>
            <a:chExt cx="2704216" cy="1352383"/>
          </a:xfrm>
        </p:grpSpPr>
        <p:sp>
          <p:nvSpPr>
            <p:cNvPr id="13" name="Rounded Rectangular Callout 12"/>
            <p:cNvSpPr/>
            <p:nvPr/>
          </p:nvSpPr>
          <p:spPr>
            <a:xfrm>
              <a:off x="8212316" y="4808486"/>
              <a:ext cx="2704214" cy="1348337"/>
            </a:xfrm>
            <a:prstGeom prst="wedgeRoundRectCallout">
              <a:avLst>
                <a:gd name="adj1" fmla="val 70788"/>
                <a:gd name="adj2" fmla="val 1756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12314" y="4808486"/>
              <a:ext cx="2704215" cy="1352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?3: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đem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lại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con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5051864" y="5825127"/>
            <a:ext cx="6199133" cy="523220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xmlns="" id="{2CA6D580-3FA1-4D92-A8F8-8EC6D73D1EC8}"/>
              </a:ext>
            </a:extLst>
          </p:cNvPr>
          <p:cNvSpPr/>
          <p:nvPr/>
        </p:nvSpPr>
        <p:spPr>
          <a:xfrm>
            <a:off x="21288" y="25412"/>
            <a:ext cx="3668765" cy="493207"/>
          </a:xfrm>
          <a:prstGeom prst="roundRect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0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951437" cy="52321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5" y="523220"/>
            <a:ext cx="11941791" cy="1384991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nghe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mẹ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: “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mưa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nhé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”.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An quay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ô. 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thấy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tin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có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khả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năng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làm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thay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đổi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động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của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con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549811" y="3008646"/>
            <a:ext cx="4518031" cy="1846660"/>
            <a:chOff x="1664721" y="3994162"/>
            <a:chExt cx="4518030" cy="1846659"/>
          </a:xfrm>
        </p:grpSpPr>
        <p:sp>
          <p:nvSpPr>
            <p:cNvPr id="5" name="Rounded Rectangular Callout 4"/>
            <p:cNvSpPr/>
            <p:nvPr/>
          </p:nvSpPr>
          <p:spPr>
            <a:xfrm>
              <a:off x="1664721" y="3994162"/>
              <a:ext cx="4518029" cy="1815882"/>
            </a:xfrm>
            <a:prstGeom prst="wedgeRoundRectCallout">
              <a:avLst>
                <a:gd name="adj1" fmla="val 71019"/>
                <a:gd name="adj2" fmla="val -515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664722" y="3994162"/>
              <a:ext cx="4518029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?1: An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chuẩn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bị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sang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nhà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Minh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nhóm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 An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nghe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mẹ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“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trời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sắp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mưa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”.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Thông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tin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đó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làm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An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hành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động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gì</a:t>
              </a:r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?</a:t>
              </a:r>
              <a:endParaRPr lang="en-US" sz="2800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6284701" y="3388473"/>
            <a:ext cx="4571999" cy="95410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An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quay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ô.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755365" y="5226484"/>
            <a:ext cx="2893255" cy="984885"/>
            <a:chOff x="6096000" y="4345857"/>
            <a:chExt cx="2893255" cy="984886"/>
          </a:xfrm>
        </p:grpSpPr>
        <p:sp>
          <p:nvSpPr>
            <p:cNvPr id="9" name="Rounded Rectangular Callout 8"/>
            <p:cNvSpPr/>
            <p:nvPr/>
          </p:nvSpPr>
          <p:spPr>
            <a:xfrm>
              <a:off x="6096000" y="4345857"/>
              <a:ext cx="2893255" cy="954107"/>
            </a:xfrm>
            <a:prstGeom prst="wedgeRoundRectCallout">
              <a:avLst>
                <a:gd name="adj1" fmla="val 97871"/>
                <a:gd name="adj2" fmla="val -4731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182751" y="4345857"/>
              <a:ext cx="2696307" cy="984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2800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?2: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tin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khả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năng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674357" y="5175425"/>
            <a:ext cx="4867421" cy="95410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xmlns="" id="{2CA6D580-3FA1-4D92-A8F8-8EC6D73D1EC8}"/>
              </a:ext>
            </a:extLst>
          </p:cNvPr>
          <p:cNvSpPr/>
          <p:nvPr/>
        </p:nvSpPr>
        <p:spPr>
          <a:xfrm>
            <a:off x="198708" y="1908210"/>
            <a:ext cx="3668765" cy="493207"/>
          </a:xfrm>
          <a:prstGeom prst="roundRect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GlowEdges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6" tIns="60953" rIns="121906" bIns="60953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212" y="819996"/>
            <a:ext cx="11659439" cy="3083917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lIns="121906" tIns="60953" rIns="121906" bIns="60953" rtlCol="0">
            <a:spAutoFit/>
          </a:bodyPr>
          <a:lstStyle/>
          <a:p>
            <a:pPr marL="380953" indent="-380953">
              <a:lnSpc>
                <a:spcPct val="130000"/>
              </a:lnSpc>
              <a:buFontTx/>
              <a:buChar char="-"/>
            </a:pP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380953" indent="-380953">
              <a:lnSpc>
                <a:spcPct val="130000"/>
              </a:lnSpc>
              <a:buFontTx/>
              <a:buChar char="-"/>
            </a:pP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610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46797" y="1392751"/>
            <a:ext cx="3065835" cy="3539431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d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ã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giúp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tìm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buổi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giã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endParaRPr lang="en-US" sz="2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8870" y="42749"/>
            <a:ext cx="2508044" cy="900000"/>
            <a:chOff x="9968987" y="492743"/>
            <a:chExt cx="2225817" cy="900000"/>
          </a:xfrm>
        </p:grpSpPr>
        <p:sp>
          <p:nvSpPr>
            <p:cNvPr id="12" name="Oval 11"/>
            <p:cNvSpPr/>
            <p:nvPr/>
          </p:nvSpPr>
          <p:spPr>
            <a:xfrm>
              <a:off x="9968987" y="492743"/>
              <a:ext cx="2225817" cy="90000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078095" y="492743"/>
              <a:ext cx="20076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</a:p>
            <a:p>
              <a:pPr algn="ctr"/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tin</a:t>
              </a:r>
            </a:p>
          </p:txBody>
        </p:sp>
      </p:grpSp>
      <p:pic>
        <p:nvPicPr>
          <p:cNvPr id="16" name="Picture 15"/>
          <p:cNvPicPr/>
          <p:nvPr/>
        </p:nvPicPr>
        <p:blipFill rotWithShape="1">
          <a:blip r:embed="rId3"/>
          <a:srcRect l="16325" t="18609" r="15846" b="20859"/>
          <a:stretch/>
        </p:blipFill>
        <p:spPr bwMode="auto">
          <a:xfrm>
            <a:off x="4454017" y="1644473"/>
            <a:ext cx="7633627" cy="4276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250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0" y="3080193"/>
            <a:ext cx="6096000" cy="415495"/>
          </a:xfrm>
          <a:prstGeom prst="rect">
            <a:avLst/>
          </a:prstGeom>
        </p:spPr>
        <p:txBody>
          <a:bodyPr lIns="121906" tIns="60953" rIns="121906" bIns="60953">
            <a:spAutoFit/>
          </a:bodyPr>
          <a:lstStyle/>
          <a:p>
            <a:pPr algn="just">
              <a:tabLst>
                <a:tab pos="304760" algn="l"/>
                <a:tab pos="609523" algn="l"/>
                <a:tab pos="1154710" algn="l"/>
                <a:tab pos="1371430" algn="l"/>
                <a:tab pos="2590478" algn="l"/>
                <a:tab pos="3504760" algn="l"/>
                <a:tab pos="3657143" algn="ctr"/>
                <a:tab pos="7314286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2887" y="3068754"/>
            <a:ext cx="9264580" cy="415495"/>
          </a:xfrm>
          <a:prstGeom prst="rect">
            <a:avLst/>
          </a:prstGeom>
        </p:spPr>
        <p:txBody>
          <a:bodyPr wrap="square" lIns="121906" tIns="60953" rIns="121906" bIns="60953">
            <a:spAutoFit/>
          </a:bodyPr>
          <a:lstStyle/>
          <a:p>
            <a:pPr algn="just">
              <a:tabLst>
                <a:tab pos="304760" algn="l"/>
                <a:tab pos="609523" algn="l"/>
                <a:tab pos="1154710" algn="l"/>
                <a:tab pos="1371430" algn="l"/>
                <a:tab pos="2590478" algn="l"/>
                <a:tab pos="3504760" algn="l"/>
                <a:tab pos="3657143" algn="ctr"/>
                <a:tab pos="7314286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936562"/>
            <a:ext cx="6096000" cy="415495"/>
          </a:xfrm>
          <a:prstGeom prst="rect">
            <a:avLst/>
          </a:prstGeom>
        </p:spPr>
        <p:txBody>
          <a:bodyPr lIns="121906" tIns="60953" rIns="121906" bIns="60953">
            <a:spAutoFit/>
          </a:bodyPr>
          <a:lstStyle/>
          <a:p>
            <a:pPr algn="just">
              <a:tabLst>
                <a:tab pos="304760" algn="l"/>
                <a:tab pos="609523" algn="l"/>
                <a:tab pos="1154710" algn="l"/>
                <a:tab pos="1371430" algn="l"/>
                <a:tab pos="2590478" algn="l"/>
                <a:tab pos="3504760" algn="l"/>
                <a:tab pos="3657143" algn="ctr"/>
                <a:tab pos="7314286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5973" y="20111"/>
            <a:ext cx="6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050"/>
            <a:r>
              <a:rPr lang="en-US" altLang="en-US" sz="1300" dirty="0">
                <a:solidFill>
                  <a:srgbClr val="31313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en-US" sz="1300" dirty="0">
                <a:solidFill>
                  <a:srgbClr val="31313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33781" y="304800"/>
            <a:ext cx="11824155" cy="5963157"/>
          </a:xfrm>
          <a:prstGeom prst="rect">
            <a:avLst/>
          </a:prstGeom>
        </p:spPr>
        <p:txBody>
          <a:bodyPr wrap="square" lIns="121906" tIns="60953" rIns="121906" bIns="60953">
            <a:spAutoFit/>
          </a:bodyPr>
          <a:lstStyle/>
          <a:p>
            <a:pPr algn="ctr" defTabSz="12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143" indent="-457143" defTabSz="12190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43" indent="-457143" defTabSz="12190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43" indent="-457143" defTabSz="12190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43" indent="-457143" defTabSz="12190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,…)?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49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0" y="3080193"/>
            <a:ext cx="6096000" cy="415495"/>
          </a:xfrm>
          <a:prstGeom prst="rect">
            <a:avLst/>
          </a:prstGeom>
        </p:spPr>
        <p:txBody>
          <a:bodyPr lIns="121906" tIns="60953" rIns="121906" bIns="60953">
            <a:spAutoFit/>
          </a:bodyPr>
          <a:lstStyle/>
          <a:p>
            <a:pPr algn="just">
              <a:tabLst>
                <a:tab pos="304760" algn="l"/>
                <a:tab pos="609523" algn="l"/>
                <a:tab pos="1154710" algn="l"/>
                <a:tab pos="1371430" algn="l"/>
                <a:tab pos="2590478" algn="l"/>
                <a:tab pos="3504760" algn="l"/>
                <a:tab pos="3657143" algn="ctr"/>
                <a:tab pos="7314286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92887" y="3068754"/>
            <a:ext cx="9264580" cy="415495"/>
          </a:xfrm>
          <a:prstGeom prst="rect">
            <a:avLst/>
          </a:prstGeom>
        </p:spPr>
        <p:txBody>
          <a:bodyPr wrap="square" lIns="121906" tIns="60953" rIns="121906" bIns="60953">
            <a:spAutoFit/>
          </a:bodyPr>
          <a:lstStyle/>
          <a:p>
            <a:pPr algn="just">
              <a:tabLst>
                <a:tab pos="304760" algn="l"/>
                <a:tab pos="609523" algn="l"/>
                <a:tab pos="1154710" algn="l"/>
                <a:tab pos="1371430" algn="l"/>
                <a:tab pos="2590478" algn="l"/>
                <a:tab pos="3504760" algn="l"/>
                <a:tab pos="3657143" algn="ctr"/>
                <a:tab pos="7314286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0" y="2936562"/>
            <a:ext cx="6096000" cy="415495"/>
          </a:xfrm>
          <a:prstGeom prst="rect">
            <a:avLst/>
          </a:prstGeom>
        </p:spPr>
        <p:txBody>
          <a:bodyPr lIns="121906" tIns="60953" rIns="121906" bIns="60953">
            <a:spAutoFit/>
          </a:bodyPr>
          <a:lstStyle/>
          <a:p>
            <a:pPr algn="just">
              <a:tabLst>
                <a:tab pos="304760" algn="l"/>
                <a:tab pos="609523" algn="l"/>
                <a:tab pos="1154710" algn="l"/>
                <a:tab pos="1371430" algn="l"/>
                <a:tab pos="2590478" algn="l"/>
                <a:tab pos="3504760" algn="l"/>
                <a:tab pos="3657143" algn="ctr"/>
                <a:tab pos="7314286" algn="r"/>
              </a:tabLst>
            </a:pPr>
            <a:endParaRPr lang="en-US" dirty="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095973" y="20111"/>
            <a:ext cx="65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050"/>
            <a:r>
              <a:rPr lang="en-US" altLang="en-US" sz="1300" dirty="0">
                <a:solidFill>
                  <a:srgbClr val="31313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en-US" sz="1300" dirty="0">
                <a:solidFill>
                  <a:srgbClr val="31313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60630" y="304803"/>
            <a:ext cx="11698407" cy="3931831"/>
          </a:xfrm>
          <a:prstGeom prst="rect">
            <a:avLst/>
          </a:prstGeom>
        </p:spPr>
        <p:txBody>
          <a:bodyPr wrap="square" lIns="121906" tIns="60953" rIns="121906" bIns="60953">
            <a:spAutoFit/>
          </a:bodyPr>
          <a:lstStyle/>
          <a:p>
            <a:pPr marL="457143" indent="-457143" defTabSz="12190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3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 bằng phương tiện gì để đến được điểm dã ngoại?</a:t>
            </a:r>
            <a:endParaRPr lang="en-US" altLang="en-US" sz="33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43" indent="-457143" defTabSz="12190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3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3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143" indent="-457143" defTabSz="12190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143" indent="-457143" defTabSz="121905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3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7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154765" y="1656893"/>
            <a:ext cx="5452776" cy="1231107"/>
          </a:xfrm>
          <a:prstGeom prst="rect">
            <a:avLst/>
          </a:prstGeom>
        </p:spPr>
        <p:txBody>
          <a:bodyPr wrap="none" lIns="121898" tIns="60949" rIns="121898" bIns="60949">
            <a:spAutoFit/>
          </a:bodyPr>
          <a:lstStyle/>
          <a:p>
            <a:pPr algn="ctr" defTabSz="609475"/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KHỞI ĐỘNG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3104663" y="3028153"/>
            <a:ext cx="5468716" cy="14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840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/>
          <p:nvPr/>
        </p:nvPicPr>
        <p:blipFill rotWithShape="1">
          <a:blip r:embed="rId3"/>
          <a:srcRect l="16325" t="18609" r="15846" b="20859"/>
          <a:stretch/>
        </p:blipFill>
        <p:spPr bwMode="auto">
          <a:xfrm>
            <a:off x="4454017" y="1644473"/>
            <a:ext cx="7633627" cy="42766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9668655" y="492743"/>
            <a:ext cx="2508044" cy="900000"/>
            <a:chOff x="9968987" y="492743"/>
            <a:chExt cx="2225817" cy="900000"/>
          </a:xfrm>
        </p:grpSpPr>
        <p:sp>
          <p:nvSpPr>
            <p:cNvPr id="12" name="Oval 11"/>
            <p:cNvSpPr/>
            <p:nvPr/>
          </p:nvSpPr>
          <p:spPr>
            <a:xfrm>
              <a:off x="9968987" y="492743"/>
              <a:ext cx="2225817" cy="900000"/>
            </a:xfrm>
            <a:prstGeom prst="ellipse">
              <a:avLst/>
            </a:prstGeom>
            <a:ln>
              <a:noFill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0109568" y="503464"/>
              <a:ext cx="200760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2: </a:t>
              </a:r>
            </a:p>
            <a:p>
              <a:pPr algn="ctr"/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thông</a:t>
              </a:r>
              <a:r>
                <a:rPr lang="en-US" sz="2000" b="1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tin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479301" y="991218"/>
            <a:ext cx="5214889" cy="523220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2800" dirty="0"/>
          </a:p>
        </p:txBody>
      </p:sp>
      <p:sp>
        <p:nvSpPr>
          <p:cNvPr id="13" name="Rectangle 12"/>
          <p:cNvSpPr/>
          <p:nvPr/>
        </p:nvSpPr>
        <p:spPr>
          <a:xfrm>
            <a:off x="479305" y="1576893"/>
            <a:ext cx="4302567" cy="954103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phong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cảnh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chụp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479305" y="2560983"/>
            <a:ext cx="4302567" cy="523220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479305" y="3119453"/>
            <a:ext cx="4302567" cy="95410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20" name="Rectangle 19"/>
          <p:cNvSpPr/>
          <p:nvPr/>
        </p:nvSpPr>
        <p:spPr>
          <a:xfrm>
            <a:off x="479302" y="3999425"/>
            <a:ext cx="5412055" cy="95410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21" name="Rectangle 20"/>
          <p:cNvSpPr/>
          <p:nvPr/>
        </p:nvSpPr>
        <p:spPr>
          <a:xfrm>
            <a:off x="479295" y="4941753"/>
            <a:ext cx="5699436" cy="95410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món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mang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479295" y="5903551"/>
            <a:ext cx="5699436" cy="523220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112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8" grpId="0"/>
      <p:bldP spid="19" grpId="0"/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212593" y="1038785"/>
            <a:ext cx="5333512" cy="1231107"/>
          </a:xfrm>
          <a:prstGeom prst="rect">
            <a:avLst/>
          </a:prstGeom>
        </p:spPr>
        <p:txBody>
          <a:bodyPr wrap="none" lIns="121906" tIns="60953" rIns="121906" bIns="60953">
            <a:spAutoFit/>
          </a:bodyPr>
          <a:lstStyle/>
          <a:p>
            <a:pPr algn="ctr" defTabSz="609523"/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LUYỆN TẬP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999107" y="2857399"/>
            <a:ext cx="5468716" cy="14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151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3700" y="1131135"/>
            <a:ext cx="8675773" cy="523220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855800"/>
              </p:ext>
            </p:extLst>
          </p:nvPr>
        </p:nvGraphicFramePr>
        <p:xfrm>
          <a:off x="622489" y="1654358"/>
          <a:ext cx="11108306" cy="3314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309">
                  <a:extLst>
                    <a:ext uri="{9D8B030D-6E8A-4147-A177-3AD203B41FA5}">
                      <a16:colId xmlns:a16="http://schemas.microsoft.com/office/drawing/2014/main" xmlns="" val="2879388950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933179175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504263261"/>
                    </a:ext>
                  </a:extLst>
                </a:gridCol>
                <a:gridCol w="744757">
                  <a:extLst>
                    <a:ext uri="{9D8B030D-6E8A-4147-A177-3AD203B41FA5}">
                      <a16:colId xmlns:a16="http://schemas.microsoft.com/office/drawing/2014/main" xmlns="" val="178212171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068944164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216655562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2437110524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490674980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98475048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315464769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391035058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012781878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4014495248"/>
                    </a:ext>
                  </a:extLst>
                </a:gridCol>
              </a:tblGrid>
              <a:tr h="111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175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3152521848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 Nội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indent="8318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3628358567"/>
                  </a:ext>
                </a:extLst>
              </a:tr>
              <a:tr h="339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560,5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2583627122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 Nẵng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2078834531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 Tàu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127903054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495956" y="4853081"/>
            <a:ext cx="4875943" cy="954107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a)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9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hay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528303" y="5224230"/>
            <a:ext cx="650424" cy="20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9313" y="5099310"/>
            <a:ext cx="1111203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" grpId="0"/>
      <p:bldP spid="6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3700" y="1131135"/>
            <a:ext cx="8675773" cy="523220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749484"/>
              </p:ext>
            </p:extLst>
          </p:nvPr>
        </p:nvGraphicFramePr>
        <p:xfrm>
          <a:off x="622489" y="1654358"/>
          <a:ext cx="11108306" cy="3314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309">
                  <a:extLst>
                    <a:ext uri="{9D8B030D-6E8A-4147-A177-3AD203B41FA5}">
                      <a16:colId xmlns:a16="http://schemas.microsoft.com/office/drawing/2014/main" xmlns="" val="2879388950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933179175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504263261"/>
                    </a:ext>
                  </a:extLst>
                </a:gridCol>
                <a:gridCol w="744757">
                  <a:extLst>
                    <a:ext uri="{9D8B030D-6E8A-4147-A177-3AD203B41FA5}">
                      <a16:colId xmlns:a16="http://schemas.microsoft.com/office/drawing/2014/main" xmlns="" val="178212171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068944164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216655562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2437110524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490674980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98475048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315464769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391035058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012781878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4014495248"/>
                    </a:ext>
                  </a:extLst>
                </a:gridCol>
              </a:tblGrid>
              <a:tr h="111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175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3152521848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 Nội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indent="8318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3628358567"/>
                  </a:ext>
                </a:extLst>
              </a:tr>
              <a:tr h="339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560,5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2583627122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 Nẵng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2078834531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 Tàu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127903054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91238" y="4853081"/>
            <a:ext cx="4875943" cy="1384995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528303" y="5456241"/>
            <a:ext cx="650424" cy="20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9321" y="5331321"/>
            <a:ext cx="1451167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6" tIns="45718" rIns="91426" bIns="45718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15619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3700" y="1131135"/>
            <a:ext cx="8675773" cy="523220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056438"/>
              </p:ext>
            </p:extLst>
          </p:nvPr>
        </p:nvGraphicFramePr>
        <p:xfrm>
          <a:off x="622489" y="1654358"/>
          <a:ext cx="11108306" cy="3314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309">
                  <a:extLst>
                    <a:ext uri="{9D8B030D-6E8A-4147-A177-3AD203B41FA5}">
                      <a16:colId xmlns:a16="http://schemas.microsoft.com/office/drawing/2014/main" xmlns="" val="2879388950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933179175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504263261"/>
                    </a:ext>
                  </a:extLst>
                </a:gridCol>
                <a:gridCol w="744757">
                  <a:extLst>
                    <a:ext uri="{9D8B030D-6E8A-4147-A177-3AD203B41FA5}">
                      <a16:colId xmlns:a16="http://schemas.microsoft.com/office/drawing/2014/main" xmlns="" val="178212171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068944164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216655562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2437110524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490674980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98475048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315464769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391035058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012781878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4014495248"/>
                    </a:ext>
                  </a:extLst>
                </a:gridCol>
              </a:tblGrid>
              <a:tr h="111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175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3152521848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 Nội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indent="8318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3628358567"/>
                  </a:ext>
                </a:extLst>
              </a:tr>
              <a:tr h="339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560,5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2583627122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 Nẵng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2078834531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 Tàu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127903054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813705" y="4866729"/>
            <a:ext cx="5353473" cy="1384995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hay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528303" y="5456241"/>
            <a:ext cx="650424" cy="20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29321" y="5331321"/>
            <a:ext cx="1451167" cy="4616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26" tIns="45718" rIns="91426" bIns="45718" rtlCol="0">
            <a:spAutoFit/>
          </a:bodyPr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424009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13700" y="1131135"/>
            <a:ext cx="8675773" cy="523220"/>
          </a:xfrm>
          <a:prstGeom prst="rect">
            <a:avLst/>
          </a:prstGeom>
        </p:spPr>
        <p:txBody>
          <a:bodyPr wrap="none" lIns="91426" tIns="45718" rIns="91426" bIns="45718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dõi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1.1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sgk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mưa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solidFill>
                <a:prstClr val="black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64438"/>
              </p:ext>
            </p:extLst>
          </p:nvPr>
        </p:nvGraphicFramePr>
        <p:xfrm>
          <a:off x="622489" y="1654358"/>
          <a:ext cx="11108306" cy="3314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7309">
                  <a:extLst>
                    <a:ext uri="{9D8B030D-6E8A-4147-A177-3AD203B41FA5}">
                      <a16:colId xmlns:a16="http://schemas.microsoft.com/office/drawing/2014/main" xmlns="" val="2879388950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933179175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504263261"/>
                    </a:ext>
                  </a:extLst>
                </a:gridCol>
                <a:gridCol w="744757">
                  <a:extLst>
                    <a:ext uri="{9D8B030D-6E8A-4147-A177-3AD203B41FA5}">
                      <a16:colId xmlns:a16="http://schemas.microsoft.com/office/drawing/2014/main" xmlns="" val="178212171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068944164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216655562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2437110524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490674980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98475048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3154647696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391035058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1012781878"/>
                    </a:ext>
                  </a:extLst>
                </a:gridCol>
                <a:gridCol w="857840">
                  <a:extLst>
                    <a:ext uri="{9D8B030D-6E8A-4147-A177-3AD203B41FA5}">
                      <a16:colId xmlns:a16="http://schemas.microsoft.com/office/drawing/2014/main" xmlns="" val="4014495248"/>
                    </a:ext>
                  </a:extLst>
                </a:gridCol>
              </a:tblGrid>
              <a:tr h="111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71755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9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9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9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phố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3152521848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 Nội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indent="83185"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438,6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298,3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3628358567"/>
                  </a:ext>
                </a:extLst>
              </a:tr>
              <a:tr h="339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Huế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560,5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2583627122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Đà Nẵng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216,3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2078834531"/>
                  </a:ext>
                </a:extLst>
              </a:tr>
              <a:tr h="619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Vũng Tàu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22,4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166,8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287,7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203,5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167,6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267,9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297,1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143,0</a:t>
                      </a:r>
                      <a:endParaRPr lang="en-US" sz="19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28600" algn="l"/>
                          <a:tab pos="457200" algn="l"/>
                          <a:tab pos="866140" algn="l"/>
                          <a:tab pos="1028700" algn="l"/>
                          <a:tab pos="1943100" algn="l"/>
                          <a:tab pos="2628900" algn="l"/>
                          <a:tab pos="2743200" algn="ctr"/>
                          <a:tab pos="5486400" algn="r"/>
                        </a:tabLst>
                      </a:pPr>
                      <a:r>
                        <a:rPr lang="en-US" sz="1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24,9</a:t>
                      </a:r>
                      <a:endParaRPr lang="en-US" sz="1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5327" marR="115327" marT="0" marB="0" anchor="ctr"/>
                </a:tc>
                <a:extLst>
                  <a:ext uri="{0D108BD9-81ED-4DB2-BD59-A6C34878D82A}">
                    <a16:rowId xmlns:a16="http://schemas.microsoft.com/office/drawing/2014/main" xmlns="" val="1279030547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40753" y="4853081"/>
            <a:ext cx="4235343" cy="1815883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c)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830679" y="5638447"/>
            <a:ext cx="650424" cy="207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8" rIns="91426" bIns="45718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54015" y="5049739"/>
            <a:ext cx="5023009" cy="1569660"/>
          </a:xfrm>
          <a:prstGeom prst="rect">
            <a:avLst/>
          </a:prstGeom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cơn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27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48386" y="1451406"/>
            <a:ext cx="5144999" cy="1231107"/>
          </a:xfrm>
          <a:prstGeom prst="rect">
            <a:avLst/>
          </a:prstGeom>
        </p:spPr>
        <p:txBody>
          <a:bodyPr wrap="none" lIns="121906" tIns="60953" rIns="121906" bIns="60953">
            <a:spAutoFit/>
          </a:bodyPr>
          <a:lstStyle/>
          <a:p>
            <a:pPr algn="ctr" defTabSz="609523"/>
            <a:r>
              <a:rPr lang="en-US" altLang="zh-CN" sz="7200" dirty="0">
                <a:solidFill>
                  <a:srgbClr val="C0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VẬN DỤNG</a:t>
            </a:r>
            <a:endParaRPr lang="zh-CN" altLang="en-US" sz="7200" dirty="0">
              <a:solidFill>
                <a:srgbClr val="C00000"/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>
          <a:xfrm rot="21422484">
            <a:off x="2740635" y="3270020"/>
            <a:ext cx="5468716" cy="146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0038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0" y="3080191"/>
            <a:ext cx="6096000" cy="415495"/>
          </a:xfrm>
          <a:prstGeom prst="rect">
            <a:avLst/>
          </a:prstGeom>
        </p:spPr>
        <p:txBody>
          <a:bodyPr lIns="121909" tIns="60954" rIns="121909" bIns="60954">
            <a:spAutoFit/>
          </a:bodyPr>
          <a:lstStyle/>
          <a:p>
            <a:pPr algn="just" defTabSz="914309">
              <a:tabLst>
                <a:tab pos="304768" algn="l"/>
                <a:tab pos="609539" algn="l"/>
                <a:tab pos="1154738" algn="l"/>
                <a:tab pos="1371464" algn="l"/>
                <a:tab pos="2590542" algn="l"/>
                <a:tab pos="3504848" algn="l"/>
                <a:tab pos="3657235" algn="ctr"/>
                <a:tab pos="7314469" algn="r"/>
              </a:tabLst>
            </a:pPr>
            <a:endParaRPr lang="en-US" dirty="0">
              <a:solidFill>
                <a:prstClr val="black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0472" y="3"/>
            <a:ext cx="1162416" cy="1095911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6" y="2312913"/>
              <a:ext cx="1383074" cy="916159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 defTabSz="914309"/>
              <a:r>
                <a:rPr lang="en-US" sz="3700" b="1" dirty="0">
                  <a:ln w="1270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5136523" y="158108"/>
            <a:ext cx="2281084" cy="109591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504318" y="1509832"/>
            <a:ext cx="11358913" cy="198072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>
              <a:lnSpc>
                <a:spcPct val="130000"/>
              </a:lnSpc>
            </a:pP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defTabSz="914309">
              <a:lnSpc>
                <a:spcPct val="13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defTabSz="914309">
              <a:lnSpc>
                <a:spcPct val="130000"/>
              </a:lnSpc>
            </a:pP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493161" y="3746363"/>
            <a:ext cx="11370067" cy="286868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defTabSz="914309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 nay nhiệt độ ngoài trời là 30</a:t>
            </a:r>
            <a:r>
              <a:rPr lang="vi-VN" sz="28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pPr defTabSz="914309"/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pPr defTabSz="914309"/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tham gia giao thông bạn cần phải đi bên phải, đi đúng phần đường, làn đường và phải chấp hành hệ thống báo hiệu đường bộ.</a:t>
            </a:r>
          </a:p>
        </p:txBody>
      </p:sp>
    </p:spTree>
    <p:extLst>
      <p:ext uri="{BB962C8B-B14F-4D97-AF65-F5344CB8AC3E}">
        <p14:creationId xmlns:p14="http://schemas.microsoft.com/office/powerpoint/2010/main" val="2432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48000" y="3080191"/>
            <a:ext cx="6096000" cy="415495"/>
          </a:xfrm>
          <a:prstGeom prst="rect">
            <a:avLst/>
          </a:prstGeom>
        </p:spPr>
        <p:txBody>
          <a:bodyPr lIns="121909" tIns="60954" rIns="121909" bIns="60954">
            <a:spAutoFit/>
          </a:bodyPr>
          <a:lstStyle/>
          <a:p>
            <a:pPr algn="just" defTabSz="914309">
              <a:tabLst>
                <a:tab pos="304768" algn="l"/>
                <a:tab pos="609539" algn="l"/>
                <a:tab pos="1154738" algn="l"/>
                <a:tab pos="1371464" algn="l"/>
                <a:tab pos="2590542" algn="l"/>
                <a:tab pos="3504848" algn="l"/>
                <a:tab pos="3657235" algn="ctr"/>
                <a:tab pos="7314469" algn="r"/>
              </a:tabLst>
            </a:pPr>
            <a:endParaRPr lang="en-US" dirty="0">
              <a:solidFill>
                <a:prstClr val="black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0472" y="3"/>
            <a:ext cx="1162416" cy="1095911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endPara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6" y="2312913"/>
              <a:ext cx="1383074" cy="916159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 wrap="square" lIns="91440" tIns="45720" rIns="91440" bIns="45720">
              <a:spAutoFit/>
            </a:bodyPr>
            <a:lstStyle/>
            <a:p>
              <a:pPr algn="ctr" defTabSz="914309"/>
              <a:r>
                <a:rPr lang="en-US" sz="3700" b="1" dirty="0">
                  <a:ln w="12700">
                    <a:solidFill>
                      <a:srgbClr val="44546A">
                        <a:lumMod val="75000"/>
                      </a:srgb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rgbClr val="44546A">
                        <a:lumMod val="75000"/>
                      </a:srgbClr>
                    </a:outerShdw>
                  </a:effectLst>
                </a:rPr>
                <a:t>?</a:t>
              </a:r>
            </a:p>
          </p:txBody>
        </p:sp>
      </p:grpSp>
      <p:sp>
        <p:nvSpPr>
          <p:cNvPr id="16" name="Flowchart: Alternate Process 15"/>
          <p:cNvSpPr/>
          <p:nvPr/>
        </p:nvSpPr>
        <p:spPr>
          <a:xfrm>
            <a:off x="4630219" y="126955"/>
            <a:ext cx="2281084" cy="1388239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algn="ctr" defTabSz="914309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597221" y="1834584"/>
            <a:ext cx="11493357" cy="1658909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defTabSz="914309"/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7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571143" y="3812885"/>
            <a:ext cx="11493356" cy="2190083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9" tIns="60954" rIns="121909" bIns="60954" rtlCol="0" anchor="ctr"/>
          <a:lstStyle/>
          <a:p>
            <a:pPr defTabSz="914309">
              <a:spcBef>
                <a:spcPts val="800"/>
              </a:spcBef>
            </a:pP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3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22533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Picture13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19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Picture33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241" y="1035333"/>
            <a:ext cx="321945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4" descr="Picture14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419600"/>
            <a:ext cx="8382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Picture146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6402">
            <a:off x="8141048" y="1625110"/>
            <a:ext cx="914400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Picture14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7545" y="4296865"/>
            <a:ext cx="2133600" cy="1428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Picture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946654"/>
            <a:ext cx="685800" cy="65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Picture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260851"/>
            <a:ext cx="533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9" descr="Picture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3"/>
            <a:ext cx="533400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Picture 11" descr="Picture112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6" y="4438654"/>
            <a:ext cx="2176463" cy="241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Picture 14" descr="Picture153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5"/>
            <a:ext cx="1676400" cy="114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2476500" y="2770616"/>
            <a:ext cx="71628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9" tIns="60954" rIns="121909" bIns="60954">
            <a:spAutoFit/>
          </a:bodyPr>
          <a:lstStyle/>
          <a:p>
            <a:pPr algn="ctr" defTabSz="914309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1500" b="1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1676400" y="896937"/>
            <a:ext cx="88392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9" tIns="60954" rIns="121909" bIns="60954">
            <a:spAutoFit/>
          </a:bodyPr>
          <a:lstStyle/>
          <a:p>
            <a:pPr algn="ctr" defTabSz="914309">
              <a:spcBef>
                <a:spcPct val="50000"/>
              </a:spcBef>
              <a:defRPr/>
            </a:pPr>
            <a:endParaRPr lang="vi-VN" sz="4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NISerpentineMedium" pitchFamily="2" charset="0"/>
              <a:cs typeface="Arial" charset="0"/>
            </a:endParaRPr>
          </a:p>
        </p:txBody>
      </p:sp>
      <p:pic>
        <p:nvPicPr>
          <p:cNvPr id="37905" name="Picture 17" descr="Picture131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6" name="Picture 18" descr="Picture11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96941"/>
            <a:ext cx="53340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2821163" y="3599631"/>
            <a:ext cx="618661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1909" tIns="60954" rIns="121909" bIns="60954">
            <a:spAutoFit/>
          </a:bodyPr>
          <a:lstStyle/>
          <a:p>
            <a:pPr algn="ctr" defTabSz="914309">
              <a:spcBef>
                <a:spcPct val="50000"/>
              </a:spcBef>
              <a:defRPr/>
            </a:pP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Arial" charset="0"/>
              </a:rPr>
              <a:t>     QUÝ THẦY CÔ GIÁO</a:t>
            </a:r>
          </a:p>
        </p:txBody>
      </p:sp>
      <p:pic>
        <p:nvPicPr>
          <p:cNvPr id="34833" name="Picture 14" descr="butterflies_flowers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85961"/>
            <a:ext cx="609600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13" descr="butterflies_flowers_md_w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85801"/>
            <a:ext cx="609600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5" name="Picture 9" descr="Picture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280" y="5564192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8" descr="Picture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"/>
            <a:ext cx="1295401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10" descr="Picture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896600" y="-25951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11" descr="Picture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898187" y="5522916"/>
            <a:ext cx="12954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14" name="Lucky Twice - Lucky 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689" y="616902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4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7601E-6 C -0.00816 0.26745 -0.01632 0.53514 0.07326 0.43505 C 0.16284 0.33495 0.39774 -0.5178 0.53767 -0.60055 C 0.6776 -0.68331 0.79531 -0.37286 0.91319 -0.06218 " pathEditMode="relative" rAng="0" ptsTypes="aaaA">
                                      <p:cBhvr>
                                        <p:cTn id="6" dur="15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44" y="-742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00834 0.09316 C -0.15243 -0.23416 -0.29584 -0.55894 -0.4507 -0.52357 C -0.60573 -0.48728 -0.79636 0.30005 -0.93837 0.31323 C -1.08039 0.3271 -1.21007 -0.45353 -1.30209 -0.44105 C -1.3941 -0.42949 -1.44271 -0.02265 -1.49167 0.38419 " pathEditMode="relative" rAng="0" ptsTypes="aaaaA">
                                      <p:cBhvr>
                                        <p:cTn id="8" dur="5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167" y="-1805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9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9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80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80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0.00062 L 0.11042 -0.00617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34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19972 C 0.08698 -0.05571 0.09913 0.08877 0.14306 0.13985 C 0.18681 0.19071 0.2816 0.0356 0.33767 0.10472 C 0.39358 0.17406 0.44028 0.43828 0.47934 0.55617 C 0.5184 0.67406 0.62899 0.79658 0.57188 0.8116 C 0.51476 0.82686 0.20972 0.67453 0.13715 0.64702 " pathEditMode="relative" rAng="0" ptsTypes="aaaaaA">
                                      <p:cBhvr>
                                        <p:cTn id="30" dur="10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91" y="513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entr" presetSubtype="0" repeatCount="indefinite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65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5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5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65000"/>
                                        <p:tgtEl>
                                          <p:spTgt spid="3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3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3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300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200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8025" fill="hold"/>
                                        <p:tgtEl>
                                          <p:spTgt spid="379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14"/>
                </p:tgtEl>
              </p:cMediaNode>
            </p:audio>
          </p:childTnLst>
        </p:cTn>
      </p:par>
    </p:tnLst>
    <p:bldLst>
      <p:bldP spid="379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0916" y="568468"/>
            <a:ext cx="10762385" cy="1436291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pPr marL="457107" indent="-457107">
              <a:buFont typeface="Wingdings" panose="05000000000000000000" pitchFamily="2" charset="2"/>
              <a:buChar char="Ø"/>
            </a:pP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4300" b="1" dirty="0" smtClean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endParaRPr lang="en-US" sz="4300" b="1" dirty="0">
              <a:solidFill>
                <a:srgbClr val="B7471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543" y="2531393"/>
            <a:ext cx="11717389" cy="2092880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3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en-US" sz="4300" dirty="0">
              <a:solidFill>
                <a:srgbClr val="00206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08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0" y="471491"/>
            <a:ext cx="12192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0"/>
            <a:ext cx="12192000" cy="507829"/>
          </a:xfrm>
          <a:prstGeom prst="rect">
            <a:avLst/>
          </a:prstGeom>
          <a:noFill/>
        </p:spPr>
        <p:txBody>
          <a:bodyPr wrap="square" lIns="91426" tIns="45718" rIns="91426" bIns="45718" rtlCol="0">
            <a:spAutoFit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1 -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THÔNG TIN VÀ DỮ LIỆU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2153" y="534649"/>
            <a:ext cx="4967707" cy="646331"/>
          </a:xfrm>
          <a:prstGeom prst="rect">
            <a:avLst/>
          </a:prstGeom>
          <a:noFill/>
        </p:spPr>
        <p:txBody>
          <a:bodyPr wrap="none" lIns="91426" tIns="45718" rIns="91426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48529" y="1660205"/>
            <a:ext cx="7891763" cy="461665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1.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nhớ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nội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dung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267285" y="2348741"/>
            <a:ext cx="7891763" cy="461665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2.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vận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sgk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trang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7.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2267285" y="3058789"/>
            <a:ext cx="7891763" cy="461665"/>
          </a:xfrm>
          <a:prstGeom prst="rect">
            <a:avLst/>
          </a:prstGeom>
          <a:ln>
            <a:noFill/>
          </a:ln>
        </p:spPr>
        <p:txBody>
          <a:bodyPr wrap="square" lIns="91426" tIns="45718" rIns="91426" bIns="45718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3.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cũ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chuẩn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bị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trước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>
                <a:latin typeface="Times New Roman" panose="02020603050405020304" pitchFamily="18" charset="0"/>
                <a:sym typeface="Wingdings" panose="05000000000000000000" pitchFamily="2" charset="2"/>
              </a:rPr>
              <a:t>mới.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996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03769" y="894725"/>
            <a:ext cx="11184651" cy="1436291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pPr marL="457107" indent="-457107">
              <a:buFont typeface="Wingdings" panose="05000000000000000000" pitchFamily="2" charset="2"/>
              <a:buChar char="Ø"/>
            </a:pP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300" b="1" dirty="0">
                <a:solidFill>
                  <a:srgbClr val="B7471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4300" b="1" dirty="0">
              <a:solidFill>
                <a:srgbClr val="B7471F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569" y="3201725"/>
            <a:ext cx="11184651" cy="2108247"/>
          </a:xfrm>
          <a:prstGeom prst="rect">
            <a:avLst/>
          </a:prstGeom>
        </p:spPr>
        <p:txBody>
          <a:bodyPr wrap="square" lIns="121898" tIns="60949" rIns="121898" bIns="60949">
            <a:spAutoFit/>
          </a:bodyPr>
          <a:lstStyle/>
          <a:p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3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3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300" dirty="0">
              <a:solidFill>
                <a:srgbClr val="002060"/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53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77712" y="2467021"/>
            <a:ext cx="9499624" cy="1938988"/>
          </a:xfrm>
          <a:prstGeom prst="rect">
            <a:avLst/>
          </a:prstGeom>
          <a:noFill/>
        </p:spPr>
        <p:txBody>
          <a:bodyPr wrap="none" lIns="91426" tIns="45718" rIns="91426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</a:p>
          <a:p>
            <a:pPr algn="ctr"/>
            <a:r>
              <a:rPr lang="en-US" sz="6000" b="1" dirty="0" smtClean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en-US" sz="6000" b="1" dirty="0">
                <a:ln/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VÀ DỮ LIỆU</a:t>
            </a:r>
          </a:p>
        </p:txBody>
      </p:sp>
    </p:spTree>
    <p:extLst>
      <p:ext uri="{BB962C8B-B14F-4D97-AF65-F5344CB8AC3E}">
        <p14:creationId xmlns:p14="http://schemas.microsoft.com/office/powerpoint/2010/main" val="308990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"/>
            <a:ext cx="12192000" cy="507831"/>
            <a:chOff x="0" y="0"/>
            <a:chExt cx="12192000" cy="507831"/>
          </a:xfrm>
        </p:grpSpPr>
        <p:sp>
          <p:nvSpPr>
            <p:cNvPr id="2" name="TextBox 1"/>
            <p:cNvSpPr txBox="1"/>
            <p:nvPr/>
          </p:nvSpPr>
          <p:spPr>
            <a:xfrm>
              <a:off x="0" y="0"/>
              <a:ext cx="12192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1, 2 - </a:t>
              </a:r>
              <a:r>
                <a:rPr lang="en-US" sz="27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7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1. THÔNG TIN VÀ DỮ LIỆU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0" y="471490"/>
              <a:ext cx="12192000" cy="0"/>
            </a:xfrm>
            <a:prstGeom prst="line">
              <a:avLst/>
            </a:prstGeom>
            <a:ln>
              <a:solidFill>
                <a:srgbClr val="00206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2239950" y="2236767"/>
            <a:ext cx="1638591" cy="1015663"/>
          </a:xfrm>
          <a:prstGeom prst="rect">
            <a:avLst/>
          </a:prstGeom>
          <a:noFill/>
        </p:spPr>
        <p:txBody>
          <a:bodyPr wrap="none" lIns="91426" tIns="45718" rIns="91426" bIns="45718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55408" y="3373535"/>
            <a:ext cx="2451312" cy="1015663"/>
          </a:xfrm>
          <a:prstGeom prst="rect">
            <a:avLst/>
          </a:prstGeom>
          <a:noFill/>
        </p:spPr>
        <p:txBody>
          <a:bodyPr wrap="none" lIns="91426" tIns="45718" rIns="91426" bIns="45718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2165" y="2318909"/>
            <a:ext cx="4634283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2174" y="3912605"/>
            <a:ext cx="6575519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</a:p>
        </p:txBody>
      </p:sp>
    </p:spTree>
    <p:extLst>
      <p:ext uri="{BB962C8B-B14F-4D97-AF65-F5344CB8AC3E}">
        <p14:creationId xmlns:p14="http://schemas.microsoft.com/office/powerpoint/2010/main" val="281207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49057" y="801061"/>
            <a:ext cx="344357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1662" y="1821930"/>
            <a:ext cx="9650399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6392" y="2715317"/>
            <a:ext cx="7394973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396" y="3608702"/>
            <a:ext cx="11170047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6389" y="4502089"/>
            <a:ext cx="9720931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26" tIns="45718" rIns="91426" bIns="45718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tin.</a:t>
            </a:r>
          </a:p>
        </p:txBody>
      </p:sp>
    </p:spTree>
    <p:extLst>
      <p:ext uri="{BB962C8B-B14F-4D97-AF65-F5344CB8AC3E}">
        <p14:creationId xmlns:p14="http://schemas.microsoft.com/office/powerpoint/2010/main" val="330013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6-Point Star 9"/>
          <p:cNvSpPr/>
          <p:nvPr/>
        </p:nvSpPr>
        <p:spPr>
          <a:xfrm>
            <a:off x="3939819" y="2605428"/>
            <a:ext cx="4099728" cy="2993661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121906" tIns="60953" rIns="121906" bIns="60953"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7116" y="1059755"/>
            <a:ext cx="6729047" cy="644004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1.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Thông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tin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dữ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liệu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9">
            <a:extLst>
              <a:ext uri="{FF2B5EF4-FFF2-40B4-BE49-F238E27FC236}">
                <a16:creationId xmlns:a16="http://schemas.microsoft.com/office/drawing/2014/main" xmlns="" id="{B7E0BBAF-4FEF-4E6B-93CA-DBF9B94B2484}"/>
              </a:ext>
            </a:extLst>
          </p:cNvPr>
          <p:cNvSpPr txBox="1"/>
          <p:nvPr/>
        </p:nvSpPr>
        <p:spPr>
          <a:xfrm>
            <a:off x="662793" y="147231"/>
            <a:ext cx="1089610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 algn="ctr"/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 1: THÔNG TIN VÀ DỮ LIỆU (</a:t>
            </a:r>
            <a:r>
              <a:rPr lang="en-US" altLang="zh-CN" sz="4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tiết</a:t>
            </a: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1)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9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2162</TotalTime>
  <Words>2862</Words>
  <Application>Microsoft Office PowerPoint</Application>
  <PresentationFormat>Custom</PresentationFormat>
  <Paragraphs>478</Paragraphs>
  <Slides>40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ASUS</cp:lastModifiedBy>
  <cp:revision>119</cp:revision>
  <dcterms:created xsi:type="dcterms:W3CDTF">2021-08-25T08:11:42Z</dcterms:created>
  <dcterms:modified xsi:type="dcterms:W3CDTF">2024-09-13T02:28:47Z</dcterms:modified>
</cp:coreProperties>
</file>