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sldIdLst>
    <p:sldId id="288" r:id="rId2"/>
    <p:sldId id="292" r:id="rId3"/>
    <p:sldId id="298" r:id="rId4"/>
    <p:sldId id="299" r:id="rId5"/>
    <p:sldId id="295" r:id="rId6"/>
    <p:sldId id="287" r:id="rId7"/>
    <p:sldId id="294" r:id="rId8"/>
    <p:sldId id="300" r:id="rId9"/>
    <p:sldId id="301" r:id="rId10"/>
    <p:sldId id="302" r:id="rId11"/>
    <p:sldId id="303" r:id="rId12"/>
    <p:sldId id="304" r:id="rId13"/>
    <p:sldId id="291" r:id="rId14"/>
    <p:sldId id="286" r:id="rId15"/>
    <p:sldId id="309" r:id="rId16"/>
    <p:sldId id="289" r:id="rId17"/>
    <p:sldId id="310" r:id="rId18"/>
    <p:sldId id="305" r:id="rId19"/>
    <p:sldId id="306" r:id="rId20"/>
    <p:sldId id="307" r:id="rId21"/>
    <p:sldId id="311" r:id="rId22"/>
    <p:sldId id="314" r:id="rId23"/>
    <p:sldId id="316" r:id="rId24"/>
    <p:sldId id="315" r:id="rId25"/>
    <p:sldId id="317" r:id="rId26"/>
    <p:sldId id="318" r:id="rId27"/>
    <p:sldId id="319" r:id="rId28"/>
    <p:sldId id="313" r:id="rId29"/>
    <p:sldId id="320" r:id="rId30"/>
    <p:sldId id="321" r:id="rId31"/>
    <p:sldId id="322" r:id="rId32"/>
    <p:sldId id="323" r:id="rId33"/>
    <p:sldId id="324" r:id="rId34"/>
    <p:sldId id="325" r:id="rId35"/>
    <p:sldId id="326" r:id="rId36"/>
    <p:sldId id="327" r:id="rId37"/>
    <p:sldId id="328" r:id="rId38"/>
    <p:sldId id="329" r:id="rId39"/>
    <p:sldId id="330" r:id="rId40"/>
    <p:sldId id="290" r:id="rId41"/>
    <p:sldId id="308" r:id="rId42"/>
    <p:sldId id="331" r:id="rId43"/>
    <p:sldId id="332" r:id="rId44"/>
    <p:sldId id="333" r:id="rId45"/>
    <p:sldId id="334" r:id="rId46"/>
    <p:sldId id="335" r:id="rId47"/>
    <p:sldId id="336" r:id="rId48"/>
    <p:sldId id="296" r:id="rId49"/>
    <p:sldId id="337" r:id="rId50"/>
    <p:sldId id="338" r:id="rId51"/>
    <p:sldId id="339" r:id="rId52"/>
    <p:sldId id="340" r:id="rId53"/>
    <p:sldId id="341" r:id="rId54"/>
    <p:sldId id="297" r:id="rId55"/>
    <p:sldId id="342" r:id="rId56"/>
    <p:sldId id="343" r:id="rId57"/>
  </p:sldIdLst>
  <p:sldSz cx="12192000" cy="6858000"/>
  <p:notesSz cx="6858000" cy="9144000"/>
  <p:embeddedFontLst>
    <p:embeddedFont>
      <p:font typeface="#9Slide03 AmpleSoft Bold" panose="02000000000000000000" pitchFamily="2" charset="0"/>
      <p:regular r:id="rId58"/>
    </p:embeddedFont>
    <p:embeddedFont>
      <p:font typeface="#9Slide05 Braxton Regular" panose="03060000000000000000" pitchFamily="66" charset="0"/>
      <p:regular r:id="rId5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56" d="100"/>
          <a:sy n="56" d="100"/>
        </p:scale>
        <p:origin x="1000" y="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font" Target="fonts/font1.fntdata"/><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2.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1124310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187876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405687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2365325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805289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65630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2884693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2287653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2428350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649582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2957239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5AC8B-95B6-45DB-8114-546E2664D038}" type="datetimeFigureOut">
              <a:rPr lang="zh-CN" altLang="en-US" smtClean="0"/>
              <a:t>2024/8/6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6289697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AAAE94E3-A7DB-4868-B1E3-E49703488B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nvGrpSpPr>
          <p:cNvPr id="30" name="Group 29">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22" name="Rectangle 21">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2" name="Rectangle 31">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sp>
        <p:nvSpPr>
          <p:cNvPr id="25" name="Rectangle 24">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123821"/>
            <a:ext cx="4975066"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3" name="Rectangle 32">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9" name="Rectangle 28">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9687" y="357447"/>
            <a:ext cx="4845488" cy="2923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10" name="Picture 9" descr="A person smiling and a book&#10;&#10;Description automatically generated">
            <a:extLst>
              <a:ext uri="{FF2B5EF4-FFF2-40B4-BE49-F238E27FC236}">
                <a16:creationId xmlns:a16="http://schemas.microsoft.com/office/drawing/2014/main" id="{F53D9B13-5E05-F23C-43CF-23E19DF12C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41272" y="581892"/>
            <a:ext cx="2681734" cy="2518756"/>
          </a:xfrm>
          <a:prstGeom prst="rect">
            <a:avLst/>
          </a:prstGeom>
        </p:spPr>
      </p:pic>
      <p:sp>
        <p:nvSpPr>
          <p:cNvPr id="31" name="Rectangle 30">
            <a:extLst>
              <a:ext uri="{FF2B5EF4-FFF2-40B4-BE49-F238E27FC236}">
                <a16:creationId xmlns:a16="http://schemas.microsoft.com/office/drawing/2014/main" id="{8CB5D2D7-DF65-4E86-BFBA-FFB9B5ACEB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9687" y="3505479"/>
            <a:ext cx="4845488" cy="2923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descr="A cartoon of a child&#10;&#10;Description automatically generated">
            <a:extLst>
              <a:ext uri="{FF2B5EF4-FFF2-40B4-BE49-F238E27FC236}">
                <a16:creationId xmlns:a16="http://schemas.microsoft.com/office/drawing/2014/main" id="{25654B9E-088A-1D02-1AF7-BD50640B0D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43118" y="3707894"/>
            <a:ext cx="2676178" cy="2518756"/>
          </a:xfrm>
          <a:prstGeom prst="rect">
            <a:avLst/>
          </a:prstGeom>
        </p:spPr>
      </p:pic>
      <p:sp>
        <p:nvSpPr>
          <p:cNvPr id="3" name="TextBox 2">
            <a:extLst>
              <a:ext uri="{FF2B5EF4-FFF2-40B4-BE49-F238E27FC236}">
                <a16:creationId xmlns:a16="http://schemas.microsoft.com/office/drawing/2014/main" id="{ACAC2273-D53C-D901-B13D-4BEFDEFCE228}"/>
              </a:ext>
            </a:extLst>
          </p:cNvPr>
          <p:cNvSpPr txBox="1"/>
          <p:nvPr/>
        </p:nvSpPr>
        <p:spPr>
          <a:xfrm>
            <a:off x="208001" y="1718325"/>
            <a:ext cx="8507358" cy="36625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F0000"/>
                </a:solidFill>
                <a:effectLst/>
                <a:uLnTx/>
                <a:uFillTx/>
                <a:latin typeface="#9Slide05 Braxton Regular" panose="03060000000000000000" pitchFamily="66" charset="0"/>
                <a:ea typeface="Calibri" panose="020F0502020204030204" pitchFamily="34" charset="0"/>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Từ</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Thằng</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quỷ</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nhỏ</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của</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Nguyễn</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Nhật</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Ánh</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nghĩ</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về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những</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phẩm</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chất</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của</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một</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tác</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phẩm</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viết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cho</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thiếu</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r>
              <a:rPr kumimoji="0" lang="en-US" sz="4800" b="1" i="0" u="none" strike="noStrike" kern="1200" cap="none" spc="0" normalizeH="0" baseline="0" noProof="0" dirty="0" err="1">
                <a:ln>
                  <a:noFill/>
                </a:ln>
                <a:solidFill>
                  <a:srgbClr val="0070C0"/>
                </a:solidFill>
                <a:effectLst/>
                <a:uLnTx/>
                <a:uFillTx/>
                <a:latin typeface="#9Slide05 Braxton Regular" panose="03060000000000000000" pitchFamily="66" charset="0"/>
                <a:ea typeface="Calibri" panose="020F0502020204030204" pitchFamily="34" charset="0"/>
                <a:cs typeface="+mn-cs"/>
              </a:rPr>
              <a:t>nhi</a:t>
            </a:r>
            <a:r>
              <a:rPr kumimoji="0" lang="en-US" sz="48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9Slide05 Braxton Regular" panose="03060000000000000000" pitchFamily="66" charset="0"/>
                <a:ea typeface="Calibri" panose="020F0502020204030204" pitchFamily="34" charset="0"/>
                <a:cs typeface="+mn-cs"/>
              </a:rPr>
              <a:t>(</a:t>
            </a:r>
            <a:r>
              <a:rPr kumimoji="0" lang="en-US" sz="4400" b="1" i="0" u="none" strike="noStrike" kern="1200" cap="none" spc="0" normalizeH="0" baseline="0" noProof="0" dirty="0" err="1">
                <a:ln>
                  <a:noFill/>
                </a:ln>
                <a:solidFill>
                  <a:prstClr val="black"/>
                </a:solidFill>
                <a:effectLst/>
                <a:uLnTx/>
                <a:uFillTx/>
                <a:latin typeface="#9Slide05 Braxton Regular" panose="03060000000000000000" pitchFamily="66" charset="0"/>
                <a:ea typeface="Calibri" panose="020F0502020204030204" pitchFamily="34" charset="0"/>
                <a:cs typeface="+mn-cs"/>
              </a:rPr>
              <a:t>Trần</a:t>
            </a:r>
            <a:r>
              <a:rPr kumimoji="0" lang="en-US" sz="4400" b="1" i="0" u="none" strike="noStrike" kern="1200" cap="none" spc="0" normalizeH="0" baseline="0" noProof="0" dirty="0">
                <a:ln>
                  <a:noFill/>
                </a:ln>
                <a:solidFill>
                  <a:prstClr val="black"/>
                </a:solidFill>
                <a:effectLst/>
                <a:uLnTx/>
                <a:uFillTx/>
                <a:latin typeface="#9Slide05 Braxton Regular" panose="03060000000000000000" pitchFamily="66" charset="0"/>
                <a:ea typeface="Calibri" panose="020F0502020204030204" pitchFamily="34" charset="0"/>
                <a:cs typeface="+mn-cs"/>
              </a:rPr>
              <a:t> Văn </a:t>
            </a:r>
            <a:r>
              <a:rPr kumimoji="0" lang="en-US" sz="4400" b="1" i="0" u="none" strike="noStrike" kern="1200" cap="none" spc="0" normalizeH="0" baseline="0" noProof="0" dirty="0" err="1">
                <a:ln>
                  <a:noFill/>
                </a:ln>
                <a:solidFill>
                  <a:prstClr val="black"/>
                </a:solidFill>
                <a:effectLst/>
                <a:uLnTx/>
                <a:uFillTx/>
                <a:latin typeface="#9Slide05 Braxton Regular" panose="03060000000000000000" pitchFamily="66" charset="0"/>
                <a:ea typeface="Calibri" panose="020F0502020204030204" pitchFamily="34" charset="0"/>
                <a:cs typeface="+mn-cs"/>
              </a:rPr>
              <a:t>Toàn</a:t>
            </a:r>
            <a:r>
              <a:rPr kumimoji="0" lang="en-US" sz="4400" b="1" i="0" u="none" strike="noStrike" kern="1200" cap="none" spc="0" normalizeH="0" baseline="0" noProof="0" dirty="0">
                <a:ln>
                  <a:noFill/>
                </a:ln>
                <a:solidFill>
                  <a:prstClr val="black"/>
                </a:solidFill>
                <a:effectLst/>
                <a:uLnTx/>
                <a:uFillTx/>
                <a:latin typeface="#9Slide05 Braxton Regular" panose="03060000000000000000" pitchFamily="66" charset="0"/>
                <a:ea typeface="Calibri" panose="020F0502020204030204" pitchFamily="34" charset="0"/>
                <a:cs typeface="+mn-cs"/>
              </a:rPr>
              <a:t>)</a:t>
            </a:r>
            <a:endParaRPr kumimoji="0" lang="en-US" sz="4400" b="1" i="0" u="none" strike="noStrike" kern="1200" cap="none" spc="0" normalizeH="0" baseline="0" noProof="0" dirty="0">
              <a:ln>
                <a:noFill/>
              </a:ln>
              <a:solidFill>
                <a:prstClr val="black"/>
              </a:solidFill>
              <a:effectLst/>
              <a:uLnTx/>
              <a:uFillTx/>
              <a:latin typeface="#9Slide05 Braxton Regular" panose="03060000000000000000" pitchFamily="66" charset="0"/>
              <a:ea typeface="+mn-ea"/>
              <a:cs typeface="+mn-cs"/>
            </a:endParaRPr>
          </a:p>
        </p:txBody>
      </p:sp>
      <p:sp>
        <p:nvSpPr>
          <p:cNvPr id="4" name="TextBox 3">
            <a:extLst>
              <a:ext uri="{FF2B5EF4-FFF2-40B4-BE49-F238E27FC236}">
                <a16:creationId xmlns:a16="http://schemas.microsoft.com/office/drawing/2014/main" id="{CABACB25-B06C-C94F-C1F1-F67681D8D396}"/>
              </a:ext>
            </a:extLst>
          </p:cNvPr>
          <p:cNvSpPr txBox="1"/>
          <p:nvPr/>
        </p:nvSpPr>
        <p:spPr>
          <a:xfrm>
            <a:off x="-2104804" y="1458009"/>
            <a:ext cx="10046076"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err="1">
                <a:ln>
                  <a:noFill/>
                </a:ln>
                <a:solidFill>
                  <a:srgbClr val="FF0000"/>
                </a:solidFill>
                <a:effectLst/>
                <a:uLnTx/>
                <a:uFillTx/>
                <a:latin typeface="#9Slide03 AmpleSoft Bold" panose="02000000000000000000" pitchFamily="2" charset="0"/>
                <a:ea typeface="Calibri" panose="020F0502020204030204" pitchFamily="34" charset="0"/>
                <a:cs typeface="+mn-cs"/>
              </a:rPr>
              <a:t>Tiết</a:t>
            </a:r>
            <a:r>
              <a:rPr kumimoji="0" lang="en-US" sz="4400" b="1"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rPr>
              <a:t> …Văn </a:t>
            </a:r>
            <a:r>
              <a:rPr kumimoji="0" lang="en-US" sz="4400" b="1" i="0" u="none" strike="noStrike" kern="1200" cap="none" spc="0" normalizeH="0" baseline="0" noProof="0" dirty="0" err="1">
                <a:ln>
                  <a:noFill/>
                </a:ln>
                <a:solidFill>
                  <a:srgbClr val="FF0000"/>
                </a:solidFill>
                <a:effectLst/>
                <a:uLnTx/>
                <a:uFillTx/>
                <a:latin typeface="#9Slide03 AmpleSoft Bold" panose="02000000000000000000" pitchFamily="2" charset="0"/>
                <a:ea typeface="Calibri" panose="020F0502020204030204" pitchFamily="34" charset="0"/>
                <a:cs typeface="+mn-cs"/>
              </a:rPr>
              <a:t>bản</a:t>
            </a:r>
            <a:r>
              <a:rPr kumimoji="0" lang="en-US" sz="4400" b="1"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0070C0"/>
                </a:solidFill>
                <a:effectLst/>
                <a:uLnTx/>
                <a:uFillTx/>
                <a:latin typeface="#9Slide05 Braxton Regular" panose="03060000000000000000" pitchFamily="66" charset="0"/>
                <a:ea typeface="Calibri" panose="020F0502020204030204" pitchFamily="34" charset="0"/>
                <a:cs typeface="+mn-cs"/>
              </a:rPr>
              <a:t> </a:t>
            </a:r>
            <a:endParaRPr kumimoji="0" lang="en-US" sz="4400" b="1" i="0" u="none" strike="noStrike" kern="1200" cap="none" spc="0" normalizeH="0" baseline="0" noProof="0" dirty="0">
              <a:ln>
                <a:noFill/>
              </a:ln>
              <a:solidFill>
                <a:srgbClr val="0070C0"/>
              </a:solidFill>
              <a:effectLst/>
              <a:uLnTx/>
              <a:uFillTx/>
              <a:latin typeface="#9Slide05 Braxton Regular" panose="03060000000000000000" pitchFamily="66" charset="0"/>
              <a:ea typeface="+mn-ea"/>
              <a:cs typeface="+mn-cs"/>
            </a:endParaRPr>
          </a:p>
        </p:txBody>
      </p:sp>
    </p:spTree>
    <p:extLst>
      <p:ext uri="{BB962C8B-B14F-4D97-AF65-F5344CB8AC3E}">
        <p14:creationId xmlns:p14="http://schemas.microsoft.com/office/powerpoint/2010/main" val="410510978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B0C899B7-CA3C-DBAD-B93D-412BABF0096F}"/>
              </a:ext>
            </a:extLst>
          </p:cNvPr>
          <p:cNvSpPr>
            <a:spLocks noGrp="1"/>
          </p:cNvSpPr>
          <p:nvPr>
            <p:ph type="title"/>
          </p:nvPr>
        </p:nvSpPr>
        <p:spPr>
          <a:xfrm>
            <a:off x="805092" y="608096"/>
            <a:ext cx="10737607" cy="781699"/>
          </a:xfrm>
        </p:spPr>
        <p:txBody>
          <a:bodyPr anchor="b">
            <a:noAutofit/>
          </a:bodyPr>
          <a:lstStyle/>
          <a:p>
            <a:pPr algn="ctr">
              <a:lnSpc>
                <a:spcPct val="120000"/>
              </a:lnSpc>
            </a:pPr>
            <a:r>
              <a:rPr lang="vi-VN" sz="3200" b="1" dirty="0">
                <a:solidFill>
                  <a:srgbClr val="0070C0"/>
                </a:solidFill>
              </a:rPr>
              <a:t>3. Văn bản </a:t>
            </a:r>
            <a:r>
              <a:rPr lang="vi-VN" sz="3200" b="1" i="1" dirty="0">
                <a:solidFill>
                  <a:srgbClr val="0070C0"/>
                </a:solidFill>
              </a:rPr>
              <a:t>Từ “Thằng quỷ nhỏ” của Nguyễn Nhật Ánh nghĩ về những phẩm chất của một tác phẩm viết cho thiếu nhi </a:t>
            </a:r>
            <a:endParaRPr lang="en-US" sz="3200" dirty="0">
              <a:solidFill>
                <a:srgbClr val="0070C0"/>
              </a:solidFill>
            </a:endParaRPr>
          </a:p>
        </p:txBody>
      </p:sp>
      <p:sp>
        <p:nvSpPr>
          <p:cNvPr id="23" name="Rectangle 22">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4" name="Rectangle 2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5" name="Content Placeholder 8">
            <a:extLst>
              <a:ext uri="{FF2B5EF4-FFF2-40B4-BE49-F238E27FC236}">
                <a16:creationId xmlns:a16="http://schemas.microsoft.com/office/drawing/2014/main" id="{77F21A7C-A127-9459-B411-1106AF15C3C3}"/>
              </a:ext>
            </a:extLst>
          </p:cNvPr>
          <p:cNvSpPr>
            <a:spLocks noGrp="1"/>
          </p:cNvSpPr>
          <p:nvPr>
            <p:ph idx="1"/>
          </p:nvPr>
        </p:nvSpPr>
        <p:spPr>
          <a:xfrm>
            <a:off x="274321" y="2806082"/>
            <a:ext cx="6074293" cy="3639450"/>
          </a:xfrm>
        </p:spPr>
        <p:txBody>
          <a:bodyPr anchor="ctr">
            <a:noAutofit/>
          </a:bodyPr>
          <a:lstStyle/>
          <a:p>
            <a:pPr algn="just">
              <a:lnSpc>
                <a:spcPct val="130000"/>
              </a:lnSpc>
              <a:buClr>
                <a:srgbClr val="FF0000"/>
              </a:buClr>
              <a:buFont typeface="Wingdings" panose="05000000000000000000" pitchFamily="2" charset="2"/>
              <a:buChar char="Ø"/>
            </a:pPr>
            <a:r>
              <a:rPr lang="en-US" b="1" dirty="0"/>
              <a:t> </a:t>
            </a:r>
            <a:r>
              <a:rPr lang="en-US" b="1" dirty="0" err="1"/>
              <a:t>Thể</a:t>
            </a:r>
            <a:r>
              <a:rPr lang="en-US" b="1" dirty="0"/>
              <a:t> </a:t>
            </a:r>
            <a:r>
              <a:rPr lang="en-US" b="1" dirty="0" err="1"/>
              <a:t>loại</a:t>
            </a:r>
            <a:r>
              <a:rPr lang="en-US" b="1" dirty="0"/>
              <a:t>:</a:t>
            </a:r>
            <a:r>
              <a:rPr lang="en-US" dirty="0"/>
              <a:t> </a:t>
            </a:r>
            <a:r>
              <a:rPr lang="en-US" dirty="0" err="1"/>
              <a:t>Nghị</a:t>
            </a:r>
            <a:r>
              <a:rPr lang="en-US" dirty="0"/>
              <a:t> </a:t>
            </a:r>
            <a:r>
              <a:rPr lang="en-US" dirty="0" err="1"/>
              <a:t>luận</a:t>
            </a:r>
            <a:r>
              <a:rPr lang="en-US" dirty="0"/>
              <a:t> viết về </a:t>
            </a:r>
            <a:r>
              <a:rPr lang="en-US" dirty="0" err="1"/>
              <a:t>một</a:t>
            </a:r>
            <a:r>
              <a:rPr lang="en-US" dirty="0"/>
              <a:t> </a:t>
            </a:r>
            <a:r>
              <a:rPr lang="en-US" dirty="0" err="1"/>
              <a:t>tác</a:t>
            </a:r>
            <a:r>
              <a:rPr lang="en-US" dirty="0"/>
              <a:t> </a:t>
            </a:r>
            <a:r>
              <a:rPr lang="en-US" dirty="0" err="1"/>
              <a:t>phẩm</a:t>
            </a:r>
            <a:r>
              <a:rPr lang="en-US" dirty="0"/>
              <a:t> </a:t>
            </a:r>
            <a:r>
              <a:rPr lang="en-US" dirty="0" err="1"/>
              <a:t>văn</a:t>
            </a:r>
            <a:r>
              <a:rPr lang="en-US" dirty="0"/>
              <a:t> học.</a:t>
            </a:r>
          </a:p>
          <a:p>
            <a:pPr lvl="0" algn="just">
              <a:lnSpc>
                <a:spcPct val="130000"/>
              </a:lnSpc>
              <a:buClr>
                <a:srgbClr val="FF0000"/>
              </a:buClr>
              <a:buFont typeface="Wingdings" panose="05000000000000000000" pitchFamily="2" charset="2"/>
              <a:buChar char="Ø"/>
            </a:pPr>
            <a:r>
              <a:rPr lang="en-US" b="1" dirty="0"/>
              <a:t> </a:t>
            </a:r>
            <a:r>
              <a:rPr lang="vi-VN" b="1" dirty="0"/>
              <a:t>Luận đề: </a:t>
            </a:r>
            <a:r>
              <a:rPr lang="vi-VN" dirty="0"/>
              <a:t>Nêu suy ngẫm về những phẩm chất cần có của một tác phẩm văn học viết cho thiếu nhi thông qua tác phẩm </a:t>
            </a:r>
            <a:r>
              <a:rPr lang="vi-VN" i="1" dirty="0"/>
              <a:t>Thằng quỷ nhỏ </a:t>
            </a:r>
            <a:r>
              <a:rPr lang="vi-VN" dirty="0"/>
              <a:t>(Nguyễn Nhật Ánh).</a:t>
            </a:r>
            <a:endParaRPr lang="en-US" dirty="0"/>
          </a:p>
          <a:p>
            <a:endParaRPr lang="en-US" dirty="0"/>
          </a:p>
        </p:txBody>
      </p:sp>
      <p:pic>
        <p:nvPicPr>
          <p:cNvPr id="5" name="Content Placeholder 4" descr="A yellow book cover with a child flying in the air&#10;&#10;Description automatically generated">
            <a:extLst>
              <a:ext uri="{FF2B5EF4-FFF2-40B4-BE49-F238E27FC236}">
                <a16:creationId xmlns:a16="http://schemas.microsoft.com/office/drawing/2014/main" id="{0985C61B-5432-1B06-7243-502182238B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07951" y="2484255"/>
            <a:ext cx="3957438" cy="3714244"/>
          </a:xfrm>
          <a:prstGeom prst="rect">
            <a:avLst/>
          </a:prstGeom>
        </p:spPr>
      </p:pic>
      <p:sp>
        <p:nvSpPr>
          <p:cNvPr id="26" name="Rectangle 25">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50943511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animEffect transition="in" filter="barn(inVertical)">
                                      <p:cBhvr>
                                        <p:cTn id="7" dur="500"/>
                                        <p:tgtEl>
                                          <p:spTgt spid="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5">
                                            <p:txEl>
                                              <p:pRg st="1" end="1"/>
                                            </p:txEl>
                                          </p:spTgt>
                                        </p:tgtEl>
                                        <p:attrNameLst>
                                          <p:attrName>style.visibility</p:attrName>
                                        </p:attrNameLst>
                                      </p:cBhvr>
                                      <p:to>
                                        <p:strVal val="visible"/>
                                      </p:to>
                                    </p:set>
                                    <p:animEffect transition="in" filter="barn(inVertical)">
                                      <p:cBhvr>
                                        <p:cTn id="12" dur="500"/>
                                        <p:tgtEl>
                                          <p:spTgt spid="2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B0C899B7-CA3C-DBAD-B93D-412BABF0096F}"/>
              </a:ext>
            </a:extLst>
          </p:cNvPr>
          <p:cNvSpPr>
            <a:spLocks noGrp="1"/>
          </p:cNvSpPr>
          <p:nvPr>
            <p:ph type="title"/>
          </p:nvPr>
        </p:nvSpPr>
        <p:spPr>
          <a:xfrm>
            <a:off x="805092" y="608096"/>
            <a:ext cx="10737607" cy="781699"/>
          </a:xfrm>
        </p:spPr>
        <p:txBody>
          <a:bodyPr anchor="b">
            <a:noAutofit/>
          </a:bodyPr>
          <a:lstStyle/>
          <a:p>
            <a:pPr algn="ctr">
              <a:lnSpc>
                <a:spcPct val="120000"/>
              </a:lnSpc>
            </a:pPr>
            <a:r>
              <a:rPr lang="vi-VN" sz="3200" b="1" dirty="0">
                <a:solidFill>
                  <a:srgbClr val="0070C0"/>
                </a:solidFill>
              </a:rPr>
              <a:t>3. Văn bản </a:t>
            </a:r>
            <a:r>
              <a:rPr lang="vi-VN" sz="3200" b="1" i="1" dirty="0">
                <a:solidFill>
                  <a:srgbClr val="0070C0"/>
                </a:solidFill>
              </a:rPr>
              <a:t>Từ “Thằng quỷ nhỏ” của Nguyễn Nhật Ánh nghĩ về những phẩm chất của một tác phẩm viết cho thiếu nhi </a:t>
            </a:r>
            <a:endParaRPr lang="en-US" sz="3200" dirty="0">
              <a:solidFill>
                <a:srgbClr val="0070C0"/>
              </a:solidFill>
            </a:endParaRPr>
          </a:p>
        </p:txBody>
      </p:sp>
      <p:sp>
        <p:nvSpPr>
          <p:cNvPr id="23" name="Rectangle 22">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4" name="Rectangle 2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5" name="Content Placeholder 8">
            <a:extLst>
              <a:ext uri="{FF2B5EF4-FFF2-40B4-BE49-F238E27FC236}">
                <a16:creationId xmlns:a16="http://schemas.microsoft.com/office/drawing/2014/main" id="{77F21A7C-A127-9459-B411-1106AF15C3C3}"/>
              </a:ext>
            </a:extLst>
          </p:cNvPr>
          <p:cNvSpPr>
            <a:spLocks noGrp="1"/>
          </p:cNvSpPr>
          <p:nvPr>
            <p:ph idx="1"/>
          </p:nvPr>
        </p:nvSpPr>
        <p:spPr>
          <a:xfrm>
            <a:off x="216829" y="2578742"/>
            <a:ext cx="6074293" cy="3639450"/>
          </a:xfrm>
        </p:spPr>
        <p:txBody>
          <a:bodyPr anchor="ctr">
            <a:noAutofit/>
          </a:bodyPr>
          <a:lstStyle/>
          <a:p>
            <a:pPr algn="just">
              <a:lnSpc>
                <a:spcPct val="130000"/>
              </a:lnSpc>
              <a:buClr>
                <a:srgbClr val="FF0000"/>
              </a:buClr>
              <a:buFont typeface="Wingdings" panose="05000000000000000000" pitchFamily="2" charset="2"/>
              <a:buChar char="Ø"/>
            </a:pPr>
            <a:r>
              <a:rPr lang="en-US" b="1" dirty="0"/>
              <a:t> </a:t>
            </a:r>
            <a:r>
              <a:rPr lang="en-US" b="1" dirty="0" err="1"/>
              <a:t>Phạm</a:t>
            </a:r>
            <a:r>
              <a:rPr lang="en-US" b="1" dirty="0"/>
              <a:t> vi </a:t>
            </a:r>
            <a:r>
              <a:rPr lang="en-US" b="1" dirty="0" err="1"/>
              <a:t>của</a:t>
            </a:r>
            <a:r>
              <a:rPr lang="en-US" b="1" dirty="0"/>
              <a:t> </a:t>
            </a:r>
            <a:r>
              <a:rPr lang="en-US" b="1" dirty="0" err="1"/>
              <a:t>vấn</a:t>
            </a:r>
            <a:r>
              <a:rPr lang="en-US" b="1" dirty="0"/>
              <a:t> </a:t>
            </a:r>
            <a:r>
              <a:rPr lang="en-US" b="1" dirty="0" err="1"/>
              <a:t>đề</a:t>
            </a:r>
            <a:r>
              <a:rPr lang="en-US" b="1" dirty="0"/>
              <a:t> </a:t>
            </a:r>
            <a:r>
              <a:rPr lang="en-US" b="1" dirty="0" err="1"/>
              <a:t>bàn</a:t>
            </a:r>
            <a:r>
              <a:rPr lang="en-US" b="1" dirty="0"/>
              <a:t> </a:t>
            </a:r>
            <a:r>
              <a:rPr lang="en-US" b="1" dirty="0" err="1"/>
              <a:t>luận</a:t>
            </a:r>
            <a:r>
              <a:rPr lang="en-US" b="1" dirty="0"/>
              <a:t>: </a:t>
            </a:r>
            <a:r>
              <a:rPr lang="en-US" dirty="0" err="1"/>
              <a:t>Tác</a:t>
            </a:r>
            <a:r>
              <a:rPr lang="en-US" dirty="0"/>
              <a:t> </a:t>
            </a:r>
            <a:r>
              <a:rPr lang="en-US" dirty="0" err="1"/>
              <a:t>giả</a:t>
            </a:r>
            <a:r>
              <a:rPr lang="en-US" dirty="0"/>
              <a:t> </a:t>
            </a:r>
            <a:r>
              <a:rPr lang="en-US" dirty="0" err="1"/>
              <a:t>phân</a:t>
            </a:r>
            <a:r>
              <a:rPr lang="en-US" dirty="0"/>
              <a:t> </a:t>
            </a:r>
            <a:r>
              <a:rPr lang="en-US" dirty="0" err="1"/>
              <a:t>tích</a:t>
            </a:r>
            <a:r>
              <a:rPr lang="en-US" dirty="0"/>
              <a:t> </a:t>
            </a:r>
            <a:r>
              <a:rPr lang="en-US" dirty="0" err="1"/>
              <a:t>truyện</a:t>
            </a:r>
            <a:r>
              <a:rPr lang="en-US" dirty="0"/>
              <a:t> </a:t>
            </a:r>
            <a:r>
              <a:rPr lang="en-US" dirty="0" err="1"/>
              <a:t>dài</a:t>
            </a:r>
            <a:r>
              <a:rPr lang="en-US" dirty="0"/>
              <a:t> </a:t>
            </a:r>
            <a:r>
              <a:rPr lang="en-US" i="1" dirty="0" err="1"/>
              <a:t>Thằng</a:t>
            </a:r>
            <a:r>
              <a:rPr lang="en-US" i="1" dirty="0"/>
              <a:t> </a:t>
            </a:r>
            <a:r>
              <a:rPr lang="en-US" i="1" dirty="0" err="1"/>
              <a:t>quỷ</a:t>
            </a:r>
            <a:r>
              <a:rPr lang="en-US" i="1" dirty="0"/>
              <a:t> </a:t>
            </a:r>
            <a:r>
              <a:rPr lang="en-US" i="1" dirty="0" err="1"/>
              <a:t>nhỏ</a:t>
            </a:r>
            <a:r>
              <a:rPr lang="en-US" dirty="0"/>
              <a:t> như </a:t>
            </a:r>
            <a:r>
              <a:rPr lang="en-US" dirty="0" err="1"/>
              <a:t>một</a:t>
            </a:r>
            <a:r>
              <a:rPr lang="en-US" dirty="0"/>
              <a:t> </a:t>
            </a:r>
            <a:r>
              <a:rPr lang="en-US" dirty="0" err="1"/>
              <a:t>điểm</a:t>
            </a:r>
            <a:r>
              <a:rPr lang="en-US" dirty="0"/>
              <a:t> </a:t>
            </a:r>
            <a:r>
              <a:rPr lang="en-US" dirty="0" err="1"/>
              <a:t>tựa</a:t>
            </a:r>
            <a:r>
              <a:rPr lang="en-US" dirty="0"/>
              <a:t>, </a:t>
            </a:r>
            <a:r>
              <a:rPr lang="en-US" dirty="0" err="1"/>
              <a:t>từ</a:t>
            </a:r>
            <a:r>
              <a:rPr lang="en-US" dirty="0"/>
              <a:t> đó </a:t>
            </a:r>
            <a:r>
              <a:rPr lang="en-US" dirty="0" err="1"/>
              <a:t>bàn</a:t>
            </a:r>
            <a:r>
              <a:rPr lang="en-US" dirty="0"/>
              <a:t> </a:t>
            </a:r>
            <a:r>
              <a:rPr lang="en-US" dirty="0" err="1"/>
              <a:t>luận</a:t>
            </a:r>
            <a:r>
              <a:rPr lang="en-US" dirty="0"/>
              <a:t> </a:t>
            </a:r>
            <a:r>
              <a:rPr lang="en-US" dirty="0" err="1"/>
              <a:t>và</a:t>
            </a:r>
            <a:r>
              <a:rPr lang="en-US" dirty="0"/>
              <a:t> </a:t>
            </a:r>
            <a:r>
              <a:rPr lang="en-US" dirty="0" err="1"/>
              <a:t>đặt</a:t>
            </a:r>
            <a:r>
              <a:rPr lang="en-US" dirty="0"/>
              <a:t> </a:t>
            </a:r>
            <a:r>
              <a:rPr lang="en-US" dirty="0" err="1"/>
              <a:t>ra</a:t>
            </a:r>
            <a:r>
              <a:rPr lang="en-US" dirty="0"/>
              <a:t> </a:t>
            </a:r>
            <a:r>
              <a:rPr lang="en-US" dirty="0" err="1"/>
              <a:t>vấn</a:t>
            </a:r>
            <a:r>
              <a:rPr lang="en-US" dirty="0"/>
              <a:t> </a:t>
            </a:r>
            <a:r>
              <a:rPr lang="en-US" dirty="0" err="1"/>
              <a:t>đề</a:t>
            </a:r>
            <a:r>
              <a:rPr lang="en-US" dirty="0"/>
              <a:t> </a:t>
            </a:r>
            <a:r>
              <a:rPr lang="en-US" dirty="0" err="1"/>
              <a:t>rộng</a:t>
            </a:r>
            <a:r>
              <a:rPr lang="en-US" dirty="0"/>
              <a:t> </a:t>
            </a:r>
            <a:r>
              <a:rPr lang="en-US" dirty="0" err="1"/>
              <a:t>hơn</a:t>
            </a:r>
            <a:r>
              <a:rPr lang="en-US" dirty="0"/>
              <a:t> là </a:t>
            </a:r>
            <a:r>
              <a:rPr lang="en-US" dirty="0" err="1"/>
              <a:t>những</a:t>
            </a:r>
            <a:r>
              <a:rPr lang="en-US" dirty="0"/>
              <a:t> </a:t>
            </a:r>
            <a:r>
              <a:rPr lang="en-US" dirty="0" err="1"/>
              <a:t>phẩm</a:t>
            </a:r>
            <a:r>
              <a:rPr lang="en-US" dirty="0"/>
              <a:t> </a:t>
            </a:r>
            <a:r>
              <a:rPr lang="en-US" dirty="0" err="1"/>
              <a:t>chất</a:t>
            </a:r>
            <a:r>
              <a:rPr lang="en-US" dirty="0"/>
              <a:t> cần có </a:t>
            </a:r>
            <a:r>
              <a:rPr lang="en-US" dirty="0" err="1"/>
              <a:t>đối</a:t>
            </a:r>
            <a:r>
              <a:rPr lang="en-US" dirty="0"/>
              <a:t> </a:t>
            </a:r>
            <a:r>
              <a:rPr lang="en-US" dirty="0" err="1"/>
              <a:t>với</a:t>
            </a:r>
            <a:r>
              <a:rPr lang="en-US" dirty="0"/>
              <a:t> </a:t>
            </a:r>
            <a:r>
              <a:rPr lang="en-US" dirty="0" err="1"/>
              <a:t>một</a:t>
            </a:r>
            <a:r>
              <a:rPr lang="en-US" dirty="0"/>
              <a:t> </a:t>
            </a:r>
            <a:r>
              <a:rPr lang="en-US" dirty="0" err="1"/>
              <a:t>tác</a:t>
            </a:r>
            <a:r>
              <a:rPr lang="en-US" dirty="0"/>
              <a:t> </a:t>
            </a:r>
            <a:r>
              <a:rPr lang="en-US" dirty="0" err="1"/>
              <a:t>phẩm</a:t>
            </a:r>
            <a:r>
              <a:rPr lang="en-US" dirty="0"/>
              <a:t> </a:t>
            </a:r>
            <a:r>
              <a:rPr lang="en-US" dirty="0" err="1"/>
              <a:t>văn</a:t>
            </a:r>
            <a:r>
              <a:rPr lang="en-US" dirty="0"/>
              <a:t> học viết </a:t>
            </a:r>
            <a:r>
              <a:rPr lang="en-US" dirty="0" err="1"/>
              <a:t>cho</a:t>
            </a:r>
            <a:r>
              <a:rPr lang="en-US" dirty="0"/>
              <a:t> </a:t>
            </a:r>
            <a:r>
              <a:rPr lang="en-US" dirty="0" err="1"/>
              <a:t>thiếu</a:t>
            </a:r>
            <a:r>
              <a:rPr lang="en-US" dirty="0"/>
              <a:t> </a:t>
            </a:r>
            <a:r>
              <a:rPr lang="en-US" dirty="0" err="1"/>
              <a:t>nhi</a:t>
            </a:r>
            <a:r>
              <a:rPr lang="en-US" dirty="0"/>
              <a:t> </a:t>
            </a:r>
            <a:r>
              <a:rPr lang="en-US" dirty="0" err="1"/>
              <a:t>nói</a:t>
            </a:r>
            <a:r>
              <a:rPr lang="en-US" dirty="0"/>
              <a:t> </a:t>
            </a:r>
            <a:r>
              <a:rPr lang="en-US" dirty="0" err="1"/>
              <a:t>chung</a:t>
            </a:r>
            <a:r>
              <a:rPr lang="en-US" dirty="0"/>
              <a:t>.</a:t>
            </a:r>
          </a:p>
        </p:txBody>
      </p:sp>
      <p:pic>
        <p:nvPicPr>
          <p:cNvPr id="5" name="Content Placeholder 4" descr="A yellow book cover with a child flying in the air&#10;&#10;Description automatically generated">
            <a:extLst>
              <a:ext uri="{FF2B5EF4-FFF2-40B4-BE49-F238E27FC236}">
                <a16:creationId xmlns:a16="http://schemas.microsoft.com/office/drawing/2014/main" id="{0985C61B-5432-1B06-7243-502182238B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07951" y="2484255"/>
            <a:ext cx="3957438" cy="3714244"/>
          </a:xfrm>
          <a:prstGeom prst="rect">
            <a:avLst/>
          </a:prstGeom>
        </p:spPr>
      </p:pic>
      <p:sp>
        <p:nvSpPr>
          <p:cNvPr id="26" name="Rectangle 25">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5362049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animEffect transition="in" filter="barn(inVertical)">
                                      <p:cBhvr>
                                        <p:cTn id="7" dur="500"/>
                                        <p:tgtEl>
                                          <p:spTgt spid="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person smiling and a book&#10;&#10;Description automatically generated">
            <a:extLst>
              <a:ext uri="{FF2B5EF4-FFF2-40B4-BE49-F238E27FC236}">
                <a16:creationId xmlns:a16="http://schemas.microsoft.com/office/drawing/2014/main" id="{F53D9B13-5E05-F23C-43CF-23E19DF12C71}"/>
              </a:ext>
            </a:extLst>
          </p:cNvPr>
          <p:cNvPicPr>
            <a:picLocks noChangeAspect="1"/>
          </p:cNvPicPr>
          <p:nvPr/>
        </p:nvPicPr>
        <p:blipFill>
          <a:blip r:embed="rId2">
            <a:extLst>
              <a:ext uri="{28A0092B-C50C-407E-A947-70E740481C1C}">
                <a14:useLocalDpi xmlns:a14="http://schemas.microsoft.com/office/drawing/2010/main" val="0"/>
              </a:ext>
            </a:extLst>
          </a:blip>
          <a:srcRect t="11088" b="12264"/>
          <a:stretch/>
        </p:blipFill>
        <p:spPr>
          <a:xfrm>
            <a:off x="766204" y="395907"/>
            <a:ext cx="5218586" cy="4064881"/>
          </a:xfrm>
          <a:prstGeom prst="rect">
            <a:avLst/>
          </a:prstGeom>
        </p:spPr>
      </p:pic>
      <p:pic>
        <p:nvPicPr>
          <p:cNvPr id="7" name="Content Placeholder 6" descr="A cartoon of a child&#10;&#10;Description automatically generated">
            <a:extLst>
              <a:ext uri="{FF2B5EF4-FFF2-40B4-BE49-F238E27FC236}">
                <a16:creationId xmlns:a16="http://schemas.microsoft.com/office/drawing/2014/main" id="{25654B9E-088A-1D02-1AF7-BD50640B0DD5}"/>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t="6978" r="-1" b="16532"/>
          <a:stretch/>
        </p:blipFill>
        <p:spPr>
          <a:xfrm>
            <a:off x="5984791" y="395907"/>
            <a:ext cx="5218586" cy="4064881"/>
          </a:xfrm>
          <a:prstGeom prst="rect">
            <a:avLst/>
          </a:prstGeom>
        </p:spPr>
      </p:pic>
      <p:sp>
        <p:nvSpPr>
          <p:cNvPr id="2" name="TextBox 1">
            <a:extLst>
              <a:ext uri="{FF2B5EF4-FFF2-40B4-BE49-F238E27FC236}">
                <a16:creationId xmlns:a16="http://schemas.microsoft.com/office/drawing/2014/main" id="{0A168D49-26C2-1A0B-4731-7059CF69BD46}"/>
              </a:ext>
            </a:extLst>
          </p:cNvPr>
          <p:cNvSpPr txBox="1"/>
          <p:nvPr/>
        </p:nvSpPr>
        <p:spPr>
          <a:xfrm>
            <a:off x="2000250" y="5154930"/>
            <a:ext cx="8191500" cy="901016"/>
          </a:xfrm>
          <a:prstGeom prst="rect">
            <a:avLst/>
          </a:prstGeom>
          <a:noFill/>
        </p:spPr>
        <p:txBody>
          <a:bodyPr wrap="square" rtlCol="0">
            <a:spAutoFit/>
          </a:bodyPr>
          <a:lstStyle/>
          <a:p>
            <a:pPr>
              <a:lnSpc>
                <a:spcPct val="130000"/>
              </a:lnSpc>
              <a:spcAft>
                <a:spcPts val="1000"/>
              </a:spcAft>
            </a:pPr>
            <a:r>
              <a:rPr lang="en-US" sz="4400" b="1" dirty="0">
                <a:solidFill>
                  <a:srgbClr val="FF0000"/>
                </a:solidFill>
                <a:effectLst/>
                <a:latin typeface="#9Slide03 AmpleSoft Bold" panose="02000000000000000000" pitchFamily="2" charset="0"/>
                <a:ea typeface="Calibri" panose="020F0502020204030204" pitchFamily="34" charset="0"/>
                <a:cs typeface="Times New Roman" panose="02020603050405020304" pitchFamily="18" charset="0"/>
              </a:rPr>
              <a:t>II.  KHÁM PHÁ VĂN BẢN </a:t>
            </a:r>
            <a:endParaRPr lang="en-US" sz="4400" dirty="0">
              <a:effectLst/>
              <a:latin typeface="#9Slide03 AmpleSoft Bold" panose="02000000000000000000" pitchFamily="2"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4347244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74B0B678-CD10-4371-96E5-2706F4579F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nvGrpSpPr>
          <p:cNvPr id="21" name="Group 20">
            <a:extLst>
              <a:ext uri="{FF2B5EF4-FFF2-40B4-BE49-F238E27FC236}">
                <a16:creationId xmlns:a16="http://schemas.microsoft.com/office/drawing/2014/main" id="{A9270323-9616-4384-857D-E86B78272E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2" name="Rectangle 21">
              <a:extLst>
                <a:ext uri="{FF2B5EF4-FFF2-40B4-BE49-F238E27FC236}">
                  <a16:creationId xmlns:a16="http://schemas.microsoft.com/office/drawing/2014/main" id="{8A3838D5-9565-4601-BAC3-D1B5BDB803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3" name="Rectangle 22">
              <a:extLst>
                <a:ext uri="{FF2B5EF4-FFF2-40B4-BE49-F238E27FC236}">
                  <a16:creationId xmlns:a16="http://schemas.microsoft.com/office/drawing/2014/main" id="{3349A4B8-3246-4579-922E-FE1155C7F0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sp>
        <p:nvSpPr>
          <p:cNvPr id="41" name="Rectangle 40">
            <a:extLst>
              <a:ext uri="{FF2B5EF4-FFF2-40B4-BE49-F238E27FC236}">
                <a16:creationId xmlns:a16="http://schemas.microsoft.com/office/drawing/2014/main" id="{CBC4F608-B4B8-48C3-9572-C0F061B1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517897"/>
            <a:ext cx="11111729" cy="585796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B385DDAD-D4CF-AD55-B871-91E0A9CC2E92}"/>
              </a:ext>
            </a:extLst>
          </p:cNvPr>
          <p:cNvSpPr>
            <a:spLocks noGrp="1"/>
          </p:cNvSpPr>
          <p:nvPr>
            <p:ph type="title"/>
          </p:nvPr>
        </p:nvSpPr>
        <p:spPr>
          <a:xfrm>
            <a:off x="5306301" y="1634927"/>
            <a:ext cx="6262354" cy="1169585"/>
          </a:xfrm>
        </p:spPr>
        <p:txBody>
          <a:bodyPr anchor="b">
            <a:noAutofit/>
          </a:bodyPr>
          <a:lstStyle/>
          <a:p>
            <a:pPr algn="ctr">
              <a:lnSpc>
                <a:spcPct val="150000"/>
              </a:lnSpc>
            </a:pPr>
            <a:r>
              <a:rPr lang="en-US" sz="3600" b="1" dirty="0">
                <a:solidFill>
                  <a:srgbClr val="0070C0"/>
                </a:solidFill>
                <a:effectLst/>
                <a:latin typeface="Times New Roman" panose="02020603050405020304" pitchFamily="18" charset="0"/>
                <a:ea typeface="MS Mincho" panose="02020609040205080304" pitchFamily="49" charset="-128"/>
              </a:rPr>
              <a:t>1. </a:t>
            </a:r>
            <a:r>
              <a:rPr lang="en-US" sz="3600" b="1" dirty="0" err="1">
                <a:solidFill>
                  <a:srgbClr val="0070C0"/>
                </a:solidFill>
                <a:effectLst/>
                <a:latin typeface="Times New Roman" panose="02020603050405020304" pitchFamily="18" charset="0"/>
                <a:ea typeface="MS Mincho" panose="02020609040205080304" pitchFamily="49" charset="-128"/>
              </a:rPr>
              <a:t>Tìm</a:t>
            </a:r>
            <a:r>
              <a:rPr lang="en-US" sz="3600" b="1" dirty="0">
                <a:solidFill>
                  <a:srgbClr val="0070C0"/>
                </a:solidFill>
                <a:effectLst/>
                <a:latin typeface="Times New Roman" panose="02020603050405020304" pitchFamily="18" charset="0"/>
                <a:ea typeface="MS Mincho" panose="02020609040205080304" pitchFamily="49" charset="-128"/>
              </a:rPr>
              <a:t> </a:t>
            </a:r>
            <a:r>
              <a:rPr lang="en-US" sz="3600" b="1" dirty="0" err="1">
                <a:solidFill>
                  <a:srgbClr val="0070C0"/>
                </a:solidFill>
                <a:effectLst/>
                <a:latin typeface="Times New Roman" panose="02020603050405020304" pitchFamily="18" charset="0"/>
                <a:ea typeface="MS Mincho" panose="02020609040205080304" pitchFamily="49" charset="-128"/>
              </a:rPr>
              <a:t>hiểu</a:t>
            </a:r>
            <a:r>
              <a:rPr lang="en-US" sz="3600" b="1" dirty="0">
                <a:solidFill>
                  <a:srgbClr val="0070C0"/>
                </a:solidFill>
                <a:effectLst/>
                <a:latin typeface="Times New Roman" panose="02020603050405020304" pitchFamily="18" charset="0"/>
                <a:ea typeface="MS Mincho" panose="02020609040205080304" pitchFamily="49" charset="-128"/>
              </a:rPr>
              <a:t> hệ </a:t>
            </a:r>
            <a:r>
              <a:rPr lang="en-US" sz="3600" b="1" dirty="0" err="1">
                <a:solidFill>
                  <a:srgbClr val="0070C0"/>
                </a:solidFill>
                <a:effectLst/>
                <a:latin typeface="Times New Roman" panose="02020603050405020304" pitchFamily="18" charset="0"/>
                <a:ea typeface="MS Mincho" panose="02020609040205080304" pitchFamily="49" charset="-128"/>
              </a:rPr>
              <a:t>thống</a:t>
            </a:r>
            <a:r>
              <a:rPr lang="en-US" sz="3600" b="1" dirty="0">
                <a:solidFill>
                  <a:srgbClr val="0070C0"/>
                </a:solidFill>
                <a:effectLst/>
                <a:latin typeface="Times New Roman" panose="02020603050405020304" pitchFamily="18" charset="0"/>
                <a:ea typeface="MS Mincho" panose="02020609040205080304" pitchFamily="49" charset="-128"/>
              </a:rPr>
              <a:t> </a:t>
            </a:r>
            <a:r>
              <a:rPr lang="en-US" sz="3600" b="1" dirty="0" err="1">
                <a:solidFill>
                  <a:srgbClr val="0070C0"/>
                </a:solidFill>
                <a:effectLst/>
                <a:latin typeface="Times New Roman" panose="02020603050405020304" pitchFamily="18" charset="0"/>
                <a:ea typeface="MS Mincho" panose="02020609040205080304" pitchFamily="49" charset="-128"/>
              </a:rPr>
              <a:t>luận</a:t>
            </a:r>
            <a:r>
              <a:rPr lang="en-US" sz="3600" b="1" dirty="0">
                <a:solidFill>
                  <a:srgbClr val="0070C0"/>
                </a:solidFill>
                <a:effectLst/>
                <a:latin typeface="Times New Roman" panose="02020603050405020304" pitchFamily="18" charset="0"/>
                <a:ea typeface="MS Mincho" panose="02020609040205080304" pitchFamily="49" charset="-128"/>
              </a:rPr>
              <a:t> </a:t>
            </a:r>
            <a:r>
              <a:rPr lang="en-US" sz="3600" b="1" dirty="0" err="1">
                <a:solidFill>
                  <a:srgbClr val="0070C0"/>
                </a:solidFill>
                <a:effectLst/>
                <a:latin typeface="Times New Roman" panose="02020603050405020304" pitchFamily="18" charset="0"/>
                <a:ea typeface="MS Mincho" panose="02020609040205080304" pitchFamily="49" charset="-128"/>
              </a:rPr>
              <a:t>điểm</a:t>
            </a:r>
            <a:br>
              <a:rPr lang="en-US" sz="3600" dirty="0">
                <a:effectLst/>
                <a:latin typeface="Times New Roman" panose="02020603050405020304" pitchFamily="18" charset="0"/>
                <a:ea typeface="Times New Roman" panose="02020603050405020304" pitchFamily="18" charset="0"/>
              </a:rPr>
            </a:br>
            <a:endParaRPr lang="en-US" sz="3600" dirty="0"/>
          </a:p>
        </p:txBody>
      </p:sp>
      <p:pic>
        <p:nvPicPr>
          <p:cNvPr id="7" name="Content Placeholder 6" descr="A cartoon of a child&#10;&#10;Description automatically generated">
            <a:extLst>
              <a:ext uri="{FF2B5EF4-FFF2-40B4-BE49-F238E27FC236}">
                <a16:creationId xmlns:a16="http://schemas.microsoft.com/office/drawing/2014/main" id="{25654B9E-088A-1D02-1AF7-BD50640B0D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7713" y="774285"/>
            <a:ext cx="2742496" cy="2581173"/>
          </a:xfrm>
          <a:prstGeom prst="rect">
            <a:avLst/>
          </a:prstGeom>
        </p:spPr>
      </p:pic>
      <p:sp>
        <p:nvSpPr>
          <p:cNvPr id="27" name="Rectangle 26">
            <a:extLst>
              <a:ext uri="{FF2B5EF4-FFF2-40B4-BE49-F238E27FC236}">
                <a16:creationId xmlns:a16="http://schemas.microsoft.com/office/drawing/2014/main" id="{1382A32C-5B0C-4B1C-A074-76C6DBCC9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957331" y="2188548"/>
            <a:ext cx="5041025"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10" name="Picture 9" descr="A person smiling and a book&#10;&#10;Description automatically generated">
            <a:extLst>
              <a:ext uri="{FF2B5EF4-FFF2-40B4-BE49-F238E27FC236}">
                <a16:creationId xmlns:a16="http://schemas.microsoft.com/office/drawing/2014/main" id="{F53D9B13-5E05-F23C-43CF-23E19DF12C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34866" y="3575074"/>
            <a:ext cx="2748190" cy="2581173"/>
          </a:xfrm>
          <a:prstGeom prst="rect">
            <a:avLst/>
          </a:prstGeom>
        </p:spPr>
      </p:pic>
      <p:sp>
        <p:nvSpPr>
          <p:cNvPr id="3" name="Cloud 2">
            <a:extLst>
              <a:ext uri="{FF2B5EF4-FFF2-40B4-BE49-F238E27FC236}">
                <a16:creationId xmlns:a16="http://schemas.microsoft.com/office/drawing/2014/main" id="{14A4C2F6-CE18-D2E9-CA40-8D20B7609D44}"/>
              </a:ext>
            </a:extLst>
          </p:cNvPr>
          <p:cNvSpPr/>
          <p:nvPr/>
        </p:nvSpPr>
        <p:spPr>
          <a:xfrm>
            <a:off x="5957331" y="2594610"/>
            <a:ext cx="5908620" cy="3360420"/>
          </a:xfrm>
          <a:prstGeom prst="cloud">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2800" i="1" dirty="0" err="1">
                <a:solidFill>
                  <a:srgbClr val="FF0000"/>
                </a:solidFill>
                <a:effectLst/>
                <a:latin typeface="Times New Roman" panose="02020603050405020304" pitchFamily="18" charset="0"/>
                <a:ea typeface="MS Mincho" panose="02020609040205080304" pitchFamily="49" charset="-128"/>
              </a:rPr>
              <a:t>Xác</a:t>
            </a:r>
            <a:r>
              <a:rPr lang="en-US" sz="2800" i="1" dirty="0">
                <a:solidFill>
                  <a:srgbClr val="FF0000"/>
                </a:solidFill>
                <a:effectLst/>
                <a:latin typeface="Times New Roman" panose="02020603050405020304" pitchFamily="18" charset="0"/>
                <a:ea typeface="MS Mincho" panose="02020609040205080304" pitchFamily="49" charset="-128"/>
              </a:rPr>
              <a:t> </a:t>
            </a:r>
            <a:r>
              <a:rPr lang="en-US" sz="2800" i="1" dirty="0" err="1">
                <a:solidFill>
                  <a:srgbClr val="FF0000"/>
                </a:solidFill>
                <a:effectLst/>
                <a:latin typeface="Times New Roman" panose="02020603050405020304" pitchFamily="18" charset="0"/>
                <a:ea typeface="MS Mincho" panose="02020609040205080304" pitchFamily="49" charset="-128"/>
              </a:rPr>
              <a:t>định</a:t>
            </a:r>
            <a:r>
              <a:rPr lang="en-US" sz="2800" i="1" dirty="0">
                <a:solidFill>
                  <a:srgbClr val="FF0000"/>
                </a:solidFill>
                <a:effectLst/>
                <a:latin typeface="Times New Roman" panose="02020603050405020304" pitchFamily="18" charset="0"/>
                <a:ea typeface="MS Mincho" panose="02020609040205080304" pitchFamily="49" charset="-128"/>
              </a:rPr>
              <a:t> các </a:t>
            </a:r>
            <a:r>
              <a:rPr lang="en-US" sz="2800" i="1" dirty="0" err="1">
                <a:solidFill>
                  <a:srgbClr val="FF0000"/>
                </a:solidFill>
                <a:effectLst/>
                <a:latin typeface="Times New Roman" panose="02020603050405020304" pitchFamily="18" charset="0"/>
                <a:ea typeface="MS Mincho" panose="02020609040205080304" pitchFamily="49" charset="-128"/>
              </a:rPr>
              <a:t>luận</a:t>
            </a:r>
            <a:r>
              <a:rPr lang="en-US" sz="2800" i="1" dirty="0">
                <a:solidFill>
                  <a:srgbClr val="FF0000"/>
                </a:solidFill>
                <a:effectLst/>
                <a:latin typeface="Times New Roman" panose="02020603050405020304" pitchFamily="18" charset="0"/>
                <a:ea typeface="MS Mincho" panose="02020609040205080304" pitchFamily="49" charset="-128"/>
              </a:rPr>
              <a:t> </a:t>
            </a:r>
            <a:r>
              <a:rPr lang="en-US" sz="2800" i="1" dirty="0" err="1">
                <a:solidFill>
                  <a:srgbClr val="FF0000"/>
                </a:solidFill>
                <a:effectLst/>
                <a:latin typeface="Times New Roman" panose="02020603050405020304" pitchFamily="18" charset="0"/>
                <a:ea typeface="MS Mincho" panose="02020609040205080304" pitchFamily="49" charset="-128"/>
              </a:rPr>
              <a:t>điểm</a:t>
            </a:r>
            <a:r>
              <a:rPr lang="en-US" sz="2800" i="1" dirty="0">
                <a:solidFill>
                  <a:srgbClr val="FF0000"/>
                </a:solidFill>
                <a:effectLst/>
                <a:latin typeface="Times New Roman" panose="02020603050405020304" pitchFamily="18" charset="0"/>
                <a:ea typeface="MS Mincho" panose="02020609040205080304" pitchFamily="49" charset="-128"/>
              </a:rPr>
              <a:t> </a:t>
            </a:r>
            <a:r>
              <a:rPr lang="en-US" sz="2800" i="1" dirty="0" err="1">
                <a:solidFill>
                  <a:srgbClr val="FF0000"/>
                </a:solidFill>
                <a:effectLst/>
                <a:latin typeface="Times New Roman" panose="02020603050405020304" pitchFamily="18" charset="0"/>
                <a:ea typeface="MS Mincho" panose="02020609040205080304" pitchFamily="49" charset="-128"/>
              </a:rPr>
              <a:t>chính</a:t>
            </a:r>
            <a:r>
              <a:rPr lang="en-US" sz="2800" i="1" dirty="0">
                <a:solidFill>
                  <a:srgbClr val="FF0000"/>
                </a:solidFill>
                <a:effectLst/>
                <a:latin typeface="Times New Roman" panose="02020603050405020304" pitchFamily="18" charset="0"/>
                <a:ea typeface="MS Mincho" panose="02020609040205080304" pitchFamily="49" charset="-128"/>
              </a:rPr>
              <a:t> </a:t>
            </a:r>
            <a:r>
              <a:rPr lang="en-US" sz="2800" i="1" dirty="0" err="1">
                <a:solidFill>
                  <a:srgbClr val="FF0000"/>
                </a:solidFill>
                <a:effectLst/>
                <a:latin typeface="Times New Roman" panose="02020603050405020304" pitchFamily="18" charset="0"/>
                <a:ea typeface="MS Mincho" panose="02020609040205080304" pitchFamily="49" charset="-128"/>
              </a:rPr>
              <a:t>của</a:t>
            </a:r>
            <a:r>
              <a:rPr lang="en-US" sz="2800" i="1" dirty="0">
                <a:solidFill>
                  <a:srgbClr val="FF0000"/>
                </a:solidFill>
                <a:effectLst/>
                <a:latin typeface="Times New Roman" panose="02020603050405020304" pitchFamily="18" charset="0"/>
                <a:ea typeface="MS Mincho" panose="02020609040205080304" pitchFamily="49" charset="-128"/>
              </a:rPr>
              <a:t> </a:t>
            </a:r>
            <a:r>
              <a:rPr lang="en-US" sz="2800" i="1" dirty="0" err="1">
                <a:solidFill>
                  <a:srgbClr val="FF0000"/>
                </a:solidFill>
                <a:effectLst/>
                <a:latin typeface="Times New Roman" panose="02020603050405020304" pitchFamily="18" charset="0"/>
                <a:ea typeface="MS Mincho" panose="02020609040205080304" pitchFamily="49" charset="-128"/>
              </a:rPr>
              <a:t>văn</a:t>
            </a:r>
            <a:r>
              <a:rPr lang="en-US" sz="2800" i="1" dirty="0">
                <a:solidFill>
                  <a:srgbClr val="FF0000"/>
                </a:solidFill>
                <a:effectLst/>
                <a:latin typeface="Times New Roman" panose="02020603050405020304" pitchFamily="18" charset="0"/>
                <a:ea typeface="MS Mincho" panose="02020609040205080304" pitchFamily="49" charset="-128"/>
              </a:rPr>
              <a:t> </a:t>
            </a:r>
            <a:r>
              <a:rPr lang="en-US" sz="2800" i="1" dirty="0" err="1">
                <a:solidFill>
                  <a:srgbClr val="FF0000"/>
                </a:solidFill>
                <a:effectLst/>
                <a:latin typeface="Times New Roman" panose="02020603050405020304" pitchFamily="18" charset="0"/>
                <a:ea typeface="MS Mincho" panose="02020609040205080304" pitchFamily="49" charset="-128"/>
              </a:rPr>
              <a:t>bản</a:t>
            </a:r>
            <a:r>
              <a:rPr lang="en-US" sz="2800" i="1" dirty="0">
                <a:solidFill>
                  <a:srgbClr val="FF0000"/>
                </a:solidFill>
                <a:effectLst/>
                <a:latin typeface="Times New Roman" panose="02020603050405020304" pitchFamily="18" charset="0"/>
                <a:ea typeface="MS Mincho" panose="02020609040205080304" pitchFamily="49" charset="-128"/>
              </a:rPr>
              <a:t>. Chỉ </a:t>
            </a:r>
            <a:r>
              <a:rPr lang="en-US" sz="2800" i="1" dirty="0" err="1">
                <a:solidFill>
                  <a:srgbClr val="FF0000"/>
                </a:solidFill>
                <a:effectLst/>
                <a:latin typeface="Times New Roman" panose="02020603050405020304" pitchFamily="18" charset="0"/>
                <a:ea typeface="MS Mincho" panose="02020609040205080304" pitchFamily="49" charset="-128"/>
              </a:rPr>
              <a:t>ra</a:t>
            </a:r>
            <a:r>
              <a:rPr lang="en-US" sz="2800" i="1" dirty="0">
                <a:solidFill>
                  <a:srgbClr val="FF0000"/>
                </a:solidFill>
                <a:effectLst/>
                <a:latin typeface="Times New Roman" panose="02020603050405020304" pitchFamily="18" charset="0"/>
                <a:ea typeface="MS Mincho" panose="02020609040205080304" pitchFamily="49" charset="-128"/>
              </a:rPr>
              <a:t> </a:t>
            </a:r>
            <a:r>
              <a:rPr lang="en-US" sz="2800" i="1" dirty="0" err="1">
                <a:solidFill>
                  <a:srgbClr val="FF0000"/>
                </a:solidFill>
                <a:effectLst/>
                <a:latin typeface="Times New Roman" panose="02020603050405020304" pitchFamily="18" charset="0"/>
                <a:ea typeface="MS Mincho" panose="02020609040205080304" pitchFamily="49" charset="-128"/>
              </a:rPr>
              <a:t>mối</a:t>
            </a:r>
            <a:r>
              <a:rPr lang="en-US" sz="2800" i="1" dirty="0">
                <a:solidFill>
                  <a:srgbClr val="FF0000"/>
                </a:solidFill>
                <a:effectLst/>
                <a:latin typeface="Times New Roman" panose="02020603050405020304" pitchFamily="18" charset="0"/>
                <a:ea typeface="MS Mincho" panose="02020609040205080304" pitchFamily="49" charset="-128"/>
              </a:rPr>
              <a:t> </a:t>
            </a:r>
            <a:r>
              <a:rPr lang="en-US" sz="2800" i="1" dirty="0" err="1">
                <a:solidFill>
                  <a:srgbClr val="FF0000"/>
                </a:solidFill>
                <a:effectLst/>
                <a:latin typeface="Times New Roman" panose="02020603050405020304" pitchFamily="18" charset="0"/>
                <a:ea typeface="MS Mincho" panose="02020609040205080304" pitchFamily="49" charset="-128"/>
              </a:rPr>
              <a:t>quan</a:t>
            </a:r>
            <a:r>
              <a:rPr lang="en-US" sz="2800" i="1" dirty="0">
                <a:solidFill>
                  <a:srgbClr val="FF0000"/>
                </a:solidFill>
                <a:effectLst/>
                <a:latin typeface="Times New Roman" panose="02020603050405020304" pitchFamily="18" charset="0"/>
                <a:ea typeface="MS Mincho" panose="02020609040205080304" pitchFamily="49" charset="-128"/>
              </a:rPr>
              <a:t> hệ </a:t>
            </a:r>
            <a:r>
              <a:rPr lang="en-US" sz="2800" i="1" dirty="0" err="1">
                <a:solidFill>
                  <a:srgbClr val="FF0000"/>
                </a:solidFill>
                <a:effectLst/>
                <a:latin typeface="Times New Roman" panose="02020603050405020304" pitchFamily="18" charset="0"/>
                <a:ea typeface="MS Mincho" panose="02020609040205080304" pitchFamily="49" charset="-128"/>
              </a:rPr>
              <a:t>giữa</a:t>
            </a:r>
            <a:r>
              <a:rPr lang="en-US" sz="2800" i="1" dirty="0">
                <a:solidFill>
                  <a:srgbClr val="FF0000"/>
                </a:solidFill>
                <a:effectLst/>
                <a:latin typeface="Times New Roman" panose="02020603050405020304" pitchFamily="18" charset="0"/>
                <a:ea typeface="MS Mincho" panose="02020609040205080304" pitchFamily="49" charset="-128"/>
              </a:rPr>
              <a:t> các </a:t>
            </a:r>
            <a:r>
              <a:rPr lang="en-US" sz="2800" i="1" dirty="0" err="1">
                <a:solidFill>
                  <a:srgbClr val="FF0000"/>
                </a:solidFill>
                <a:effectLst/>
                <a:latin typeface="Times New Roman" panose="02020603050405020304" pitchFamily="18" charset="0"/>
                <a:ea typeface="MS Mincho" panose="02020609040205080304" pitchFamily="49" charset="-128"/>
              </a:rPr>
              <a:t>luận</a:t>
            </a:r>
            <a:r>
              <a:rPr lang="en-US" sz="2800" i="1" dirty="0">
                <a:solidFill>
                  <a:srgbClr val="FF0000"/>
                </a:solidFill>
                <a:effectLst/>
                <a:latin typeface="Times New Roman" panose="02020603050405020304" pitchFamily="18" charset="0"/>
                <a:ea typeface="MS Mincho" panose="02020609040205080304" pitchFamily="49" charset="-128"/>
              </a:rPr>
              <a:t> </a:t>
            </a:r>
            <a:r>
              <a:rPr lang="en-US" sz="2800" i="1" dirty="0" err="1">
                <a:solidFill>
                  <a:srgbClr val="FF0000"/>
                </a:solidFill>
                <a:effectLst/>
                <a:latin typeface="Times New Roman" panose="02020603050405020304" pitchFamily="18" charset="0"/>
                <a:ea typeface="MS Mincho" panose="02020609040205080304" pitchFamily="49" charset="-128"/>
              </a:rPr>
              <a:t>điểm</a:t>
            </a:r>
            <a:r>
              <a:rPr lang="en-US" sz="2800" i="1" dirty="0">
                <a:solidFill>
                  <a:srgbClr val="FF0000"/>
                </a:solidFill>
                <a:effectLst/>
                <a:latin typeface="Times New Roman" panose="02020603050405020304" pitchFamily="18" charset="0"/>
                <a:ea typeface="MS Mincho" panose="02020609040205080304" pitchFamily="49" charset="-128"/>
              </a:rPr>
              <a:t> </a:t>
            </a:r>
            <a:r>
              <a:rPr lang="en-US" sz="2800" i="1" dirty="0" err="1">
                <a:solidFill>
                  <a:srgbClr val="FF0000"/>
                </a:solidFill>
                <a:effectLst/>
                <a:latin typeface="Times New Roman" panose="02020603050405020304" pitchFamily="18" charset="0"/>
                <a:ea typeface="MS Mincho" panose="02020609040205080304" pitchFamily="49" charset="-128"/>
              </a:rPr>
              <a:t>trong</a:t>
            </a:r>
            <a:r>
              <a:rPr lang="en-US" sz="2800" i="1" dirty="0">
                <a:solidFill>
                  <a:srgbClr val="FF0000"/>
                </a:solidFill>
                <a:effectLst/>
                <a:latin typeface="Times New Roman" panose="02020603050405020304" pitchFamily="18" charset="0"/>
                <a:ea typeface="MS Mincho" panose="02020609040205080304" pitchFamily="49" charset="-128"/>
              </a:rPr>
              <a:t> VB, </a:t>
            </a:r>
            <a:r>
              <a:rPr lang="en-US" sz="2800" i="1" dirty="0" err="1">
                <a:solidFill>
                  <a:srgbClr val="FF0000"/>
                </a:solidFill>
                <a:effectLst/>
                <a:latin typeface="Times New Roman" panose="02020603050405020304" pitchFamily="18" charset="0"/>
                <a:ea typeface="MS Mincho" panose="02020609040205080304" pitchFamily="49" charset="-128"/>
              </a:rPr>
              <a:t>vẽ</a:t>
            </a:r>
            <a:r>
              <a:rPr lang="en-US" sz="2800" i="1" dirty="0">
                <a:solidFill>
                  <a:srgbClr val="FF0000"/>
                </a:solidFill>
                <a:effectLst/>
                <a:latin typeface="Times New Roman" panose="02020603050405020304" pitchFamily="18" charset="0"/>
                <a:ea typeface="MS Mincho" panose="02020609040205080304" pitchFamily="49" charset="-128"/>
              </a:rPr>
              <a:t> </a:t>
            </a:r>
            <a:r>
              <a:rPr lang="en-US" sz="2800" i="1" dirty="0" err="1">
                <a:solidFill>
                  <a:srgbClr val="FF0000"/>
                </a:solidFill>
                <a:effectLst/>
                <a:latin typeface="Times New Roman" panose="02020603050405020304" pitchFamily="18" charset="0"/>
                <a:ea typeface="MS Mincho" panose="02020609040205080304" pitchFamily="49" charset="-128"/>
              </a:rPr>
              <a:t>sơ</a:t>
            </a:r>
            <a:r>
              <a:rPr lang="en-US" sz="2800" i="1" dirty="0">
                <a:solidFill>
                  <a:srgbClr val="FF0000"/>
                </a:solidFill>
                <a:effectLst/>
                <a:latin typeface="Times New Roman" panose="02020603050405020304" pitchFamily="18" charset="0"/>
                <a:ea typeface="MS Mincho" panose="02020609040205080304" pitchFamily="49" charset="-128"/>
              </a:rPr>
              <a:t> </a:t>
            </a:r>
            <a:r>
              <a:rPr lang="en-US" sz="2800" i="1" dirty="0" err="1">
                <a:solidFill>
                  <a:srgbClr val="FF0000"/>
                </a:solidFill>
                <a:effectLst/>
                <a:latin typeface="Times New Roman" panose="02020603050405020304" pitchFamily="18" charset="0"/>
                <a:ea typeface="MS Mincho" panose="02020609040205080304" pitchFamily="49" charset="-128"/>
              </a:rPr>
              <a:t>đồ</a:t>
            </a:r>
            <a:r>
              <a:rPr lang="en-US" sz="2800" i="1" dirty="0">
                <a:solidFill>
                  <a:srgbClr val="FF0000"/>
                </a:solidFill>
                <a:effectLst/>
                <a:latin typeface="Times New Roman" panose="02020603050405020304" pitchFamily="18" charset="0"/>
                <a:ea typeface="MS Mincho" panose="02020609040205080304" pitchFamily="49" charset="-128"/>
              </a:rPr>
              <a:t> để </a:t>
            </a:r>
            <a:r>
              <a:rPr lang="en-US" sz="2800" i="1" dirty="0" err="1">
                <a:solidFill>
                  <a:srgbClr val="FF0000"/>
                </a:solidFill>
                <a:effectLst/>
                <a:latin typeface="Times New Roman" panose="02020603050405020304" pitchFamily="18" charset="0"/>
                <a:ea typeface="MS Mincho" panose="02020609040205080304" pitchFamily="49" charset="-128"/>
              </a:rPr>
              <a:t>biểu</a:t>
            </a:r>
            <a:r>
              <a:rPr lang="en-US" sz="2800" i="1" dirty="0">
                <a:solidFill>
                  <a:srgbClr val="FF0000"/>
                </a:solidFill>
                <a:effectLst/>
                <a:latin typeface="Times New Roman" panose="02020603050405020304" pitchFamily="18" charset="0"/>
                <a:ea typeface="MS Mincho" panose="02020609040205080304" pitchFamily="49" charset="-128"/>
              </a:rPr>
              <a:t> </a:t>
            </a:r>
            <a:r>
              <a:rPr lang="en-US" sz="2800" i="1" dirty="0" err="1">
                <a:solidFill>
                  <a:srgbClr val="FF0000"/>
                </a:solidFill>
                <a:effectLst/>
                <a:latin typeface="Times New Roman" panose="02020603050405020304" pitchFamily="18" charset="0"/>
                <a:ea typeface="MS Mincho" panose="02020609040205080304" pitchFamily="49" charset="-128"/>
              </a:rPr>
              <a:t>hiện</a:t>
            </a:r>
            <a:r>
              <a:rPr lang="en-US" sz="2800" i="1" dirty="0">
                <a:solidFill>
                  <a:srgbClr val="FF0000"/>
                </a:solidFill>
                <a:effectLst/>
                <a:latin typeface="Times New Roman" panose="02020603050405020304" pitchFamily="18" charset="0"/>
                <a:ea typeface="MS Mincho" panose="02020609040205080304" pitchFamily="49" charset="-128"/>
              </a:rPr>
              <a:t> </a:t>
            </a:r>
            <a:r>
              <a:rPr lang="en-US" sz="2800" i="1" dirty="0" err="1">
                <a:solidFill>
                  <a:srgbClr val="FF0000"/>
                </a:solidFill>
                <a:effectLst/>
                <a:latin typeface="Times New Roman" panose="02020603050405020304" pitchFamily="18" charset="0"/>
                <a:ea typeface="MS Mincho" panose="02020609040205080304" pitchFamily="49" charset="-128"/>
              </a:rPr>
              <a:t>mối</a:t>
            </a:r>
            <a:r>
              <a:rPr lang="en-US" sz="2800" i="1" dirty="0">
                <a:solidFill>
                  <a:srgbClr val="FF0000"/>
                </a:solidFill>
                <a:effectLst/>
                <a:latin typeface="Times New Roman" panose="02020603050405020304" pitchFamily="18" charset="0"/>
                <a:ea typeface="MS Mincho" panose="02020609040205080304" pitchFamily="49" charset="-128"/>
              </a:rPr>
              <a:t> </a:t>
            </a:r>
            <a:r>
              <a:rPr lang="en-US" sz="2800" i="1" dirty="0" err="1">
                <a:solidFill>
                  <a:srgbClr val="FF0000"/>
                </a:solidFill>
                <a:effectLst/>
                <a:latin typeface="Times New Roman" panose="02020603050405020304" pitchFamily="18" charset="0"/>
                <a:ea typeface="MS Mincho" panose="02020609040205080304" pitchFamily="49" charset="-128"/>
              </a:rPr>
              <a:t>quan</a:t>
            </a:r>
            <a:r>
              <a:rPr lang="en-US" sz="2800" i="1" dirty="0">
                <a:solidFill>
                  <a:srgbClr val="FF0000"/>
                </a:solidFill>
                <a:effectLst/>
                <a:latin typeface="Times New Roman" panose="02020603050405020304" pitchFamily="18" charset="0"/>
                <a:ea typeface="MS Mincho" panose="02020609040205080304" pitchFamily="49" charset="-128"/>
              </a:rPr>
              <a:t> hệ đó.</a:t>
            </a:r>
            <a:endParaRPr lang="en-US" sz="2800" i="1" dirty="0">
              <a:solidFill>
                <a:srgbClr val="FF0000"/>
              </a:solidFill>
            </a:endParaRPr>
          </a:p>
        </p:txBody>
      </p:sp>
    </p:spTree>
    <p:extLst>
      <p:ext uri="{BB962C8B-B14F-4D97-AF65-F5344CB8AC3E}">
        <p14:creationId xmlns:p14="http://schemas.microsoft.com/office/powerpoint/2010/main" val="308689985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person smiling and a book&#10;&#10;Description automatically generated">
            <a:extLst>
              <a:ext uri="{FF2B5EF4-FFF2-40B4-BE49-F238E27FC236}">
                <a16:creationId xmlns:a16="http://schemas.microsoft.com/office/drawing/2014/main" id="{F53D9B13-5E05-F23C-43CF-23E19DF12C71}"/>
              </a:ext>
            </a:extLst>
          </p:cNvPr>
          <p:cNvPicPr>
            <a:picLocks noChangeAspect="1"/>
          </p:cNvPicPr>
          <p:nvPr/>
        </p:nvPicPr>
        <p:blipFill>
          <a:blip r:embed="rId2">
            <a:extLst>
              <a:ext uri="{28A0092B-C50C-407E-A947-70E740481C1C}">
                <a14:useLocalDpi xmlns:a14="http://schemas.microsoft.com/office/drawing/2010/main" val="0"/>
              </a:ext>
            </a:extLst>
          </a:blip>
          <a:srcRect l="2428" r="1" b="1"/>
          <a:stretch/>
        </p:blipFill>
        <p:spPr>
          <a:xfrm>
            <a:off x="7901259" y="2727729"/>
            <a:ext cx="4290741" cy="4130271"/>
          </a:xfrm>
          <a:custGeom>
            <a:avLst/>
            <a:gdLst/>
            <a:ahLst/>
            <a:cxnLst/>
            <a:rect l="l" t="t" r="r" b="b"/>
            <a:pathLst>
              <a:path w="4290741" h="4130271">
                <a:moveTo>
                  <a:pt x="2503809" y="0"/>
                </a:moveTo>
                <a:cubicBezTo>
                  <a:pt x="3157405" y="0"/>
                  <a:pt x="3752509" y="250434"/>
                  <a:pt x="4198398" y="660580"/>
                </a:cubicBezTo>
                <a:lnTo>
                  <a:pt x="4290741" y="751286"/>
                </a:lnTo>
                <a:lnTo>
                  <a:pt x="4290741" y="4130271"/>
                </a:lnTo>
                <a:lnTo>
                  <a:pt x="604508" y="4130271"/>
                </a:lnTo>
                <a:lnTo>
                  <a:pt x="461940" y="3953232"/>
                </a:lnTo>
                <a:cubicBezTo>
                  <a:pt x="171051" y="3544183"/>
                  <a:pt x="0" y="3043971"/>
                  <a:pt x="0" y="2503809"/>
                </a:cubicBezTo>
                <a:cubicBezTo>
                  <a:pt x="0" y="1120992"/>
                  <a:pt x="1120992" y="0"/>
                  <a:pt x="2503809" y="0"/>
                </a:cubicBezTo>
                <a:close/>
              </a:path>
            </a:pathLst>
          </a:custGeom>
        </p:spPr>
      </p:pic>
      <p:pic>
        <p:nvPicPr>
          <p:cNvPr id="7" name="Content Placeholder 6" descr="A cartoon of a child&#10;&#10;Description automatically generated">
            <a:extLst>
              <a:ext uri="{FF2B5EF4-FFF2-40B4-BE49-F238E27FC236}">
                <a16:creationId xmlns:a16="http://schemas.microsoft.com/office/drawing/2014/main" id="{25654B9E-088A-1D02-1AF7-BD50640B0DD5}"/>
              </a:ext>
            </a:extLst>
          </p:cNvPr>
          <p:cNvPicPr>
            <a:picLocks noChangeAspect="1"/>
          </p:cNvPicPr>
          <p:nvPr/>
        </p:nvPicPr>
        <p:blipFill>
          <a:blip r:embed="rId3">
            <a:extLst>
              <a:ext uri="{28A0092B-C50C-407E-A947-70E740481C1C}">
                <a14:useLocalDpi xmlns:a14="http://schemas.microsoft.com/office/drawing/2010/main" val="0"/>
              </a:ext>
            </a:extLst>
          </a:blip>
          <a:srcRect r="3" b="9192"/>
          <a:stretch/>
        </p:blipFill>
        <p:spPr>
          <a:xfrm>
            <a:off x="6261607" y="1"/>
            <a:ext cx="3519312" cy="3007909"/>
          </a:xfrm>
          <a:custGeom>
            <a:avLst/>
            <a:gdLst/>
            <a:ahLst/>
            <a:cxnLst/>
            <a:rect l="l" t="t" r="r" b="b"/>
            <a:pathLst>
              <a:path w="3519312" h="3007909">
                <a:moveTo>
                  <a:pt x="519780" y="0"/>
                </a:moveTo>
                <a:lnTo>
                  <a:pt x="2999532" y="0"/>
                </a:lnTo>
                <a:lnTo>
                  <a:pt x="3003921" y="3989"/>
                </a:lnTo>
                <a:cubicBezTo>
                  <a:pt x="3322356" y="322424"/>
                  <a:pt x="3519312" y="762338"/>
                  <a:pt x="3519312" y="1248253"/>
                </a:cubicBezTo>
                <a:cubicBezTo>
                  <a:pt x="3519312" y="2220084"/>
                  <a:pt x="2731487" y="3007909"/>
                  <a:pt x="1759656" y="3007909"/>
                </a:cubicBezTo>
                <a:cubicBezTo>
                  <a:pt x="787826" y="3007909"/>
                  <a:pt x="0" y="2220084"/>
                  <a:pt x="0" y="1248253"/>
                </a:cubicBezTo>
                <a:cubicBezTo>
                  <a:pt x="0" y="762338"/>
                  <a:pt x="196957" y="322424"/>
                  <a:pt x="515392" y="3989"/>
                </a:cubicBezTo>
                <a:close/>
              </a:path>
            </a:pathLst>
          </a:custGeom>
        </p:spPr>
      </p:pic>
      <p:sp>
        <p:nvSpPr>
          <p:cNvPr id="3" name="Title 1">
            <a:extLst>
              <a:ext uri="{FF2B5EF4-FFF2-40B4-BE49-F238E27FC236}">
                <a16:creationId xmlns:a16="http://schemas.microsoft.com/office/drawing/2014/main" id="{B385DDAD-D4CF-AD55-B871-91E0A9CC2E92}"/>
              </a:ext>
            </a:extLst>
          </p:cNvPr>
          <p:cNvSpPr>
            <a:spLocks noGrp="1"/>
          </p:cNvSpPr>
          <p:nvPr>
            <p:ph type="title"/>
          </p:nvPr>
        </p:nvSpPr>
        <p:spPr>
          <a:xfrm>
            <a:off x="179152" y="574400"/>
            <a:ext cx="6262354" cy="1169585"/>
          </a:xfrm>
        </p:spPr>
        <p:txBody>
          <a:bodyPr anchor="b">
            <a:noAutofit/>
          </a:bodyPr>
          <a:lstStyle/>
          <a:p>
            <a:pPr algn="ctr">
              <a:lnSpc>
                <a:spcPct val="150000"/>
              </a:lnSpc>
            </a:pPr>
            <a:r>
              <a:rPr lang="en-US" sz="3600" b="1" dirty="0">
                <a:solidFill>
                  <a:srgbClr val="0070C0"/>
                </a:solidFill>
                <a:effectLst/>
                <a:latin typeface="Times New Roman" panose="02020603050405020304" pitchFamily="18" charset="0"/>
                <a:ea typeface="MS Mincho" panose="02020609040205080304" pitchFamily="49" charset="-128"/>
              </a:rPr>
              <a:t>1. </a:t>
            </a:r>
            <a:r>
              <a:rPr lang="en-US" sz="3600" b="1" dirty="0" err="1">
                <a:solidFill>
                  <a:srgbClr val="0070C0"/>
                </a:solidFill>
                <a:effectLst/>
                <a:latin typeface="Times New Roman" panose="02020603050405020304" pitchFamily="18" charset="0"/>
                <a:ea typeface="MS Mincho" panose="02020609040205080304" pitchFamily="49" charset="-128"/>
              </a:rPr>
              <a:t>Tìm</a:t>
            </a:r>
            <a:r>
              <a:rPr lang="en-US" sz="3600" b="1" dirty="0">
                <a:solidFill>
                  <a:srgbClr val="0070C0"/>
                </a:solidFill>
                <a:effectLst/>
                <a:latin typeface="Times New Roman" panose="02020603050405020304" pitchFamily="18" charset="0"/>
                <a:ea typeface="MS Mincho" panose="02020609040205080304" pitchFamily="49" charset="-128"/>
              </a:rPr>
              <a:t> </a:t>
            </a:r>
            <a:r>
              <a:rPr lang="en-US" sz="3600" b="1" dirty="0" err="1">
                <a:solidFill>
                  <a:srgbClr val="0070C0"/>
                </a:solidFill>
                <a:effectLst/>
                <a:latin typeface="Times New Roman" panose="02020603050405020304" pitchFamily="18" charset="0"/>
                <a:ea typeface="MS Mincho" panose="02020609040205080304" pitchFamily="49" charset="-128"/>
              </a:rPr>
              <a:t>hiểu</a:t>
            </a:r>
            <a:r>
              <a:rPr lang="en-US" sz="3600" b="1" dirty="0">
                <a:solidFill>
                  <a:srgbClr val="0070C0"/>
                </a:solidFill>
                <a:effectLst/>
                <a:latin typeface="Times New Roman" panose="02020603050405020304" pitchFamily="18" charset="0"/>
                <a:ea typeface="MS Mincho" panose="02020609040205080304" pitchFamily="49" charset="-128"/>
              </a:rPr>
              <a:t> hệ </a:t>
            </a:r>
            <a:r>
              <a:rPr lang="en-US" sz="3600" b="1" dirty="0" err="1">
                <a:solidFill>
                  <a:srgbClr val="0070C0"/>
                </a:solidFill>
                <a:effectLst/>
                <a:latin typeface="Times New Roman" panose="02020603050405020304" pitchFamily="18" charset="0"/>
                <a:ea typeface="MS Mincho" panose="02020609040205080304" pitchFamily="49" charset="-128"/>
              </a:rPr>
              <a:t>thống</a:t>
            </a:r>
            <a:r>
              <a:rPr lang="en-US" sz="3600" b="1" dirty="0">
                <a:solidFill>
                  <a:srgbClr val="0070C0"/>
                </a:solidFill>
                <a:effectLst/>
                <a:latin typeface="Times New Roman" panose="02020603050405020304" pitchFamily="18" charset="0"/>
                <a:ea typeface="MS Mincho" panose="02020609040205080304" pitchFamily="49" charset="-128"/>
              </a:rPr>
              <a:t> </a:t>
            </a:r>
            <a:r>
              <a:rPr lang="en-US" sz="3600" b="1" dirty="0" err="1">
                <a:solidFill>
                  <a:srgbClr val="0070C0"/>
                </a:solidFill>
                <a:effectLst/>
                <a:latin typeface="Times New Roman" panose="02020603050405020304" pitchFamily="18" charset="0"/>
                <a:ea typeface="MS Mincho" panose="02020609040205080304" pitchFamily="49" charset="-128"/>
              </a:rPr>
              <a:t>luận</a:t>
            </a:r>
            <a:r>
              <a:rPr lang="en-US" sz="3600" b="1" dirty="0">
                <a:solidFill>
                  <a:srgbClr val="0070C0"/>
                </a:solidFill>
                <a:effectLst/>
                <a:latin typeface="Times New Roman" panose="02020603050405020304" pitchFamily="18" charset="0"/>
                <a:ea typeface="MS Mincho" panose="02020609040205080304" pitchFamily="49" charset="-128"/>
              </a:rPr>
              <a:t> </a:t>
            </a:r>
            <a:r>
              <a:rPr lang="en-US" sz="3600" b="1" dirty="0" err="1">
                <a:solidFill>
                  <a:srgbClr val="0070C0"/>
                </a:solidFill>
                <a:effectLst/>
                <a:latin typeface="Times New Roman" panose="02020603050405020304" pitchFamily="18" charset="0"/>
                <a:ea typeface="MS Mincho" panose="02020609040205080304" pitchFamily="49" charset="-128"/>
              </a:rPr>
              <a:t>điểm</a:t>
            </a:r>
            <a:br>
              <a:rPr lang="en-US" sz="3600" dirty="0">
                <a:effectLst/>
                <a:latin typeface="Times New Roman" panose="02020603050405020304" pitchFamily="18" charset="0"/>
                <a:ea typeface="Times New Roman" panose="02020603050405020304" pitchFamily="18" charset="0"/>
              </a:rPr>
            </a:br>
            <a:endParaRPr lang="en-US" sz="3600" dirty="0"/>
          </a:p>
        </p:txBody>
      </p:sp>
      <p:sp>
        <p:nvSpPr>
          <p:cNvPr id="5" name="TextBox 4">
            <a:extLst>
              <a:ext uri="{FF2B5EF4-FFF2-40B4-BE49-F238E27FC236}">
                <a16:creationId xmlns:a16="http://schemas.microsoft.com/office/drawing/2014/main" id="{02EC3A6A-43DA-6DDB-093C-8BC78E4AD753}"/>
              </a:ext>
            </a:extLst>
          </p:cNvPr>
          <p:cNvSpPr txBox="1"/>
          <p:nvPr/>
        </p:nvSpPr>
        <p:spPr>
          <a:xfrm>
            <a:off x="-173354" y="1503955"/>
            <a:ext cx="7820024" cy="5185522"/>
          </a:xfrm>
          <a:prstGeom prst="rect">
            <a:avLst/>
          </a:prstGeom>
          <a:noFill/>
        </p:spPr>
        <p:txBody>
          <a:bodyPr wrap="square">
            <a:spAutoFit/>
          </a:bodyPr>
          <a:lstStyle/>
          <a:p>
            <a:pPr marL="457200" algn="just">
              <a:lnSpc>
                <a:spcPct val="150000"/>
              </a:lnSpc>
              <a:tabLst>
                <a:tab pos="200025" algn="l"/>
              </a:tabLst>
            </a:pPr>
            <a:r>
              <a:rPr lang="en-US" sz="2800" b="1" dirty="0">
                <a:solidFill>
                  <a:srgbClr val="1D1B11"/>
                </a:solidFill>
                <a:effectLst/>
                <a:latin typeface="Times New Roman" panose="02020603050405020304" pitchFamily="18" charset="0"/>
                <a:ea typeface="Times New Roman" panose="02020603050405020304" pitchFamily="18" charset="0"/>
              </a:rPr>
              <a:t>-</a:t>
            </a:r>
            <a:r>
              <a:rPr lang="en-US" sz="2800" dirty="0">
                <a:solidFill>
                  <a:srgbClr val="1D1B11"/>
                </a:solidFill>
                <a:effectLst/>
                <a:latin typeface="Times New Roman" panose="02020603050405020304" pitchFamily="18" charset="0"/>
                <a:ea typeface="Times New Roman" panose="02020603050405020304" pitchFamily="18" charset="0"/>
              </a:rPr>
              <a:t> </a:t>
            </a:r>
            <a:r>
              <a:rPr lang="en-US" sz="2800" b="1" dirty="0">
                <a:solidFill>
                  <a:srgbClr val="1D1B11"/>
                </a:solidFill>
                <a:effectLst/>
                <a:latin typeface="Times New Roman" panose="02020603050405020304" pitchFamily="18" charset="0"/>
                <a:ea typeface="Times New Roman" panose="02020603050405020304" pitchFamily="18" charset="0"/>
              </a:rPr>
              <a:t>Hệ </a:t>
            </a:r>
            <a:r>
              <a:rPr lang="en-US" sz="2800" b="1" dirty="0" err="1">
                <a:solidFill>
                  <a:srgbClr val="1D1B11"/>
                </a:solidFill>
                <a:effectLst/>
                <a:latin typeface="Times New Roman" panose="02020603050405020304" pitchFamily="18" charset="0"/>
                <a:ea typeface="Times New Roman" panose="02020603050405020304" pitchFamily="18" charset="0"/>
              </a:rPr>
              <a:t>thống</a:t>
            </a:r>
            <a:r>
              <a:rPr lang="en-US" sz="2800" b="1" dirty="0">
                <a:solidFill>
                  <a:srgbClr val="1D1B11"/>
                </a:solidFill>
                <a:effectLst/>
                <a:latin typeface="Times New Roman" panose="02020603050405020304" pitchFamily="18" charset="0"/>
                <a:ea typeface="Times New Roman" panose="02020603050405020304" pitchFamily="18" charset="0"/>
              </a:rPr>
              <a:t> </a:t>
            </a:r>
            <a:r>
              <a:rPr lang="en-US" sz="2800" b="1" dirty="0" err="1">
                <a:solidFill>
                  <a:srgbClr val="1D1B11"/>
                </a:solidFill>
                <a:effectLst/>
                <a:latin typeface="Times New Roman" panose="02020603050405020304" pitchFamily="18" charset="0"/>
                <a:ea typeface="Times New Roman" panose="02020603050405020304" pitchFamily="18" charset="0"/>
              </a:rPr>
              <a:t>luận</a:t>
            </a:r>
            <a:r>
              <a:rPr lang="en-US" sz="2800" b="1" dirty="0">
                <a:solidFill>
                  <a:srgbClr val="1D1B11"/>
                </a:solidFill>
                <a:effectLst/>
                <a:latin typeface="Times New Roman" panose="02020603050405020304" pitchFamily="18" charset="0"/>
                <a:ea typeface="Times New Roman" panose="02020603050405020304" pitchFamily="18" charset="0"/>
              </a:rPr>
              <a:t> </a:t>
            </a:r>
            <a:r>
              <a:rPr lang="en-US" sz="2800" b="1" dirty="0" err="1">
                <a:solidFill>
                  <a:srgbClr val="1D1B11"/>
                </a:solidFill>
                <a:effectLst/>
                <a:latin typeface="Times New Roman" panose="02020603050405020304" pitchFamily="18" charset="0"/>
                <a:ea typeface="Times New Roman" panose="02020603050405020304" pitchFamily="18" charset="0"/>
              </a:rPr>
              <a:t>điểm</a:t>
            </a:r>
            <a:r>
              <a:rPr lang="en-US" sz="2800" b="1" dirty="0">
                <a:solidFill>
                  <a:srgbClr val="1D1B11"/>
                </a:solidFill>
                <a:effectLst/>
                <a:latin typeface="Times New Roman" panose="02020603050405020304" pitchFamily="18" charset="0"/>
                <a:ea typeface="Times New Roman" panose="02020603050405020304" pitchFamily="18" charset="0"/>
              </a:rPr>
              <a:t>: </a:t>
            </a:r>
            <a:r>
              <a:rPr lang="en-US" sz="2800" dirty="0" err="1">
                <a:solidFill>
                  <a:srgbClr val="1D1B11"/>
                </a:solidFill>
                <a:effectLst/>
                <a:latin typeface="Times New Roman" panose="02020603050405020304" pitchFamily="18" charset="0"/>
                <a:ea typeface="Times New Roman" panose="02020603050405020304" pitchFamily="18" charset="0"/>
              </a:rPr>
              <a:t>Mỗi</a:t>
            </a:r>
            <a:r>
              <a:rPr lang="en-US" sz="2800" dirty="0">
                <a:solidFill>
                  <a:srgbClr val="1D1B11"/>
                </a:solidFill>
                <a:effectLst/>
                <a:latin typeface="Times New Roman" panose="02020603050405020304" pitchFamily="18" charset="0"/>
                <a:ea typeface="Times New Roman" panose="02020603050405020304" pitchFamily="18" charset="0"/>
              </a:rPr>
              <a:t> </a:t>
            </a:r>
            <a:r>
              <a:rPr lang="en-US" sz="2800" dirty="0" err="1">
                <a:solidFill>
                  <a:srgbClr val="1D1B11"/>
                </a:solidFill>
                <a:effectLst/>
                <a:latin typeface="Times New Roman" panose="02020603050405020304" pitchFamily="18" charset="0"/>
                <a:ea typeface="Times New Roman" panose="02020603050405020304" pitchFamily="18" charset="0"/>
              </a:rPr>
              <a:t>phần</a:t>
            </a:r>
            <a:r>
              <a:rPr lang="en-US" sz="2800" dirty="0">
                <a:solidFill>
                  <a:srgbClr val="1D1B11"/>
                </a:solidFill>
                <a:effectLst/>
                <a:latin typeface="Times New Roman" panose="02020603050405020304" pitchFamily="18" charset="0"/>
                <a:ea typeface="Times New Roman" panose="02020603050405020304" pitchFamily="18" charset="0"/>
              </a:rPr>
              <a:t> </a:t>
            </a:r>
            <a:r>
              <a:rPr lang="en-US" sz="2800" dirty="0" err="1">
                <a:solidFill>
                  <a:srgbClr val="1D1B11"/>
                </a:solidFill>
                <a:effectLst/>
                <a:latin typeface="Times New Roman" panose="02020603050405020304" pitchFamily="18" charset="0"/>
                <a:ea typeface="Times New Roman" panose="02020603050405020304" pitchFamily="18" charset="0"/>
              </a:rPr>
              <a:t>được</a:t>
            </a:r>
            <a:r>
              <a:rPr lang="en-US" sz="2800" dirty="0">
                <a:solidFill>
                  <a:srgbClr val="1D1B11"/>
                </a:solidFill>
                <a:effectLst/>
                <a:latin typeface="Times New Roman" panose="02020603050405020304" pitchFamily="18" charset="0"/>
                <a:ea typeface="Times New Roman" panose="02020603050405020304" pitchFamily="18" charset="0"/>
              </a:rPr>
              <a:t> </a:t>
            </a:r>
            <a:r>
              <a:rPr lang="en-US" sz="2800" dirty="0" err="1">
                <a:solidFill>
                  <a:srgbClr val="1D1B11"/>
                </a:solidFill>
                <a:effectLst/>
                <a:latin typeface="Times New Roman" panose="02020603050405020304" pitchFamily="18" charset="0"/>
                <a:ea typeface="Times New Roman" panose="02020603050405020304" pitchFamily="18" charset="0"/>
              </a:rPr>
              <a:t>đánh</a:t>
            </a:r>
            <a:r>
              <a:rPr lang="en-US" sz="2800" dirty="0">
                <a:solidFill>
                  <a:srgbClr val="1D1B11"/>
                </a:solidFill>
                <a:effectLst/>
                <a:latin typeface="Times New Roman" panose="02020603050405020304" pitchFamily="18" charset="0"/>
                <a:ea typeface="Times New Roman" panose="02020603050405020304" pitchFamily="18" charset="0"/>
              </a:rPr>
              <a:t> </a:t>
            </a:r>
            <a:r>
              <a:rPr lang="en-US" sz="2800" dirty="0" err="1">
                <a:solidFill>
                  <a:srgbClr val="1D1B11"/>
                </a:solidFill>
                <a:effectLst/>
                <a:latin typeface="Times New Roman" panose="02020603050405020304" pitchFamily="18" charset="0"/>
                <a:ea typeface="Times New Roman" panose="02020603050405020304" pitchFamily="18" charset="0"/>
              </a:rPr>
              <a:t>số</a:t>
            </a:r>
            <a:r>
              <a:rPr lang="en-US" sz="2800" dirty="0">
                <a:solidFill>
                  <a:srgbClr val="1D1B11"/>
                </a:solidFill>
                <a:effectLst/>
                <a:latin typeface="Times New Roman" panose="02020603050405020304" pitchFamily="18" charset="0"/>
                <a:ea typeface="Times New Roman" panose="02020603050405020304" pitchFamily="18" charset="0"/>
              </a:rPr>
              <a:t> </a:t>
            </a:r>
            <a:r>
              <a:rPr lang="en-US" sz="2800" dirty="0" err="1">
                <a:solidFill>
                  <a:srgbClr val="1D1B11"/>
                </a:solidFill>
                <a:effectLst/>
                <a:latin typeface="Times New Roman" panose="02020603050405020304" pitchFamily="18" charset="0"/>
                <a:ea typeface="Times New Roman" panose="02020603050405020304" pitchFamily="18" charset="0"/>
              </a:rPr>
              <a:t>trong</a:t>
            </a:r>
            <a:r>
              <a:rPr lang="en-US" sz="2800" dirty="0">
                <a:solidFill>
                  <a:srgbClr val="1D1B11"/>
                </a:solidFill>
                <a:effectLst/>
                <a:latin typeface="Times New Roman" panose="02020603050405020304" pitchFamily="18" charset="0"/>
                <a:ea typeface="Times New Roman" panose="02020603050405020304" pitchFamily="18" charset="0"/>
              </a:rPr>
              <a:t> </a:t>
            </a:r>
            <a:r>
              <a:rPr lang="en-US" sz="2800" dirty="0" err="1">
                <a:solidFill>
                  <a:srgbClr val="1D1B11"/>
                </a:solidFill>
                <a:effectLst/>
                <a:latin typeface="Times New Roman" panose="02020603050405020304" pitchFamily="18" charset="0"/>
                <a:ea typeface="Times New Roman" panose="02020603050405020304" pitchFamily="18" charset="0"/>
              </a:rPr>
              <a:t>văn</a:t>
            </a:r>
            <a:r>
              <a:rPr lang="en-US" sz="2800" dirty="0">
                <a:solidFill>
                  <a:srgbClr val="1D1B11"/>
                </a:solidFill>
                <a:effectLst/>
                <a:latin typeface="Times New Roman" panose="02020603050405020304" pitchFamily="18" charset="0"/>
                <a:ea typeface="Times New Roman" panose="02020603050405020304" pitchFamily="18" charset="0"/>
              </a:rPr>
              <a:t> </a:t>
            </a:r>
            <a:r>
              <a:rPr lang="en-US" sz="2800" dirty="0" err="1">
                <a:solidFill>
                  <a:srgbClr val="1D1B11"/>
                </a:solidFill>
                <a:effectLst/>
                <a:latin typeface="Times New Roman" panose="02020603050405020304" pitchFamily="18" charset="0"/>
                <a:ea typeface="Times New Roman" panose="02020603050405020304" pitchFamily="18" charset="0"/>
              </a:rPr>
              <a:t>bản</a:t>
            </a:r>
            <a:r>
              <a:rPr lang="en-US" sz="2800" dirty="0">
                <a:solidFill>
                  <a:srgbClr val="1D1B11"/>
                </a:solidFill>
                <a:effectLst/>
                <a:latin typeface="Times New Roman" panose="02020603050405020304" pitchFamily="18" charset="0"/>
                <a:ea typeface="Times New Roman" panose="02020603050405020304" pitchFamily="18" charset="0"/>
              </a:rPr>
              <a:t> </a:t>
            </a:r>
            <a:r>
              <a:rPr lang="en-US" sz="2800" dirty="0" err="1">
                <a:solidFill>
                  <a:srgbClr val="1D1B11"/>
                </a:solidFill>
                <a:effectLst/>
                <a:latin typeface="Times New Roman" panose="02020603050405020304" pitchFamily="18" charset="0"/>
                <a:ea typeface="Times New Roman" panose="02020603050405020304" pitchFamily="18" charset="0"/>
              </a:rPr>
              <a:t>tương</a:t>
            </a:r>
            <a:r>
              <a:rPr lang="en-US" sz="2800" dirty="0">
                <a:solidFill>
                  <a:srgbClr val="1D1B11"/>
                </a:solidFill>
                <a:effectLst/>
                <a:latin typeface="Times New Roman" panose="02020603050405020304" pitchFamily="18" charset="0"/>
                <a:ea typeface="Times New Roman" panose="02020603050405020304" pitchFamily="18" charset="0"/>
              </a:rPr>
              <a:t> </a:t>
            </a:r>
            <a:r>
              <a:rPr lang="en-US" sz="2800" dirty="0" err="1">
                <a:solidFill>
                  <a:srgbClr val="1D1B11"/>
                </a:solidFill>
                <a:effectLst/>
                <a:latin typeface="Times New Roman" panose="02020603050405020304" pitchFamily="18" charset="0"/>
                <a:ea typeface="Times New Roman" panose="02020603050405020304" pitchFamily="18" charset="0"/>
              </a:rPr>
              <a:t>ứng</a:t>
            </a:r>
            <a:r>
              <a:rPr lang="en-US" sz="2800" dirty="0">
                <a:solidFill>
                  <a:srgbClr val="1D1B11"/>
                </a:solidFill>
                <a:effectLst/>
                <a:latin typeface="Times New Roman" panose="02020603050405020304" pitchFamily="18" charset="0"/>
                <a:ea typeface="Times New Roman" panose="02020603050405020304" pitchFamily="18" charset="0"/>
              </a:rPr>
              <a:t> </a:t>
            </a:r>
            <a:r>
              <a:rPr lang="en-US" sz="2800" dirty="0" err="1">
                <a:solidFill>
                  <a:srgbClr val="1D1B11"/>
                </a:solidFill>
                <a:effectLst/>
                <a:latin typeface="Times New Roman" panose="02020603050405020304" pitchFamily="18" charset="0"/>
                <a:ea typeface="Times New Roman" panose="02020603050405020304" pitchFamily="18" charset="0"/>
              </a:rPr>
              <a:t>với</a:t>
            </a:r>
            <a:r>
              <a:rPr lang="en-US" sz="2800" dirty="0">
                <a:solidFill>
                  <a:srgbClr val="1D1B11"/>
                </a:solidFill>
                <a:effectLst/>
                <a:latin typeface="Times New Roman" panose="02020603050405020304" pitchFamily="18" charset="0"/>
                <a:ea typeface="Times New Roman" panose="02020603050405020304" pitchFamily="18" charset="0"/>
              </a:rPr>
              <a:t> </a:t>
            </a:r>
            <a:r>
              <a:rPr lang="en-US" sz="2800" dirty="0" err="1">
                <a:solidFill>
                  <a:srgbClr val="1D1B11"/>
                </a:solidFill>
                <a:effectLst/>
                <a:latin typeface="Times New Roman" panose="02020603050405020304" pitchFamily="18" charset="0"/>
                <a:ea typeface="Times New Roman" panose="02020603050405020304" pitchFamily="18" charset="0"/>
              </a:rPr>
              <a:t>một</a:t>
            </a:r>
            <a:r>
              <a:rPr lang="en-US" sz="2800" dirty="0">
                <a:solidFill>
                  <a:srgbClr val="1D1B11"/>
                </a:solidFill>
                <a:effectLst/>
                <a:latin typeface="Times New Roman" panose="02020603050405020304" pitchFamily="18" charset="0"/>
                <a:ea typeface="Times New Roman" panose="02020603050405020304" pitchFamily="18" charset="0"/>
              </a:rPr>
              <a:t> </a:t>
            </a:r>
            <a:r>
              <a:rPr lang="en-US" sz="2800" dirty="0" err="1">
                <a:solidFill>
                  <a:srgbClr val="1D1B11"/>
                </a:solidFill>
                <a:effectLst/>
                <a:latin typeface="Times New Roman" panose="02020603050405020304" pitchFamily="18" charset="0"/>
                <a:ea typeface="Times New Roman" panose="02020603050405020304" pitchFamily="18" charset="0"/>
              </a:rPr>
              <a:t>luận</a:t>
            </a:r>
            <a:r>
              <a:rPr lang="en-US" sz="2800" dirty="0">
                <a:solidFill>
                  <a:srgbClr val="1D1B11"/>
                </a:solidFill>
                <a:effectLst/>
                <a:latin typeface="Times New Roman" panose="02020603050405020304" pitchFamily="18" charset="0"/>
                <a:ea typeface="Times New Roman" panose="02020603050405020304" pitchFamily="18" charset="0"/>
              </a:rPr>
              <a:t> </a:t>
            </a:r>
            <a:r>
              <a:rPr lang="en-US" sz="2800" dirty="0" err="1">
                <a:solidFill>
                  <a:srgbClr val="1D1B11"/>
                </a:solidFill>
                <a:effectLst/>
                <a:latin typeface="Times New Roman" panose="02020603050405020304" pitchFamily="18" charset="0"/>
                <a:ea typeface="Times New Roman" panose="02020603050405020304" pitchFamily="18" charset="0"/>
              </a:rPr>
              <a:t>điểm</a:t>
            </a:r>
            <a:r>
              <a:rPr lang="en-US" sz="2800" dirty="0">
                <a:solidFill>
                  <a:srgbClr val="1D1B11"/>
                </a:solidFill>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marL="914400" indent="-457200" algn="just">
              <a:lnSpc>
                <a:spcPct val="150000"/>
              </a:lnSpc>
              <a:buClr>
                <a:srgbClr val="FF0000"/>
              </a:buClr>
              <a:buFont typeface="Wingdings" panose="05000000000000000000" pitchFamily="2" charset="2"/>
              <a:buChar char="ü"/>
              <a:tabLst>
                <a:tab pos="200025" algn="l"/>
              </a:tabLst>
            </a:pPr>
            <a:r>
              <a:rPr lang="en-US" sz="2800" b="1" dirty="0">
                <a:solidFill>
                  <a:srgbClr val="1D1B11"/>
                </a:solidFill>
                <a:effectLst/>
                <a:latin typeface="Times New Roman" panose="02020603050405020304" pitchFamily="18" charset="0"/>
                <a:ea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rPr>
              <a:t>Luận</a:t>
            </a:r>
            <a:r>
              <a:rPr lang="en-US" sz="2800" b="1" i="1" dirty="0">
                <a:effectLst/>
                <a:latin typeface="Times New Roman" panose="02020603050405020304" pitchFamily="18" charset="0"/>
                <a:ea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rPr>
              <a:t>điểm</a:t>
            </a:r>
            <a:r>
              <a:rPr lang="en-US" sz="2800" b="1" i="1" dirty="0">
                <a:effectLst/>
                <a:latin typeface="Times New Roman" panose="02020603050405020304" pitchFamily="18" charset="0"/>
                <a:ea typeface="Times New Roman" panose="02020603050405020304" pitchFamily="18" charset="0"/>
              </a:rPr>
              <a:t> 1</a:t>
            </a:r>
            <a:r>
              <a:rPr lang="en-US" sz="2800" b="1" dirty="0">
                <a:effectLst/>
                <a:latin typeface="Times New Roman" panose="02020603050405020304" pitchFamily="18" charset="0"/>
                <a:ea typeface="Times New Roman" panose="02020603050405020304" pitchFamily="18" charset="0"/>
              </a:rPr>
              <a: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dạng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biệt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Quỳnh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thái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độ</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mọi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người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đối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với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dạng</a:t>
            </a:r>
            <a:r>
              <a:rPr lang="en-US" sz="2800" dirty="0">
                <a:effectLst/>
                <a:latin typeface="Times New Roman" panose="02020603050405020304" pitchFamily="18" charset="0"/>
                <a:ea typeface="Times New Roman" panose="02020603050405020304" pitchFamily="18" charset="0"/>
              </a:rPr>
              <a:t> ấy. </a:t>
            </a:r>
            <a:endParaRPr lang="en-US" sz="2400" dirty="0">
              <a:effectLst/>
              <a:latin typeface="Times New Roman" panose="02020603050405020304" pitchFamily="18" charset="0"/>
              <a:ea typeface="Times New Roman" panose="02020603050405020304" pitchFamily="18" charset="0"/>
            </a:endParaRPr>
          </a:p>
          <a:p>
            <a:pPr marL="914400" indent="-457200" algn="just">
              <a:lnSpc>
                <a:spcPct val="150000"/>
              </a:lnSpc>
              <a:buClr>
                <a:srgbClr val="FF0000"/>
              </a:buClr>
              <a:buFont typeface="Wingdings" panose="05000000000000000000" pitchFamily="2" charset="2"/>
              <a:buChar char="ü"/>
              <a:tabLst>
                <a:tab pos="200025" algn="l"/>
              </a:tabLst>
            </a:pPr>
            <a:r>
              <a:rPr lang="en-US" sz="2800" dirty="0">
                <a:effectLst/>
                <a:latin typeface="Times New Roman" panose="02020603050405020304" pitchFamily="18" charset="0"/>
                <a:ea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rPr>
              <a:t>Luận</a:t>
            </a:r>
            <a:r>
              <a:rPr lang="en-US" sz="2800" b="1" i="1" dirty="0">
                <a:effectLst/>
                <a:latin typeface="Times New Roman" panose="02020603050405020304" pitchFamily="18" charset="0"/>
                <a:ea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rPr>
              <a:t>điểm</a:t>
            </a:r>
            <a:r>
              <a:rPr lang="en-US" sz="2800" b="1" i="1" dirty="0">
                <a:effectLst/>
                <a:latin typeface="Times New Roman" panose="02020603050405020304" pitchFamily="18" charset="0"/>
                <a:ea typeface="Times New Roman" panose="02020603050405020304" pitchFamily="18" charset="0"/>
              </a:rPr>
              <a:t> 2</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dạng</a:t>
            </a:r>
            <a:r>
              <a:rPr lang="en-US" sz="2800" dirty="0">
                <a:effectLst/>
                <a:latin typeface="Times New Roman" panose="02020603050405020304" pitchFamily="18" charset="0"/>
                <a:ea typeface="Times New Roman" panose="02020603050405020304" pitchFamily="18" charset="0"/>
              </a:rPr>
              <a:t> con </a:t>
            </a:r>
            <a:r>
              <a:rPr lang="en-US" sz="2800" dirty="0" err="1">
                <a:effectLst/>
                <a:latin typeface="Times New Roman" panose="02020603050405020304" pitchFamily="18" charset="0"/>
                <a:ea typeface="Times New Roman" panose="02020603050405020304" pitchFamily="18" charset="0"/>
              </a:rPr>
              <a:t>người</a:t>
            </a:r>
            <a:r>
              <a:rPr lang="en-US" sz="2800" dirty="0">
                <a:effectLst/>
                <a:latin typeface="Times New Roman" panose="02020603050405020304" pitchFamily="18" charset="0"/>
                <a:ea typeface="Times New Roman" panose="02020603050405020304" pitchFamily="18" charset="0"/>
              </a:rPr>
              <a:t> là </a:t>
            </a:r>
            <a:r>
              <a:rPr lang="en-US" sz="2800" dirty="0" err="1">
                <a:effectLst/>
                <a:latin typeface="Times New Roman" panose="02020603050405020304" pitchFamily="18" charset="0"/>
                <a:ea typeface="Times New Roman" panose="02020603050405020304" pitchFamily="18" charset="0"/>
              </a:rPr>
              <a:t>một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tạo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mang</a:t>
            </a:r>
            <a:r>
              <a:rPr lang="en-US" sz="2800" dirty="0">
                <a:effectLst/>
                <a:latin typeface="Times New Roman" panose="02020603050405020304" pitchFamily="18" charset="0"/>
                <a:ea typeface="Times New Roman" panose="02020603050405020304" pitchFamily="18" charset="0"/>
              </a:rPr>
              <a:t> tính </a:t>
            </a:r>
            <a:r>
              <a:rPr lang="en-US" sz="2800" dirty="0" err="1">
                <a:effectLst/>
                <a:latin typeface="Times New Roman" panose="02020603050405020304" pitchFamily="18" charset="0"/>
                <a:ea typeface="Times New Roman" panose="02020603050405020304" pitchFamily="18" charset="0"/>
              </a:rPr>
              <a:t>văn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hoá</a:t>
            </a:r>
            <a:r>
              <a:rPr lang="en-US" sz="2800" dirty="0">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marL="914400" indent="-457200" algn="just">
              <a:lnSpc>
                <a:spcPct val="150000"/>
              </a:lnSpc>
              <a:buClr>
                <a:srgbClr val="FF0000"/>
              </a:buClr>
              <a:buFont typeface="Wingdings" panose="05000000000000000000" pitchFamily="2" charset="2"/>
              <a:buChar char="ü"/>
              <a:tabLst>
                <a:tab pos="200025" algn="l"/>
              </a:tabLst>
            </a:pPr>
            <a:r>
              <a:rPr lang="en-US" sz="2800" dirty="0">
                <a:effectLst/>
                <a:latin typeface="Times New Roman" panose="02020603050405020304" pitchFamily="18" charset="0"/>
                <a:ea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rPr>
              <a:t>Luận</a:t>
            </a:r>
            <a:r>
              <a:rPr lang="en-US" sz="2800" b="1" i="1" dirty="0">
                <a:effectLst/>
                <a:latin typeface="Times New Roman" panose="02020603050405020304" pitchFamily="18" charset="0"/>
                <a:ea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rPr>
              <a:t>điểm</a:t>
            </a:r>
            <a:r>
              <a:rPr lang="en-US" sz="2800" b="1" i="1" dirty="0">
                <a:effectLst/>
                <a:latin typeface="Times New Roman" panose="02020603050405020304" pitchFamily="18" charset="0"/>
                <a:ea typeface="Times New Roman" panose="02020603050405020304" pitchFamily="18" charset="0"/>
              </a:rPr>
              <a:t> 3</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Những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phẩm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chất</a:t>
            </a:r>
            <a:r>
              <a:rPr lang="en-US" sz="2800" dirty="0">
                <a:effectLst/>
                <a:latin typeface="Times New Roman" panose="02020603050405020304" pitchFamily="18" charset="0"/>
                <a:ea typeface="Times New Roman" panose="02020603050405020304" pitchFamily="18" charset="0"/>
              </a:rPr>
              <a:t> cần có </a:t>
            </a:r>
            <a:r>
              <a:rPr lang="en-US" sz="2800" dirty="0" err="1">
                <a:effectLst/>
                <a:latin typeface="Times New Roman" panose="02020603050405020304" pitchFamily="18" charset="0"/>
                <a:ea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một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phẩm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văn</a:t>
            </a:r>
            <a:r>
              <a:rPr lang="en-US" sz="2800" dirty="0">
                <a:effectLst/>
                <a:latin typeface="Times New Roman" panose="02020603050405020304" pitchFamily="18" charset="0"/>
                <a:ea typeface="Times New Roman" panose="02020603050405020304" pitchFamily="18" charset="0"/>
              </a:rPr>
              <a:t> học viết </a:t>
            </a:r>
            <a:r>
              <a:rPr lang="en-US" sz="2800" dirty="0" err="1">
                <a:effectLst/>
                <a:latin typeface="Times New Roman" panose="02020603050405020304" pitchFamily="18" charset="0"/>
                <a:ea typeface="Times New Roman" panose="02020603050405020304" pitchFamily="18" charset="0"/>
              </a:rPr>
              <a:t>cho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thiếu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nhi</a:t>
            </a:r>
            <a:r>
              <a:rPr lang="en-US" sz="2800" dirty="0">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0187173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1000"/>
                                        <p:tgtEl>
                                          <p:spTgt spid="5">
                                            <p:txEl>
                                              <p:pRg st="2" end="2"/>
                                            </p:txEl>
                                          </p:spTgt>
                                        </p:tgtEl>
                                      </p:cBhvr>
                                    </p:animEffect>
                                    <p:anim calcmode="lin" valueType="num">
                                      <p:cBhvr>
                                        <p:cTn id="18"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1000"/>
                                        <p:tgtEl>
                                          <p:spTgt spid="5">
                                            <p:txEl>
                                              <p:pRg st="3" end="3"/>
                                            </p:txEl>
                                          </p:spTgt>
                                        </p:tgtEl>
                                      </p:cBhvr>
                                    </p:animEffect>
                                    <p:anim calcmode="lin" valueType="num">
                                      <p:cBhvr>
                                        <p:cTn id="23"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3" name="TextBox 2">
            <a:extLst>
              <a:ext uri="{FF2B5EF4-FFF2-40B4-BE49-F238E27FC236}">
                <a16:creationId xmlns:a16="http://schemas.microsoft.com/office/drawing/2014/main" id="{74F62EBA-2B23-586D-6871-D021FDADF034}"/>
              </a:ext>
            </a:extLst>
          </p:cNvPr>
          <p:cNvSpPr txBox="1"/>
          <p:nvPr/>
        </p:nvSpPr>
        <p:spPr>
          <a:xfrm>
            <a:off x="332747" y="153098"/>
            <a:ext cx="11659056" cy="4721742"/>
          </a:xfrm>
          <a:prstGeom prst="rect">
            <a:avLst/>
          </a:prstGeom>
          <a:noFill/>
        </p:spPr>
        <p:txBody>
          <a:bodyPr wrap="square">
            <a:spAutoFit/>
          </a:bodyPr>
          <a:lstStyle/>
          <a:p>
            <a:pPr marL="457200" marR="0" lvl="0" indent="0" algn="just" defTabSz="914400" rtl="0" eaLnBrk="1" fontAlgn="auto" latinLnBrk="0" hangingPunct="1">
              <a:lnSpc>
                <a:spcPct val="130000"/>
              </a:lnSpc>
              <a:spcBef>
                <a:spcPts val="0"/>
              </a:spcBef>
              <a:spcAft>
                <a:spcPts val="0"/>
              </a:spcAft>
              <a:buClrTx/>
              <a:buSzTx/>
              <a:buFontTx/>
              <a:buNone/>
              <a:tabLst>
                <a:tab pos="200025" algn="l"/>
              </a:tabLst>
              <a:defRPr/>
            </a:pPr>
            <a:r>
              <a:rPr kumimoji="0" lang="en-US" sz="26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 </a:t>
            </a:r>
            <a:r>
              <a:rPr kumimoji="0" lang="en-US" sz="2600" b="1" i="0" u="sng"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mn-cs"/>
              </a:rPr>
              <a:t>Mối</a:t>
            </a:r>
            <a:r>
              <a:rPr kumimoji="0" lang="en-US" sz="2600" b="1" i="0" u="sng"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 </a:t>
            </a:r>
            <a:r>
              <a:rPr kumimoji="0" lang="en-US" sz="2600" b="1" i="0" u="sng"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mn-cs"/>
              </a:rPr>
              <a:t>quan</a:t>
            </a:r>
            <a:r>
              <a:rPr kumimoji="0" lang="en-US" sz="2600" b="1" i="0" u="sng"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 hệ </a:t>
            </a:r>
            <a:r>
              <a:rPr kumimoji="0" lang="en-US" sz="2600" b="1" i="0" u="sng"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mn-cs"/>
              </a:rPr>
              <a:t>giữa</a:t>
            </a:r>
            <a:r>
              <a:rPr kumimoji="0" lang="en-US" sz="2600" b="1" i="0" u="sng"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 các </a:t>
            </a:r>
            <a:r>
              <a:rPr kumimoji="0" lang="en-US" sz="2600" b="1" i="0" u="sng"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mn-cs"/>
              </a:rPr>
              <a:t>luận</a:t>
            </a:r>
            <a:r>
              <a:rPr kumimoji="0" lang="en-US" sz="2600" b="1" i="0" u="sng"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 </a:t>
            </a:r>
            <a:r>
              <a:rPr kumimoji="0" lang="en-US" sz="2600" b="1" i="0" u="sng"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mn-cs"/>
              </a:rPr>
              <a:t>điểm</a:t>
            </a:r>
            <a:r>
              <a:rPr kumimoji="0" lang="en-US" sz="26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a:t>
            </a:r>
            <a:endParaRPr kumimoji="0" lang="en-US" sz="26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endParaRPr>
          </a:p>
          <a:p>
            <a:pPr marL="21590" marR="0" lvl="0" indent="179705" algn="just" defTabSz="914400" rtl="0" eaLnBrk="1" fontAlgn="auto" latinLnBrk="0" hangingPunct="1">
              <a:lnSpc>
                <a:spcPct val="130000"/>
              </a:lnSpc>
              <a:spcBef>
                <a:spcPts val="0"/>
              </a:spcBef>
              <a:spcAft>
                <a:spcPts val="0"/>
              </a:spcAft>
              <a:buClrTx/>
              <a:buSzTx/>
              <a:buFontTx/>
              <a:buNone/>
              <a:tabLst>
                <a:tab pos="410845" algn="l"/>
              </a:tabLst>
              <a:defRPr/>
            </a:pP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Các </a:t>
            </a:r>
            <a:r>
              <a:rPr kumimoji="0" lang="en-US" sz="2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luận</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điểm</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được</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sắp</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xếp</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theo</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trình</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tự</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từ</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cụ</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thể</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đến </a:t>
            </a:r>
            <a:r>
              <a:rPr kumimoji="0" lang="en-US" sz="2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khí</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quát</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trong</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đó:</a:t>
            </a:r>
          </a:p>
          <a:p>
            <a:pPr marL="478790" marR="0" lvl="0" indent="-457200" algn="just" defTabSz="914400" rtl="0" eaLnBrk="1" fontAlgn="auto" latinLnBrk="0" hangingPunct="1">
              <a:lnSpc>
                <a:spcPct val="130000"/>
              </a:lnSpc>
              <a:spcBef>
                <a:spcPts val="0"/>
              </a:spcBef>
              <a:spcAft>
                <a:spcPts val="0"/>
              </a:spcAft>
              <a:buClr>
                <a:srgbClr val="FF0000"/>
              </a:buClr>
              <a:buSzTx/>
              <a:buFont typeface="Wingdings" panose="05000000000000000000" pitchFamily="2" charset="2"/>
              <a:buChar char="ü"/>
              <a:tabLst>
                <a:tab pos="410845" algn="l"/>
              </a:tabLst>
              <a:defRPr/>
            </a:pPr>
            <a:r>
              <a:rPr kumimoji="0" lang="en-US" sz="26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Luận</a:t>
            </a:r>
            <a:r>
              <a:rPr kumimoji="0" lang="en-US" sz="26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6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điểm</a:t>
            </a:r>
            <a:r>
              <a:rPr kumimoji="0" lang="en-US" sz="26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1: </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là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sự</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thể</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hiện</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vấn</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đề</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nhân</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dạng</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con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người</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trong</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một</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tác</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phẩm</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cụ</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thể</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p>
          <a:p>
            <a:pPr marL="478790" marR="0" lvl="0" indent="-457200" algn="just" defTabSz="914400" rtl="0" eaLnBrk="1" fontAlgn="auto" latinLnBrk="0" hangingPunct="1">
              <a:lnSpc>
                <a:spcPct val="130000"/>
              </a:lnSpc>
              <a:spcBef>
                <a:spcPts val="0"/>
              </a:spcBef>
              <a:spcAft>
                <a:spcPts val="0"/>
              </a:spcAft>
              <a:buClr>
                <a:srgbClr val="FF0000"/>
              </a:buClr>
              <a:buSzTx/>
              <a:buFont typeface="Wingdings" panose="05000000000000000000" pitchFamily="2" charset="2"/>
              <a:buChar char="ü"/>
              <a:tabLst>
                <a:tab pos="410845" algn="l"/>
              </a:tabLst>
              <a:defRPr/>
            </a:pPr>
            <a:r>
              <a:rPr kumimoji="0" lang="en-US" sz="26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Luận</a:t>
            </a:r>
            <a:r>
              <a:rPr kumimoji="0" lang="en-US" sz="26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6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điểm</a:t>
            </a:r>
            <a:r>
              <a:rPr kumimoji="0" lang="en-US" sz="26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2: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tác</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giả</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đã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sử</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dụng</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các tri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thức</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về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nhân</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học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văn</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hóa</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để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lí</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giải</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vấn</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đề</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nhân</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dạng</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con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người</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từ</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đó soi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tỏ</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trở</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lại để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cắt</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nghĩa</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đem</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đến cái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nhìn</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mới</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về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vấn</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đề</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nhân</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dạng</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trong</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các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tác</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phẩm</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văn</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học.</a:t>
            </a:r>
          </a:p>
          <a:p>
            <a:pPr marL="478790" marR="0" lvl="0" indent="-457200" algn="just" defTabSz="914400" rtl="0" eaLnBrk="1" fontAlgn="auto" latinLnBrk="0" hangingPunct="1">
              <a:lnSpc>
                <a:spcPct val="130000"/>
              </a:lnSpc>
              <a:spcBef>
                <a:spcPts val="0"/>
              </a:spcBef>
              <a:spcAft>
                <a:spcPts val="0"/>
              </a:spcAft>
              <a:buClr>
                <a:srgbClr val="FF0000"/>
              </a:buClr>
              <a:buSzTx/>
              <a:buFont typeface="Wingdings" panose="05000000000000000000" pitchFamily="2" charset="2"/>
              <a:buChar char="ü"/>
              <a:tabLst>
                <a:tab pos="410845" algn="l"/>
              </a:tabLst>
              <a:defRPr/>
            </a:pP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Trên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cơ</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sở</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nhận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diện</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luận</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điểm</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1)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và</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lí</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giải</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luận</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điểm</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2) ấy,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tác</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giả</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đề</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xuất</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những</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phẩm</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chất</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cần có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của</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một</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tác</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phẩm</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văn</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học viết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cho</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thiếu</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6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nhi</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lang="en-US" sz="2600" dirty="0">
                <a:solidFill>
                  <a:prstClr val="black"/>
                </a:solidFill>
                <a:latin typeface="Times New Roman" panose="02020603050405020304" pitchFamily="18" charset="0"/>
                <a:ea typeface="Times New Roman" panose="02020603050405020304" pitchFamily="18" charset="0"/>
              </a:rPr>
              <a:t>LĐ</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3).</a:t>
            </a:r>
          </a:p>
        </p:txBody>
      </p:sp>
      <p:sp>
        <p:nvSpPr>
          <p:cNvPr id="2" name="Rectangle: Rounded Corners 1">
            <a:extLst>
              <a:ext uri="{FF2B5EF4-FFF2-40B4-BE49-F238E27FC236}">
                <a16:creationId xmlns:a16="http://schemas.microsoft.com/office/drawing/2014/main" id="{DE3F62B3-A97A-0438-9D0F-C92F5B6D0876}"/>
              </a:ext>
            </a:extLst>
          </p:cNvPr>
          <p:cNvSpPr/>
          <p:nvPr/>
        </p:nvSpPr>
        <p:spPr>
          <a:xfrm>
            <a:off x="542748" y="5067472"/>
            <a:ext cx="3863340" cy="642204"/>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prstClr val="black"/>
                </a:solidFill>
                <a:latin typeface="Times New Roman" panose="02020603050405020304" pitchFamily="18" charset="0"/>
                <a:ea typeface="Times New Roman" panose="02020603050405020304" pitchFamily="18" charset="0"/>
              </a:rPr>
              <a:t>L</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uận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điểm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1</a:t>
            </a:r>
            <a:endParaRPr lang="en-US" sz="2800" dirty="0"/>
          </a:p>
        </p:txBody>
      </p:sp>
      <p:sp>
        <p:nvSpPr>
          <p:cNvPr id="4" name="Rectangle: Rounded Corners 3">
            <a:extLst>
              <a:ext uri="{FF2B5EF4-FFF2-40B4-BE49-F238E27FC236}">
                <a16:creationId xmlns:a16="http://schemas.microsoft.com/office/drawing/2014/main" id="{44B72462-AB14-3DB2-D342-2D661589967C}"/>
              </a:ext>
            </a:extLst>
          </p:cNvPr>
          <p:cNvSpPr/>
          <p:nvPr/>
        </p:nvSpPr>
        <p:spPr>
          <a:xfrm>
            <a:off x="3707130" y="6099358"/>
            <a:ext cx="3863340" cy="642204"/>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prstClr val="black"/>
                </a:solidFill>
                <a:latin typeface="Times New Roman" panose="02020603050405020304" pitchFamily="18" charset="0"/>
                <a:ea typeface="Times New Roman" panose="02020603050405020304" pitchFamily="18" charset="0"/>
              </a:rPr>
              <a:t>L</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uận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điểm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3</a:t>
            </a:r>
            <a:endParaRPr lang="en-US" sz="2800" dirty="0"/>
          </a:p>
        </p:txBody>
      </p:sp>
      <p:sp>
        <p:nvSpPr>
          <p:cNvPr id="5" name="Rectangle: Rounded Corners 4">
            <a:extLst>
              <a:ext uri="{FF2B5EF4-FFF2-40B4-BE49-F238E27FC236}">
                <a16:creationId xmlns:a16="http://schemas.microsoft.com/office/drawing/2014/main" id="{F13931C0-666E-F3F8-B0D8-CA21A19E74EC}"/>
              </a:ext>
            </a:extLst>
          </p:cNvPr>
          <p:cNvSpPr/>
          <p:nvPr/>
        </p:nvSpPr>
        <p:spPr>
          <a:xfrm>
            <a:off x="6743346" y="5078904"/>
            <a:ext cx="3863340" cy="642204"/>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prstClr val="black"/>
                </a:solidFill>
                <a:latin typeface="Times New Roman" panose="02020603050405020304" pitchFamily="18" charset="0"/>
                <a:ea typeface="Times New Roman" panose="02020603050405020304" pitchFamily="18" charset="0"/>
              </a:rPr>
              <a:t>L</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uận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điểm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2</a:t>
            </a:r>
            <a:endParaRPr lang="en-US" sz="2800" dirty="0"/>
          </a:p>
        </p:txBody>
      </p:sp>
      <p:cxnSp>
        <p:nvCxnSpPr>
          <p:cNvPr id="7" name="Straight Arrow Connector 6">
            <a:extLst>
              <a:ext uri="{FF2B5EF4-FFF2-40B4-BE49-F238E27FC236}">
                <a16:creationId xmlns:a16="http://schemas.microsoft.com/office/drawing/2014/main" id="{0A62D265-B5FA-431F-BAF5-58178A072AFE}"/>
              </a:ext>
            </a:extLst>
          </p:cNvPr>
          <p:cNvCxnSpPr>
            <a:cxnSpLocks/>
          </p:cNvCxnSpPr>
          <p:nvPr/>
        </p:nvCxnSpPr>
        <p:spPr>
          <a:xfrm>
            <a:off x="4417164" y="5423296"/>
            <a:ext cx="2315106" cy="12676"/>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cxnSp>
        <p:nvCxnSpPr>
          <p:cNvPr id="16" name="Straight Arrow Connector 15">
            <a:extLst>
              <a:ext uri="{FF2B5EF4-FFF2-40B4-BE49-F238E27FC236}">
                <a16:creationId xmlns:a16="http://schemas.microsoft.com/office/drawing/2014/main" id="{64769883-9976-A744-EA6D-FA3D0B4FE295}"/>
              </a:ext>
            </a:extLst>
          </p:cNvPr>
          <p:cNvCxnSpPr>
            <a:stCxn id="2" idx="2"/>
            <a:endCxn id="4" idx="0"/>
          </p:cNvCxnSpPr>
          <p:nvPr/>
        </p:nvCxnSpPr>
        <p:spPr>
          <a:xfrm>
            <a:off x="2474418" y="5709676"/>
            <a:ext cx="3164382" cy="38968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8" name="Straight Arrow Connector 17">
            <a:extLst>
              <a:ext uri="{FF2B5EF4-FFF2-40B4-BE49-F238E27FC236}">
                <a16:creationId xmlns:a16="http://schemas.microsoft.com/office/drawing/2014/main" id="{F18200F9-FC90-999F-EF18-ABE89ABFB22C}"/>
              </a:ext>
            </a:extLst>
          </p:cNvPr>
          <p:cNvCxnSpPr>
            <a:cxnSpLocks/>
            <a:stCxn id="5" idx="2"/>
          </p:cNvCxnSpPr>
          <p:nvPr/>
        </p:nvCxnSpPr>
        <p:spPr>
          <a:xfrm flipH="1">
            <a:off x="5448655" y="5721108"/>
            <a:ext cx="3226361" cy="3782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12990637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arn(inVertical)">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arn(inVertical)">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arn(inVertical)">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1" presetClass="entr" presetSubtype="0" fill="hold" grpId="0" nodeType="clickEffect">
                                  <p:stCondLst>
                                    <p:cond delay="0"/>
                                  </p:stCondLst>
                                  <p:childTnLst>
                                    <p:set>
                                      <p:cBhvr>
                                        <p:cTn id="35" dur="1" fill="hold">
                                          <p:stCondLst>
                                            <p:cond delay="0"/>
                                          </p:stCondLst>
                                        </p:cTn>
                                        <p:tgtEl>
                                          <p:spTgt spid="2"/>
                                        </p:tgtEl>
                                        <p:attrNameLst>
                                          <p:attrName>style.visibility</p:attrName>
                                        </p:attrNameLst>
                                      </p:cBhvr>
                                      <p:to>
                                        <p:strVal val="visible"/>
                                      </p:to>
                                    </p:set>
                                    <p:anim calcmode="lin" valueType="num">
                                      <p:cBhvr>
                                        <p:cTn id="36" dur="1000" fill="hold"/>
                                        <p:tgtEl>
                                          <p:spTgt spid="2"/>
                                        </p:tgtEl>
                                        <p:attrNameLst>
                                          <p:attrName>ppt_w</p:attrName>
                                        </p:attrNameLst>
                                      </p:cBhvr>
                                      <p:tavLst>
                                        <p:tav tm="0">
                                          <p:val>
                                            <p:fltVal val="0"/>
                                          </p:val>
                                        </p:tav>
                                        <p:tav tm="100000">
                                          <p:val>
                                            <p:strVal val="#ppt_w"/>
                                          </p:val>
                                        </p:tav>
                                      </p:tavLst>
                                    </p:anim>
                                    <p:anim calcmode="lin" valueType="num">
                                      <p:cBhvr>
                                        <p:cTn id="37" dur="1000" fill="hold"/>
                                        <p:tgtEl>
                                          <p:spTgt spid="2"/>
                                        </p:tgtEl>
                                        <p:attrNameLst>
                                          <p:attrName>ppt_h</p:attrName>
                                        </p:attrNameLst>
                                      </p:cBhvr>
                                      <p:tavLst>
                                        <p:tav tm="0">
                                          <p:val>
                                            <p:fltVal val="0"/>
                                          </p:val>
                                        </p:tav>
                                        <p:tav tm="100000">
                                          <p:val>
                                            <p:strVal val="#ppt_h"/>
                                          </p:val>
                                        </p:tav>
                                      </p:tavLst>
                                    </p:anim>
                                    <p:anim calcmode="lin" valueType="num">
                                      <p:cBhvr>
                                        <p:cTn id="38" dur="1000" fill="hold"/>
                                        <p:tgtEl>
                                          <p:spTgt spid="2"/>
                                        </p:tgtEl>
                                        <p:attrNameLst>
                                          <p:attrName>style.rotation</p:attrName>
                                        </p:attrNameLst>
                                      </p:cBhvr>
                                      <p:tavLst>
                                        <p:tav tm="0">
                                          <p:val>
                                            <p:fltVal val="90"/>
                                          </p:val>
                                        </p:tav>
                                        <p:tav tm="100000">
                                          <p:val>
                                            <p:fltVal val="0"/>
                                          </p:val>
                                        </p:tav>
                                      </p:tavLst>
                                    </p:anim>
                                    <p:animEffect transition="in" filter="fade">
                                      <p:cBhvr>
                                        <p:cTn id="39" dur="1000"/>
                                        <p:tgtEl>
                                          <p:spTgt spid="2"/>
                                        </p:tgtEl>
                                      </p:cBhvr>
                                    </p:animEffect>
                                  </p:childTnLst>
                                </p:cTn>
                              </p:par>
                              <p:par>
                                <p:cTn id="40" presetID="31" presetClass="entr" presetSubtype="0" fill="hold" grpId="0" nodeType="withEffect">
                                  <p:stCondLst>
                                    <p:cond delay="0"/>
                                  </p:stCondLst>
                                  <p:childTnLst>
                                    <p:set>
                                      <p:cBhvr>
                                        <p:cTn id="41" dur="1" fill="hold">
                                          <p:stCondLst>
                                            <p:cond delay="0"/>
                                          </p:stCondLst>
                                        </p:cTn>
                                        <p:tgtEl>
                                          <p:spTgt spid="5"/>
                                        </p:tgtEl>
                                        <p:attrNameLst>
                                          <p:attrName>style.visibility</p:attrName>
                                        </p:attrNameLst>
                                      </p:cBhvr>
                                      <p:to>
                                        <p:strVal val="visible"/>
                                      </p:to>
                                    </p:set>
                                    <p:anim calcmode="lin" valueType="num">
                                      <p:cBhvr>
                                        <p:cTn id="42" dur="1000" fill="hold"/>
                                        <p:tgtEl>
                                          <p:spTgt spid="5"/>
                                        </p:tgtEl>
                                        <p:attrNameLst>
                                          <p:attrName>ppt_w</p:attrName>
                                        </p:attrNameLst>
                                      </p:cBhvr>
                                      <p:tavLst>
                                        <p:tav tm="0">
                                          <p:val>
                                            <p:fltVal val="0"/>
                                          </p:val>
                                        </p:tav>
                                        <p:tav tm="100000">
                                          <p:val>
                                            <p:strVal val="#ppt_w"/>
                                          </p:val>
                                        </p:tav>
                                      </p:tavLst>
                                    </p:anim>
                                    <p:anim calcmode="lin" valueType="num">
                                      <p:cBhvr>
                                        <p:cTn id="43" dur="1000" fill="hold"/>
                                        <p:tgtEl>
                                          <p:spTgt spid="5"/>
                                        </p:tgtEl>
                                        <p:attrNameLst>
                                          <p:attrName>ppt_h</p:attrName>
                                        </p:attrNameLst>
                                      </p:cBhvr>
                                      <p:tavLst>
                                        <p:tav tm="0">
                                          <p:val>
                                            <p:fltVal val="0"/>
                                          </p:val>
                                        </p:tav>
                                        <p:tav tm="100000">
                                          <p:val>
                                            <p:strVal val="#ppt_h"/>
                                          </p:val>
                                        </p:tav>
                                      </p:tavLst>
                                    </p:anim>
                                    <p:anim calcmode="lin" valueType="num">
                                      <p:cBhvr>
                                        <p:cTn id="44" dur="1000" fill="hold"/>
                                        <p:tgtEl>
                                          <p:spTgt spid="5"/>
                                        </p:tgtEl>
                                        <p:attrNameLst>
                                          <p:attrName>style.rotation</p:attrName>
                                        </p:attrNameLst>
                                      </p:cBhvr>
                                      <p:tavLst>
                                        <p:tav tm="0">
                                          <p:val>
                                            <p:fltVal val="90"/>
                                          </p:val>
                                        </p:tav>
                                        <p:tav tm="100000">
                                          <p:val>
                                            <p:fltVal val="0"/>
                                          </p:val>
                                        </p:tav>
                                      </p:tavLst>
                                    </p:anim>
                                    <p:animEffect transition="in" filter="fade">
                                      <p:cBhvr>
                                        <p:cTn id="45" dur="1000"/>
                                        <p:tgtEl>
                                          <p:spTgt spid="5"/>
                                        </p:tgtEl>
                                      </p:cBhvr>
                                    </p:animEffect>
                                  </p:childTnLst>
                                </p:cTn>
                              </p:par>
                              <p:par>
                                <p:cTn id="46" presetID="31" presetClass="entr" presetSubtype="0" fill="hold" nodeType="withEffect">
                                  <p:stCondLst>
                                    <p:cond delay="0"/>
                                  </p:stCondLst>
                                  <p:childTnLst>
                                    <p:set>
                                      <p:cBhvr>
                                        <p:cTn id="47" dur="1" fill="hold">
                                          <p:stCondLst>
                                            <p:cond delay="0"/>
                                          </p:stCondLst>
                                        </p:cTn>
                                        <p:tgtEl>
                                          <p:spTgt spid="7"/>
                                        </p:tgtEl>
                                        <p:attrNameLst>
                                          <p:attrName>style.visibility</p:attrName>
                                        </p:attrNameLst>
                                      </p:cBhvr>
                                      <p:to>
                                        <p:strVal val="visible"/>
                                      </p:to>
                                    </p:set>
                                    <p:anim calcmode="lin" valueType="num">
                                      <p:cBhvr>
                                        <p:cTn id="48" dur="1000" fill="hold"/>
                                        <p:tgtEl>
                                          <p:spTgt spid="7"/>
                                        </p:tgtEl>
                                        <p:attrNameLst>
                                          <p:attrName>ppt_w</p:attrName>
                                        </p:attrNameLst>
                                      </p:cBhvr>
                                      <p:tavLst>
                                        <p:tav tm="0">
                                          <p:val>
                                            <p:fltVal val="0"/>
                                          </p:val>
                                        </p:tav>
                                        <p:tav tm="100000">
                                          <p:val>
                                            <p:strVal val="#ppt_w"/>
                                          </p:val>
                                        </p:tav>
                                      </p:tavLst>
                                    </p:anim>
                                    <p:anim calcmode="lin" valueType="num">
                                      <p:cBhvr>
                                        <p:cTn id="49" dur="1000" fill="hold"/>
                                        <p:tgtEl>
                                          <p:spTgt spid="7"/>
                                        </p:tgtEl>
                                        <p:attrNameLst>
                                          <p:attrName>ppt_h</p:attrName>
                                        </p:attrNameLst>
                                      </p:cBhvr>
                                      <p:tavLst>
                                        <p:tav tm="0">
                                          <p:val>
                                            <p:fltVal val="0"/>
                                          </p:val>
                                        </p:tav>
                                        <p:tav tm="100000">
                                          <p:val>
                                            <p:strVal val="#ppt_h"/>
                                          </p:val>
                                        </p:tav>
                                      </p:tavLst>
                                    </p:anim>
                                    <p:anim calcmode="lin" valueType="num">
                                      <p:cBhvr>
                                        <p:cTn id="50" dur="1000" fill="hold"/>
                                        <p:tgtEl>
                                          <p:spTgt spid="7"/>
                                        </p:tgtEl>
                                        <p:attrNameLst>
                                          <p:attrName>style.rotation</p:attrName>
                                        </p:attrNameLst>
                                      </p:cBhvr>
                                      <p:tavLst>
                                        <p:tav tm="0">
                                          <p:val>
                                            <p:fltVal val="90"/>
                                          </p:val>
                                        </p:tav>
                                        <p:tav tm="100000">
                                          <p:val>
                                            <p:fltVal val="0"/>
                                          </p:val>
                                        </p:tav>
                                      </p:tavLst>
                                    </p:anim>
                                    <p:animEffect transition="in" filter="fade">
                                      <p:cBhvr>
                                        <p:cTn id="51" dur="1000"/>
                                        <p:tgtEl>
                                          <p:spTgt spid="7"/>
                                        </p:tgtEl>
                                      </p:cBhvr>
                                    </p:animEffect>
                                  </p:childTnLst>
                                </p:cTn>
                              </p:par>
                              <p:par>
                                <p:cTn id="52" presetID="31" presetClass="entr" presetSubtype="0" fill="hold" nodeType="withEffect">
                                  <p:stCondLst>
                                    <p:cond delay="0"/>
                                  </p:stCondLst>
                                  <p:childTnLst>
                                    <p:set>
                                      <p:cBhvr>
                                        <p:cTn id="53" dur="1" fill="hold">
                                          <p:stCondLst>
                                            <p:cond delay="0"/>
                                          </p:stCondLst>
                                        </p:cTn>
                                        <p:tgtEl>
                                          <p:spTgt spid="16"/>
                                        </p:tgtEl>
                                        <p:attrNameLst>
                                          <p:attrName>style.visibility</p:attrName>
                                        </p:attrNameLst>
                                      </p:cBhvr>
                                      <p:to>
                                        <p:strVal val="visible"/>
                                      </p:to>
                                    </p:set>
                                    <p:anim calcmode="lin" valueType="num">
                                      <p:cBhvr>
                                        <p:cTn id="54" dur="1000" fill="hold"/>
                                        <p:tgtEl>
                                          <p:spTgt spid="16"/>
                                        </p:tgtEl>
                                        <p:attrNameLst>
                                          <p:attrName>ppt_w</p:attrName>
                                        </p:attrNameLst>
                                      </p:cBhvr>
                                      <p:tavLst>
                                        <p:tav tm="0">
                                          <p:val>
                                            <p:fltVal val="0"/>
                                          </p:val>
                                        </p:tav>
                                        <p:tav tm="100000">
                                          <p:val>
                                            <p:strVal val="#ppt_w"/>
                                          </p:val>
                                        </p:tav>
                                      </p:tavLst>
                                    </p:anim>
                                    <p:anim calcmode="lin" valueType="num">
                                      <p:cBhvr>
                                        <p:cTn id="55" dur="1000" fill="hold"/>
                                        <p:tgtEl>
                                          <p:spTgt spid="16"/>
                                        </p:tgtEl>
                                        <p:attrNameLst>
                                          <p:attrName>ppt_h</p:attrName>
                                        </p:attrNameLst>
                                      </p:cBhvr>
                                      <p:tavLst>
                                        <p:tav tm="0">
                                          <p:val>
                                            <p:fltVal val="0"/>
                                          </p:val>
                                        </p:tav>
                                        <p:tav tm="100000">
                                          <p:val>
                                            <p:strVal val="#ppt_h"/>
                                          </p:val>
                                        </p:tav>
                                      </p:tavLst>
                                    </p:anim>
                                    <p:anim calcmode="lin" valueType="num">
                                      <p:cBhvr>
                                        <p:cTn id="56" dur="1000" fill="hold"/>
                                        <p:tgtEl>
                                          <p:spTgt spid="16"/>
                                        </p:tgtEl>
                                        <p:attrNameLst>
                                          <p:attrName>style.rotation</p:attrName>
                                        </p:attrNameLst>
                                      </p:cBhvr>
                                      <p:tavLst>
                                        <p:tav tm="0">
                                          <p:val>
                                            <p:fltVal val="90"/>
                                          </p:val>
                                        </p:tav>
                                        <p:tav tm="100000">
                                          <p:val>
                                            <p:fltVal val="0"/>
                                          </p:val>
                                        </p:tav>
                                      </p:tavLst>
                                    </p:anim>
                                    <p:animEffect transition="in" filter="fade">
                                      <p:cBhvr>
                                        <p:cTn id="57" dur="1000"/>
                                        <p:tgtEl>
                                          <p:spTgt spid="16"/>
                                        </p:tgtEl>
                                      </p:cBhvr>
                                    </p:animEffect>
                                  </p:childTnLst>
                                </p:cTn>
                              </p:par>
                              <p:par>
                                <p:cTn id="58" presetID="31" presetClass="entr" presetSubtype="0" fill="hold" grpId="0" nodeType="withEffect">
                                  <p:stCondLst>
                                    <p:cond delay="0"/>
                                  </p:stCondLst>
                                  <p:childTnLst>
                                    <p:set>
                                      <p:cBhvr>
                                        <p:cTn id="59" dur="1" fill="hold">
                                          <p:stCondLst>
                                            <p:cond delay="0"/>
                                          </p:stCondLst>
                                        </p:cTn>
                                        <p:tgtEl>
                                          <p:spTgt spid="4"/>
                                        </p:tgtEl>
                                        <p:attrNameLst>
                                          <p:attrName>style.visibility</p:attrName>
                                        </p:attrNameLst>
                                      </p:cBhvr>
                                      <p:to>
                                        <p:strVal val="visible"/>
                                      </p:to>
                                    </p:set>
                                    <p:anim calcmode="lin" valueType="num">
                                      <p:cBhvr>
                                        <p:cTn id="60" dur="1000" fill="hold"/>
                                        <p:tgtEl>
                                          <p:spTgt spid="4"/>
                                        </p:tgtEl>
                                        <p:attrNameLst>
                                          <p:attrName>ppt_w</p:attrName>
                                        </p:attrNameLst>
                                      </p:cBhvr>
                                      <p:tavLst>
                                        <p:tav tm="0">
                                          <p:val>
                                            <p:fltVal val="0"/>
                                          </p:val>
                                        </p:tav>
                                        <p:tav tm="100000">
                                          <p:val>
                                            <p:strVal val="#ppt_w"/>
                                          </p:val>
                                        </p:tav>
                                      </p:tavLst>
                                    </p:anim>
                                    <p:anim calcmode="lin" valueType="num">
                                      <p:cBhvr>
                                        <p:cTn id="61" dur="1000" fill="hold"/>
                                        <p:tgtEl>
                                          <p:spTgt spid="4"/>
                                        </p:tgtEl>
                                        <p:attrNameLst>
                                          <p:attrName>ppt_h</p:attrName>
                                        </p:attrNameLst>
                                      </p:cBhvr>
                                      <p:tavLst>
                                        <p:tav tm="0">
                                          <p:val>
                                            <p:fltVal val="0"/>
                                          </p:val>
                                        </p:tav>
                                        <p:tav tm="100000">
                                          <p:val>
                                            <p:strVal val="#ppt_h"/>
                                          </p:val>
                                        </p:tav>
                                      </p:tavLst>
                                    </p:anim>
                                    <p:anim calcmode="lin" valueType="num">
                                      <p:cBhvr>
                                        <p:cTn id="62" dur="1000" fill="hold"/>
                                        <p:tgtEl>
                                          <p:spTgt spid="4"/>
                                        </p:tgtEl>
                                        <p:attrNameLst>
                                          <p:attrName>style.rotation</p:attrName>
                                        </p:attrNameLst>
                                      </p:cBhvr>
                                      <p:tavLst>
                                        <p:tav tm="0">
                                          <p:val>
                                            <p:fltVal val="90"/>
                                          </p:val>
                                        </p:tav>
                                        <p:tav tm="100000">
                                          <p:val>
                                            <p:fltVal val="0"/>
                                          </p:val>
                                        </p:tav>
                                      </p:tavLst>
                                    </p:anim>
                                    <p:animEffect transition="in" filter="fade">
                                      <p:cBhvr>
                                        <p:cTn id="63" dur="1000"/>
                                        <p:tgtEl>
                                          <p:spTgt spid="4"/>
                                        </p:tgtEl>
                                      </p:cBhvr>
                                    </p:animEffec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55CA618-78A6-47F6-B865-E9315164FB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nvGrpSpPr>
          <p:cNvPr id="35" name="Group 34">
            <a:extLst>
              <a:ext uri="{FF2B5EF4-FFF2-40B4-BE49-F238E27FC236}">
                <a16:creationId xmlns:a16="http://schemas.microsoft.com/office/drawing/2014/main" id="{B83D307E-DF68-43F8-97CE-0AAE950A712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71255" y="-1"/>
            <a:ext cx="7649490" cy="5728133"/>
            <a:chOff x="329184" y="1"/>
            <a:chExt cx="524256" cy="5728133"/>
          </a:xfrm>
        </p:grpSpPr>
        <p:cxnSp>
          <p:nvCxnSpPr>
            <p:cNvPr id="20" name="Straight Connector 19">
              <a:extLst>
                <a:ext uri="{FF2B5EF4-FFF2-40B4-BE49-F238E27FC236}">
                  <a16:creationId xmlns:a16="http://schemas.microsoft.com/office/drawing/2014/main" id="{5546E3D2-37BF-4528-9851-2B2F628234A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28134"/>
              <a:ext cx="523824"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752A0C69-DC4E-4FC0-843C-BAA27B3A56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1"/>
              <a:ext cx="524256" cy="55321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sp>
        <p:nvSpPr>
          <p:cNvPr id="23" name="Rectangle 22">
            <a:extLst>
              <a:ext uri="{FF2B5EF4-FFF2-40B4-BE49-F238E27FC236}">
                <a16:creationId xmlns:a16="http://schemas.microsoft.com/office/drawing/2014/main" id="{8ED94938-268E-4C0A-A08A-B3980C78BA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318045"/>
            <a:ext cx="10999072" cy="532513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10" name="Picture 9" descr="A person smiling and a book&#10;&#10;Description automatically generated">
            <a:extLst>
              <a:ext uri="{FF2B5EF4-FFF2-40B4-BE49-F238E27FC236}">
                <a16:creationId xmlns:a16="http://schemas.microsoft.com/office/drawing/2014/main" id="{F53D9B13-5E05-F23C-43CF-23E19DF12C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5862" y="671201"/>
            <a:ext cx="3193299" cy="2999232"/>
          </a:xfrm>
          <a:prstGeom prst="rect">
            <a:avLst/>
          </a:prstGeom>
        </p:spPr>
      </p:pic>
      <p:pic>
        <p:nvPicPr>
          <p:cNvPr id="7" name="Content Placeholder 6" descr="A cartoon of a child&#10;&#10;Description automatically generated">
            <a:extLst>
              <a:ext uri="{FF2B5EF4-FFF2-40B4-BE49-F238E27FC236}">
                <a16:creationId xmlns:a16="http://schemas.microsoft.com/office/drawing/2014/main" id="{25654B9E-088A-1D02-1AF7-BD50640B0DD5}"/>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168053" y="671201"/>
            <a:ext cx="3186684" cy="2999232"/>
          </a:xfrm>
          <a:prstGeom prst="rect">
            <a:avLst/>
          </a:prstGeom>
        </p:spPr>
      </p:pic>
      <p:sp>
        <p:nvSpPr>
          <p:cNvPr id="4" name="TextBox 3">
            <a:extLst>
              <a:ext uri="{FF2B5EF4-FFF2-40B4-BE49-F238E27FC236}">
                <a16:creationId xmlns:a16="http://schemas.microsoft.com/office/drawing/2014/main" id="{E5188862-5E57-0FE8-3C39-D1F4AFCDBCD5}"/>
              </a:ext>
            </a:extLst>
          </p:cNvPr>
          <p:cNvSpPr txBox="1"/>
          <p:nvPr/>
        </p:nvSpPr>
        <p:spPr>
          <a:xfrm>
            <a:off x="2911793" y="3975099"/>
            <a:ext cx="6097904" cy="1668085"/>
          </a:xfrm>
          <a:prstGeom prst="rect">
            <a:avLst/>
          </a:prstGeom>
          <a:noFill/>
        </p:spPr>
        <p:txBody>
          <a:bodyPr wrap="square">
            <a:spAutoFit/>
          </a:bodyPr>
          <a:lstStyle/>
          <a:p>
            <a:pPr algn="ctr">
              <a:lnSpc>
                <a:spcPct val="150000"/>
              </a:lnSpc>
            </a:pPr>
            <a:r>
              <a:rPr lang="en-US" sz="3600" b="1" dirty="0">
                <a:solidFill>
                  <a:srgbClr val="0070C0"/>
                </a:solidFill>
                <a:effectLst/>
                <a:latin typeface="#9Slide03 AmpleSoft Bold" panose="02000000000000000000" pitchFamily="2" charset="0"/>
                <a:ea typeface="MS Mincho" panose="02020609040205080304" pitchFamily="49" charset="-128"/>
              </a:rPr>
              <a:t>2. Hệ </a:t>
            </a:r>
            <a:r>
              <a:rPr lang="en-US" sz="3600" b="1" dirty="0" err="1">
                <a:solidFill>
                  <a:srgbClr val="0070C0"/>
                </a:solidFill>
                <a:effectLst/>
                <a:latin typeface="#9Slide03 AmpleSoft Bold" panose="02000000000000000000" pitchFamily="2" charset="0"/>
                <a:ea typeface="MS Mincho" panose="02020609040205080304" pitchFamily="49" charset="-128"/>
              </a:rPr>
              <a:t>thống</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lí</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lẽ</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và</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bằng</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chứng</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cho</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từng</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luận</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điểm</a:t>
            </a:r>
            <a:endParaRPr lang="en-US" sz="3600" dirty="0">
              <a:latin typeface="#9Slide03 AmpleSoft Bold" panose="02000000000000000000" pitchFamily="2" charset="0"/>
            </a:endParaRPr>
          </a:p>
        </p:txBody>
      </p:sp>
    </p:spTree>
    <p:extLst>
      <p:ext uri="{BB962C8B-B14F-4D97-AF65-F5344CB8AC3E}">
        <p14:creationId xmlns:p14="http://schemas.microsoft.com/office/powerpoint/2010/main" val="193415089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5DDAD-D4CF-AD55-B871-91E0A9CC2E92}"/>
              </a:ext>
            </a:extLst>
          </p:cNvPr>
          <p:cNvSpPr>
            <a:spLocks noGrp="1"/>
          </p:cNvSpPr>
          <p:nvPr>
            <p:ph type="title"/>
          </p:nvPr>
        </p:nvSpPr>
        <p:spPr>
          <a:xfrm>
            <a:off x="5100561" y="774285"/>
            <a:ext cx="6262354" cy="1169585"/>
          </a:xfrm>
        </p:spPr>
        <p:txBody>
          <a:bodyPr anchor="b">
            <a:noAutofit/>
          </a:bodyPr>
          <a:lstStyle/>
          <a:p>
            <a:pPr algn="ctr">
              <a:lnSpc>
                <a:spcPct val="150000"/>
              </a:lnSpc>
            </a:pPr>
            <a:r>
              <a:rPr lang="en-US" b="1" dirty="0">
                <a:solidFill>
                  <a:srgbClr val="0070C0"/>
                </a:solidFill>
                <a:effectLst/>
                <a:latin typeface="#9Slide03 AmpleSoft Bold" panose="02000000000000000000" pitchFamily="2" charset="0"/>
                <a:ea typeface="MS Mincho" panose="02020609040205080304" pitchFamily="49" charset="-128"/>
              </a:rPr>
              <a:t> HOẠT ĐỘNG NHÓM</a:t>
            </a:r>
            <a:br>
              <a:rPr lang="en-US" dirty="0">
                <a:effectLst/>
                <a:latin typeface="#9Slide03 AmpleSoft Bold" panose="02000000000000000000" pitchFamily="2" charset="0"/>
                <a:ea typeface="Times New Roman" panose="02020603050405020304" pitchFamily="18" charset="0"/>
              </a:rPr>
            </a:br>
            <a:endParaRPr lang="en-US" dirty="0">
              <a:latin typeface="#9Slide03 AmpleSoft Bold" panose="02000000000000000000" pitchFamily="2" charset="0"/>
            </a:endParaRPr>
          </a:p>
        </p:txBody>
      </p:sp>
      <p:pic>
        <p:nvPicPr>
          <p:cNvPr id="7" name="Content Placeholder 6" descr="A cartoon of a child&#10;&#10;Description automatically generated">
            <a:extLst>
              <a:ext uri="{FF2B5EF4-FFF2-40B4-BE49-F238E27FC236}">
                <a16:creationId xmlns:a16="http://schemas.microsoft.com/office/drawing/2014/main" id="{25654B9E-088A-1D02-1AF7-BD50640B0D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7713" y="774285"/>
            <a:ext cx="2742496" cy="2581173"/>
          </a:xfrm>
          <a:prstGeom prst="rect">
            <a:avLst/>
          </a:prstGeom>
        </p:spPr>
      </p:pic>
      <p:pic>
        <p:nvPicPr>
          <p:cNvPr id="10" name="Picture 9" descr="A person smiling and a book&#10;&#10;Description automatically generated">
            <a:extLst>
              <a:ext uri="{FF2B5EF4-FFF2-40B4-BE49-F238E27FC236}">
                <a16:creationId xmlns:a16="http://schemas.microsoft.com/office/drawing/2014/main" id="{F53D9B13-5E05-F23C-43CF-23E19DF12C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34866" y="3575074"/>
            <a:ext cx="2748190" cy="2581173"/>
          </a:xfrm>
          <a:prstGeom prst="rect">
            <a:avLst/>
          </a:prstGeom>
        </p:spPr>
      </p:pic>
      <p:sp>
        <p:nvSpPr>
          <p:cNvPr id="5" name="TextBox 4">
            <a:extLst>
              <a:ext uri="{FF2B5EF4-FFF2-40B4-BE49-F238E27FC236}">
                <a16:creationId xmlns:a16="http://schemas.microsoft.com/office/drawing/2014/main" id="{B5C2F8CF-2340-7E0E-B633-00BC1110C891}"/>
              </a:ext>
            </a:extLst>
          </p:cNvPr>
          <p:cNvSpPr txBox="1"/>
          <p:nvPr/>
        </p:nvSpPr>
        <p:spPr>
          <a:xfrm>
            <a:off x="4649153" y="1763738"/>
            <a:ext cx="7135178" cy="4310924"/>
          </a:xfrm>
          <a:prstGeom prst="rect">
            <a:avLst/>
          </a:prstGeom>
          <a:noFill/>
        </p:spPr>
        <p:txBody>
          <a:bodyPr wrap="square">
            <a:spAutoFit/>
          </a:bodyPr>
          <a:lstStyle/>
          <a:p>
            <a:pPr marL="457200" indent="-457200" algn="just">
              <a:lnSpc>
                <a:spcPct val="130000"/>
              </a:lnSpc>
              <a:spcAft>
                <a:spcPts val="1000"/>
              </a:spcAft>
              <a:buClr>
                <a:srgbClr val="FF0000"/>
              </a:buClr>
              <a:buFont typeface="Wingdings" panose="05000000000000000000" pitchFamily="2" charset="2"/>
              <a:buChar char="v"/>
            </a:pPr>
            <a:r>
              <a:rPr lang="pt-BR" sz="2800" b="1" kern="100" dirty="0">
                <a:solidFill>
                  <a:srgbClr val="0070C0"/>
                </a:solidFill>
                <a:effectLst/>
                <a:latin typeface="#9Slide03 AmpleSoft Bold" panose="02000000000000000000" pitchFamily="2" charset="0"/>
                <a:ea typeface="Calibri" panose="020F0502020204030204" pitchFamily="34" charset="0"/>
              </a:rPr>
              <a:t>Nhóm 1,2:</a:t>
            </a:r>
            <a:r>
              <a:rPr lang="pt-BR" sz="2800" i="1" kern="100" dirty="0">
                <a:effectLst/>
                <a:latin typeface="#9Slide03 AmpleSoft Bold" panose="02000000000000000000" pitchFamily="2" charset="0"/>
                <a:ea typeface="Calibri" panose="020F0502020204030204" pitchFamily="34" charset="0"/>
              </a:rPr>
              <a:t>  </a:t>
            </a:r>
            <a:r>
              <a:rPr lang="pt-BR" sz="2800" b="1" kern="100" dirty="0">
                <a:solidFill>
                  <a:srgbClr val="7030A0"/>
                </a:solidFill>
                <a:effectLst/>
                <a:latin typeface="#9Slide03 AmpleSoft Bold" panose="02000000000000000000" pitchFamily="2" charset="0"/>
                <a:ea typeface="Calibri" panose="020F0502020204030204" pitchFamily="34" charset="0"/>
              </a:rPr>
              <a:t>Tìm hiểu </a:t>
            </a:r>
            <a:r>
              <a:rPr lang="en-US" sz="2800" b="1" kern="100" dirty="0" err="1">
                <a:solidFill>
                  <a:srgbClr val="7030A0"/>
                </a:solidFill>
                <a:effectLst/>
                <a:latin typeface="#9Slide03 AmpleSoft Bold" panose="02000000000000000000" pitchFamily="2" charset="0"/>
                <a:ea typeface="Calibri" panose="020F0502020204030204" pitchFamily="34" charset="0"/>
              </a:rPr>
              <a:t>luận</a:t>
            </a:r>
            <a:r>
              <a:rPr lang="en-US" sz="2800" b="1" kern="100" dirty="0">
                <a:solidFill>
                  <a:srgbClr val="7030A0"/>
                </a:solidFill>
                <a:effectLst/>
                <a:latin typeface="#9Slide03 AmpleSoft Bold" panose="02000000000000000000" pitchFamily="2" charset="0"/>
                <a:ea typeface="Calibri" panose="020F0502020204030204" pitchFamily="34" charset="0"/>
              </a:rPr>
              <a:t> </a:t>
            </a:r>
            <a:r>
              <a:rPr lang="en-US" sz="2800" b="1" kern="100" dirty="0" err="1">
                <a:solidFill>
                  <a:srgbClr val="7030A0"/>
                </a:solidFill>
                <a:effectLst/>
                <a:latin typeface="#9Slide03 AmpleSoft Bold" panose="02000000000000000000" pitchFamily="2" charset="0"/>
                <a:ea typeface="Calibri" panose="020F0502020204030204" pitchFamily="34" charset="0"/>
              </a:rPr>
              <a:t>điểm</a:t>
            </a:r>
            <a:r>
              <a:rPr lang="en-US" sz="2800" b="1" kern="100" dirty="0">
                <a:solidFill>
                  <a:srgbClr val="7030A0"/>
                </a:solidFill>
                <a:effectLst/>
                <a:latin typeface="#9Slide03 AmpleSoft Bold" panose="02000000000000000000" pitchFamily="2" charset="0"/>
                <a:ea typeface="Calibri" panose="020F0502020204030204" pitchFamily="34" charset="0"/>
              </a:rPr>
              <a:t> 1 </a:t>
            </a:r>
            <a:r>
              <a:rPr lang="en-US" sz="2800" b="1" kern="100" dirty="0">
                <a:solidFill>
                  <a:srgbClr val="0070C0"/>
                </a:solidFill>
                <a:effectLst/>
                <a:latin typeface="#9Slide03 AmpleSoft Bold" panose="02000000000000000000" pitchFamily="2" charset="0"/>
                <a:ea typeface="Calibri" panose="020F0502020204030204" pitchFamily="34" charset="0"/>
              </a:rPr>
              <a:t>- </a:t>
            </a:r>
            <a:r>
              <a:rPr lang="en-US" sz="2800" kern="100" dirty="0">
                <a:solidFill>
                  <a:srgbClr val="0D0D0D"/>
                </a:solidFill>
                <a:effectLst/>
                <a:latin typeface="#9Slide03 AmpleSoft Bold" panose="02000000000000000000" pitchFamily="2" charset="0"/>
                <a:ea typeface="Calibri" panose="020F0502020204030204" pitchFamily="34" charset="0"/>
              </a:rPr>
              <a:t>Hoàn </a:t>
            </a:r>
            <a:r>
              <a:rPr lang="en-US" sz="2800" kern="100" dirty="0" err="1">
                <a:solidFill>
                  <a:srgbClr val="0D0D0D"/>
                </a:solidFill>
                <a:effectLst/>
                <a:latin typeface="#9Slide03 AmpleSoft Bold" panose="02000000000000000000" pitchFamily="2" charset="0"/>
                <a:ea typeface="Calibri" panose="020F0502020204030204" pitchFamily="34" charset="0"/>
              </a:rPr>
              <a:t>thành</a:t>
            </a:r>
            <a:r>
              <a:rPr lang="en-US" sz="2800" b="1" kern="100" dirty="0">
                <a:solidFill>
                  <a:srgbClr val="FF0000"/>
                </a:solidFill>
                <a:effectLst/>
                <a:latin typeface="#9Slide03 AmpleSoft Bold" panose="02000000000000000000" pitchFamily="2" charset="0"/>
                <a:ea typeface="Calibri" panose="020F0502020204030204" pitchFamily="34" charset="0"/>
              </a:rPr>
              <a:t> </a:t>
            </a:r>
            <a:r>
              <a:rPr lang="en-US" sz="2800" b="1" kern="100" dirty="0" err="1">
                <a:solidFill>
                  <a:srgbClr val="FF0000"/>
                </a:solidFill>
                <a:effectLst/>
                <a:latin typeface="#9Slide03 AmpleSoft Bold" panose="02000000000000000000" pitchFamily="2" charset="0"/>
                <a:ea typeface="Calibri" panose="020F0502020204030204" pitchFamily="34" charset="0"/>
              </a:rPr>
              <a:t>Phiếu</a:t>
            </a:r>
            <a:r>
              <a:rPr lang="en-US" sz="2800" b="1" kern="100" dirty="0">
                <a:solidFill>
                  <a:srgbClr val="FF0000"/>
                </a:solidFill>
                <a:effectLst/>
                <a:latin typeface="#9Slide03 AmpleSoft Bold" panose="02000000000000000000" pitchFamily="2" charset="0"/>
                <a:ea typeface="Calibri" panose="020F0502020204030204" pitchFamily="34" charset="0"/>
              </a:rPr>
              <a:t> học </a:t>
            </a:r>
            <a:r>
              <a:rPr lang="en-US" sz="2800" b="1" kern="100" dirty="0" err="1">
                <a:solidFill>
                  <a:srgbClr val="FF0000"/>
                </a:solidFill>
                <a:effectLst/>
                <a:latin typeface="#9Slide03 AmpleSoft Bold" panose="02000000000000000000" pitchFamily="2" charset="0"/>
                <a:ea typeface="Calibri" panose="020F0502020204030204" pitchFamily="34" charset="0"/>
              </a:rPr>
              <a:t>tập</a:t>
            </a:r>
            <a:r>
              <a:rPr lang="en-US" sz="2800" b="1" kern="100" dirty="0">
                <a:solidFill>
                  <a:srgbClr val="FF0000"/>
                </a:solidFill>
                <a:effectLst/>
                <a:latin typeface="#9Slide03 AmpleSoft Bold" panose="02000000000000000000" pitchFamily="2" charset="0"/>
                <a:ea typeface="Calibri" panose="020F0502020204030204" pitchFamily="34" charset="0"/>
              </a:rPr>
              <a:t> 01</a:t>
            </a:r>
            <a:endParaRPr lang="en-US" sz="2800" dirty="0">
              <a:effectLst/>
              <a:latin typeface="#9Slide03 AmpleSoft Bold" panose="02000000000000000000" pitchFamily="2" charset="0"/>
              <a:ea typeface="Calibri" panose="020F0502020204030204" pitchFamily="34" charset="0"/>
            </a:endParaRPr>
          </a:p>
          <a:p>
            <a:pPr algn="just">
              <a:spcAft>
                <a:spcPts val="1000"/>
              </a:spcAft>
              <a:buClr>
                <a:srgbClr val="FF0000"/>
              </a:buClr>
            </a:pPr>
            <a:endParaRPr lang="en-US" sz="2800" dirty="0">
              <a:effectLst/>
              <a:latin typeface="#9Slide03 AmpleSoft Bold" panose="02000000000000000000" pitchFamily="2" charset="0"/>
              <a:ea typeface="Calibri" panose="020F0502020204030204" pitchFamily="34" charset="0"/>
            </a:endParaRPr>
          </a:p>
          <a:p>
            <a:pPr marL="457200" indent="-457200" algn="just">
              <a:spcAft>
                <a:spcPts val="1000"/>
              </a:spcAft>
              <a:buClr>
                <a:srgbClr val="FF0000"/>
              </a:buClr>
              <a:buFont typeface="Wingdings" panose="05000000000000000000" pitchFamily="2" charset="2"/>
              <a:buChar char="v"/>
            </a:pPr>
            <a:r>
              <a:rPr lang="pt-BR" sz="2800" b="1" kern="100" dirty="0">
                <a:solidFill>
                  <a:srgbClr val="0070C0"/>
                </a:solidFill>
                <a:effectLst/>
                <a:latin typeface="#9Slide03 AmpleSoft Bold" panose="02000000000000000000" pitchFamily="2" charset="0"/>
                <a:ea typeface="Calibri" panose="020F0502020204030204" pitchFamily="34" charset="0"/>
              </a:rPr>
              <a:t>Nhóm 3,4:</a:t>
            </a:r>
            <a:r>
              <a:rPr lang="pt-BR" sz="2800" i="1" kern="100" dirty="0">
                <a:effectLst/>
                <a:latin typeface="#9Slide03 AmpleSoft Bold" panose="02000000000000000000" pitchFamily="2" charset="0"/>
                <a:ea typeface="Calibri" panose="020F0502020204030204" pitchFamily="34" charset="0"/>
              </a:rPr>
              <a:t>  </a:t>
            </a:r>
            <a:r>
              <a:rPr lang="pt-BR" sz="2800" b="1" kern="100" dirty="0">
                <a:solidFill>
                  <a:srgbClr val="7030A0"/>
                </a:solidFill>
                <a:effectLst/>
                <a:latin typeface="#9Slide03 AmpleSoft Bold" panose="02000000000000000000" pitchFamily="2" charset="0"/>
                <a:ea typeface="Calibri" panose="020F0502020204030204" pitchFamily="34" charset="0"/>
              </a:rPr>
              <a:t>Tìm hiểu </a:t>
            </a:r>
            <a:r>
              <a:rPr lang="en-US" sz="2800" b="1" kern="100" dirty="0" err="1">
                <a:solidFill>
                  <a:srgbClr val="7030A0"/>
                </a:solidFill>
                <a:effectLst/>
                <a:latin typeface="#9Slide03 AmpleSoft Bold" panose="02000000000000000000" pitchFamily="2" charset="0"/>
                <a:ea typeface="Calibri" panose="020F0502020204030204" pitchFamily="34" charset="0"/>
              </a:rPr>
              <a:t>luận</a:t>
            </a:r>
            <a:r>
              <a:rPr lang="en-US" sz="2800" b="1" kern="100" dirty="0">
                <a:solidFill>
                  <a:srgbClr val="7030A0"/>
                </a:solidFill>
                <a:effectLst/>
                <a:latin typeface="#9Slide03 AmpleSoft Bold" panose="02000000000000000000" pitchFamily="2" charset="0"/>
                <a:ea typeface="Calibri" panose="020F0502020204030204" pitchFamily="34" charset="0"/>
              </a:rPr>
              <a:t> </a:t>
            </a:r>
            <a:r>
              <a:rPr lang="en-US" sz="2800" b="1" kern="100" dirty="0" err="1">
                <a:solidFill>
                  <a:srgbClr val="7030A0"/>
                </a:solidFill>
                <a:effectLst/>
                <a:latin typeface="#9Slide03 AmpleSoft Bold" panose="02000000000000000000" pitchFamily="2" charset="0"/>
                <a:ea typeface="Calibri" panose="020F0502020204030204" pitchFamily="34" charset="0"/>
              </a:rPr>
              <a:t>điểm</a:t>
            </a:r>
            <a:r>
              <a:rPr lang="en-US" sz="2800" b="1" kern="100" dirty="0">
                <a:solidFill>
                  <a:srgbClr val="7030A0"/>
                </a:solidFill>
                <a:effectLst/>
                <a:latin typeface="#9Slide03 AmpleSoft Bold" panose="02000000000000000000" pitchFamily="2" charset="0"/>
                <a:ea typeface="Calibri" panose="020F0502020204030204" pitchFamily="34" charset="0"/>
              </a:rPr>
              <a:t> 2 </a:t>
            </a:r>
            <a:r>
              <a:rPr lang="en-US" sz="2800" b="1" kern="100" dirty="0">
                <a:solidFill>
                  <a:srgbClr val="0070C0"/>
                </a:solidFill>
                <a:effectLst/>
                <a:latin typeface="#9Slide03 AmpleSoft Bold" panose="02000000000000000000" pitchFamily="2" charset="0"/>
                <a:ea typeface="Calibri" panose="020F0502020204030204" pitchFamily="34" charset="0"/>
              </a:rPr>
              <a:t>- </a:t>
            </a:r>
            <a:r>
              <a:rPr lang="en-US" sz="2800" kern="100" dirty="0">
                <a:solidFill>
                  <a:srgbClr val="0D0D0D"/>
                </a:solidFill>
                <a:effectLst/>
                <a:latin typeface="#9Slide03 AmpleSoft Bold" panose="02000000000000000000" pitchFamily="2" charset="0"/>
                <a:ea typeface="Calibri" panose="020F0502020204030204" pitchFamily="34" charset="0"/>
              </a:rPr>
              <a:t>Hoàn </a:t>
            </a:r>
            <a:r>
              <a:rPr lang="en-US" sz="2800" kern="100" dirty="0" err="1">
                <a:solidFill>
                  <a:srgbClr val="0D0D0D"/>
                </a:solidFill>
                <a:effectLst/>
                <a:latin typeface="#9Slide03 AmpleSoft Bold" panose="02000000000000000000" pitchFamily="2" charset="0"/>
                <a:ea typeface="Calibri" panose="020F0502020204030204" pitchFamily="34" charset="0"/>
              </a:rPr>
              <a:t>thành</a:t>
            </a:r>
            <a:r>
              <a:rPr lang="en-US" sz="2800" b="1" kern="100" dirty="0">
                <a:solidFill>
                  <a:srgbClr val="FF0000"/>
                </a:solidFill>
                <a:effectLst/>
                <a:latin typeface="#9Slide03 AmpleSoft Bold" panose="02000000000000000000" pitchFamily="2" charset="0"/>
                <a:ea typeface="Calibri" panose="020F0502020204030204" pitchFamily="34" charset="0"/>
              </a:rPr>
              <a:t> </a:t>
            </a:r>
            <a:r>
              <a:rPr lang="en-US" sz="2800" b="1" kern="100" dirty="0" err="1">
                <a:solidFill>
                  <a:srgbClr val="FF0000"/>
                </a:solidFill>
                <a:effectLst/>
                <a:latin typeface="#9Slide03 AmpleSoft Bold" panose="02000000000000000000" pitchFamily="2" charset="0"/>
                <a:ea typeface="Calibri" panose="020F0502020204030204" pitchFamily="34" charset="0"/>
              </a:rPr>
              <a:t>Phiếu</a:t>
            </a:r>
            <a:r>
              <a:rPr lang="en-US" sz="2800" b="1" kern="100" dirty="0">
                <a:solidFill>
                  <a:srgbClr val="FF0000"/>
                </a:solidFill>
                <a:effectLst/>
                <a:latin typeface="#9Slide03 AmpleSoft Bold" panose="02000000000000000000" pitchFamily="2" charset="0"/>
                <a:ea typeface="Calibri" panose="020F0502020204030204" pitchFamily="34" charset="0"/>
              </a:rPr>
              <a:t> học </a:t>
            </a:r>
            <a:r>
              <a:rPr lang="en-US" sz="2800" b="1" kern="100" dirty="0" err="1">
                <a:solidFill>
                  <a:srgbClr val="FF0000"/>
                </a:solidFill>
                <a:effectLst/>
                <a:latin typeface="#9Slide03 AmpleSoft Bold" panose="02000000000000000000" pitchFamily="2" charset="0"/>
                <a:ea typeface="Calibri" panose="020F0502020204030204" pitchFamily="34" charset="0"/>
              </a:rPr>
              <a:t>tập</a:t>
            </a:r>
            <a:r>
              <a:rPr lang="en-US" sz="2800" b="1" kern="100" dirty="0">
                <a:solidFill>
                  <a:srgbClr val="FF0000"/>
                </a:solidFill>
                <a:effectLst/>
                <a:latin typeface="#9Slide03 AmpleSoft Bold" panose="02000000000000000000" pitchFamily="2" charset="0"/>
                <a:ea typeface="Calibri" panose="020F0502020204030204" pitchFamily="34" charset="0"/>
              </a:rPr>
              <a:t> 02</a:t>
            </a:r>
            <a:endParaRPr lang="en-US" sz="2800" dirty="0">
              <a:effectLst/>
              <a:latin typeface="#9Slide03 AmpleSoft Bold" panose="02000000000000000000" pitchFamily="2" charset="0"/>
              <a:ea typeface="Calibri" panose="020F0502020204030204" pitchFamily="34" charset="0"/>
            </a:endParaRPr>
          </a:p>
          <a:p>
            <a:pPr algn="just">
              <a:spcAft>
                <a:spcPts val="1000"/>
              </a:spcAft>
              <a:buClr>
                <a:srgbClr val="FF0000"/>
              </a:buClr>
            </a:pPr>
            <a:r>
              <a:rPr lang="en-US" sz="2800" b="1" kern="100" dirty="0">
                <a:solidFill>
                  <a:srgbClr val="FF0000"/>
                </a:solidFill>
                <a:effectLst/>
                <a:latin typeface="#9Slide03 AmpleSoft Bold" panose="02000000000000000000" pitchFamily="2" charset="0"/>
                <a:ea typeface="Calibri" panose="020F0502020204030204" pitchFamily="34" charset="0"/>
              </a:rPr>
              <a:t> </a:t>
            </a:r>
            <a:endParaRPr lang="en-US" sz="2800" dirty="0">
              <a:effectLst/>
              <a:latin typeface="#9Slide03 AmpleSoft Bold" panose="02000000000000000000" pitchFamily="2" charset="0"/>
              <a:ea typeface="Calibri" panose="020F0502020204030204" pitchFamily="34" charset="0"/>
            </a:endParaRPr>
          </a:p>
          <a:p>
            <a:pPr marL="457200" indent="-457200" algn="just">
              <a:spcAft>
                <a:spcPts val="1000"/>
              </a:spcAft>
              <a:buClr>
                <a:srgbClr val="FF0000"/>
              </a:buClr>
              <a:buFont typeface="Wingdings" panose="05000000000000000000" pitchFamily="2" charset="2"/>
              <a:buChar char="v"/>
            </a:pPr>
            <a:r>
              <a:rPr lang="pt-BR" sz="2800" b="1" kern="100" dirty="0">
                <a:solidFill>
                  <a:srgbClr val="0070C0"/>
                </a:solidFill>
                <a:effectLst/>
                <a:latin typeface="#9Slide03 AmpleSoft Bold" panose="02000000000000000000" pitchFamily="2" charset="0"/>
                <a:ea typeface="Calibri" panose="020F0502020204030204" pitchFamily="34" charset="0"/>
              </a:rPr>
              <a:t>Nhóm 5,6:</a:t>
            </a:r>
            <a:r>
              <a:rPr lang="pt-BR" sz="2800" i="1" kern="100" dirty="0">
                <a:effectLst/>
                <a:latin typeface="#9Slide03 AmpleSoft Bold" panose="02000000000000000000" pitchFamily="2" charset="0"/>
                <a:ea typeface="Calibri" panose="020F0502020204030204" pitchFamily="34" charset="0"/>
              </a:rPr>
              <a:t>  </a:t>
            </a:r>
            <a:r>
              <a:rPr lang="pt-BR" sz="2800" b="1" kern="100" dirty="0">
                <a:solidFill>
                  <a:srgbClr val="7030A0"/>
                </a:solidFill>
                <a:effectLst/>
                <a:latin typeface="#9Slide03 AmpleSoft Bold" panose="02000000000000000000" pitchFamily="2" charset="0"/>
                <a:ea typeface="Calibri" panose="020F0502020204030204" pitchFamily="34" charset="0"/>
              </a:rPr>
              <a:t>Tìm hiểu </a:t>
            </a:r>
            <a:r>
              <a:rPr lang="en-US" sz="2800" b="1" kern="100" dirty="0" err="1">
                <a:solidFill>
                  <a:srgbClr val="7030A0"/>
                </a:solidFill>
                <a:effectLst/>
                <a:latin typeface="#9Slide03 AmpleSoft Bold" panose="02000000000000000000" pitchFamily="2" charset="0"/>
                <a:ea typeface="Calibri" panose="020F0502020204030204" pitchFamily="34" charset="0"/>
              </a:rPr>
              <a:t>luận</a:t>
            </a:r>
            <a:r>
              <a:rPr lang="en-US" sz="2800" b="1" kern="100" dirty="0">
                <a:solidFill>
                  <a:srgbClr val="7030A0"/>
                </a:solidFill>
                <a:effectLst/>
                <a:latin typeface="#9Slide03 AmpleSoft Bold" panose="02000000000000000000" pitchFamily="2" charset="0"/>
                <a:ea typeface="Calibri" panose="020F0502020204030204" pitchFamily="34" charset="0"/>
              </a:rPr>
              <a:t> </a:t>
            </a:r>
            <a:r>
              <a:rPr lang="en-US" sz="2800" b="1" kern="100" dirty="0" err="1">
                <a:solidFill>
                  <a:srgbClr val="7030A0"/>
                </a:solidFill>
                <a:effectLst/>
                <a:latin typeface="#9Slide03 AmpleSoft Bold" panose="02000000000000000000" pitchFamily="2" charset="0"/>
                <a:ea typeface="Calibri" panose="020F0502020204030204" pitchFamily="34" charset="0"/>
              </a:rPr>
              <a:t>điểm</a:t>
            </a:r>
            <a:r>
              <a:rPr lang="en-US" sz="2800" b="1" kern="100" dirty="0">
                <a:solidFill>
                  <a:srgbClr val="7030A0"/>
                </a:solidFill>
                <a:effectLst/>
                <a:latin typeface="#9Slide03 AmpleSoft Bold" panose="02000000000000000000" pitchFamily="2" charset="0"/>
                <a:ea typeface="Calibri" panose="020F0502020204030204" pitchFamily="34" charset="0"/>
              </a:rPr>
              <a:t> 3 </a:t>
            </a:r>
            <a:r>
              <a:rPr lang="en-US" sz="2800" b="1" kern="100" dirty="0">
                <a:solidFill>
                  <a:srgbClr val="0070C0"/>
                </a:solidFill>
                <a:effectLst/>
                <a:latin typeface="#9Slide03 AmpleSoft Bold" panose="02000000000000000000" pitchFamily="2" charset="0"/>
                <a:ea typeface="Calibri" panose="020F0502020204030204" pitchFamily="34" charset="0"/>
              </a:rPr>
              <a:t>- </a:t>
            </a:r>
            <a:r>
              <a:rPr lang="en-US" sz="2800" kern="100" dirty="0">
                <a:solidFill>
                  <a:srgbClr val="0D0D0D"/>
                </a:solidFill>
                <a:effectLst/>
                <a:latin typeface="#9Slide03 AmpleSoft Bold" panose="02000000000000000000" pitchFamily="2" charset="0"/>
                <a:ea typeface="Calibri" panose="020F0502020204030204" pitchFamily="34" charset="0"/>
              </a:rPr>
              <a:t>Hoàn </a:t>
            </a:r>
            <a:r>
              <a:rPr lang="en-US" sz="2800" kern="100" dirty="0" err="1">
                <a:solidFill>
                  <a:srgbClr val="0D0D0D"/>
                </a:solidFill>
                <a:effectLst/>
                <a:latin typeface="#9Slide03 AmpleSoft Bold" panose="02000000000000000000" pitchFamily="2" charset="0"/>
                <a:ea typeface="Calibri" panose="020F0502020204030204" pitchFamily="34" charset="0"/>
              </a:rPr>
              <a:t>thành</a:t>
            </a:r>
            <a:r>
              <a:rPr lang="en-US" sz="2800" b="1" kern="100" dirty="0">
                <a:solidFill>
                  <a:srgbClr val="FF0000"/>
                </a:solidFill>
                <a:effectLst/>
                <a:latin typeface="#9Slide03 AmpleSoft Bold" panose="02000000000000000000" pitchFamily="2" charset="0"/>
                <a:ea typeface="Calibri" panose="020F0502020204030204" pitchFamily="34" charset="0"/>
              </a:rPr>
              <a:t> </a:t>
            </a:r>
            <a:r>
              <a:rPr lang="en-US" sz="2800" b="1" kern="100" dirty="0" err="1">
                <a:solidFill>
                  <a:srgbClr val="FF0000"/>
                </a:solidFill>
                <a:effectLst/>
                <a:latin typeface="#9Slide03 AmpleSoft Bold" panose="02000000000000000000" pitchFamily="2" charset="0"/>
                <a:ea typeface="Calibri" panose="020F0502020204030204" pitchFamily="34" charset="0"/>
              </a:rPr>
              <a:t>Phiếu</a:t>
            </a:r>
            <a:r>
              <a:rPr lang="en-US" sz="2800" b="1" kern="100" dirty="0">
                <a:solidFill>
                  <a:srgbClr val="FF0000"/>
                </a:solidFill>
                <a:effectLst/>
                <a:latin typeface="#9Slide03 AmpleSoft Bold" panose="02000000000000000000" pitchFamily="2" charset="0"/>
                <a:ea typeface="Calibri" panose="020F0502020204030204" pitchFamily="34" charset="0"/>
              </a:rPr>
              <a:t> học </a:t>
            </a:r>
            <a:r>
              <a:rPr lang="en-US" sz="2800" b="1" kern="100" dirty="0" err="1">
                <a:solidFill>
                  <a:srgbClr val="FF0000"/>
                </a:solidFill>
                <a:effectLst/>
                <a:latin typeface="#9Slide03 AmpleSoft Bold" panose="02000000000000000000" pitchFamily="2" charset="0"/>
                <a:ea typeface="Calibri" panose="020F0502020204030204" pitchFamily="34" charset="0"/>
              </a:rPr>
              <a:t>tập</a:t>
            </a:r>
            <a:r>
              <a:rPr lang="en-US" sz="2800" b="1" kern="100" dirty="0">
                <a:solidFill>
                  <a:srgbClr val="FF0000"/>
                </a:solidFill>
                <a:effectLst/>
                <a:latin typeface="#9Slide03 AmpleSoft Bold" panose="02000000000000000000" pitchFamily="2" charset="0"/>
                <a:ea typeface="Calibri" panose="020F0502020204030204" pitchFamily="34" charset="0"/>
              </a:rPr>
              <a:t> 03</a:t>
            </a:r>
            <a:endParaRPr lang="en-US" sz="2800" dirty="0">
              <a:effectLst/>
              <a:latin typeface="#9Slide03 AmpleSoft Bold" panose="02000000000000000000" pitchFamily="2" charset="0"/>
              <a:ea typeface="Calibri" panose="020F0502020204030204" pitchFamily="34" charset="0"/>
            </a:endParaRPr>
          </a:p>
        </p:txBody>
      </p:sp>
    </p:spTree>
    <p:extLst>
      <p:ext uri="{BB962C8B-B14F-4D97-AF65-F5344CB8AC3E}">
        <p14:creationId xmlns:p14="http://schemas.microsoft.com/office/powerpoint/2010/main" val="152130683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sp>
        <p:nvSpPr>
          <p:cNvPr id="11"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aphicFrame>
        <p:nvGraphicFramePr>
          <p:cNvPr id="4" name="Table 3">
            <a:extLst>
              <a:ext uri="{FF2B5EF4-FFF2-40B4-BE49-F238E27FC236}">
                <a16:creationId xmlns:a16="http://schemas.microsoft.com/office/drawing/2014/main" id="{86877C75-3559-428A-264E-F298FBCCF0DA}"/>
              </a:ext>
            </a:extLst>
          </p:cNvPr>
          <p:cNvGraphicFramePr>
            <a:graphicFrameLocks noGrp="1"/>
          </p:cNvGraphicFramePr>
          <p:nvPr/>
        </p:nvGraphicFramePr>
        <p:xfrm>
          <a:off x="283845" y="288485"/>
          <a:ext cx="11624309" cy="6348099"/>
        </p:xfrm>
        <a:graphic>
          <a:graphicData uri="http://schemas.openxmlformats.org/drawingml/2006/table">
            <a:tbl>
              <a:tblPr firstRow="1" firstCol="1" bandRow="1">
                <a:tableStyleId>{8799B23B-EC83-4686-B30A-512413B5E67A}</a:tableStyleId>
              </a:tblPr>
              <a:tblGrid>
                <a:gridCol w="11624309">
                  <a:extLst>
                    <a:ext uri="{9D8B030D-6E8A-4147-A177-3AD203B41FA5}">
                      <a16:colId xmlns:a16="http://schemas.microsoft.com/office/drawing/2014/main" val="2681689845"/>
                    </a:ext>
                  </a:extLst>
                </a:gridCol>
              </a:tblGrid>
              <a:tr h="1492340">
                <a:tc>
                  <a:txBody>
                    <a:bodyPr/>
                    <a:lstStyle/>
                    <a:p>
                      <a:pPr algn="ctr">
                        <a:lnSpc>
                          <a:spcPct val="130000"/>
                        </a:lnSpc>
                        <a:spcAft>
                          <a:spcPts val="1000"/>
                        </a:spcAft>
                        <a:tabLst>
                          <a:tab pos="1386840" algn="l"/>
                        </a:tabLst>
                      </a:pPr>
                      <a:r>
                        <a:rPr lang="de-DE" sz="2800" dirty="0">
                          <a:solidFill>
                            <a:srgbClr val="FF0000"/>
                          </a:solidFill>
                          <a:effectLst/>
                        </a:rPr>
                        <a:t>Phiếu học tập 01: Nhóm 1, 2</a:t>
                      </a:r>
                      <a:r>
                        <a:rPr lang="en-US" sz="3200" dirty="0">
                          <a:solidFill>
                            <a:srgbClr val="FF0000"/>
                          </a:solidFill>
                          <a:effectLst/>
                        </a:rPr>
                        <a:t> </a:t>
                      </a:r>
                      <a:r>
                        <a:rPr lang="en-US" sz="2800" dirty="0" err="1">
                          <a:solidFill>
                            <a:srgbClr val="FF0000"/>
                          </a:solidFill>
                          <a:effectLst/>
                        </a:rPr>
                        <a:t>Đọc</a:t>
                      </a:r>
                      <a:r>
                        <a:rPr lang="en-US" sz="2800" dirty="0">
                          <a:solidFill>
                            <a:srgbClr val="FF0000"/>
                          </a:solidFill>
                          <a:effectLst/>
                        </a:rPr>
                        <a:t> </a:t>
                      </a:r>
                      <a:r>
                        <a:rPr lang="en-US" sz="2800" dirty="0" err="1">
                          <a:solidFill>
                            <a:srgbClr val="FF0000"/>
                          </a:solidFill>
                          <a:effectLst/>
                        </a:rPr>
                        <a:t>phần</a:t>
                      </a:r>
                      <a:r>
                        <a:rPr lang="en-US" sz="2800" dirty="0">
                          <a:solidFill>
                            <a:srgbClr val="FF0000"/>
                          </a:solidFill>
                          <a:effectLst/>
                        </a:rPr>
                        <a:t> (1) </a:t>
                      </a:r>
                      <a:r>
                        <a:rPr lang="en-US" sz="2800" dirty="0" err="1">
                          <a:solidFill>
                            <a:srgbClr val="FF0000"/>
                          </a:solidFill>
                          <a:effectLst/>
                        </a:rPr>
                        <a:t>của</a:t>
                      </a:r>
                      <a:r>
                        <a:rPr lang="en-US" sz="2800" dirty="0">
                          <a:solidFill>
                            <a:srgbClr val="FF0000"/>
                          </a:solidFill>
                          <a:effectLst/>
                        </a:rPr>
                        <a:t> VB </a:t>
                      </a:r>
                      <a:r>
                        <a:rPr lang="en-US" sz="2800" dirty="0" err="1">
                          <a:solidFill>
                            <a:srgbClr val="FF0000"/>
                          </a:solidFill>
                          <a:effectLst/>
                        </a:rPr>
                        <a:t>và</a:t>
                      </a:r>
                      <a:r>
                        <a:rPr lang="en-US" sz="2800" dirty="0">
                          <a:solidFill>
                            <a:srgbClr val="FF0000"/>
                          </a:solidFill>
                          <a:effectLst/>
                        </a:rPr>
                        <a:t> </a:t>
                      </a:r>
                      <a:r>
                        <a:rPr lang="en-US" sz="2800" dirty="0" err="1">
                          <a:solidFill>
                            <a:srgbClr val="FF0000"/>
                          </a:solidFill>
                          <a:effectLst/>
                        </a:rPr>
                        <a:t>tìm</a:t>
                      </a:r>
                      <a:r>
                        <a:rPr lang="en-US" sz="2800" dirty="0">
                          <a:solidFill>
                            <a:srgbClr val="FF0000"/>
                          </a:solidFill>
                          <a:effectLst/>
                        </a:rPr>
                        <a:t> </a:t>
                      </a:r>
                      <a:r>
                        <a:rPr lang="en-US" sz="2800" dirty="0" err="1">
                          <a:solidFill>
                            <a:srgbClr val="FF0000"/>
                          </a:solidFill>
                          <a:effectLst/>
                        </a:rPr>
                        <a:t>hiểu</a:t>
                      </a:r>
                      <a:r>
                        <a:rPr lang="en-US" sz="2800" dirty="0">
                          <a:solidFill>
                            <a:srgbClr val="FF0000"/>
                          </a:solidFill>
                          <a:effectLst/>
                        </a:rPr>
                        <a:t> </a:t>
                      </a:r>
                      <a:r>
                        <a:rPr lang="en-US" sz="2800" dirty="0" err="1">
                          <a:solidFill>
                            <a:srgbClr val="FF0000"/>
                          </a:solidFill>
                          <a:effectLst/>
                        </a:rPr>
                        <a:t>luận</a:t>
                      </a:r>
                      <a:r>
                        <a:rPr lang="en-US" sz="2800" dirty="0">
                          <a:solidFill>
                            <a:srgbClr val="FF0000"/>
                          </a:solidFill>
                          <a:effectLst/>
                        </a:rPr>
                        <a:t> </a:t>
                      </a:r>
                      <a:r>
                        <a:rPr lang="en-US" sz="2800" dirty="0" err="1">
                          <a:solidFill>
                            <a:srgbClr val="FF0000"/>
                          </a:solidFill>
                          <a:effectLst/>
                        </a:rPr>
                        <a:t>điểm</a:t>
                      </a:r>
                      <a:r>
                        <a:rPr lang="en-US" sz="2800" dirty="0">
                          <a:solidFill>
                            <a:srgbClr val="FF0000"/>
                          </a:solidFill>
                          <a:effectLst/>
                        </a:rPr>
                        <a:t> 1: </a:t>
                      </a:r>
                      <a:endParaRPr lang="en-US" sz="3200" dirty="0">
                        <a:solidFill>
                          <a:srgbClr val="FF0000"/>
                        </a:solidFill>
                        <a:effectLst/>
                      </a:endParaRPr>
                    </a:p>
                    <a:p>
                      <a:pPr algn="ctr">
                        <a:lnSpc>
                          <a:spcPct val="130000"/>
                        </a:lnSpc>
                        <a:spcAft>
                          <a:spcPts val="1000"/>
                        </a:spcAft>
                        <a:tabLst>
                          <a:tab pos="1386840" algn="l"/>
                        </a:tabLst>
                      </a:pPr>
                      <a:r>
                        <a:rPr lang="en-US" sz="2800" dirty="0" err="1">
                          <a:solidFill>
                            <a:srgbClr val="FF0000"/>
                          </a:solidFill>
                          <a:effectLst/>
                        </a:rPr>
                        <a:t>Nhân</a:t>
                      </a:r>
                      <a:r>
                        <a:rPr lang="en-US" sz="2800" dirty="0">
                          <a:solidFill>
                            <a:srgbClr val="FF0000"/>
                          </a:solidFill>
                          <a:effectLst/>
                        </a:rPr>
                        <a:t> </a:t>
                      </a:r>
                      <a:r>
                        <a:rPr lang="en-US" sz="2800" dirty="0" err="1">
                          <a:solidFill>
                            <a:srgbClr val="FF0000"/>
                          </a:solidFill>
                          <a:effectLst/>
                        </a:rPr>
                        <a:t>dạng</a:t>
                      </a:r>
                      <a:r>
                        <a:rPr lang="en-US" sz="2800" dirty="0">
                          <a:solidFill>
                            <a:srgbClr val="FF0000"/>
                          </a:solidFill>
                          <a:effectLst/>
                        </a:rPr>
                        <a:t> </a:t>
                      </a:r>
                      <a:r>
                        <a:rPr lang="en-US" sz="2800" dirty="0" err="1">
                          <a:solidFill>
                            <a:srgbClr val="FF0000"/>
                          </a:solidFill>
                          <a:effectLst/>
                        </a:rPr>
                        <a:t>khác</a:t>
                      </a:r>
                      <a:r>
                        <a:rPr lang="en-US" sz="2800" dirty="0">
                          <a:solidFill>
                            <a:srgbClr val="FF0000"/>
                          </a:solidFill>
                          <a:effectLst/>
                        </a:rPr>
                        <a:t> </a:t>
                      </a:r>
                      <a:r>
                        <a:rPr lang="en-US" sz="2800" dirty="0" err="1">
                          <a:solidFill>
                            <a:srgbClr val="FF0000"/>
                          </a:solidFill>
                          <a:effectLst/>
                        </a:rPr>
                        <a:t>biệt</a:t>
                      </a:r>
                      <a:r>
                        <a:rPr lang="en-US" sz="2800" dirty="0">
                          <a:solidFill>
                            <a:srgbClr val="FF0000"/>
                          </a:solidFill>
                          <a:effectLst/>
                        </a:rPr>
                        <a:t> </a:t>
                      </a:r>
                      <a:r>
                        <a:rPr lang="en-US" sz="2800" dirty="0" err="1">
                          <a:solidFill>
                            <a:srgbClr val="FF0000"/>
                          </a:solidFill>
                          <a:effectLst/>
                        </a:rPr>
                        <a:t>của</a:t>
                      </a:r>
                      <a:r>
                        <a:rPr lang="en-US" sz="2800" dirty="0">
                          <a:solidFill>
                            <a:srgbClr val="FF0000"/>
                          </a:solidFill>
                          <a:effectLst/>
                        </a:rPr>
                        <a:t> </a:t>
                      </a:r>
                      <a:r>
                        <a:rPr lang="en-US" sz="2800" dirty="0" err="1">
                          <a:solidFill>
                            <a:srgbClr val="FF0000"/>
                          </a:solidFill>
                          <a:effectLst/>
                        </a:rPr>
                        <a:t>Quỳnh</a:t>
                      </a:r>
                      <a:r>
                        <a:rPr lang="en-US" sz="2800" dirty="0">
                          <a:solidFill>
                            <a:srgbClr val="FF0000"/>
                          </a:solidFill>
                          <a:effectLst/>
                        </a:rPr>
                        <a:t> </a:t>
                      </a:r>
                      <a:r>
                        <a:rPr lang="en-US" sz="2800" dirty="0" err="1">
                          <a:solidFill>
                            <a:srgbClr val="FF0000"/>
                          </a:solidFill>
                          <a:effectLst/>
                        </a:rPr>
                        <a:t>và</a:t>
                      </a:r>
                      <a:r>
                        <a:rPr lang="en-US" sz="2800" dirty="0">
                          <a:solidFill>
                            <a:srgbClr val="FF0000"/>
                          </a:solidFill>
                          <a:effectLst/>
                        </a:rPr>
                        <a:t> </a:t>
                      </a:r>
                      <a:r>
                        <a:rPr lang="en-US" sz="2800" dirty="0" err="1">
                          <a:solidFill>
                            <a:srgbClr val="FF0000"/>
                          </a:solidFill>
                          <a:effectLst/>
                        </a:rPr>
                        <a:t>thái</a:t>
                      </a:r>
                      <a:r>
                        <a:rPr lang="en-US" sz="2800" dirty="0">
                          <a:solidFill>
                            <a:srgbClr val="FF0000"/>
                          </a:solidFill>
                          <a:effectLst/>
                        </a:rPr>
                        <a:t> </a:t>
                      </a:r>
                      <a:r>
                        <a:rPr lang="en-US" sz="2800" dirty="0" err="1">
                          <a:solidFill>
                            <a:srgbClr val="FF0000"/>
                          </a:solidFill>
                          <a:effectLst/>
                        </a:rPr>
                        <a:t>độ</a:t>
                      </a:r>
                      <a:r>
                        <a:rPr lang="en-US" sz="2800" dirty="0">
                          <a:solidFill>
                            <a:srgbClr val="FF0000"/>
                          </a:solidFill>
                          <a:effectLst/>
                        </a:rPr>
                        <a:t> </a:t>
                      </a:r>
                      <a:r>
                        <a:rPr lang="en-US" sz="2800" dirty="0" err="1">
                          <a:solidFill>
                            <a:srgbClr val="FF0000"/>
                          </a:solidFill>
                          <a:effectLst/>
                        </a:rPr>
                        <a:t>của</a:t>
                      </a:r>
                      <a:r>
                        <a:rPr lang="en-US" sz="2800" dirty="0">
                          <a:solidFill>
                            <a:srgbClr val="FF0000"/>
                          </a:solidFill>
                          <a:effectLst/>
                        </a:rPr>
                        <a:t> </a:t>
                      </a:r>
                      <a:r>
                        <a:rPr lang="en-US" sz="2800" dirty="0" err="1">
                          <a:solidFill>
                            <a:srgbClr val="FF0000"/>
                          </a:solidFill>
                          <a:effectLst/>
                        </a:rPr>
                        <a:t>mọi</a:t>
                      </a:r>
                      <a:r>
                        <a:rPr lang="en-US" sz="2800" dirty="0">
                          <a:solidFill>
                            <a:srgbClr val="FF0000"/>
                          </a:solidFill>
                          <a:effectLst/>
                        </a:rPr>
                        <a:t> </a:t>
                      </a:r>
                      <a:r>
                        <a:rPr lang="en-US" sz="2800" dirty="0" err="1">
                          <a:solidFill>
                            <a:srgbClr val="FF0000"/>
                          </a:solidFill>
                          <a:effectLst/>
                        </a:rPr>
                        <a:t>người</a:t>
                      </a:r>
                      <a:r>
                        <a:rPr lang="en-US" sz="2800" dirty="0">
                          <a:solidFill>
                            <a:srgbClr val="FF0000"/>
                          </a:solidFill>
                          <a:effectLst/>
                        </a:rPr>
                        <a:t> </a:t>
                      </a:r>
                      <a:r>
                        <a:rPr lang="en-US" sz="2800" dirty="0" err="1">
                          <a:solidFill>
                            <a:srgbClr val="FF0000"/>
                          </a:solidFill>
                          <a:effectLst/>
                        </a:rPr>
                        <a:t>đối</a:t>
                      </a:r>
                      <a:r>
                        <a:rPr lang="en-US" sz="2800" dirty="0">
                          <a:solidFill>
                            <a:srgbClr val="FF0000"/>
                          </a:solidFill>
                          <a:effectLst/>
                        </a:rPr>
                        <a:t> </a:t>
                      </a:r>
                      <a:r>
                        <a:rPr lang="en-US" sz="2800" dirty="0" err="1">
                          <a:solidFill>
                            <a:srgbClr val="FF0000"/>
                          </a:solidFill>
                          <a:effectLst/>
                        </a:rPr>
                        <a:t>với</a:t>
                      </a:r>
                      <a:r>
                        <a:rPr lang="en-US" sz="2800" dirty="0">
                          <a:solidFill>
                            <a:srgbClr val="FF0000"/>
                          </a:solidFill>
                          <a:effectLst/>
                        </a:rPr>
                        <a:t> </a:t>
                      </a:r>
                      <a:r>
                        <a:rPr lang="en-US" sz="2800" dirty="0" err="1">
                          <a:solidFill>
                            <a:srgbClr val="FF0000"/>
                          </a:solidFill>
                          <a:effectLst/>
                        </a:rPr>
                        <a:t>nhân</a:t>
                      </a:r>
                      <a:r>
                        <a:rPr lang="en-US" sz="2800" dirty="0">
                          <a:solidFill>
                            <a:srgbClr val="FF0000"/>
                          </a:solidFill>
                          <a:effectLst/>
                        </a:rPr>
                        <a:t> </a:t>
                      </a:r>
                      <a:r>
                        <a:rPr lang="en-US" sz="2800" dirty="0" err="1">
                          <a:solidFill>
                            <a:srgbClr val="FF0000"/>
                          </a:solidFill>
                          <a:effectLst/>
                        </a:rPr>
                        <a:t>dạng</a:t>
                      </a:r>
                      <a:r>
                        <a:rPr lang="en-US" sz="2800" dirty="0">
                          <a:solidFill>
                            <a:srgbClr val="FF0000"/>
                          </a:solidFill>
                          <a:effectLst/>
                        </a:rPr>
                        <a:t> ấy </a:t>
                      </a:r>
                      <a:endParaRPr lang="en-US" sz="3200" dirty="0">
                        <a:solidFill>
                          <a:srgbClr val="FF0000"/>
                        </a:solidFill>
                        <a:effectLst/>
                        <a:latin typeface="Times New Roman" panose="02020603050405020304" pitchFamily="18" charset="0"/>
                        <a:ea typeface="Calibri" panose="020F0502020204030204" pitchFamily="34" charset="0"/>
                      </a:endParaRPr>
                    </a:p>
                  </a:txBody>
                  <a:tcPr marL="98661" marR="98661" marT="0" marB="0"/>
                </a:tc>
                <a:extLst>
                  <a:ext uri="{0D108BD9-81ED-4DB2-BD59-A6C34878D82A}">
                    <a16:rowId xmlns:a16="http://schemas.microsoft.com/office/drawing/2014/main" val="1521878763"/>
                  </a:ext>
                </a:extLst>
              </a:tr>
              <a:tr h="939107">
                <a:tc>
                  <a:txBody>
                    <a:bodyPr/>
                    <a:lstStyle/>
                    <a:p>
                      <a:pPr marL="457200" indent="-457200">
                        <a:lnSpc>
                          <a:spcPct val="130000"/>
                        </a:lnSpc>
                        <a:spcAft>
                          <a:spcPts val="1000"/>
                        </a:spcAft>
                        <a:tabLst>
                          <a:tab pos="1386840" algn="l"/>
                        </a:tabLst>
                      </a:pPr>
                      <a:r>
                        <a:rPr lang="de-DE" sz="2800" b="0" dirty="0">
                          <a:solidFill>
                            <a:srgbClr val="0070C0"/>
                          </a:solidFill>
                          <a:effectLst/>
                        </a:rPr>
                        <a:t>1.1. Nhân dạng khác biệt của Quỳnh:</a:t>
                      </a:r>
                      <a:endParaRPr lang="en-US" sz="3200" b="0" dirty="0">
                        <a:solidFill>
                          <a:srgbClr val="0070C0"/>
                        </a:solidFill>
                        <a:effectLst/>
                      </a:endParaRPr>
                    </a:p>
                    <a:p>
                      <a:pPr marL="457200" indent="-457200">
                        <a:lnSpc>
                          <a:spcPct val="130000"/>
                        </a:lnSpc>
                        <a:spcAft>
                          <a:spcPts val="1000"/>
                        </a:spcAft>
                        <a:tabLst>
                          <a:tab pos="1386840" algn="l"/>
                        </a:tabLst>
                      </a:pPr>
                      <a:r>
                        <a:rPr lang="de-DE" sz="2800" b="0" dirty="0">
                          <a:solidFill>
                            <a:srgbClr val="0070C0"/>
                          </a:solidFill>
                          <a:effectLst/>
                        </a:rPr>
                        <a:t> </a:t>
                      </a:r>
                    </a:p>
                    <a:p>
                      <a:pPr marL="457200" indent="-457200">
                        <a:lnSpc>
                          <a:spcPct val="130000"/>
                        </a:lnSpc>
                        <a:spcAft>
                          <a:spcPts val="1000"/>
                        </a:spcAft>
                        <a:tabLst>
                          <a:tab pos="1386840" algn="l"/>
                        </a:tabLst>
                      </a:pPr>
                      <a:endParaRPr lang="en-US" sz="3200" b="0" dirty="0">
                        <a:solidFill>
                          <a:srgbClr val="0070C0"/>
                        </a:solidFill>
                        <a:effectLst/>
                        <a:latin typeface="Times New Roman" panose="02020603050405020304" pitchFamily="18" charset="0"/>
                        <a:ea typeface="Calibri" panose="020F0502020204030204" pitchFamily="34" charset="0"/>
                      </a:endParaRPr>
                    </a:p>
                  </a:txBody>
                  <a:tcPr marL="98661" marR="98661" marT="0" marB="0"/>
                </a:tc>
                <a:extLst>
                  <a:ext uri="{0D108BD9-81ED-4DB2-BD59-A6C34878D82A}">
                    <a16:rowId xmlns:a16="http://schemas.microsoft.com/office/drawing/2014/main" val="3268075976"/>
                  </a:ext>
                </a:extLst>
              </a:tr>
              <a:tr h="2598805">
                <a:tc>
                  <a:txBody>
                    <a:bodyPr/>
                    <a:lstStyle/>
                    <a:p>
                      <a:pPr marL="457200" indent="-457200">
                        <a:lnSpc>
                          <a:spcPct val="130000"/>
                        </a:lnSpc>
                        <a:spcAft>
                          <a:spcPts val="1000"/>
                        </a:spcAft>
                        <a:tabLst>
                          <a:tab pos="1386840" algn="l"/>
                        </a:tabLst>
                      </a:pPr>
                      <a:r>
                        <a:rPr lang="de-DE" sz="2800" b="0" dirty="0">
                          <a:solidFill>
                            <a:srgbClr val="0070C0"/>
                          </a:solidFill>
                          <a:effectLst/>
                        </a:rPr>
                        <a:t>1.2. Thái độ của mọi người đối với nhân dạng khác biệt của Quỳnh:</a:t>
                      </a:r>
                      <a:endParaRPr lang="en-US" sz="3200" b="0" dirty="0">
                        <a:solidFill>
                          <a:srgbClr val="0070C0"/>
                        </a:solidFill>
                        <a:effectLst/>
                      </a:endParaRPr>
                    </a:p>
                    <a:p>
                      <a:pPr marL="457200" indent="-457200">
                        <a:lnSpc>
                          <a:spcPct val="130000"/>
                        </a:lnSpc>
                        <a:spcAft>
                          <a:spcPts val="1000"/>
                        </a:spcAft>
                        <a:tabLst>
                          <a:tab pos="1386840" algn="l"/>
                        </a:tabLst>
                      </a:pPr>
                      <a:r>
                        <a:rPr lang="de-DE" sz="2800" b="0" dirty="0">
                          <a:solidFill>
                            <a:srgbClr val="0070C0"/>
                          </a:solidFill>
                          <a:effectLst/>
                        </a:rPr>
                        <a:t> </a:t>
                      </a:r>
                      <a:endParaRPr lang="en-US" sz="3200" b="0" dirty="0">
                        <a:solidFill>
                          <a:srgbClr val="0070C0"/>
                        </a:solidFill>
                        <a:effectLst/>
                      </a:endParaRPr>
                    </a:p>
                    <a:p>
                      <a:pPr marL="457200" indent="-457200">
                        <a:lnSpc>
                          <a:spcPct val="130000"/>
                        </a:lnSpc>
                        <a:spcAft>
                          <a:spcPts val="1000"/>
                        </a:spcAft>
                        <a:tabLst>
                          <a:tab pos="1386840" algn="l"/>
                        </a:tabLst>
                      </a:pPr>
                      <a:endParaRPr lang="de-DE" sz="2800" b="0" dirty="0">
                        <a:solidFill>
                          <a:srgbClr val="0070C0"/>
                        </a:solidFill>
                        <a:effectLst/>
                      </a:endParaRPr>
                    </a:p>
                    <a:p>
                      <a:pPr marL="457200" indent="-457200">
                        <a:lnSpc>
                          <a:spcPct val="130000"/>
                        </a:lnSpc>
                        <a:spcAft>
                          <a:spcPts val="1000"/>
                        </a:spcAft>
                        <a:tabLst>
                          <a:tab pos="1386840" algn="l"/>
                        </a:tabLst>
                      </a:pPr>
                      <a:r>
                        <a:rPr lang="de-DE" sz="2800" b="0" dirty="0">
                          <a:solidFill>
                            <a:srgbClr val="0070C0"/>
                          </a:solidFill>
                          <a:effectLst/>
                        </a:rPr>
                        <a:t>=&gt;Nhận xét về các lí lẽ và bằng chứng được tác giả sử dụng trong luận điểm 1:</a:t>
                      </a:r>
                      <a:endParaRPr lang="en-US" sz="3200" b="0" dirty="0">
                        <a:solidFill>
                          <a:srgbClr val="0070C0"/>
                        </a:solidFill>
                        <a:effectLst/>
                      </a:endParaRPr>
                    </a:p>
                  </a:txBody>
                  <a:tcPr marL="98661" marR="98661" marT="0" marB="0"/>
                </a:tc>
                <a:extLst>
                  <a:ext uri="{0D108BD9-81ED-4DB2-BD59-A6C34878D82A}">
                    <a16:rowId xmlns:a16="http://schemas.microsoft.com/office/drawing/2014/main" val="1579377665"/>
                  </a:ext>
                </a:extLst>
              </a:tr>
            </a:tbl>
          </a:graphicData>
        </a:graphic>
      </p:graphicFrame>
      <p:graphicFrame>
        <p:nvGraphicFramePr>
          <p:cNvPr id="5" name="Table 4">
            <a:extLst>
              <a:ext uri="{FF2B5EF4-FFF2-40B4-BE49-F238E27FC236}">
                <a16:creationId xmlns:a16="http://schemas.microsoft.com/office/drawing/2014/main" id="{2049AD85-F541-5C36-8CD3-B2C824112D16}"/>
              </a:ext>
            </a:extLst>
          </p:cNvPr>
          <p:cNvGraphicFramePr>
            <a:graphicFrameLocks noGrp="1"/>
          </p:cNvGraphicFramePr>
          <p:nvPr/>
        </p:nvGraphicFramePr>
        <p:xfrm>
          <a:off x="1091031" y="2648564"/>
          <a:ext cx="10009935" cy="1236600"/>
        </p:xfrm>
        <a:graphic>
          <a:graphicData uri="http://schemas.openxmlformats.org/drawingml/2006/table">
            <a:tbl>
              <a:tblPr firstRow="1" firstCol="1" bandRow="1"/>
              <a:tblGrid>
                <a:gridCol w="5117923">
                  <a:extLst>
                    <a:ext uri="{9D8B030D-6E8A-4147-A177-3AD203B41FA5}">
                      <a16:colId xmlns:a16="http://schemas.microsoft.com/office/drawing/2014/main" val="3235110559"/>
                    </a:ext>
                  </a:extLst>
                </a:gridCol>
                <a:gridCol w="4892012">
                  <a:extLst>
                    <a:ext uri="{9D8B030D-6E8A-4147-A177-3AD203B41FA5}">
                      <a16:colId xmlns:a16="http://schemas.microsoft.com/office/drawing/2014/main" val="1061706971"/>
                    </a:ext>
                  </a:extLst>
                </a:gridCol>
              </a:tblGrid>
              <a:tr h="0">
                <a:tc>
                  <a:txBody>
                    <a:bodyPr/>
                    <a:lstStyle/>
                    <a:p>
                      <a:pPr algn="ctr">
                        <a:lnSpc>
                          <a:spcPct val="130000"/>
                        </a:lnSpc>
                        <a:spcAft>
                          <a:spcPts val="1000"/>
                        </a:spcAft>
                        <a:tabLst>
                          <a:tab pos="1386840" algn="l"/>
                        </a:tabLst>
                      </a:pPr>
                      <a:r>
                        <a:rPr lang="de-DE" sz="2000">
                          <a:solidFill>
                            <a:srgbClr val="000000"/>
                          </a:solidFill>
                          <a:effectLst/>
                          <a:highlight>
                            <a:srgbClr val="D9E2F3"/>
                          </a:highlight>
                          <a:latin typeface="Times New Roman" panose="02020603050405020304" pitchFamily="18" charset="0"/>
                          <a:ea typeface="Calibri" panose="020F0502020204030204" pitchFamily="34" charset="0"/>
                        </a:rPr>
                        <a:t>Lí lẽ</a:t>
                      </a:r>
                      <a:endParaRPr lang="en-US" sz="2400">
                        <a:effectLst/>
                        <a:highlight>
                          <a:srgbClr val="D9E2F3"/>
                        </a:highligh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30000"/>
                        </a:lnSpc>
                        <a:spcAft>
                          <a:spcPts val="1000"/>
                        </a:spcAft>
                        <a:tabLst>
                          <a:tab pos="1386840" algn="l"/>
                        </a:tabLst>
                      </a:pPr>
                      <a:r>
                        <a:rPr lang="de-DE" sz="2000">
                          <a:solidFill>
                            <a:srgbClr val="000000"/>
                          </a:solidFill>
                          <a:effectLst/>
                          <a:highlight>
                            <a:srgbClr val="D9E2F3"/>
                          </a:highlight>
                          <a:latin typeface="Times New Roman" panose="02020603050405020304" pitchFamily="18" charset="0"/>
                          <a:ea typeface="Calibri" panose="020F0502020204030204" pitchFamily="34" charset="0"/>
                        </a:rPr>
                        <a:t>Bẳng chứng</a:t>
                      </a:r>
                      <a:endParaRPr lang="en-US" sz="2400">
                        <a:effectLst/>
                        <a:highlight>
                          <a:srgbClr val="D9E2F3"/>
                        </a:highligh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2840291541"/>
                  </a:ext>
                </a:extLst>
              </a:tr>
              <a:tr h="0">
                <a:tc>
                  <a:txBody>
                    <a:bodyPr/>
                    <a:lstStyle/>
                    <a:p>
                      <a:pPr algn="ctr">
                        <a:lnSpc>
                          <a:spcPct val="130000"/>
                        </a:lnSpc>
                        <a:spcAft>
                          <a:spcPts val="1000"/>
                        </a:spcAft>
                        <a:tabLst>
                          <a:tab pos="1386840" algn="l"/>
                        </a:tabLst>
                      </a:pPr>
                      <a:r>
                        <a:rPr lang="de-DE" sz="2000">
                          <a:solidFill>
                            <a:srgbClr val="000000"/>
                          </a:solidFill>
                          <a:effectLst/>
                          <a:latin typeface="Times New Roman" panose="02020603050405020304" pitchFamily="18" charset="0"/>
                          <a:ea typeface="Calibri" panose="020F0502020204030204" pitchFamily="34" charset="0"/>
                        </a:rPr>
                        <a:t>...................................</a:t>
                      </a:r>
                      <a:endParaRPr lang="en-US" sz="2400">
                        <a:effectLst/>
                        <a:latin typeface="Times New Roman" panose="02020603050405020304" pitchFamily="18" charset="0"/>
                        <a:ea typeface="Calibri" panose="020F0502020204030204" pitchFamily="34" charset="0"/>
                      </a:endParaRPr>
                    </a:p>
                    <a:p>
                      <a:pPr algn="ctr">
                        <a:lnSpc>
                          <a:spcPct val="130000"/>
                        </a:lnSpc>
                        <a:spcAft>
                          <a:spcPts val="1000"/>
                        </a:spcAft>
                        <a:tabLst>
                          <a:tab pos="1386840" algn="l"/>
                        </a:tabLst>
                      </a:pPr>
                      <a:r>
                        <a:rPr lang="de-DE" sz="2000">
                          <a:solidFill>
                            <a:srgbClr val="000000"/>
                          </a:solidFill>
                          <a:effectLst/>
                          <a:latin typeface="Times New Roman" panose="02020603050405020304" pitchFamily="18" charset="0"/>
                          <a:ea typeface="Calibri" panose="020F0502020204030204" pitchFamily="34" charset="0"/>
                        </a:rPr>
                        <a:t> </a:t>
                      </a:r>
                      <a:endParaRPr lang="en-US" sz="2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30000"/>
                        </a:lnSpc>
                        <a:spcAft>
                          <a:spcPts val="1000"/>
                        </a:spcAft>
                        <a:tabLst>
                          <a:tab pos="1386840" algn="l"/>
                        </a:tabLst>
                      </a:pPr>
                      <a:r>
                        <a:rPr lang="de-DE" sz="2000" dirty="0">
                          <a:solidFill>
                            <a:srgbClr val="000000"/>
                          </a:solidFill>
                          <a:effectLst/>
                          <a:latin typeface="Times New Roman" panose="02020603050405020304" pitchFamily="18" charset="0"/>
                          <a:ea typeface="Calibri" panose="020F0502020204030204" pitchFamily="34" charset="0"/>
                        </a:rPr>
                        <a:t>...................................</a:t>
                      </a:r>
                      <a:endParaRPr lang="en-US" sz="2400" dirty="0">
                        <a:effectLst/>
                        <a:latin typeface="Times New Roman" panose="02020603050405020304" pitchFamily="18" charset="0"/>
                        <a:ea typeface="Calibri" panose="020F0502020204030204" pitchFamily="34" charset="0"/>
                      </a:endParaRPr>
                    </a:p>
                    <a:p>
                      <a:pPr algn="ctr">
                        <a:lnSpc>
                          <a:spcPct val="130000"/>
                        </a:lnSpc>
                        <a:spcAft>
                          <a:spcPts val="1000"/>
                        </a:spcAft>
                        <a:tabLst>
                          <a:tab pos="1386840" algn="l"/>
                        </a:tabLst>
                      </a:pPr>
                      <a:r>
                        <a:rPr lang="de-DE" sz="2000" dirty="0">
                          <a:solidFill>
                            <a:srgbClr val="000000"/>
                          </a:solidFill>
                          <a:effectLst/>
                          <a:latin typeface="Times New Roman" panose="02020603050405020304" pitchFamily="18" charset="0"/>
                          <a:ea typeface="Calibri" panose="020F0502020204030204" pitchFamily="34" charset="0"/>
                        </a:rPr>
                        <a:t> </a:t>
                      </a:r>
                      <a:endParaRPr lang="en-US" sz="24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56996301"/>
                  </a:ext>
                </a:extLst>
              </a:tr>
            </a:tbl>
          </a:graphicData>
        </a:graphic>
      </p:graphicFrame>
      <p:graphicFrame>
        <p:nvGraphicFramePr>
          <p:cNvPr id="6" name="Table 5">
            <a:extLst>
              <a:ext uri="{FF2B5EF4-FFF2-40B4-BE49-F238E27FC236}">
                <a16:creationId xmlns:a16="http://schemas.microsoft.com/office/drawing/2014/main" id="{A3481E27-5E3F-B7ED-A440-905C4640B8B2}"/>
              </a:ext>
            </a:extLst>
          </p:cNvPr>
          <p:cNvGraphicFramePr>
            <a:graphicFrameLocks noGrp="1"/>
          </p:cNvGraphicFramePr>
          <p:nvPr/>
        </p:nvGraphicFramePr>
        <p:xfrm>
          <a:off x="863400" y="4710080"/>
          <a:ext cx="10009935" cy="1236600"/>
        </p:xfrm>
        <a:graphic>
          <a:graphicData uri="http://schemas.openxmlformats.org/drawingml/2006/table">
            <a:tbl>
              <a:tblPr firstRow="1" firstCol="1" bandRow="1"/>
              <a:tblGrid>
                <a:gridCol w="5117923">
                  <a:extLst>
                    <a:ext uri="{9D8B030D-6E8A-4147-A177-3AD203B41FA5}">
                      <a16:colId xmlns:a16="http://schemas.microsoft.com/office/drawing/2014/main" val="3235110559"/>
                    </a:ext>
                  </a:extLst>
                </a:gridCol>
                <a:gridCol w="4892012">
                  <a:extLst>
                    <a:ext uri="{9D8B030D-6E8A-4147-A177-3AD203B41FA5}">
                      <a16:colId xmlns:a16="http://schemas.microsoft.com/office/drawing/2014/main" val="1061706971"/>
                    </a:ext>
                  </a:extLst>
                </a:gridCol>
              </a:tblGrid>
              <a:tr h="0">
                <a:tc>
                  <a:txBody>
                    <a:bodyPr/>
                    <a:lstStyle/>
                    <a:p>
                      <a:pPr algn="ctr">
                        <a:lnSpc>
                          <a:spcPct val="130000"/>
                        </a:lnSpc>
                        <a:spcAft>
                          <a:spcPts val="1000"/>
                        </a:spcAft>
                        <a:tabLst>
                          <a:tab pos="1386840" algn="l"/>
                        </a:tabLst>
                      </a:pPr>
                      <a:r>
                        <a:rPr lang="de-DE" sz="2000">
                          <a:solidFill>
                            <a:srgbClr val="000000"/>
                          </a:solidFill>
                          <a:effectLst/>
                          <a:highlight>
                            <a:srgbClr val="D9E2F3"/>
                          </a:highlight>
                          <a:latin typeface="Times New Roman" panose="02020603050405020304" pitchFamily="18" charset="0"/>
                          <a:ea typeface="Calibri" panose="020F0502020204030204" pitchFamily="34" charset="0"/>
                        </a:rPr>
                        <a:t>Lí lẽ</a:t>
                      </a:r>
                      <a:endParaRPr lang="en-US" sz="2400">
                        <a:effectLst/>
                        <a:highlight>
                          <a:srgbClr val="D9E2F3"/>
                        </a:highligh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30000"/>
                        </a:lnSpc>
                        <a:spcAft>
                          <a:spcPts val="1000"/>
                        </a:spcAft>
                        <a:tabLst>
                          <a:tab pos="1386840" algn="l"/>
                        </a:tabLst>
                      </a:pPr>
                      <a:r>
                        <a:rPr lang="de-DE" sz="2000">
                          <a:solidFill>
                            <a:srgbClr val="000000"/>
                          </a:solidFill>
                          <a:effectLst/>
                          <a:highlight>
                            <a:srgbClr val="D9E2F3"/>
                          </a:highlight>
                          <a:latin typeface="Times New Roman" panose="02020603050405020304" pitchFamily="18" charset="0"/>
                          <a:ea typeface="Calibri" panose="020F0502020204030204" pitchFamily="34" charset="0"/>
                        </a:rPr>
                        <a:t>Bẳng chứng</a:t>
                      </a:r>
                      <a:endParaRPr lang="en-US" sz="2400">
                        <a:effectLst/>
                        <a:highlight>
                          <a:srgbClr val="D9E2F3"/>
                        </a:highligh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2840291541"/>
                  </a:ext>
                </a:extLst>
              </a:tr>
              <a:tr h="0">
                <a:tc>
                  <a:txBody>
                    <a:bodyPr/>
                    <a:lstStyle/>
                    <a:p>
                      <a:pPr algn="ctr">
                        <a:lnSpc>
                          <a:spcPct val="130000"/>
                        </a:lnSpc>
                        <a:spcAft>
                          <a:spcPts val="1000"/>
                        </a:spcAft>
                        <a:tabLst>
                          <a:tab pos="1386840" algn="l"/>
                        </a:tabLst>
                      </a:pPr>
                      <a:r>
                        <a:rPr lang="de-DE" sz="2000">
                          <a:solidFill>
                            <a:srgbClr val="000000"/>
                          </a:solidFill>
                          <a:effectLst/>
                          <a:latin typeface="Times New Roman" panose="02020603050405020304" pitchFamily="18" charset="0"/>
                          <a:ea typeface="Calibri" panose="020F0502020204030204" pitchFamily="34" charset="0"/>
                        </a:rPr>
                        <a:t>...................................</a:t>
                      </a:r>
                      <a:endParaRPr lang="en-US" sz="2400">
                        <a:effectLst/>
                        <a:latin typeface="Times New Roman" panose="02020603050405020304" pitchFamily="18" charset="0"/>
                        <a:ea typeface="Calibri" panose="020F0502020204030204" pitchFamily="34" charset="0"/>
                      </a:endParaRPr>
                    </a:p>
                    <a:p>
                      <a:pPr algn="ctr">
                        <a:lnSpc>
                          <a:spcPct val="130000"/>
                        </a:lnSpc>
                        <a:spcAft>
                          <a:spcPts val="1000"/>
                        </a:spcAft>
                        <a:tabLst>
                          <a:tab pos="1386840" algn="l"/>
                        </a:tabLst>
                      </a:pPr>
                      <a:r>
                        <a:rPr lang="de-DE" sz="2000">
                          <a:solidFill>
                            <a:srgbClr val="000000"/>
                          </a:solidFill>
                          <a:effectLst/>
                          <a:latin typeface="Times New Roman" panose="02020603050405020304" pitchFamily="18" charset="0"/>
                          <a:ea typeface="Calibri" panose="020F0502020204030204" pitchFamily="34" charset="0"/>
                        </a:rPr>
                        <a:t> </a:t>
                      </a:r>
                      <a:endParaRPr lang="en-US" sz="2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30000"/>
                        </a:lnSpc>
                        <a:spcAft>
                          <a:spcPts val="1000"/>
                        </a:spcAft>
                        <a:tabLst>
                          <a:tab pos="1386840" algn="l"/>
                        </a:tabLst>
                      </a:pPr>
                      <a:r>
                        <a:rPr lang="de-DE" sz="2000" dirty="0">
                          <a:solidFill>
                            <a:srgbClr val="000000"/>
                          </a:solidFill>
                          <a:effectLst/>
                          <a:latin typeface="Times New Roman" panose="02020603050405020304" pitchFamily="18" charset="0"/>
                          <a:ea typeface="Calibri" panose="020F0502020204030204" pitchFamily="34" charset="0"/>
                        </a:rPr>
                        <a:t>...................................</a:t>
                      </a:r>
                      <a:endParaRPr lang="en-US" sz="2400" dirty="0">
                        <a:effectLst/>
                        <a:latin typeface="Times New Roman" panose="02020603050405020304" pitchFamily="18" charset="0"/>
                        <a:ea typeface="Calibri" panose="020F0502020204030204" pitchFamily="34" charset="0"/>
                      </a:endParaRPr>
                    </a:p>
                    <a:p>
                      <a:pPr algn="ctr">
                        <a:lnSpc>
                          <a:spcPct val="130000"/>
                        </a:lnSpc>
                        <a:spcAft>
                          <a:spcPts val="1000"/>
                        </a:spcAft>
                        <a:tabLst>
                          <a:tab pos="1386840" algn="l"/>
                        </a:tabLst>
                      </a:pPr>
                      <a:r>
                        <a:rPr lang="de-DE" sz="2000" dirty="0">
                          <a:solidFill>
                            <a:srgbClr val="000000"/>
                          </a:solidFill>
                          <a:effectLst/>
                          <a:latin typeface="Times New Roman" panose="02020603050405020304" pitchFamily="18" charset="0"/>
                          <a:ea typeface="Calibri" panose="020F0502020204030204" pitchFamily="34" charset="0"/>
                        </a:rPr>
                        <a:t> </a:t>
                      </a:r>
                      <a:endParaRPr lang="en-US" sz="24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56996301"/>
                  </a:ext>
                </a:extLst>
              </a:tr>
            </a:tbl>
          </a:graphicData>
        </a:graphic>
      </p:graphicFrame>
    </p:spTree>
    <p:extLst>
      <p:ext uri="{BB962C8B-B14F-4D97-AF65-F5344CB8AC3E}">
        <p14:creationId xmlns:p14="http://schemas.microsoft.com/office/powerpoint/2010/main" val="212108648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sp>
        <p:nvSpPr>
          <p:cNvPr id="28" name="Freeform: Shape 27">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sp>
        <p:nvSpPr>
          <p:cNvPr id="30" name="Rectangle 29">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32" name="Rectangle 31">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34" name="Freeform: Shape 33">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sp>
        <p:nvSpPr>
          <p:cNvPr id="36" name="Isosceles Triangle 35">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38" name="Isosceles Triangle 37">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aphicFrame>
        <p:nvGraphicFramePr>
          <p:cNvPr id="2" name="Table 1">
            <a:extLst>
              <a:ext uri="{FF2B5EF4-FFF2-40B4-BE49-F238E27FC236}">
                <a16:creationId xmlns:a16="http://schemas.microsoft.com/office/drawing/2014/main" id="{8AA71002-7392-5EA4-E8F6-D87A98E4DD66}"/>
              </a:ext>
            </a:extLst>
          </p:cNvPr>
          <p:cNvGraphicFramePr>
            <a:graphicFrameLocks noGrp="1"/>
          </p:cNvGraphicFramePr>
          <p:nvPr/>
        </p:nvGraphicFramePr>
        <p:xfrm>
          <a:off x="260985" y="288485"/>
          <a:ext cx="11670030" cy="6390415"/>
        </p:xfrm>
        <a:graphic>
          <a:graphicData uri="http://schemas.openxmlformats.org/drawingml/2006/table">
            <a:tbl>
              <a:tblPr firstRow="1" firstCol="1" bandRow="1"/>
              <a:tblGrid>
                <a:gridCol w="11670030">
                  <a:extLst>
                    <a:ext uri="{9D8B030D-6E8A-4147-A177-3AD203B41FA5}">
                      <a16:colId xmlns:a16="http://schemas.microsoft.com/office/drawing/2014/main" val="1901666462"/>
                    </a:ext>
                  </a:extLst>
                </a:gridCol>
              </a:tblGrid>
              <a:tr h="1660971">
                <a:tc>
                  <a:txBody>
                    <a:bodyPr/>
                    <a:lstStyle/>
                    <a:p>
                      <a:pPr algn="ctr" fontAlgn="t">
                        <a:lnSpc>
                          <a:spcPct val="130000"/>
                        </a:lnSpc>
                        <a:spcBef>
                          <a:spcPts val="0"/>
                        </a:spcBef>
                        <a:spcAft>
                          <a:spcPts val="1000"/>
                        </a:spcAft>
                        <a:tabLst>
                          <a:tab pos="1386840" algn="l"/>
                        </a:tabLst>
                      </a:pPr>
                      <a:r>
                        <a:rPr lang="vi-VN" sz="2300" b="1" i="0" u="none" strike="noStrike" dirty="0">
                          <a:solidFill>
                            <a:srgbClr val="FF0000"/>
                          </a:solidFill>
                          <a:effectLst/>
                          <a:highlight>
                            <a:srgbClr val="FFF2CC"/>
                          </a:highlight>
                          <a:latin typeface="Times New Roman" panose="02020603050405020304" pitchFamily="18" charset="0"/>
                          <a:ea typeface="Calibri" panose="020F0502020204030204" pitchFamily="34" charset="0"/>
                        </a:rPr>
                        <a:t>Phiếu học tập 02: Nhóm 3, 4</a:t>
                      </a:r>
                      <a:endParaRPr lang="vi-VN" sz="3200" b="0" i="0" u="none" strike="noStrike" dirty="0">
                        <a:solidFill>
                          <a:srgbClr val="FF0000"/>
                        </a:solidFill>
                        <a:effectLst/>
                        <a:latin typeface="Arial" panose="020B0604020202020204" pitchFamily="34" charset="0"/>
                      </a:endParaRPr>
                    </a:p>
                    <a:p>
                      <a:pPr marL="457200" algn="ctr" fontAlgn="t">
                        <a:lnSpc>
                          <a:spcPct val="130000"/>
                        </a:lnSpc>
                        <a:spcBef>
                          <a:spcPts val="0"/>
                        </a:spcBef>
                        <a:spcAft>
                          <a:spcPts val="0"/>
                        </a:spcAft>
                        <a:tabLst>
                          <a:tab pos="200025" algn="l"/>
                        </a:tabLst>
                      </a:pPr>
                      <a:r>
                        <a:rPr lang="vi-VN" sz="2300" b="1" i="0" u="none" strike="noStrike" dirty="0">
                          <a:solidFill>
                            <a:srgbClr val="FF0000"/>
                          </a:solidFill>
                          <a:effectLst/>
                          <a:highlight>
                            <a:srgbClr val="FFF2CC"/>
                          </a:highlight>
                          <a:latin typeface="Times New Roman" panose="02020603050405020304" pitchFamily="18" charset="0"/>
                          <a:ea typeface="Times New Roman" panose="02020603050405020304" pitchFamily="18" charset="0"/>
                        </a:rPr>
                        <a:t>Đọc phần (2) của VB và tìm hiểu luận điểm 2: </a:t>
                      </a:r>
                      <a:endParaRPr lang="vi-VN" sz="3200" b="0" i="0" u="none" strike="noStrike" dirty="0">
                        <a:solidFill>
                          <a:srgbClr val="FF0000"/>
                        </a:solidFill>
                        <a:effectLst/>
                        <a:latin typeface="Arial" panose="020B0604020202020204" pitchFamily="34" charset="0"/>
                      </a:endParaRPr>
                    </a:p>
                    <a:p>
                      <a:pPr marL="457200" algn="ctr" fontAlgn="t">
                        <a:lnSpc>
                          <a:spcPct val="130000"/>
                        </a:lnSpc>
                        <a:spcBef>
                          <a:spcPts val="0"/>
                        </a:spcBef>
                        <a:spcAft>
                          <a:spcPts val="0"/>
                        </a:spcAft>
                        <a:tabLst>
                          <a:tab pos="200025" algn="l"/>
                        </a:tabLst>
                      </a:pPr>
                      <a:r>
                        <a:rPr lang="vi-VN" sz="2300" b="1" i="0" u="none" strike="noStrike" dirty="0">
                          <a:solidFill>
                            <a:srgbClr val="FF0000"/>
                          </a:solidFill>
                          <a:effectLst/>
                          <a:highlight>
                            <a:srgbClr val="FFF2CC"/>
                          </a:highlight>
                          <a:latin typeface="Times New Roman" panose="02020603050405020304" pitchFamily="18" charset="0"/>
                          <a:ea typeface="Times New Roman" panose="02020603050405020304" pitchFamily="18" charset="0"/>
                        </a:rPr>
                        <a:t>Nhân dạng con người là một tạo tác mang tính văn hoá</a:t>
                      </a:r>
                      <a:endParaRPr lang="vi-VN" sz="3200" b="0" i="0" u="none" strike="noStrike" dirty="0">
                        <a:solidFill>
                          <a:srgbClr val="FF0000"/>
                        </a:solidFill>
                        <a:effectLst/>
                        <a:latin typeface="Arial" panose="020B0604020202020204" pitchFamily="34" charset="0"/>
                      </a:endParaRPr>
                    </a:p>
                  </a:txBody>
                  <a:tcPr marL="120441" marR="120441" marT="1672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81562381"/>
                  </a:ext>
                </a:extLst>
              </a:tr>
              <a:tr h="3910095">
                <a:tc>
                  <a:txBody>
                    <a:bodyPr/>
                    <a:lstStyle/>
                    <a:p>
                      <a:pPr algn="l" fontAlgn="t">
                        <a:lnSpc>
                          <a:spcPct val="130000"/>
                        </a:lnSpc>
                        <a:spcBef>
                          <a:spcPts val="0"/>
                        </a:spcBef>
                        <a:spcAft>
                          <a:spcPts val="1000"/>
                        </a:spcAft>
                        <a:tabLst>
                          <a:tab pos="1386840" algn="l"/>
                        </a:tabLst>
                      </a:pPr>
                      <a:r>
                        <a:rPr lang="vi-VN" sz="2300" b="1" i="0" u="none" strike="noStrike" dirty="0">
                          <a:solidFill>
                            <a:srgbClr val="FF0000"/>
                          </a:solidFill>
                          <a:effectLst/>
                          <a:latin typeface="Times New Roman" panose="02020603050405020304" pitchFamily="18" charset="0"/>
                          <a:ea typeface="Calibri" panose="020F0502020204030204" pitchFamily="34" charset="0"/>
                        </a:rPr>
                        <a:t> </a:t>
                      </a:r>
                      <a:r>
                        <a:rPr lang="vi-VN" sz="2300" b="1" i="0" u="none" strike="noStrike" dirty="0">
                          <a:solidFill>
                            <a:srgbClr val="0D0D0D"/>
                          </a:solidFill>
                          <a:effectLst/>
                          <a:latin typeface="Times New Roman" panose="02020603050405020304" pitchFamily="18" charset="0"/>
                          <a:ea typeface="Calibri" panose="020F0502020204030204" pitchFamily="34" charset="0"/>
                        </a:rPr>
                        <a:t>- </a:t>
                      </a:r>
                      <a:r>
                        <a:rPr lang="vi-VN" sz="2300" b="0" i="0" u="none" strike="noStrike" dirty="0">
                          <a:solidFill>
                            <a:srgbClr val="0D0D0D"/>
                          </a:solidFill>
                          <a:effectLst/>
                          <a:latin typeface="Times New Roman" panose="02020603050405020304" pitchFamily="18" charset="0"/>
                          <a:ea typeface="Calibri" panose="020F0502020204030204" pitchFamily="34" charset="0"/>
                        </a:rPr>
                        <a:t>Quan điểm của tác giả về nhân dạng của con người:</a:t>
                      </a:r>
                      <a:endParaRPr lang="en-US" sz="2300" b="0" i="0" u="none" strike="noStrike" dirty="0">
                        <a:solidFill>
                          <a:srgbClr val="0D0D0D"/>
                        </a:solidFill>
                        <a:effectLst/>
                        <a:latin typeface="Times New Roman" panose="02020603050405020304" pitchFamily="18" charset="0"/>
                        <a:ea typeface="Calibri" panose="020F0502020204030204" pitchFamily="34" charset="0"/>
                      </a:endParaRPr>
                    </a:p>
                    <a:p>
                      <a:pPr algn="l" fontAlgn="t">
                        <a:lnSpc>
                          <a:spcPct val="130000"/>
                        </a:lnSpc>
                        <a:spcBef>
                          <a:spcPts val="0"/>
                        </a:spcBef>
                        <a:spcAft>
                          <a:spcPts val="1000"/>
                        </a:spcAft>
                        <a:tabLst>
                          <a:tab pos="1386840" algn="l"/>
                        </a:tabLst>
                      </a:pPr>
                      <a:endParaRPr lang="vi-VN" sz="3200" b="0" i="0" u="none" strike="noStrike" dirty="0">
                        <a:effectLst/>
                        <a:latin typeface="Arial" panose="020B0604020202020204" pitchFamily="34" charset="0"/>
                      </a:endParaRPr>
                    </a:p>
                    <a:p>
                      <a:pPr algn="ctr" fontAlgn="t">
                        <a:lnSpc>
                          <a:spcPct val="130000"/>
                        </a:lnSpc>
                        <a:spcBef>
                          <a:spcPts val="0"/>
                        </a:spcBef>
                        <a:spcAft>
                          <a:spcPts val="1000"/>
                        </a:spcAft>
                        <a:tabLst>
                          <a:tab pos="1386840" algn="l"/>
                        </a:tabLst>
                      </a:pPr>
                      <a:endParaRPr lang="en-US" sz="2300" b="0" i="0" u="none" strike="noStrike" dirty="0">
                        <a:solidFill>
                          <a:srgbClr val="FF0000"/>
                        </a:solidFill>
                        <a:effectLst/>
                        <a:latin typeface="Times New Roman" panose="02020603050405020304" pitchFamily="18" charset="0"/>
                        <a:ea typeface="Calibri" panose="020F0502020204030204" pitchFamily="34" charset="0"/>
                      </a:endParaRPr>
                    </a:p>
                    <a:p>
                      <a:pPr algn="ctr" fontAlgn="t">
                        <a:lnSpc>
                          <a:spcPct val="130000"/>
                        </a:lnSpc>
                        <a:spcBef>
                          <a:spcPts val="0"/>
                        </a:spcBef>
                        <a:spcAft>
                          <a:spcPts val="1000"/>
                        </a:spcAft>
                        <a:tabLst>
                          <a:tab pos="1386840" algn="l"/>
                        </a:tabLst>
                      </a:pPr>
                      <a:endParaRPr lang="en-US" sz="2300" b="0" i="0" u="none" strike="noStrike" dirty="0">
                        <a:solidFill>
                          <a:srgbClr val="FF0000"/>
                        </a:solidFill>
                        <a:effectLst/>
                        <a:latin typeface="Times New Roman" panose="02020603050405020304" pitchFamily="18" charset="0"/>
                        <a:ea typeface="Calibri" panose="020F0502020204030204" pitchFamily="34" charset="0"/>
                      </a:endParaRPr>
                    </a:p>
                    <a:p>
                      <a:pPr algn="ctr" fontAlgn="t">
                        <a:lnSpc>
                          <a:spcPct val="130000"/>
                        </a:lnSpc>
                        <a:spcBef>
                          <a:spcPts val="0"/>
                        </a:spcBef>
                        <a:spcAft>
                          <a:spcPts val="1000"/>
                        </a:spcAft>
                        <a:tabLst>
                          <a:tab pos="1386840" algn="l"/>
                        </a:tabLst>
                      </a:pPr>
                      <a:endParaRPr lang="en-US" sz="2300" b="0" i="0" u="none" strike="noStrike" dirty="0">
                        <a:solidFill>
                          <a:srgbClr val="FF0000"/>
                        </a:solidFill>
                        <a:effectLst/>
                        <a:latin typeface="Times New Roman" panose="02020603050405020304" pitchFamily="18" charset="0"/>
                        <a:ea typeface="Calibri" panose="020F0502020204030204" pitchFamily="34" charset="0"/>
                      </a:endParaRPr>
                    </a:p>
                    <a:p>
                      <a:pPr algn="ctr" fontAlgn="t">
                        <a:lnSpc>
                          <a:spcPct val="130000"/>
                        </a:lnSpc>
                        <a:spcBef>
                          <a:spcPts val="0"/>
                        </a:spcBef>
                        <a:spcAft>
                          <a:spcPts val="1000"/>
                        </a:spcAft>
                        <a:tabLst>
                          <a:tab pos="1386840" algn="l"/>
                        </a:tabLst>
                      </a:pPr>
                      <a:r>
                        <a:rPr lang="vi-VN" sz="2300" b="0" i="0" u="none" strike="noStrike" dirty="0">
                          <a:solidFill>
                            <a:srgbClr val="FF0000"/>
                          </a:solidFill>
                          <a:effectLst/>
                          <a:latin typeface="Times New Roman" panose="02020603050405020304" pitchFamily="18" charset="0"/>
                          <a:ea typeface="Calibri" panose="020F0502020204030204" pitchFamily="34" charset="0"/>
                        </a:rPr>
                        <a:t> </a:t>
                      </a:r>
                      <a:endParaRPr lang="vi-VN" sz="3200" b="0" i="0" u="none" strike="noStrike" dirty="0">
                        <a:effectLst/>
                        <a:latin typeface="Arial" panose="020B0604020202020204" pitchFamily="34" charset="0"/>
                      </a:endParaRPr>
                    </a:p>
                    <a:p>
                      <a:pPr algn="l" fontAlgn="t">
                        <a:lnSpc>
                          <a:spcPct val="130000"/>
                        </a:lnSpc>
                        <a:spcBef>
                          <a:spcPts val="0"/>
                        </a:spcBef>
                        <a:spcAft>
                          <a:spcPts val="1000"/>
                        </a:spcAft>
                        <a:tabLst>
                          <a:tab pos="1386840" algn="l"/>
                        </a:tabLst>
                      </a:pPr>
                      <a:r>
                        <a:rPr lang="vi-VN" sz="2300" b="1" i="0" u="none" strike="noStrike" dirty="0">
                          <a:solidFill>
                            <a:srgbClr val="FF0000"/>
                          </a:solidFill>
                          <a:effectLst/>
                          <a:latin typeface="Times New Roman" panose="02020603050405020304" pitchFamily="18" charset="0"/>
                          <a:ea typeface="Calibri" panose="020F0502020204030204" pitchFamily="34" charset="0"/>
                        </a:rPr>
                        <a:t>- </a:t>
                      </a:r>
                      <a:r>
                        <a:rPr lang="vi-VN" sz="2300" b="0" i="0" u="none" strike="noStrike" dirty="0">
                          <a:effectLst/>
                          <a:latin typeface="Times New Roman" panose="02020603050405020304" pitchFamily="18" charset="0"/>
                          <a:ea typeface="Calibri" panose="020F0502020204030204" pitchFamily="34" charset="0"/>
                        </a:rPr>
                        <a:t>Tác dụng của việc liên tưởng đến truyện cổ tích trong đoạn cuối phần (2)</a:t>
                      </a:r>
                      <a:endParaRPr lang="vi-VN" sz="3200" b="0" i="0" u="none" strike="noStrike" dirty="0">
                        <a:effectLst/>
                        <a:latin typeface="Arial" panose="020B0604020202020204" pitchFamily="34" charset="0"/>
                      </a:endParaRPr>
                    </a:p>
                    <a:p>
                      <a:pPr algn="l" fontAlgn="t">
                        <a:lnSpc>
                          <a:spcPct val="130000"/>
                        </a:lnSpc>
                        <a:spcBef>
                          <a:spcPts val="0"/>
                        </a:spcBef>
                        <a:spcAft>
                          <a:spcPts val="1000"/>
                        </a:spcAft>
                        <a:tabLst>
                          <a:tab pos="1386840" algn="l"/>
                        </a:tabLst>
                      </a:pPr>
                      <a:r>
                        <a:rPr lang="vi-VN" sz="2300" b="0" i="0" u="none" strike="noStrike" dirty="0">
                          <a:effectLst/>
                          <a:latin typeface="Times New Roman" panose="02020603050405020304" pitchFamily="18" charset="0"/>
                          <a:ea typeface="Calibri" panose="020F0502020204030204" pitchFamily="34" charset="0"/>
                        </a:rPr>
                        <a:t>   </a:t>
                      </a:r>
                      <a:r>
                        <a:rPr lang="vi-VN" sz="2300" b="0" i="0" u="none" strike="noStrike" dirty="0">
                          <a:solidFill>
                            <a:srgbClr val="0D0D0D"/>
                          </a:solidFill>
                          <a:effectLst/>
                          <a:latin typeface="Times New Roman" panose="02020603050405020304" pitchFamily="18" charset="0"/>
                          <a:ea typeface="Calibri" panose="020F0502020204030204" pitchFamily="34" charset="0"/>
                        </a:rPr>
                        <a:t>.............................................................................................................................</a:t>
                      </a:r>
                      <a:endParaRPr lang="vi-VN" sz="3200" b="0" i="0" u="none" strike="noStrike" dirty="0">
                        <a:effectLst/>
                        <a:latin typeface="Arial" panose="020B0604020202020204" pitchFamily="34" charset="0"/>
                      </a:endParaRPr>
                    </a:p>
                  </a:txBody>
                  <a:tcPr marL="120441" marR="120441" marT="1672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43199374"/>
                  </a:ext>
                </a:extLst>
              </a:tr>
            </a:tbl>
          </a:graphicData>
        </a:graphic>
      </p:graphicFrame>
      <p:pic>
        <p:nvPicPr>
          <p:cNvPr id="2049" name="Picture 1">
            <a:extLst>
              <a:ext uri="{FF2B5EF4-FFF2-40B4-BE49-F238E27FC236}">
                <a16:creationId xmlns:a16="http://schemas.microsoft.com/office/drawing/2014/main" id="{24BFA7CD-D843-1208-ABA4-74B8A39111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2921" y="2453966"/>
            <a:ext cx="9611400" cy="3193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4209856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049"/>
                                        </p:tgtEl>
                                        <p:attrNameLst>
                                          <p:attrName>style.visibility</p:attrName>
                                        </p:attrNameLst>
                                      </p:cBhvr>
                                      <p:to>
                                        <p:strVal val="visible"/>
                                      </p:to>
                                    </p:set>
                                    <p:animEffect transition="in" filter="fade">
                                      <p:cBhvr>
                                        <p:cTn id="7" dur="1000"/>
                                        <p:tgtEl>
                                          <p:spTgt spid="2049"/>
                                        </p:tgtEl>
                                      </p:cBhvr>
                                    </p:animEffect>
                                    <p:anim calcmode="lin" valueType="num">
                                      <p:cBhvr>
                                        <p:cTn id="8" dur="1000" fill="hold"/>
                                        <p:tgtEl>
                                          <p:spTgt spid="2049"/>
                                        </p:tgtEl>
                                        <p:attrNameLst>
                                          <p:attrName>ppt_x</p:attrName>
                                        </p:attrNameLst>
                                      </p:cBhvr>
                                      <p:tavLst>
                                        <p:tav tm="0">
                                          <p:val>
                                            <p:strVal val="#ppt_x"/>
                                          </p:val>
                                        </p:tav>
                                        <p:tav tm="100000">
                                          <p:val>
                                            <p:strVal val="#ppt_x"/>
                                          </p:val>
                                        </p:tav>
                                      </p:tavLst>
                                    </p:anim>
                                    <p:anim calcmode="lin" valueType="num">
                                      <p:cBhvr>
                                        <p:cTn id="9" dur="1000" fill="hold"/>
                                        <p:tgtEl>
                                          <p:spTgt spid="2049"/>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A724DBA-D2D9-471E-8ED7-2015DDD950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Rectangle 13">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46413" y="215201"/>
            <a:ext cx="740664" cy="118334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15">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0234" y="354959"/>
            <a:ext cx="6184973"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5" name="Content Placeholder 4" descr="A yellow book cover with a child flying in the air&#10;&#10;Description automatically generated">
            <a:extLst>
              <a:ext uri="{FF2B5EF4-FFF2-40B4-BE49-F238E27FC236}">
                <a16:creationId xmlns:a16="http://schemas.microsoft.com/office/drawing/2014/main" id="{0985C61B-5432-1B06-7243-502182238B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244" y="671484"/>
            <a:ext cx="5628018" cy="5282162"/>
          </a:xfrm>
          <a:prstGeom prst="rect">
            <a:avLst/>
          </a:prstGeom>
        </p:spPr>
      </p:pic>
      <p:sp>
        <p:nvSpPr>
          <p:cNvPr id="18" name="Rectangle 17">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277786" y="1944913"/>
            <a:ext cx="40233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0" name="Rectangle 19">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677179" y="6053360"/>
            <a:ext cx="740664" cy="1541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Title 1">
            <a:extLst>
              <a:ext uri="{FF2B5EF4-FFF2-40B4-BE49-F238E27FC236}">
                <a16:creationId xmlns:a16="http://schemas.microsoft.com/office/drawing/2014/main" id="{699B683F-B465-A527-A674-D36EAB1F9F3A}"/>
              </a:ext>
            </a:extLst>
          </p:cNvPr>
          <p:cNvSpPr>
            <a:spLocks noGrp="1"/>
          </p:cNvSpPr>
          <p:nvPr>
            <p:ph type="title"/>
          </p:nvPr>
        </p:nvSpPr>
        <p:spPr>
          <a:xfrm>
            <a:off x="5803084" y="2693886"/>
            <a:ext cx="6321489" cy="1171569"/>
          </a:xfrm>
        </p:spPr>
        <p:txBody>
          <a:bodyPr vert="horz" lIns="91440" tIns="45720" rIns="91440" bIns="45720" rtlCol="0" anchor="b">
            <a:normAutofit fontScale="90000"/>
          </a:bodyPr>
          <a:lstStyle/>
          <a:p>
            <a:pPr algn="ctr">
              <a:lnSpc>
                <a:spcPct val="150000"/>
              </a:lnSpc>
            </a:pPr>
            <a:r>
              <a:rPr lang="en-US" sz="4800" dirty="0">
                <a:solidFill>
                  <a:srgbClr val="FF0000"/>
                </a:solidFill>
                <a:latin typeface="#9Slide03 AmpleSoft Bold" panose="02000000000000000000" pitchFamily="2" charset="0"/>
              </a:rPr>
              <a:t>HOẠT ĐỘNG 1</a:t>
            </a:r>
            <a:br>
              <a:rPr lang="en-US" sz="4800" dirty="0">
                <a:solidFill>
                  <a:srgbClr val="FF0000"/>
                </a:solidFill>
                <a:latin typeface="#9Slide03 AmpleSoft Bold" panose="02000000000000000000" pitchFamily="2" charset="0"/>
              </a:rPr>
            </a:br>
            <a:r>
              <a:rPr lang="en-US" sz="9800" dirty="0">
                <a:solidFill>
                  <a:srgbClr val="0B9764"/>
                </a:solidFill>
                <a:latin typeface="#9Slide03 AmpleSoft Bold" panose="02000000000000000000" pitchFamily="2" charset="0"/>
              </a:rPr>
              <a:t>KHỞI ĐỘNG </a:t>
            </a:r>
            <a:endParaRPr lang="en-US" sz="4800" dirty="0">
              <a:solidFill>
                <a:srgbClr val="0B9764"/>
              </a:solidFill>
              <a:latin typeface="#9Slide03 AmpleSoft Bold" panose="02000000000000000000" pitchFamily="2" charset="0"/>
            </a:endParaRPr>
          </a:p>
        </p:txBody>
      </p:sp>
    </p:spTree>
    <p:extLst>
      <p:ext uri="{BB962C8B-B14F-4D97-AF65-F5344CB8AC3E}">
        <p14:creationId xmlns:p14="http://schemas.microsoft.com/office/powerpoint/2010/main" val="49060028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sp>
        <p:nvSpPr>
          <p:cNvPr id="45" name="Freeform: Shape 44">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sp>
        <p:nvSpPr>
          <p:cNvPr id="47" name="Rectangle 46">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49" name="Rectangle 48">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51" name="Freeform: Shape 50">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sp>
        <p:nvSpPr>
          <p:cNvPr id="53" name="Isosceles Triangle 52">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55" name="Isosceles Triangle 54">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aphicFrame>
        <p:nvGraphicFramePr>
          <p:cNvPr id="3" name="Table 2">
            <a:extLst>
              <a:ext uri="{FF2B5EF4-FFF2-40B4-BE49-F238E27FC236}">
                <a16:creationId xmlns:a16="http://schemas.microsoft.com/office/drawing/2014/main" id="{802EACDF-D5F9-DFBA-11D0-14C3FF941BC9}"/>
              </a:ext>
            </a:extLst>
          </p:cNvPr>
          <p:cNvGraphicFramePr>
            <a:graphicFrameLocks noGrp="1"/>
          </p:cNvGraphicFramePr>
          <p:nvPr/>
        </p:nvGraphicFramePr>
        <p:xfrm>
          <a:off x="340995" y="272219"/>
          <a:ext cx="11510010" cy="6508830"/>
        </p:xfrm>
        <a:graphic>
          <a:graphicData uri="http://schemas.openxmlformats.org/drawingml/2006/table">
            <a:tbl>
              <a:tblPr firstRow="1" firstCol="1" bandRow="1"/>
              <a:tblGrid>
                <a:gridCol w="11510010">
                  <a:extLst>
                    <a:ext uri="{9D8B030D-6E8A-4147-A177-3AD203B41FA5}">
                      <a16:colId xmlns:a16="http://schemas.microsoft.com/office/drawing/2014/main" val="3000950862"/>
                    </a:ext>
                  </a:extLst>
                </a:gridCol>
              </a:tblGrid>
              <a:tr h="1377947">
                <a:tc>
                  <a:txBody>
                    <a:bodyPr/>
                    <a:lstStyle/>
                    <a:p>
                      <a:pPr algn="ctr" fontAlgn="t">
                        <a:lnSpc>
                          <a:spcPct val="100000"/>
                        </a:lnSpc>
                        <a:spcBef>
                          <a:spcPts val="0"/>
                        </a:spcBef>
                        <a:spcAft>
                          <a:spcPts val="1000"/>
                        </a:spcAft>
                        <a:tabLst>
                          <a:tab pos="1386840" algn="l"/>
                        </a:tabLst>
                      </a:pPr>
                      <a:r>
                        <a:rPr lang="de-DE" sz="2800" b="1" i="0" u="none" strike="noStrike" dirty="0">
                          <a:solidFill>
                            <a:srgbClr val="FF0000"/>
                          </a:solidFill>
                          <a:effectLst/>
                          <a:latin typeface="Times New Roman" panose="02020603050405020304" pitchFamily="18" charset="0"/>
                          <a:ea typeface="Calibri" panose="020F0502020204030204" pitchFamily="34" charset="0"/>
                        </a:rPr>
                        <a:t>Phiếu học tập 03: Nhóm 5,6</a:t>
                      </a:r>
                      <a:endParaRPr lang="de-DE" sz="2800" b="0" i="0" u="none" strike="noStrike" dirty="0">
                        <a:solidFill>
                          <a:srgbClr val="FF0000"/>
                        </a:solidFill>
                        <a:effectLst/>
                        <a:latin typeface="Arial" panose="020B0604020202020204" pitchFamily="34" charset="0"/>
                      </a:endParaRPr>
                    </a:p>
                    <a:p>
                      <a:pPr algn="ctr" fontAlgn="t">
                        <a:lnSpc>
                          <a:spcPct val="100000"/>
                        </a:lnSpc>
                        <a:spcBef>
                          <a:spcPts val="0"/>
                        </a:spcBef>
                        <a:spcAft>
                          <a:spcPts val="1000"/>
                        </a:spcAft>
                        <a:tabLst>
                          <a:tab pos="1386840" algn="l"/>
                        </a:tabLst>
                      </a:pPr>
                      <a:r>
                        <a:rPr lang="de-DE" sz="2800" b="1" i="0" u="none" strike="noStrike" dirty="0">
                          <a:solidFill>
                            <a:srgbClr val="FF0000"/>
                          </a:solidFill>
                          <a:effectLst/>
                          <a:latin typeface="Times New Roman" panose="02020603050405020304" pitchFamily="18" charset="0"/>
                          <a:ea typeface="Times New Roman" panose="02020603050405020304" pitchFamily="18" charset="0"/>
                        </a:rPr>
                        <a:t>Đọc phần (3) của VB và tìm hiểu </a:t>
                      </a:r>
                      <a:r>
                        <a:rPr lang="de-DE" sz="2800" b="1" i="0" u="none" strike="noStrike" dirty="0">
                          <a:solidFill>
                            <a:srgbClr val="FF0000"/>
                          </a:solidFill>
                          <a:effectLst/>
                          <a:latin typeface="Times New Roman" panose="02020603050405020304" pitchFamily="18" charset="0"/>
                          <a:ea typeface="Calibri" panose="020F0502020204030204" pitchFamily="34" charset="0"/>
                        </a:rPr>
                        <a:t>l</a:t>
                      </a:r>
                      <a:r>
                        <a:rPr lang="de-DE" sz="2800" b="1" i="0" u="none" strike="noStrike" dirty="0">
                          <a:solidFill>
                            <a:srgbClr val="FF0000"/>
                          </a:solidFill>
                          <a:effectLst/>
                          <a:latin typeface="Times New Roman" panose="02020603050405020304" pitchFamily="18" charset="0"/>
                          <a:ea typeface="Times New Roman" panose="02020603050405020304" pitchFamily="18" charset="0"/>
                        </a:rPr>
                        <a:t>uận điểm 3: </a:t>
                      </a:r>
                      <a:r>
                        <a:rPr lang="de-DE" sz="2800" b="1" i="0" u="none" strike="noStrike" dirty="0">
                          <a:solidFill>
                            <a:srgbClr val="FF0000"/>
                          </a:solidFill>
                          <a:effectLst/>
                          <a:latin typeface="Times New Roman" panose="02020603050405020304" pitchFamily="18" charset="0"/>
                          <a:ea typeface="Calibri" panose="020F0502020204030204" pitchFamily="34" charset="0"/>
                        </a:rPr>
                        <a:t>Những phẩm chất cần có của một tác phẩm văn học viết cho thiếu nhi</a:t>
                      </a:r>
                      <a:endParaRPr lang="de-DE" sz="2800" b="0" i="0" u="none" strike="noStrike" dirty="0">
                        <a:solidFill>
                          <a:srgbClr val="FF0000"/>
                        </a:solidFill>
                        <a:effectLst/>
                        <a:latin typeface="Arial" panose="020B0604020202020204" pitchFamily="34" charset="0"/>
                      </a:endParaRPr>
                    </a:p>
                  </a:txBody>
                  <a:tcPr marL="103616" marR="103616" marT="1439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684709590"/>
                  </a:ext>
                </a:extLst>
              </a:tr>
              <a:tr h="5082105">
                <a:tc>
                  <a:txBody>
                    <a:bodyPr/>
                    <a:lstStyle/>
                    <a:p>
                      <a:pPr algn="l" fontAlgn="t">
                        <a:lnSpc>
                          <a:spcPct val="130000"/>
                        </a:lnSpc>
                        <a:spcBef>
                          <a:spcPts val="0"/>
                        </a:spcBef>
                        <a:spcAft>
                          <a:spcPts val="1000"/>
                        </a:spcAft>
                        <a:tabLst>
                          <a:tab pos="1386840" algn="l"/>
                        </a:tabLst>
                      </a:pPr>
                      <a:r>
                        <a:rPr lang="vi-VN" sz="2000" b="0" i="0" u="none" strike="noStrike" dirty="0">
                          <a:solidFill>
                            <a:srgbClr val="000000"/>
                          </a:solidFill>
                          <a:effectLst/>
                          <a:latin typeface="Times New Roman" panose="02020603050405020304" pitchFamily="18" charset="0"/>
                          <a:ea typeface="Calibri" panose="020F0502020204030204" pitchFamily="34" charset="0"/>
                        </a:rPr>
                        <a:t>*</a:t>
                      </a:r>
                      <a:r>
                        <a:rPr lang="vi-VN" sz="2800" b="0" i="0" u="none" strike="noStrike" dirty="0">
                          <a:solidFill>
                            <a:srgbClr val="000000"/>
                          </a:solidFill>
                          <a:effectLst/>
                          <a:latin typeface="Times New Roman" panose="02020603050405020304" pitchFamily="18" charset="0"/>
                          <a:ea typeface="Calibri" panose="020F0502020204030204" pitchFamily="34" charset="0"/>
                        </a:rPr>
                        <a:t>Làm rõ quan điểm của tác giả về những phẩm chất cần có của một tác phẩm văn học viết cho thiếu nhi:</a:t>
                      </a:r>
                      <a:endParaRPr lang="vi-VN" sz="2800" b="0" i="0" u="none" strike="noStrike" dirty="0">
                        <a:effectLst/>
                        <a:latin typeface="Arial" panose="020B0604020202020204" pitchFamily="34" charset="0"/>
                      </a:endParaRPr>
                    </a:p>
                    <a:p>
                      <a:pPr algn="l" fontAlgn="t">
                        <a:lnSpc>
                          <a:spcPct val="130000"/>
                        </a:lnSpc>
                        <a:spcBef>
                          <a:spcPts val="0"/>
                        </a:spcBef>
                        <a:spcAft>
                          <a:spcPts val="1000"/>
                        </a:spcAft>
                        <a:tabLst>
                          <a:tab pos="1386840" algn="l"/>
                        </a:tabLst>
                      </a:pPr>
                      <a:r>
                        <a:rPr lang="vi-VN" sz="2800" b="0" i="0" u="none" strike="noStrike" dirty="0">
                          <a:solidFill>
                            <a:srgbClr val="000000"/>
                          </a:solidFill>
                          <a:effectLst/>
                          <a:latin typeface="Times New Roman" panose="02020603050405020304" pitchFamily="18" charset="0"/>
                          <a:ea typeface="Calibri" panose="020F0502020204030204" pitchFamily="34" charset="0"/>
                        </a:rPr>
                        <a:t> </a:t>
                      </a:r>
                      <a:endParaRPr lang="vi-VN" sz="2800" b="0" i="0" u="none" strike="noStrike" dirty="0">
                        <a:effectLst/>
                        <a:latin typeface="Arial" panose="020B0604020202020204" pitchFamily="34" charset="0"/>
                      </a:endParaRPr>
                    </a:p>
                    <a:p>
                      <a:pPr algn="l" fontAlgn="t">
                        <a:lnSpc>
                          <a:spcPct val="130000"/>
                        </a:lnSpc>
                        <a:spcBef>
                          <a:spcPts val="0"/>
                        </a:spcBef>
                        <a:spcAft>
                          <a:spcPts val="1000"/>
                        </a:spcAft>
                        <a:tabLst>
                          <a:tab pos="1386840" algn="l"/>
                        </a:tabLst>
                      </a:pPr>
                      <a:r>
                        <a:rPr lang="vi-VN" sz="2800" b="0" i="0" u="none" strike="noStrike" dirty="0">
                          <a:solidFill>
                            <a:srgbClr val="000000"/>
                          </a:solidFill>
                          <a:effectLst/>
                          <a:latin typeface="Times New Roman" panose="02020603050405020304" pitchFamily="18" charset="0"/>
                          <a:ea typeface="Calibri" panose="020F0502020204030204" pitchFamily="34" charset="0"/>
                        </a:rPr>
                        <a:t> </a:t>
                      </a:r>
                      <a:endParaRPr lang="en-US" sz="2800" b="0" i="0" u="none" strike="noStrike" dirty="0">
                        <a:solidFill>
                          <a:srgbClr val="000000"/>
                        </a:solidFill>
                        <a:effectLst/>
                        <a:latin typeface="Times New Roman" panose="02020603050405020304" pitchFamily="18" charset="0"/>
                        <a:ea typeface="Calibri" panose="020F0502020204030204" pitchFamily="34" charset="0"/>
                      </a:endParaRPr>
                    </a:p>
                    <a:p>
                      <a:pPr algn="l" fontAlgn="t">
                        <a:lnSpc>
                          <a:spcPct val="130000"/>
                        </a:lnSpc>
                        <a:spcBef>
                          <a:spcPts val="0"/>
                        </a:spcBef>
                        <a:spcAft>
                          <a:spcPts val="1000"/>
                        </a:spcAft>
                        <a:tabLst>
                          <a:tab pos="1386840" algn="l"/>
                        </a:tabLst>
                      </a:pPr>
                      <a:endParaRPr lang="en-US" sz="2800" b="0" i="0" u="none" strike="noStrike" dirty="0">
                        <a:solidFill>
                          <a:srgbClr val="000000"/>
                        </a:solidFill>
                        <a:effectLst/>
                        <a:latin typeface="Times New Roman" panose="02020603050405020304" pitchFamily="18" charset="0"/>
                      </a:endParaRPr>
                    </a:p>
                    <a:p>
                      <a:pPr algn="l" fontAlgn="t">
                        <a:lnSpc>
                          <a:spcPct val="130000"/>
                        </a:lnSpc>
                        <a:spcBef>
                          <a:spcPts val="0"/>
                        </a:spcBef>
                        <a:spcAft>
                          <a:spcPts val="1000"/>
                        </a:spcAft>
                        <a:tabLst>
                          <a:tab pos="1386840" algn="l"/>
                        </a:tabLst>
                      </a:pPr>
                      <a:endParaRPr lang="en-US" sz="2800" b="0" i="0" u="none" strike="noStrike" dirty="0">
                        <a:solidFill>
                          <a:srgbClr val="000000"/>
                        </a:solidFill>
                        <a:effectLst/>
                        <a:latin typeface="Times New Roman" panose="02020603050405020304" pitchFamily="18" charset="0"/>
                        <a:ea typeface="Calibri" panose="020F0502020204030204" pitchFamily="34" charset="0"/>
                      </a:endParaRPr>
                    </a:p>
                    <a:p>
                      <a:pPr algn="l" fontAlgn="t">
                        <a:lnSpc>
                          <a:spcPct val="130000"/>
                        </a:lnSpc>
                        <a:spcBef>
                          <a:spcPts val="0"/>
                        </a:spcBef>
                        <a:spcAft>
                          <a:spcPts val="1000"/>
                        </a:spcAft>
                        <a:tabLst>
                          <a:tab pos="1386840" algn="l"/>
                        </a:tabLst>
                      </a:pPr>
                      <a:r>
                        <a:rPr lang="vi-VN" sz="2800" b="0" i="0" u="none" strike="noStrike" dirty="0">
                          <a:solidFill>
                            <a:srgbClr val="000000"/>
                          </a:solidFill>
                          <a:effectLst/>
                          <a:latin typeface="Times New Roman" panose="02020603050405020304" pitchFamily="18" charset="0"/>
                          <a:ea typeface="Calibri" panose="020F0502020204030204" pitchFamily="34" charset="0"/>
                        </a:rPr>
                        <a:t>*Nêu ý kiến của em về quan điểm của tác giả cho rằng: “</a:t>
                      </a:r>
                      <a:r>
                        <a:rPr lang="vi-VN" sz="2800" b="0" i="1" u="none" strike="noStrike" dirty="0">
                          <a:solidFill>
                            <a:srgbClr val="000000"/>
                          </a:solidFill>
                          <a:effectLst/>
                          <a:latin typeface="Times New Roman" panose="02020603050405020304" pitchFamily="18" charset="0"/>
                          <a:ea typeface="Calibri" panose="020F0502020204030204" pitchFamily="34" charset="0"/>
                        </a:rPr>
                        <a:t>phải viết cho trẻ em từ cái nhìn của một người lớn sâu sắc và từng</a:t>
                      </a:r>
                      <a:r>
                        <a:rPr lang="en-US" sz="2800" b="0" i="1" u="none" strike="noStrike" dirty="0">
                          <a:solidFill>
                            <a:srgbClr val="000000"/>
                          </a:solidFill>
                          <a:effectLst/>
                          <a:latin typeface="Times New Roman" panose="02020603050405020304" pitchFamily="18" charset="0"/>
                          <a:ea typeface="Calibri" panose="020F0502020204030204" pitchFamily="34" charset="0"/>
                        </a:rPr>
                        <a:t> </a:t>
                      </a:r>
                      <a:r>
                        <a:rPr lang="vi-VN" sz="2800" b="0" i="1" u="none" strike="noStrike" dirty="0">
                          <a:solidFill>
                            <a:srgbClr val="000000"/>
                          </a:solidFill>
                          <a:effectLst/>
                          <a:latin typeface="Times New Roman" panose="02020603050405020304" pitchFamily="18" charset="0"/>
                          <a:ea typeface="Calibri" panose="020F0502020204030204" pitchFamily="34" charset="0"/>
                        </a:rPr>
                        <a:t>trải</a:t>
                      </a:r>
                      <a:r>
                        <a:rPr lang="vi-VN" sz="2800" b="0" i="0" u="none" strike="noStrike" dirty="0">
                          <a:solidFill>
                            <a:srgbClr val="000000"/>
                          </a:solidFill>
                          <a:effectLst/>
                          <a:latin typeface="Times New Roman" panose="02020603050405020304" pitchFamily="18" charset="0"/>
                          <a:ea typeface="Calibri" panose="020F0502020204030204" pitchFamily="34" charset="0"/>
                        </a:rPr>
                        <a:t>”:.......................................</a:t>
                      </a:r>
                      <a:endParaRPr lang="en-US" sz="2000" b="0" i="0" u="none" strike="noStrike" dirty="0">
                        <a:solidFill>
                          <a:srgbClr val="000000"/>
                        </a:solidFill>
                        <a:effectLst/>
                        <a:latin typeface="Times New Roman" panose="02020603050405020304" pitchFamily="18" charset="0"/>
                      </a:endParaRPr>
                    </a:p>
                  </a:txBody>
                  <a:tcPr marL="103616" marR="103616" marT="1439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58716140"/>
                  </a:ext>
                </a:extLst>
              </a:tr>
            </a:tbl>
          </a:graphicData>
        </a:graphic>
      </p:graphicFrame>
      <p:graphicFrame>
        <p:nvGraphicFramePr>
          <p:cNvPr id="4" name="Table 3">
            <a:extLst>
              <a:ext uri="{FF2B5EF4-FFF2-40B4-BE49-F238E27FC236}">
                <a16:creationId xmlns:a16="http://schemas.microsoft.com/office/drawing/2014/main" id="{39051869-A9AE-52C8-620D-D185103693E8}"/>
              </a:ext>
            </a:extLst>
          </p:cNvPr>
          <p:cNvGraphicFramePr>
            <a:graphicFrameLocks noGrp="1"/>
          </p:cNvGraphicFramePr>
          <p:nvPr/>
        </p:nvGraphicFramePr>
        <p:xfrm>
          <a:off x="537663" y="3290411"/>
          <a:ext cx="10686597" cy="2108200"/>
        </p:xfrm>
        <a:graphic>
          <a:graphicData uri="http://schemas.openxmlformats.org/drawingml/2006/table">
            <a:tbl>
              <a:tblPr firstRow="1" firstCol="1" bandRow="1"/>
              <a:tblGrid>
                <a:gridCol w="4013534">
                  <a:extLst>
                    <a:ext uri="{9D8B030D-6E8A-4147-A177-3AD203B41FA5}">
                      <a16:colId xmlns:a16="http://schemas.microsoft.com/office/drawing/2014/main" val="3705529141"/>
                    </a:ext>
                  </a:extLst>
                </a:gridCol>
                <a:gridCol w="2638243">
                  <a:extLst>
                    <a:ext uri="{9D8B030D-6E8A-4147-A177-3AD203B41FA5}">
                      <a16:colId xmlns:a16="http://schemas.microsoft.com/office/drawing/2014/main" val="2664728135"/>
                    </a:ext>
                  </a:extLst>
                </a:gridCol>
                <a:gridCol w="4034820">
                  <a:extLst>
                    <a:ext uri="{9D8B030D-6E8A-4147-A177-3AD203B41FA5}">
                      <a16:colId xmlns:a16="http://schemas.microsoft.com/office/drawing/2014/main" val="731841841"/>
                    </a:ext>
                  </a:extLst>
                </a:gridCol>
              </a:tblGrid>
              <a:tr h="0">
                <a:tc>
                  <a:txBody>
                    <a:bodyPr/>
                    <a:lstStyle/>
                    <a:p>
                      <a:pPr algn="ctr">
                        <a:lnSpc>
                          <a:spcPct val="130000"/>
                        </a:lnSpc>
                        <a:spcAft>
                          <a:spcPts val="1000"/>
                        </a:spcAft>
                        <a:tabLst>
                          <a:tab pos="1386840" algn="l"/>
                        </a:tabLst>
                      </a:pPr>
                      <a:r>
                        <a:rPr lang="de-DE" sz="2800" dirty="0">
                          <a:solidFill>
                            <a:srgbClr val="000000"/>
                          </a:solidFill>
                          <a:effectLst/>
                          <a:highlight>
                            <a:srgbClr val="EDEDED"/>
                          </a:highlight>
                          <a:latin typeface="Times New Roman" panose="02020603050405020304" pitchFamily="18" charset="0"/>
                          <a:ea typeface="Calibri" panose="020F0502020204030204" pitchFamily="34" charset="0"/>
                        </a:rPr>
                        <a:t>Những phẩm chất cần có của tác phẩm viết cho thiếu nhi</a:t>
                      </a:r>
                      <a:endParaRPr lang="en-US" sz="3200" dirty="0">
                        <a:effectLst/>
                        <a:highlight>
                          <a:srgbClr val="EDEDED"/>
                        </a:highligh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ct val="130000"/>
                        </a:lnSpc>
                        <a:spcAft>
                          <a:spcPts val="1000"/>
                        </a:spcAft>
                        <a:tabLst>
                          <a:tab pos="1386840" algn="l"/>
                        </a:tabLst>
                      </a:pPr>
                      <a:r>
                        <a:rPr lang="de-DE" sz="2800">
                          <a:solidFill>
                            <a:srgbClr val="000000"/>
                          </a:solidFill>
                          <a:effectLst/>
                          <a:highlight>
                            <a:srgbClr val="EDEDED"/>
                          </a:highlight>
                          <a:latin typeface="Times New Roman" panose="02020603050405020304" pitchFamily="18" charset="0"/>
                          <a:ea typeface="Calibri" panose="020F0502020204030204" pitchFamily="34" charset="0"/>
                        </a:rPr>
                        <a:t> </a:t>
                      </a:r>
                      <a:endParaRPr lang="en-US" sz="3200">
                        <a:effectLst/>
                        <a:highlight>
                          <a:srgbClr val="EDEDED"/>
                        </a:highligh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ct val="130000"/>
                        </a:lnSpc>
                        <a:spcAft>
                          <a:spcPts val="1000"/>
                        </a:spcAft>
                        <a:tabLst>
                          <a:tab pos="1386840" algn="l"/>
                        </a:tabLst>
                      </a:pPr>
                      <a:r>
                        <a:rPr lang="de-DE" sz="2800">
                          <a:solidFill>
                            <a:srgbClr val="000000"/>
                          </a:solidFill>
                          <a:effectLst/>
                          <a:highlight>
                            <a:srgbClr val="EDEDED"/>
                          </a:highlight>
                          <a:latin typeface="Times New Roman" panose="02020603050405020304" pitchFamily="18" charset="0"/>
                          <a:ea typeface="Calibri" panose="020F0502020204030204" pitchFamily="34" charset="0"/>
                        </a:rPr>
                        <a:t>       Câu văn trong văn bản thể hiện điều đó</a:t>
                      </a:r>
                      <a:endParaRPr lang="en-US" sz="3200">
                        <a:effectLst/>
                        <a:highlight>
                          <a:srgbClr val="EDEDED"/>
                        </a:highligh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387830575"/>
                  </a:ext>
                </a:extLst>
              </a:tr>
              <a:tr h="0">
                <a:tc>
                  <a:txBody>
                    <a:bodyPr/>
                    <a:lstStyle/>
                    <a:p>
                      <a:pPr algn="ctr">
                        <a:lnSpc>
                          <a:spcPct val="130000"/>
                        </a:lnSpc>
                        <a:spcAft>
                          <a:spcPts val="1000"/>
                        </a:spcAft>
                        <a:tabLst>
                          <a:tab pos="1386840" algn="l"/>
                        </a:tabLst>
                      </a:pPr>
                      <a:r>
                        <a:rPr lang="de-DE" sz="2800" dirty="0">
                          <a:solidFill>
                            <a:srgbClr val="000000"/>
                          </a:solidFill>
                          <a:effectLst/>
                          <a:latin typeface="Times New Roman" panose="02020603050405020304" pitchFamily="18" charset="0"/>
                          <a:ea typeface="Calibri" panose="020F0502020204030204" pitchFamily="34" charset="0"/>
                        </a:rPr>
                        <a:t>...................................</a:t>
                      </a:r>
                      <a:endParaRPr lang="en-US" sz="32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30000"/>
                        </a:lnSpc>
                        <a:spcAft>
                          <a:spcPts val="1000"/>
                        </a:spcAft>
                        <a:tabLst>
                          <a:tab pos="1386840" algn="l"/>
                        </a:tabLst>
                      </a:pPr>
                      <a:r>
                        <a:rPr lang="de-DE" sz="2800">
                          <a:solidFill>
                            <a:srgbClr val="000000"/>
                          </a:solidFill>
                          <a:effectLst/>
                          <a:latin typeface="Times New Roman" panose="02020603050405020304" pitchFamily="18" charset="0"/>
                          <a:ea typeface="Calibri" panose="020F0502020204030204" pitchFamily="34" charset="0"/>
                        </a:rPr>
                        <a:t> </a:t>
                      </a:r>
                      <a:endParaRPr lang="en-US" sz="32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30000"/>
                        </a:lnSpc>
                        <a:spcAft>
                          <a:spcPts val="1000"/>
                        </a:spcAft>
                        <a:tabLst>
                          <a:tab pos="1386840" algn="l"/>
                        </a:tabLst>
                      </a:pPr>
                      <a:r>
                        <a:rPr lang="de-DE" sz="2800" dirty="0">
                          <a:solidFill>
                            <a:srgbClr val="000000"/>
                          </a:solidFill>
                          <a:effectLst/>
                          <a:latin typeface="Times New Roman" panose="02020603050405020304" pitchFamily="18" charset="0"/>
                          <a:ea typeface="Calibri" panose="020F0502020204030204" pitchFamily="34" charset="0"/>
                        </a:rPr>
                        <a:t>...................................</a:t>
                      </a:r>
                      <a:endParaRPr lang="en-US" sz="32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50189420"/>
                  </a:ext>
                </a:extLst>
              </a:tr>
            </a:tbl>
          </a:graphicData>
        </a:graphic>
      </p:graphicFrame>
      <p:sp>
        <p:nvSpPr>
          <p:cNvPr id="5" name="Arrow: Curved Down 4">
            <a:extLst>
              <a:ext uri="{FF2B5EF4-FFF2-40B4-BE49-F238E27FC236}">
                <a16:creationId xmlns:a16="http://schemas.microsoft.com/office/drawing/2014/main" id="{CEE46FDC-B43F-816E-1A9F-E0623908BE5F}"/>
              </a:ext>
            </a:extLst>
          </p:cNvPr>
          <p:cNvSpPr/>
          <p:nvPr/>
        </p:nvSpPr>
        <p:spPr>
          <a:xfrm>
            <a:off x="4892040" y="3132596"/>
            <a:ext cx="1645920" cy="707884"/>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a:ea typeface="+mn-ea"/>
              <a:cs typeface="+mn-cs"/>
            </a:endParaRPr>
          </a:p>
        </p:txBody>
      </p:sp>
    </p:spTree>
    <p:extLst>
      <p:ext uri="{BB962C8B-B14F-4D97-AF65-F5344CB8AC3E}">
        <p14:creationId xmlns:p14="http://schemas.microsoft.com/office/powerpoint/2010/main" val="207547756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par>
                                <p:cTn id="11" presetID="31"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1000" fill="hold"/>
                                        <p:tgtEl>
                                          <p:spTgt spid="3"/>
                                        </p:tgtEl>
                                        <p:attrNameLst>
                                          <p:attrName>ppt_w</p:attrName>
                                        </p:attrNameLst>
                                      </p:cBhvr>
                                      <p:tavLst>
                                        <p:tav tm="0">
                                          <p:val>
                                            <p:fltVal val="0"/>
                                          </p:val>
                                        </p:tav>
                                        <p:tav tm="100000">
                                          <p:val>
                                            <p:strVal val="#ppt_w"/>
                                          </p:val>
                                        </p:tav>
                                      </p:tavLst>
                                    </p:anim>
                                    <p:anim calcmode="lin" valueType="num">
                                      <p:cBhvr>
                                        <p:cTn id="14" dur="1000" fill="hold"/>
                                        <p:tgtEl>
                                          <p:spTgt spid="3"/>
                                        </p:tgtEl>
                                        <p:attrNameLst>
                                          <p:attrName>ppt_h</p:attrName>
                                        </p:attrNameLst>
                                      </p:cBhvr>
                                      <p:tavLst>
                                        <p:tav tm="0">
                                          <p:val>
                                            <p:fltVal val="0"/>
                                          </p:val>
                                        </p:tav>
                                        <p:tav tm="100000">
                                          <p:val>
                                            <p:strVal val="#ppt_h"/>
                                          </p:val>
                                        </p:tav>
                                      </p:tavLst>
                                    </p:anim>
                                    <p:anim calcmode="lin" valueType="num">
                                      <p:cBhvr>
                                        <p:cTn id="15" dur="1000" fill="hold"/>
                                        <p:tgtEl>
                                          <p:spTgt spid="3"/>
                                        </p:tgtEl>
                                        <p:attrNameLst>
                                          <p:attrName>style.rotation</p:attrName>
                                        </p:attrNameLst>
                                      </p:cBhvr>
                                      <p:tavLst>
                                        <p:tav tm="0">
                                          <p:val>
                                            <p:fltVal val="90"/>
                                          </p:val>
                                        </p:tav>
                                        <p:tav tm="100000">
                                          <p:val>
                                            <p:fltVal val="0"/>
                                          </p:val>
                                        </p:tav>
                                      </p:tavLst>
                                    </p:anim>
                                    <p:animEffect transition="in" filter="fade">
                                      <p:cBhvr>
                                        <p:cTn id="16" dur="1000"/>
                                        <p:tgtEl>
                                          <p:spTgt spid="3"/>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1000" fill="hold"/>
                                        <p:tgtEl>
                                          <p:spTgt spid="5"/>
                                        </p:tgtEl>
                                        <p:attrNameLst>
                                          <p:attrName>ppt_w</p:attrName>
                                        </p:attrNameLst>
                                      </p:cBhvr>
                                      <p:tavLst>
                                        <p:tav tm="0">
                                          <p:val>
                                            <p:fltVal val="0"/>
                                          </p:val>
                                        </p:tav>
                                        <p:tav tm="100000">
                                          <p:val>
                                            <p:strVal val="#ppt_w"/>
                                          </p:val>
                                        </p:tav>
                                      </p:tavLst>
                                    </p:anim>
                                    <p:anim calcmode="lin" valueType="num">
                                      <p:cBhvr>
                                        <p:cTn id="20" dur="1000" fill="hold"/>
                                        <p:tgtEl>
                                          <p:spTgt spid="5"/>
                                        </p:tgtEl>
                                        <p:attrNameLst>
                                          <p:attrName>ppt_h</p:attrName>
                                        </p:attrNameLst>
                                      </p:cBhvr>
                                      <p:tavLst>
                                        <p:tav tm="0">
                                          <p:val>
                                            <p:fltVal val="0"/>
                                          </p:val>
                                        </p:tav>
                                        <p:tav tm="100000">
                                          <p:val>
                                            <p:strVal val="#ppt_h"/>
                                          </p:val>
                                        </p:tav>
                                      </p:tavLst>
                                    </p:anim>
                                    <p:anim calcmode="lin" valueType="num">
                                      <p:cBhvr>
                                        <p:cTn id="21" dur="1000" fill="hold"/>
                                        <p:tgtEl>
                                          <p:spTgt spid="5"/>
                                        </p:tgtEl>
                                        <p:attrNameLst>
                                          <p:attrName>style.rotation</p:attrName>
                                        </p:attrNameLst>
                                      </p:cBhvr>
                                      <p:tavLst>
                                        <p:tav tm="0">
                                          <p:val>
                                            <p:fltVal val="90"/>
                                          </p:val>
                                        </p:tav>
                                        <p:tav tm="100000">
                                          <p:val>
                                            <p:fltVal val="0"/>
                                          </p:val>
                                        </p:tav>
                                      </p:tavLst>
                                    </p:anim>
                                    <p:animEffect transition="in" filter="fade">
                                      <p:cBhvr>
                                        <p:cTn id="22"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A cartoon of a child&#10;&#10;Description automatically generated">
            <a:extLst>
              <a:ext uri="{FF2B5EF4-FFF2-40B4-BE49-F238E27FC236}">
                <a16:creationId xmlns:a16="http://schemas.microsoft.com/office/drawing/2014/main" id="{25654B9E-088A-1D02-1AF7-BD50640B0D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7713" y="774285"/>
            <a:ext cx="2742496" cy="2581173"/>
          </a:xfrm>
          <a:prstGeom prst="rect">
            <a:avLst/>
          </a:prstGeom>
        </p:spPr>
      </p:pic>
      <p:pic>
        <p:nvPicPr>
          <p:cNvPr id="10" name="Picture 9" descr="A person smiling and a book&#10;&#10;Description automatically generated">
            <a:extLst>
              <a:ext uri="{FF2B5EF4-FFF2-40B4-BE49-F238E27FC236}">
                <a16:creationId xmlns:a16="http://schemas.microsoft.com/office/drawing/2014/main" id="{F53D9B13-5E05-F23C-43CF-23E19DF12C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34866" y="3575074"/>
            <a:ext cx="2748190" cy="2581173"/>
          </a:xfrm>
          <a:prstGeom prst="rect">
            <a:avLst/>
          </a:prstGeom>
        </p:spPr>
      </p:pic>
      <p:sp>
        <p:nvSpPr>
          <p:cNvPr id="5" name="TextBox 4">
            <a:extLst>
              <a:ext uri="{FF2B5EF4-FFF2-40B4-BE49-F238E27FC236}">
                <a16:creationId xmlns:a16="http://schemas.microsoft.com/office/drawing/2014/main" id="{B5C2F8CF-2340-7E0E-B633-00BC1110C891}"/>
              </a:ext>
            </a:extLst>
          </p:cNvPr>
          <p:cNvSpPr txBox="1"/>
          <p:nvPr/>
        </p:nvSpPr>
        <p:spPr>
          <a:xfrm>
            <a:off x="4649153" y="1763738"/>
            <a:ext cx="7135178" cy="4539191"/>
          </a:xfrm>
          <a:prstGeom prst="rect">
            <a:avLst/>
          </a:prstGeom>
          <a:noFill/>
        </p:spPr>
        <p:txBody>
          <a:bodyPr wrap="square">
            <a:spAutoFit/>
          </a:bodyPr>
          <a:lstStyle/>
          <a:p>
            <a:pPr algn="just">
              <a:lnSpc>
                <a:spcPct val="150000"/>
              </a:lnSpc>
            </a:pPr>
            <a:r>
              <a:rPr lang="en-US" sz="2800" b="1" i="1" dirty="0">
                <a:solidFill>
                  <a:srgbClr val="7030A0"/>
                </a:solidFill>
              </a:rPr>
              <a:t>2.1. </a:t>
            </a:r>
            <a:r>
              <a:rPr lang="en-US" sz="2800" b="1" i="1" dirty="0" err="1">
                <a:solidFill>
                  <a:srgbClr val="7030A0"/>
                </a:solidFill>
              </a:rPr>
              <a:t>Luận</a:t>
            </a:r>
            <a:r>
              <a:rPr lang="en-US" sz="2800" b="1" i="1" dirty="0">
                <a:solidFill>
                  <a:srgbClr val="7030A0"/>
                </a:solidFill>
              </a:rPr>
              <a:t> </a:t>
            </a:r>
            <a:r>
              <a:rPr lang="en-US" sz="2800" b="1" i="1" dirty="0" err="1">
                <a:solidFill>
                  <a:srgbClr val="7030A0"/>
                </a:solidFill>
              </a:rPr>
              <a:t>điểm</a:t>
            </a:r>
            <a:r>
              <a:rPr lang="en-US" sz="2800" b="1" i="1" dirty="0">
                <a:solidFill>
                  <a:srgbClr val="7030A0"/>
                </a:solidFill>
              </a:rPr>
              <a:t> 1: </a:t>
            </a:r>
            <a:r>
              <a:rPr lang="en-US" sz="2800" i="1" dirty="0" err="1">
                <a:solidFill>
                  <a:srgbClr val="7030A0"/>
                </a:solidFill>
              </a:rPr>
              <a:t>Nhân</a:t>
            </a:r>
            <a:r>
              <a:rPr lang="en-US" sz="2800" i="1" dirty="0">
                <a:solidFill>
                  <a:srgbClr val="7030A0"/>
                </a:solidFill>
              </a:rPr>
              <a:t> </a:t>
            </a:r>
            <a:r>
              <a:rPr lang="en-US" sz="2800" i="1" dirty="0" err="1">
                <a:solidFill>
                  <a:srgbClr val="7030A0"/>
                </a:solidFill>
              </a:rPr>
              <a:t>dạng</a:t>
            </a:r>
            <a:r>
              <a:rPr lang="en-US" sz="2800" i="1" dirty="0">
                <a:solidFill>
                  <a:srgbClr val="7030A0"/>
                </a:solidFill>
              </a:rPr>
              <a:t> </a:t>
            </a:r>
            <a:r>
              <a:rPr lang="en-US" sz="2800" i="1" dirty="0" err="1">
                <a:solidFill>
                  <a:srgbClr val="7030A0"/>
                </a:solidFill>
              </a:rPr>
              <a:t>khác</a:t>
            </a:r>
            <a:r>
              <a:rPr lang="en-US" sz="2800" i="1" dirty="0">
                <a:solidFill>
                  <a:srgbClr val="7030A0"/>
                </a:solidFill>
              </a:rPr>
              <a:t> </a:t>
            </a:r>
            <a:r>
              <a:rPr lang="en-US" sz="2800" i="1" dirty="0" err="1">
                <a:solidFill>
                  <a:srgbClr val="7030A0"/>
                </a:solidFill>
              </a:rPr>
              <a:t>biệt</a:t>
            </a:r>
            <a:r>
              <a:rPr lang="en-US" sz="2800" i="1" dirty="0">
                <a:solidFill>
                  <a:srgbClr val="7030A0"/>
                </a:solidFill>
              </a:rPr>
              <a:t> </a:t>
            </a:r>
            <a:r>
              <a:rPr lang="en-US" sz="2800" i="1" dirty="0" err="1">
                <a:solidFill>
                  <a:srgbClr val="7030A0"/>
                </a:solidFill>
              </a:rPr>
              <a:t>của</a:t>
            </a:r>
            <a:r>
              <a:rPr lang="en-US" sz="2800" i="1" dirty="0">
                <a:solidFill>
                  <a:srgbClr val="7030A0"/>
                </a:solidFill>
              </a:rPr>
              <a:t> </a:t>
            </a:r>
            <a:r>
              <a:rPr lang="en-US" sz="2800" i="1" dirty="0" err="1">
                <a:solidFill>
                  <a:srgbClr val="7030A0"/>
                </a:solidFill>
              </a:rPr>
              <a:t>Quỳnh</a:t>
            </a:r>
            <a:r>
              <a:rPr lang="en-US" sz="2800" i="1" dirty="0">
                <a:solidFill>
                  <a:srgbClr val="7030A0"/>
                </a:solidFill>
              </a:rPr>
              <a:t> </a:t>
            </a:r>
            <a:r>
              <a:rPr lang="en-US" sz="2800" i="1" dirty="0" err="1">
                <a:solidFill>
                  <a:srgbClr val="7030A0"/>
                </a:solidFill>
              </a:rPr>
              <a:t>và</a:t>
            </a:r>
            <a:r>
              <a:rPr lang="en-US" sz="2800" i="1" dirty="0">
                <a:solidFill>
                  <a:srgbClr val="7030A0"/>
                </a:solidFill>
              </a:rPr>
              <a:t> </a:t>
            </a:r>
            <a:r>
              <a:rPr lang="en-US" sz="2800" i="1" dirty="0" err="1">
                <a:solidFill>
                  <a:srgbClr val="7030A0"/>
                </a:solidFill>
              </a:rPr>
              <a:t>thái</a:t>
            </a:r>
            <a:r>
              <a:rPr lang="en-US" sz="2800" i="1" dirty="0">
                <a:solidFill>
                  <a:srgbClr val="7030A0"/>
                </a:solidFill>
              </a:rPr>
              <a:t> </a:t>
            </a:r>
            <a:r>
              <a:rPr lang="en-US" sz="2800" i="1" dirty="0" err="1">
                <a:solidFill>
                  <a:srgbClr val="7030A0"/>
                </a:solidFill>
              </a:rPr>
              <a:t>độ</a:t>
            </a:r>
            <a:r>
              <a:rPr lang="en-US" sz="2800" i="1" dirty="0">
                <a:solidFill>
                  <a:srgbClr val="7030A0"/>
                </a:solidFill>
              </a:rPr>
              <a:t> </a:t>
            </a:r>
            <a:r>
              <a:rPr lang="en-US" sz="2800" i="1" dirty="0" err="1">
                <a:solidFill>
                  <a:srgbClr val="7030A0"/>
                </a:solidFill>
              </a:rPr>
              <a:t>của</a:t>
            </a:r>
            <a:r>
              <a:rPr lang="en-US" sz="2800" i="1" dirty="0">
                <a:solidFill>
                  <a:srgbClr val="7030A0"/>
                </a:solidFill>
              </a:rPr>
              <a:t> </a:t>
            </a:r>
            <a:r>
              <a:rPr lang="en-US" sz="2800" i="1" dirty="0" err="1">
                <a:solidFill>
                  <a:srgbClr val="7030A0"/>
                </a:solidFill>
              </a:rPr>
              <a:t>mọi</a:t>
            </a:r>
            <a:r>
              <a:rPr lang="en-US" sz="2800" i="1" dirty="0">
                <a:solidFill>
                  <a:srgbClr val="7030A0"/>
                </a:solidFill>
              </a:rPr>
              <a:t> </a:t>
            </a:r>
            <a:r>
              <a:rPr lang="en-US" sz="2800" i="1" dirty="0" err="1">
                <a:solidFill>
                  <a:srgbClr val="7030A0"/>
                </a:solidFill>
              </a:rPr>
              <a:t>người</a:t>
            </a:r>
            <a:r>
              <a:rPr lang="en-US" sz="2800" i="1" dirty="0">
                <a:solidFill>
                  <a:srgbClr val="7030A0"/>
                </a:solidFill>
              </a:rPr>
              <a:t> </a:t>
            </a:r>
            <a:r>
              <a:rPr lang="en-US" sz="2800" i="1" dirty="0" err="1">
                <a:solidFill>
                  <a:srgbClr val="7030A0"/>
                </a:solidFill>
              </a:rPr>
              <a:t>đối</a:t>
            </a:r>
            <a:r>
              <a:rPr lang="en-US" sz="2800" i="1" dirty="0">
                <a:solidFill>
                  <a:srgbClr val="7030A0"/>
                </a:solidFill>
              </a:rPr>
              <a:t> </a:t>
            </a:r>
            <a:r>
              <a:rPr lang="en-US" sz="2800" i="1" dirty="0" err="1">
                <a:solidFill>
                  <a:srgbClr val="7030A0"/>
                </a:solidFill>
              </a:rPr>
              <a:t>với</a:t>
            </a:r>
            <a:r>
              <a:rPr lang="en-US" sz="2800" i="1" dirty="0">
                <a:solidFill>
                  <a:srgbClr val="7030A0"/>
                </a:solidFill>
              </a:rPr>
              <a:t> </a:t>
            </a:r>
            <a:r>
              <a:rPr lang="en-US" sz="2800" i="1" dirty="0" err="1">
                <a:solidFill>
                  <a:srgbClr val="7030A0"/>
                </a:solidFill>
              </a:rPr>
              <a:t>nhân</a:t>
            </a:r>
            <a:r>
              <a:rPr lang="en-US" sz="2800" i="1" dirty="0">
                <a:solidFill>
                  <a:srgbClr val="7030A0"/>
                </a:solidFill>
              </a:rPr>
              <a:t> </a:t>
            </a:r>
            <a:r>
              <a:rPr lang="en-US" sz="2800" i="1" dirty="0" err="1">
                <a:solidFill>
                  <a:srgbClr val="7030A0"/>
                </a:solidFill>
              </a:rPr>
              <a:t>dạng</a:t>
            </a:r>
            <a:r>
              <a:rPr lang="en-US" sz="2800" i="1" dirty="0">
                <a:solidFill>
                  <a:srgbClr val="7030A0"/>
                </a:solidFill>
              </a:rPr>
              <a:t> ấy </a:t>
            </a:r>
          </a:p>
          <a:p>
            <a:pPr algn="just">
              <a:lnSpc>
                <a:spcPct val="150000"/>
              </a:lnSpc>
            </a:pPr>
            <a:r>
              <a:rPr lang="en-US" sz="2800" b="1" i="1" dirty="0">
                <a:solidFill>
                  <a:srgbClr val="7030A0"/>
                </a:solidFill>
              </a:rPr>
              <a:t> 2.2. </a:t>
            </a:r>
            <a:r>
              <a:rPr lang="en-US" sz="2800" b="1" i="1" dirty="0" err="1">
                <a:solidFill>
                  <a:srgbClr val="7030A0"/>
                </a:solidFill>
              </a:rPr>
              <a:t>Luận</a:t>
            </a:r>
            <a:r>
              <a:rPr lang="en-US" sz="2800" b="1" i="1" dirty="0">
                <a:solidFill>
                  <a:srgbClr val="7030A0"/>
                </a:solidFill>
              </a:rPr>
              <a:t> </a:t>
            </a:r>
            <a:r>
              <a:rPr lang="en-US" sz="2800" b="1" i="1" dirty="0" err="1">
                <a:solidFill>
                  <a:srgbClr val="7030A0"/>
                </a:solidFill>
              </a:rPr>
              <a:t>điểm</a:t>
            </a:r>
            <a:r>
              <a:rPr lang="en-US" sz="2800" b="1" i="1" dirty="0">
                <a:solidFill>
                  <a:srgbClr val="7030A0"/>
                </a:solidFill>
              </a:rPr>
              <a:t> 2: </a:t>
            </a:r>
            <a:r>
              <a:rPr lang="en-US" sz="2800" i="1" dirty="0" err="1">
                <a:solidFill>
                  <a:srgbClr val="7030A0"/>
                </a:solidFill>
              </a:rPr>
              <a:t>Nhân</a:t>
            </a:r>
            <a:r>
              <a:rPr lang="en-US" sz="2800" i="1" dirty="0">
                <a:solidFill>
                  <a:srgbClr val="7030A0"/>
                </a:solidFill>
              </a:rPr>
              <a:t> </a:t>
            </a:r>
            <a:r>
              <a:rPr lang="en-US" sz="2800" i="1" dirty="0" err="1">
                <a:solidFill>
                  <a:srgbClr val="7030A0"/>
                </a:solidFill>
              </a:rPr>
              <a:t>dạng</a:t>
            </a:r>
            <a:r>
              <a:rPr lang="en-US" sz="2800" i="1" dirty="0">
                <a:solidFill>
                  <a:srgbClr val="7030A0"/>
                </a:solidFill>
              </a:rPr>
              <a:t> con </a:t>
            </a:r>
            <a:r>
              <a:rPr lang="en-US" sz="2800" i="1" dirty="0" err="1">
                <a:solidFill>
                  <a:srgbClr val="7030A0"/>
                </a:solidFill>
              </a:rPr>
              <a:t>người</a:t>
            </a:r>
            <a:r>
              <a:rPr lang="en-US" sz="2800" i="1" dirty="0">
                <a:solidFill>
                  <a:srgbClr val="7030A0"/>
                </a:solidFill>
              </a:rPr>
              <a:t> là </a:t>
            </a:r>
            <a:r>
              <a:rPr lang="en-US" sz="2800" i="1" dirty="0" err="1">
                <a:solidFill>
                  <a:srgbClr val="7030A0"/>
                </a:solidFill>
              </a:rPr>
              <a:t>một</a:t>
            </a:r>
            <a:r>
              <a:rPr lang="en-US" sz="2800" i="1" dirty="0">
                <a:solidFill>
                  <a:srgbClr val="7030A0"/>
                </a:solidFill>
              </a:rPr>
              <a:t> </a:t>
            </a:r>
            <a:r>
              <a:rPr lang="en-US" sz="2800" i="1" dirty="0" err="1">
                <a:solidFill>
                  <a:srgbClr val="7030A0"/>
                </a:solidFill>
              </a:rPr>
              <a:t>tạo</a:t>
            </a:r>
            <a:r>
              <a:rPr lang="en-US" sz="2800" i="1" dirty="0">
                <a:solidFill>
                  <a:srgbClr val="7030A0"/>
                </a:solidFill>
              </a:rPr>
              <a:t> </a:t>
            </a:r>
            <a:r>
              <a:rPr lang="en-US" sz="2800" i="1" dirty="0" err="1">
                <a:solidFill>
                  <a:srgbClr val="7030A0"/>
                </a:solidFill>
              </a:rPr>
              <a:t>tác</a:t>
            </a:r>
            <a:r>
              <a:rPr lang="en-US" sz="2800" i="1" dirty="0">
                <a:solidFill>
                  <a:srgbClr val="7030A0"/>
                </a:solidFill>
              </a:rPr>
              <a:t> </a:t>
            </a:r>
            <a:r>
              <a:rPr lang="en-US" sz="2800" i="1" dirty="0" err="1">
                <a:solidFill>
                  <a:srgbClr val="7030A0"/>
                </a:solidFill>
              </a:rPr>
              <a:t>mang</a:t>
            </a:r>
            <a:r>
              <a:rPr lang="en-US" sz="2800" i="1" dirty="0">
                <a:solidFill>
                  <a:srgbClr val="7030A0"/>
                </a:solidFill>
              </a:rPr>
              <a:t> tính </a:t>
            </a:r>
            <a:r>
              <a:rPr lang="en-US" sz="2800" i="1" dirty="0" err="1">
                <a:solidFill>
                  <a:srgbClr val="7030A0"/>
                </a:solidFill>
              </a:rPr>
              <a:t>văn</a:t>
            </a:r>
            <a:r>
              <a:rPr lang="en-US" sz="2800" i="1" dirty="0">
                <a:solidFill>
                  <a:srgbClr val="7030A0"/>
                </a:solidFill>
              </a:rPr>
              <a:t> </a:t>
            </a:r>
            <a:r>
              <a:rPr lang="en-US" sz="2800" i="1" dirty="0" err="1">
                <a:solidFill>
                  <a:srgbClr val="7030A0"/>
                </a:solidFill>
              </a:rPr>
              <a:t>hoá</a:t>
            </a:r>
            <a:endParaRPr lang="en-US" sz="2800" i="1" dirty="0">
              <a:solidFill>
                <a:srgbClr val="7030A0"/>
              </a:solidFill>
            </a:endParaRPr>
          </a:p>
          <a:p>
            <a:pPr algn="just">
              <a:lnSpc>
                <a:spcPct val="150000"/>
              </a:lnSpc>
            </a:pPr>
            <a:r>
              <a:rPr lang="en-US" sz="2800" i="1" dirty="0">
                <a:solidFill>
                  <a:srgbClr val="7030A0"/>
                </a:solidFill>
              </a:rPr>
              <a:t> </a:t>
            </a:r>
            <a:r>
              <a:rPr lang="en-US" sz="2800" b="1" i="1" dirty="0">
                <a:solidFill>
                  <a:srgbClr val="7030A0"/>
                </a:solidFill>
              </a:rPr>
              <a:t>2.3. </a:t>
            </a:r>
            <a:r>
              <a:rPr lang="en-US" sz="2800" b="1" i="1" dirty="0" err="1">
                <a:solidFill>
                  <a:srgbClr val="7030A0"/>
                </a:solidFill>
              </a:rPr>
              <a:t>Luận</a:t>
            </a:r>
            <a:r>
              <a:rPr lang="en-US" sz="2800" b="1" i="1" dirty="0">
                <a:solidFill>
                  <a:srgbClr val="7030A0"/>
                </a:solidFill>
              </a:rPr>
              <a:t> </a:t>
            </a:r>
            <a:r>
              <a:rPr lang="en-US" sz="2800" b="1" i="1" dirty="0" err="1">
                <a:solidFill>
                  <a:srgbClr val="7030A0"/>
                </a:solidFill>
              </a:rPr>
              <a:t>điểm</a:t>
            </a:r>
            <a:r>
              <a:rPr lang="en-US" sz="2800" b="1" i="1" dirty="0">
                <a:solidFill>
                  <a:srgbClr val="7030A0"/>
                </a:solidFill>
              </a:rPr>
              <a:t> 3: </a:t>
            </a:r>
            <a:r>
              <a:rPr lang="en-US" sz="2800" i="1" dirty="0" err="1">
                <a:solidFill>
                  <a:srgbClr val="7030A0"/>
                </a:solidFill>
              </a:rPr>
              <a:t>Những</a:t>
            </a:r>
            <a:r>
              <a:rPr lang="en-US" sz="2800" i="1" dirty="0">
                <a:solidFill>
                  <a:srgbClr val="7030A0"/>
                </a:solidFill>
              </a:rPr>
              <a:t> </a:t>
            </a:r>
            <a:r>
              <a:rPr lang="en-US" sz="2800" i="1" dirty="0" err="1">
                <a:solidFill>
                  <a:srgbClr val="7030A0"/>
                </a:solidFill>
              </a:rPr>
              <a:t>phẩm</a:t>
            </a:r>
            <a:r>
              <a:rPr lang="en-US" sz="2800" i="1" dirty="0">
                <a:solidFill>
                  <a:srgbClr val="7030A0"/>
                </a:solidFill>
              </a:rPr>
              <a:t> </a:t>
            </a:r>
            <a:r>
              <a:rPr lang="en-US" sz="2800" i="1" dirty="0" err="1">
                <a:solidFill>
                  <a:srgbClr val="7030A0"/>
                </a:solidFill>
              </a:rPr>
              <a:t>chất</a:t>
            </a:r>
            <a:r>
              <a:rPr lang="en-US" sz="2800" i="1" dirty="0">
                <a:solidFill>
                  <a:srgbClr val="7030A0"/>
                </a:solidFill>
              </a:rPr>
              <a:t> cần có </a:t>
            </a:r>
            <a:r>
              <a:rPr lang="en-US" sz="2800" i="1" dirty="0" err="1">
                <a:solidFill>
                  <a:srgbClr val="7030A0"/>
                </a:solidFill>
              </a:rPr>
              <a:t>của</a:t>
            </a:r>
            <a:r>
              <a:rPr lang="en-US" sz="2800" i="1" dirty="0">
                <a:solidFill>
                  <a:srgbClr val="7030A0"/>
                </a:solidFill>
              </a:rPr>
              <a:t> </a:t>
            </a:r>
            <a:r>
              <a:rPr lang="en-US" sz="2800" i="1" dirty="0" err="1">
                <a:solidFill>
                  <a:srgbClr val="7030A0"/>
                </a:solidFill>
              </a:rPr>
              <a:t>một</a:t>
            </a:r>
            <a:r>
              <a:rPr lang="en-US" sz="2800" i="1" dirty="0">
                <a:solidFill>
                  <a:srgbClr val="7030A0"/>
                </a:solidFill>
              </a:rPr>
              <a:t> </a:t>
            </a:r>
            <a:r>
              <a:rPr lang="en-US" sz="2800" i="1" dirty="0" err="1">
                <a:solidFill>
                  <a:srgbClr val="7030A0"/>
                </a:solidFill>
              </a:rPr>
              <a:t>tác</a:t>
            </a:r>
            <a:r>
              <a:rPr lang="en-US" sz="2800" i="1" dirty="0">
                <a:solidFill>
                  <a:srgbClr val="7030A0"/>
                </a:solidFill>
              </a:rPr>
              <a:t> </a:t>
            </a:r>
            <a:r>
              <a:rPr lang="en-US" sz="2800" i="1" dirty="0" err="1">
                <a:solidFill>
                  <a:srgbClr val="7030A0"/>
                </a:solidFill>
              </a:rPr>
              <a:t>phẩm</a:t>
            </a:r>
            <a:r>
              <a:rPr lang="en-US" sz="2800" i="1" dirty="0">
                <a:solidFill>
                  <a:srgbClr val="7030A0"/>
                </a:solidFill>
              </a:rPr>
              <a:t> </a:t>
            </a:r>
            <a:r>
              <a:rPr lang="en-US" sz="2800" i="1" dirty="0" err="1">
                <a:solidFill>
                  <a:srgbClr val="7030A0"/>
                </a:solidFill>
              </a:rPr>
              <a:t>văn</a:t>
            </a:r>
            <a:r>
              <a:rPr lang="en-US" sz="2800" i="1" dirty="0">
                <a:solidFill>
                  <a:srgbClr val="7030A0"/>
                </a:solidFill>
              </a:rPr>
              <a:t> học viết </a:t>
            </a:r>
            <a:r>
              <a:rPr lang="en-US" sz="2800" i="1" dirty="0" err="1">
                <a:solidFill>
                  <a:srgbClr val="7030A0"/>
                </a:solidFill>
              </a:rPr>
              <a:t>cho</a:t>
            </a:r>
            <a:r>
              <a:rPr lang="en-US" sz="2800" i="1" dirty="0">
                <a:solidFill>
                  <a:srgbClr val="7030A0"/>
                </a:solidFill>
              </a:rPr>
              <a:t> </a:t>
            </a:r>
            <a:r>
              <a:rPr lang="en-US" sz="2800" i="1" dirty="0" err="1">
                <a:solidFill>
                  <a:srgbClr val="7030A0"/>
                </a:solidFill>
              </a:rPr>
              <a:t>thiếu</a:t>
            </a:r>
            <a:r>
              <a:rPr lang="en-US" sz="2800" i="1" dirty="0">
                <a:solidFill>
                  <a:srgbClr val="7030A0"/>
                </a:solidFill>
              </a:rPr>
              <a:t> </a:t>
            </a:r>
            <a:r>
              <a:rPr lang="en-US" sz="2800" i="1" dirty="0" err="1">
                <a:solidFill>
                  <a:srgbClr val="7030A0"/>
                </a:solidFill>
              </a:rPr>
              <a:t>nhi</a:t>
            </a:r>
            <a:endParaRPr lang="en-US" sz="2800" i="1" dirty="0">
              <a:solidFill>
                <a:srgbClr val="7030A0"/>
              </a:solidFill>
            </a:endParaRPr>
          </a:p>
        </p:txBody>
      </p:sp>
      <p:sp>
        <p:nvSpPr>
          <p:cNvPr id="6" name="TextBox 5">
            <a:extLst>
              <a:ext uri="{FF2B5EF4-FFF2-40B4-BE49-F238E27FC236}">
                <a16:creationId xmlns:a16="http://schemas.microsoft.com/office/drawing/2014/main" id="{BB91EF7D-CA54-960E-0431-431EAEFE8C73}"/>
              </a:ext>
            </a:extLst>
          </p:cNvPr>
          <p:cNvSpPr txBox="1"/>
          <p:nvPr/>
        </p:nvSpPr>
        <p:spPr>
          <a:xfrm>
            <a:off x="4752023" y="-59758"/>
            <a:ext cx="6097904" cy="1668085"/>
          </a:xfrm>
          <a:prstGeom prst="rect">
            <a:avLst/>
          </a:prstGeom>
          <a:noFill/>
        </p:spPr>
        <p:txBody>
          <a:bodyPr wrap="square">
            <a:spAutoFit/>
          </a:bodyPr>
          <a:lstStyle/>
          <a:p>
            <a:pPr algn="ctr">
              <a:lnSpc>
                <a:spcPct val="150000"/>
              </a:lnSpc>
            </a:pPr>
            <a:r>
              <a:rPr lang="en-US" sz="3600" b="1" dirty="0">
                <a:solidFill>
                  <a:srgbClr val="0070C0"/>
                </a:solidFill>
                <a:effectLst/>
                <a:latin typeface="#9Slide03 AmpleSoft Bold" panose="02000000000000000000" pitchFamily="2" charset="0"/>
                <a:ea typeface="MS Mincho" panose="02020609040205080304" pitchFamily="49" charset="-128"/>
              </a:rPr>
              <a:t>2. Hệ </a:t>
            </a:r>
            <a:r>
              <a:rPr lang="en-US" sz="3600" b="1" dirty="0" err="1">
                <a:solidFill>
                  <a:srgbClr val="0070C0"/>
                </a:solidFill>
                <a:effectLst/>
                <a:latin typeface="#9Slide03 AmpleSoft Bold" panose="02000000000000000000" pitchFamily="2" charset="0"/>
                <a:ea typeface="MS Mincho" panose="02020609040205080304" pitchFamily="49" charset="-128"/>
              </a:rPr>
              <a:t>thống</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lí</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lẽ</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và</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bằng</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chứng</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cho</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từng</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luận</a:t>
            </a:r>
            <a:r>
              <a:rPr lang="en-US" sz="3600" b="1" dirty="0">
                <a:solidFill>
                  <a:srgbClr val="0070C0"/>
                </a:solidFill>
                <a:effectLst/>
                <a:latin typeface="#9Slide03 AmpleSoft Bold" panose="02000000000000000000" pitchFamily="2" charset="0"/>
                <a:ea typeface="MS Mincho" panose="02020609040205080304" pitchFamily="49" charset="-128"/>
              </a:rPr>
              <a:t> </a:t>
            </a:r>
            <a:r>
              <a:rPr lang="en-US" sz="3600" b="1" dirty="0" err="1">
                <a:solidFill>
                  <a:srgbClr val="0070C0"/>
                </a:solidFill>
                <a:effectLst/>
                <a:latin typeface="#9Slide03 AmpleSoft Bold" panose="02000000000000000000" pitchFamily="2" charset="0"/>
                <a:ea typeface="MS Mincho" panose="02020609040205080304" pitchFamily="49" charset="-128"/>
              </a:rPr>
              <a:t>điểm</a:t>
            </a:r>
            <a:endParaRPr lang="en-US" sz="3600" dirty="0">
              <a:latin typeface="#9Slide03 AmpleSoft Bold" panose="02000000000000000000" pitchFamily="2" charset="0"/>
            </a:endParaRPr>
          </a:p>
        </p:txBody>
      </p:sp>
    </p:spTree>
    <p:extLst>
      <p:ext uri="{BB962C8B-B14F-4D97-AF65-F5344CB8AC3E}">
        <p14:creationId xmlns:p14="http://schemas.microsoft.com/office/powerpoint/2010/main" val="99483515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2" name="TextBox 1">
            <a:extLst>
              <a:ext uri="{FF2B5EF4-FFF2-40B4-BE49-F238E27FC236}">
                <a16:creationId xmlns:a16="http://schemas.microsoft.com/office/drawing/2014/main" id="{FE3C6563-BBD4-AAAD-05F0-5D9E6B4C9A19}"/>
              </a:ext>
            </a:extLst>
          </p:cNvPr>
          <p:cNvSpPr txBox="1"/>
          <p:nvPr/>
        </p:nvSpPr>
        <p:spPr>
          <a:xfrm>
            <a:off x="812808" y="182331"/>
            <a:ext cx="10835639" cy="606961"/>
          </a:xfrm>
          <a:prstGeom prst="rect">
            <a:avLst/>
          </a:prstGeom>
          <a:noFill/>
        </p:spPr>
        <p:txBody>
          <a:bodyPr wrap="square">
            <a:spAutoFit/>
          </a:bodyPr>
          <a:lstStyle/>
          <a:p>
            <a:pPr algn="ctr">
              <a:lnSpc>
                <a:spcPct val="130000"/>
              </a:lnSpc>
              <a:spcAft>
                <a:spcPts val="1000"/>
              </a:spcAft>
              <a:tabLst>
                <a:tab pos="1386840" algn="l"/>
              </a:tabLst>
            </a:pPr>
            <a:r>
              <a:rPr lang="pt-BR" sz="2800" b="1" dirty="0">
                <a:solidFill>
                  <a:srgbClr val="FF0000"/>
                </a:solidFill>
                <a:effectLst/>
                <a:latin typeface="#9Slide03 AmpleSoft Bold" panose="02000000000000000000" pitchFamily="2" charset="0"/>
                <a:ea typeface="Calibri" panose="020F0502020204030204" pitchFamily="34" charset="0"/>
              </a:rPr>
              <a:t>Hệ thống lí lẽ và bằng chứng trong từng luận điểm của văn bản</a:t>
            </a:r>
            <a:endParaRPr lang="en-US" sz="2800" dirty="0">
              <a:solidFill>
                <a:srgbClr val="FF0000"/>
              </a:solidFill>
              <a:effectLst/>
              <a:latin typeface="#9Slide03 AmpleSoft Bold" panose="02000000000000000000" pitchFamily="2" charset="0"/>
              <a:ea typeface="Calibri" panose="020F0502020204030204" pitchFamily="34" charset="0"/>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extLst>
              <p:ext uri="{D42A27DB-BD31-4B8C-83A1-F6EECF244321}">
                <p14:modId xmlns:p14="http://schemas.microsoft.com/office/powerpoint/2010/main" val="2124841740"/>
              </p:ext>
            </p:extLst>
          </p:nvPr>
        </p:nvGraphicFramePr>
        <p:xfrm>
          <a:off x="410461" y="939354"/>
          <a:ext cx="11482250" cy="5512119"/>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1: </a:t>
                      </a:r>
                      <a:r>
                        <a:rPr lang="en-US" sz="2600" b="1" kern="0" dirty="0" err="1">
                          <a:solidFill>
                            <a:srgbClr val="0070C0"/>
                          </a:solidFill>
                          <a:effectLst/>
                        </a:rPr>
                        <a:t>Nhân</a:t>
                      </a:r>
                      <a:r>
                        <a:rPr lang="en-US" sz="2600" b="1" kern="0" dirty="0">
                          <a:solidFill>
                            <a:srgbClr val="0070C0"/>
                          </a:solidFill>
                          <a:effectLst/>
                        </a:rPr>
                        <a:t> </a:t>
                      </a:r>
                      <a:r>
                        <a:rPr lang="en-US" sz="2600" b="1" kern="0" dirty="0" err="1">
                          <a:solidFill>
                            <a:srgbClr val="0070C0"/>
                          </a:solidFill>
                          <a:effectLst/>
                        </a:rPr>
                        <a:t>dạng</a:t>
                      </a:r>
                      <a:r>
                        <a:rPr lang="en-US" sz="2600" b="1" kern="0" dirty="0">
                          <a:solidFill>
                            <a:srgbClr val="0070C0"/>
                          </a:solidFill>
                          <a:effectLst/>
                        </a:rPr>
                        <a:t> </a:t>
                      </a:r>
                      <a:r>
                        <a:rPr lang="en-US" sz="2600" b="1" kern="0" dirty="0" err="1">
                          <a:solidFill>
                            <a:srgbClr val="0070C0"/>
                          </a:solidFill>
                          <a:effectLst/>
                        </a:rPr>
                        <a:t>khác</a:t>
                      </a:r>
                      <a:r>
                        <a:rPr lang="en-US" sz="2600" b="1" kern="0" dirty="0">
                          <a:solidFill>
                            <a:srgbClr val="0070C0"/>
                          </a:solidFill>
                          <a:effectLst/>
                        </a:rPr>
                        <a:t> </a:t>
                      </a:r>
                      <a:r>
                        <a:rPr lang="en-US" sz="2600" b="1" kern="0" dirty="0" err="1">
                          <a:solidFill>
                            <a:srgbClr val="0070C0"/>
                          </a:solidFill>
                          <a:effectLst/>
                        </a:rPr>
                        <a:t>biệt</a:t>
                      </a:r>
                      <a:r>
                        <a:rPr lang="en-US" sz="2600" b="1" kern="0" dirty="0">
                          <a:solidFill>
                            <a:srgbClr val="0070C0"/>
                          </a:solidFill>
                          <a:effectLst/>
                        </a:rPr>
                        <a:t> </a:t>
                      </a:r>
                      <a:r>
                        <a:rPr lang="en-US" sz="2600" b="1" kern="0" dirty="0" err="1">
                          <a:solidFill>
                            <a:srgbClr val="0070C0"/>
                          </a:solidFill>
                          <a:effectLst/>
                        </a:rPr>
                        <a:t>của</a:t>
                      </a:r>
                      <a:r>
                        <a:rPr lang="en-US" sz="2600" b="1" kern="0" dirty="0">
                          <a:solidFill>
                            <a:srgbClr val="0070C0"/>
                          </a:solidFill>
                          <a:effectLst/>
                        </a:rPr>
                        <a:t> </a:t>
                      </a:r>
                      <a:r>
                        <a:rPr lang="en-US" sz="2600" b="1" kern="0" dirty="0" err="1">
                          <a:solidFill>
                            <a:srgbClr val="0070C0"/>
                          </a:solidFill>
                          <a:effectLst/>
                        </a:rPr>
                        <a:t>Quỳnh</a:t>
                      </a:r>
                      <a:r>
                        <a:rPr lang="en-US" sz="2600" b="1" kern="0" dirty="0">
                          <a:solidFill>
                            <a:srgbClr val="0070C0"/>
                          </a:solidFill>
                          <a:effectLst/>
                        </a:rPr>
                        <a:t> </a:t>
                      </a:r>
                      <a:r>
                        <a:rPr lang="en-US" sz="2600" b="1" kern="0" dirty="0" err="1">
                          <a:solidFill>
                            <a:srgbClr val="0070C0"/>
                          </a:solidFill>
                          <a:effectLst/>
                        </a:rPr>
                        <a:t>và</a:t>
                      </a:r>
                      <a:r>
                        <a:rPr lang="en-US" sz="2600" b="1" kern="0" dirty="0">
                          <a:solidFill>
                            <a:srgbClr val="0070C0"/>
                          </a:solidFill>
                          <a:effectLst/>
                        </a:rPr>
                        <a:t> </a:t>
                      </a:r>
                      <a:r>
                        <a:rPr lang="en-US" sz="2600" b="1" kern="0" dirty="0" err="1">
                          <a:solidFill>
                            <a:srgbClr val="0070C0"/>
                          </a:solidFill>
                          <a:effectLst/>
                        </a:rPr>
                        <a:t>thái</a:t>
                      </a:r>
                      <a:r>
                        <a:rPr lang="en-US" sz="2600" b="1" kern="0" dirty="0">
                          <a:solidFill>
                            <a:srgbClr val="0070C0"/>
                          </a:solidFill>
                          <a:effectLst/>
                        </a:rPr>
                        <a:t> </a:t>
                      </a:r>
                      <a:r>
                        <a:rPr lang="en-US" sz="2600" b="1" kern="0" dirty="0" err="1">
                          <a:solidFill>
                            <a:srgbClr val="0070C0"/>
                          </a:solidFill>
                          <a:effectLst/>
                        </a:rPr>
                        <a:t>độ</a:t>
                      </a:r>
                      <a:r>
                        <a:rPr lang="en-US" sz="2600" b="1" kern="0" dirty="0">
                          <a:solidFill>
                            <a:srgbClr val="0070C0"/>
                          </a:solidFill>
                          <a:effectLst/>
                        </a:rPr>
                        <a:t> </a:t>
                      </a:r>
                      <a:r>
                        <a:rPr lang="en-US" sz="2600" b="1" kern="0" dirty="0" err="1">
                          <a:solidFill>
                            <a:srgbClr val="0070C0"/>
                          </a:solidFill>
                          <a:effectLst/>
                        </a:rPr>
                        <a:t>của</a:t>
                      </a:r>
                      <a:r>
                        <a:rPr lang="en-US" sz="2600" b="1" kern="0" dirty="0">
                          <a:solidFill>
                            <a:srgbClr val="0070C0"/>
                          </a:solidFill>
                          <a:effectLst/>
                        </a:rPr>
                        <a:t> </a:t>
                      </a:r>
                      <a:r>
                        <a:rPr lang="en-US" sz="2600" b="1" kern="0" dirty="0" err="1">
                          <a:solidFill>
                            <a:srgbClr val="0070C0"/>
                          </a:solidFill>
                          <a:effectLst/>
                        </a:rPr>
                        <a:t>mọi</a:t>
                      </a:r>
                      <a:r>
                        <a:rPr lang="en-US" sz="2600" b="1" kern="0" dirty="0">
                          <a:solidFill>
                            <a:srgbClr val="0070C0"/>
                          </a:solidFill>
                          <a:effectLst/>
                        </a:rPr>
                        <a:t> </a:t>
                      </a:r>
                      <a:r>
                        <a:rPr lang="en-US" sz="2600" b="1" kern="0" dirty="0" err="1">
                          <a:solidFill>
                            <a:srgbClr val="0070C0"/>
                          </a:solidFill>
                          <a:effectLst/>
                        </a:rPr>
                        <a:t>người</a:t>
                      </a:r>
                      <a:r>
                        <a:rPr lang="en-US" sz="2600" b="1" kern="0" dirty="0">
                          <a:solidFill>
                            <a:srgbClr val="0070C0"/>
                          </a:solidFill>
                          <a:effectLst/>
                        </a:rPr>
                        <a:t> </a:t>
                      </a:r>
                      <a:r>
                        <a:rPr lang="en-US" sz="2600" b="1" kern="0" dirty="0" err="1">
                          <a:solidFill>
                            <a:srgbClr val="0070C0"/>
                          </a:solidFill>
                          <a:effectLst/>
                        </a:rPr>
                        <a:t>đối</a:t>
                      </a:r>
                      <a:r>
                        <a:rPr lang="en-US" sz="2600" b="1" kern="0" dirty="0">
                          <a:solidFill>
                            <a:srgbClr val="0070C0"/>
                          </a:solidFill>
                          <a:effectLst/>
                        </a:rPr>
                        <a:t> </a:t>
                      </a:r>
                      <a:r>
                        <a:rPr lang="en-US" sz="2600" b="1" kern="0" dirty="0" err="1">
                          <a:solidFill>
                            <a:srgbClr val="0070C0"/>
                          </a:solidFill>
                          <a:effectLst/>
                        </a:rPr>
                        <a:t>với</a:t>
                      </a:r>
                      <a:r>
                        <a:rPr lang="en-US" sz="2600" b="1" kern="0" dirty="0">
                          <a:solidFill>
                            <a:srgbClr val="0070C0"/>
                          </a:solidFill>
                          <a:effectLst/>
                        </a:rPr>
                        <a:t> </a:t>
                      </a:r>
                      <a:r>
                        <a:rPr lang="en-US" sz="2600" b="1" kern="0" dirty="0" err="1">
                          <a:solidFill>
                            <a:srgbClr val="0070C0"/>
                          </a:solidFill>
                          <a:effectLst/>
                        </a:rPr>
                        <a:t>nhân</a:t>
                      </a:r>
                      <a:r>
                        <a:rPr lang="en-US" sz="2600" b="1" kern="0" dirty="0">
                          <a:solidFill>
                            <a:srgbClr val="0070C0"/>
                          </a:solidFill>
                          <a:effectLst/>
                        </a:rPr>
                        <a:t> </a:t>
                      </a:r>
                      <a:r>
                        <a:rPr lang="en-US" sz="2600" b="1" kern="0" dirty="0" err="1">
                          <a:solidFill>
                            <a:srgbClr val="0070C0"/>
                          </a:solidFill>
                          <a:effectLst/>
                        </a:rPr>
                        <a:t>dạng</a:t>
                      </a:r>
                      <a:r>
                        <a:rPr lang="en-US" sz="2600" b="1" kern="0" dirty="0">
                          <a:solidFill>
                            <a:srgbClr val="0070C0"/>
                          </a:solidFill>
                          <a:effectLst/>
                        </a:rPr>
                        <a:t> ấy</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1329302">
                <a:tc>
                  <a:txBody>
                    <a:bodyPr/>
                    <a:lstStyle/>
                    <a:p>
                      <a:pPr marL="114300" indent="179705" algn="just">
                        <a:lnSpc>
                          <a:spcPct val="130000"/>
                        </a:lnSpc>
                        <a:tabLst>
                          <a:tab pos="204470" algn="l"/>
                        </a:tabLst>
                      </a:pPr>
                      <a:r>
                        <a:rPr lang="en-US" sz="2600" b="1" dirty="0">
                          <a:effectLst/>
                        </a:rPr>
                        <a:t> </a:t>
                      </a: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0" kern="100" dirty="0">
                        <a:effectLst/>
                      </a:endParaRPr>
                    </a:p>
                    <a:p>
                      <a:pPr>
                        <a:lnSpc>
                          <a:spcPct val="130000"/>
                        </a:lnSpc>
                        <a:spcAft>
                          <a:spcPts val="800"/>
                        </a:spcAft>
                        <a:tabLst>
                          <a:tab pos="1386840" algn="l"/>
                        </a:tabLst>
                      </a:pPr>
                      <a:r>
                        <a:rPr lang="de-DE" sz="2600" b="0" kern="0" dirty="0">
                          <a:effectLst/>
                        </a:rPr>
                        <a:t> </a:t>
                      </a:r>
                      <a:endParaRPr lang="en-US" sz="2600" b="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bl>
          </a:graphicData>
        </a:graphic>
      </p:graphicFrame>
      <p:sp>
        <p:nvSpPr>
          <p:cNvPr id="5" name="TextBox 4">
            <a:extLst>
              <a:ext uri="{FF2B5EF4-FFF2-40B4-BE49-F238E27FC236}">
                <a16:creationId xmlns:a16="http://schemas.microsoft.com/office/drawing/2014/main" id="{1232A571-FF9A-031B-AAC9-DA9545222FB6}"/>
              </a:ext>
            </a:extLst>
          </p:cNvPr>
          <p:cNvSpPr txBox="1"/>
          <p:nvPr/>
        </p:nvSpPr>
        <p:spPr>
          <a:xfrm>
            <a:off x="277369" y="2522736"/>
            <a:ext cx="11504170" cy="3681457"/>
          </a:xfrm>
          <a:prstGeom prst="rect">
            <a:avLst/>
          </a:prstGeom>
          <a:noFill/>
        </p:spPr>
        <p:txBody>
          <a:bodyPr wrap="square">
            <a:spAutoFit/>
          </a:bodyPr>
          <a:lstStyle/>
          <a:p>
            <a:pPr marL="114300" indent="179705" algn="just">
              <a:lnSpc>
                <a:spcPct val="130000"/>
              </a:lnSpc>
              <a:tabLst>
                <a:tab pos="204470" algn="l"/>
              </a:tabLst>
            </a:pPr>
            <a:r>
              <a:rPr lang="en-US" sz="2600" b="1" dirty="0">
                <a:effectLst/>
              </a:rPr>
              <a:t>1.1. </a:t>
            </a:r>
            <a:r>
              <a:rPr lang="vi-VN" sz="2600" b="1" dirty="0">
                <a:effectLst/>
              </a:rPr>
              <a:t>Nhân dạng khác biệt của Quỳnh</a:t>
            </a:r>
            <a:endParaRPr lang="en-US" sz="2600" b="1" dirty="0">
              <a:effectLst/>
            </a:endParaRPr>
          </a:p>
          <a:p>
            <a:pPr marL="114300" indent="-6985" algn="just">
              <a:lnSpc>
                <a:spcPct val="130000"/>
              </a:lnSpc>
            </a:pPr>
            <a:r>
              <a:rPr lang="vi-VN" sz="2600" b="0" i="1" dirty="0">
                <a:effectLst/>
              </a:rPr>
              <a:t>- Lí lẽ:</a:t>
            </a:r>
            <a:endParaRPr lang="en-US" sz="2600" b="0" i="1" dirty="0">
              <a:effectLst/>
            </a:endParaRPr>
          </a:p>
          <a:p>
            <a:pPr marL="564515" indent="-457200" algn="just">
              <a:lnSpc>
                <a:spcPct val="130000"/>
              </a:lnSpc>
              <a:buClr>
                <a:srgbClr val="FF0000"/>
              </a:buClr>
              <a:buFont typeface="Wingdings" panose="05000000000000000000" pitchFamily="2" charset="2"/>
              <a:buChar char="ü"/>
            </a:pPr>
            <a:r>
              <a:rPr lang="vi-VN" sz="2600" b="0" dirty="0">
                <a:effectLst/>
              </a:rPr>
              <a:t>Chữ “quỷ” trong nhan đề tác phẩm được sử dụng để chỉ sự kì dị trong nhân dạng.</a:t>
            </a:r>
            <a:endParaRPr lang="en-US" sz="2600" b="0" dirty="0">
              <a:effectLst/>
            </a:endParaRPr>
          </a:p>
          <a:p>
            <a:pPr marL="564515" indent="-457200" algn="just">
              <a:lnSpc>
                <a:spcPct val="130000"/>
              </a:lnSpc>
              <a:buClr>
                <a:srgbClr val="FF0000"/>
              </a:buClr>
              <a:buFont typeface="Wingdings" panose="05000000000000000000" pitchFamily="2" charset="2"/>
              <a:buChar char="ü"/>
            </a:pPr>
            <a:r>
              <a:rPr lang="vi-VN" sz="2600" b="0" dirty="0">
                <a:effectLst/>
              </a:rPr>
              <a:t> Những nét kì dị gắn với gương mặt của nhân vật nên trở thành khiếm khuyết không thể che giấu, trở thành dấu hiệu thường trực để nhận biết nhân vật.</a:t>
            </a:r>
            <a:endParaRPr lang="en-US" sz="2600" b="0" dirty="0">
              <a:effectLst/>
            </a:endParaRPr>
          </a:p>
          <a:p>
            <a:pPr marL="564515" indent="-457200" algn="just">
              <a:lnSpc>
                <a:spcPct val="130000"/>
              </a:lnSpc>
              <a:buClr>
                <a:srgbClr val="FF0000"/>
              </a:buClr>
              <a:buFont typeface="Wingdings" panose="05000000000000000000" pitchFamily="2" charset="2"/>
              <a:buChar char="ü"/>
            </a:pPr>
            <a:r>
              <a:rPr lang="vi-VN" sz="2600" b="0" dirty="0">
                <a:effectLst/>
              </a:rPr>
              <a:t>Nhận dạng tuy chỉ là bề ngoài nhưng lại quyết định toàn bộ nhân cách và vị thế tồn tại của Quỳnh, khiến cậu phải chịu thân phận của một kẻ lạc loài.</a:t>
            </a:r>
            <a:r>
              <a:rPr lang="en-US" sz="2600" b="0" dirty="0">
                <a:effectLst/>
              </a:rPr>
              <a:t> </a:t>
            </a:r>
            <a:endParaRPr lang="en-US" sz="2600" b="0" kern="100" dirty="0">
              <a:effectLst/>
            </a:endParaRPr>
          </a:p>
        </p:txBody>
      </p:sp>
    </p:spTree>
    <p:extLst>
      <p:ext uri="{BB962C8B-B14F-4D97-AF65-F5344CB8AC3E}">
        <p14:creationId xmlns:p14="http://schemas.microsoft.com/office/powerpoint/2010/main" val="240526762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barn(inVertical)">
                                      <p:cBhvr>
                                        <p:cTn id="19" dur="500"/>
                                        <p:tgtEl>
                                          <p:spTgt spid="5">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5">
                                            <p:txEl>
                                              <p:pRg st="1" end="1"/>
                                            </p:txEl>
                                          </p:spTgt>
                                        </p:tgtEl>
                                        <p:attrNameLst>
                                          <p:attrName>style.visibility</p:attrName>
                                        </p:attrNameLst>
                                      </p:cBhvr>
                                      <p:to>
                                        <p:strVal val="visible"/>
                                      </p:to>
                                    </p:set>
                                    <p:animEffect transition="in" filter="barn(inVertical)">
                                      <p:cBhvr>
                                        <p:cTn id="24" dur="500"/>
                                        <p:tgtEl>
                                          <p:spTgt spid="5">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5">
                                            <p:txEl>
                                              <p:pRg st="2" end="2"/>
                                            </p:txEl>
                                          </p:spTgt>
                                        </p:tgtEl>
                                        <p:attrNameLst>
                                          <p:attrName>style.visibility</p:attrName>
                                        </p:attrNameLst>
                                      </p:cBhvr>
                                      <p:to>
                                        <p:strVal val="visible"/>
                                      </p:to>
                                    </p:set>
                                    <p:animEffect transition="in" filter="fade">
                                      <p:cBhvr>
                                        <p:cTn id="29" dur="1000"/>
                                        <p:tgtEl>
                                          <p:spTgt spid="5">
                                            <p:txEl>
                                              <p:pRg st="2" end="2"/>
                                            </p:txEl>
                                          </p:spTgt>
                                        </p:tgtEl>
                                      </p:cBhvr>
                                    </p:animEffect>
                                    <p:anim calcmode="lin" valueType="num">
                                      <p:cBhvr>
                                        <p:cTn id="30"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5">
                                            <p:txEl>
                                              <p:pRg st="2" end="2"/>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5">
                                            <p:txEl>
                                              <p:pRg st="3" end="3"/>
                                            </p:txEl>
                                          </p:spTgt>
                                        </p:tgtEl>
                                        <p:attrNameLst>
                                          <p:attrName>style.visibility</p:attrName>
                                        </p:attrNameLst>
                                      </p:cBhvr>
                                      <p:to>
                                        <p:strVal val="visible"/>
                                      </p:to>
                                    </p:set>
                                    <p:animEffect transition="in" filter="fade">
                                      <p:cBhvr>
                                        <p:cTn id="34" dur="1000"/>
                                        <p:tgtEl>
                                          <p:spTgt spid="5">
                                            <p:txEl>
                                              <p:pRg st="3" end="3"/>
                                            </p:txEl>
                                          </p:spTgt>
                                        </p:tgtEl>
                                      </p:cBhvr>
                                    </p:animEffect>
                                    <p:anim calcmode="lin" valueType="num">
                                      <p:cBhvr>
                                        <p:cTn id="35"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5">
                                            <p:txEl>
                                              <p:pRg st="3" end="3"/>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5">
                                            <p:txEl>
                                              <p:pRg st="4" end="4"/>
                                            </p:txEl>
                                          </p:spTgt>
                                        </p:tgtEl>
                                        <p:attrNameLst>
                                          <p:attrName>style.visibility</p:attrName>
                                        </p:attrNameLst>
                                      </p:cBhvr>
                                      <p:to>
                                        <p:strVal val="visible"/>
                                      </p:to>
                                    </p:set>
                                    <p:animEffect transition="in" filter="fade">
                                      <p:cBhvr>
                                        <p:cTn id="39" dur="1000"/>
                                        <p:tgtEl>
                                          <p:spTgt spid="5">
                                            <p:txEl>
                                              <p:pRg st="4" end="4"/>
                                            </p:txEl>
                                          </p:spTgt>
                                        </p:tgtEl>
                                      </p:cBhvr>
                                    </p:animEffect>
                                    <p:anim calcmode="lin" valueType="num">
                                      <p:cBhvr>
                                        <p:cTn id="40"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2" name="TextBox 1">
            <a:extLst>
              <a:ext uri="{FF2B5EF4-FFF2-40B4-BE49-F238E27FC236}">
                <a16:creationId xmlns:a16="http://schemas.microsoft.com/office/drawing/2014/main" id="{FE3C6563-BBD4-AAAD-05F0-5D9E6B4C9A19}"/>
              </a:ext>
            </a:extLst>
          </p:cNvPr>
          <p:cNvSpPr txBox="1"/>
          <p:nvPr/>
        </p:nvSpPr>
        <p:spPr>
          <a:xfrm>
            <a:off x="800100" y="320349"/>
            <a:ext cx="10835639" cy="606961"/>
          </a:xfrm>
          <a:prstGeom prst="rect">
            <a:avLst/>
          </a:prstGeom>
          <a:noFill/>
        </p:spPr>
        <p:txBody>
          <a:bodyPr wrap="square">
            <a:spAutoFit/>
          </a:bodyPr>
          <a:lstStyle/>
          <a:p>
            <a:pPr algn="ctr">
              <a:lnSpc>
                <a:spcPct val="130000"/>
              </a:lnSpc>
              <a:spcAft>
                <a:spcPts val="1000"/>
              </a:spcAft>
              <a:tabLst>
                <a:tab pos="1386840" algn="l"/>
              </a:tabLst>
            </a:pPr>
            <a:r>
              <a:rPr lang="pt-BR" sz="2800" b="1" dirty="0">
                <a:solidFill>
                  <a:srgbClr val="FF0000"/>
                </a:solidFill>
                <a:effectLst/>
                <a:latin typeface="#9Slide03 AmpleSoft Bold" panose="02000000000000000000" pitchFamily="2" charset="0"/>
                <a:ea typeface="Calibri" panose="020F0502020204030204" pitchFamily="34" charset="0"/>
              </a:rPr>
              <a:t>Hệ thống lí lẽ và bằng chứng trong từng luận điểm của văn bản</a:t>
            </a:r>
            <a:endParaRPr lang="en-US" sz="2800" dirty="0">
              <a:solidFill>
                <a:srgbClr val="FF0000"/>
              </a:solidFill>
              <a:effectLst/>
              <a:latin typeface="#9Slide03 AmpleSoft Bold" panose="02000000000000000000" pitchFamily="2" charset="0"/>
              <a:ea typeface="Calibri" panose="020F0502020204030204" pitchFamily="34" charset="0"/>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extLst>
              <p:ext uri="{D42A27DB-BD31-4B8C-83A1-F6EECF244321}">
                <p14:modId xmlns:p14="http://schemas.microsoft.com/office/powerpoint/2010/main" val="2606746111"/>
              </p:ext>
            </p:extLst>
          </p:nvPr>
        </p:nvGraphicFramePr>
        <p:xfrm>
          <a:off x="354875" y="1182221"/>
          <a:ext cx="11482250" cy="5606607"/>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1: </a:t>
                      </a:r>
                      <a:r>
                        <a:rPr lang="en-US" sz="2600" b="1" kern="0" dirty="0" err="1">
                          <a:solidFill>
                            <a:srgbClr val="0070C0"/>
                          </a:solidFill>
                          <a:effectLst/>
                        </a:rPr>
                        <a:t>Nhân</a:t>
                      </a:r>
                      <a:r>
                        <a:rPr lang="en-US" sz="2600" b="1" kern="0" dirty="0">
                          <a:solidFill>
                            <a:srgbClr val="0070C0"/>
                          </a:solidFill>
                          <a:effectLst/>
                        </a:rPr>
                        <a:t> </a:t>
                      </a:r>
                      <a:r>
                        <a:rPr lang="en-US" sz="2600" b="1" kern="0" dirty="0" err="1">
                          <a:solidFill>
                            <a:srgbClr val="0070C0"/>
                          </a:solidFill>
                          <a:effectLst/>
                        </a:rPr>
                        <a:t>dạng</a:t>
                      </a:r>
                      <a:r>
                        <a:rPr lang="en-US" sz="2600" b="1" kern="0" dirty="0">
                          <a:solidFill>
                            <a:srgbClr val="0070C0"/>
                          </a:solidFill>
                          <a:effectLst/>
                        </a:rPr>
                        <a:t> </a:t>
                      </a:r>
                      <a:r>
                        <a:rPr lang="en-US" sz="2600" b="1" kern="0" dirty="0" err="1">
                          <a:solidFill>
                            <a:srgbClr val="0070C0"/>
                          </a:solidFill>
                          <a:effectLst/>
                        </a:rPr>
                        <a:t>khác</a:t>
                      </a:r>
                      <a:r>
                        <a:rPr lang="en-US" sz="2600" b="1" kern="0" dirty="0">
                          <a:solidFill>
                            <a:srgbClr val="0070C0"/>
                          </a:solidFill>
                          <a:effectLst/>
                        </a:rPr>
                        <a:t> </a:t>
                      </a:r>
                      <a:r>
                        <a:rPr lang="en-US" sz="2600" b="1" kern="0" dirty="0" err="1">
                          <a:solidFill>
                            <a:srgbClr val="0070C0"/>
                          </a:solidFill>
                          <a:effectLst/>
                        </a:rPr>
                        <a:t>biệt</a:t>
                      </a:r>
                      <a:r>
                        <a:rPr lang="en-US" sz="2600" b="1" kern="0" dirty="0">
                          <a:solidFill>
                            <a:srgbClr val="0070C0"/>
                          </a:solidFill>
                          <a:effectLst/>
                        </a:rPr>
                        <a:t> </a:t>
                      </a:r>
                      <a:r>
                        <a:rPr lang="en-US" sz="2600" b="1" kern="0" dirty="0" err="1">
                          <a:solidFill>
                            <a:srgbClr val="0070C0"/>
                          </a:solidFill>
                          <a:effectLst/>
                        </a:rPr>
                        <a:t>của</a:t>
                      </a:r>
                      <a:r>
                        <a:rPr lang="en-US" sz="2600" b="1" kern="0" dirty="0">
                          <a:solidFill>
                            <a:srgbClr val="0070C0"/>
                          </a:solidFill>
                          <a:effectLst/>
                        </a:rPr>
                        <a:t> </a:t>
                      </a:r>
                      <a:r>
                        <a:rPr lang="en-US" sz="2600" b="1" kern="0" dirty="0" err="1">
                          <a:solidFill>
                            <a:srgbClr val="0070C0"/>
                          </a:solidFill>
                          <a:effectLst/>
                        </a:rPr>
                        <a:t>Quỳnh</a:t>
                      </a:r>
                      <a:r>
                        <a:rPr lang="en-US" sz="2600" b="1" kern="0" dirty="0">
                          <a:solidFill>
                            <a:srgbClr val="0070C0"/>
                          </a:solidFill>
                          <a:effectLst/>
                        </a:rPr>
                        <a:t> </a:t>
                      </a:r>
                      <a:r>
                        <a:rPr lang="en-US" sz="2600" b="1" kern="0" dirty="0" err="1">
                          <a:solidFill>
                            <a:srgbClr val="0070C0"/>
                          </a:solidFill>
                          <a:effectLst/>
                        </a:rPr>
                        <a:t>và</a:t>
                      </a:r>
                      <a:r>
                        <a:rPr lang="en-US" sz="2600" b="1" kern="0" dirty="0">
                          <a:solidFill>
                            <a:srgbClr val="0070C0"/>
                          </a:solidFill>
                          <a:effectLst/>
                        </a:rPr>
                        <a:t> </a:t>
                      </a:r>
                      <a:r>
                        <a:rPr lang="en-US" sz="2600" b="1" kern="0" dirty="0" err="1">
                          <a:solidFill>
                            <a:srgbClr val="0070C0"/>
                          </a:solidFill>
                          <a:effectLst/>
                        </a:rPr>
                        <a:t>thái</a:t>
                      </a:r>
                      <a:r>
                        <a:rPr lang="en-US" sz="2600" b="1" kern="0" dirty="0">
                          <a:solidFill>
                            <a:srgbClr val="0070C0"/>
                          </a:solidFill>
                          <a:effectLst/>
                        </a:rPr>
                        <a:t> </a:t>
                      </a:r>
                      <a:r>
                        <a:rPr lang="en-US" sz="2600" b="1" kern="0" dirty="0" err="1">
                          <a:solidFill>
                            <a:srgbClr val="0070C0"/>
                          </a:solidFill>
                          <a:effectLst/>
                        </a:rPr>
                        <a:t>độ</a:t>
                      </a:r>
                      <a:r>
                        <a:rPr lang="en-US" sz="2600" b="1" kern="0" dirty="0">
                          <a:solidFill>
                            <a:srgbClr val="0070C0"/>
                          </a:solidFill>
                          <a:effectLst/>
                        </a:rPr>
                        <a:t> </a:t>
                      </a:r>
                      <a:r>
                        <a:rPr lang="en-US" sz="2600" b="1" kern="0" dirty="0" err="1">
                          <a:solidFill>
                            <a:srgbClr val="0070C0"/>
                          </a:solidFill>
                          <a:effectLst/>
                        </a:rPr>
                        <a:t>của</a:t>
                      </a:r>
                      <a:r>
                        <a:rPr lang="en-US" sz="2600" b="1" kern="0" dirty="0">
                          <a:solidFill>
                            <a:srgbClr val="0070C0"/>
                          </a:solidFill>
                          <a:effectLst/>
                        </a:rPr>
                        <a:t> </a:t>
                      </a:r>
                      <a:r>
                        <a:rPr lang="en-US" sz="2600" b="1" kern="0" dirty="0" err="1">
                          <a:solidFill>
                            <a:srgbClr val="0070C0"/>
                          </a:solidFill>
                          <a:effectLst/>
                        </a:rPr>
                        <a:t>mọi</a:t>
                      </a:r>
                      <a:r>
                        <a:rPr lang="en-US" sz="2600" b="1" kern="0" dirty="0">
                          <a:solidFill>
                            <a:srgbClr val="0070C0"/>
                          </a:solidFill>
                          <a:effectLst/>
                        </a:rPr>
                        <a:t> </a:t>
                      </a:r>
                      <a:r>
                        <a:rPr lang="en-US" sz="2600" b="1" kern="0" dirty="0" err="1">
                          <a:solidFill>
                            <a:srgbClr val="0070C0"/>
                          </a:solidFill>
                          <a:effectLst/>
                        </a:rPr>
                        <a:t>người</a:t>
                      </a:r>
                      <a:r>
                        <a:rPr lang="en-US" sz="2600" b="1" kern="0" dirty="0">
                          <a:solidFill>
                            <a:srgbClr val="0070C0"/>
                          </a:solidFill>
                          <a:effectLst/>
                        </a:rPr>
                        <a:t> </a:t>
                      </a:r>
                      <a:r>
                        <a:rPr lang="en-US" sz="2600" b="1" kern="0" dirty="0" err="1">
                          <a:solidFill>
                            <a:srgbClr val="0070C0"/>
                          </a:solidFill>
                          <a:effectLst/>
                        </a:rPr>
                        <a:t>đối</a:t>
                      </a:r>
                      <a:r>
                        <a:rPr lang="en-US" sz="2600" b="1" kern="0" dirty="0">
                          <a:solidFill>
                            <a:srgbClr val="0070C0"/>
                          </a:solidFill>
                          <a:effectLst/>
                        </a:rPr>
                        <a:t> </a:t>
                      </a:r>
                      <a:r>
                        <a:rPr lang="en-US" sz="2600" b="1" kern="0" dirty="0" err="1">
                          <a:solidFill>
                            <a:srgbClr val="0070C0"/>
                          </a:solidFill>
                          <a:effectLst/>
                        </a:rPr>
                        <a:t>với</a:t>
                      </a:r>
                      <a:r>
                        <a:rPr lang="en-US" sz="2600" b="1" kern="0" dirty="0">
                          <a:solidFill>
                            <a:srgbClr val="0070C0"/>
                          </a:solidFill>
                          <a:effectLst/>
                        </a:rPr>
                        <a:t> </a:t>
                      </a:r>
                      <a:r>
                        <a:rPr lang="en-US" sz="2600" b="1" kern="0" dirty="0" err="1">
                          <a:solidFill>
                            <a:srgbClr val="0070C0"/>
                          </a:solidFill>
                          <a:effectLst/>
                        </a:rPr>
                        <a:t>nhân</a:t>
                      </a:r>
                      <a:r>
                        <a:rPr lang="en-US" sz="2600" b="1" kern="0" dirty="0">
                          <a:solidFill>
                            <a:srgbClr val="0070C0"/>
                          </a:solidFill>
                          <a:effectLst/>
                        </a:rPr>
                        <a:t> </a:t>
                      </a:r>
                      <a:r>
                        <a:rPr lang="en-US" sz="2600" b="1" kern="0" dirty="0" err="1">
                          <a:solidFill>
                            <a:srgbClr val="0070C0"/>
                          </a:solidFill>
                          <a:effectLst/>
                        </a:rPr>
                        <a:t>dạng</a:t>
                      </a:r>
                      <a:r>
                        <a:rPr lang="en-US" sz="2600" b="1" kern="0" dirty="0">
                          <a:solidFill>
                            <a:srgbClr val="0070C0"/>
                          </a:solidFill>
                          <a:effectLst/>
                        </a:rPr>
                        <a:t> ấy</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1329302">
                <a:tc>
                  <a:txBody>
                    <a:bodyPr/>
                    <a:lstStyle/>
                    <a:p>
                      <a:pPr>
                        <a:lnSpc>
                          <a:spcPct val="130000"/>
                        </a:lnSpc>
                        <a:spcAft>
                          <a:spcPts val="800"/>
                        </a:spcAft>
                        <a:tabLst>
                          <a:tab pos="1386840" algn="l"/>
                        </a:tabLst>
                      </a:pPr>
                      <a:r>
                        <a:rPr lang="de-DE" sz="2600" b="0" kern="0" dirty="0">
                          <a:effectLst/>
                        </a:rPr>
                        <a:t> </a:t>
                      </a:r>
                    </a:p>
                    <a:p>
                      <a:pPr>
                        <a:lnSpc>
                          <a:spcPct val="130000"/>
                        </a:lnSpc>
                        <a:spcAft>
                          <a:spcPts val="800"/>
                        </a:spcAft>
                        <a:tabLst>
                          <a:tab pos="1386840" algn="l"/>
                        </a:tabLst>
                      </a:pPr>
                      <a:endParaRPr lang="de-DE" sz="2600" b="0" kern="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30000"/>
                        </a:lnSpc>
                        <a:spcAft>
                          <a:spcPts val="800"/>
                        </a:spcAft>
                        <a:tabLst>
                          <a:tab pos="1386840" algn="l"/>
                        </a:tabLst>
                      </a:pPr>
                      <a:endParaRPr lang="de-DE" sz="2600" b="0" kern="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30000"/>
                        </a:lnSpc>
                        <a:spcAft>
                          <a:spcPts val="800"/>
                        </a:spcAft>
                        <a:tabLst>
                          <a:tab pos="1386840" algn="l"/>
                        </a:tabLst>
                      </a:pPr>
                      <a:endParaRPr lang="de-DE" sz="2600" b="0" kern="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30000"/>
                        </a:lnSpc>
                        <a:spcAft>
                          <a:spcPts val="800"/>
                        </a:spcAft>
                        <a:tabLst>
                          <a:tab pos="1386840" algn="l"/>
                        </a:tabLst>
                      </a:pPr>
                      <a:endParaRPr lang="de-DE" sz="2600" b="0" kern="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30000"/>
                        </a:lnSpc>
                        <a:spcAft>
                          <a:spcPts val="800"/>
                        </a:spcAft>
                        <a:tabLst>
                          <a:tab pos="1386840" algn="l"/>
                        </a:tabLst>
                      </a:pPr>
                      <a:endParaRPr lang="de-DE" sz="2600" b="0" kern="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30000"/>
                        </a:lnSpc>
                        <a:spcAft>
                          <a:spcPts val="800"/>
                        </a:spcAft>
                        <a:tabLst>
                          <a:tab pos="1386840" algn="l"/>
                        </a:tabLst>
                      </a:pPr>
                      <a:endParaRPr lang="en-US" sz="2600" b="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bl>
          </a:graphicData>
        </a:graphic>
      </p:graphicFrame>
      <p:sp>
        <p:nvSpPr>
          <p:cNvPr id="4" name="TextBox 3">
            <a:extLst>
              <a:ext uri="{FF2B5EF4-FFF2-40B4-BE49-F238E27FC236}">
                <a16:creationId xmlns:a16="http://schemas.microsoft.com/office/drawing/2014/main" id="{A36D533D-6E44-5C73-18D3-F74B14BC7E3C}"/>
              </a:ext>
            </a:extLst>
          </p:cNvPr>
          <p:cNvSpPr txBox="1"/>
          <p:nvPr/>
        </p:nvSpPr>
        <p:spPr>
          <a:xfrm>
            <a:off x="332955" y="2726361"/>
            <a:ext cx="11504170" cy="3681457"/>
          </a:xfrm>
          <a:prstGeom prst="rect">
            <a:avLst/>
          </a:prstGeom>
          <a:noFill/>
        </p:spPr>
        <p:txBody>
          <a:bodyPr wrap="square">
            <a:spAutoFit/>
          </a:bodyPr>
          <a:lstStyle/>
          <a:p>
            <a:pPr marL="114300" indent="179705" algn="just">
              <a:lnSpc>
                <a:spcPct val="130000"/>
              </a:lnSpc>
              <a:tabLst>
                <a:tab pos="204470" algn="l"/>
              </a:tabLst>
            </a:pPr>
            <a:r>
              <a:rPr lang="en-US" sz="2600" b="1" dirty="0"/>
              <a:t>1.1. </a:t>
            </a:r>
            <a:r>
              <a:rPr lang="vi-VN" sz="2600" b="1" dirty="0"/>
              <a:t>Nhân dạng khác biệt của Quỳnh</a:t>
            </a:r>
            <a:endParaRPr lang="en-US" sz="2600" b="1" dirty="0"/>
          </a:p>
          <a:p>
            <a:pPr marL="114300" indent="-6985" algn="just">
              <a:lnSpc>
                <a:spcPct val="130000"/>
              </a:lnSpc>
            </a:pPr>
            <a:r>
              <a:rPr lang="vi-VN" sz="2600" dirty="0"/>
              <a:t>- </a:t>
            </a:r>
            <a:r>
              <a:rPr lang="en-US" sz="2600" dirty="0"/>
              <a:t> </a:t>
            </a:r>
            <a:r>
              <a:rPr lang="vi-VN" sz="2600" i="1" dirty="0"/>
              <a:t>Bằng chứng: </a:t>
            </a:r>
            <a:r>
              <a:rPr lang="vi-VN" sz="2600" dirty="0"/>
              <a:t>Hai vành tai to, mỗi khi Quỳnh có tâm trạng nó lại ve vẩy như cánh bướm, chiếc mũi to, đỏ ửng, lấm tấm mồ hôi.</a:t>
            </a:r>
            <a:endParaRPr lang="en-US" sz="2600" dirty="0"/>
          </a:p>
          <a:p>
            <a:pPr marL="114300" indent="-6985" algn="just">
              <a:lnSpc>
                <a:spcPct val="130000"/>
              </a:lnSpc>
            </a:pPr>
            <a:r>
              <a:rPr lang="en-US" sz="2600" i="1" dirty="0"/>
              <a:t>=&gt; </a:t>
            </a:r>
            <a:r>
              <a:rPr lang="vi-VN" sz="2600" i="1" dirty="0"/>
              <a:t>Nhận xét:</a:t>
            </a:r>
            <a:endParaRPr lang="en-US" sz="2600" i="1" dirty="0"/>
          </a:p>
          <a:p>
            <a:pPr marL="564515" indent="-457200" algn="just">
              <a:lnSpc>
                <a:spcPct val="130000"/>
              </a:lnSpc>
              <a:buClr>
                <a:srgbClr val="FF0000"/>
              </a:buClr>
              <a:buFont typeface="Wingdings" panose="05000000000000000000" pitchFamily="2" charset="2"/>
              <a:buChar char="ü"/>
            </a:pPr>
            <a:r>
              <a:rPr lang="en-US" sz="2600" kern="0" dirty="0"/>
              <a:t>Các </a:t>
            </a:r>
            <a:r>
              <a:rPr lang="en-US" sz="2600" kern="0" dirty="0" err="1"/>
              <a:t>lí</a:t>
            </a:r>
            <a:r>
              <a:rPr lang="en-US" sz="2600" kern="0" dirty="0"/>
              <a:t> </a:t>
            </a:r>
            <a:r>
              <a:rPr lang="en-US" sz="2600" kern="0" dirty="0" err="1"/>
              <a:t>lẽ</a:t>
            </a:r>
            <a:r>
              <a:rPr lang="en-US" sz="2600" kern="0" dirty="0"/>
              <a:t> </a:t>
            </a:r>
            <a:r>
              <a:rPr lang="en-US" sz="2600" kern="0" dirty="0" err="1"/>
              <a:t>và</a:t>
            </a:r>
            <a:r>
              <a:rPr lang="en-US" sz="2600" kern="0" dirty="0"/>
              <a:t> </a:t>
            </a:r>
            <a:r>
              <a:rPr lang="en-US" sz="2600" kern="0" dirty="0" err="1"/>
              <a:t>bằng</a:t>
            </a:r>
            <a:r>
              <a:rPr lang="en-US" sz="2600" kern="0" dirty="0"/>
              <a:t> </a:t>
            </a:r>
            <a:r>
              <a:rPr lang="en-US" sz="2600" kern="0" dirty="0" err="1"/>
              <a:t>chứng</a:t>
            </a:r>
            <a:r>
              <a:rPr lang="en-US" sz="2600" kern="0" dirty="0"/>
              <a:t> đưa </a:t>
            </a:r>
            <a:r>
              <a:rPr lang="en-US" sz="2600" kern="0" dirty="0" err="1"/>
              <a:t>ra</a:t>
            </a:r>
            <a:r>
              <a:rPr lang="en-US" sz="2600" kern="0" dirty="0"/>
              <a:t> </a:t>
            </a:r>
            <a:r>
              <a:rPr lang="en-US" sz="2600" kern="0" dirty="0" err="1"/>
              <a:t>đều</a:t>
            </a:r>
            <a:r>
              <a:rPr lang="en-US" sz="2600" kern="0" dirty="0"/>
              <a:t> </a:t>
            </a:r>
            <a:r>
              <a:rPr lang="en-US" sz="2600" kern="0" dirty="0" err="1"/>
              <a:t>giúp</a:t>
            </a:r>
            <a:r>
              <a:rPr lang="en-US" sz="2600" kern="0" dirty="0"/>
              <a:t> </a:t>
            </a:r>
            <a:r>
              <a:rPr lang="en-US" sz="2600" kern="0" dirty="0" err="1"/>
              <a:t>người</a:t>
            </a:r>
            <a:r>
              <a:rPr lang="en-US" sz="2600" kern="0" dirty="0"/>
              <a:t> </a:t>
            </a:r>
            <a:r>
              <a:rPr lang="en-US" sz="2600" kern="0" dirty="0" err="1"/>
              <a:t>đọc</a:t>
            </a:r>
            <a:r>
              <a:rPr lang="en-US" sz="2600" kern="0" dirty="0"/>
              <a:t> nhận </a:t>
            </a:r>
            <a:r>
              <a:rPr lang="en-US" sz="2600" kern="0" dirty="0" err="1"/>
              <a:t>ra</a:t>
            </a:r>
            <a:r>
              <a:rPr lang="en-US" sz="2600" kern="0" dirty="0"/>
              <a:t> </a:t>
            </a:r>
            <a:r>
              <a:rPr lang="en-US" sz="2600" kern="0" dirty="0" err="1"/>
              <a:t>nhân</a:t>
            </a:r>
            <a:r>
              <a:rPr lang="en-US" sz="2600" kern="0" dirty="0"/>
              <a:t> </a:t>
            </a:r>
            <a:r>
              <a:rPr lang="en-US" sz="2600" kern="0" dirty="0" err="1"/>
              <a:t>dạng</a:t>
            </a:r>
            <a:r>
              <a:rPr lang="en-US" sz="2600" kern="0" dirty="0"/>
              <a:t> </a:t>
            </a:r>
            <a:r>
              <a:rPr lang="en-US" sz="2600" kern="0" dirty="0" err="1"/>
              <a:t>khác</a:t>
            </a:r>
            <a:r>
              <a:rPr lang="en-US" sz="2600" kern="0" dirty="0"/>
              <a:t> </a:t>
            </a:r>
            <a:r>
              <a:rPr lang="en-US" sz="2600" kern="0" dirty="0" err="1"/>
              <a:t>lạ</a:t>
            </a:r>
            <a:r>
              <a:rPr lang="en-US" sz="2600" kern="0" dirty="0"/>
              <a:t> </a:t>
            </a:r>
            <a:r>
              <a:rPr lang="en-US" sz="2600" kern="0" dirty="0" err="1"/>
              <a:t>của</a:t>
            </a:r>
            <a:r>
              <a:rPr lang="en-US" sz="2600" kern="0" dirty="0"/>
              <a:t> </a:t>
            </a:r>
            <a:r>
              <a:rPr lang="en-US" sz="2600" kern="0" dirty="0" err="1"/>
              <a:t>Quỳnh</a:t>
            </a:r>
            <a:r>
              <a:rPr lang="en-US" sz="2600" kern="0" dirty="0"/>
              <a:t> </a:t>
            </a:r>
            <a:r>
              <a:rPr lang="en-US" sz="2600" kern="0" dirty="0" err="1"/>
              <a:t>và</a:t>
            </a:r>
            <a:r>
              <a:rPr lang="en-US" sz="2600" kern="0" dirty="0"/>
              <a:t> </a:t>
            </a:r>
            <a:r>
              <a:rPr lang="en-US" sz="2600" kern="0" dirty="0" err="1"/>
              <a:t>những</a:t>
            </a:r>
            <a:r>
              <a:rPr lang="en-US" sz="2600" kern="0" dirty="0"/>
              <a:t> hệ </a:t>
            </a:r>
            <a:r>
              <a:rPr lang="en-US" sz="2600" kern="0" dirty="0" err="1"/>
              <a:t>luỵ</a:t>
            </a:r>
            <a:r>
              <a:rPr lang="en-US" sz="2600" kern="0" dirty="0"/>
              <a:t> mà </a:t>
            </a:r>
            <a:r>
              <a:rPr lang="en-US" sz="2600" kern="0" dirty="0" err="1"/>
              <a:t>cậu</a:t>
            </a:r>
            <a:r>
              <a:rPr lang="en-US" sz="2600" kern="0" dirty="0"/>
              <a:t> </a:t>
            </a:r>
            <a:r>
              <a:rPr lang="en-US" sz="2600" kern="0" dirty="0" err="1"/>
              <a:t>phải</a:t>
            </a:r>
            <a:r>
              <a:rPr lang="en-US" sz="2600" kern="0" dirty="0"/>
              <a:t> </a:t>
            </a:r>
            <a:r>
              <a:rPr lang="en-US" sz="2600" kern="0" dirty="0" err="1"/>
              <a:t>hứng</a:t>
            </a:r>
            <a:r>
              <a:rPr lang="en-US" sz="2600" kern="0" dirty="0"/>
              <a:t> </a:t>
            </a:r>
            <a:r>
              <a:rPr lang="en-US" sz="2600" kern="0" dirty="0" err="1"/>
              <a:t>chịu</a:t>
            </a:r>
            <a:r>
              <a:rPr lang="en-US" sz="2600" kern="0" dirty="0"/>
              <a:t> </a:t>
            </a:r>
            <a:r>
              <a:rPr lang="en-US" sz="2600" kern="0" dirty="0" err="1"/>
              <a:t>từ</a:t>
            </a:r>
            <a:r>
              <a:rPr lang="en-US" sz="2600" kern="0" dirty="0"/>
              <a:t> </a:t>
            </a:r>
            <a:r>
              <a:rPr lang="en-US" sz="2600" kern="0" dirty="0" err="1"/>
              <a:t>nhân</a:t>
            </a:r>
            <a:r>
              <a:rPr lang="en-US" sz="2600" kern="0" dirty="0"/>
              <a:t> </a:t>
            </a:r>
            <a:r>
              <a:rPr lang="en-US" sz="2600" kern="0" dirty="0" err="1"/>
              <a:t>dạng</a:t>
            </a:r>
            <a:r>
              <a:rPr lang="en-US" sz="2600" kern="0" dirty="0"/>
              <a:t> ấy.</a:t>
            </a:r>
            <a:endParaRPr lang="en-US" sz="2600" kern="100" dirty="0"/>
          </a:p>
          <a:p>
            <a:pPr marL="564515" indent="-457200" algn="just">
              <a:lnSpc>
                <a:spcPct val="130000"/>
              </a:lnSpc>
              <a:buClr>
                <a:srgbClr val="FF0000"/>
              </a:buClr>
              <a:buFont typeface="Wingdings" panose="05000000000000000000" pitchFamily="2" charset="2"/>
              <a:buChar char="ü"/>
            </a:pPr>
            <a:r>
              <a:rPr lang="en-US" sz="2600" kern="0" dirty="0" err="1"/>
              <a:t>Bằng</a:t>
            </a:r>
            <a:r>
              <a:rPr lang="en-US" sz="2600" kern="0" dirty="0"/>
              <a:t> </a:t>
            </a:r>
            <a:r>
              <a:rPr lang="en-US" sz="2600" kern="0" dirty="0" err="1"/>
              <a:t>chứng</a:t>
            </a:r>
            <a:r>
              <a:rPr lang="en-US" sz="2600" kern="0" dirty="0"/>
              <a:t> </a:t>
            </a:r>
            <a:r>
              <a:rPr lang="en-US" sz="2600" kern="0" dirty="0" err="1"/>
              <a:t>được</a:t>
            </a:r>
            <a:r>
              <a:rPr lang="en-US" sz="2600" kern="0" dirty="0"/>
              <a:t> </a:t>
            </a:r>
            <a:r>
              <a:rPr lang="en-US" sz="2600" kern="0" dirty="0" err="1"/>
              <a:t>chọn</a:t>
            </a:r>
            <a:r>
              <a:rPr lang="en-US" sz="2600" kern="0" dirty="0"/>
              <a:t> </a:t>
            </a:r>
            <a:r>
              <a:rPr lang="en-US" sz="2600" kern="0" dirty="0" err="1"/>
              <a:t>lọc</a:t>
            </a:r>
            <a:r>
              <a:rPr lang="en-US" sz="2600" kern="0" dirty="0"/>
              <a:t> </a:t>
            </a:r>
            <a:r>
              <a:rPr lang="en-US" sz="2600" kern="0" dirty="0" err="1"/>
              <a:t>trích</a:t>
            </a:r>
            <a:r>
              <a:rPr lang="en-US" sz="2600" kern="0" dirty="0"/>
              <a:t> </a:t>
            </a:r>
            <a:r>
              <a:rPr lang="en-US" sz="2600" kern="0" dirty="0" err="1"/>
              <a:t>và</a:t>
            </a:r>
            <a:r>
              <a:rPr lang="en-US" sz="2600" kern="0" dirty="0"/>
              <a:t> </a:t>
            </a:r>
            <a:r>
              <a:rPr lang="en-US" sz="2600" kern="0" dirty="0" err="1"/>
              <a:t>dẫn</a:t>
            </a:r>
            <a:r>
              <a:rPr lang="en-US" sz="2600" kern="0" dirty="0"/>
              <a:t> </a:t>
            </a:r>
            <a:r>
              <a:rPr lang="en-US" sz="2600" kern="0" dirty="0" err="1"/>
              <a:t>theo</a:t>
            </a:r>
            <a:r>
              <a:rPr lang="en-US" sz="2600" kern="0" dirty="0"/>
              <a:t> </a:t>
            </a:r>
            <a:r>
              <a:rPr lang="en-US" sz="2600" kern="0" dirty="0" err="1"/>
              <a:t>lối</a:t>
            </a:r>
            <a:r>
              <a:rPr lang="en-US" sz="2600" kern="0" dirty="0"/>
              <a:t> </a:t>
            </a:r>
            <a:r>
              <a:rPr lang="en-US" sz="2600" kern="0" dirty="0" err="1"/>
              <a:t>gián</a:t>
            </a:r>
            <a:r>
              <a:rPr lang="en-US" sz="2600" kern="0" dirty="0"/>
              <a:t> </a:t>
            </a:r>
            <a:r>
              <a:rPr lang="en-US" sz="2600" kern="0" dirty="0" err="1"/>
              <a:t>tiếp</a:t>
            </a:r>
            <a:r>
              <a:rPr lang="en-US" sz="2600" kern="0" dirty="0"/>
              <a:t>.</a:t>
            </a:r>
            <a:endParaRPr lang="en-US" sz="2600" kern="100" dirty="0"/>
          </a:p>
        </p:txBody>
      </p:sp>
    </p:spTree>
    <p:extLst>
      <p:ext uri="{BB962C8B-B14F-4D97-AF65-F5344CB8AC3E}">
        <p14:creationId xmlns:p14="http://schemas.microsoft.com/office/powerpoint/2010/main" val="113201819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barn(inVertical)">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barn(inVertical)">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barn(inVertical)">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barn(inVertical)">
                                      <p:cBhvr>
                                        <p:cTn id="2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2" name="TextBox 1">
            <a:extLst>
              <a:ext uri="{FF2B5EF4-FFF2-40B4-BE49-F238E27FC236}">
                <a16:creationId xmlns:a16="http://schemas.microsoft.com/office/drawing/2014/main" id="{FE3C6563-BBD4-AAAD-05F0-5D9E6B4C9A19}"/>
              </a:ext>
            </a:extLst>
          </p:cNvPr>
          <p:cNvSpPr txBox="1"/>
          <p:nvPr/>
        </p:nvSpPr>
        <p:spPr>
          <a:xfrm>
            <a:off x="812808" y="100142"/>
            <a:ext cx="10835639" cy="606961"/>
          </a:xfrm>
          <a:prstGeom prst="rect">
            <a:avLst/>
          </a:prstGeom>
          <a:noFill/>
        </p:spPr>
        <p:txBody>
          <a:bodyPr wrap="square">
            <a:spAutoFit/>
          </a:bodyPr>
          <a:lstStyle/>
          <a:p>
            <a:pPr algn="ctr">
              <a:lnSpc>
                <a:spcPct val="130000"/>
              </a:lnSpc>
              <a:spcAft>
                <a:spcPts val="1000"/>
              </a:spcAft>
              <a:tabLst>
                <a:tab pos="1386840" algn="l"/>
              </a:tabLst>
            </a:pPr>
            <a:r>
              <a:rPr lang="pt-BR" sz="2800" b="1" dirty="0">
                <a:solidFill>
                  <a:srgbClr val="FF0000"/>
                </a:solidFill>
                <a:effectLst/>
                <a:latin typeface="#9Slide03 AmpleSoft Bold" panose="02000000000000000000" pitchFamily="2" charset="0"/>
                <a:ea typeface="Calibri" panose="020F0502020204030204" pitchFamily="34" charset="0"/>
              </a:rPr>
              <a:t>Hệ thống lí lẽ và bằng chứng trong từng luận điểm của văn bản</a:t>
            </a:r>
            <a:endParaRPr lang="en-US" sz="2800" dirty="0">
              <a:solidFill>
                <a:srgbClr val="FF0000"/>
              </a:solidFill>
              <a:effectLst/>
              <a:latin typeface="#9Slide03 AmpleSoft Bold" panose="02000000000000000000" pitchFamily="2" charset="0"/>
              <a:ea typeface="Calibri" panose="020F0502020204030204" pitchFamily="34" charset="0"/>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extLst>
              <p:ext uri="{D42A27DB-BD31-4B8C-83A1-F6EECF244321}">
                <p14:modId xmlns:p14="http://schemas.microsoft.com/office/powerpoint/2010/main" val="182411779"/>
              </p:ext>
            </p:extLst>
          </p:nvPr>
        </p:nvGraphicFramePr>
        <p:xfrm>
          <a:off x="354875" y="791220"/>
          <a:ext cx="11482250" cy="6825140"/>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1: </a:t>
                      </a:r>
                      <a:r>
                        <a:rPr lang="en-US" sz="2600" b="1" kern="0" dirty="0" err="1">
                          <a:solidFill>
                            <a:srgbClr val="0070C0"/>
                          </a:solidFill>
                          <a:effectLst/>
                        </a:rPr>
                        <a:t>Nhân</a:t>
                      </a:r>
                      <a:r>
                        <a:rPr lang="en-US" sz="2600" b="1" kern="0" dirty="0">
                          <a:solidFill>
                            <a:srgbClr val="0070C0"/>
                          </a:solidFill>
                          <a:effectLst/>
                        </a:rPr>
                        <a:t> </a:t>
                      </a:r>
                      <a:r>
                        <a:rPr lang="en-US" sz="2600" b="1" kern="0" dirty="0" err="1">
                          <a:solidFill>
                            <a:srgbClr val="0070C0"/>
                          </a:solidFill>
                          <a:effectLst/>
                        </a:rPr>
                        <a:t>dạng</a:t>
                      </a:r>
                      <a:r>
                        <a:rPr lang="en-US" sz="2600" b="1" kern="0" dirty="0">
                          <a:solidFill>
                            <a:srgbClr val="0070C0"/>
                          </a:solidFill>
                          <a:effectLst/>
                        </a:rPr>
                        <a:t> </a:t>
                      </a:r>
                      <a:r>
                        <a:rPr lang="en-US" sz="2600" b="1" kern="0" dirty="0" err="1">
                          <a:solidFill>
                            <a:srgbClr val="0070C0"/>
                          </a:solidFill>
                          <a:effectLst/>
                        </a:rPr>
                        <a:t>khác</a:t>
                      </a:r>
                      <a:r>
                        <a:rPr lang="en-US" sz="2600" b="1" kern="0" dirty="0">
                          <a:solidFill>
                            <a:srgbClr val="0070C0"/>
                          </a:solidFill>
                          <a:effectLst/>
                        </a:rPr>
                        <a:t> </a:t>
                      </a:r>
                      <a:r>
                        <a:rPr lang="en-US" sz="2600" b="1" kern="0" dirty="0" err="1">
                          <a:solidFill>
                            <a:srgbClr val="0070C0"/>
                          </a:solidFill>
                          <a:effectLst/>
                        </a:rPr>
                        <a:t>biệt</a:t>
                      </a:r>
                      <a:r>
                        <a:rPr lang="en-US" sz="2600" b="1" kern="0" dirty="0">
                          <a:solidFill>
                            <a:srgbClr val="0070C0"/>
                          </a:solidFill>
                          <a:effectLst/>
                        </a:rPr>
                        <a:t> </a:t>
                      </a:r>
                      <a:r>
                        <a:rPr lang="en-US" sz="2600" b="1" kern="0" dirty="0" err="1">
                          <a:solidFill>
                            <a:srgbClr val="0070C0"/>
                          </a:solidFill>
                          <a:effectLst/>
                        </a:rPr>
                        <a:t>của</a:t>
                      </a:r>
                      <a:r>
                        <a:rPr lang="en-US" sz="2600" b="1" kern="0" dirty="0">
                          <a:solidFill>
                            <a:srgbClr val="0070C0"/>
                          </a:solidFill>
                          <a:effectLst/>
                        </a:rPr>
                        <a:t> </a:t>
                      </a:r>
                      <a:r>
                        <a:rPr lang="en-US" sz="2600" b="1" kern="0" dirty="0" err="1">
                          <a:solidFill>
                            <a:srgbClr val="0070C0"/>
                          </a:solidFill>
                          <a:effectLst/>
                        </a:rPr>
                        <a:t>Quỳnh</a:t>
                      </a:r>
                      <a:r>
                        <a:rPr lang="en-US" sz="2600" b="1" kern="0" dirty="0">
                          <a:solidFill>
                            <a:srgbClr val="0070C0"/>
                          </a:solidFill>
                          <a:effectLst/>
                        </a:rPr>
                        <a:t> </a:t>
                      </a:r>
                      <a:r>
                        <a:rPr lang="en-US" sz="2600" b="1" kern="0" dirty="0" err="1">
                          <a:solidFill>
                            <a:srgbClr val="0070C0"/>
                          </a:solidFill>
                          <a:effectLst/>
                        </a:rPr>
                        <a:t>và</a:t>
                      </a:r>
                      <a:r>
                        <a:rPr lang="en-US" sz="2600" b="1" kern="0" dirty="0">
                          <a:solidFill>
                            <a:srgbClr val="0070C0"/>
                          </a:solidFill>
                          <a:effectLst/>
                        </a:rPr>
                        <a:t> </a:t>
                      </a:r>
                      <a:r>
                        <a:rPr lang="en-US" sz="2600" b="1" kern="0" dirty="0" err="1">
                          <a:solidFill>
                            <a:srgbClr val="0070C0"/>
                          </a:solidFill>
                          <a:effectLst/>
                        </a:rPr>
                        <a:t>thái</a:t>
                      </a:r>
                      <a:r>
                        <a:rPr lang="en-US" sz="2600" b="1" kern="0" dirty="0">
                          <a:solidFill>
                            <a:srgbClr val="0070C0"/>
                          </a:solidFill>
                          <a:effectLst/>
                        </a:rPr>
                        <a:t> </a:t>
                      </a:r>
                      <a:r>
                        <a:rPr lang="en-US" sz="2600" b="1" kern="0" dirty="0" err="1">
                          <a:solidFill>
                            <a:srgbClr val="0070C0"/>
                          </a:solidFill>
                          <a:effectLst/>
                        </a:rPr>
                        <a:t>độ</a:t>
                      </a:r>
                      <a:r>
                        <a:rPr lang="en-US" sz="2600" b="1" kern="0" dirty="0">
                          <a:solidFill>
                            <a:srgbClr val="0070C0"/>
                          </a:solidFill>
                          <a:effectLst/>
                        </a:rPr>
                        <a:t> </a:t>
                      </a:r>
                      <a:r>
                        <a:rPr lang="en-US" sz="2600" b="1" kern="0" dirty="0" err="1">
                          <a:solidFill>
                            <a:srgbClr val="0070C0"/>
                          </a:solidFill>
                          <a:effectLst/>
                        </a:rPr>
                        <a:t>của</a:t>
                      </a:r>
                      <a:r>
                        <a:rPr lang="en-US" sz="2600" b="1" kern="0" dirty="0">
                          <a:solidFill>
                            <a:srgbClr val="0070C0"/>
                          </a:solidFill>
                          <a:effectLst/>
                        </a:rPr>
                        <a:t> </a:t>
                      </a:r>
                      <a:r>
                        <a:rPr lang="en-US" sz="2600" b="1" kern="0" dirty="0" err="1">
                          <a:solidFill>
                            <a:srgbClr val="0070C0"/>
                          </a:solidFill>
                          <a:effectLst/>
                        </a:rPr>
                        <a:t>mọi</a:t>
                      </a:r>
                      <a:r>
                        <a:rPr lang="en-US" sz="2600" b="1" kern="0" dirty="0">
                          <a:solidFill>
                            <a:srgbClr val="0070C0"/>
                          </a:solidFill>
                          <a:effectLst/>
                        </a:rPr>
                        <a:t> </a:t>
                      </a:r>
                      <a:r>
                        <a:rPr lang="en-US" sz="2600" b="1" kern="0" dirty="0" err="1">
                          <a:solidFill>
                            <a:srgbClr val="0070C0"/>
                          </a:solidFill>
                          <a:effectLst/>
                        </a:rPr>
                        <a:t>người</a:t>
                      </a:r>
                      <a:r>
                        <a:rPr lang="en-US" sz="2600" b="1" kern="0" dirty="0">
                          <a:solidFill>
                            <a:srgbClr val="0070C0"/>
                          </a:solidFill>
                          <a:effectLst/>
                        </a:rPr>
                        <a:t> </a:t>
                      </a:r>
                      <a:r>
                        <a:rPr lang="en-US" sz="2600" b="1" kern="0" dirty="0" err="1">
                          <a:solidFill>
                            <a:srgbClr val="0070C0"/>
                          </a:solidFill>
                          <a:effectLst/>
                        </a:rPr>
                        <a:t>đối</a:t>
                      </a:r>
                      <a:r>
                        <a:rPr lang="en-US" sz="2600" b="1" kern="0" dirty="0">
                          <a:solidFill>
                            <a:srgbClr val="0070C0"/>
                          </a:solidFill>
                          <a:effectLst/>
                        </a:rPr>
                        <a:t> </a:t>
                      </a:r>
                      <a:r>
                        <a:rPr lang="en-US" sz="2600" b="1" kern="0" dirty="0" err="1">
                          <a:solidFill>
                            <a:srgbClr val="0070C0"/>
                          </a:solidFill>
                          <a:effectLst/>
                        </a:rPr>
                        <a:t>với</a:t>
                      </a:r>
                      <a:r>
                        <a:rPr lang="en-US" sz="2600" b="1" kern="0" dirty="0">
                          <a:solidFill>
                            <a:srgbClr val="0070C0"/>
                          </a:solidFill>
                          <a:effectLst/>
                        </a:rPr>
                        <a:t> </a:t>
                      </a:r>
                      <a:r>
                        <a:rPr lang="en-US" sz="2600" b="1" kern="0" dirty="0" err="1">
                          <a:solidFill>
                            <a:srgbClr val="0070C0"/>
                          </a:solidFill>
                          <a:effectLst/>
                        </a:rPr>
                        <a:t>nhân</a:t>
                      </a:r>
                      <a:r>
                        <a:rPr lang="en-US" sz="2600" b="1" kern="0" dirty="0">
                          <a:solidFill>
                            <a:srgbClr val="0070C0"/>
                          </a:solidFill>
                          <a:effectLst/>
                        </a:rPr>
                        <a:t> </a:t>
                      </a:r>
                      <a:r>
                        <a:rPr lang="en-US" sz="2600" b="1" kern="0" dirty="0" err="1">
                          <a:solidFill>
                            <a:srgbClr val="0070C0"/>
                          </a:solidFill>
                          <a:effectLst/>
                        </a:rPr>
                        <a:t>dạng</a:t>
                      </a:r>
                      <a:r>
                        <a:rPr lang="en-US" sz="2600" b="1" kern="0" dirty="0">
                          <a:solidFill>
                            <a:srgbClr val="0070C0"/>
                          </a:solidFill>
                          <a:effectLst/>
                        </a:rPr>
                        <a:t> ấy</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557512">
                <a:tc>
                  <a:txBody>
                    <a:bodyPr/>
                    <a:lstStyle/>
                    <a:p>
                      <a:pPr marL="0" marR="0" lvl="0" indent="0" algn="l" defTabSz="914400" rtl="0" eaLnBrk="1" fontAlgn="auto" latinLnBrk="0" hangingPunct="1">
                        <a:lnSpc>
                          <a:spcPct val="130000"/>
                        </a:lnSpc>
                        <a:spcBef>
                          <a:spcPts val="0"/>
                        </a:spcBef>
                        <a:spcAft>
                          <a:spcPts val="800"/>
                        </a:spcAft>
                        <a:buClrTx/>
                        <a:buSzTx/>
                        <a:buFontTx/>
                        <a:buNone/>
                        <a:tabLst>
                          <a:tab pos="1386840" algn="l"/>
                        </a:tabLst>
                        <a:defRPr/>
                      </a:pPr>
                      <a:r>
                        <a:rPr lang="en-US" sz="2600" b="0" dirty="0">
                          <a:effectLst/>
                        </a:rPr>
                        <a:t>1.1. </a:t>
                      </a:r>
                      <a:r>
                        <a:rPr lang="vi-VN" sz="2600" b="0" dirty="0">
                          <a:effectLst/>
                        </a:rPr>
                        <a:t>Nhân dạng khác biệt của Quỳnh</a:t>
                      </a:r>
                      <a:endParaRPr lang="en-US" sz="2600" b="0" dirty="0">
                        <a:effectLst/>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r h="1998728">
                <a:tc>
                  <a:txBody>
                    <a:bodyPr/>
                    <a:lstStyle/>
                    <a:p>
                      <a:pPr marL="114300" indent="-114300" algn="just">
                        <a:lnSpc>
                          <a:spcPct val="130000"/>
                        </a:lnSpc>
                      </a:pPr>
                      <a:endParaRPr lang="en-US" sz="2600" b="0" kern="100" dirty="0">
                        <a:effectLst/>
                      </a:endParaRPr>
                    </a:p>
                    <a:p>
                      <a:pPr marL="114300" indent="-114300" algn="just">
                        <a:lnSpc>
                          <a:spcPct val="130000"/>
                        </a:lnSpc>
                      </a:pPr>
                      <a:endParaRPr lang="en-US" sz="2600" b="0" kern="100" dirty="0">
                        <a:effectLst/>
                      </a:endParaRPr>
                    </a:p>
                    <a:p>
                      <a:pPr marL="114300" indent="-114300" algn="just">
                        <a:lnSpc>
                          <a:spcPct val="130000"/>
                        </a:lnSpc>
                      </a:pPr>
                      <a:endParaRPr lang="en-US" sz="2600" b="0" kern="100" dirty="0">
                        <a:effectLst/>
                      </a:endParaRPr>
                    </a:p>
                    <a:p>
                      <a:pPr marL="114300" indent="-114300" algn="just">
                        <a:lnSpc>
                          <a:spcPct val="130000"/>
                        </a:lnSpc>
                      </a:pPr>
                      <a:endParaRPr lang="en-US" sz="2600" b="0" kern="100" dirty="0">
                        <a:effectLst/>
                      </a:endParaRPr>
                    </a:p>
                    <a:p>
                      <a:pPr marL="114300" indent="-114300" algn="just">
                        <a:lnSpc>
                          <a:spcPct val="130000"/>
                        </a:lnSpc>
                      </a:pPr>
                      <a:endParaRPr lang="en-US" sz="2600" b="0" kern="100" dirty="0">
                        <a:effectLst/>
                      </a:endParaRPr>
                    </a:p>
                    <a:p>
                      <a:pPr marL="114300" indent="-114300" algn="just">
                        <a:lnSpc>
                          <a:spcPct val="130000"/>
                        </a:lnSpc>
                      </a:pPr>
                      <a:endParaRPr lang="en-US" sz="2600" b="0" kern="100" dirty="0">
                        <a:effectLst/>
                      </a:endParaRPr>
                    </a:p>
                    <a:p>
                      <a:pPr marL="114300" indent="-114300" algn="just">
                        <a:lnSpc>
                          <a:spcPct val="130000"/>
                        </a:lnSpc>
                      </a:pPr>
                      <a:endParaRPr lang="en-US" sz="2600" b="0" kern="100" dirty="0">
                        <a:effectLst/>
                      </a:endParaRPr>
                    </a:p>
                    <a:p>
                      <a:pPr marL="114300" indent="-114300" algn="just">
                        <a:lnSpc>
                          <a:spcPct val="130000"/>
                        </a:lnSpc>
                      </a:pPr>
                      <a:endParaRPr lang="en-US" sz="2600" b="0" kern="100" dirty="0">
                        <a:effectLst/>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81765"/>
                  </a:ext>
                </a:extLst>
              </a:tr>
              <a:tr h="755509">
                <a:tc>
                  <a:txBody>
                    <a:bodyPr/>
                    <a:lstStyle/>
                    <a:p>
                      <a:pPr>
                        <a:lnSpc>
                          <a:spcPct val="130000"/>
                        </a:lnSpc>
                      </a:pPr>
                      <a:endParaRPr lang="en-US" sz="2600" b="0" kern="10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0123412"/>
                  </a:ext>
                </a:extLst>
              </a:tr>
            </a:tbl>
          </a:graphicData>
        </a:graphic>
      </p:graphicFrame>
      <p:sp>
        <p:nvSpPr>
          <p:cNvPr id="4" name="TextBox 3">
            <a:extLst>
              <a:ext uri="{FF2B5EF4-FFF2-40B4-BE49-F238E27FC236}">
                <a16:creationId xmlns:a16="http://schemas.microsoft.com/office/drawing/2014/main" id="{7C76DEDE-58EE-9F52-DBE6-FFE222A6DBEB}"/>
              </a:ext>
            </a:extLst>
          </p:cNvPr>
          <p:cNvSpPr txBox="1"/>
          <p:nvPr/>
        </p:nvSpPr>
        <p:spPr>
          <a:xfrm>
            <a:off x="410294" y="2942501"/>
            <a:ext cx="11426831" cy="3681457"/>
          </a:xfrm>
          <a:prstGeom prst="rect">
            <a:avLst/>
          </a:prstGeom>
          <a:noFill/>
        </p:spPr>
        <p:txBody>
          <a:bodyPr wrap="square">
            <a:spAutoFit/>
          </a:bodyPr>
          <a:lstStyle/>
          <a:p>
            <a:pPr marL="114300" indent="-114300" algn="just">
              <a:lnSpc>
                <a:spcPct val="130000"/>
              </a:lnSpc>
            </a:pPr>
            <a:r>
              <a:rPr lang="en-US" sz="2600" b="1" kern="0" dirty="0"/>
              <a:t>1.2. Thái </a:t>
            </a:r>
            <a:r>
              <a:rPr lang="en-US" sz="2600" b="1" kern="0" dirty="0" err="1"/>
              <a:t>độ</a:t>
            </a:r>
            <a:r>
              <a:rPr lang="en-US" sz="2600" b="1" kern="0" dirty="0"/>
              <a:t> </a:t>
            </a:r>
            <a:r>
              <a:rPr lang="en-US" sz="2600" b="1" kern="0" dirty="0" err="1"/>
              <a:t>của</a:t>
            </a:r>
            <a:r>
              <a:rPr lang="en-US" sz="2600" b="1" kern="0" dirty="0"/>
              <a:t> các </a:t>
            </a:r>
            <a:r>
              <a:rPr lang="en-US" sz="2600" b="1" kern="0" dirty="0" err="1"/>
              <a:t>nhân</a:t>
            </a:r>
            <a:r>
              <a:rPr lang="en-US" sz="2600" b="1" kern="0" dirty="0"/>
              <a:t> </a:t>
            </a:r>
            <a:r>
              <a:rPr lang="en-US" sz="2600" b="1" kern="0" dirty="0" err="1"/>
              <a:t>vật</a:t>
            </a:r>
            <a:r>
              <a:rPr lang="en-US" sz="2600" b="1" kern="0" dirty="0"/>
              <a:t> </a:t>
            </a:r>
            <a:r>
              <a:rPr lang="en-US" sz="2600" b="1" kern="0" dirty="0" err="1"/>
              <a:t>khác</a:t>
            </a:r>
            <a:r>
              <a:rPr lang="en-US" sz="2600" b="1" kern="0" dirty="0"/>
              <a:t> </a:t>
            </a:r>
            <a:r>
              <a:rPr lang="en-US" sz="2600" b="1" kern="0" dirty="0" err="1"/>
              <a:t>đối</a:t>
            </a:r>
            <a:r>
              <a:rPr lang="en-US" sz="2600" b="1" kern="0" dirty="0"/>
              <a:t> </a:t>
            </a:r>
            <a:r>
              <a:rPr lang="en-US" sz="2600" b="1" kern="0" dirty="0" err="1"/>
              <a:t>với</a:t>
            </a:r>
            <a:r>
              <a:rPr lang="en-US" sz="2600" b="1" kern="0" dirty="0"/>
              <a:t> </a:t>
            </a:r>
            <a:r>
              <a:rPr lang="en-US" sz="2600" b="1" kern="0" dirty="0" err="1"/>
              <a:t>Quỳnh</a:t>
            </a:r>
            <a:endParaRPr lang="en-US" sz="2600" b="1" kern="100" dirty="0"/>
          </a:p>
          <a:p>
            <a:pPr marL="114300" indent="-6985" algn="just">
              <a:lnSpc>
                <a:spcPct val="130000"/>
              </a:lnSpc>
            </a:pPr>
            <a:r>
              <a:rPr lang="en-US" sz="2600" i="1" kern="0" dirty="0"/>
              <a:t>- </a:t>
            </a:r>
            <a:r>
              <a:rPr lang="en-US" sz="2600" i="1" kern="0" dirty="0" err="1"/>
              <a:t>Lí</a:t>
            </a:r>
            <a:r>
              <a:rPr lang="en-US" sz="2600" i="1" kern="0" dirty="0"/>
              <a:t> </a:t>
            </a:r>
            <a:r>
              <a:rPr lang="en-US" sz="2600" i="1" kern="0" dirty="0" err="1"/>
              <a:t>lẽ</a:t>
            </a:r>
            <a:r>
              <a:rPr lang="en-US" sz="2600" i="1" kern="0" dirty="0"/>
              <a:t>:</a:t>
            </a:r>
            <a:endParaRPr lang="en-US" sz="2600" i="1" kern="100" dirty="0"/>
          </a:p>
          <a:p>
            <a:pPr marL="564515" indent="-457200" algn="just">
              <a:lnSpc>
                <a:spcPct val="130000"/>
              </a:lnSpc>
              <a:buClr>
                <a:srgbClr val="FF0000"/>
              </a:buClr>
              <a:buFont typeface="Wingdings" panose="05000000000000000000" pitchFamily="2" charset="2"/>
              <a:buChar char="ü"/>
            </a:pPr>
            <a:r>
              <a:rPr lang="en-US" sz="2600" kern="0" dirty="0"/>
              <a:t>Trong </a:t>
            </a:r>
            <a:r>
              <a:rPr lang="en-US" sz="2600" kern="0" dirty="0" err="1"/>
              <a:t>mắt</a:t>
            </a:r>
            <a:r>
              <a:rPr lang="en-US" sz="2600" kern="0" dirty="0"/>
              <a:t> </a:t>
            </a:r>
            <a:r>
              <a:rPr lang="en-US" sz="2600" kern="0" dirty="0" err="1"/>
              <a:t>mọi</a:t>
            </a:r>
            <a:r>
              <a:rPr lang="en-US" sz="2600" kern="0" dirty="0"/>
              <a:t> </a:t>
            </a:r>
            <a:r>
              <a:rPr lang="en-US" sz="2600" kern="0" dirty="0" err="1"/>
              <a:t>người</a:t>
            </a:r>
            <a:r>
              <a:rPr lang="en-US" sz="2600" kern="0" dirty="0"/>
              <a:t>, </a:t>
            </a:r>
            <a:r>
              <a:rPr lang="en-US" sz="2600" kern="0" dirty="0" err="1"/>
              <a:t>Quỳnh</a:t>
            </a:r>
            <a:r>
              <a:rPr lang="en-US" sz="2600" kern="0" dirty="0"/>
              <a:t> chỉ là </a:t>
            </a:r>
            <a:r>
              <a:rPr lang="en-US" sz="2600" kern="0" dirty="0" err="1"/>
              <a:t>một</a:t>
            </a:r>
            <a:r>
              <a:rPr lang="en-US" sz="2600" kern="0" dirty="0"/>
              <a:t> </a:t>
            </a:r>
            <a:r>
              <a:rPr lang="en-US" sz="2600" kern="0" dirty="0" err="1"/>
              <a:t>thằng</a:t>
            </a:r>
            <a:r>
              <a:rPr lang="en-US" sz="2600" kern="0" dirty="0"/>
              <a:t> </a:t>
            </a:r>
            <a:r>
              <a:rPr lang="en-US" sz="2600" kern="0" dirty="0" err="1"/>
              <a:t>hề</a:t>
            </a:r>
            <a:r>
              <a:rPr lang="en-US" sz="2600" kern="0" dirty="0"/>
              <a:t>, để </a:t>
            </a:r>
            <a:r>
              <a:rPr lang="en-US" sz="2600" kern="0" dirty="0" err="1"/>
              <a:t>tiêu</a:t>
            </a:r>
            <a:r>
              <a:rPr lang="en-US" sz="2600" kern="0" dirty="0"/>
              <a:t> </a:t>
            </a:r>
            <a:r>
              <a:rPr lang="en-US" sz="2600" kern="0" dirty="0" err="1"/>
              <a:t>khiển</a:t>
            </a:r>
            <a:r>
              <a:rPr lang="en-US" sz="2600" kern="0" dirty="0"/>
              <a:t>, để mua vui </a:t>
            </a:r>
            <a:r>
              <a:rPr lang="en-US" sz="2600" kern="0" dirty="0" err="1"/>
              <a:t>cho</a:t>
            </a:r>
            <a:r>
              <a:rPr lang="en-US" sz="2600" kern="0" dirty="0"/>
              <a:t> </a:t>
            </a:r>
            <a:r>
              <a:rPr lang="en-US" sz="2600" kern="0" dirty="0" err="1"/>
              <a:t>đám</a:t>
            </a:r>
            <a:r>
              <a:rPr lang="en-US" sz="2600" kern="0" dirty="0"/>
              <a:t> </a:t>
            </a:r>
            <a:r>
              <a:rPr lang="en-US" sz="2600" kern="0" dirty="0" err="1"/>
              <a:t>đông</a:t>
            </a:r>
            <a:r>
              <a:rPr lang="en-US" sz="2600" kern="0" dirty="0"/>
              <a:t> </a:t>
            </a:r>
            <a:r>
              <a:rPr lang="en-US" sz="2600" kern="0" dirty="0" err="1"/>
              <a:t>hồn</a:t>
            </a:r>
            <a:r>
              <a:rPr lang="en-US" sz="2600" kern="0" dirty="0"/>
              <a:t> </a:t>
            </a:r>
            <a:r>
              <a:rPr lang="en-US" sz="2600" kern="0" dirty="0" err="1"/>
              <a:t>nhiên</a:t>
            </a:r>
            <a:r>
              <a:rPr lang="en-US" sz="2600" kern="0" dirty="0"/>
              <a:t>, </a:t>
            </a:r>
            <a:r>
              <a:rPr lang="en-US" sz="2600" kern="0" dirty="0" err="1"/>
              <a:t>vô</a:t>
            </a:r>
            <a:r>
              <a:rPr lang="en-US" sz="2600" kern="0" dirty="0"/>
              <a:t> tâm.</a:t>
            </a:r>
            <a:endParaRPr lang="en-US" sz="2600" kern="100" dirty="0"/>
          </a:p>
          <a:p>
            <a:pPr marL="564515" indent="-457200" algn="just">
              <a:lnSpc>
                <a:spcPct val="130000"/>
              </a:lnSpc>
              <a:buClr>
                <a:srgbClr val="FF0000"/>
              </a:buClr>
              <a:buFont typeface="Wingdings" panose="05000000000000000000" pitchFamily="2" charset="2"/>
              <a:buChar char="ü"/>
            </a:pPr>
            <a:r>
              <a:rPr lang="en-US" sz="2600" kern="0" dirty="0" err="1"/>
              <a:t>Chiếc</a:t>
            </a:r>
            <a:r>
              <a:rPr lang="en-US" sz="2600" kern="0" dirty="0"/>
              <a:t> </a:t>
            </a:r>
            <a:r>
              <a:rPr lang="en-US" sz="2600" kern="0" dirty="0" err="1"/>
              <a:t>bàn</a:t>
            </a:r>
            <a:r>
              <a:rPr lang="en-US" sz="2600" kern="0" dirty="0"/>
              <a:t> học chỉ có </a:t>
            </a:r>
            <a:r>
              <a:rPr lang="en-US" sz="2600" kern="0" dirty="0" err="1"/>
              <a:t>hai</a:t>
            </a:r>
            <a:r>
              <a:rPr lang="en-US" sz="2600" kern="0" dirty="0"/>
              <a:t> chỗ </a:t>
            </a:r>
            <a:r>
              <a:rPr lang="en-US" sz="2600" kern="0" dirty="0" err="1"/>
              <a:t>ngồi</a:t>
            </a:r>
            <a:r>
              <a:rPr lang="en-US" sz="2600" kern="0" dirty="0"/>
              <a:t> </a:t>
            </a:r>
            <a:r>
              <a:rPr lang="en-US" sz="2600" kern="0" dirty="0" err="1"/>
              <a:t>và</a:t>
            </a:r>
            <a:r>
              <a:rPr lang="en-US" sz="2600" kern="0" dirty="0"/>
              <a:t> </a:t>
            </a:r>
            <a:r>
              <a:rPr lang="en-US" sz="2600" kern="0" dirty="0" err="1"/>
              <a:t>khoảng</a:t>
            </a:r>
            <a:r>
              <a:rPr lang="en-US" sz="2600" kern="0" dirty="0"/>
              <a:t> </a:t>
            </a:r>
            <a:r>
              <a:rPr lang="en-US" sz="2600" kern="0" dirty="0" err="1"/>
              <a:t>trống</a:t>
            </a:r>
            <a:r>
              <a:rPr lang="en-US" sz="2600" kern="0" dirty="0"/>
              <a:t> ở </a:t>
            </a:r>
            <a:r>
              <a:rPr lang="en-US" sz="2600" kern="0" dirty="0" err="1"/>
              <a:t>giữa</a:t>
            </a:r>
            <a:r>
              <a:rPr lang="en-US" sz="2600" kern="0" dirty="0"/>
              <a:t> là </a:t>
            </a:r>
            <a:r>
              <a:rPr lang="en-US" sz="2600" kern="0" dirty="0" err="1"/>
              <a:t>một</a:t>
            </a:r>
            <a:r>
              <a:rPr lang="en-US" sz="2600" kern="0" dirty="0"/>
              <a:t> </a:t>
            </a:r>
            <a:r>
              <a:rPr lang="en-US" sz="2600" kern="0" dirty="0" err="1"/>
              <a:t>ngoại</a:t>
            </a:r>
            <a:r>
              <a:rPr lang="en-US" sz="2600" kern="0" dirty="0"/>
              <a:t> </a:t>
            </a:r>
            <a:r>
              <a:rPr lang="en-US" sz="2600" kern="0" dirty="0" err="1"/>
              <a:t>lệ</a:t>
            </a:r>
            <a:r>
              <a:rPr lang="en-US" sz="2600" kern="0" dirty="0"/>
              <a:t>. </a:t>
            </a:r>
            <a:r>
              <a:rPr lang="en-US" sz="2600" kern="0" dirty="0" err="1"/>
              <a:t>Ngoại</a:t>
            </a:r>
            <a:r>
              <a:rPr lang="en-US" sz="2600" kern="0" dirty="0"/>
              <a:t> </a:t>
            </a:r>
            <a:r>
              <a:rPr lang="en-US" sz="2600" kern="0" dirty="0" err="1"/>
              <a:t>lệ</a:t>
            </a:r>
            <a:r>
              <a:rPr lang="en-US" sz="2600" kern="0" dirty="0"/>
              <a:t> ấy có </a:t>
            </a:r>
            <a:r>
              <a:rPr lang="en-US" sz="2600" kern="0" dirty="0" err="1"/>
              <a:t>nguyên</a:t>
            </a:r>
            <a:r>
              <a:rPr lang="en-US" sz="2600" kern="0" dirty="0"/>
              <a:t> </a:t>
            </a:r>
            <a:r>
              <a:rPr lang="en-US" sz="2600" kern="0" dirty="0" err="1"/>
              <a:t>nhân</a:t>
            </a:r>
            <a:r>
              <a:rPr lang="en-US" sz="2600" kern="0" dirty="0"/>
              <a:t> </a:t>
            </a:r>
            <a:r>
              <a:rPr lang="en-US" sz="2600" kern="0" dirty="0" err="1"/>
              <a:t>từ</a:t>
            </a:r>
            <a:r>
              <a:rPr lang="en-US" sz="2600" kern="0" dirty="0"/>
              <a:t> </a:t>
            </a:r>
            <a:r>
              <a:rPr lang="en-US" sz="2600" kern="0" dirty="0" err="1"/>
              <a:t>sự</a:t>
            </a:r>
            <a:r>
              <a:rPr lang="en-US" sz="2600" kern="0" dirty="0"/>
              <a:t> </a:t>
            </a:r>
            <a:r>
              <a:rPr lang="en-US" sz="2600" kern="0" dirty="0" err="1"/>
              <a:t>dị</a:t>
            </a:r>
            <a:r>
              <a:rPr lang="en-US" sz="2600" kern="0" dirty="0"/>
              <a:t> </a:t>
            </a:r>
            <a:r>
              <a:rPr lang="en-US" sz="2600" kern="0" dirty="0" err="1"/>
              <a:t>thường</a:t>
            </a:r>
            <a:r>
              <a:rPr lang="en-US" sz="2600" kern="0" dirty="0"/>
              <a:t> </a:t>
            </a:r>
            <a:r>
              <a:rPr lang="en-US" sz="2600" kern="0" dirty="0" err="1"/>
              <a:t>trong</a:t>
            </a:r>
            <a:r>
              <a:rPr lang="en-US" sz="2600" kern="0" dirty="0"/>
              <a:t> </a:t>
            </a:r>
            <a:r>
              <a:rPr lang="en-US" sz="2600" kern="0" dirty="0" err="1"/>
              <a:t>ngoại</a:t>
            </a:r>
            <a:r>
              <a:rPr lang="en-US" sz="2600" kern="0" dirty="0"/>
              <a:t> hình </a:t>
            </a:r>
            <a:r>
              <a:rPr lang="en-US" sz="2600" kern="0" dirty="0" err="1"/>
              <a:t>của</a:t>
            </a:r>
            <a:r>
              <a:rPr lang="en-US" sz="2600" kern="0" dirty="0"/>
              <a:t> </a:t>
            </a:r>
            <a:r>
              <a:rPr lang="en-US" sz="2600" kern="0" dirty="0" err="1"/>
              <a:t>Quỳnh</a:t>
            </a:r>
            <a:r>
              <a:rPr lang="en-US" sz="2600" kern="0" dirty="0"/>
              <a:t>.</a:t>
            </a:r>
            <a:endParaRPr lang="en-US" sz="2600" kern="100" dirty="0"/>
          </a:p>
          <a:p>
            <a:pPr marL="564515" indent="-457200" algn="just">
              <a:lnSpc>
                <a:spcPct val="130000"/>
              </a:lnSpc>
              <a:buClr>
                <a:srgbClr val="FF0000"/>
              </a:buClr>
              <a:buFont typeface="Wingdings" panose="05000000000000000000" pitchFamily="2" charset="2"/>
              <a:buChar char="ü"/>
            </a:pPr>
            <a:r>
              <a:rPr lang="en-US" sz="2600" kern="0" dirty="0" err="1"/>
              <a:t>Mọi</a:t>
            </a:r>
            <a:r>
              <a:rPr lang="en-US" sz="2600" kern="0" dirty="0"/>
              <a:t> </a:t>
            </a:r>
            <a:r>
              <a:rPr lang="en-US" sz="2600" kern="0" dirty="0" err="1"/>
              <a:t>người</a:t>
            </a:r>
            <a:r>
              <a:rPr lang="en-US" sz="2600" kern="0" dirty="0"/>
              <a:t> </a:t>
            </a:r>
            <a:r>
              <a:rPr lang="en-US" sz="2600" kern="0" dirty="0" err="1"/>
              <a:t>không</a:t>
            </a:r>
            <a:r>
              <a:rPr lang="en-US" sz="2600" kern="0" dirty="0"/>
              <a:t> nhận </a:t>
            </a:r>
            <a:r>
              <a:rPr lang="en-US" sz="2600" kern="0" dirty="0" err="1"/>
              <a:t>ra</a:t>
            </a:r>
            <a:r>
              <a:rPr lang="en-US" sz="2600" kern="0" dirty="0"/>
              <a:t> </a:t>
            </a:r>
            <a:r>
              <a:rPr lang="en-US" sz="2600" kern="0" dirty="0" err="1"/>
              <a:t>những</a:t>
            </a:r>
            <a:r>
              <a:rPr lang="en-US" sz="2600" kern="0" dirty="0"/>
              <a:t> </a:t>
            </a:r>
            <a:r>
              <a:rPr lang="en-US" sz="2600" kern="0" dirty="0" err="1"/>
              <a:t>phẩm</a:t>
            </a:r>
            <a:r>
              <a:rPr lang="en-US" sz="2600" kern="0" dirty="0"/>
              <a:t> </a:t>
            </a:r>
            <a:r>
              <a:rPr lang="en-US" sz="2600" kern="0" dirty="0" err="1"/>
              <a:t>chất</a:t>
            </a:r>
            <a:r>
              <a:rPr lang="en-US" sz="2600" kern="0" dirty="0"/>
              <a:t> </a:t>
            </a:r>
            <a:r>
              <a:rPr lang="en-US" sz="2600" kern="0" dirty="0" err="1"/>
              <a:t>tốt</a:t>
            </a:r>
            <a:r>
              <a:rPr lang="en-US" sz="2600" kern="0" dirty="0"/>
              <a:t> đẹp </a:t>
            </a:r>
            <a:r>
              <a:rPr lang="en-US" sz="2600" kern="0" dirty="0" err="1"/>
              <a:t>của</a:t>
            </a:r>
            <a:r>
              <a:rPr lang="en-US" sz="2600" kern="0" dirty="0"/>
              <a:t> </a:t>
            </a:r>
            <a:r>
              <a:rPr lang="en-US" sz="2600" kern="0" dirty="0" err="1"/>
              <a:t>Quỳnh</a:t>
            </a:r>
            <a:r>
              <a:rPr lang="en-US" sz="2600" kern="0" dirty="0"/>
              <a:t>, </a:t>
            </a:r>
            <a:r>
              <a:rPr lang="en-US" sz="2600" kern="0" dirty="0" err="1"/>
              <a:t>ngoại</a:t>
            </a:r>
            <a:r>
              <a:rPr lang="en-US" sz="2600" kern="0" dirty="0"/>
              <a:t> </a:t>
            </a:r>
            <a:r>
              <a:rPr lang="en-US" sz="2600" kern="0" dirty="0" err="1"/>
              <a:t>trừ</a:t>
            </a:r>
            <a:r>
              <a:rPr lang="en-US" sz="2600" kern="0" dirty="0"/>
              <a:t> Nga.</a:t>
            </a:r>
            <a:endParaRPr lang="en-US" sz="2600" kern="100" dirty="0"/>
          </a:p>
        </p:txBody>
      </p:sp>
    </p:spTree>
    <p:extLst>
      <p:ext uri="{BB962C8B-B14F-4D97-AF65-F5344CB8AC3E}">
        <p14:creationId xmlns:p14="http://schemas.microsoft.com/office/powerpoint/2010/main" val="329074511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barn(inVertical)">
                                      <p:cBhvr>
                                        <p:cTn id="19" dur="500"/>
                                        <p:tgtEl>
                                          <p:spTgt spid="4">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4">
                                            <p:txEl>
                                              <p:pRg st="1" end="1"/>
                                            </p:txEl>
                                          </p:spTgt>
                                        </p:tgtEl>
                                        <p:attrNameLst>
                                          <p:attrName>style.visibility</p:attrName>
                                        </p:attrNameLst>
                                      </p:cBhvr>
                                      <p:to>
                                        <p:strVal val="visible"/>
                                      </p:to>
                                    </p:set>
                                    <p:animEffect transition="in" filter="barn(inVertical)">
                                      <p:cBhvr>
                                        <p:cTn id="24" dur="500"/>
                                        <p:tgtEl>
                                          <p:spTgt spid="4">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animEffect transition="in" filter="fade">
                                      <p:cBhvr>
                                        <p:cTn id="29" dur="1000"/>
                                        <p:tgtEl>
                                          <p:spTgt spid="4">
                                            <p:txEl>
                                              <p:pRg st="2" end="2"/>
                                            </p:txEl>
                                          </p:spTgt>
                                        </p:tgtEl>
                                      </p:cBhvr>
                                    </p:animEffect>
                                    <p:anim calcmode="lin" valueType="num">
                                      <p:cBhvr>
                                        <p:cTn id="3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2" end="2"/>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4">
                                            <p:txEl>
                                              <p:pRg st="3" end="3"/>
                                            </p:txEl>
                                          </p:spTgt>
                                        </p:tgtEl>
                                        <p:attrNameLst>
                                          <p:attrName>style.visibility</p:attrName>
                                        </p:attrNameLst>
                                      </p:cBhvr>
                                      <p:to>
                                        <p:strVal val="visible"/>
                                      </p:to>
                                    </p:set>
                                    <p:animEffect transition="in" filter="fade">
                                      <p:cBhvr>
                                        <p:cTn id="34" dur="1000"/>
                                        <p:tgtEl>
                                          <p:spTgt spid="4">
                                            <p:txEl>
                                              <p:pRg st="3" end="3"/>
                                            </p:txEl>
                                          </p:spTgt>
                                        </p:tgtEl>
                                      </p:cBhvr>
                                    </p:animEffect>
                                    <p:anim calcmode="lin" valueType="num">
                                      <p:cBhvr>
                                        <p:cTn id="3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4">
                                            <p:txEl>
                                              <p:pRg st="3" end="3"/>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4">
                                            <p:txEl>
                                              <p:pRg st="4" end="4"/>
                                            </p:txEl>
                                          </p:spTgt>
                                        </p:tgtEl>
                                        <p:attrNameLst>
                                          <p:attrName>style.visibility</p:attrName>
                                        </p:attrNameLst>
                                      </p:cBhvr>
                                      <p:to>
                                        <p:strVal val="visible"/>
                                      </p:to>
                                    </p:set>
                                    <p:animEffect transition="in" filter="fade">
                                      <p:cBhvr>
                                        <p:cTn id="39" dur="1000"/>
                                        <p:tgtEl>
                                          <p:spTgt spid="4">
                                            <p:txEl>
                                              <p:pRg st="4" end="4"/>
                                            </p:txEl>
                                          </p:spTgt>
                                        </p:tgtEl>
                                      </p:cBhvr>
                                    </p:animEffect>
                                    <p:anim calcmode="lin" valueType="num">
                                      <p:cBhvr>
                                        <p:cTn id="40"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2" name="TextBox 1">
            <a:extLst>
              <a:ext uri="{FF2B5EF4-FFF2-40B4-BE49-F238E27FC236}">
                <a16:creationId xmlns:a16="http://schemas.microsoft.com/office/drawing/2014/main" id="{FE3C6563-BBD4-AAAD-05F0-5D9E6B4C9A19}"/>
              </a:ext>
            </a:extLst>
          </p:cNvPr>
          <p:cNvSpPr txBox="1"/>
          <p:nvPr/>
        </p:nvSpPr>
        <p:spPr>
          <a:xfrm>
            <a:off x="800100" y="320349"/>
            <a:ext cx="10835639" cy="606961"/>
          </a:xfrm>
          <a:prstGeom prst="rect">
            <a:avLst/>
          </a:prstGeom>
          <a:noFill/>
        </p:spPr>
        <p:txBody>
          <a:bodyPr wrap="square">
            <a:spAutoFit/>
          </a:bodyPr>
          <a:lstStyle/>
          <a:p>
            <a:pPr algn="ctr">
              <a:lnSpc>
                <a:spcPct val="130000"/>
              </a:lnSpc>
              <a:spcAft>
                <a:spcPts val="1000"/>
              </a:spcAft>
              <a:tabLst>
                <a:tab pos="1386840" algn="l"/>
              </a:tabLst>
            </a:pPr>
            <a:r>
              <a:rPr lang="pt-BR" sz="2800" b="1" dirty="0">
                <a:solidFill>
                  <a:srgbClr val="FF0000"/>
                </a:solidFill>
                <a:effectLst/>
                <a:latin typeface="#9Slide03 AmpleSoft Bold" panose="02000000000000000000" pitchFamily="2" charset="0"/>
                <a:ea typeface="Calibri" panose="020F0502020204030204" pitchFamily="34" charset="0"/>
              </a:rPr>
              <a:t>Hệ thống lí lẽ và bằng chứng trong từng luận điểm của văn bản</a:t>
            </a:r>
            <a:endParaRPr lang="en-US" sz="2800" dirty="0">
              <a:solidFill>
                <a:srgbClr val="FF0000"/>
              </a:solidFill>
              <a:effectLst/>
              <a:latin typeface="#9Slide03 AmpleSoft Bold" panose="02000000000000000000" pitchFamily="2" charset="0"/>
              <a:ea typeface="Calibri" panose="020F0502020204030204" pitchFamily="34" charset="0"/>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extLst>
              <p:ext uri="{D42A27DB-BD31-4B8C-83A1-F6EECF244321}">
                <p14:modId xmlns:p14="http://schemas.microsoft.com/office/powerpoint/2010/main" val="896597334"/>
              </p:ext>
            </p:extLst>
          </p:nvPr>
        </p:nvGraphicFramePr>
        <p:xfrm>
          <a:off x="444137" y="1182221"/>
          <a:ext cx="11392988" cy="6108698"/>
        </p:xfrm>
        <a:graphic>
          <a:graphicData uri="http://schemas.openxmlformats.org/drawingml/2006/table">
            <a:tbl>
              <a:tblPr firstRow="1" firstCol="1" bandRow="1">
                <a:tableStyleId>{68D230F3-CF80-4859-8CE7-A43EE81993B5}</a:tableStyleId>
              </a:tblPr>
              <a:tblGrid>
                <a:gridCol w="11392988">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1: </a:t>
                      </a:r>
                      <a:r>
                        <a:rPr lang="en-US" sz="2600" b="1" kern="0" dirty="0" err="1">
                          <a:solidFill>
                            <a:srgbClr val="0070C0"/>
                          </a:solidFill>
                          <a:effectLst/>
                        </a:rPr>
                        <a:t>Nhân</a:t>
                      </a:r>
                      <a:r>
                        <a:rPr lang="en-US" sz="2600" b="1" kern="0" dirty="0">
                          <a:solidFill>
                            <a:srgbClr val="0070C0"/>
                          </a:solidFill>
                          <a:effectLst/>
                        </a:rPr>
                        <a:t> </a:t>
                      </a:r>
                      <a:r>
                        <a:rPr lang="en-US" sz="2600" b="1" kern="0" dirty="0" err="1">
                          <a:solidFill>
                            <a:srgbClr val="0070C0"/>
                          </a:solidFill>
                          <a:effectLst/>
                        </a:rPr>
                        <a:t>dạng</a:t>
                      </a:r>
                      <a:r>
                        <a:rPr lang="en-US" sz="2600" b="1" kern="0" dirty="0">
                          <a:solidFill>
                            <a:srgbClr val="0070C0"/>
                          </a:solidFill>
                          <a:effectLst/>
                        </a:rPr>
                        <a:t> </a:t>
                      </a:r>
                      <a:r>
                        <a:rPr lang="en-US" sz="2600" b="1" kern="0" dirty="0" err="1">
                          <a:solidFill>
                            <a:srgbClr val="0070C0"/>
                          </a:solidFill>
                          <a:effectLst/>
                        </a:rPr>
                        <a:t>khác</a:t>
                      </a:r>
                      <a:r>
                        <a:rPr lang="en-US" sz="2600" b="1" kern="0" dirty="0">
                          <a:solidFill>
                            <a:srgbClr val="0070C0"/>
                          </a:solidFill>
                          <a:effectLst/>
                        </a:rPr>
                        <a:t> </a:t>
                      </a:r>
                      <a:r>
                        <a:rPr lang="en-US" sz="2600" b="1" kern="0" dirty="0" err="1">
                          <a:solidFill>
                            <a:srgbClr val="0070C0"/>
                          </a:solidFill>
                          <a:effectLst/>
                        </a:rPr>
                        <a:t>biệt</a:t>
                      </a:r>
                      <a:r>
                        <a:rPr lang="en-US" sz="2600" b="1" kern="0" dirty="0">
                          <a:solidFill>
                            <a:srgbClr val="0070C0"/>
                          </a:solidFill>
                          <a:effectLst/>
                        </a:rPr>
                        <a:t> </a:t>
                      </a:r>
                      <a:r>
                        <a:rPr lang="en-US" sz="2600" b="1" kern="0" dirty="0" err="1">
                          <a:solidFill>
                            <a:srgbClr val="0070C0"/>
                          </a:solidFill>
                          <a:effectLst/>
                        </a:rPr>
                        <a:t>của</a:t>
                      </a:r>
                      <a:r>
                        <a:rPr lang="en-US" sz="2600" b="1" kern="0" dirty="0">
                          <a:solidFill>
                            <a:srgbClr val="0070C0"/>
                          </a:solidFill>
                          <a:effectLst/>
                        </a:rPr>
                        <a:t> </a:t>
                      </a:r>
                      <a:r>
                        <a:rPr lang="en-US" sz="2600" b="1" kern="0" dirty="0" err="1">
                          <a:solidFill>
                            <a:srgbClr val="0070C0"/>
                          </a:solidFill>
                          <a:effectLst/>
                        </a:rPr>
                        <a:t>Quỳnh</a:t>
                      </a:r>
                      <a:r>
                        <a:rPr lang="en-US" sz="2600" b="1" kern="0" dirty="0">
                          <a:solidFill>
                            <a:srgbClr val="0070C0"/>
                          </a:solidFill>
                          <a:effectLst/>
                        </a:rPr>
                        <a:t> </a:t>
                      </a:r>
                      <a:r>
                        <a:rPr lang="en-US" sz="2600" b="1" kern="0" dirty="0" err="1">
                          <a:solidFill>
                            <a:srgbClr val="0070C0"/>
                          </a:solidFill>
                          <a:effectLst/>
                        </a:rPr>
                        <a:t>và</a:t>
                      </a:r>
                      <a:r>
                        <a:rPr lang="en-US" sz="2600" b="1" kern="0" dirty="0">
                          <a:solidFill>
                            <a:srgbClr val="0070C0"/>
                          </a:solidFill>
                          <a:effectLst/>
                        </a:rPr>
                        <a:t> </a:t>
                      </a:r>
                      <a:r>
                        <a:rPr lang="en-US" sz="2600" b="1" kern="0" dirty="0" err="1">
                          <a:solidFill>
                            <a:srgbClr val="0070C0"/>
                          </a:solidFill>
                          <a:effectLst/>
                        </a:rPr>
                        <a:t>thái</a:t>
                      </a:r>
                      <a:r>
                        <a:rPr lang="en-US" sz="2600" b="1" kern="0" dirty="0">
                          <a:solidFill>
                            <a:srgbClr val="0070C0"/>
                          </a:solidFill>
                          <a:effectLst/>
                        </a:rPr>
                        <a:t> </a:t>
                      </a:r>
                      <a:r>
                        <a:rPr lang="en-US" sz="2600" b="1" kern="0" dirty="0" err="1">
                          <a:solidFill>
                            <a:srgbClr val="0070C0"/>
                          </a:solidFill>
                          <a:effectLst/>
                        </a:rPr>
                        <a:t>độ</a:t>
                      </a:r>
                      <a:r>
                        <a:rPr lang="en-US" sz="2600" b="1" kern="0" dirty="0">
                          <a:solidFill>
                            <a:srgbClr val="0070C0"/>
                          </a:solidFill>
                          <a:effectLst/>
                        </a:rPr>
                        <a:t> </a:t>
                      </a:r>
                      <a:r>
                        <a:rPr lang="en-US" sz="2600" b="1" kern="0" dirty="0" err="1">
                          <a:solidFill>
                            <a:srgbClr val="0070C0"/>
                          </a:solidFill>
                          <a:effectLst/>
                        </a:rPr>
                        <a:t>của</a:t>
                      </a:r>
                      <a:r>
                        <a:rPr lang="en-US" sz="2600" b="1" kern="0" dirty="0">
                          <a:solidFill>
                            <a:srgbClr val="0070C0"/>
                          </a:solidFill>
                          <a:effectLst/>
                        </a:rPr>
                        <a:t> </a:t>
                      </a:r>
                      <a:r>
                        <a:rPr lang="en-US" sz="2600" b="1" kern="0" dirty="0" err="1">
                          <a:solidFill>
                            <a:srgbClr val="0070C0"/>
                          </a:solidFill>
                          <a:effectLst/>
                        </a:rPr>
                        <a:t>mọi</a:t>
                      </a:r>
                      <a:r>
                        <a:rPr lang="en-US" sz="2600" b="1" kern="0" dirty="0">
                          <a:solidFill>
                            <a:srgbClr val="0070C0"/>
                          </a:solidFill>
                          <a:effectLst/>
                        </a:rPr>
                        <a:t> </a:t>
                      </a:r>
                      <a:r>
                        <a:rPr lang="en-US" sz="2600" b="1" kern="0" dirty="0" err="1">
                          <a:solidFill>
                            <a:srgbClr val="0070C0"/>
                          </a:solidFill>
                          <a:effectLst/>
                        </a:rPr>
                        <a:t>người</a:t>
                      </a:r>
                      <a:r>
                        <a:rPr lang="en-US" sz="2600" b="1" kern="0" dirty="0">
                          <a:solidFill>
                            <a:srgbClr val="0070C0"/>
                          </a:solidFill>
                          <a:effectLst/>
                        </a:rPr>
                        <a:t> </a:t>
                      </a:r>
                      <a:r>
                        <a:rPr lang="en-US" sz="2600" b="1" kern="0" dirty="0" err="1">
                          <a:solidFill>
                            <a:srgbClr val="0070C0"/>
                          </a:solidFill>
                          <a:effectLst/>
                        </a:rPr>
                        <a:t>đối</a:t>
                      </a:r>
                      <a:r>
                        <a:rPr lang="en-US" sz="2600" b="1" kern="0" dirty="0">
                          <a:solidFill>
                            <a:srgbClr val="0070C0"/>
                          </a:solidFill>
                          <a:effectLst/>
                        </a:rPr>
                        <a:t> </a:t>
                      </a:r>
                      <a:r>
                        <a:rPr lang="en-US" sz="2600" b="1" kern="0" dirty="0" err="1">
                          <a:solidFill>
                            <a:srgbClr val="0070C0"/>
                          </a:solidFill>
                          <a:effectLst/>
                        </a:rPr>
                        <a:t>với</a:t>
                      </a:r>
                      <a:r>
                        <a:rPr lang="en-US" sz="2600" b="1" kern="0" dirty="0">
                          <a:solidFill>
                            <a:srgbClr val="0070C0"/>
                          </a:solidFill>
                          <a:effectLst/>
                        </a:rPr>
                        <a:t> </a:t>
                      </a:r>
                      <a:r>
                        <a:rPr lang="en-US" sz="2600" b="1" kern="0" dirty="0" err="1">
                          <a:solidFill>
                            <a:srgbClr val="0070C0"/>
                          </a:solidFill>
                          <a:effectLst/>
                        </a:rPr>
                        <a:t>nhân</a:t>
                      </a:r>
                      <a:r>
                        <a:rPr lang="en-US" sz="2600" b="1" kern="0" dirty="0">
                          <a:solidFill>
                            <a:srgbClr val="0070C0"/>
                          </a:solidFill>
                          <a:effectLst/>
                        </a:rPr>
                        <a:t> </a:t>
                      </a:r>
                      <a:r>
                        <a:rPr lang="en-US" sz="2600" b="1" kern="0" dirty="0" err="1">
                          <a:solidFill>
                            <a:srgbClr val="0070C0"/>
                          </a:solidFill>
                          <a:effectLst/>
                        </a:rPr>
                        <a:t>dạng</a:t>
                      </a:r>
                      <a:r>
                        <a:rPr lang="en-US" sz="2600" b="1" kern="0" dirty="0">
                          <a:solidFill>
                            <a:srgbClr val="0070C0"/>
                          </a:solidFill>
                          <a:effectLst/>
                        </a:rPr>
                        <a:t> ấy</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464894">
                <a:tc>
                  <a:txBody>
                    <a:bodyPr/>
                    <a:lstStyle/>
                    <a:p>
                      <a:pPr marL="0" marR="0" lvl="0" indent="0" algn="l" defTabSz="914400" rtl="0" eaLnBrk="1" fontAlgn="auto" latinLnBrk="0" hangingPunct="1">
                        <a:lnSpc>
                          <a:spcPct val="130000"/>
                        </a:lnSpc>
                        <a:spcBef>
                          <a:spcPts val="0"/>
                        </a:spcBef>
                        <a:spcAft>
                          <a:spcPts val="800"/>
                        </a:spcAft>
                        <a:buClrTx/>
                        <a:buSzTx/>
                        <a:buFontTx/>
                        <a:buNone/>
                        <a:tabLst>
                          <a:tab pos="1386840" algn="l"/>
                        </a:tabLst>
                        <a:defRPr/>
                      </a:pPr>
                      <a:r>
                        <a:rPr lang="en-US" sz="2600" b="0" dirty="0">
                          <a:effectLst/>
                        </a:rPr>
                        <a:t>1.1. </a:t>
                      </a:r>
                      <a:r>
                        <a:rPr lang="vi-VN" sz="2600" b="0" dirty="0">
                          <a:effectLst/>
                        </a:rPr>
                        <a:t>Nhân dạng khác biệt của Quỳnh</a:t>
                      </a:r>
                      <a:endParaRPr lang="en-US" sz="2600" b="0" dirty="0">
                        <a:effectLst/>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r h="1998728">
                <a:tc>
                  <a:txBody>
                    <a:bodyPr/>
                    <a:lstStyle/>
                    <a:p>
                      <a:pPr marL="114300" indent="-114300" algn="just">
                        <a:lnSpc>
                          <a:spcPct val="130000"/>
                        </a:lnSpc>
                      </a:pPr>
                      <a:endParaRPr lang="en-US" sz="2600" b="1" kern="0" dirty="0">
                        <a:effectLst/>
                      </a:endParaRPr>
                    </a:p>
                    <a:p>
                      <a:pPr>
                        <a:lnSpc>
                          <a:spcPct val="130000"/>
                        </a:lnSpc>
                        <a:spcAft>
                          <a:spcPts val="800"/>
                        </a:spcAft>
                        <a:tabLst>
                          <a:tab pos="1386840" algn="l"/>
                        </a:tabLst>
                      </a:pPr>
                      <a:endParaRPr lang="en-US" sz="2600" b="1" kern="0" dirty="0">
                        <a:effectLst/>
                      </a:endParaRPr>
                    </a:p>
                    <a:p>
                      <a:pPr>
                        <a:lnSpc>
                          <a:spcPct val="130000"/>
                        </a:lnSpc>
                        <a:spcAft>
                          <a:spcPts val="800"/>
                        </a:spcAft>
                        <a:tabLst>
                          <a:tab pos="1386840" algn="l"/>
                        </a:tabLst>
                      </a:pPr>
                      <a:endParaRPr lang="en-US" sz="2600" b="1" kern="0" dirty="0">
                        <a:effectLst/>
                      </a:endParaRPr>
                    </a:p>
                    <a:p>
                      <a:pPr>
                        <a:lnSpc>
                          <a:spcPct val="130000"/>
                        </a:lnSpc>
                        <a:spcAft>
                          <a:spcPts val="800"/>
                        </a:spcAft>
                        <a:tabLst>
                          <a:tab pos="1386840" algn="l"/>
                        </a:tabLst>
                      </a:pPr>
                      <a:endParaRPr lang="en-US" sz="2600" b="1" kern="0" dirty="0">
                        <a:effectLst/>
                      </a:endParaRPr>
                    </a:p>
                    <a:p>
                      <a:pPr>
                        <a:lnSpc>
                          <a:spcPct val="130000"/>
                        </a:lnSpc>
                        <a:spcAft>
                          <a:spcPts val="800"/>
                        </a:spcAft>
                        <a:tabLst>
                          <a:tab pos="1386840" algn="l"/>
                        </a:tabLst>
                      </a:pPr>
                      <a:endParaRPr lang="en-US" sz="2600" b="1" kern="0" dirty="0">
                        <a:effectLst/>
                      </a:endParaRPr>
                    </a:p>
                    <a:p>
                      <a:pPr>
                        <a:lnSpc>
                          <a:spcPct val="130000"/>
                        </a:lnSpc>
                        <a:spcAft>
                          <a:spcPts val="800"/>
                        </a:spcAft>
                        <a:tabLst>
                          <a:tab pos="1386840" algn="l"/>
                        </a:tabLst>
                      </a:pPr>
                      <a:r>
                        <a:rPr lang="de-DE" sz="2600" b="0" kern="0" dirty="0">
                          <a:effectLst/>
                        </a:rPr>
                        <a:t> </a:t>
                      </a:r>
                      <a:endParaRPr lang="en-US" sz="2600" b="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81765"/>
                  </a:ext>
                </a:extLst>
              </a:tr>
              <a:tr h="755509">
                <a:tc>
                  <a:txBody>
                    <a:bodyPr/>
                    <a:lstStyle/>
                    <a:p>
                      <a:pPr>
                        <a:lnSpc>
                          <a:spcPct val="130000"/>
                        </a:lnSpc>
                      </a:pPr>
                      <a:endParaRPr lang="en-US" sz="2600" b="0" kern="10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0123412"/>
                  </a:ext>
                </a:extLst>
              </a:tr>
            </a:tbl>
          </a:graphicData>
        </a:graphic>
      </p:graphicFrame>
      <p:sp>
        <p:nvSpPr>
          <p:cNvPr id="4" name="TextBox 3">
            <a:extLst>
              <a:ext uri="{FF2B5EF4-FFF2-40B4-BE49-F238E27FC236}">
                <a16:creationId xmlns:a16="http://schemas.microsoft.com/office/drawing/2014/main" id="{AE8E04CA-5347-E289-2829-B003D5A8992C}"/>
              </a:ext>
            </a:extLst>
          </p:cNvPr>
          <p:cNvSpPr txBox="1"/>
          <p:nvPr/>
        </p:nvSpPr>
        <p:spPr>
          <a:xfrm>
            <a:off x="445642" y="3241337"/>
            <a:ext cx="11426831" cy="3161315"/>
          </a:xfrm>
          <a:prstGeom prst="rect">
            <a:avLst/>
          </a:prstGeom>
          <a:noFill/>
        </p:spPr>
        <p:txBody>
          <a:bodyPr wrap="square">
            <a:spAutoFit/>
          </a:bodyPr>
          <a:lstStyle/>
          <a:p>
            <a:pPr marL="114300" indent="-114300" algn="just">
              <a:lnSpc>
                <a:spcPct val="130000"/>
              </a:lnSpc>
            </a:pPr>
            <a:r>
              <a:rPr lang="en-US" sz="2600" b="1" kern="0" dirty="0"/>
              <a:t>1.2. Thái </a:t>
            </a:r>
            <a:r>
              <a:rPr lang="en-US" sz="2600" b="1" kern="0" dirty="0" err="1"/>
              <a:t>độ</a:t>
            </a:r>
            <a:r>
              <a:rPr lang="en-US" sz="2600" b="1" kern="0" dirty="0"/>
              <a:t> </a:t>
            </a:r>
            <a:r>
              <a:rPr lang="en-US" sz="2600" b="1" kern="0" dirty="0" err="1"/>
              <a:t>của</a:t>
            </a:r>
            <a:r>
              <a:rPr lang="en-US" sz="2600" b="1" kern="0" dirty="0"/>
              <a:t> các </a:t>
            </a:r>
            <a:r>
              <a:rPr lang="en-US" sz="2600" b="1" kern="0" dirty="0" err="1"/>
              <a:t>nhân</a:t>
            </a:r>
            <a:r>
              <a:rPr lang="en-US" sz="2600" b="1" kern="0" dirty="0"/>
              <a:t> </a:t>
            </a:r>
            <a:r>
              <a:rPr lang="en-US" sz="2600" b="1" kern="0" dirty="0" err="1"/>
              <a:t>vật</a:t>
            </a:r>
            <a:r>
              <a:rPr lang="en-US" sz="2600" b="1" kern="0" dirty="0"/>
              <a:t> </a:t>
            </a:r>
            <a:r>
              <a:rPr lang="en-US" sz="2600" b="1" kern="0" dirty="0" err="1"/>
              <a:t>khác</a:t>
            </a:r>
            <a:r>
              <a:rPr lang="en-US" sz="2600" b="1" kern="0" dirty="0"/>
              <a:t> </a:t>
            </a:r>
            <a:r>
              <a:rPr lang="en-US" sz="2600" b="1" kern="0" dirty="0" err="1"/>
              <a:t>đối</a:t>
            </a:r>
            <a:r>
              <a:rPr lang="en-US" sz="2600" b="1" kern="0" dirty="0"/>
              <a:t> </a:t>
            </a:r>
            <a:r>
              <a:rPr lang="en-US" sz="2600" b="1" kern="0" dirty="0" err="1"/>
              <a:t>với</a:t>
            </a:r>
            <a:r>
              <a:rPr lang="en-US" sz="2600" b="1" kern="0" dirty="0"/>
              <a:t> </a:t>
            </a:r>
            <a:r>
              <a:rPr lang="en-US" sz="2600" b="1" kern="0" dirty="0" err="1"/>
              <a:t>Quỳnh</a:t>
            </a:r>
            <a:endParaRPr lang="en-US" sz="2600" b="1" kern="100" dirty="0"/>
          </a:p>
          <a:p>
            <a:pPr marL="114300" indent="-6985" algn="just">
              <a:lnSpc>
                <a:spcPct val="130000"/>
              </a:lnSpc>
            </a:pPr>
            <a:r>
              <a:rPr lang="en-US" sz="2600" i="1" kern="0" dirty="0"/>
              <a:t>- </a:t>
            </a:r>
            <a:r>
              <a:rPr lang="en-US" sz="2600" i="1" kern="0" dirty="0" err="1"/>
              <a:t>Lí</a:t>
            </a:r>
            <a:r>
              <a:rPr lang="en-US" sz="2600" i="1" kern="0" dirty="0"/>
              <a:t> </a:t>
            </a:r>
            <a:r>
              <a:rPr lang="en-US" sz="2600" i="1" kern="0" dirty="0" err="1"/>
              <a:t>lẽ</a:t>
            </a:r>
            <a:r>
              <a:rPr lang="en-US" sz="2600" i="1" kern="0" dirty="0"/>
              <a:t>:</a:t>
            </a:r>
            <a:endParaRPr lang="en-US" sz="2600" i="1" kern="100" dirty="0"/>
          </a:p>
          <a:p>
            <a:pPr marL="564515" indent="-457200" algn="just">
              <a:lnSpc>
                <a:spcPct val="130000"/>
              </a:lnSpc>
              <a:buClr>
                <a:srgbClr val="FF0000"/>
              </a:buClr>
              <a:buFont typeface="Wingdings" panose="05000000000000000000" pitchFamily="2" charset="2"/>
              <a:buChar char="ü"/>
            </a:pPr>
            <a:r>
              <a:rPr lang="en-US" sz="2600" kern="0" dirty="0"/>
              <a:t>Trong </a:t>
            </a:r>
            <a:r>
              <a:rPr lang="en-US" sz="2600" kern="0" dirty="0" err="1"/>
              <a:t>mắt</a:t>
            </a:r>
            <a:r>
              <a:rPr lang="en-US" sz="2600" kern="0" dirty="0"/>
              <a:t> bạn </a:t>
            </a:r>
            <a:r>
              <a:rPr lang="en-US" sz="2600" kern="0" dirty="0" err="1"/>
              <a:t>bè</a:t>
            </a:r>
            <a:r>
              <a:rPr lang="en-US" sz="2600" kern="0" dirty="0"/>
              <a:t>, </a:t>
            </a:r>
            <a:r>
              <a:rPr lang="en-US" sz="2600" kern="0" dirty="0" err="1"/>
              <a:t>những</a:t>
            </a:r>
            <a:r>
              <a:rPr lang="en-US" sz="2600" kern="0" dirty="0"/>
              <a:t> </a:t>
            </a:r>
            <a:r>
              <a:rPr lang="en-US" sz="2600" kern="0" dirty="0" err="1"/>
              <a:t>tình</a:t>
            </a:r>
            <a:r>
              <a:rPr lang="en-US" sz="2600" kern="0" dirty="0"/>
              <a:t> cảm </a:t>
            </a:r>
            <a:r>
              <a:rPr lang="en-US" sz="2600" kern="0" dirty="0" err="1"/>
              <a:t>của</a:t>
            </a:r>
            <a:r>
              <a:rPr lang="en-US" sz="2600" kern="0" dirty="0"/>
              <a:t> </a:t>
            </a:r>
            <a:r>
              <a:rPr lang="en-US" sz="2600" kern="0" dirty="0" err="1"/>
              <a:t>một</a:t>
            </a:r>
            <a:r>
              <a:rPr lang="en-US" sz="2600" kern="0" dirty="0"/>
              <a:t> con </a:t>
            </a:r>
            <a:r>
              <a:rPr lang="en-US" sz="2600" kern="0" dirty="0" err="1"/>
              <a:t>người</a:t>
            </a:r>
            <a:r>
              <a:rPr lang="en-US" sz="2600" kern="0" dirty="0"/>
              <a:t> </a:t>
            </a:r>
            <a:r>
              <a:rPr lang="en-US" sz="2600" kern="0" dirty="0" err="1"/>
              <a:t>bình</a:t>
            </a:r>
            <a:r>
              <a:rPr lang="en-US" sz="2600" kern="0" dirty="0"/>
              <a:t> </a:t>
            </a:r>
            <a:r>
              <a:rPr lang="en-US" sz="2600" kern="0" dirty="0" err="1"/>
              <a:t>thường</a:t>
            </a:r>
            <a:r>
              <a:rPr lang="en-US" sz="2600" kern="0" dirty="0"/>
              <a:t> </a:t>
            </a:r>
            <a:r>
              <a:rPr lang="en-US" sz="2600" kern="0" dirty="0" err="1"/>
              <a:t>nếu</a:t>
            </a:r>
            <a:r>
              <a:rPr lang="en-US" sz="2600" kern="0" dirty="0"/>
              <a:t> </a:t>
            </a:r>
            <a:r>
              <a:rPr lang="en-US" sz="2600" kern="0" dirty="0" err="1"/>
              <a:t>xuất</a:t>
            </a:r>
            <a:r>
              <a:rPr lang="en-US" sz="2600" kern="0" dirty="0"/>
              <a:t> </a:t>
            </a:r>
            <a:r>
              <a:rPr lang="en-US" sz="2600" kern="0" dirty="0" err="1"/>
              <a:t>hiện</a:t>
            </a:r>
            <a:r>
              <a:rPr lang="en-US" sz="2600" kern="0" dirty="0"/>
              <a:t> ở </a:t>
            </a:r>
            <a:r>
              <a:rPr lang="en-US" sz="2600" kern="0" dirty="0" err="1"/>
              <a:t>Quỳnh</a:t>
            </a:r>
            <a:r>
              <a:rPr lang="en-US" sz="2600" kern="0" dirty="0"/>
              <a:t> </a:t>
            </a:r>
            <a:r>
              <a:rPr lang="en-US" sz="2600" kern="0" dirty="0" err="1"/>
              <a:t>đều</a:t>
            </a:r>
            <a:r>
              <a:rPr lang="en-US" sz="2600" kern="0" dirty="0"/>
              <a:t> </a:t>
            </a:r>
            <a:r>
              <a:rPr lang="en-US" sz="2600" kern="0" dirty="0" err="1"/>
              <a:t>trở</a:t>
            </a:r>
            <a:r>
              <a:rPr lang="en-US" sz="2600" kern="0" dirty="0"/>
              <a:t> </a:t>
            </a:r>
            <a:r>
              <a:rPr lang="en-US" sz="2600" kern="0" dirty="0" err="1"/>
              <a:t>thành</a:t>
            </a:r>
            <a:r>
              <a:rPr lang="en-US" sz="2600" kern="0" dirty="0"/>
              <a:t> </a:t>
            </a:r>
            <a:r>
              <a:rPr lang="en-US" sz="2600" kern="0" dirty="0" err="1"/>
              <a:t>khác</a:t>
            </a:r>
            <a:r>
              <a:rPr lang="en-US" sz="2600" kern="0" dirty="0"/>
              <a:t> </a:t>
            </a:r>
            <a:r>
              <a:rPr lang="en-US" sz="2600" kern="0" dirty="0" err="1"/>
              <a:t>thường</a:t>
            </a:r>
            <a:r>
              <a:rPr lang="en-US" sz="2600" kern="0" dirty="0"/>
              <a:t>, </a:t>
            </a:r>
            <a:r>
              <a:rPr lang="en-US" sz="2600" kern="0" dirty="0" err="1"/>
              <a:t>kệch</a:t>
            </a:r>
            <a:r>
              <a:rPr lang="en-US" sz="2600" kern="0" dirty="0"/>
              <a:t> </a:t>
            </a:r>
            <a:r>
              <a:rPr lang="en-US" sz="2600" kern="0" dirty="0" err="1"/>
              <a:t>cỡm</a:t>
            </a:r>
            <a:r>
              <a:rPr lang="en-US" sz="2600" kern="0" dirty="0"/>
              <a:t>.</a:t>
            </a:r>
            <a:endParaRPr lang="en-US" sz="2600" kern="100" dirty="0"/>
          </a:p>
          <a:p>
            <a:pPr marL="564515" indent="-457200" algn="just">
              <a:lnSpc>
                <a:spcPct val="130000"/>
              </a:lnSpc>
              <a:buClr>
                <a:srgbClr val="FF0000"/>
              </a:buClr>
              <a:buFont typeface="Wingdings" panose="05000000000000000000" pitchFamily="2" charset="2"/>
              <a:buChar char="ü"/>
            </a:pPr>
            <a:r>
              <a:rPr lang="vi-VN" sz="2600" dirty="0"/>
              <a:t>Không ai tin được bên trong cái dung mạo dị thường của Quỳnh lại tồn tại những tình cảm của một con người bình thường</a:t>
            </a:r>
            <a:r>
              <a:rPr lang="en-US" sz="2600" dirty="0"/>
              <a:t>.</a:t>
            </a:r>
          </a:p>
        </p:txBody>
      </p:sp>
    </p:spTree>
    <p:extLst>
      <p:ext uri="{BB962C8B-B14F-4D97-AF65-F5344CB8AC3E}">
        <p14:creationId xmlns:p14="http://schemas.microsoft.com/office/powerpoint/2010/main" val="156225227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barn(inVertical)">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barn(inVertical)">
                                      <p:cBhvr>
                                        <p:cTn id="1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2" name="TextBox 1">
            <a:extLst>
              <a:ext uri="{FF2B5EF4-FFF2-40B4-BE49-F238E27FC236}">
                <a16:creationId xmlns:a16="http://schemas.microsoft.com/office/drawing/2014/main" id="{FE3C6563-BBD4-AAAD-05F0-5D9E6B4C9A19}"/>
              </a:ext>
            </a:extLst>
          </p:cNvPr>
          <p:cNvSpPr txBox="1"/>
          <p:nvPr/>
        </p:nvSpPr>
        <p:spPr>
          <a:xfrm>
            <a:off x="800100" y="320349"/>
            <a:ext cx="10835639" cy="606961"/>
          </a:xfrm>
          <a:prstGeom prst="rect">
            <a:avLst/>
          </a:prstGeom>
          <a:noFill/>
        </p:spPr>
        <p:txBody>
          <a:bodyPr wrap="square">
            <a:spAutoFit/>
          </a:bodyPr>
          <a:lstStyle/>
          <a:p>
            <a:pPr algn="ctr">
              <a:lnSpc>
                <a:spcPct val="130000"/>
              </a:lnSpc>
              <a:spcAft>
                <a:spcPts val="1000"/>
              </a:spcAft>
              <a:tabLst>
                <a:tab pos="1386840" algn="l"/>
              </a:tabLst>
            </a:pPr>
            <a:r>
              <a:rPr lang="pt-BR" sz="2800" b="1" dirty="0">
                <a:solidFill>
                  <a:srgbClr val="FF0000"/>
                </a:solidFill>
                <a:effectLst/>
                <a:latin typeface="#9Slide03 AmpleSoft Bold" panose="02000000000000000000" pitchFamily="2" charset="0"/>
                <a:ea typeface="Calibri" panose="020F0502020204030204" pitchFamily="34" charset="0"/>
              </a:rPr>
              <a:t>Hệ thống lí lẽ và bằng chứng trong từng luận điểm của văn bản</a:t>
            </a:r>
            <a:endParaRPr lang="en-US" sz="2800" dirty="0">
              <a:solidFill>
                <a:srgbClr val="FF0000"/>
              </a:solidFill>
              <a:effectLst/>
              <a:latin typeface="#9Slide03 AmpleSoft Bold" panose="02000000000000000000" pitchFamily="2" charset="0"/>
              <a:ea typeface="Calibri" panose="020F0502020204030204" pitchFamily="34" charset="0"/>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extLst>
              <p:ext uri="{D42A27DB-BD31-4B8C-83A1-F6EECF244321}">
                <p14:modId xmlns:p14="http://schemas.microsoft.com/office/powerpoint/2010/main" val="2331160305"/>
              </p:ext>
            </p:extLst>
          </p:nvPr>
        </p:nvGraphicFramePr>
        <p:xfrm>
          <a:off x="354875" y="1182221"/>
          <a:ext cx="11482250" cy="6255912"/>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1: </a:t>
                      </a:r>
                      <a:r>
                        <a:rPr lang="en-US" sz="2600" b="1" kern="0" dirty="0" err="1">
                          <a:solidFill>
                            <a:srgbClr val="0070C0"/>
                          </a:solidFill>
                          <a:effectLst/>
                        </a:rPr>
                        <a:t>Nhân</a:t>
                      </a:r>
                      <a:r>
                        <a:rPr lang="en-US" sz="2600" b="1" kern="0" dirty="0">
                          <a:solidFill>
                            <a:srgbClr val="0070C0"/>
                          </a:solidFill>
                          <a:effectLst/>
                        </a:rPr>
                        <a:t> </a:t>
                      </a:r>
                      <a:r>
                        <a:rPr lang="en-US" sz="2600" b="1" kern="0" dirty="0" err="1">
                          <a:solidFill>
                            <a:srgbClr val="0070C0"/>
                          </a:solidFill>
                          <a:effectLst/>
                        </a:rPr>
                        <a:t>dạng</a:t>
                      </a:r>
                      <a:r>
                        <a:rPr lang="en-US" sz="2600" b="1" kern="0" dirty="0">
                          <a:solidFill>
                            <a:srgbClr val="0070C0"/>
                          </a:solidFill>
                          <a:effectLst/>
                        </a:rPr>
                        <a:t> </a:t>
                      </a:r>
                      <a:r>
                        <a:rPr lang="en-US" sz="2600" b="1" kern="0" dirty="0" err="1">
                          <a:solidFill>
                            <a:srgbClr val="0070C0"/>
                          </a:solidFill>
                          <a:effectLst/>
                        </a:rPr>
                        <a:t>khác</a:t>
                      </a:r>
                      <a:r>
                        <a:rPr lang="en-US" sz="2600" b="1" kern="0" dirty="0">
                          <a:solidFill>
                            <a:srgbClr val="0070C0"/>
                          </a:solidFill>
                          <a:effectLst/>
                        </a:rPr>
                        <a:t> </a:t>
                      </a:r>
                      <a:r>
                        <a:rPr lang="en-US" sz="2600" b="1" kern="0" dirty="0" err="1">
                          <a:solidFill>
                            <a:srgbClr val="0070C0"/>
                          </a:solidFill>
                          <a:effectLst/>
                        </a:rPr>
                        <a:t>biệt</a:t>
                      </a:r>
                      <a:r>
                        <a:rPr lang="en-US" sz="2600" b="1" kern="0" dirty="0">
                          <a:solidFill>
                            <a:srgbClr val="0070C0"/>
                          </a:solidFill>
                          <a:effectLst/>
                        </a:rPr>
                        <a:t> </a:t>
                      </a:r>
                      <a:r>
                        <a:rPr lang="en-US" sz="2600" b="1" kern="0" dirty="0" err="1">
                          <a:solidFill>
                            <a:srgbClr val="0070C0"/>
                          </a:solidFill>
                          <a:effectLst/>
                        </a:rPr>
                        <a:t>của</a:t>
                      </a:r>
                      <a:r>
                        <a:rPr lang="en-US" sz="2600" b="1" kern="0" dirty="0">
                          <a:solidFill>
                            <a:srgbClr val="0070C0"/>
                          </a:solidFill>
                          <a:effectLst/>
                        </a:rPr>
                        <a:t> </a:t>
                      </a:r>
                      <a:r>
                        <a:rPr lang="en-US" sz="2600" b="1" kern="0" dirty="0" err="1">
                          <a:solidFill>
                            <a:srgbClr val="0070C0"/>
                          </a:solidFill>
                          <a:effectLst/>
                        </a:rPr>
                        <a:t>Quỳnh</a:t>
                      </a:r>
                      <a:r>
                        <a:rPr lang="en-US" sz="2600" b="1" kern="0" dirty="0">
                          <a:solidFill>
                            <a:srgbClr val="0070C0"/>
                          </a:solidFill>
                          <a:effectLst/>
                        </a:rPr>
                        <a:t> </a:t>
                      </a:r>
                      <a:r>
                        <a:rPr lang="en-US" sz="2600" b="1" kern="0" dirty="0" err="1">
                          <a:solidFill>
                            <a:srgbClr val="0070C0"/>
                          </a:solidFill>
                          <a:effectLst/>
                        </a:rPr>
                        <a:t>và</a:t>
                      </a:r>
                      <a:r>
                        <a:rPr lang="en-US" sz="2600" b="1" kern="0" dirty="0">
                          <a:solidFill>
                            <a:srgbClr val="0070C0"/>
                          </a:solidFill>
                          <a:effectLst/>
                        </a:rPr>
                        <a:t> </a:t>
                      </a:r>
                      <a:r>
                        <a:rPr lang="en-US" sz="2600" b="1" kern="0" dirty="0" err="1">
                          <a:solidFill>
                            <a:srgbClr val="0070C0"/>
                          </a:solidFill>
                          <a:effectLst/>
                        </a:rPr>
                        <a:t>thái</a:t>
                      </a:r>
                      <a:r>
                        <a:rPr lang="en-US" sz="2600" b="1" kern="0" dirty="0">
                          <a:solidFill>
                            <a:srgbClr val="0070C0"/>
                          </a:solidFill>
                          <a:effectLst/>
                        </a:rPr>
                        <a:t> </a:t>
                      </a:r>
                      <a:r>
                        <a:rPr lang="en-US" sz="2600" b="1" kern="0" dirty="0" err="1">
                          <a:solidFill>
                            <a:srgbClr val="0070C0"/>
                          </a:solidFill>
                          <a:effectLst/>
                        </a:rPr>
                        <a:t>độ</a:t>
                      </a:r>
                      <a:r>
                        <a:rPr lang="en-US" sz="2600" b="1" kern="0" dirty="0">
                          <a:solidFill>
                            <a:srgbClr val="0070C0"/>
                          </a:solidFill>
                          <a:effectLst/>
                        </a:rPr>
                        <a:t> </a:t>
                      </a:r>
                      <a:r>
                        <a:rPr lang="en-US" sz="2600" b="1" kern="0" dirty="0" err="1">
                          <a:solidFill>
                            <a:srgbClr val="0070C0"/>
                          </a:solidFill>
                          <a:effectLst/>
                        </a:rPr>
                        <a:t>của</a:t>
                      </a:r>
                      <a:r>
                        <a:rPr lang="en-US" sz="2600" b="1" kern="0" dirty="0">
                          <a:solidFill>
                            <a:srgbClr val="0070C0"/>
                          </a:solidFill>
                          <a:effectLst/>
                        </a:rPr>
                        <a:t> </a:t>
                      </a:r>
                      <a:r>
                        <a:rPr lang="en-US" sz="2600" b="1" kern="0" dirty="0" err="1">
                          <a:solidFill>
                            <a:srgbClr val="0070C0"/>
                          </a:solidFill>
                          <a:effectLst/>
                        </a:rPr>
                        <a:t>mọi</a:t>
                      </a:r>
                      <a:r>
                        <a:rPr lang="en-US" sz="2600" b="1" kern="0" dirty="0">
                          <a:solidFill>
                            <a:srgbClr val="0070C0"/>
                          </a:solidFill>
                          <a:effectLst/>
                        </a:rPr>
                        <a:t> </a:t>
                      </a:r>
                      <a:r>
                        <a:rPr lang="en-US" sz="2600" b="1" kern="0" dirty="0" err="1">
                          <a:solidFill>
                            <a:srgbClr val="0070C0"/>
                          </a:solidFill>
                          <a:effectLst/>
                        </a:rPr>
                        <a:t>người</a:t>
                      </a:r>
                      <a:r>
                        <a:rPr lang="en-US" sz="2600" b="1" kern="0" dirty="0">
                          <a:solidFill>
                            <a:srgbClr val="0070C0"/>
                          </a:solidFill>
                          <a:effectLst/>
                        </a:rPr>
                        <a:t> </a:t>
                      </a:r>
                      <a:r>
                        <a:rPr lang="en-US" sz="2600" b="1" kern="0" dirty="0" err="1">
                          <a:solidFill>
                            <a:srgbClr val="0070C0"/>
                          </a:solidFill>
                          <a:effectLst/>
                        </a:rPr>
                        <a:t>đối</a:t>
                      </a:r>
                      <a:r>
                        <a:rPr lang="en-US" sz="2600" b="1" kern="0" dirty="0">
                          <a:solidFill>
                            <a:srgbClr val="0070C0"/>
                          </a:solidFill>
                          <a:effectLst/>
                        </a:rPr>
                        <a:t> </a:t>
                      </a:r>
                      <a:r>
                        <a:rPr lang="en-US" sz="2600" b="1" kern="0" dirty="0" err="1">
                          <a:solidFill>
                            <a:srgbClr val="0070C0"/>
                          </a:solidFill>
                          <a:effectLst/>
                        </a:rPr>
                        <a:t>với</a:t>
                      </a:r>
                      <a:r>
                        <a:rPr lang="en-US" sz="2600" b="1" kern="0" dirty="0">
                          <a:solidFill>
                            <a:srgbClr val="0070C0"/>
                          </a:solidFill>
                          <a:effectLst/>
                        </a:rPr>
                        <a:t> </a:t>
                      </a:r>
                      <a:r>
                        <a:rPr lang="en-US" sz="2600" b="1" kern="0" dirty="0" err="1">
                          <a:solidFill>
                            <a:srgbClr val="0070C0"/>
                          </a:solidFill>
                          <a:effectLst/>
                        </a:rPr>
                        <a:t>nhân</a:t>
                      </a:r>
                      <a:r>
                        <a:rPr lang="en-US" sz="2600" b="1" kern="0" dirty="0">
                          <a:solidFill>
                            <a:srgbClr val="0070C0"/>
                          </a:solidFill>
                          <a:effectLst/>
                        </a:rPr>
                        <a:t> </a:t>
                      </a:r>
                      <a:r>
                        <a:rPr lang="en-US" sz="2600" b="1" kern="0" dirty="0" err="1">
                          <a:solidFill>
                            <a:srgbClr val="0070C0"/>
                          </a:solidFill>
                          <a:effectLst/>
                        </a:rPr>
                        <a:t>dạng</a:t>
                      </a:r>
                      <a:r>
                        <a:rPr lang="en-US" sz="2600" b="1" kern="0" dirty="0">
                          <a:solidFill>
                            <a:srgbClr val="0070C0"/>
                          </a:solidFill>
                          <a:effectLst/>
                        </a:rPr>
                        <a:t> ấy</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503396">
                <a:tc>
                  <a:txBody>
                    <a:bodyPr/>
                    <a:lstStyle/>
                    <a:p>
                      <a:pPr marL="0" marR="0" lvl="0" indent="0" algn="l" defTabSz="914400" rtl="0" eaLnBrk="1" fontAlgn="auto" latinLnBrk="0" hangingPunct="1">
                        <a:lnSpc>
                          <a:spcPct val="130000"/>
                        </a:lnSpc>
                        <a:spcBef>
                          <a:spcPts val="0"/>
                        </a:spcBef>
                        <a:spcAft>
                          <a:spcPts val="800"/>
                        </a:spcAft>
                        <a:buClrTx/>
                        <a:buSzTx/>
                        <a:buFontTx/>
                        <a:buNone/>
                        <a:tabLst>
                          <a:tab pos="1386840" algn="l"/>
                        </a:tabLst>
                        <a:defRPr/>
                      </a:pPr>
                      <a:r>
                        <a:rPr lang="en-US" sz="2400" b="0" dirty="0">
                          <a:effectLst/>
                        </a:rPr>
                        <a:t>1.1. </a:t>
                      </a:r>
                      <a:r>
                        <a:rPr lang="vi-VN" sz="2400" b="0" dirty="0">
                          <a:effectLst/>
                        </a:rPr>
                        <a:t>Nhân dạng khác biệt của Quỳnh</a:t>
                      </a:r>
                      <a:endParaRPr lang="en-US" sz="2400" b="0" dirty="0">
                        <a:effectLst/>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r h="1998728">
                <a:tc>
                  <a:txBody>
                    <a:bodyPr/>
                    <a:lstStyle/>
                    <a:p>
                      <a:pPr marL="114300" indent="-114300" algn="just">
                        <a:lnSpc>
                          <a:spcPct val="130000"/>
                        </a:lnSpc>
                      </a:pPr>
                      <a:endParaRPr lang="en-US" sz="2600" b="1" kern="0" dirty="0">
                        <a:effectLst/>
                      </a:endParaRPr>
                    </a:p>
                    <a:p>
                      <a:pPr marL="114300" indent="-114300" algn="just">
                        <a:lnSpc>
                          <a:spcPct val="130000"/>
                        </a:lnSpc>
                      </a:pPr>
                      <a:endParaRPr lang="en-US" sz="2600" b="1" kern="0" dirty="0">
                        <a:effectLst/>
                      </a:endParaRPr>
                    </a:p>
                    <a:p>
                      <a:pPr marL="114300" indent="-114300" algn="just">
                        <a:lnSpc>
                          <a:spcPct val="130000"/>
                        </a:lnSpc>
                      </a:pPr>
                      <a:endParaRPr lang="en-US" sz="2600" b="1" kern="0" dirty="0">
                        <a:effectLst/>
                      </a:endParaRPr>
                    </a:p>
                    <a:p>
                      <a:pPr marL="114300" indent="-114300" algn="just">
                        <a:lnSpc>
                          <a:spcPct val="130000"/>
                        </a:lnSpc>
                      </a:pPr>
                      <a:endParaRPr lang="en-US" sz="2600" b="1" kern="0" dirty="0">
                        <a:effectLst/>
                      </a:endParaRPr>
                    </a:p>
                    <a:p>
                      <a:pPr marL="114300" indent="-114300" algn="just">
                        <a:lnSpc>
                          <a:spcPct val="130000"/>
                        </a:lnSpc>
                      </a:pPr>
                      <a:endParaRPr lang="en-US" sz="2600" b="1" kern="0" dirty="0">
                        <a:effectLst/>
                      </a:endParaRPr>
                    </a:p>
                    <a:p>
                      <a:pPr marL="114300" indent="-114300" algn="just">
                        <a:lnSpc>
                          <a:spcPct val="130000"/>
                        </a:lnSpc>
                      </a:pPr>
                      <a:endParaRPr lang="en-US" sz="2600" b="1" kern="0" dirty="0">
                        <a:effectLst/>
                      </a:endParaRPr>
                    </a:p>
                    <a:p>
                      <a:pPr marL="114300" indent="-114300" algn="just">
                        <a:lnSpc>
                          <a:spcPct val="130000"/>
                        </a:lnSpc>
                      </a:pPr>
                      <a:endParaRPr lang="en-US" sz="2600" b="1" kern="0" dirty="0">
                        <a:effectLst/>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81765"/>
                  </a:ext>
                </a:extLst>
              </a:tr>
              <a:tr h="755509">
                <a:tc>
                  <a:txBody>
                    <a:bodyPr/>
                    <a:lstStyle/>
                    <a:p>
                      <a:pPr>
                        <a:lnSpc>
                          <a:spcPct val="130000"/>
                        </a:lnSpc>
                      </a:pPr>
                      <a:endParaRPr lang="en-US" sz="2600" b="0" kern="10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0123412"/>
                  </a:ext>
                </a:extLst>
              </a:tr>
            </a:tbl>
          </a:graphicData>
        </a:graphic>
      </p:graphicFrame>
      <p:sp>
        <p:nvSpPr>
          <p:cNvPr id="4" name="TextBox 3">
            <a:extLst>
              <a:ext uri="{FF2B5EF4-FFF2-40B4-BE49-F238E27FC236}">
                <a16:creationId xmlns:a16="http://schemas.microsoft.com/office/drawing/2014/main" id="{27686982-1C02-5B7A-746C-BFAC25032AC9}"/>
              </a:ext>
            </a:extLst>
          </p:cNvPr>
          <p:cNvSpPr txBox="1"/>
          <p:nvPr/>
        </p:nvSpPr>
        <p:spPr>
          <a:xfrm>
            <a:off x="354875" y="2991997"/>
            <a:ext cx="11426831" cy="3661452"/>
          </a:xfrm>
          <a:prstGeom prst="rect">
            <a:avLst/>
          </a:prstGeom>
          <a:noFill/>
        </p:spPr>
        <p:txBody>
          <a:bodyPr wrap="square">
            <a:spAutoFit/>
          </a:bodyPr>
          <a:lstStyle/>
          <a:p>
            <a:pPr marL="114300" indent="-114300" algn="just">
              <a:lnSpc>
                <a:spcPct val="130000"/>
              </a:lnSpc>
            </a:pPr>
            <a:r>
              <a:rPr lang="en-US" sz="2600" b="1" kern="0" dirty="0"/>
              <a:t>1.2. Thái </a:t>
            </a:r>
            <a:r>
              <a:rPr lang="en-US" sz="2600" b="1" kern="0" dirty="0" err="1"/>
              <a:t>độ</a:t>
            </a:r>
            <a:r>
              <a:rPr lang="en-US" sz="2600" b="1" kern="0" dirty="0"/>
              <a:t> </a:t>
            </a:r>
            <a:r>
              <a:rPr lang="en-US" sz="2600" b="1" kern="0" dirty="0" err="1"/>
              <a:t>của</a:t>
            </a:r>
            <a:r>
              <a:rPr lang="en-US" sz="2600" b="1" kern="0" dirty="0"/>
              <a:t> các </a:t>
            </a:r>
            <a:r>
              <a:rPr lang="en-US" sz="2600" b="1" kern="0" dirty="0" err="1"/>
              <a:t>nhân</a:t>
            </a:r>
            <a:r>
              <a:rPr lang="en-US" sz="2600" b="1" kern="0" dirty="0"/>
              <a:t> </a:t>
            </a:r>
            <a:r>
              <a:rPr lang="en-US" sz="2600" b="1" kern="0" dirty="0" err="1"/>
              <a:t>vật</a:t>
            </a:r>
            <a:r>
              <a:rPr lang="en-US" sz="2600" b="1" kern="0" dirty="0"/>
              <a:t> </a:t>
            </a:r>
            <a:r>
              <a:rPr lang="en-US" sz="2600" b="1" kern="0" dirty="0" err="1"/>
              <a:t>khác</a:t>
            </a:r>
            <a:r>
              <a:rPr lang="en-US" sz="2600" b="1" kern="0" dirty="0"/>
              <a:t> </a:t>
            </a:r>
            <a:r>
              <a:rPr lang="en-US" sz="2600" b="1" kern="0" dirty="0" err="1"/>
              <a:t>đối</a:t>
            </a:r>
            <a:r>
              <a:rPr lang="en-US" sz="2600" b="1" kern="0" dirty="0"/>
              <a:t> </a:t>
            </a:r>
            <a:r>
              <a:rPr lang="en-US" sz="2600" b="1" kern="0" dirty="0" err="1"/>
              <a:t>với</a:t>
            </a:r>
            <a:r>
              <a:rPr lang="en-US" sz="2600" b="1" kern="0" dirty="0"/>
              <a:t> </a:t>
            </a:r>
            <a:r>
              <a:rPr lang="en-US" sz="2600" b="1" kern="0" dirty="0" err="1"/>
              <a:t>Quỳnh</a:t>
            </a:r>
            <a:endParaRPr lang="en-US" sz="2600" b="1" kern="100" dirty="0"/>
          </a:p>
          <a:p>
            <a:pPr algn="just">
              <a:lnSpc>
                <a:spcPct val="110000"/>
              </a:lnSpc>
            </a:pPr>
            <a:r>
              <a:rPr lang="en-US" sz="2600" i="1" kern="0" dirty="0"/>
              <a:t>- </a:t>
            </a:r>
            <a:r>
              <a:rPr lang="en-US" sz="2600" i="1" kern="0" dirty="0" err="1"/>
              <a:t>Bằng</a:t>
            </a:r>
            <a:r>
              <a:rPr lang="en-US" sz="2600" i="1" kern="0" dirty="0"/>
              <a:t> </a:t>
            </a:r>
            <a:r>
              <a:rPr lang="en-US" sz="2600" i="1" kern="0" dirty="0" err="1"/>
              <a:t>chứng</a:t>
            </a:r>
            <a:r>
              <a:rPr lang="en-US" sz="2600" i="1" kern="0" dirty="0"/>
              <a:t>:</a:t>
            </a:r>
            <a:endParaRPr lang="en-US" sz="2600" i="1" kern="100" dirty="0"/>
          </a:p>
          <a:p>
            <a:pPr marL="457200" indent="-457200" algn="just">
              <a:lnSpc>
                <a:spcPct val="110000"/>
              </a:lnSpc>
              <a:buClr>
                <a:srgbClr val="FF0000"/>
              </a:buClr>
              <a:buFont typeface="Wingdings" panose="05000000000000000000" pitchFamily="2" charset="2"/>
              <a:buChar char="ü"/>
            </a:pPr>
            <a:r>
              <a:rPr lang="en-US" sz="2600" kern="0" dirty="0" err="1"/>
              <a:t>Với</a:t>
            </a:r>
            <a:r>
              <a:rPr lang="en-US" sz="2600" kern="0" dirty="0"/>
              <a:t> </a:t>
            </a:r>
            <a:r>
              <a:rPr lang="en-US" sz="2600" kern="0" dirty="0" err="1"/>
              <a:t>Hạnh</a:t>
            </a:r>
            <a:r>
              <a:rPr lang="en-US" sz="2600" kern="0" dirty="0"/>
              <a:t>, cô </a:t>
            </a:r>
            <a:r>
              <a:rPr lang="en-US" sz="2600" kern="0" dirty="0" err="1"/>
              <a:t>lớp</a:t>
            </a:r>
            <a:r>
              <a:rPr lang="en-US" sz="2600" kern="0" dirty="0"/>
              <a:t> </a:t>
            </a:r>
            <a:r>
              <a:rPr lang="en-US" sz="2600" kern="0" dirty="0" err="1"/>
              <a:t>trưởng</a:t>
            </a:r>
            <a:r>
              <a:rPr lang="en-US" sz="2600" kern="0" dirty="0"/>
              <a:t> luôn đúng </a:t>
            </a:r>
            <a:r>
              <a:rPr lang="en-US" sz="2600" kern="0" dirty="0" err="1"/>
              <a:t>mực</a:t>
            </a:r>
            <a:r>
              <a:rPr lang="en-US" sz="2600" kern="0" dirty="0"/>
              <a:t>, </a:t>
            </a:r>
            <a:r>
              <a:rPr lang="en-US" sz="2600" kern="0" dirty="0" err="1"/>
              <a:t>người</a:t>
            </a:r>
            <a:r>
              <a:rPr lang="en-US" sz="2600" kern="0" dirty="0"/>
              <a:t> luôn </a:t>
            </a:r>
            <a:r>
              <a:rPr lang="en-US" sz="2600" kern="0" dirty="0" err="1"/>
              <a:t>đứng</a:t>
            </a:r>
            <a:r>
              <a:rPr lang="en-US" sz="2600" kern="0" dirty="0"/>
              <a:t> </a:t>
            </a:r>
            <a:r>
              <a:rPr lang="en-US" sz="2600" kern="0" dirty="0" err="1"/>
              <a:t>ra</a:t>
            </a:r>
            <a:r>
              <a:rPr lang="en-US" sz="2600" kern="0" dirty="0"/>
              <a:t> </a:t>
            </a:r>
            <a:r>
              <a:rPr lang="en-US" sz="2600" kern="0" dirty="0" err="1"/>
              <a:t>trấn</a:t>
            </a:r>
            <a:r>
              <a:rPr lang="en-US" sz="2600" kern="0" dirty="0"/>
              <a:t> </a:t>
            </a:r>
            <a:r>
              <a:rPr lang="en-US" sz="2600" kern="0" dirty="0" err="1"/>
              <a:t>áp</a:t>
            </a:r>
            <a:r>
              <a:rPr lang="en-US" sz="2600" kern="0" dirty="0"/>
              <a:t> </a:t>
            </a:r>
            <a:r>
              <a:rPr lang="en-US" sz="2600" kern="0" dirty="0" err="1"/>
              <a:t>những</a:t>
            </a:r>
            <a:r>
              <a:rPr lang="en-US" sz="2600" kern="0" dirty="0"/>
              <a:t> </a:t>
            </a:r>
            <a:r>
              <a:rPr lang="en-US" sz="2600" kern="0" dirty="0" err="1"/>
              <a:t>kẻ</a:t>
            </a:r>
            <a:r>
              <a:rPr lang="en-US" sz="2600" kern="0" dirty="0"/>
              <a:t> </a:t>
            </a:r>
            <a:r>
              <a:rPr lang="en-US" sz="2600" kern="0" dirty="0" err="1"/>
              <a:t>bày</a:t>
            </a:r>
            <a:r>
              <a:rPr lang="en-US" sz="2600" kern="0" dirty="0"/>
              <a:t> </a:t>
            </a:r>
            <a:r>
              <a:rPr lang="en-US" sz="2600" kern="0" dirty="0" err="1"/>
              <a:t>trò</a:t>
            </a:r>
            <a:r>
              <a:rPr lang="en-US" sz="2600" kern="0" dirty="0"/>
              <a:t> tai </a:t>
            </a:r>
            <a:r>
              <a:rPr lang="en-US" sz="2600" kern="0" dirty="0" err="1"/>
              <a:t>quái</a:t>
            </a:r>
            <a:r>
              <a:rPr lang="en-US" sz="2600" kern="0" dirty="0"/>
              <a:t> </a:t>
            </a:r>
            <a:r>
              <a:rPr lang="en-US" sz="2600" kern="0" dirty="0" err="1"/>
              <a:t>với</a:t>
            </a:r>
            <a:r>
              <a:rPr lang="en-US" sz="2600" kern="0" dirty="0"/>
              <a:t> </a:t>
            </a:r>
            <a:r>
              <a:rPr lang="en-US" sz="2600" kern="0" dirty="0" err="1"/>
              <a:t>Quỳnh</a:t>
            </a:r>
            <a:r>
              <a:rPr lang="en-US" sz="2600" kern="0" dirty="0"/>
              <a:t> thì </a:t>
            </a:r>
            <a:r>
              <a:rPr lang="en-US" sz="2600" kern="0" dirty="0" err="1"/>
              <a:t>giữa</a:t>
            </a:r>
            <a:r>
              <a:rPr lang="en-US" sz="2600" kern="0" dirty="0"/>
              <a:t> họ vẫn có </a:t>
            </a:r>
            <a:r>
              <a:rPr lang="en-US" sz="2600" kern="0" dirty="0" err="1"/>
              <a:t>một</a:t>
            </a:r>
            <a:r>
              <a:rPr lang="en-US" sz="2600" kern="0" dirty="0"/>
              <a:t> </a:t>
            </a:r>
            <a:r>
              <a:rPr lang="en-US" sz="2600" kern="0" dirty="0" err="1"/>
              <a:t>khoảng</a:t>
            </a:r>
            <a:r>
              <a:rPr lang="en-US" sz="2600" kern="0" dirty="0"/>
              <a:t> </a:t>
            </a:r>
            <a:r>
              <a:rPr lang="en-US" sz="2600" kern="0" dirty="0" err="1"/>
              <a:t>cách</a:t>
            </a:r>
            <a:r>
              <a:rPr lang="en-US" sz="2600" kern="0" dirty="0"/>
              <a:t> </a:t>
            </a:r>
            <a:r>
              <a:rPr lang="en-US" sz="2600" kern="0" dirty="0" err="1"/>
              <a:t>mênh</a:t>
            </a:r>
            <a:r>
              <a:rPr lang="en-US" sz="2600" kern="0" dirty="0"/>
              <a:t> </a:t>
            </a:r>
            <a:r>
              <a:rPr lang="en-US" sz="2600" kern="0" dirty="0" err="1"/>
              <a:t>mông</a:t>
            </a:r>
            <a:r>
              <a:rPr lang="en-US" sz="2600" kern="0" dirty="0"/>
              <a:t>: “</a:t>
            </a:r>
            <a:r>
              <a:rPr lang="en-US" sz="2600" kern="0" dirty="0" err="1"/>
              <a:t>Bàn</a:t>
            </a:r>
            <a:r>
              <a:rPr lang="en-US" sz="2600" kern="0" dirty="0"/>
              <a:t> có </a:t>
            </a:r>
            <a:r>
              <a:rPr lang="en-US" sz="2600" kern="0" dirty="0" err="1"/>
              <a:t>hai</a:t>
            </a:r>
            <a:r>
              <a:rPr lang="en-US" sz="2600" kern="0" dirty="0"/>
              <a:t> </a:t>
            </a:r>
            <a:r>
              <a:rPr lang="en-US" sz="2600" kern="0" dirty="0" err="1"/>
              <a:t>người</a:t>
            </a:r>
            <a:r>
              <a:rPr lang="en-US" sz="2600" kern="0" dirty="0"/>
              <a:t>, </a:t>
            </a:r>
            <a:r>
              <a:rPr lang="en-US" sz="2600" kern="0" dirty="0" err="1"/>
              <a:t>nhưng</a:t>
            </a:r>
            <a:r>
              <a:rPr lang="en-US" sz="2600" kern="0" dirty="0"/>
              <a:t> </a:t>
            </a:r>
            <a:r>
              <a:rPr lang="en-US" sz="2600" kern="0" dirty="0" err="1"/>
              <a:t>mỗi</a:t>
            </a:r>
            <a:r>
              <a:rPr lang="en-US" sz="2600" kern="0" dirty="0"/>
              <a:t> </a:t>
            </a:r>
            <a:r>
              <a:rPr lang="en-US" sz="2600" kern="0" dirty="0" err="1"/>
              <a:t>người</a:t>
            </a:r>
            <a:r>
              <a:rPr lang="en-US" sz="2600" kern="0" dirty="0"/>
              <a:t> </a:t>
            </a:r>
            <a:r>
              <a:rPr lang="en-US" sz="2600" kern="0" dirty="0" err="1"/>
              <a:t>ngồi</a:t>
            </a:r>
            <a:r>
              <a:rPr lang="en-US" sz="2600" kern="0" dirty="0"/>
              <a:t> </a:t>
            </a:r>
            <a:r>
              <a:rPr lang="en-US" sz="2600" kern="0" dirty="0" err="1"/>
              <a:t>tít</a:t>
            </a:r>
            <a:r>
              <a:rPr lang="en-US" sz="2600" kern="0" dirty="0"/>
              <a:t> </a:t>
            </a:r>
            <a:r>
              <a:rPr lang="en-US" sz="2600" kern="0" dirty="0" err="1"/>
              <a:t>một</a:t>
            </a:r>
            <a:r>
              <a:rPr lang="en-US" sz="2600" kern="0" dirty="0"/>
              <a:t> </a:t>
            </a:r>
            <a:r>
              <a:rPr lang="en-US" sz="2600" kern="0" dirty="0" err="1"/>
              <a:t>đầu</a:t>
            </a:r>
            <a:r>
              <a:rPr lang="en-US" sz="2600" kern="0" dirty="0"/>
              <a:t>, </a:t>
            </a:r>
            <a:r>
              <a:rPr lang="en-US" sz="2600" kern="0" dirty="0" err="1"/>
              <a:t>chừa</a:t>
            </a:r>
            <a:r>
              <a:rPr lang="en-US" sz="2600" kern="0" dirty="0"/>
              <a:t> </a:t>
            </a:r>
            <a:r>
              <a:rPr lang="en-US" sz="2600" kern="0" dirty="0" err="1"/>
              <a:t>khoảng</a:t>
            </a:r>
            <a:r>
              <a:rPr lang="en-US" sz="2600" kern="0" dirty="0"/>
              <a:t> </a:t>
            </a:r>
            <a:r>
              <a:rPr lang="en-US" sz="2600" kern="0" dirty="0" err="1"/>
              <a:t>trống</a:t>
            </a:r>
            <a:r>
              <a:rPr lang="en-US" sz="2600" kern="0" dirty="0"/>
              <a:t> ở </a:t>
            </a:r>
            <a:r>
              <a:rPr lang="en-US" sz="2600" kern="0" dirty="0" err="1"/>
              <a:t>giữa</a:t>
            </a:r>
            <a:r>
              <a:rPr lang="en-US" sz="2600" kern="0" dirty="0"/>
              <a:t>”.</a:t>
            </a:r>
            <a:endParaRPr lang="en-US" sz="2600" kern="100" dirty="0"/>
          </a:p>
          <a:p>
            <a:pPr marL="457200" indent="-457200" algn="just">
              <a:lnSpc>
                <a:spcPct val="110000"/>
              </a:lnSpc>
              <a:buClr>
                <a:srgbClr val="FF0000"/>
              </a:buClr>
              <a:buFont typeface="Wingdings" panose="05000000000000000000" pitchFamily="2" charset="2"/>
              <a:buChar char="ü"/>
            </a:pPr>
            <a:r>
              <a:rPr lang="en-US" sz="2600" kern="0" dirty="0"/>
              <a:t>Nga nhận </a:t>
            </a:r>
            <a:r>
              <a:rPr lang="en-US" sz="2600" kern="0" dirty="0" err="1"/>
              <a:t>ra</a:t>
            </a:r>
            <a:r>
              <a:rPr lang="en-US" sz="2600" kern="0" dirty="0"/>
              <a:t> </a:t>
            </a:r>
            <a:r>
              <a:rPr lang="en-US" sz="2600" kern="0" dirty="0" err="1"/>
              <a:t>và</a:t>
            </a:r>
            <a:r>
              <a:rPr lang="en-US" sz="2600" kern="0" dirty="0"/>
              <a:t> </a:t>
            </a:r>
            <a:r>
              <a:rPr lang="en-US" sz="2600" kern="0" dirty="0" err="1"/>
              <a:t>chứng</a:t>
            </a:r>
            <a:r>
              <a:rPr lang="en-US" sz="2600" kern="0" dirty="0"/>
              <a:t> </a:t>
            </a:r>
            <a:r>
              <a:rPr lang="en-US" sz="2600" kern="0" dirty="0" err="1"/>
              <a:t>kiến</a:t>
            </a:r>
            <a:r>
              <a:rPr lang="en-US" sz="2600" kern="0" dirty="0"/>
              <a:t> </a:t>
            </a:r>
            <a:r>
              <a:rPr lang="en-US" sz="2600" kern="0" dirty="0" err="1"/>
              <a:t>những</a:t>
            </a:r>
            <a:r>
              <a:rPr lang="en-US" sz="2600" kern="0" dirty="0"/>
              <a:t> gì </a:t>
            </a:r>
            <a:r>
              <a:rPr lang="en-US" sz="2600" kern="0" dirty="0" err="1"/>
              <a:t>Quỳnh</a:t>
            </a:r>
            <a:r>
              <a:rPr lang="en-US" sz="2600" kern="0" dirty="0"/>
              <a:t> làm </a:t>
            </a:r>
            <a:r>
              <a:rPr lang="en-US" sz="2600" kern="0" dirty="0" err="1"/>
              <a:t>cho</a:t>
            </a:r>
            <a:r>
              <a:rPr lang="en-US" sz="2600" kern="0" dirty="0"/>
              <a:t> bạn </a:t>
            </a:r>
            <a:r>
              <a:rPr lang="en-US" sz="2600" kern="0" dirty="0" err="1"/>
              <a:t>bè</a:t>
            </a:r>
            <a:r>
              <a:rPr lang="en-US" sz="2600" kern="0" dirty="0"/>
              <a:t>, </a:t>
            </a:r>
            <a:r>
              <a:rPr lang="en-US" sz="2600" kern="0" dirty="0" err="1"/>
              <a:t>cho</a:t>
            </a:r>
            <a:r>
              <a:rPr lang="en-US" sz="2600" kern="0" dirty="0"/>
              <a:t> </a:t>
            </a:r>
            <a:r>
              <a:rPr lang="en-US" sz="2600" kern="0" dirty="0" err="1"/>
              <a:t>những</a:t>
            </a:r>
            <a:r>
              <a:rPr lang="en-US" sz="2600" kern="0" dirty="0"/>
              <a:t> </a:t>
            </a:r>
            <a:r>
              <a:rPr lang="en-US" sz="2600" kern="0" dirty="0" err="1"/>
              <a:t>đứa</a:t>
            </a:r>
            <a:r>
              <a:rPr lang="en-US" sz="2600" kern="0" dirty="0"/>
              <a:t> </a:t>
            </a:r>
            <a:r>
              <a:rPr lang="en-US" sz="2600" kern="0" dirty="0" err="1"/>
              <a:t>trẻ</a:t>
            </a:r>
            <a:r>
              <a:rPr lang="en-US" sz="2600" kern="0" dirty="0"/>
              <a:t> </a:t>
            </a:r>
            <a:r>
              <a:rPr lang="en-US" sz="2600" kern="0" dirty="0" err="1"/>
              <a:t>nghèo</a:t>
            </a:r>
            <a:r>
              <a:rPr lang="en-US" sz="2600" kern="0" dirty="0"/>
              <a:t> </a:t>
            </a:r>
            <a:r>
              <a:rPr lang="en-US" sz="2600" kern="0" dirty="0" err="1"/>
              <a:t>quanh</a:t>
            </a:r>
            <a:r>
              <a:rPr lang="en-US" sz="2600" kern="0" dirty="0"/>
              <a:t> nhà </a:t>
            </a:r>
            <a:r>
              <a:rPr lang="en-US" sz="2600" kern="0" dirty="0" err="1"/>
              <a:t>mình</a:t>
            </a:r>
            <a:r>
              <a:rPr lang="en-US" sz="2600" kern="0" dirty="0"/>
              <a:t>.</a:t>
            </a:r>
            <a:endParaRPr lang="en-US" sz="2600" kern="100" dirty="0"/>
          </a:p>
        </p:txBody>
      </p:sp>
    </p:spTree>
    <p:extLst>
      <p:ext uri="{BB962C8B-B14F-4D97-AF65-F5344CB8AC3E}">
        <p14:creationId xmlns:p14="http://schemas.microsoft.com/office/powerpoint/2010/main" val="193812987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barn(inVertical)">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barn(inVertical)">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barn(inVertical)">
                                      <p:cBhvr>
                                        <p:cTn id="1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2" name="TextBox 1">
            <a:extLst>
              <a:ext uri="{FF2B5EF4-FFF2-40B4-BE49-F238E27FC236}">
                <a16:creationId xmlns:a16="http://schemas.microsoft.com/office/drawing/2014/main" id="{FE3C6563-BBD4-AAAD-05F0-5D9E6B4C9A19}"/>
              </a:ext>
            </a:extLst>
          </p:cNvPr>
          <p:cNvSpPr txBox="1"/>
          <p:nvPr/>
        </p:nvSpPr>
        <p:spPr>
          <a:xfrm>
            <a:off x="800100" y="320349"/>
            <a:ext cx="10835639" cy="606961"/>
          </a:xfrm>
          <a:prstGeom prst="rect">
            <a:avLst/>
          </a:prstGeom>
          <a:noFill/>
        </p:spPr>
        <p:txBody>
          <a:bodyPr wrap="square">
            <a:spAutoFit/>
          </a:bodyPr>
          <a:lstStyle/>
          <a:p>
            <a:pPr algn="ctr">
              <a:lnSpc>
                <a:spcPct val="130000"/>
              </a:lnSpc>
              <a:spcAft>
                <a:spcPts val="1000"/>
              </a:spcAft>
              <a:tabLst>
                <a:tab pos="1386840" algn="l"/>
              </a:tabLst>
            </a:pPr>
            <a:r>
              <a:rPr lang="pt-BR" sz="2800" b="1" dirty="0">
                <a:solidFill>
                  <a:srgbClr val="FF0000"/>
                </a:solidFill>
                <a:effectLst/>
                <a:latin typeface="#9Slide03 AmpleSoft Bold" panose="02000000000000000000" pitchFamily="2" charset="0"/>
                <a:ea typeface="Calibri" panose="020F0502020204030204" pitchFamily="34" charset="0"/>
              </a:rPr>
              <a:t>Hệ thống lí lẽ và bằng chứng trong từng luận điểm của văn bản</a:t>
            </a:r>
            <a:endParaRPr lang="en-US" sz="2800" dirty="0">
              <a:solidFill>
                <a:srgbClr val="FF0000"/>
              </a:solidFill>
              <a:effectLst/>
              <a:latin typeface="#9Slide03 AmpleSoft Bold" panose="02000000000000000000" pitchFamily="2" charset="0"/>
              <a:ea typeface="Calibri" panose="020F0502020204030204" pitchFamily="34" charset="0"/>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extLst>
              <p:ext uri="{D42A27DB-BD31-4B8C-83A1-F6EECF244321}">
                <p14:modId xmlns:p14="http://schemas.microsoft.com/office/powerpoint/2010/main" val="261721996"/>
              </p:ext>
            </p:extLst>
          </p:nvPr>
        </p:nvGraphicFramePr>
        <p:xfrm>
          <a:off x="354875" y="1182221"/>
          <a:ext cx="11482250" cy="6243452"/>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1: </a:t>
                      </a:r>
                      <a:r>
                        <a:rPr lang="en-US" sz="2600" b="1" kern="0" dirty="0" err="1">
                          <a:solidFill>
                            <a:srgbClr val="0070C0"/>
                          </a:solidFill>
                          <a:effectLst/>
                        </a:rPr>
                        <a:t>Nhân</a:t>
                      </a:r>
                      <a:r>
                        <a:rPr lang="en-US" sz="2600" b="1" kern="0" dirty="0">
                          <a:solidFill>
                            <a:srgbClr val="0070C0"/>
                          </a:solidFill>
                          <a:effectLst/>
                        </a:rPr>
                        <a:t> </a:t>
                      </a:r>
                      <a:r>
                        <a:rPr lang="en-US" sz="2600" b="1" kern="0" dirty="0" err="1">
                          <a:solidFill>
                            <a:srgbClr val="0070C0"/>
                          </a:solidFill>
                          <a:effectLst/>
                        </a:rPr>
                        <a:t>dạng</a:t>
                      </a:r>
                      <a:r>
                        <a:rPr lang="en-US" sz="2600" b="1" kern="0" dirty="0">
                          <a:solidFill>
                            <a:srgbClr val="0070C0"/>
                          </a:solidFill>
                          <a:effectLst/>
                        </a:rPr>
                        <a:t> </a:t>
                      </a:r>
                      <a:r>
                        <a:rPr lang="en-US" sz="2600" b="1" kern="0" dirty="0" err="1">
                          <a:solidFill>
                            <a:srgbClr val="0070C0"/>
                          </a:solidFill>
                          <a:effectLst/>
                        </a:rPr>
                        <a:t>khác</a:t>
                      </a:r>
                      <a:r>
                        <a:rPr lang="en-US" sz="2600" b="1" kern="0" dirty="0">
                          <a:solidFill>
                            <a:srgbClr val="0070C0"/>
                          </a:solidFill>
                          <a:effectLst/>
                        </a:rPr>
                        <a:t> </a:t>
                      </a:r>
                      <a:r>
                        <a:rPr lang="en-US" sz="2600" b="1" kern="0" dirty="0" err="1">
                          <a:solidFill>
                            <a:srgbClr val="0070C0"/>
                          </a:solidFill>
                          <a:effectLst/>
                        </a:rPr>
                        <a:t>biệt</a:t>
                      </a:r>
                      <a:r>
                        <a:rPr lang="en-US" sz="2600" b="1" kern="0" dirty="0">
                          <a:solidFill>
                            <a:srgbClr val="0070C0"/>
                          </a:solidFill>
                          <a:effectLst/>
                        </a:rPr>
                        <a:t> </a:t>
                      </a:r>
                      <a:r>
                        <a:rPr lang="en-US" sz="2600" b="1" kern="0" dirty="0" err="1">
                          <a:solidFill>
                            <a:srgbClr val="0070C0"/>
                          </a:solidFill>
                          <a:effectLst/>
                        </a:rPr>
                        <a:t>của</a:t>
                      </a:r>
                      <a:r>
                        <a:rPr lang="en-US" sz="2600" b="1" kern="0" dirty="0">
                          <a:solidFill>
                            <a:srgbClr val="0070C0"/>
                          </a:solidFill>
                          <a:effectLst/>
                        </a:rPr>
                        <a:t> </a:t>
                      </a:r>
                      <a:r>
                        <a:rPr lang="en-US" sz="2600" b="1" kern="0" dirty="0" err="1">
                          <a:solidFill>
                            <a:srgbClr val="0070C0"/>
                          </a:solidFill>
                          <a:effectLst/>
                        </a:rPr>
                        <a:t>Quỳnh</a:t>
                      </a:r>
                      <a:r>
                        <a:rPr lang="en-US" sz="2600" b="1" kern="0" dirty="0">
                          <a:solidFill>
                            <a:srgbClr val="0070C0"/>
                          </a:solidFill>
                          <a:effectLst/>
                        </a:rPr>
                        <a:t> </a:t>
                      </a:r>
                      <a:r>
                        <a:rPr lang="en-US" sz="2600" b="1" kern="0" dirty="0" err="1">
                          <a:solidFill>
                            <a:srgbClr val="0070C0"/>
                          </a:solidFill>
                          <a:effectLst/>
                        </a:rPr>
                        <a:t>và</a:t>
                      </a:r>
                      <a:r>
                        <a:rPr lang="en-US" sz="2600" b="1" kern="0" dirty="0">
                          <a:solidFill>
                            <a:srgbClr val="0070C0"/>
                          </a:solidFill>
                          <a:effectLst/>
                        </a:rPr>
                        <a:t> </a:t>
                      </a:r>
                      <a:r>
                        <a:rPr lang="en-US" sz="2600" b="1" kern="0" dirty="0" err="1">
                          <a:solidFill>
                            <a:srgbClr val="0070C0"/>
                          </a:solidFill>
                          <a:effectLst/>
                        </a:rPr>
                        <a:t>thái</a:t>
                      </a:r>
                      <a:r>
                        <a:rPr lang="en-US" sz="2600" b="1" kern="0" dirty="0">
                          <a:solidFill>
                            <a:srgbClr val="0070C0"/>
                          </a:solidFill>
                          <a:effectLst/>
                        </a:rPr>
                        <a:t> </a:t>
                      </a:r>
                      <a:r>
                        <a:rPr lang="en-US" sz="2600" b="1" kern="0" dirty="0" err="1">
                          <a:solidFill>
                            <a:srgbClr val="0070C0"/>
                          </a:solidFill>
                          <a:effectLst/>
                        </a:rPr>
                        <a:t>độ</a:t>
                      </a:r>
                      <a:r>
                        <a:rPr lang="en-US" sz="2600" b="1" kern="0" dirty="0">
                          <a:solidFill>
                            <a:srgbClr val="0070C0"/>
                          </a:solidFill>
                          <a:effectLst/>
                        </a:rPr>
                        <a:t> </a:t>
                      </a:r>
                      <a:r>
                        <a:rPr lang="en-US" sz="2600" b="1" kern="0" dirty="0" err="1">
                          <a:solidFill>
                            <a:srgbClr val="0070C0"/>
                          </a:solidFill>
                          <a:effectLst/>
                        </a:rPr>
                        <a:t>của</a:t>
                      </a:r>
                      <a:r>
                        <a:rPr lang="en-US" sz="2600" b="1" kern="0" dirty="0">
                          <a:solidFill>
                            <a:srgbClr val="0070C0"/>
                          </a:solidFill>
                          <a:effectLst/>
                        </a:rPr>
                        <a:t> </a:t>
                      </a:r>
                      <a:r>
                        <a:rPr lang="en-US" sz="2600" b="1" kern="0" dirty="0" err="1">
                          <a:solidFill>
                            <a:srgbClr val="0070C0"/>
                          </a:solidFill>
                          <a:effectLst/>
                        </a:rPr>
                        <a:t>mọi</a:t>
                      </a:r>
                      <a:r>
                        <a:rPr lang="en-US" sz="2600" b="1" kern="0" dirty="0">
                          <a:solidFill>
                            <a:srgbClr val="0070C0"/>
                          </a:solidFill>
                          <a:effectLst/>
                        </a:rPr>
                        <a:t> </a:t>
                      </a:r>
                      <a:r>
                        <a:rPr lang="en-US" sz="2600" b="1" kern="0" dirty="0" err="1">
                          <a:solidFill>
                            <a:srgbClr val="0070C0"/>
                          </a:solidFill>
                          <a:effectLst/>
                        </a:rPr>
                        <a:t>người</a:t>
                      </a:r>
                      <a:r>
                        <a:rPr lang="en-US" sz="2600" b="1" kern="0" dirty="0">
                          <a:solidFill>
                            <a:srgbClr val="0070C0"/>
                          </a:solidFill>
                          <a:effectLst/>
                        </a:rPr>
                        <a:t> </a:t>
                      </a:r>
                      <a:r>
                        <a:rPr lang="en-US" sz="2600" b="1" kern="0" dirty="0" err="1">
                          <a:solidFill>
                            <a:srgbClr val="0070C0"/>
                          </a:solidFill>
                          <a:effectLst/>
                        </a:rPr>
                        <a:t>đối</a:t>
                      </a:r>
                      <a:r>
                        <a:rPr lang="en-US" sz="2600" b="1" kern="0" dirty="0">
                          <a:solidFill>
                            <a:srgbClr val="0070C0"/>
                          </a:solidFill>
                          <a:effectLst/>
                        </a:rPr>
                        <a:t> </a:t>
                      </a:r>
                      <a:r>
                        <a:rPr lang="en-US" sz="2600" b="1" kern="0" dirty="0" err="1">
                          <a:solidFill>
                            <a:srgbClr val="0070C0"/>
                          </a:solidFill>
                          <a:effectLst/>
                        </a:rPr>
                        <a:t>với</a:t>
                      </a:r>
                      <a:r>
                        <a:rPr lang="en-US" sz="2600" b="1" kern="0" dirty="0">
                          <a:solidFill>
                            <a:srgbClr val="0070C0"/>
                          </a:solidFill>
                          <a:effectLst/>
                        </a:rPr>
                        <a:t> </a:t>
                      </a:r>
                      <a:r>
                        <a:rPr lang="en-US" sz="2600" b="1" kern="0" dirty="0" err="1">
                          <a:solidFill>
                            <a:srgbClr val="0070C0"/>
                          </a:solidFill>
                          <a:effectLst/>
                        </a:rPr>
                        <a:t>nhân</a:t>
                      </a:r>
                      <a:r>
                        <a:rPr lang="en-US" sz="2600" b="1" kern="0" dirty="0">
                          <a:solidFill>
                            <a:srgbClr val="0070C0"/>
                          </a:solidFill>
                          <a:effectLst/>
                        </a:rPr>
                        <a:t> </a:t>
                      </a:r>
                      <a:r>
                        <a:rPr lang="en-US" sz="2600" b="1" kern="0" dirty="0" err="1">
                          <a:solidFill>
                            <a:srgbClr val="0070C0"/>
                          </a:solidFill>
                          <a:effectLst/>
                        </a:rPr>
                        <a:t>dạng</a:t>
                      </a:r>
                      <a:r>
                        <a:rPr lang="en-US" sz="2600" b="1" kern="0" dirty="0">
                          <a:solidFill>
                            <a:srgbClr val="0070C0"/>
                          </a:solidFill>
                          <a:effectLst/>
                        </a:rPr>
                        <a:t> ấy</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599648">
                <a:tc>
                  <a:txBody>
                    <a:bodyPr/>
                    <a:lstStyle/>
                    <a:p>
                      <a:pPr marL="0" marR="0" lvl="0" indent="0" algn="l" defTabSz="914400" rtl="0" eaLnBrk="1" fontAlgn="auto" latinLnBrk="0" hangingPunct="1">
                        <a:lnSpc>
                          <a:spcPct val="130000"/>
                        </a:lnSpc>
                        <a:spcBef>
                          <a:spcPts val="0"/>
                        </a:spcBef>
                        <a:spcAft>
                          <a:spcPts val="800"/>
                        </a:spcAft>
                        <a:buClrTx/>
                        <a:buSzTx/>
                        <a:buFontTx/>
                        <a:buNone/>
                        <a:tabLst>
                          <a:tab pos="1386840" algn="l"/>
                        </a:tabLst>
                        <a:defRPr/>
                      </a:pPr>
                      <a:r>
                        <a:rPr lang="en-US" sz="2600" b="1" dirty="0">
                          <a:effectLst/>
                        </a:rPr>
                        <a:t>1.1. </a:t>
                      </a:r>
                      <a:r>
                        <a:rPr lang="vi-VN" sz="2600" b="1" dirty="0">
                          <a:effectLst/>
                        </a:rPr>
                        <a:t>Nhân dạng khác biệt của Quỳnh</a:t>
                      </a:r>
                      <a:endParaRPr lang="en-US" sz="2600" b="1" dirty="0">
                        <a:effectLst/>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r h="1998728">
                <a:tc>
                  <a:txBody>
                    <a:bodyPr/>
                    <a:lstStyle/>
                    <a:p>
                      <a:pPr marL="114300" indent="-114300" algn="just">
                        <a:lnSpc>
                          <a:spcPct val="130000"/>
                        </a:lnSpc>
                      </a:pPr>
                      <a:r>
                        <a:rPr lang="en-US" sz="2600" b="1" kern="0" dirty="0">
                          <a:effectLst/>
                        </a:rPr>
                        <a:t> </a:t>
                      </a:r>
                      <a:endParaRPr lang="en-US" sz="2600" b="0" kern="100" dirty="0">
                        <a:effectLst/>
                      </a:endParaRPr>
                    </a:p>
                    <a:p>
                      <a:pPr>
                        <a:lnSpc>
                          <a:spcPct val="130000"/>
                        </a:lnSpc>
                        <a:spcAft>
                          <a:spcPts val="800"/>
                        </a:spcAft>
                        <a:tabLst>
                          <a:tab pos="1386840" algn="l"/>
                        </a:tabLst>
                      </a:pPr>
                      <a:r>
                        <a:rPr lang="de-DE" sz="2600" b="0" kern="0" dirty="0">
                          <a:effectLst/>
                        </a:rPr>
                        <a:t> </a:t>
                      </a:r>
                    </a:p>
                    <a:p>
                      <a:pPr>
                        <a:lnSpc>
                          <a:spcPct val="130000"/>
                        </a:lnSpc>
                        <a:spcAft>
                          <a:spcPts val="800"/>
                        </a:spcAft>
                        <a:tabLst>
                          <a:tab pos="1386840" algn="l"/>
                        </a:tabLst>
                      </a:pPr>
                      <a:endParaRPr lang="de-DE" sz="2600" b="0" kern="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30000"/>
                        </a:lnSpc>
                        <a:spcAft>
                          <a:spcPts val="800"/>
                        </a:spcAft>
                        <a:tabLst>
                          <a:tab pos="1386840" algn="l"/>
                        </a:tabLst>
                      </a:pPr>
                      <a:endParaRPr lang="de-DE" sz="2600" b="0" kern="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30000"/>
                        </a:lnSpc>
                        <a:spcAft>
                          <a:spcPts val="800"/>
                        </a:spcAft>
                        <a:tabLst>
                          <a:tab pos="1386840" algn="l"/>
                        </a:tabLst>
                      </a:pPr>
                      <a:endParaRPr lang="de-DE" sz="2600" b="0" kern="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30000"/>
                        </a:lnSpc>
                        <a:spcAft>
                          <a:spcPts val="800"/>
                        </a:spcAft>
                        <a:tabLst>
                          <a:tab pos="1386840" algn="l"/>
                        </a:tabLst>
                      </a:pPr>
                      <a:endParaRPr lang="en-US" sz="2600" b="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81765"/>
                  </a:ext>
                </a:extLst>
              </a:tr>
              <a:tr h="755509">
                <a:tc>
                  <a:txBody>
                    <a:bodyPr/>
                    <a:lstStyle/>
                    <a:p>
                      <a:pPr>
                        <a:lnSpc>
                          <a:spcPct val="130000"/>
                        </a:lnSpc>
                      </a:pPr>
                      <a:endParaRPr lang="en-US" sz="2600" b="0" kern="10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0123412"/>
                  </a:ext>
                </a:extLst>
              </a:tr>
            </a:tbl>
          </a:graphicData>
        </a:graphic>
      </p:graphicFrame>
      <p:sp>
        <p:nvSpPr>
          <p:cNvPr id="4" name="TextBox 3">
            <a:extLst>
              <a:ext uri="{FF2B5EF4-FFF2-40B4-BE49-F238E27FC236}">
                <a16:creationId xmlns:a16="http://schemas.microsoft.com/office/drawing/2014/main" id="{B6B73572-D344-DC8B-6D21-2785977C2DFE}"/>
              </a:ext>
            </a:extLst>
          </p:cNvPr>
          <p:cNvSpPr txBox="1"/>
          <p:nvPr/>
        </p:nvSpPr>
        <p:spPr>
          <a:xfrm>
            <a:off x="354875" y="3463916"/>
            <a:ext cx="11426831" cy="2641172"/>
          </a:xfrm>
          <a:prstGeom prst="rect">
            <a:avLst/>
          </a:prstGeom>
          <a:noFill/>
        </p:spPr>
        <p:txBody>
          <a:bodyPr wrap="square">
            <a:spAutoFit/>
          </a:bodyPr>
          <a:lstStyle/>
          <a:p>
            <a:pPr marL="114300" indent="-114300" algn="just">
              <a:lnSpc>
                <a:spcPct val="130000"/>
              </a:lnSpc>
            </a:pPr>
            <a:r>
              <a:rPr lang="en-US" sz="2600" b="1" kern="0" dirty="0"/>
              <a:t>1.2. Thái </a:t>
            </a:r>
            <a:r>
              <a:rPr lang="en-US" sz="2600" b="1" kern="0" dirty="0" err="1"/>
              <a:t>độ</a:t>
            </a:r>
            <a:r>
              <a:rPr lang="en-US" sz="2600" b="1" kern="0" dirty="0"/>
              <a:t> </a:t>
            </a:r>
            <a:r>
              <a:rPr lang="en-US" sz="2600" b="1" kern="0" dirty="0" err="1"/>
              <a:t>của</a:t>
            </a:r>
            <a:r>
              <a:rPr lang="en-US" sz="2600" b="1" kern="0" dirty="0"/>
              <a:t> các </a:t>
            </a:r>
            <a:r>
              <a:rPr lang="en-US" sz="2600" b="1" kern="0" dirty="0" err="1"/>
              <a:t>nhân</a:t>
            </a:r>
            <a:r>
              <a:rPr lang="en-US" sz="2600" b="1" kern="0" dirty="0"/>
              <a:t> </a:t>
            </a:r>
            <a:r>
              <a:rPr lang="en-US" sz="2600" b="1" kern="0" dirty="0" err="1"/>
              <a:t>vật</a:t>
            </a:r>
            <a:r>
              <a:rPr lang="en-US" sz="2600" b="1" kern="0" dirty="0"/>
              <a:t> </a:t>
            </a:r>
            <a:r>
              <a:rPr lang="en-US" sz="2600" b="1" kern="0" dirty="0" err="1"/>
              <a:t>khác</a:t>
            </a:r>
            <a:r>
              <a:rPr lang="en-US" sz="2600" b="1" kern="0" dirty="0"/>
              <a:t> </a:t>
            </a:r>
            <a:r>
              <a:rPr lang="en-US" sz="2600" b="1" kern="0" dirty="0" err="1"/>
              <a:t>đối</a:t>
            </a:r>
            <a:r>
              <a:rPr lang="en-US" sz="2600" b="1" kern="0" dirty="0"/>
              <a:t> </a:t>
            </a:r>
            <a:r>
              <a:rPr lang="en-US" sz="2600" b="1" kern="0" dirty="0" err="1"/>
              <a:t>với</a:t>
            </a:r>
            <a:r>
              <a:rPr lang="en-US" sz="2600" b="1" kern="0" dirty="0"/>
              <a:t> </a:t>
            </a:r>
            <a:r>
              <a:rPr lang="en-US" sz="2600" b="1" kern="0" dirty="0" err="1"/>
              <a:t>Quỳnh</a:t>
            </a:r>
            <a:endParaRPr lang="en-US" sz="2600" b="1" kern="100" dirty="0"/>
          </a:p>
          <a:p>
            <a:pPr algn="just">
              <a:lnSpc>
                <a:spcPct val="130000"/>
              </a:lnSpc>
            </a:pPr>
            <a:r>
              <a:rPr lang="en-US" sz="2600" i="1" kern="0" dirty="0"/>
              <a:t>- </a:t>
            </a:r>
            <a:r>
              <a:rPr lang="en-US" sz="2600" i="1" kern="0" dirty="0" err="1"/>
              <a:t>Bằng</a:t>
            </a:r>
            <a:r>
              <a:rPr lang="en-US" sz="2600" i="1" kern="0" dirty="0"/>
              <a:t> </a:t>
            </a:r>
            <a:r>
              <a:rPr lang="en-US" sz="2600" i="1" kern="0" dirty="0" err="1"/>
              <a:t>chứng</a:t>
            </a:r>
            <a:r>
              <a:rPr lang="en-US" sz="2600" i="1" kern="0" dirty="0"/>
              <a:t>:</a:t>
            </a:r>
            <a:endParaRPr lang="en-US" sz="2600" i="1" kern="100" dirty="0"/>
          </a:p>
          <a:p>
            <a:pPr marL="457200" indent="-457200" algn="just">
              <a:lnSpc>
                <a:spcPct val="130000"/>
              </a:lnSpc>
              <a:buClr>
                <a:srgbClr val="FF0000"/>
              </a:buClr>
              <a:buFont typeface="Wingdings" panose="05000000000000000000" pitchFamily="2" charset="2"/>
              <a:buChar char="ü"/>
            </a:pPr>
            <a:r>
              <a:rPr lang="en-US" sz="2600" kern="0" dirty="0" err="1"/>
              <a:t>Tình</a:t>
            </a:r>
            <a:r>
              <a:rPr lang="en-US" sz="2600" kern="0" dirty="0"/>
              <a:t> cảm bạn </a:t>
            </a:r>
            <a:r>
              <a:rPr lang="en-US" sz="2600" kern="0" dirty="0" err="1"/>
              <a:t>bè</a:t>
            </a:r>
            <a:r>
              <a:rPr lang="en-US" sz="2600" kern="0" dirty="0"/>
              <a:t> </a:t>
            </a:r>
            <a:r>
              <a:rPr lang="en-US" sz="2600" kern="0" dirty="0" err="1"/>
              <a:t>của</a:t>
            </a:r>
            <a:r>
              <a:rPr lang="en-US" sz="2600" kern="0" dirty="0"/>
              <a:t> </a:t>
            </a:r>
            <a:r>
              <a:rPr lang="en-US" sz="2600" kern="0" dirty="0" err="1"/>
              <a:t>Quỳnh</a:t>
            </a:r>
            <a:r>
              <a:rPr lang="en-US" sz="2600" kern="0" dirty="0"/>
              <a:t> </a:t>
            </a:r>
            <a:r>
              <a:rPr lang="en-US" sz="2600" kern="0" dirty="0" err="1"/>
              <a:t>và</a:t>
            </a:r>
            <a:r>
              <a:rPr lang="en-US" sz="2600" kern="0" dirty="0"/>
              <a:t> Nga là </a:t>
            </a:r>
            <a:r>
              <a:rPr lang="en-US" sz="2600" kern="0" dirty="0" err="1"/>
              <a:t>đề</a:t>
            </a:r>
            <a:r>
              <a:rPr lang="en-US" sz="2600" kern="0" dirty="0"/>
              <a:t> tài </a:t>
            </a:r>
            <a:r>
              <a:rPr lang="en-US" sz="2600" kern="0" dirty="0" err="1"/>
              <a:t>cho</a:t>
            </a:r>
            <a:r>
              <a:rPr lang="en-US" sz="2600" kern="0" dirty="0"/>
              <a:t> mấy </a:t>
            </a:r>
            <a:r>
              <a:rPr lang="en-US" sz="2600" kern="0" dirty="0" err="1"/>
              <a:t>câu</a:t>
            </a:r>
            <a:r>
              <a:rPr lang="en-US" sz="2600" kern="0" dirty="0"/>
              <a:t> </a:t>
            </a:r>
            <a:r>
              <a:rPr lang="en-US" sz="2600" kern="0" dirty="0" err="1"/>
              <a:t>vè</a:t>
            </a:r>
            <a:r>
              <a:rPr lang="en-US" sz="2600" kern="0" dirty="0"/>
              <a:t> </a:t>
            </a:r>
            <a:r>
              <a:rPr lang="en-US" sz="2600" kern="0" dirty="0" err="1"/>
              <a:t>quái</a:t>
            </a:r>
            <a:r>
              <a:rPr lang="en-US" sz="2600" kern="0" dirty="0"/>
              <a:t> </a:t>
            </a:r>
            <a:r>
              <a:rPr lang="en-US" sz="2600" kern="0" dirty="0" err="1"/>
              <a:t>ác</a:t>
            </a:r>
            <a:r>
              <a:rPr lang="en-US" sz="2600" kern="0" dirty="0"/>
              <a:t> </a:t>
            </a:r>
            <a:r>
              <a:rPr lang="en-US" sz="2600" kern="0" dirty="0" err="1"/>
              <a:t>của</a:t>
            </a:r>
            <a:r>
              <a:rPr lang="en-US" sz="2600" kern="0" dirty="0"/>
              <a:t> </a:t>
            </a:r>
            <a:r>
              <a:rPr lang="en-US" sz="2600" kern="0" dirty="0" err="1"/>
              <a:t>Luận</a:t>
            </a:r>
            <a:r>
              <a:rPr lang="en-US" sz="2600" kern="0" dirty="0"/>
              <a:t>.</a:t>
            </a:r>
            <a:endParaRPr lang="en-US" sz="2600" kern="100" dirty="0"/>
          </a:p>
          <a:p>
            <a:pPr marL="457200" indent="-457200" algn="just">
              <a:lnSpc>
                <a:spcPct val="130000"/>
              </a:lnSpc>
              <a:buClr>
                <a:srgbClr val="FF0000"/>
              </a:buClr>
              <a:buFont typeface="Wingdings" panose="05000000000000000000" pitchFamily="2" charset="2"/>
              <a:buChar char="ü"/>
            </a:pPr>
            <a:r>
              <a:rPr lang="en-US" sz="2600" kern="0" dirty="0"/>
              <a:t>Thái </a:t>
            </a:r>
            <a:r>
              <a:rPr lang="en-US" sz="2600" kern="0" dirty="0" err="1"/>
              <a:t>độ</a:t>
            </a:r>
            <a:r>
              <a:rPr lang="en-US" sz="2600" kern="0" dirty="0"/>
              <a:t> </a:t>
            </a:r>
            <a:r>
              <a:rPr lang="en-US" sz="2600" kern="0" dirty="0" err="1"/>
              <a:t>của</a:t>
            </a:r>
            <a:r>
              <a:rPr lang="en-US" sz="2600" kern="0" dirty="0"/>
              <a:t> Nga </a:t>
            </a:r>
            <a:r>
              <a:rPr lang="en-US" sz="2600" kern="0" dirty="0" err="1"/>
              <a:t>và</a:t>
            </a:r>
            <a:r>
              <a:rPr lang="en-US" sz="2600" kern="0" dirty="0"/>
              <a:t> </a:t>
            </a:r>
            <a:r>
              <a:rPr lang="en-US" sz="2600" kern="0" dirty="0" err="1"/>
              <a:t>những</a:t>
            </a:r>
            <a:r>
              <a:rPr lang="en-US" sz="2600" kern="0" dirty="0"/>
              <a:t> </a:t>
            </a:r>
            <a:r>
              <a:rPr lang="en-US" sz="2600" kern="0" dirty="0" err="1"/>
              <a:t>trích</a:t>
            </a:r>
            <a:r>
              <a:rPr lang="en-US" sz="2600" kern="0" dirty="0"/>
              <a:t> </a:t>
            </a:r>
            <a:r>
              <a:rPr lang="en-US" sz="2600" kern="0" dirty="0" err="1"/>
              <a:t>dẫn</a:t>
            </a:r>
            <a:r>
              <a:rPr lang="en-US" sz="2600" kern="0" dirty="0"/>
              <a:t> về </a:t>
            </a:r>
            <a:r>
              <a:rPr lang="en-US" sz="2600" kern="0" dirty="0" err="1"/>
              <a:t>thái</a:t>
            </a:r>
            <a:r>
              <a:rPr lang="en-US" sz="2600" kern="0" dirty="0"/>
              <a:t> </a:t>
            </a:r>
            <a:r>
              <a:rPr lang="en-US" sz="2600" kern="0" dirty="0" err="1"/>
              <a:t>độ</a:t>
            </a:r>
            <a:r>
              <a:rPr lang="en-US" sz="2600" kern="0" dirty="0"/>
              <a:t>, </a:t>
            </a:r>
            <a:r>
              <a:rPr lang="en-US" sz="2600" kern="0" dirty="0" err="1"/>
              <a:t>phản</a:t>
            </a:r>
            <a:r>
              <a:rPr lang="en-US" sz="2600" kern="0" dirty="0"/>
              <a:t> </a:t>
            </a:r>
            <a:r>
              <a:rPr lang="en-US" sz="2600" kern="0" dirty="0" err="1"/>
              <a:t>ứng</a:t>
            </a:r>
            <a:r>
              <a:rPr lang="en-US" sz="2600" kern="0" dirty="0"/>
              <a:t> </a:t>
            </a:r>
            <a:r>
              <a:rPr lang="en-US" sz="2600" kern="0" dirty="0" err="1"/>
              <a:t>và</a:t>
            </a:r>
            <a:r>
              <a:rPr lang="en-US" sz="2600" kern="0" dirty="0"/>
              <a:t> cảm </a:t>
            </a:r>
            <a:r>
              <a:rPr lang="en-US" sz="2600" kern="0" dirty="0" err="1"/>
              <a:t>giác</a:t>
            </a:r>
            <a:r>
              <a:rPr lang="en-US" sz="2600" kern="0" dirty="0"/>
              <a:t> </a:t>
            </a:r>
            <a:r>
              <a:rPr lang="en-US" sz="2600" kern="0" dirty="0" err="1"/>
              <a:t>của</a:t>
            </a:r>
            <a:r>
              <a:rPr lang="en-US" sz="2600" kern="0" dirty="0"/>
              <a:t> Nga </a:t>
            </a:r>
            <a:r>
              <a:rPr lang="en-US" sz="2600" kern="0" dirty="0" err="1"/>
              <a:t>trước</a:t>
            </a:r>
            <a:r>
              <a:rPr lang="en-US" sz="2600" kern="0" dirty="0"/>
              <a:t> </a:t>
            </a:r>
            <a:r>
              <a:rPr lang="en-US" sz="2600" kern="0" dirty="0" err="1"/>
              <a:t>tình</a:t>
            </a:r>
            <a:r>
              <a:rPr lang="en-US" sz="2600" kern="0" dirty="0"/>
              <a:t> cảm </a:t>
            </a:r>
            <a:r>
              <a:rPr lang="en-US" sz="2600" kern="0" dirty="0" err="1"/>
              <a:t>của</a:t>
            </a:r>
            <a:r>
              <a:rPr lang="en-US" sz="2600" kern="0" dirty="0"/>
              <a:t> </a:t>
            </a:r>
            <a:r>
              <a:rPr lang="en-US" sz="2600" kern="0" dirty="0" err="1"/>
              <a:t>Quỳnh</a:t>
            </a:r>
            <a:r>
              <a:rPr lang="en-US" sz="2600" kern="0" dirty="0"/>
              <a:t>.</a:t>
            </a:r>
            <a:endParaRPr lang="en-US" sz="2600" kern="100" dirty="0"/>
          </a:p>
        </p:txBody>
      </p:sp>
    </p:spTree>
    <p:extLst>
      <p:ext uri="{BB962C8B-B14F-4D97-AF65-F5344CB8AC3E}">
        <p14:creationId xmlns:p14="http://schemas.microsoft.com/office/powerpoint/2010/main" val="103916889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barn(inVertical)">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barn(inVertical)">
                                      <p:cBhvr>
                                        <p:cTn id="1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2" name="TextBox 1">
            <a:extLst>
              <a:ext uri="{FF2B5EF4-FFF2-40B4-BE49-F238E27FC236}">
                <a16:creationId xmlns:a16="http://schemas.microsoft.com/office/drawing/2014/main" id="{FE3C6563-BBD4-AAAD-05F0-5D9E6B4C9A19}"/>
              </a:ext>
            </a:extLst>
          </p:cNvPr>
          <p:cNvSpPr txBox="1"/>
          <p:nvPr/>
        </p:nvSpPr>
        <p:spPr>
          <a:xfrm>
            <a:off x="800100" y="320349"/>
            <a:ext cx="10835639" cy="606961"/>
          </a:xfrm>
          <a:prstGeom prst="rect">
            <a:avLst/>
          </a:prstGeom>
          <a:noFill/>
        </p:spPr>
        <p:txBody>
          <a:bodyPr wrap="square">
            <a:spAutoFit/>
          </a:bodyPr>
          <a:lstStyle/>
          <a:p>
            <a:pPr algn="ctr">
              <a:lnSpc>
                <a:spcPct val="130000"/>
              </a:lnSpc>
              <a:spcAft>
                <a:spcPts val="1000"/>
              </a:spcAft>
              <a:tabLst>
                <a:tab pos="1386840" algn="l"/>
              </a:tabLst>
            </a:pPr>
            <a:r>
              <a:rPr lang="pt-BR" sz="2800" b="1" dirty="0">
                <a:solidFill>
                  <a:srgbClr val="FF0000"/>
                </a:solidFill>
                <a:effectLst/>
                <a:latin typeface="#9Slide03 AmpleSoft Bold" panose="02000000000000000000" pitchFamily="2" charset="0"/>
                <a:ea typeface="Calibri" panose="020F0502020204030204" pitchFamily="34" charset="0"/>
              </a:rPr>
              <a:t>Hệ thống lí lẽ và bằng chứng trong từng luận điểm của văn bản</a:t>
            </a:r>
            <a:endParaRPr lang="en-US" sz="2800" dirty="0">
              <a:solidFill>
                <a:srgbClr val="FF0000"/>
              </a:solidFill>
              <a:effectLst/>
              <a:latin typeface="#9Slide03 AmpleSoft Bold" panose="02000000000000000000" pitchFamily="2" charset="0"/>
              <a:ea typeface="Calibri" panose="020F0502020204030204" pitchFamily="34" charset="0"/>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extLst>
              <p:ext uri="{D42A27DB-BD31-4B8C-83A1-F6EECF244321}">
                <p14:modId xmlns:p14="http://schemas.microsoft.com/office/powerpoint/2010/main" val="415760290"/>
              </p:ext>
            </p:extLst>
          </p:nvPr>
        </p:nvGraphicFramePr>
        <p:xfrm>
          <a:off x="354875" y="1182221"/>
          <a:ext cx="11482250" cy="5512119"/>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1: </a:t>
                      </a:r>
                      <a:r>
                        <a:rPr lang="en-US" sz="2600" b="1" kern="0" dirty="0" err="1">
                          <a:solidFill>
                            <a:srgbClr val="0070C0"/>
                          </a:solidFill>
                          <a:effectLst/>
                        </a:rPr>
                        <a:t>Nhân</a:t>
                      </a:r>
                      <a:r>
                        <a:rPr lang="en-US" sz="2600" b="1" kern="0" dirty="0">
                          <a:solidFill>
                            <a:srgbClr val="0070C0"/>
                          </a:solidFill>
                          <a:effectLst/>
                        </a:rPr>
                        <a:t> </a:t>
                      </a:r>
                      <a:r>
                        <a:rPr lang="en-US" sz="2600" b="1" kern="0" dirty="0" err="1">
                          <a:solidFill>
                            <a:srgbClr val="0070C0"/>
                          </a:solidFill>
                          <a:effectLst/>
                        </a:rPr>
                        <a:t>dạng</a:t>
                      </a:r>
                      <a:r>
                        <a:rPr lang="en-US" sz="2600" b="1" kern="0" dirty="0">
                          <a:solidFill>
                            <a:srgbClr val="0070C0"/>
                          </a:solidFill>
                          <a:effectLst/>
                        </a:rPr>
                        <a:t> </a:t>
                      </a:r>
                      <a:r>
                        <a:rPr lang="en-US" sz="2600" b="1" kern="0" dirty="0" err="1">
                          <a:solidFill>
                            <a:srgbClr val="0070C0"/>
                          </a:solidFill>
                          <a:effectLst/>
                        </a:rPr>
                        <a:t>khác</a:t>
                      </a:r>
                      <a:r>
                        <a:rPr lang="en-US" sz="2600" b="1" kern="0" dirty="0">
                          <a:solidFill>
                            <a:srgbClr val="0070C0"/>
                          </a:solidFill>
                          <a:effectLst/>
                        </a:rPr>
                        <a:t> </a:t>
                      </a:r>
                      <a:r>
                        <a:rPr lang="en-US" sz="2600" b="1" kern="0" dirty="0" err="1">
                          <a:solidFill>
                            <a:srgbClr val="0070C0"/>
                          </a:solidFill>
                          <a:effectLst/>
                        </a:rPr>
                        <a:t>biệt</a:t>
                      </a:r>
                      <a:r>
                        <a:rPr lang="en-US" sz="2600" b="1" kern="0" dirty="0">
                          <a:solidFill>
                            <a:srgbClr val="0070C0"/>
                          </a:solidFill>
                          <a:effectLst/>
                        </a:rPr>
                        <a:t> </a:t>
                      </a:r>
                      <a:r>
                        <a:rPr lang="en-US" sz="2600" b="1" kern="0" dirty="0" err="1">
                          <a:solidFill>
                            <a:srgbClr val="0070C0"/>
                          </a:solidFill>
                          <a:effectLst/>
                        </a:rPr>
                        <a:t>của</a:t>
                      </a:r>
                      <a:r>
                        <a:rPr lang="en-US" sz="2600" b="1" kern="0" dirty="0">
                          <a:solidFill>
                            <a:srgbClr val="0070C0"/>
                          </a:solidFill>
                          <a:effectLst/>
                        </a:rPr>
                        <a:t> </a:t>
                      </a:r>
                      <a:r>
                        <a:rPr lang="en-US" sz="2600" b="1" kern="0" dirty="0" err="1">
                          <a:solidFill>
                            <a:srgbClr val="0070C0"/>
                          </a:solidFill>
                          <a:effectLst/>
                        </a:rPr>
                        <a:t>Quỳnh</a:t>
                      </a:r>
                      <a:r>
                        <a:rPr lang="en-US" sz="2600" b="1" kern="0" dirty="0">
                          <a:solidFill>
                            <a:srgbClr val="0070C0"/>
                          </a:solidFill>
                          <a:effectLst/>
                        </a:rPr>
                        <a:t> </a:t>
                      </a:r>
                      <a:r>
                        <a:rPr lang="en-US" sz="2600" b="1" kern="0" dirty="0" err="1">
                          <a:solidFill>
                            <a:srgbClr val="0070C0"/>
                          </a:solidFill>
                          <a:effectLst/>
                        </a:rPr>
                        <a:t>và</a:t>
                      </a:r>
                      <a:r>
                        <a:rPr lang="en-US" sz="2600" b="1" kern="0" dirty="0">
                          <a:solidFill>
                            <a:srgbClr val="0070C0"/>
                          </a:solidFill>
                          <a:effectLst/>
                        </a:rPr>
                        <a:t> </a:t>
                      </a:r>
                      <a:r>
                        <a:rPr lang="en-US" sz="2600" b="1" kern="0" dirty="0" err="1">
                          <a:solidFill>
                            <a:srgbClr val="0070C0"/>
                          </a:solidFill>
                          <a:effectLst/>
                        </a:rPr>
                        <a:t>thái</a:t>
                      </a:r>
                      <a:r>
                        <a:rPr lang="en-US" sz="2600" b="1" kern="0" dirty="0">
                          <a:solidFill>
                            <a:srgbClr val="0070C0"/>
                          </a:solidFill>
                          <a:effectLst/>
                        </a:rPr>
                        <a:t> </a:t>
                      </a:r>
                      <a:r>
                        <a:rPr lang="en-US" sz="2600" b="1" kern="0" dirty="0" err="1">
                          <a:solidFill>
                            <a:srgbClr val="0070C0"/>
                          </a:solidFill>
                          <a:effectLst/>
                        </a:rPr>
                        <a:t>độ</a:t>
                      </a:r>
                      <a:r>
                        <a:rPr lang="en-US" sz="2600" b="1" kern="0" dirty="0">
                          <a:solidFill>
                            <a:srgbClr val="0070C0"/>
                          </a:solidFill>
                          <a:effectLst/>
                        </a:rPr>
                        <a:t> </a:t>
                      </a:r>
                      <a:r>
                        <a:rPr lang="en-US" sz="2600" b="1" kern="0" dirty="0" err="1">
                          <a:solidFill>
                            <a:srgbClr val="0070C0"/>
                          </a:solidFill>
                          <a:effectLst/>
                        </a:rPr>
                        <a:t>của</a:t>
                      </a:r>
                      <a:r>
                        <a:rPr lang="en-US" sz="2600" b="1" kern="0" dirty="0">
                          <a:solidFill>
                            <a:srgbClr val="0070C0"/>
                          </a:solidFill>
                          <a:effectLst/>
                        </a:rPr>
                        <a:t> </a:t>
                      </a:r>
                      <a:r>
                        <a:rPr lang="en-US" sz="2600" b="1" kern="0" dirty="0" err="1">
                          <a:solidFill>
                            <a:srgbClr val="0070C0"/>
                          </a:solidFill>
                          <a:effectLst/>
                        </a:rPr>
                        <a:t>mọi</a:t>
                      </a:r>
                      <a:r>
                        <a:rPr lang="en-US" sz="2600" b="1" kern="0" dirty="0">
                          <a:solidFill>
                            <a:srgbClr val="0070C0"/>
                          </a:solidFill>
                          <a:effectLst/>
                        </a:rPr>
                        <a:t> </a:t>
                      </a:r>
                      <a:r>
                        <a:rPr lang="en-US" sz="2600" b="1" kern="0" dirty="0" err="1">
                          <a:solidFill>
                            <a:srgbClr val="0070C0"/>
                          </a:solidFill>
                          <a:effectLst/>
                        </a:rPr>
                        <a:t>người</a:t>
                      </a:r>
                      <a:r>
                        <a:rPr lang="en-US" sz="2600" b="1" kern="0" dirty="0">
                          <a:solidFill>
                            <a:srgbClr val="0070C0"/>
                          </a:solidFill>
                          <a:effectLst/>
                        </a:rPr>
                        <a:t> </a:t>
                      </a:r>
                      <a:r>
                        <a:rPr lang="en-US" sz="2600" b="1" kern="0" dirty="0" err="1">
                          <a:solidFill>
                            <a:srgbClr val="0070C0"/>
                          </a:solidFill>
                          <a:effectLst/>
                        </a:rPr>
                        <a:t>đối</a:t>
                      </a:r>
                      <a:r>
                        <a:rPr lang="en-US" sz="2600" b="1" kern="0" dirty="0">
                          <a:solidFill>
                            <a:srgbClr val="0070C0"/>
                          </a:solidFill>
                          <a:effectLst/>
                        </a:rPr>
                        <a:t> </a:t>
                      </a:r>
                      <a:r>
                        <a:rPr lang="en-US" sz="2600" b="1" kern="0" dirty="0" err="1">
                          <a:solidFill>
                            <a:srgbClr val="0070C0"/>
                          </a:solidFill>
                          <a:effectLst/>
                        </a:rPr>
                        <a:t>với</a:t>
                      </a:r>
                      <a:r>
                        <a:rPr lang="en-US" sz="2600" b="1" kern="0" dirty="0">
                          <a:solidFill>
                            <a:srgbClr val="0070C0"/>
                          </a:solidFill>
                          <a:effectLst/>
                        </a:rPr>
                        <a:t> </a:t>
                      </a:r>
                      <a:r>
                        <a:rPr lang="en-US" sz="2600" b="1" kern="0" dirty="0" err="1">
                          <a:solidFill>
                            <a:srgbClr val="0070C0"/>
                          </a:solidFill>
                          <a:effectLst/>
                        </a:rPr>
                        <a:t>nhân</a:t>
                      </a:r>
                      <a:r>
                        <a:rPr lang="en-US" sz="2600" b="1" kern="0" dirty="0">
                          <a:solidFill>
                            <a:srgbClr val="0070C0"/>
                          </a:solidFill>
                          <a:effectLst/>
                        </a:rPr>
                        <a:t> </a:t>
                      </a:r>
                      <a:r>
                        <a:rPr lang="en-US" sz="2600" b="1" kern="0" dirty="0" err="1">
                          <a:solidFill>
                            <a:srgbClr val="0070C0"/>
                          </a:solidFill>
                          <a:effectLst/>
                        </a:rPr>
                        <a:t>dạng</a:t>
                      </a:r>
                      <a:r>
                        <a:rPr lang="en-US" sz="2600" b="1" kern="0" dirty="0">
                          <a:solidFill>
                            <a:srgbClr val="0070C0"/>
                          </a:solidFill>
                          <a:effectLst/>
                        </a:rPr>
                        <a:t> ấy</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0" kern="0">
                          <a:effectLst/>
                        </a:rPr>
                        <a:t>Lí lẽ và bằng chứng</a:t>
                      </a:r>
                      <a:endParaRPr lang="en-US" sz="2600" b="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755509">
                <a:tc>
                  <a:txBody>
                    <a:bodyPr/>
                    <a:lstStyle/>
                    <a:p>
                      <a:pPr>
                        <a:lnSpc>
                          <a:spcPct val="130000"/>
                        </a:lnSpc>
                      </a:pPr>
                      <a:r>
                        <a:rPr lang="en-US" sz="2600" b="0" kern="0" dirty="0">
                          <a:effectLst/>
                        </a:rPr>
                        <a:t> </a:t>
                      </a:r>
                    </a:p>
                    <a:p>
                      <a:pPr>
                        <a:lnSpc>
                          <a:spcPct val="130000"/>
                        </a:lnSpc>
                      </a:pPr>
                      <a:endParaRPr lang="en-US" sz="2600" b="0" kern="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30000"/>
                        </a:lnSpc>
                      </a:pPr>
                      <a:endParaRPr lang="en-US" sz="2600" b="0" kern="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30000"/>
                        </a:lnSpc>
                      </a:pPr>
                      <a:endParaRPr lang="en-US" sz="2600" b="0" kern="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30000"/>
                        </a:lnSpc>
                      </a:pPr>
                      <a:endParaRPr lang="en-US" sz="2600" b="0" kern="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30000"/>
                        </a:lnSpc>
                      </a:pPr>
                      <a:endParaRPr lang="en-US" sz="2600" b="0" kern="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30000"/>
                        </a:lnSpc>
                      </a:pPr>
                      <a:endParaRPr lang="en-US" sz="2600" b="0" kern="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30000"/>
                        </a:lnSpc>
                      </a:pPr>
                      <a:endParaRPr lang="en-US" sz="2600" b="0" kern="10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0123412"/>
                  </a:ext>
                </a:extLst>
              </a:tr>
            </a:tbl>
          </a:graphicData>
        </a:graphic>
      </p:graphicFrame>
      <p:sp>
        <p:nvSpPr>
          <p:cNvPr id="6" name="TextBox 5">
            <a:extLst>
              <a:ext uri="{FF2B5EF4-FFF2-40B4-BE49-F238E27FC236}">
                <a16:creationId xmlns:a16="http://schemas.microsoft.com/office/drawing/2014/main" id="{592E2555-B248-1D64-68A2-BB5C69F9F855}"/>
              </a:ext>
            </a:extLst>
          </p:cNvPr>
          <p:cNvSpPr txBox="1"/>
          <p:nvPr/>
        </p:nvSpPr>
        <p:spPr>
          <a:xfrm>
            <a:off x="467423" y="2735652"/>
            <a:ext cx="11256148" cy="3885487"/>
          </a:xfrm>
          <a:prstGeom prst="rect">
            <a:avLst/>
          </a:prstGeom>
          <a:noFill/>
        </p:spPr>
        <p:txBody>
          <a:bodyPr wrap="square">
            <a:spAutoFit/>
          </a:bodyPr>
          <a:lstStyle/>
          <a:p>
            <a:pPr algn="just">
              <a:lnSpc>
                <a:spcPct val="130000"/>
              </a:lnSpc>
            </a:pPr>
            <a:r>
              <a:rPr lang="en-US" sz="2400" b="1" kern="0" dirty="0">
                <a:effectLst/>
              </a:rPr>
              <a:t>=&gt; Nhận </a:t>
            </a:r>
            <a:r>
              <a:rPr lang="en-US" sz="2400" b="1" kern="0" dirty="0" err="1">
                <a:effectLst/>
              </a:rPr>
              <a:t>xét</a:t>
            </a:r>
            <a:r>
              <a:rPr lang="en-US" sz="2400" b="1" kern="0" dirty="0">
                <a:effectLst/>
              </a:rPr>
              <a:t>:</a:t>
            </a:r>
            <a:endParaRPr lang="en-US" sz="2400" b="1" kern="100" dirty="0">
              <a:effectLst/>
            </a:endParaRPr>
          </a:p>
          <a:p>
            <a:pPr marL="342900" indent="-342900" algn="just">
              <a:lnSpc>
                <a:spcPct val="130000"/>
              </a:lnSpc>
              <a:buClr>
                <a:srgbClr val="FF0000"/>
              </a:buClr>
              <a:buFont typeface="Wingdings" panose="05000000000000000000" pitchFamily="2" charset="2"/>
              <a:buChar char="ü"/>
            </a:pPr>
            <a:r>
              <a:rPr lang="en-US" sz="2400" b="0" kern="0" dirty="0" err="1">
                <a:effectLst/>
              </a:rPr>
              <a:t>Lí</a:t>
            </a:r>
            <a:r>
              <a:rPr lang="en-US" sz="2400" b="0" kern="0" dirty="0">
                <a:effectLst/>
              </a:rPr>
              <a:t> </a:t>
            </a:r>
            <a:r>
              <a:rPr lang="en-US" sz="2400" b="0" kern="0" dirty="0" err="1">
                <a:effectLst/>
              </a:rPr>
              <a:t>lẽ</a:t>
            </a:r>
            <a:r>
              <a:rPr lang="en-US" sz="2400" b="0" kern="0" dirty="0">
                <a:effectLst/>
              </a:rPr>
              <a:t> </a:t>
            </a:r>
            <a:r>
              <a:rPr lang="en-US" sz="2400" b="0" kern="0" dirty="0" err="1">
                <a:effectLst/>
              </a:rPr>
              <a:t>và</a:t>
            </a:r>
            <a:r>
              <a:rPr lang="en-US" sz="2400" b="0" kern="0" dirty="0">
                <a:effectLst/>
              </a:rPr>
              <a:t> </a:t>
            </a:r>
            <a:r>
              <a:rPr lang="en-US" sz="2400" b="0" kern="0" dirty="0" err="1">
                <a:effectLst/>
              </a:rPr>
              <a:t>bằng</a:t>
            </a:r>
            <a:r>
              <a:rPr lang="en-US" sz="2400" b="0" kern="0" dirty="0">
                <a:effectLst/>
              </a:rPr>
              <a:t> </a:t>
            </a:r>
            <a:r>
              <a:rPr lang="en-US" sz="2400" b="0" kern="0" dirty="0" err="1">
                <a:effectLst/>
              </a:rPr>
              <a:t>chứng</a:t>
            </a:r>
            <a:r>
              <a:rPr lang="en-US" sz="2400" b="0" kern="0" dirty="0">
                <a:effectLst/>
              </a:rPr>
              <a:t> </a:t>
            </a:r>
            <a:r>
              <a:rPr lang="en-US" sz="2400" b="0" kern="0" dirty="0" err="1">
                <a:effectLst/>
              </a:rPr>
              <a:t>được</a:t>
            </a:r>
            <a:r>
              <a:rPr lang="en-US" sz="2400" b="0" kern="0" dirty="0">
                <a:effectLst/>
              </a:rPr>
              <a:t> </a:t>
            </a:r>
            <a:r>
              <a:rPr lang="en-US" sz="2400" b="0" kern="0" dirty="0" err="1">
                <a:effectLst/>
              </a:rPr>
              <a:t>sử</a:t>
            </a:r>
            <a:r>
              <a:rPr lang="en-US" sz="2400" b="0" kern="0" dirty="0">
                <a:effectLst/>
              </a:rPr>
              <a:t> </a:t>
            </a:r>
            <a:r>
              <a:rPr lang="en-US" sz="2400" b="0" kern="0" dirty="0" err="1">
                <a:effectLst/>
              </a:rPr>
              <a:t>dụng</a:t>
            </a:r>
            <a:r>
              <a:rPr lang="en-US" sz="2400" b="0" kern="0" dirty="0">
                <a:effectLst/>
              </a:rPr>
              <a:t> </a:t>
            </a:r>
            <a:r>
              <a:rPr lang="en-US" sz="2400" b="0" kern="0" dirty="0" err="1">
                <a:effectLst/>
              </a:rPr>
              <a:t>đều</a:t>
            </a:r>
            <a:r>
              <a:rPr lang="en-US" sz="2400" b="0" kern="0" dirty="0">
                <a:effectLst/>
              </a:rPr>
              <a:t> </a:t>
            </a:r>
            <a:r>
              <a:rPr lang="en-US" sz="2400" b="0" kern="0" dirty="0" err="1">
                <a:effectLst/>
              </a:rPr>
              <a:t>giúp</a:t>
            </a:r>
            <a:r>
              <a:rPr lang="en-US" sz="2400" b="0" kern="0" dirty="0">
                <a:effectLst/>
              </a:rPr>
              <a:t> </a:t>
            </a:r>
            <a:r>
              <a:rPr lang="en-US" sz="2400" b="0" kern="0" dirty="0" err="1">
                <a:effectLst/>
              </a:rPr>
              <a:t>người</a:t>
            </a:r>
            <a:r>
              <a:rPr lang="en-US" sz="2400" b="0" kern="0" dirty="0">
                <a:effectLst/>
              </a:rPr>
              <a:t> </a:t>
            </a:r>
            <a:r>
              <a:rPr lang="en-US" sz="2400" b="0" kern="0" dirty="0" err="1">
                <a:effectLst/>
              </a:rPr>
              <a:t>đọc</a:t>
            </a:r>
            <a:r>
              <a:rPr lang="en-US" sz="2400" b="0" kern="0" dirty="0">
                <a:effectLst/>
              </a:rPr>
              <a:t> nhận </a:t>
            </a:r>
            <a:r>
              <a:rPr lang="en-US" sz="2400" b="0" kern="0" dirty="0" err="1">
                <a:effectLst/>
              </a:rPr>
              <a:t>ra</a:t>
            </a:r>
            <a:r>
              <a:rPr lang="en-US" sz="2400" b="0" kern="0" dirty="0">
                <a:effectLst/>
              </a:rPr>
              <a:t> </a:t>
            </a:r>
            <a:r>
              <a:rPr lang="en-US" sz="2400" b="0" kern="0" dirty="0" err="1">
                <a:effectLst/>
              </a:rPr>
              <a:t>thái</a:t>
            </a:r>
            <a:r>
              <a:rPr lang="en-US" sz="2400" b="0" kern="0" dirty="0">
                <a:effectLst/>
              </a:rPr>
              <a:t> </a:t>
            </a:r>
            <a:r>
              <a:rPr lang="en-US" sz="2400" b="0" kern="0" dirty="0" err="1">
                <a:effectLst/>
              </a:rPr>
              <a:t>độ</a:t>
            </a:r>
            <a:r>
              <a:rPr lang="en-US" sz="2400" b="0" kern="0" dirty="0">
                <a:effectLst/>
              </a:rPr>
              <a:t> </a:t>
            </a:r>
            <a:r>
              <a:rPr lang="en-US" sz="2400" b="0" kern="0" dirty="0" err="1">
                <a:effectLst/>
              </a:rPr>
              <a:t>của</a:t>
            </a:r>
            <a:r>
              <a:rPr lang="en-US" sz="2400" b="0" kern="0" dirty="0">
                <a:effectLst/>
              </a:rPr>
              <a:t> </a:t>
            </a:r>
            <a:r>
              <a:rPr lang="en-US" sz="2400" b="0" kern="0" dirty="0" err="1">
                <a:effectLst/>
              </a:rPr>
              <a:t>những</a:t>
            </a:r>
            <a:r>
              <a:rPr lang="en-US" sz="2400" b="0" kern="0" dirty="0">
                <a:effectLst/>
              </a:rPr>
              <a:t> </a:t>
            </a:r>
            <a:r>
              <a:rPr lang="en-US" sz="2400" b="0" kern="0" dirty="0" err="1">
                <a:effectLst/>
              </a:rPr>
              <a:t>người</a:t>
            </a:r>
            <a:r>
              <a:rPr lang="en-US" sz="2400" b="0" kern="0" dirty="0">
                <a:effectLst/>
              </a:rPr>
              <a:t> </a:t>
            </a:r>
            <a:r>
              <a:rPr lang="en-US" sz="2400" b="0" kern="0" dirty="0" err="1">
                <a:effectLst/>
              </a:rPr>
              <a:t>xung</a:t>
            </a:r>
            <a:r>
              <a:rPr lang="en-US" sz="2400" b="0" kern="0" dirty="0">
                <a:effectLst/>
              </a:rPr>
              <a:t> </a:t>
            </a:r>
            <a:r>
              <a:rPr lang="en-US" sz="2400" b="0" kern="0" dirty="0" err="1">
                <a:effectLst/>
              </a:rPr>
              <a:t>quanh</a:t>
            </a:r>
            <a:r>
              <a:rPr lang="en-US" sz="2400" b="0" kern="0" dirty="0">
                <a:effectLst/>
              </a:rPr>
              <a:t> </a:t>
            </a:r>
            <a:r>
              <a:rPr lang="en-US" sz="2400" b="0" kern="0" dirty="0" err="1">
                <a:effectLst/>
              </a:rPr>
              <a:t>đối</a:t>
            </a:r>
            <a:r>
              <a:rPr lang="en-US" sz="2400" b="0" kern="0" dirty="0">
                <a:effectLst/>
              </a:rPr>
              <a:t> </a:t>
            </a:r>
            <a:r>
              <a:rPr lang="en-US" sz="2400" b="0" kern="0" dirty="0" err="1">
                <a:effectLst/>
              </a:rPr>
              <a:t>với</a:t>
            </a:r>
            <a:r>
              <a:rPr lang="en-US" sz="2400" b="0" kern="0" dirty="0">
                <a:effectLst/>
              </a:rPr>
              <a:t> </a:t>
            </a:r>
            <a:r>
              <a:rPr lang="en-US" sz="2400" b="0" kern="0" dirty="0" err="1">
                <a:effectLst/>
              </a:rPr>
              <a:t>Quỳnh</a:t>
            </a:r>
            <a:r>
              <a:rPr lang="en-US" sz="2400" b="0" kern="0" dirty="0">
                <a:effectLst/>
              </a:rPr>
              <a:t>.</a:t>
            </a:r>
            <a:endParaRPr lang="en-US" sz="2400" b="0" kern="100" dirty="0">
              <a:effectLst/>
            </a:endParaRPr>
          </a:p>
          <a:p>
            <a:pPr marL="342900" indent="-342900" algn="just">
              <a:lnSpc>
                <a:spcPct val="130000"/>
              </a:lnSpc>
              <a:buClr>
                <a:srgbClr val="FF0000"/>
              </a:buClr>
              <a:buFont typeface="Wingdings" panose="05000000000000000000" pitchFamily="2" charset="2"/>
              <a:buChar char="ü"/>
            </a:pPr>
            <a:r>
              <a:rPr lang="en-US" sz="2400" b="0" kern="0" dirty="0" err="1">
                <a:effectLst/>
              </a:rPr>
              <a:t>Bằng</a:t>
            </a:r>
            <a:r>
              <a:rPr lang="en-US" sz="2400" b="0" kern="0" dirty="0">
                <a:effectLst/>
              </a:rPr>
              <a:t> </a:t>
            </a:r>
            <a:r>
              <a:rPr lang="en-US" sz="2400" b="0" kern="0" dirty="0" err="1">
                <a:effectLst/>
              </a:rPr>
              <a:t>chứng</a:t>
            </a:r>
            <a:r>
              <a:rPr lang="en-US" sz="2400" b="0" kern="0" dirty="0">
                <a:effectLst/>
              </a:rPr>
              <a:t> </a:t>
            </a:r>
            <a:r>
              <a:rPr lang="en-US" sz="2400" b="0" kern="0" dirty="0" err="1">
                <a:effectLst/>
              </a:rPr>
              <a:t>và</a:t>
            </a:r>
            <a:r>
              <a:rPr lang="en-US" sz="2400" b="0" kern="0" dirty="0">
                <a:effectLst/>
              </a:rPr>
              <a:t> </a:t>
            </a:r>
            <a:r>
              <a:rPr lang="en-US" sz="2400" b="0" kern="0" dirty="0" err="1">
                <a:effectLst/>
              </a:rPr>
              <a:t>lí</a:t>
            </a:r>
            <a:r>
              <a:rPr lang="en-US" sz="2400" b="0" kern="0" dirty="0">
                <a:effectLst/>
              </a:rPr>
              <a:t> </a:t>
            </a:r>
            <a:r>
              <a:rPr lang="en-US" sz="2400" b="0" kern="0" dirty="0" err="1">
                <a:effectLst/>
              </a:rPr>
              <a:t>lẽ</a:t>
            </a:r>
            <a:r>
              <a:rPr lang="en-US" sz="2400" b="0" kern="0" dirty="0">
                <a:effectLst/>
              </a:rPr>
              <a:t> </a:t>
            </a:r>
            <a:r>
              <a:rPr lang="en-US" sz="2400" b="0" kern="0" dirty="0" err="1">
                <a:effectLst/>
              </a:rPr>
              <a:t>được</a:t>
            </a:r>
            <a:r>
              <a:rPr lang="en-US" sz="2400" b="0" kern="0" dirty="0">
                <a:effectLst/>
              </a:rPr>
              <a:t> </a:t>
            </a:r>
            <a:r>
              <a:rPr lang="en-US" sz="2400" b="0" kern="0" dirty="0" err="1">
                <a:effectLst/>
              </a:rPr>
              <a:t>trình</a:t>
            </a:r>
            <a:r>
              <a:rPr lang="en-US" sz="2400" b="0" kern="0" dirty="0">
                <a:effectLst/>
              </a:rPr>
              <a:t> </a:t>
            </a:r>
            <a:r>
              <a:rPr lang="en-US" sz="2400" b="0" kern="0" dirty="0" err="1">
                <a:effectLst/>
              </a:rPr>
              <a:t>bày</a:t>
            </a:r>
            <a:r>
              <a:rPr lang="en-US" sz="2400" b="0" kern="0" dirty="0">
                <a:effectLst/>
              </a:rPr>
              <a:t> xen </a:t>
            </a:r>
            <a:r>
              <a:rPr lang="en-US" sz="2400" b="0" kern="0" dirty="0" err="1">
                <a:effectLst/>
              </a:rPr>
              <a:t>kẽ</a:t>
            </a:r>
            <a:r>
              <a:rPr lang="en-US" sz="2400" b="0" kern="0" dirty="0">
                <a:effectLst/>
              </a:rPr>
              <a:t>, </a:t>
            </a:r>
            <a:r>
              <a:rPr lang="en-US" sz="2400" b="0" kern="0" dirty="0" err="1">
                <a:effectLst/>
              </a:rPr>
              <a:t>tác</a:t>
            </a:r>
            <a:r>
              <a:rPr lang="en-US" sz="2400" b="0" kern="0" dirty="0">
                <a:effectLst/>
              </a:rPr>
              <a:t> </a:t>
            </a:r>
            <a:r>
              <a:rPr lang="en-US" sz="2400" b="0" kern="0" dirty="0" err="1">
                <a:effectLst/>
              </a:rPr>
              <a:t>giả</a:t>
            </a:r>
            <a:r>
              <a:rPr lang="en-US" sz="2400" b="0" kern="0" dirty="0">
                <a:effectLst/>
              </a:rPr>
              <a:t> đưa </a:t>
            </a:r>
            <a:r>
              <a:rPr lang="en-US" sz="2400" b="0" kern="0" dirty="0" err="1">
                <a:effectLst/>
              </a:rPr>
              <a:t>ra</a:t>
            </a:r>
            <a:r>
              <a:rPr lang="en-US" sz="2400" b="0" kern="0" dirty="0">
                <a:effectLst/>
              </a:rPr>
              <a:t> </a:t>
            </a:r>
            <a:r>
              <a:rPr lang="en-US" sz="2400" b="0" kern="0" dirty="0" err="1">
                <a:effectLst/>
              </a:rPr>
              <a:t>lí</a:t>
            </a:r>
            <a:r>
              <a:rPr lang="en-US" sz="2400" b="0" kern="0" dirty="0">
                <a:effectLst/>
              </a:rPr>
              <a:t> </a:t>
            </a:r>
            <a:r>
              <a:rPr lang="en-US" sz="2400" b="0" kern="0" dirty="0" err="1">
                <a:effectLst/>
              </a:rPr>
              <a:t>lẽ</a:t>
            </a:r>
            <a:r>
              <a:rPr lang="en-US" sz="2400" b="0" kern="0" dirty="0">
                <a:effectLst/>
              </a:rPr>
              <a:t> nào thì sẽ </a:t>
            </a:r>
            <a:r>
              <a:rPr lang="en-US" sz="2400" b="0" kern="0" dirty="0" err="1">
                <a:effectLst/>
              </a:rPr>
              <a:t>chọn</a:t>
            </a:r>
            <a:r>
              <a:rPr lang="en-US" sz="2400" b="0" kern="0" dirty="0">
                <a:effectLst/>
              </a:rPr>
              <a:t> </a:t>
            </a:r>
            <a:r>
              <a:rPr lang="en-US" sz="2400" b="0" kern="0" dirty="0" err="1">
                <a:effectLst/>
              </a:rPr>
              <a:t>bằng</a:t>
            </a:r>
            <a:r>
              <a:rPr lang="en-US" sz="2400" b="0" kern="0" dirty="0">
                <a:effectLst/>
              </a:rPr>
              <a:t> </a:t>
            </a:r>
            <a:r>
              <a:rPr lang="en-US" sz="2400" b="0" kern="0" dirty="0" err="1">
                <a:effectLst/>
              </a:rPr>
              <a:t>chứng</a:t>
            </a:r>
            <a:r>
              <a:rPr lang="en-US" sz="2400" b="0" kern="0" dirty="0">
                <a:effectLst/>
              </a:rPr>
              <a:t> </a:t>
            </a:r>
            <a:r>
              <a:rPr lang="en-US" sz="2400" b="0" kern="0" dirty="0" err="1">
                <a:effectLst/>
              </a:rPr>
              <a:t>tương</a:t>
            </a:r>
            <a:r>
              <a:rPr lang="en-US" sz="2400" b="0" kern="0" dirty="0">
                <a:effectLst/>
              </a:rPr>
              <a:t> </a:t>
            </a:r>
            <a:r>
              <a:rPr lang="en-US" sz="2400" b="0" kern="0" dirty="0" err="1">
                <a:effectLst/>
              </a:rPr>
              <a:t>ứng</a:t>
            </a:r>
            <a:r>
              <a:rPr lang="en-US" sz="2400" b="0" kern="0" dirty="0">
                <a:effectLst/>
              </a:rPr>
              <a:t> </a:t>
            </a:r>
            <a:r>
              <a:rPr lang="en-US" sz="2400" b="0" kern="0" dirty="0" err="1">
                <a:effectLst/>
              </a:rPr>
              <a:t>cho</a:t>
            </a:r>
            <a:r>
              <a:rPr lang="en-US" sz="2400" b="0" kern="0" dirty="0">
                <a:effectLst/>
              </a:rPr>
              <a:t> </a:t>
            </a:r>
            <a:r>
              <a:rPr lang="en-US" sz="2400" b="0" kern="0" dirty="0" err="1">
                <a:effectLst/>
              </a:rPr>
              <a:t>lí</a:t>
            </a:r>
            <a:r>
              <a:rPr lang="en-US" sz="2400" b="0" kern="0" dirty="0">
                <a:effectLst/>
              </a:rPr>
              <a:t> </a:t>
            </a:r>
            <a:r>
              <a:rPr lang="en-US" sz="2400" b="0" kern="0" dirty="0" err="1">
                <a:effectLst/>
              </a:rPr>
              <a:t>lẽ</a:t>
            </a:r>
            <a:r>
              <a:rPr lang="en-US" sz="2400" b="0" kern="0" dirty="0">
                <a:effectLst/>
              </a:rPr>
              <a:t> ấy.</a:t>
            </a:r>
            <a:endParaRPr lang="en-US" sz="2400" b="0" kern="100" dirty="0">
              <a:effectLst/>
            </a:endParaRPr>
          </a:p>
          <a:p>
            <a:pPr marL="342900" indent="-342900" algn="just">
              <a:lnSpc>
                <a:spcPct val="130000"/>
              </a:lnSpc>
              <a:buClr>
                <a:srgbClr val="FF0000"/>
              </a:buClr>
              <a:buFont typeface="Wingdings" panose="05000000000000000000" pitchFamily="2" charset="2"/>
              <a:buChar char="ü"/>
            </a:pPr>
            <a:r>
              <a:rPr lang="en-US" sz="2400" b="0" kern="0" dirty="0" err="1">
                <a:effectLst/>
              </a:rPr>
              <a:t>Bằng</a:t>
            </a:r>
            <a:r>
              <a:rPr lang="en-US" sz="2400" b="0" kern="0" dirty="0">
                <a:effectLst/>
              </a:rPr>
              <a:t> </a:t>
            </a:r>
            <a:r>
              <a:rPr lang="en-US" sz="2400" b="0" kern="0" dirty="0" err="1">
                <a:effectLst/>
              </a:rPr>
              <a:t>chứng</a:t>
            </a:r>
            <a:r>
              <a:rPr lang="en-US" sz="2400" b="0" kern="0" dirty="0">
                <a:effectLst/>
              </a:rPr>
              <a:t> </a:t>
            </a:r>
            <a:r>
              <a:rPr lang="en-US" sz="2400" b="0" kern="0" dirty="0" err="1">
                <a:effectLst/>
              </a:rPr>
              <a:t>được</a:t>
            </a:r>
            <a:r>
              <a:rPr lang="en-US" sz="2400" b="0" kern="0" dirty="0">
                <a:effectLst/>
              </a:rPr>
              <a:t> </a:t>
            </a:r>
            <a:r>
              <a:rPr lang="en-US" sz="2400" b="0" kern="0" dirty="0" err="1">
                <a:effectLst/>
              </a:rPr>
              <a:t>trích</a:t>
            </a:r>
            <a:r>
              <a:rPr lang="en-US" sz="2400" b="0" kern="0" dirty="0">
                <a:effectLst/>
              </a:rPr>
              <a:t> </a:t>
            </a:r>
            <a:r>
              <a:rPr lang="en-US" sz="2400" b="0" kern="0" dirty="0" err="1">
                <a:effectLst/>
              </a:rPr>
              <a:t>dẫn</a:t>
            </a:r>
            <a:r>
              <a:rPr lang="en-US" sz="2400" b="0" kern="0" dirty="0">
                <a:effectLst/>
              </a:rPr>
              <a:t> </a:t>
            </a:r>
            <a:r>
              <a:rPr lang="en-US" sz="2400" b="0" kern="0" dirty="0" err="1">
                <a:effectLst/>
              </a:rPr>
              <a:t>theo</a:t>
            </a:r>
            <a:r>
              <a:rPr lang="en-US" sz="2400" b="0" kern="0" dirty="0">
                <a:effectLst/>
              </a:rPr>
              <a:t> cả </a:t>
            </a:r>
            <a:r>
              <a:rPr lang="en-US" sz="2400" b="0" kern="0" dirty="0" err="1">
                <a:effectLst/>
              </a:rPr>
              <a:t>hai</a:t>
            </a:r>
            <a:r>
              <a:rPr lang="en-US" sz="2400" b="0" kern="0" dirty="0">
                <a:effectLst/>
              </a:rPr>
              <a:t> </a:t>
            </a:r>
            <a:r>
              <a:rPr lang="en-US" sz="2400" b="0" kern="0" dirty="0" err="1">
                <a:effectLst/>
              </a:rPr>
              <a:t>cách</a:t>
            </a:r>
            <a:r>
              <a:rPr lang="en-US" sz="2400" b="0" kern="0" dirty="0">
                <a:effectLst/>
              </a:rPr>
              <a:t> </a:t>
            </a:r>
            <a:r>
              <a:rPr lang="en-US" sz="2400" b="0" kern="0" dirty="0" err="1">
                <a:effectLst/>
              </a:rPr>
              <a:t>trực</a:t>
            </a:r>
            <a:r>
              <a:rPr lang="en-US" sz="2400" b="0" kern="0" dirty="0">
                <a:effectLst/>
              </a:rPr>
              <a:t> </a:t>
            </a:r>
            <a:r>
              <a:rPr lang="en-US" sz="2400" b="0" kern="0" dirty="0" err="1">
                <a:effectLst/>
              </a:rPr>
              <a:t>tiếp</a:t>
            </a:r>
            <a:r>
              <a:rPr lang="en-US" sz="2400" b="0" kern="0" dirty="0">
                <a:effectLst/>
              </a:rPr>
              <a:t> </a:t>
            </a:r>
            <a:r>
              <a:rPr lang="en-US" sz="2400" b="0" kern="0" dirty="0" err="1">
                <a:effectLst/>
              </a:rPr>
              <a:t>và</a:t>
            </a:r>
            <a:r>
              <a:rPr lang="en-US" sz="2400" b="0" kern="0" dirty="0">
                <a:effectLst/>
              </a:rPr>
              <a:t> </a:t>
            </a:r>
            <a:r>
              <a:rPr lang="en-US" sz="2400" b="0" kern="0" dirty="0" err="1">
                <a:effectLst/>
              </a:rPr>
              <a:t>gián</a:t>
            </a:r>
            <a:r>
              <a:rPr lang="en-US" sz="2400" b="0" kern="0" dirty="0">
                <a:effectLst/>
              </a:rPr>
              <a:t> </a:t>
            </a:r>
            <a:r>
              <a:rPr lang="en-US" sz="2400" b="0" kern="0" dirty="0" err="1">
                <a:effectLst/>
              </a:rPr>
              <a:t>tiếp</a:t>
            </a:r>
            <a:r>
              <a:rPr lang="en-US" sz="2400" b="0" kern="0" dirty="0">
                <a:effectLst/>
              </a:rPr>
              <a:t>, </a:t>
            </a:r>
            <a:r>
              <a:rPr lang="en-US" sz="2400" b="0" kern="0" dirty="0" err="1">
                <a:effectLst/>
              </a:rPr>
              <a:t>vừa</a:t>
            </a:r>
            <a:r>
              <a:rPr lang="en-US" sz="2400" b="0" kern="0" dirty="0">
                <a:effectLst/>
              </a:rPr>
              <a:t> có </a:t>
            </a:r>
            <a:r>
              <a:rPr lang="en-US" sz="2400" b="0" kern="0" dirty="0" err="1">
                <a:effectLst/>
              </a:rPr>
              <a:t>bằng</a:t>
            </a:r>
            <a:r>
              <a:rPr lang="en-US" sz="2400" b="0" kern="0" dirty="0">
                <a:effectLst/>
              </a:rPr>
              <a:t> </a:t>
            </a:r>
            <a:r>
              <a:rPr lang="en-US" sz="2400" b="0" kern="0" dirty="0" err="1">
                <a:effectLst/>
              </a:rPr>
              <a:t>chứng</a:t>
            </a:r>
            <a:r>
              <a:rPr lang="en-US" sz="2400" b="0" kern="0" dirty="0">
                <a:effectLst/>
              </a:rPr>
              <a:t> </a:t>
            </a:r>
            <a:r>
              <a:rPr lang="en-US" sz="2400" b="0" kern="0" dirty="0" err="1">
                <a:effectLst/>
              </a:rPr>
              <a:t>trực</a:t>
            </a:r>
            <a:r>
              <a:rPr lang="en-US" sz="2400" b="0" kern="0" dirty="0">
                <a:effectLst/>
              </a:rPr>
              <a:t> </a:t>
            </a:r>
            <a:r>
              <a:rPr lang="en-US" sz="2400" b="0" kern="0" dirty="0" err="1">
                <a:effectLst/>
              </a:rPr>
              <a:t>tiếp</a:t>
            </a:r>
            <a:r>
              <a:rPr lang="en-US" sz="2400" b="0" kern="0" dirty="0">
                <a:effectLst/>
              </a:rPr>
              <a:t> </a:t>
            </a:r>
            <a:r>
              <a:rPr lang="en-US" sz="2400" b="0" kern="0" dirty="0" err="1">
                <a:effectLst/>
              </a:rPr>
              <a:t>từ</a:t>
            </a:r>
            <a:r>
              <a:rPr lang="en-US" sz="2400" b="0" kern="0" dirty="0">
                <a:effectLst/>
              </a:rPr>
              <a:t> </a:t>
            </a:r>
            <a:r>
              <a:rPr lang="en-US" sz="2400" b="0" kern="0" dirty="0" err="1">
                <a:effectLst/>
              </a:rPr>
              <a:t>tác</a:t>
            </a:r>
            <a:r>
              <a:rPr lang="en-US" sz="2400" b="0" kern="0" dirty="0">
                <a:effectLst/>
              </a:rPr>
              <a:t> </a:t>
            </a:r>
            <a:r>
              <a:rPr lang="en-US" sz="2400" b="0" kern="0" dirty="0" err="1">
                <a:effectLst/>
              </a:rPr>
              <a:t>phẩm</a:t>
            </a:r>
            <a:r>
              <a:rPr lang="en-US" sz="2400" b="0" kern="0" dirty="0">
                <a:effectLst/>
              </a:rPr>
              <a:t>, </a:t>
            </a:r>
            <a:r>
              <a:rPr lang="en-US" sz="2400" b="0" kern="0" dirty="0" err="1">
                <a:effectLst/>
              </a:rPr>
              <a:t>vừa</a:t>
            </a:r>
            <a:r>
              <a:rPr lang="en-US" sz="2400" b="0" kern="0" dirty="0">
                <a:effectLst/>
              </a:rPr>
              <a:t> có </a:t>
            </a:r>
            <a:r>
              <a:rPr lang="en-US" sz="2400" b="0" kern="0" dirty="0" err="1">
                <a:effectLst/>
              </a:rPr>
              <a:t>bằng</a:t>
            </a:r>
            <a:r>
              <a:rPr lang="en-US" sz="2400" b="0" kern="0" dirty="0">
                <a:effectLst/>
              </a:rPr>
              <a:t> </a:t>
            </a:r>
            <a:r>
              <a:rPr lang="en-US" sz="2400" b="0" kern="0" dirty="0" err="1">
                <a:effectLst/>
              </a:rPr>
              <a:t>chứng</a:t>
            </a:r>
            <a:r>
              <a:rPr lang="en-US" sz="2400" b="0" kern="0" dirty="0">
                <a:effectLst/>
              </a:rPr>
              <a:t> </a:t>
            </a:r>
            <a:r>
              <a:rPr lang="en-US" sz="2400" b="0" kern="0" dirty="0" err="1">
                <a:effectLst/>
              </a:rPr>
              <a:t>mở</a:t>
            </a:r>
            <a:r>
              <a:rPr lang="en-US" sz="2400" b="0" kern="0" dirty="0">
                <a:effectLst/>
              </a:rPr>
              <a:t> </a:t>
            </a:r>
            <a:r>
              <a:rPr lang="en-US" sz="2400" b="0" kern="0" dirty="0" err="1">
                <a:effectLst/>
              </a:rPr>
              <a:t>rộng</a:t>
            </a:r>
            <a:r>
              <a:rPr lang="en-US" sz="2400" b="0" kern="0" dirty="0">
                <a:effectLst/>
              </a:rPr>
              <a:t> </a:t>
            </a:r>
            <a:r>
              <a:rPr lang="en-US" sz="2400" b="0" kern="0" dirty="0" err="1">
                <a:effectLst/>
              </a:rPr>
              <a:t>bên</a:t>
            </a:r>
            <a:r>
              <a:rPr lang="en-US" sz="2400" b="0" kern="0" dirty="0">
                <a:effectLst/>
              </a:rPr>
              <a:t> </a:t>
            </a:r>
            <a:r>
              <a:rPr lang="en-US" sz="2400" b="0" kern="0" dirty="0" err="1">
                <a:effectLst/>
              </a:rPr>
              <a:t>ngoài</a:t>
            </a:r>
            <a:r>
              <a:rPr lang="en-US" sz="2400" b="0" kern="0" dirty="0">
                <a:effectLst/>
              </a:rPr>
              <a:t> </a:t>
            </a:r>
            <a:r>
              <a:rPr lang="en-US" sz="2400" b="0" kern="0" dirty="0" err="1">
                <a:effectLst/>
              </a:rPr>
              <a:t>tác</a:t>
            </a:r>
            <a:r>
              <a:rPr lang="en-US" sz="2400" b="0" kern="0" dirty="0">
                <a:effectLst/>
              </a:rPr>
              <a:t> </a:t>
            </a:r>
            <a:r>
              <a:rPr lang="en-US" sz="2400" b="0" kern="0" dirty="0" err="1">
                <a:effectLst/>
              </a:rPr>
              <a:t>phẩm</a:t>
            </a:r>
            <a:r>
              <a:rPr lang="en-US" sz="2400" b="0" kern="0" dirty="0">
                <a:effectLst/>
              </a:rPr>
              <a:t> (</a:t>
            </a:r>
            <a:r>
              <a:rPr lang="en-US" sz="2400" b="0" kern="0" dirty="0" err="1">
                <a:effectLst/>
              </a:rPr>
              <a:t>bằng</a:t>
            </a:r>
            <a:r>
              <a:rPr lang="en-US" sz="2400" b="0" kern="0" dirty="0">
                <a:effectLst/>
              </a:rPr>
              <a:t> </a:t>
            </a:r>
            <a:r>
              <a:rPr lang="en-US" sz="2400" b="0" kern="0" dirty="0" err="1">
                <a:effectLst/>
              </a:rPr>
              <a:t>chứng</a:t>
            </a:r>
            <a:r>
              <a:rPr lang="en-US" sz="2400" b="0" kern="0" dirty="0">
                <a:effectLst/>
              </a:rPr>
              <a:t> “</a:t>
            </a:r>
            <a:r>
              <a:rPr lang="en-US" sz="2400" b="0" kern="0" dirty="0" err="1">
                <a:effectLst/>
              </a:rPr>
              <a:t>bàn</a:t>
            </a:r>
            <a:r>
              <a:rPr lang="en-US" sz="2400" b="0" kern="0" dirty="0">
                <a:effectLst/>
              </a:rPr>
              <a:t> có </a:t>
            </a:r>
            <a:r>
              <a:rPr lang="en-US" sz="2400" b="0" kern="0" dirty="0" err="1">
                <a:effectLst/>
              </a:rPr>
              <a:t>năm</a:t>
            </a:r>
            <a:r>
              <a:rPr lang="en-US" sz="2400" b="0" kern="0" dirty="0">
                <a:effectLst/>
              </a:rPr>
              <a:t> chỗ </a:t>
            </a:r>
            <a:r>
              <a:rPr lang="en-US" sz="2400" b="0" kern="0" dirty="0" err="1">
                <a:effectLst/>
              </a:rPr>
              <a:t>ngồi</a:t>
            </a:r>
            <a:r>
              <a:rPr lang="en-US" sz="2400" b="0" kern="0" dirty="0">
                <a:effectLst/>
              </a:rPr>
              <a:t>”).</a:t>
            </a:r>
            <a:endParaRPr lang="en-US" sz="2400" b="0" kern="10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44477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barn(inVertical)">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1" presetClass="entr" presetSubtype="0" fill="hold" nodeType="clickEffect">
                                  <p:stCondLst>
                                    <p:cond delay="0"/>
                                  </p:stCondLst>
                                  <p:childTnLst>
                                    <p:set>
                                      <p:cBhvr>
                                        <p:cTn id="23" dur="1" fill="hold">
                                          <p:stCondLst>
                                            <p:cond delay="0"/>
                                          </p:stCondLst>
                                        </p:cTn>
                                        <p:tgtEl>
                                          <p:spTgt spid="6">
                                            <p:txEl>
                                              <p:pRg st="1" end="1"/>
                                            </p:txEl>
                                          </p:spTgt>
                                        </p:tgtEl>
                                        <p:attrNameLst>
                                          <p:attrName>style.visibility</p:attrName>
                                        </p:attrNameLst>
                                      </p:cBhvr>
                                      <p:to>
                                        <p:strVal val="visible"/>
                                      </p:to>
                                    </p:set>
                                    <p:anim calcmode="lin" valueType="num">
                                      <p:cBhvr>
                                        <p:cTn id="24" dur="1000" fill="hold"/>
                                        <p:tgtEl>
                                          <p:spTgt spid="6">
                                            <p:txEl>
                                              <p:pRg st="1" end="1"/>
                                            </p:txEl>
                                          </p:spTgt>
                                        </p:tgtEl>
                                        <p:attrNameLst>
                                          <p:attrName>ppt_w</p:attrName>
                                        </p:attrNameLst>
                                      </p:cBhvr>
                                      <p:tavLst>
                                        <p:tav tm="0">
                                          <p:val>
                                            <p:fltVal val="0"/>
                                          </p:val>
                                        </p:tav>
                                        <p:tav tm="100000">
                                          <p:val>
                                            <p:strVal val="#ppt_w"/>
                                          </p:val>
                                        </p:tav>
                                      </p:tavLst>
                                    </p:anim>
                                    <p:anim calcmode="lin" valueType="num">
                                      <p:cBhvr>
                                        <p:cTn id="25" dur="1000" fill="hold"/>
                                        <p:tgtEl>
                                          <p:spTgt spid="6">
                                            <p:txEl>
                                              <p:pRg st="1" end="1"/>
                                            </p:txEl>
                                          </p:spTgt>
                                        </p:tgtEl>
                                        <p:attrNameLst>
                                          <p:attrName>ppt_h</p:attrName>
                                        </p:attrNameLst>
                                      </p:cBhvr>
                                      <p:tavLst>
                                        <p:tav tm="0">
                                          <p:val>
                                            <p:fltVal val="0"/>
                                          </p:val>
                                        </p:tav>
                                        <p:tav tm="100000">
                                          <p:val>
                                            <p:strVal val="#ppt_h"/>
                                          </p:val>
                                        </p:tav>
                                      </p:tavLst>
                                    </p:anim>
                                    <p:anim calcmode="lin" valueType="num">
                                      <p:cBhvr>
                                        <p:cTn id="26" dur="1000" fill="hold"/>
                                        <p:tgtEl>
                                          <p:spTgt spid="6">
                                            <p:txEl>
                                              <p:pRg st="1" end="1"/>
                                            </p:txEl>
                                          </p:spTgt>
                                        </p:tgtEl>
                                        <p:attrNameLst>
                                          <p:attrName>style.rotation</p:attrName>
                                        </p:attrNameLst>
                                      </p:cBhvr>
                                      <p:tavLst>
                                        <p:tav tm="0">
                                          <p:val>
                                            <p:fltVal val="90"/>
                                          </p:val>
                                        </p:tav>
                                        <p:tav tm="100000">
                                          <p:val>
                                            <p:fltVal val="0"/>
                                          </p:val>
                                        </p:tav>
                                      </p:tavLst>
                                    </p:anim>
                                    <p:animEffect transition="in" filter="fade">
                                      <p:cBhvr>
                                        <p:cTn id="27" dur="1000"/>
                                        <p:tgtEl>
                                          <p:spTgt spid="6">
                                            <p:txEl>
                                              <p:pRg st="1" end="1"/>
                                            </p:txEl>
                                          </p:spTgt>
                                        </p:tgtEl>
                                      </p:cBhvr>
                                    </p:animEffect>
                                  </p:childTnLst>
                                </p:cTn>
                              </p:par>
                              <p:par>
                                <p:cTn id="28" presetID="31" presetClass="entr" presetSubtype="0" fill="hold" nodeType="with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 calcmode="lin" valueType="num">
                                      <p:cBhvr>
                                        <p:cTn id="30"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6">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6">
                                            <p:txEl>
                                              <p:pRg st="2" end="2"/>
                                            </p:txEl>
                                          </p:spTgt>
                                        </p:tgtEl>
                                      </p:cBhvr>
                                    </p:animEffect>
                                  </p:childTnLst>
                                </p:cTn>
                              </p:par>
                              <p:par>
                                <p:cTn id="34" presetID="31" presetClass="entr" presetSubtype="0" fill="hold" nodeType="withEffect">
                                  <p:stCondLst>
                                    <p:cond delay="0"/>
                                  </p:stCondLst>
                                  <p:childTnLst>
                                    <p:set>
                                      <p:cBhvr>
                                        <p:cTn id="35" dur="1" fill="hold">
                                          <p:stCondLst>
                                            <p:cond delay="0"/>
                                          </p:stCondLst>
                                        </p:cTn>
                                        <p:tgtEl>
                                          <p:spTgt spid="6">
                                            <p:txEl>
                                              <p:pRg st="3" end="3"/>
                                            </p:txEl>
                                          </p:spTgt>
                                        </p:tgtEl>
                                        <p:attrNameLst>
                                          <p:attrName>style.visibility</p:attrName>
                                        </p:attrNameLst>
                                      </p:cBhvr>
                                      <p:to>
                                        <p:strVal val="visible"/>
                                      </p:to>
                                    </p:set>
                                    <p:anim calcmode="lin" valueType="num">
                                      <p:cBhvr>
                                        <p:cTn id="36" dur="1000" fill="hold"/>
                                        <p:tgtEl>
                                          <p:spTgt spid="6">
                                            <p:txEl>
                                              <p:pRg st="3" end="3"/>
                                            </p:txEl>
                                          </p:spTgt>
                                        </p:tgtEl>
                                        <p:attrNameLst>
                                          <p:attrName>ppt_w</p:attrName>
                                        </p:attrNameLst>
                                      </p:cBhvr>
                                      <p:tavLst>
                                        <p:tav tm="0">
                                          <p:val>
                                            <p:fltVal val="0"/>
                                          </p:val>
                                        </p:tav>
                                        <p:tav tm="100000">
                                          <p:val>
                                            <p:strVal val="#ppt_w"/>
                                          </p:val>
                                        </p:tav>
                                      </p:tavLst>
                                    </p:anim>
                                    <p:anim calcmode="lin" valueType="num">
                                      <p:cBhvr>
                                        <p:cTn id="37" dur="1000" fill="hold"/>
                                        <p:tgtEl>
                                          <p:spTgt spid="6">
                                            <p:txEl>
                                              <p:pRg st="3" end="3"/>
                                            </p:txEl>
                                          </p:spTgt>
                                        </p:tgtEl>
                                        <p:attrNameLst>
                                          <p:attrName>ppt_h</p:attrName>
                                        </p:attrNameLst>
                                      </p:cBhvr>
                                      <p:tavLst>
                                        <p:tav tm="0">
                                          <p:val>
                                            <p:fltVal val="0"/>
                                          </p:val>
                                        </p:tav>
                                        <p:tav tm="100000">
                                          <p:val>
                                            <p:strVal val="#ppt_h"/>
                                          </p:val>
                                        </p:tav>
                                      </p:tavLst>
                                    </p:anim>
                                    <p:anim calcmode="lin" valueType="num">
                                      <p:cBhvr>
                                        <p:cTn id="38" dur="1000" fill="hold"/>
                                        <p:tgtEl>
                                          <p:spTgt spid="6">
                                            <p:txEl>
                                              <p:pRg st="3" end="3"/>
                                            </p:txEl>
                                          </p:spTgt>
                                        </p:tgtEl>
                                        <p:attrNameLst>
                                          <p:attrName>style.rotation</p:attrName>
                                        </p:attrNameLst>
                                      </p:cBhvr>
                                      <p:tavLst>
                                        <p:tav tm="0">
                                          <p:val>
                                            <p:fltVal val="90"/>
                                          </p:val>
                                        </p:tav>
                                        <p:tav tm="100000">
                                          <p:val>
                                            <p:fltVal val="0"/>
                                          </p:val>
                                        </p:tav>
                                      </p:tavLst>
                                    </p:anim>
                                    <p:animEffect transition="in" filter="fade">
                                      <p:cBhvr>
                                        <p:cTn id="39" dur="1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2" name="TextBox 1">
            <a:extLst>
              <a:ext uri="{FF2B5EF4-FFF2-40B4-BE49-F238E27FC236}">
                <a16:creationId xmlns:a16="http://schemas.microsoft.com/office/drawing/2014/main" id="{FE3C6563-BBD4-AAAD-05F0-5D9E6B4C9A19}"/>
              </a:ext>
            </a:extLst>
          </p:cNvPr>
          <p:cNvSpPr txBox="1"/>
          <p:nvPr/>
        </p:nvSpPr>
        <p:spPr>
          <a:xfrm>
            <a:off x="812808" y="182331"/>
            <a:ext cx="10835639" cy="606961"/>
          </a:xfrm>
          <a:prstGeom prst="rect">
            <a:avLst/>
          </a:prstGeom>
          <a:noFill/>
        </p:spPr>
        <p:txBody>
          <a:bodyPr wrap="square">
            <a:spAutoFit/>
          </a:bodyPr>
          <a:lstStyle/>
          <a:p>
            <a:pPr marL="0" marR="0" lvl="0" indent="0" algn="ctr" defTabSz="914400" rtl="0" eaLnBrk="1" fontAlgn="auto" latinLnBrk="0" hangingPunct="1">
              <a:lnSpc>
                <a:spcPct val="130000"/>
              </a:lnSpc>
              <a:spcBef>
                <a:spcPts val="0"/>
              </a:spcBef>
              <a:spcAft>
                <a:spcPts val="1000"/>
              </a:spcAft>
              <a:buClrTx/>
              <a:buSzTx/>
              <a:buFontTx/>
              <a:buNone/>
              <a:tabLst>
                <a:tab pos="1386840" algn="l"/>
              </a:tabLst>
              <a:defRPr/>
            </a:pPr>
            <a:r>
              <a:rPr kumimoji="0" lang="pt-BR" sz="2800" b="1"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rPr>
              <a:t>Hệ thống lí lẽ và bằng chứng trong từng luận điểm của văn bản</a:t>
            </a:r>
            <a:endParaRPr kumimoji="0" lang="en-US" sz="2800" b="0"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extLst>
              <p:ext uri="{D42A27DB-BD31-4B8C-83A1-F6EECF244321}">
                <p14:modId xmlns:p14="http://schemas.microsoft.com/office/powerpoint/2010/main" val="49138458"/>
              </p:ext>
            </p:extLst>
          </p:nvPr>
        </p:nvGraphicFramePr>
        <p:xfrm>
          <a:off x="410461" y="939354"/>
          <a:ext cx="11482250" cy="5649342"/>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2: </a:t>
                      </a:r>
                      <a:r>
                        <a:rPr lang="en-US" sz="2800" b="1" kern="1200" dirty="0" err="1">
                          <a:solidFill>
                            <a:srgbClr val="0070C0"/>
                          </a:solidFill>
                          <a:effectLst/>
                          <a:latin typeface="+mn-lt"/>
                          <a:ea typeface="+mn-ea"/>
                          <a:cs typeface="+mn-cs"/>
                        </a:rPr>
                        <a:t>Nhân</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dạng</a:t>
                      </a:r>
                      <a:r>
                        <a:rPr lang="en-US" sz="2800" b="1" kern="1200" dirty="0">
                          <a:solidFill>
                            <a:srgbClr val="0070C0"/>
                          </a:solidFill>
                          <a:effectLst/>
                          <a:latin typeface="+mn-lt"/>
                          <a:ea typeface="+mn-ea"/>
                          <a:cs typeface="+mn-cs"/>
                        </a:rPr>
                        <a:t> con </a:t>
                      </a:r>
                      <a:r>
                        <a:rPr lang="en-US" sz="2800" b="1" kern="1200" dirty="0" err="1">
                          <a:solidFill>
                            <a:srgbClr val="0070C0"/>
                          </a:solidFill>
                          <a:effectLst/>
                          <a:latin typeface="+mn-lt"/>
                          <a:ea typeface="+mn-ea"/>
                          <a:cs typeface="+mn-cs"/>
                        </a:rPr>
                        <a:t>người</a:t>
                      </a:r>
                      <a:r>
                        <a:rPr lang="en-US" sz="2800" b="1" kern="1200" dirty="0">
                          <a:solidFill>
                            <a:srgbClr val="0070C0"/>
                          </a:solidFill>
                          <a:effectLst/>
                          <a:latin typeface="+mn-lt"/>
                          <a:ea typeface="+mn-ea"/>
                          <a:cs typeface="+mn-cs"/>
                        </a:rPr>
                        <a:t> là </a:t>
                      </a:r>
                      <a:r>
                        <a:rPr lang="en-US" sz="2800" b="1" kern="1200" dirty="0" err="1">
                          <a:solidFill>
                            <a:srgbClr val="0070C0"/>
                          </a:solidFill>
                          <a:effectLst/>
                          <a:latin typeface="+mn-lt"/>
                          <a:ea typeface="+mn-ea"/>
                          <a:cs typeface="+mn-cs"/>
                        </a:rPr>
                        <a:t>một</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tạo</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tác</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mang</a:t>
                      </a:r>
                      <a:r>
                        <a:rPr lang="en-US" sz="2800" b="1" kern="1200" dirty="0">
                          <a:solidFill>
                            <a:srgbClr val="0070C0"/>
                          </a:solidFill>
                          <a:effectLst/>
                          <a:latin typeface="+mn-lt"/>
                          <a:ea typeface="+mn-ea"/>
                          <a:cs typeface="+mn-cs"/>
                        </a:rPr>
                        <a:t> tính </a:t>
                      </a:r>
                      <a:r>
                        <a:rPr lang="en-US" sz="2800" b="1" kern="1200" dirty="0" err="1">
                          <a:solidFill>
                            <a:srgbClr val="0070C0"/>
                          </a:solidFill>
                          <a:effectLst/>
                          <a:latin typeface="+mn-lt"/>
                          <a:ea typeface="+mn-ea"/>
                          <a:cs typeface="+mn-cs"/>
                        </a:rPr>
                        <a:t>văn</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hoá</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1329302">
                <a:tc>
                  <a:txBody>
                    <a:bodyPr/>
                    <a:lstStyle/>
                    <a:p>
                      <a:pPr marL="114300" indent="179705" algn="just">
                        <a:lnSpc>
                          <a:spcPct val="130000"/>
                        </a:lnSpc>
                        <a:tabLst>
                          <a:tab pos="204470" algn="l"/>
                        </a:tabLst>
                      </a:pPr>
                      <a:r>
                        <a:rPr lang="en-US" sz="2600" b="1" dirty="0">
                          <a:effectLst/>
                        </a:rPr>
                        <a:t> </a:t>
                      </a: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0" kern="100" dirty="0">
                        <a:effectLst/>
                      </a:endParaRPr>
                    </a:p>
                    <a:p>
                      <a:pPr>
                        <a:lnSpc>
                          <a:spcPct val="130000"/>
                        </a:lnSpc>
                        <a:spcAft>
                          <a:spcPts val="800"/>
                        </a:spcAft>
                        <a:tabLst>
                          <a:tab pos="1386840" algn="l"/>
                        </a:tabLst>
                      </a:pPr>
                      <a:r>
                        <a:rPr lang="de-DE" sz="2600" b="0" kern="0" dirty="0">
                          <a:effectLst/>
                        </a:rPr>
                        <a:t> </a:t>
                      </a:r>
                    </a:p>
                    <a:p>
                      <a:pPr>
                        <a:lnSpc>
                          <a:spcPct val="130000"/>
                        </a:lnSpc>
                        <a:spcAft>
                          <a:spcPts val="800"/>
                        </a:spcAft>
                        <a:tabLst>
                          <a:tab pos="1386840" algn="l"/>
                        </a:tabLst>
                      </a:pPr>
                      <a:endParaRPr lang="en-US" sz="2600" b="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bl>
          </a:graphicData>
        </a:graphic>
      </p:graphicFrame>
      <p:sp>
        <p:nvSpPr>
          <p:cNvPr id="5" name="TextBox 4">
            <a:extLst>
              <a:ext uri="{FF2B5EF4-FFF2-40B4-BE49-F238E27FC236}">
                <a16:creationId xmlns:a16="http://schemas.microsoft.com/office/drawing/2014/main" id="{1232A571-FF9A-031B-AAC9-DA9545222FB6}"/>
              </a:ext>
            </a:extLst>
          </p:cNvPr>
          <p:cNvSpPr txBox="1"/>
          <p:nvPr/>
        </p:nvSpPr>
        <p:spPr>
          <a:xfrm>
            <a:off x="445862" y="1971513"/>
            <a:ext cx="11300276" cy="4401205"/>
          </a:xfrm>
          <a:prstGeom prst="rect">
            <a:avLst/>
          </a:prstGeom>
          <a:noFill/>
        </p:spPr>
        <p:txBody>
          <a:bodyPr wrap="square">
            <a:spAutoFit/>
          </a:bodyPr>
          <a:lstStyle/>
          <a:p>
            <a:pPr algn="just"/>
            <a:r>
              <a:rPr lang="en-US" sz="2800" b="1" i="1" dirty="0"/>
              <a:t>*</a:t>
            </a:r>
            <a:r>
              <a:rPr lang="vi-VN" sz="2800" b="1" i="1" dirty="0"/>
              <a:t>Quan điểm của tác giả về nhân dạng con người</a:t>
            </a:r>
            <a:r>
              <a:rPr lang="vi-VN" sz="2800" i="1" dirty="0"/>
              <a:t>: </a:t>
            </a:r>
            <a:r>
              <a:rPr lang="vi-VN" sz="2800" dirty="0"/>
              <a:t>nhân dạng con người là một tạo tác mang tính văn hoá, được điều chỉnh bởi những quy chuẩn của nhân loại.</a:t>
            </a:r>
            <a:endParaRPr lang="en-US" sz="2800" dirty="0"/>
          </a:p>
          <a:p>
            <a:pPr lvl="0" algn="just"/>
            <a:r>
              <a:rPr lang="vi-VN" sz="2800" b="1" dirty="0"/>
              <a:t>Các lí lẽ giúp làm sáng tỏ quan điểm của tác giả:</a:t>
            </a:r>
            <a:endParaRPr lang="en-US" sz="2800" dirty="0"/>
          </a:p>
          <a:p>
            <a:pPr marL="457200" indent="-457200" algn="just">
              <a:buClr>
                <a:srgbClr val="FF0000"/>
              </a:buClr>
              <a:buFont typeface="Wingdings" panose="05000000000000000000" pitchFamily="2" charset="2"/>
              <a:buChar char="ü"/>
            </a:pPr>
            <a:r>
              <a:rPr lang="en-US" sz="2800" dirty="0" err="1"/>
              <a:t>Nhân</a:t>
            </a:r>
            <a:r>
              <a:rPr lang="en-US" sz="2800" dirty="0"/>
              <a:t> </a:t>
            </a:r>
            <a:r>
              <a:rPr lang="en-US" sz="2800" dirty="0" err="1"/>
              <a:t>dạng</a:t>
            </a:r>
            <a:r>
              <a:rPr lang="en-US" sz="2800" dirty="0"/>
              <a:t> </a:t>
            </a:r>
            <a:r>
              <a:rPr lang="en-US" sz="2800" dirty="0" err="1"/>
              <a:t>không</a:t>
            </a:r>
            <a:r>
              <a:rPr lang="en-US" sz="2800" dirty="0"/>
              <a:t> </a:t>
            </a:r>
            <a:r>
              <a:rPr lang="en-US" sz="2800" dirty="0" err="1"/>
              <a:t>phải</a:t>
            </a:r>
            <a:r>
              <a:rPr lang="en-US" sz="2800" dirty="0"/>
              <a:t> chỉ là </a:t>
            </a:r>
            <a:r>
              <a:rPr lang="en-US" sz="2800" dirty="0" err="1"/>
              <a:t>bề</a:t>
            </a:r>
            <a:r>
              <a:rPr lang="en-US" sz="2800" dirty="0"/>
              <a:t> </a:t>
            </a:r>
            <a:r>
              <a:rPr lang="en-US" sz="2800" dirty="0" err="1"/>
              <a:t>ngoài</a:t>
            </a:r>
            <a:r>
              <a:rPr lang="en-US" sz="2800" dirty="0"/>
              <a:t> mà cũng </a:t>
            </a:r>
            <a:r>
              <a:rPr lang="en-US" sz="2800" dirty="0" err="1"/>
              <a:t>được</a:t>
            </a:r>
            <a:r>
              <a:rPr lang="en-US" sz="2800" dirty="0"/>
              <a:t> </a:t>
            </a:r>
            <a:r>
              <a:rPr lang="en-US" sz="2800" dirty="0" err="1"/>
              <a:t>nhào</a:t>
            </a:r>
            <a:r>
              <a:rPr lang="en-US" sz="2800" dirty="0"/>
              <a:t> </a:t>
            </a:r>
            <a:r>
              <a:rPr lang="en-US" sz="2800" dirty="0" err="1"/>
              <a:t>nặn</a:t>
            </a:r>
            <a:r>
              <a:rPr lang="en-US" sz="2800" dirty="0"/>
              <a:t> </a:t>
            </a:r>
            <a:r>
              <a:rPr lang="en-US" sz="2800" dirty="0" err="1"/>
              <a:t>và</a:t>
            </a:r>
            <a:r>
              <a:rPr lang="en-US" sz="2800" dirty="0"/>
              <a:t> </a:t>
            </a:r>
            <a:r>
              <a:rPr lang="en-US" sz="2800" dirty="0" err="1"/>
              <a:t>xét</a:t>
            </a:r>
            <a:r>
              <a:rPr lang="en-US" sz="2800" dirty="0"/>
              <a:t> </a:t>
            </a:r>
            <a:r>
              <a:rPr lang="en-US" sz="2800" dirty="0" err="1"/>
              <a:t>đoán</a:t>
            </a:r>
            <a:r>
              <a:rPr lang="en-US" sz="2800" dirty="0"/>
              <a:t> </a:t>
            </a:r>
            <a:r>
              <a:rPr lang="en-US" sz="2800" dirty="0" err="1"/>
              <a:t>theo</a:t>
            </a:r>
            <a:r>
              <a:rPr lang="en-US" sz="2800" dirty="0"/>
              <a:t> các </a:t>
            </a:r>
            <a:r>
              <a:rPr lang="en-US" sz="2800" dirty="0" err="1"/>
              <a:t>chuẩn</a:t>
            </a:r>
            <a:r>
              <a:rPr lang="en-US" sz="2800" dirty="0"/>
              <a:t> </a:t>
            </a:r>
            <a:r>
              <a:rPr lang="en-US" sz="2800" dirty="0" err="1"/>
              <a:t>mực</a:t>
            </a:r>
            <a:r>
              <a:rPr lang="en-US" sz="2800" dirty="0"/>
              <a:t> giá </a:t>
            </a:r>
            <a:r>
              <a:rPr lang="en-US" sz="2800" dirty="0" err="1"/>
              <a:t>trị</a:t>
            </a:r>
            <a:r>
              <a:rPr lang="en-US" sz="2800" dirty="0"/>
              <a:t>.</a:t>
            </a:r>
          </a:p>
          <a:p>
            <a:pPr marL="457200" indent="-457200" algn="just">
              <a:buClr>
                <a:srgbClr val="FF0000"/>
              </a:buClr>
              <a:buFont typeface="Wingdings" panose="05000000000000000000" pitchFamily="2" charset="2"/>
              <a:buChar char="ü"/>
            </a:pPr>
            <a:r>
              <a:rPr lang="en-US" sz="2800" dirty="0" err="1"/>
              <a:t>Nhân</a:t>
            </a:r>
            <a:r>
              <a:rPr lang="en-US" sz="2800" dirty="0"/>
              <a:t> </a:t>
            </a:r>
            <a:r>
              <a:rPr lang="en-US" sz="2800" dirty="0" err="1"/>
              <a:t>dạng</a:t>
            </a:r>
            <a:r>
              <a:rPr lang="en-US" sz="2800" dirty="0"/>
              <a:t> là </a:t>
            </a:r>
            <a:r>
              <a:rPr lang="en-US" sz="2800" dirty="0" err="1"/>
              <a:t>của</a:t>
            </a:r>
            <a:r>
              <a:rPr lang="en-US" sz="2800" dirty="0"/>
              <a:t> </a:t>
            </a:r>
            <a:r>
              <a:rPr lang="en-US" sz="2800" dirty="0" err="1"/>
              <a:t>riêng</a:t>
            </a:r>
            <a:r>
              <a:rPr lang="en-US" sz="2800" dirty="0"/>
              <a:t> </a:t>
            </a:r>
            <a:r>
              <a:rPr lang="en-US" sz="2800" dirty="0" err="1"/>
              <a:t>cá</a:t>
            </a:r>
            <a:r>
              <a:rPr lang="en-US" sz="2800" dirty="0"/>
              <a:t> </a:t>
            </a:r>
            <a:r>
              <a:rPr lang="en-US" sz="2800" dirty="0" err="1"/>
              <a:t>nhân</a:t>
            </a:r>
            <a:r>
              <a:rPr lang="en-US" sz="2800" dirty="0"/>
              <a:t> </a:t>
            </a:r>
            <a:r>
              <a:rPr lang="en-US" sz="2800" dirty="0" err="1"/>
              <a:t>nhưng</a:t>
            </a:r>
            <a:r>
              <a:rPr lang="en-US" sz="2800" dirty="0"/>
              <a:t> lại </a:t>
            </a:r>
            <a:r>
              <a:rPr lang="en-US" sz="2800" dirty="0" err="1"/>
              <a:t>được</a:t>
            </a:r>
            <a:r>
              <a:rPr lang="en-US" sz="2800" dirty="0"/>
              <a:t> </a:t>
            </a:r>
            <a:r>
              <a:rPr lang="en-US" sz="2800" dirty="0" err="1"/>
              <a:t>định</a:t>
            </a:r>
            <a:r>
              <a:rPr lang="en-US" sz="2800" dirty="0"/>
              <a:t> giá </a:t>
            </a:r>
            <a:r>
              <a:rPr lang="en-US" sz="2800" dirty="0" err="1"/>
              <a:t>bởi</a:t>
            </a:r>
            <a:r>
              <a:rPr lang="en-US" sz="2800" dirty="0"/>
              <a:t> các </a:t>
            </a:r>
            <a:r>
              <a:rPr lang="en-US" sz="2800" dirty="0" err="1"/>
              <a:t>chuẩn</a:t>
            </a:r>
            <a:r>
              <a:rPr lang="en-US" sz="2800" dirty="0"/>
              <a:t> </a:t>
            </a:r>
            <a:r>
              <a:rPr lang="en-US" sz="2800" dirty="0" err="1"/>
              <a:t>mực</a:t>
            </a:r>
            <a:r>
              <a:rPr lang="en-US" sz="2800" dirty="0"/>
              <a:t> </a:t>
            </a:r>
            <a:r>
              <a:rPr lang="en-US" sz="2800" dirty="0" err="1"/>
              <a:t>của</a:t>
            </a:r>
            <a:r>
              <a:rPr lang="en-US" sz="2800" dirty="0"/>
              <a:t> </a:t>
            </a:r>
            <a:r>
              <a:rPr lang="en-US" sz="2800" dirty="0" err="1"/>
              <a:t>cộng</a:t>
            </a:r>
            <a:r>
              <a:rPr lang="en-US" sz="2800" dirty="0"/>
              <a:t> </a:t>
            </a:r>
            <a:r>
              <a:rPr lang="en-US" sz="2800" dirty="0" err="1"/>
              <a:t>đồng</a:t>
            </a:r>
            <a:r>
              <a:rPr lang="en-US" sz="2800" dirty="0"/>
              <a:t>.</a:t>
            </a:r>
          </a:p>
          <a:p>
            <a:pPr marL="457200" indent="-457200" algn="just">
              <a:buClr>
                <a:srgbClr val="FF0000"/>
              </a:buClr>
              <a:buFont typeface="Wingdings" panose="05000000000000000000" pitchFamily="2" charset="2"/>
              <a:buChar char="ü"/>
            </a:pPr>
            <a:r>
              <a:rPr lang="en-US" sz="2800" dirty="0" err="1"/>
              <a:t>Nhân</a:t>
            </a:r>
            <a:r>
              <a:rPr lang="en-US" sz="2800" dirty="0"/>
              <a:t> </a:t>
            </a:r>
            <a:r>
              <a:rPr lang="en-US" sz="2800" dirty="0" err="1"/>
              <a:t>dạng</a:t>
            </a:r>
            <a:r>
              <a:rPr lang="en-US" sz="2800" dirty="0"/>
              <a:t> </a:t>
            </a:r>
            <a:r>
              <a:rPr lang="en-US" sz="2800" dirty="0" err="1"/>
              <a:t>không</a:t>
            </a:r>
            <a:r>
              <a:rPr lang="en-US" sz="2800" dirty="0"/>
              <a:t> chỉ </a:t>
            </a:r>
            <a:r>
              <a:rPr lang="en-US" sz="2800" dirty="0" err="1"/>
              <a:t>thực</a:t>
            </a:r>
            <a:r>
              <a:rPr lang="en-US" sz="2800" dirty="0"/>
              <a:t> </a:t>
            </a:r>
            <a:r>
              <a:rPr lang="en-US" sz="2800" dirty="0" err="1"/>
              <a:t>hiện</a:t>
            </a:r>
            <a:r>
              <a:rPr lang="en-US" sz="2800" dirty="0"/>
              <a:t> các </a:t>
            </a:r>
            <a:r>
              <a:rPr lang="en-US" sz="2800" dirty="0" err="1"/>
              <a:t>chức</a:t>
            </a:r>
            <a:r>
              <a:rPr lang="en-US" sz="2800" dirty="0"/>
              <a:t> </a:t>
            </a:r>
            <a:r>
              <a:rPr lang="en-US" sz="2800" dirty="0" err="1"/>
              <a:t>năng</a:t>
            </a:r>
            <a:r>
              <a:rPr lang="en-US" sz="2800" dirty="0"/>
              <a:t> </a:t>
            </a:r>
            <a:r>
              <a:rPr lang="en-US" sz="2800" dirty="0" err="1"/>
              <a:t>sinh</a:t>
            </a:r>
            <a:r>
              <a:rPr lang="en-US" sz="2800" dirty="0"/>
              <a:t> học mà còn </a:t>
            </a:r>
            <a:r>
              <a:rPr lang="en-US" sz="2800" dirty="0" err="1"/>
              <a:t>được</a:t>
            </a:r>
            <a:r>
              <a:rPr lang="en-US" sz="2800" dirty="0"/>
              <a:t> </a:t>
            </a:r>
            <a:r>
              <a:rPr lang="en-US" sz="2800" dirty="0" err="1"/>
              <a:t>nhào</a:t>
            </a:r>
            <a:r>
              <a:rPr lang="en-US" sz="2800" dirty="0"/>
              <a:t> </a:t>
            </a:r>
            <a:r>
              <a:rPr lang="en-US" sz="2800" dirty="0" err="1"/>
              <a:t>trộn</a:t>
            </a:r>
            <a:r>
              <a:rPr lang="en-US" sz="2800" dirty="0"/>
              <a:t>, </a:t>
            </a:r>
            <a:r>
              <a:rPr lang="en-US" sz="2800" dirty="0" err="1"/>
              <a:t>định</a:t>
            </a:r>
            <a:r>
              <a:rPr lang="en-US" sz="2800" dirty="0"/>
              <a:t> giá </a:t>
            </a:r>
            <a:r>
              <a:rPr lang="en-US" sz="2800" dirty="0" err="1"/>
              <a:t>theo</a:t>
            </a:r>
            <a:r>
              <a:rPr lang="en-US" sz="2800" dirty="0"/>
              <a:t> </a:t>
            </a:r>
            <a:r>
              <a:rPr lang="en-US" sz="2800" dirty="0" err="1"/>
              <a:t>chuẩn</a:t>
            </a:r>
            <a:r>
              <a:rPr lang="en-US" sz="2800" dirty="0"/>
              <a:t> </a:t>
            </a:r>
            <a:r>
              <a:rPr lang="en-US" sz="2800" dirty="0" err="1"/>
              <a:t>mực</a:t>
            </a:r>
            <a:r>
              <a:rPr lang="en-US" sz="2800" dirty="0"/>
              <a:t>, </a:t>
            </a:r>
            <a:r>
              <a:rPr lang="en-US" sz="2800" dirty="0" err="1"/>
              <a:t>quy</a:t>
            </a:r>
            <a:r>
              <a:rPr lang="en-US" sz="2800" dirty="0"/>
              <a:t> </a:t>
            </a:r>
            <a:r>
              <a:rPr lang="en-US" sz="2800" dirty="0" err="1"/>
              <a:t>tắc</a:t>
            </a:r>
            <a:r>
              <a:rPr lang="en-US" sz="2800" dirty="0"/>
              <a:t> </a:t>
            </a:r>
            <a:r>
              <a:rPr lang="en-US" sz="2800" dirty="0" err="1"/>
              <a:t>thẩm</a:t>
            </a:r>
            <a:r>
              <a:rPr lang="en-US" sz="2800" dirty="0"/>
              <a:t> </a:t>
            </a:r>
            <a:r>
              <a:rPr lang="en-US" sz="2800" dirty="0" err="1"/>
              <a:t>mĩ</a:t>
            </a:r>
            <a:r>
              <a:rPr lang="en-US" sz="2800" dirty="0"/>
              <a:t> </a:t>
            </a:r>
            <a:r>
              <a:rPr lang="en-US" sz="2800" dirty="0" err="1"/>
              <a:t>của</a:t>
            </a:r>
            <a:r>
              <a:rPr lang="en-US" sz="2800" dirty="0"/>
              <a:t> </a:t>
            </a:r>
            <a:r>
              <a:rPr lang="en-US" sz="2800" dirty="0" err="1"/>
              <a:t>một</a:t>
            </a:r>
            <a:r>
              <a:rPr lang="en-US" sz="2800" dirty="0"/>
              <a:t> </a:t>
            </a:r>
            <a:r>
              <a:rPr lang="en-US" sz="2800" dirty="0" err="1"/>
              <a:t>cộng</a:t>
            </a:r>
            <a:r>
              <a:rPr lang="en-US" sz="2800" dirty="0"/>
              <a:t> </a:t>
            </a:r>
            <a:r>
              <a:rPr lang="en-US" sz="2800" dirty="0" err="1"/>
              <a:t>đồng</a:t>
            </a:r>
            <a:r>
              <a:rPr lang="en-US" sz="2800" dirty="0"/>
              <a:t>.</a:t>
            </a:r>
          </a:p>
        </p:txBody>
      </p:sp>
    </p:spTree>
    <p:extLst>
      <p:ext uri="{BB962C8B-B14F-4D97-AF65-F5344CB8AC3E}">
        <p14:creationId xmlns:p14="http://schemas.microsoft.com/office/powerpoint/2010/main" val="66308996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barn(inVertical)">
                                      <p:cBhvr>
                                        <p:cTn id="19" dur="500"/>
                                        <p:tgtEl>
                                          <p:spTgt spid="5">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5">
                                            <p:txEl>
                                              <p:pRg st="1" end="1"/>
                                            </p:txEl>
                                          </p:spTgt>
                                        </p:tgtEl>
                                        <p:attrNameLst>
                                          <p:attrName>style.visibility</p:attrName>
                                        </p:attrNameLst>
                                      </p:cBhvr>
                                      <p:to>
                                        <p:strVal val="visible"/>
                                      </p:to>
                                    </p:set>
                                    <p:animEffect transition="in" filter="barn(inVertical)">
                                      <p:cBhvr>
                                        <p:cTn id="24" dur="500"/>
                                        <p:tgtEl>
                                          <p:spTgt spid="5">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5">
                                            <p:txEl>
                                              <p:pRg st="2" end="2"/>
                                            </p:txEl>
                                          </p:spTgt>
                                        </p:tgtEl>
                                        <p:attrNameLst>
                                          <p:attrName>style.visibility</p:attrName>
                                        </p:attrNameLst>
                                      </p:cBhvr>
                                      <p:to>
                                        <p:strVal val="visible"/>
                                      </p:to>
                                    </p:set>
                                    <p:animEffect transition="in" filter="barn(inVertical)">
                                      <p:cBhvr>
                                        <p:cTn id="29" dur="500"/>
                                        <p:tgtEl>
                                          <p:spTgt spid="5">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5">
                                            <p:txEl>
                                              <p:pRg st="3" end="3"/>
                                            </p:txEl>
                                          </p:spTgt>
                                        </p:tgtEl>
                                        <p:attrNameLst>
                                          <p:attrName>style.visibility</p:attrName>
                                        </p:attrNameLst>
                                      </p:cBhvr>
                                      <p:to>
                                        <p:strVal val="visible"/>
                                      </p:to>
                                    </p:set>
                                    <p:animEffect transition="in" filter="barn(inVertical)">
                                      <p:cBhvr>
                                        <p:cTn id="34" dur="500"/>
                                        <p:tgtEl>
                                          <p:spTgt spid="5">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nodeType="clickEffect">
                                  <p:stCondLst>
                                    <p:cond delay="0"/>
                                  </p:stCondLst>
                                  <p:childTnLst>
                                    <p:set>
                                      <p:cBhvr>
                                        <p:cTn id="38" dur="1" fill="hold">
                                          <p:stCondLst>
                                            <p:cond delay="0"/>
                                          </p:stCondLst>
                                        </p:cTn>
                                        <p:tgtEl>
                                          <p:spTgt spid="5">
                                            <p:txEl>
                                              <p:pRg st="4" end="4"/>
                                            </p:txEl>
                                          </p:spTgt>
                                        </p:tgtEl>
                                        <p:attrNameLst>
                                          <p:attrName>style.visibility</p:attrName>
                                        </p:attrNameLst>
                                      </p:cBhvr>
                                      <p:to>
                                        <p:strVal val="visible"/>
                                      </p:to>
                                    </p:set>
                                    <p:animEffect transition="in" filter="barn(inVertical)">
                                      <p:cBhvr>
                                        <p:cTn id="39"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sp>
        <p:nvSpPr>
          <p:cNvPr id="14" name="Oval 13">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2965"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pic>
        <p:nvPicPr>
          <p:cNvPr id="5" name="Content Placeholder 4" descr="A graduation cap on top of a stack of books&#10;&#10;Description automatically generated">
            <a:extLst>
              <a:ext uri="{FF2B5EF4-FFF2-40B4-BE49-F238E27FC236}">
                <a16:creationId xmlns:a16="http://schemas.microsoft.com/office/drawing/2014/main" id="{1B06C2DC-9E20-2EE7-231D-3C0D2CAC4EFE}"/>
              </a:ext>
            </a:extLst>
          </p:cNvPr>
          <p:cNvPicPr>
            <a:picLocks noChangeAspect="1"/>
          </p:cNvPicPr>
          <p:nvPr/>
        </p:nvPicPr>
        <p:blipFill>
          <a:blip r:embed="rId2">
            <a:extLst>
              <a:ext uri="{28A0092B-C50C-407E-A947-70E740481C1C}">
                <a14:useLocalDpi xmlns:a14="http://schemas.microsoft.com/office/drawing/2010/main" val="0"/>
              </a:ext>
            </a:extLst>
          </a:blip>
          <a:srcRect l="23695"/>
          <a:stretch/>
        </p:blipFill>
        <p:spPr>
          <a:xfrm>
            <a:off x="505418" y="554151"/>
            <a:ext cx="5742189" cy="5742189"/>
          </a:xfrm>
          <a:custGeom>
            <a:avLst/>
            <a:gdLst/>
            <a:ahLst/>
            <a:cxnLst/>
            <a:rect l="l" t="t" r="r" b="b"/>
            <a:pathLst>
              <a:path w="1838528" h="1838528">
                <a:moveTo>
                  <a:pt x="919264" y="0"/>
                </a:moveTo>
                <a:cubicBezTo>
                  <a:pt x="1426959" y="0"/>
                  <a:pt x="1838528" y="411569"/>
                  <a:pt x="1838528" y="919264"/>
                </a:cubicBezTo>
                <a:cubicBezTo>
                  <a:pt x="1838528" y="1426959"/>
                  <a:pt x="1426959" y="1838528"/>
                  <a:pt x="919264" y="1838528"/>
                </a:cubicBezTo>
                <a:cubicBezTo>
                  <a:pt x="411569" y="1838528"/>
                  <a:pt x="0" y="1426959"/>
                  <a:pt x="0" y="919264"/>
                </a:cubicBezTo>
                <a:cubicBezTo>
                  <a:pt x="0" y="411569"/>
                  <a:pt x="411569" y="0"/>
                  <a:pt x="919264" y="0"/>
                </a:cubicBezTo>
                <a:close/>
              </a:path>
            </a:pathLst>
          </a:custGeom>
        </p:spPr>
      </p:pic>
      <p:sp>
        <p:nvSpPr>
          <p:cNvPr id="16" name="!!plus graphic">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4956" y="703679"/>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1"/>
          </a:solidFill>
          <a:ln w="77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a:ea typeface="+mn-ea"/>
              <a:cs typeface="+mn-cs"/>
            </a:endParaRPr>
          </a:p>
        </p:txBody>
      </p:sp>
      <p:sp>
        <p:nvSpPr>
          <p:cNvPr id="18" name="!!circle graphic">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753" y="1562696"/>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1"/>
          </a:solidFill>
          <a:ln w="751"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a:ea typeface="+mn-ea"/>
              <a:cs typeface="+mn-cs"/>
            </a:endParaRPr>
          </a:p>
        </p:txBody>
      </p:sp>
      <p:sp>
        <p:nvSpPr>
          <p:cNvPr id="20" name="!!dot graphic">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4149" y="5775082"/>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1"/>
          </a:solidFill>
          <a:ln w="51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a:ea typeface="+mn-ea"/>
              <a:cs typeface="+mn-cs"/>
            </a:endParaRPr>
          </a:p>
        </p:txBody>
      </p:sp>
      <p:cxnSp>
        <p:nvCxnSpPr>
          <p:cNvPr id="22" name="!!Straight Connector">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9272"/>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11FA4A8D-623A-07FC-AEF6-294A1B82B16A}"/>
              </a:ext>
            </a:extLst>
          </p:cNvPr>
          <p:cNvSpPr txBox="1"/>
          <p:nvPr/>
        </p:nvSpPr>
        <p:spPr>
          <a:xfrm>
            <a:off x="6321728" y="1575640"/>
            <a:ext cx="5007859" cy="3706720"/>
          </a:xfrm>
          <a:prstGeom prst="rect">
            <a:avLst/>
          </a:prstGeom>
          <a:noFill/>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Em đã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được</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đọc</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tác</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phẩm</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văn</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học nào viết về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những</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nhân</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vật</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có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ngoại</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hình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khác</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lạ</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Chia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sẻ</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ngắn</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gọn</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cảm nhận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của</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em</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về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tác</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a:t>
            </a:r>
            <a:r>
              <a:rPr kumimoji="0" lang="en-US" sz="3200" b="0" i="1"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phẩm</a:t>
            </a:r>
            <a:r>
              <a:rPr kumimoji="0" lang="en-US" sz="3200"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ấy.</a:t>
            </a:r>
            <a:endParaRPr kumimoji="0" lang="en-US" sz="3200" b="0" i="0" u="none" strike="noStrike" kern="1200" cap="none" spc="0" normalizeH="0" baseline="0" noProof="0" dirty="0">
              <a:ln>
                <a:noFill/>
              </a:ln>
              <a:solidFill>
                <a:srgbClr val="FF0000"/>
              </a:solidFill>
              <a:effectLst/>
              <a:uLnTx/>
              <a:uFillTx/>
              <a:latin typeface="times new roman"/>
              <a:ea typeface="+mn-ea"/>
              <a:cs typeface="+mn-cs"/>
            </a:endParaRPr>
          </a:p>
        </p:txBody>
      </p:sp>
    </p:spTree>
    <p:extLst>
      <p:ext uri="{BB962C8B-B14F-4D97-AF65-F5344CB8AC3E}">
        <p14:creationId xmlns:p14="http://schemas.microsoft.com/office/powerpoint/2010/main" val="208404107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2" name="TextBox 1">
            <a:extLst>
              <a:ext uri="{FF2B5EF4-FFF2-40B4-BE49-F238E27FC236}">
                <a16:creationId xmlns:a16="http://schemas.microsoft.com/office/drawing/2014/main" id="{FE3C6563-BBD4-AAAD-05F0-5D9E6B4C9A19}"/>
              </a:ext>
            </a:extLst>
          </p:cNvPr>
          <p:cNvSpPr txBox="1"/>
          <p:nvPr/>
        </p:nvSpPr>
        <p:spPr>
          <a:xfrm>
            <a:off x="812808" y="182331"/>
            <a:ext cx="10835639" cy="606961"/>
          </a:xfrm>
          <a:prstGeom prst="rect">
            <a:avLst/>
          </a:prstGeom>
          <a:noFill/>
        </p:spPr>
        <p:txBody>
          <a:bodyPr wrap="square">
            <a:spAutoFit/>
          </a:bodyPr>
          <a:lstStyle/>
          <a:p>
            <a:pPr marL="0" marR="0" lvl="0" indent="0" algn="ctr" defTabSz="914400" rtl="0" eaLnBrk="1" fontAlgn="auto" latinLnBrk="0" hangingPunct="1">
              <a:lnSpc>
                <a:spcPct val="130000"/>
              </a:lnSpc>
              <a:spcBef>
                <a:spcPts val="0"/>
              </a:spcBef>
              <a:spcAft>
                <a:spcPts val="1000"/>
              </a:spcAft>
              <a:buClrTx/>
              <a:buSzTx/>
              <a:buFontTx/>
              <a:buNone/>
              <a:tabLst>
                <a:tab pos="1386840" algn="l"/>
              </a:tabLst>
              <a:defRPr/>
            </a:pPr>
            <a:r>
              <a:rPr kumimoji="0" lang="pt-BR" sz="2800" b="1"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rPr>
              <a:t>Hệ thống lí lẽ và bằng chứng trong từng luận điểm của văn bản</a:t>
            </a:r>
            <a:endParaRPr kumimoji="0" lang="en-US" sz="2800" b="0"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extLst>
              <p:ext uri="{D42A27DB-BD31-4B8C-83A1-F6EECF244321}">
                <p14:modId xmlns:p14="http://schemas.microsoft.com/office/powerpoint/2010/main" val="2878282896"/>
              </p:ext>
            </p:extLst>
          </p:nvPr>
        </p:nvGraphicFramePr>
        <p:xfrm>
          <a:off x="420713" y="891872"/>
          <a:ext cx="11482250" cy="5649342"/>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2: </a:t>
                      </a:r>
                      <a:r>
                        <a:rPr lang="en-US" sz="2800" b="1" kern="1200" dirty="0" err="1">
                          <a:solidFill>
                            <a:srgbClr val="0070C0"/>
                          </a:solidFill>
                          <a:effectLst/>
                          <a:latin typeface="+mn-lt"/>
                          <a:ea typeface="+mn-ea"/>
                          <a:cs typeface="+mn-cs"/>
                        </a:rPr>
                        <a:t>Nhân</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dạng</a:t>
                      </a:r>
                      <a:r>
                        <a:rPr lang="en-US" sz="2800" b="1" kern="1200" dirty="0">
                          <a:solidFill>
                            <a:srgbClr val="0070C0"/>
                          </a:solidFill>
                          <a:effectLst/>
                          <a:latin typeface="+mn-lt"/>
                          <a:ea typeface="+mn-ea"/>
                          <a:cs typeface="+mn-cs"/>
                        </a:rPr>
                        <a:t> con </a:t>
                      </a:r>
                      <a:r>
                        <a:rPr lang="en-US" sz="2800" b="1" kern="1200" dirty="0" err="1">
                          <a:solidFill>
                            <a:srgbClr val="0070C0"/>
                          </a:solidFill>
                          <a:effectLst/>
                          <a:latin typeface="+mn-lt"/>
                          <a:ea typeface="+mn-ea"/>
                          <a:cs typeface="+mn-cs"/>
                        </a:rPr>
                        <a:t>người</a:t>
                      </a:r>
                      <a:r>
                        <a:rPr lang="en-US" sz="2800" b="1" kern="1200" dirty="0">
                          <a:solidFill>
                            <a:srgbClr val="0070C0"/>
                          </a:solidFill>
                          <a:effectLst/>
                          <a:latin typeface="+mn-lt"/>
                          <a:ea typeface="+mn-ea"/>
                          <a:cs typeface="+mn-cs"/>
                        </a:rPr>
                        <a:t> là </a:t>
                      </a:r>
                      <a:r>
                        <a:rPr lang="en-US" sz="2800" b="1" kern="1200" dirty="0" err="1">
                          <a:solidFill>
                            <a:srgbClr val="0070C0"/>
                          </a:solidFill>
                          <a:effectLst/>
                          <a:latin typeface="+mn-lt"/>
                          <a:ea typeface="+mn-ea"/>
                          <a:cs typeface="+mn-cs"/>
                        </a:rPr>
                        <a:t>một</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tạo</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tác</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mang</a:t>
                      </a:r>
                      <a:r>
                        <a:rPr lang="en-US" sz="2800" b="1" kern="1200" dirty="0">
                          <a:solidFill>
                            <a:srgbClr val="0070C0"/>
                          </a:solidFill>
                          <a:effectLst/>
                          <a:latin typeface="+mn-lt"/>
                          <a:ea typeface="+mn-ea"/>
                          <a:cs typeface="+mn-cs"/>
                        </a:rPr>
                        <a:t> tính </a:t>
                      </a:r>
                      <a:r>
                        <a:rPr lang="en-US" sz="2800" b="1" kern="1200" dirty="0" err="1">
                          <a:solidFill>
                            <a:srgbClr val="0070C0"/>
                          </a:solidFill>
                          <a:effectLst/>
                          <a:latin typeface="+mn-lt"/>
                          <a:ea typeface="+mn-ea"/>
                          <a:cs typeface="+mn-cs"/>
                        </a:rPr>
                        <a:t>văn</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hoá</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1329302">
                <a:tc>
                  <a:txBody>
                    <a:bodyPr/>
                    <a:lstStyle/>
                    <a:p>
                      <a:pPr marL="114300" indent="179705" algn="just">
                        <a:lnSpc>
                          <a:spcPct val="130000"/>
                        </a:lnSpc>
                        <a:tabLst>
                          <a:tab pos="204470" algn="l"/>
                        </a:tabLst>
                      </a:pPr>
                      <a:r>
                        <a:rPr lang="en-US" sz="2600" b="1" dirty="0">
                          <a:effectLst/>
                        </a:rPr>
                        <a:t> </a:t>
                      </a: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0" kern="100" dirty="0">
                        <a:effectLst/>
                      </a:endParaRPr>
                    </a:p>
                    <a:p>
                      <a:pPr>
                        <a:lnSpc>
                          <a:spcPct val="130000"/>
                        </a:lnSpc>
                        <a:spcAft>
                          <a:spcPts val="800"/>
                        </a:spcAft>
                        <a:tabLst>
                          <a:tab pos="1386840" algn="l"/>
                        </a:tabLst>
                      </a:pPr>
                      <a:r>
                        <a:rPr lang="de-DE" sz="2600" b="0" kern="0" dirty="0">
                          <a:effectLst/>
                        </a:rPr>
                        <a:t> </a:t>
                      </a:r>
                    </a:p>
                    <a:p>
                      <a:pPr>
                        <a:lnSpc>
                          <a:spcPct val="130000"/>
                        </a:lnSpc>
                        <a:spcAft>
                          <a:spcPts val="800"/>
                        </a:spcAft>
                        <a:tabLst>
                          <a:tab pos="1386840" algn="l"/>
                        </a:tabLst>
                      </a:pPr>
                      <a:endParaRPr lang="en-US" sz="2600" b="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bl>
          </a:graphicData>
        </a:graphic>
      </p:graphicFrame>
      <p:sp>
        <p:nvSpPr>
          <p:cNvPr id="5" name="TextBox 4">
            <a:extLst>
              <a:ext uri="{FF2B5EF4-FFF2-40B4-BE49-F238E27FC236}">
                <a16:creationId xmlns:a16="http://schemas.microsoft.com/office/drawing/2014/main" id="{1232A571-FF9A-031B-AAC9-DA9545222FB6}"/>
              </a:ext>
            </a:extLst>
          </p:cNvPr>
          <p:cNvSpPr txBox="1"/>
          <p:nvPr/>
        </p:nvSpPr>
        <p:spPr>
          <a:xfrm>
            <a:off x="445862" y="1785359"/>
            <a:ext cx="11300276" cy="4891596"/>
          </a:xfrm>
          <a:prstGeom prst="rect">
            <a:avLst/>
          </a:prstGeom>
          <a:noFill/>
        </p:spPr>
        <p:txBody>
          <a:bodyPr wrap="square">
            <a:spAutoFit/>
          </a:bodyPr>
          <a:lstStyle/>
          <a:p>
            <a:pPr algn="just"/>
            <a:r>
              <a:rPr lang="vi-VN" sz="2800" b="1" dirty="0"/>
              <a:t>Các lí lẽ giúp làm sáng tỏ quan điểm của tác giả:</a:t>
            </a:r>
            <a:endParaRPr lang="en-US" sz="2800" dirty="0"/>
          </a:p>
          <a:p>
            <a:r>
              <a:rPr lang="en-US" dirty="0"/>
              <a:t> </a:t>
            </a:r>
          </a:p>
          <a:p>
            <a:pPr marL="457200" indent="-457200" algn="just">
              <a:lnSpc>
                <a:spcPct val="120000"/>
              </a:lnSpc>
              <a:buClr>
                <a:srgbClr val="FF0000"/>
              </a:buClr>
              <a:buFont typeface="Wingdings" panose="05000000000000000000" pitchFamily="2" charset="2"/>
              <a:buChar char="ü"/>
            </a:pPr>
            <a:r>
              <a:rPr lang="en-US" sz="2800" dirty="0" err="1"/>
              <a:t>Nghiên</a:t>
            </a:r>
            <a:r>
              <a:rPr lang="en-US" sz="2800" dirty="0"/>
              <a:t> </a:t>
            </a:r>
            <a:r>
              <a:rPr lang="en-US" sz="2800" dirty="0" err="1"/>
              <a:t>cứu</a:t>
            </a:r>
            <a:r>
              <a:rPr lang="en-US" sz="2800" dirty="0"/>
              <a:t> về </a:t>
            </a:r>
            <a:r>
              <a:rPr lang="en-US" sz="2800" dirty="0" err="1"/>
              <a:t>nhân</a:t>
            </a:r>
            <a:r>
              <a:rPr lang="en-US" sz="2800" dirty="0"/>
              <a:t> học </a:t>
            </a:r>
            <a:r>
              <a:rPr lang="en-US" sz="2800" dirty="0" err="1"/>
              <a:t>cho</a:t>
            </a:r>
            <a:r>
              <a:rPr lang="en-US" sz="2800" dirty="0"/>
              <a:t> thấy: </a:t>
            </a:r>
            <a:r>
              <a:rPr lang="en-US" sz="2800" dirty="0" err="1"/>
              <a:t>trong</a:t>
            </a:r>
            <a:r>
              <a:rPr lang="en-US" sz="2800" dirty="0"/>
              <a:t> </a:t>
            </a:r>
            <a:r>
              <a:rPr lang="en-US" sz="2800" dirty="0" err="1"/>
              <a:t>bất</a:t>
            </a:r>
            <a:r>
              <a:rPr lang="en-US" sz="2800" dirty="0"/>
              <a:t> </a:t>
            </a:r>
            <a:r>
              <a:rPr lang="en-US" sz="2800" dirty="0" err="1"/>
              <a:t>kì</a:t>
            </a:r>
            <a:r>
              <a:rPr lang="en-US" sz="2800" dirty="0"/>
              <a:t> </a:t>
            </a:r>
            <a:r>
              <a:rPr lang="en-US" sz="2800" dirty="0" err="1"/>
              <a:t>xã</a:t>
            </a:r>
            <a:r>
              <a:rPr lang="en-US" sz="2800" dirty="0"/>
              <a:t> </a:t>
            </a:r>
            <a:r>
              <a:rPr lang="en-US" sz="2800" dirty="0" err="1"/>
              <a:t>hội</a:t>
            </a:r>
            <a:r>
              <a:rPr lang="en-US" sz="2800" dirty="0"/>
              <a:t> nào, luôn </a:t>
            </a:r>
            <a:r>
              <a:rPr lang="en-US" sz="2800" dirty="0" err="1"/>
              <a:t>tồn</a:t>
            </a:r>
            <a:r>
              <a:rPr lang="en-US" sz="2800" dirty="0"/>
              <a:t> </a:t>
            </a:r>
            <a:r>
              <a:rPr lang="en-US" sz="2800" dirty="0" err="1"/>
              <a:t>tại</a:t>
            </a:r>
            <a:r>
              <a:rPr lang="en-US" sz="2800" dirty="0"/>
              <a:t> các </a:t>
            </a:r>
            <a:r>
              <a:rPr lang="en-US" sz="2800" dirty="0" err="1"/>
              <a:t>quy</a:t>
            </a:r>
            <a:r>
              <a:rPr lang="en-US" sz="2800" dirty="0"/>
              <a:t> </a:t>
            </a:r>
            <a:r>
              <a:rPr lang="en-US" sz="2800" dirty="0" err="1"/>
              <a:t>chuẩn</a:t>
            </a:r>
            <a:r>
              <a:rPr lang="en-US" sz="2800" dirty="0"/>
              <a:t>. Các </a:t>
            </a:r>
            <a:r>
              <a:rPr lang="en-US" sz="2800" dirty="0" err="1"/>
              <a:t>quy</a:t>
            </a:r>
            <a:r>
              <a:rPr lang="en-US" sz="2800" dirty="0"/>
              <a:t> </a:t>
            </a:r>
            <a:r>
              <a:rPr lang="en-US" sz="2800" dirty="0" err="1"/>
              <a:t>chuẩn</a:t>
            </a:r>
            <a:r>
              <a:rPr lang="en-US" sz="2800" dirty="0"/>
              <a:t> </a:t>
            </a:r>
            <a:r>
              <a:rPr lang="en-US" sz="2800" dirty="0" err="1"/>
              <a:t>này</a:t>
            </a:r>
            <a:r>
              <a:rPr lang="en-US" sz="2800" dirty="0"/>
              <a:t> đã </a:t>
            </a:r>
            <a:r>
              <a:rPr lang="en-US" sz="2800" dirty="0" err="1"/>
              <a:t>gạt</a:t>
            </a:r>
            <a:r>
              <a:rPr lang="en-US" sz="2800" dirty="0"/>
              <a:t> </a:t>
            </a:r>
            <a:r>
              <a:rPr lang="en-US" sz="2800" dirty="0" err="1"/>
              <a:t>bỏ</a:t>
            </a:r>
            <a:r>
              <a:rPr lang="en-US" sz="2800" dirty="0"/>
              <a:t> </a:t>
            </a:r>
            <a:r>
              <a:rPr lang="en-US" sz="2800" dirty="0" err="1"/>
              <a:t>những</a:t>
            </a:r>
            <a:r>
              <a:rPr lang="en-US" sz="2800" dirty="0"/>
              <a:t> gì </a:t>
            </a:r>
            <a:r>
              <a:rPr lang="en-US" sz="2800" dirty="0" err="1"/>
              <a:t>lệch</a:t>
            </a:r>
            <a:r>
              <a:rPr lang="en-US" sz="2800" dirty="0"/>
              <a:t> </a:t>
            </a:r>
            <a:r>
              <a:rPr lang="en-US" sz="2800" dirty="0" err="1"/>
              <a:t>chuẩn</a:t>
            </a:r>
            <a:r>
              <a:rPr lang="en-US" sz="2800" dirty="0"/>
              <a:t>. </a:t>
            </a:r>
            <a:r>
              <a:rPr lang="en-US" sz="2800" dirty="0" err="1"/>
              <a:t>Từ</a:t>
            </a:r>
            <a:r>
              <a:rPr lang="en-US" sz="2800" dirty="0"/>
              <a:t> đó, hình </a:t>
            </a:r>
            <a:r>
              <a:rPr lang="en-US" sz="2800" dirty="0" err="1"/>
              <a:t>thành</a:t>
            </a:r>
            <a:r>
              <a:rPr lang="en-US" sz="2800" dirty="0"/>
              <a:t> </a:t>
            </a:r>
            <a:r>
              <a:rPr lang="en-US" sz="2800" dirty="0" err="1"/>
              <a:t>cặp</a:t>
            </a:r>
            <a:r>
              <a:rPr lang="en-US" sz="2800" dirty="0"/>
              <a:t> </a:t>
            </a:r>
            <a:r>
              <a:rPr lang="en-US" sz="2800" dirty="0" err="1"/>
              <a:t>nhị</a:t>
            </a:r>
            <a:r>
              <a:rPr lang="en-US" sz="2800" dirty="0"/>
              <a:t> </a:t>
            </a:r>
            <a:r>
              <a:rPr lang="en-US" sz="2800" dirty="0" err="1"/>
              <a:t>phân</a:t>
            </a:r>
            <a:r>
              <a:rPr lang="en-US" sz="2800" dirty="0"/>
              <a:t>: </a:t>
            </a:r>
            <a:r>
              <a:rPr lang="en-US" sz="2800" dirty="0" err="1"/>
              <a:t>bình</a:t>
            </a:r>
            <a:r>
              <a:rPr lang="en-US" sz="2800" dirty="0"/>
              <a:t> </a:t>
            </a:r>
            <a:r>
              <a:rPr lang="en-US" sz="2800" dirty="0" err="1"/>
              <a:t>thường</a:t>
            </a:r>
            <a:r>
              <a:rPr lang="en-US" sz="2800" dirty="0"/>
              <a:t> </a:t>
            </a:r>
            <a:r>
              <a:rPr lang="en-US" sz="2800" dirty="0" err="1"/>
              <a:t>và</a:t>
            </a:r>
            <a:r>
              <a:rPr lang="en-US" sz="2800" dirty="0"/>
              <a:t> </a:t>
            </a:r>
            <a:r>
              <a:rPr lang="en-US" sz="2800" dirty="0" err="1"/>
              <a:t>bất</a:t>
            </a:r>
            <a:r>
              <a:rPr lang="en-US" sz="2800" dirty="0"/>
              <a:t> </a:t>
            </a:r>
            <a:r>
              <a:rPr lang="en-US" sz="2800" dirty="0" err="1"/>
              <a:t>bình</a:t>
            </a:r>
            <a:r>
              <a:rPr lang="en-US" sz="2800" dirty="0"/>
              <a:t> </a:t>
            </a:r>
            <a:r>
              <a:rPr lang="en-US" sz="2800" dirty="0" err="1"/>
              <a:t>thường</a:t>
            </a:r>
            <a:r>
              <a:rPr lang="en-US" sz="2800" dirty="0"/>
              <a:t> </a:t>
            </a:r>
            <a:r>
              <a:rPr lang="en-US" sz="2800" dirty="0" err="1"/>
              <a:t>trong</a:t>
            </a:r>
            <a:r>
              <a:rPr lang="en-US" sz="2800" dirty="0"/>
              <a:t> </a:t>
            </a:r>
            <a:r>
              <a:rPr lang="en-US" sz="2800" dirty="0" err="1"/>
              <a:t>trí</a:t>
            </a:r>
            <a:r>
              <a:rPr lang="en-US" sz="2800" dirty="0"/>
              <a:t> </a:t>
            </a:r>
            <a:r>
              <a:rPr lang="en-US" sz="2800" dirty="0" err="1"/>
              <a:t>tuệ</a:t>
            </a:r>
            <a:r>
              <a:rPr lang="en-US" sz="2800" dirty="0"/>
              <a:t>, </a:t>
            </a:r>
            <a:r>
              <a:rPr lang="en-US" sz="2800" dirty="0" err="1"/>
              <a:t>giới</a:t>
            </a:r>
            <a:r>
              <a:rPr lang="en-US" sz="2800" dirty="0"/>
              <a:t> tính, </a:t>
            </a:r>
            <a:r>
              <a:rPr lang="en-US" sz="2800" dirty="0" err="1"/>
              <a:t>hành</a:t>
            </a:r>
            <a:r>
              <a:rPr lang="en-US" sz="2800" dirty="0"/>
              <a:t> vi,... </a:t>
            </a:r>
            <a:r>
              <a:rPr lang="en-US" sz="2800" dirty="0" err="1"/>
              <a:t>và</a:t>
            </a:r>
            <a:r>
              <a:rPr lang="en-US" sz="2800" dirty="0"/>
              <a:t> cả </a:t>
            </a:r>
            <a:r>
              <a:rPr lang="en-US" sz="2800" dirty="0" err="1"/>
              <a:t>nhân</a:t>
            </a:r>
            <a:r>
              <a:rPr lang="en-US" sz="2800" dirty="0"/>
              <a:t> </a:t>
            </a:r>
            <a:r>
              <a:rPr lang="en-US" sz="2800" dirty="0" err="1"/>
              <a:t>dạng</a:t>
            </a:r>
            <a:r>
              <a:rPr lang="en-US" sz="2800" dirty="0"/>
              <a:t>.</a:t>
            </a:r>
          </a:p>
          <a:p>
            <a:pPr marL="457200" indent="-457200" algn="just">
              <a:lnSpc>
                <a:spcPct val="120000"/>
              </a:lnSpc>
              <a:buClr>
                <a:srgbClr val="FF0000"/>
              </a:buClr>
              <a:buFont typeface="Wingdings" panose="05000000000000000000" pitchFamily="2" charset="2"/>
              <a:buChar char="ü"/>
            </a:pPr>
            <a:r>
              <a:rPr lang="en-US" sz="2800" dirty="0" err="1"/>
              <a:t>Chuẩn</a:t>
            </a:r>
            <a:r>
              <a:rPr lang="en-US" sz="2800" dirty="0"/>
              <a:t> </a:t>
            </a:r>
            <a:r>
              <a:rPr lang="en-US" sz="2800" dirty="0" err="1"/>
              <a:t>mực</a:t>
            </a:r>
            <a:r>
              <a:rPr lang="en-US" sz="2800" dirty="0"/>
              <a:t> có </a:t>
            </a:r>
            <a:r>
              <a:rPr lang="en-US" sz="2800" dirty="0" err="1"/>
              <a:t>quyền</a:t>
            </a:r>
            <a:r>
              <a:rPr lang="en-US" sz="2800" dirty="0"/>
              <a:t> </a:t>
            </a:r>
            <a:r>
              <a:rPr lang="en-US" sz="2800" dirty="0" err="1"/>
              <a:t>lực</a:t>
            </a:r>
            <a:r>
              <a:rPr lang="en-US" sz="2800" dirty="0"/>
              <a:t> </a:t>
            </a:r>
            <a:r>
              <a:rPr lang="en-US" sz="2800" dirty="0" err="1"/>
              <a:t>và</a:t>
            </a:r>
            <a:r>
              <a:rPr lang="en-US" sz="2800" dirty="0"/>
              <a:t> </a:t>
            </a:r>
            <a:r>
              <a:rPr lang="en-US" sz="2800" dirty="0" err="1"/>
              <a:t>sức</a:t>
            </a:r>
            <a:r>
              <a:rPr lang="en-US" sz="2800" dirty="0"/>
              <a:t> </a:t>
            </a:r>
            <a:r>
              <a:rPr lang="en-US" sz="2800" dirty="0" err="1"/>
              <a:t>mạnh</a:t>
            </a:r>
            <a:r>
              <a:rPr lang="en-US" sz="2800" dirty="0"/>
              <a:t> </a:t>
            </a:r>
            <a:r>
              <a:rPr lang="en-US" sz="2800" dirty="0" err="1"/>
              <a:t>áp</a:t>
            </a:r>
            <a:r>
              <a:rPr lang="en-US" sz="2800" dirty="0"/>
              <a:t> </a:t>
            </a:r>
            <a:r>
              <a:rPr lang="en-US" sz="2800" dirty="0" err="1"/>
              <a:t>đặt</a:t>
            </a:r>
            <a:r>
              <a:rPr lang="en-US" sz="2800" dirty="0"/>
              <a:t>, </a:t>
            </a:r>
            <a:r>
              <a:rPr lang="en-US" sz="2800" dirty="0" err="1"/>
              <a:t>buộc</a:t>
            </a:r>
            <a:r>
              <a:rPr lang="en-US" sz="2800" dirty="0"/>
              <a:t> </a:t>
            </a:r>
            <a:r>
              <a:rPr lang="en-US" sz="2800" dirty="0" err="1"/>
              <a:t>cá</a:t>
            </a:r>
            <a:r>
              <a:rPr lang="en-US" sz="2800" dirty="0"/>
              <a:t> </a:t>
            </a:r>
            <a:r>
              <a:rPr lang="en-US" sz="2800" dirty="0" err="1"/>
              <a:t>nhân</a:t>
            </a:r>
            <a:r>
              <a:rPr lang="en-US" sz="2800" dirty="0"/>
              <a:t> </a:t>
            </a:r>
            <a:r>
              <a:rPr lang="en-US" sz="2800" dirty="0" err="1"/>
              <a:t>phải</a:t>
            </a:r>
            <a:r>
              <a:rPr lang="en-US" sz="2800" dirty="0"/>
              <a:t> </a:t>
            </a:r>
            <a:r>
              <a:rPr lang="en-US" sz="2800" dirty="0" err="1"/>
              <a:t>tuân</a:t>
            </a:r>
            <a:r>
              <a:rPr lang="en-US" sz="2800" dirty="0"/>
              <a:t> </a:t>
            </a:r>
            <a:r>
              <a:rPr lang="en-US" sz="2800" dirty="0" err="1"/>
              <a:t>thủ</a:t>
            </a:r>
            <a:r>
              <a:rPr lang="en-US" sz="2800" dirty="0"/>
              <a:t> mà </a:t>
            </a:r>
            <a:r>
              <a:rPr lang="en-US" sz="2800" dirty="0" err="1"/>
              <a:t>không</a:t>
            </a:r>
            <a:r>
              <a:rPr lang="en-US" sz="2800" dirty="0"/>
              <a:t> có </a:t>
            </a:r>
            <a:r>
              <a:rPr lang="en-US" sz="2800" dirty="0" err="1"/>
              <a:t>quyền</a:t>
            </a:r>
            <a:r>
              <a:rPr lang="en-US" sz="2800" dirty="0"/>
              <a:t> </a:t>
            </a:r>
            <a:r>
              <a:rPr lang="en-US" sz="2800" dirty="0" err="1"/>
              <a:t>phản</a:t>
            </a:r>
            <a:r>
              <a:rPr lang="en-US" sz="2800" dirty="0"/>
              <a:t> </a:t>
            </a:r>
            <a:r>
              <a:rPr lang="en-US" sz="2800" dirty="0" err="1"/>
              <a:t>biện</a:t>
            </a:r>
            <a:r>
              <a:rPr lang="en-US" sz="2800" dirty="0"/>
              <a:t>.</a:t>
            </a:r>
          </a:p>
          <a:p>
            <a:pPr marL="457200" indent="-457200" algn="just">
              <a:lnSpc>
                <a:spcPct val="120000"/>
              </a:lnSpc>
              <a:buClr>
                <a:srgbClr val="FF0000"/>
              </a:buClr>
              <a:buFont typeface="Wingdings" panose="05000000000000000000" pitchFamily="2" charset="2"/>
              <a:buChar char="ü"/>
            </a:pPr>
            <a:r>
              <a:rPr lang="en-US" sz="2800" dirty="0" err="1"/>
              <a:t>Tiêu</a:t>
            </a:r>
            <a:r>
              <a:rPr lang="en-US" sz="2800" dirty="0"/>
              <a:t> </a:t>
            </a:r>
            <a:r>
              <a:rPr lang="en-US" sz="2800" dirty="0" err="1"/>
              <a:t>chuẩn</a:t>
            </a:r>
            <a:r>
              <a:rPr lang="en-US" sz="2800" dirty="0"/>
              <a:t> về </a:t>
            </a:r>
            <a:r>
              <a:rPr lang="en-US" sz="2800" dirty="0" err="1"/>
              <a:t>nhân</a:t>
            </a:r>
            <a:r>
              <a:rPr lang="en-US" sz="2800" dirty="0"/>
              <a:t> </a:t>
            </a:r>
            <a:r>
              <a:rPr lang="en-US" sz="2800" dirty="0" err="1"/>
              <a:t>dạng</a:t>
            </a:r>
            <a:r>
              <a:rPr lang="en-US" sz="2800" dirty="0"/>
              <a:t> </a:t>
            </a:r>
            <a:r>
              <a:rPr lang="en-US" sz="2800" dirty="0" err="1"/>
              <a:t>kì</a:t>
            </a:r>
            <a:r>
              <a:rPr lang="en-US" sz="2800" dirty="0"/>
              <a:t> </a:t>
            </a:r>
            <a:r>
              <a:rPr lang="en-US" sz="2800" dirty="0" err="1"/>
              <a:t>thực</a:t>
            </a:r>
            <a:r>
              <a:rPr lang="en-US" sz="2800" dirty="0"/>
              <a:t> là </a:t>
            </a:r>
            <a:r>
              <a:rPr lang="en-US" sz="2800" dirty="0" err="1"/>
              <a:t>một</a:t>
            </a:r>
            <a:r>
              <a:rPr lang="en-US" sz="2800" dirty="0"/>
              <a:t> </a:t>
            </a:r>
            <a:r>
              <a:rPr lang="en-US" sz="2800" dirty="0" err="1"/>
              <a:t>quyền</a:t>
            </a:r>
            <a:r>
              <a:rPr lang="en-US" sz="2800" dirty="0"/>
              <a:t> </a:t>
            </a:r>
            <a:r>
              <a:rPr lang="en-US" sz="2800" dirty="0" err="1"/>
              <a:t>lực</a:t>
            </a:r>
            <a:r>
              <a:rPr lang="en-US" sz="2800" dirty="0"/>
              <a:t> </a:t>
            </a:r>
            <a:r>
              <a:rPr lang="en-US" sz="2800" dirty="0" err="1"/>
              <a:t>loại</a:t>
            </a:r>
            <a:r>
              <a:rPr lang="en-US" sz="2800" dirty="0"/>
              <a:t> </a:t>
            </a:r>
            <a:r>
              <a:rPr lang="en-US" sz="2800" dirty="0" err="1"/>
              <a:t>trừ</a:t>
            </a:r>
            <a:r>
              <a:rPr lang="en-US" sz="2800" dirty="0"/>
              <a:t> </a:t>
            </a:r>
            <a:r>
              <a:rPr lang="en-US" sz="2800" dirty="0" err="1"/>
              <a:t>những</a:t>
            </a:r>
            <a:r>
              <a:rPr lang="en-US" sz="2800" dirty="0"/>
              <a:t> gì </a:t>
            </a:r>
            <a:r>
              <a:rPr lang="en-US" sz="2800" dirty="0" err="1"/>
              <a:t>thuộc</a:t>
            </a:r>
            <a:r>
              <a:rPr lang="en-US" sz="2800" dirty="0"/>
              <a:t> về </a:t>
            </a:r>
            <a:r>
              <a:rPr lang="en-US" sz="2800" dirty="0" err="1"/>
              <a:t>số</a:t>
            </a:r>
            <a:r>
              <a:rPr lang="en-US" sz="2800" dirty="0"/>
              <a:t> ít, </a:t>
            </a:r>
            <a:r>
              <a:rPr lang="en-US" sz="2800" dirty="0" err="1"/>
              <a:t>lệch</a:t>
            </a:r>
            <a:r>
              <a:rPr lang="en-US" sz="2800" dirty="0"/>
              <a:t> </a:t>
            </a:r>
            <a:r>
              <a:rPr lang="en-US" sz="2800" dirty="0" err="1"/>
              <a:t>chuẩn</a:t>
            </a:r>
            <a:r>
              <a:rPr lang="en-US" sz="2800" dirty="0"/>
              <a:t>, </a:t>
            </a:r>
            <a:r>
              <a:rPr lang="en-US" sz="2800" dirty="0" err="1"/>
              <a:t>dị</a:t>
            </a:r>
            <a:r>
              <a:rPr lang="en-US" sz="2800" dirty="0"/>
              <a:t> </a:t>
            </a:r>
            <a:r>
              <a:rPr lang="en-US" sz="2800" dirty="0" err="1"/>
              <a:t>thường</a:t>
            </a:r>
            <a:r>
              <a:rPr lang="en-US" sz="2800" dirty="0"/>
              <a:t>.</a:t>
            </a:r>
          </a:p>
        </p:txBody>
      </p:sp>
    </p:spTree>
    <p:extLst>
      <p:ext uri="{BB962C8B-B14F-4D97-AF65-F5344CB8AC3E}">
        <p14:creationId xmlns:p14="http://schemas.microsoft.com/office/powerpoint/2010/main" val="313894796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barn(inVertical)">
                                      <p:cBhvr>
                                        <p:cTn id="14" dur="5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barn(inVertical)">
                                      <p:cBhvr>
                                        <p:cTn id="19" dur="500"/>
                                        <p:tgtEl>
                                          <p:spTgt spid="5">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Effect transition="in" filter="barn(inVertical)">
                                      <p:cBhvr>
                                        <p:cTn id="24" dur="500"/>
                                        <p:tgtEl>
                                          <p:spTgt spid="5">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animEffect transition="in" filter="barn(inVertical)">
                                      <p:cBhvr>
                                        <p:cTn id="29"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2" name="TextBox 1">
            <a:extLst>
              <a:ext uri="{FF2B5EF4-FFF2-40B4-BE49-F238E27FC236}">
                <a16:creationId xmlns:a16="http://schemas.microsoft.com/office/drawing/2014/main" id="{FE3C6563-BBD4-AAAD-05F0-5D9E6B4C9A19}"/>
              </a:ext>
            </a:extLst>
          </p:cNvPr>
          <p:cNvSpPr txBox="1"/>
          <p:nvPr/>
        </p:nvSpPr>
        <p:spPr>
          <a:xfrm>
            <a:off x="812808" y="182331"/>
            <a:ext cx="10835639" cy="606961"/>
          </a:xfrm>
          <a:prstGeom prst="rect">
            <a:avLst/>
          </a:prstGeom>
          <a:noFill/>
        </p:spPr>
        <p:txBody>
          <a:bodyPr wrap="square">
            <a:spAutoFit/>
          </a:bodyPr>
          <a:lstStyle/>
          <a:p>
            <a:pPr marL="0" marR="0" lvl="0" indent="0" algn="ctr" defTabSz="914400" rtl="0" eaLnBrk="1" fontAlgn="auto" latinLnBrk="0" hangingPunct="1">
              <a:lnSpc>
                <a:spcPct val="130000"/>
              </a:lnSpc>
              <a:spcBef>
                <a:spcPts val="0"/>
              </a:spcBef>
              <a:spcAft>
                <a:spcPts val="1000"/>
              </a:spcAft>
              <a:buClrTx/>
              <a:buSzTx/>
              <a:buFontTx/>
              <a:buNone/>
              <a:tabLst>
                <a:tab pos="1386840" algn="l"/>
              </a:tabLst>
              <a:defRPr/>
            </a:pPr>
            <a:r>
              <a:rPr kumimoji="0" lang="pt-BR" sz="2800" b="1"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rPr>
              <a:t>Hệ thống lí lẽ và bằng chứng trong từng luận điểm của văn bản</a:t>
            </a:r>
            <a:endParaRPr kumimoji="0" lang="en-US" sz="2800" b="0"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nvGraphicFramePr>
        <p:xfrm>
          <a:off x="410461" y="939354"/>
          <a:ext cx="11482250" cy="5649342"/>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2: </a:t>
                      </a:r>
                      <a:r>
                        <a:rPr lang="en-US" sz="2800" b="1" kern="1200" dirty="0" err="1">
                          <a:solidFill>
                            <a:srgbClr val="0070C0"/>
                          </a:solidFill>
                          <a:effectLst/>
                          <a:latin typeface="+mn-lt"/>
                          <a:ea typeface="+mn-ea"/>
                          <a:cs typeface="+mn-cs"/>
                        </a:rPr>
                        <a:t>Nhân</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dạng</a:t>
                      </a:r>
                      <a:r>
                        <a:rPr lang="en-US" sz="2800" b="1" kern="1200" dirty="0">
                          <a:solidFill>
                            <a:srgbClr val="0070C0"/>
                          </a:solidFill>
                          <a:effectLst/>
                          <a:latin typeface="+mn-lt"/>
                          <a:ea typeface="+mn-ea"/>
                          <a:cs typeface="+mn-cs"/>
                        </a:rPr>
                        <a:t> con </a:t>
                      </a:r>
                      <a:r>
                        <a:rPr lang="en-US" sz="2800" b="1" kern="1200" dirty="0" err="1">
                          <a:solidFill>
                            <a:srgbClr val="0070C0"/>
                          </a:solidFill>
                          <a:effectLst/>
                          <a:latin typeface="+mn-lt"/>
                          <a:ea typeface="+mn-ea"/>
                          <a:cs typeface="+mn-cs"/>
                        </a:rPr>
                        <a:t>người</a:t>
                      </a:r>
                      <a:r>
                        <a:rPr lang="en-US" sz="2800" b="1" kern="1200" dirty="0">
                          <a:solidFill>
                            <a:srgbClr val="0070C0"/>
                          </a:solidFill>
                          <a:effectLst/>
                          <a:latin typeface="+mn-lt"/>
                          <a:ea typeface="+mn-ea"/>
                          <a:cs typeface="+mn-cs"/>
                        </a:rPr>
                        <a:t> là </a:t>
                      </a:r>
                      <a:r>
                        <a:rPr lang="en-US" sz="2800" b="1" kern="1200" dirty="0" err="1">
                          <a:solidFill>
                            <a:srgbClr val="0070C0"/>
                          </a:solidFill>
                          <a:effectLst/>
                          <a:latin typeface="+mn-lt"/>
                          <a:ea typeface="+mn-ea"/>
                          <a:cs typeface="+mn-cs"/>
                        </a:rPr>
                        <a:t>một</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tạo</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tác</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mang</a:t>
                      </a:r>
                      <a:r>
                        <a:rPr lang="en-US" sz="2800" b="1" kern="1200" dirty="0">
                          <a:solidFill>
                            <a:srgbClr val="0070C0"/>
                          </a:solidFill>
                          <a:effectLst/>
                          <a:latin typeface="+mn-lt"/>
                          <a:ea typeface="+mn-ea"/>
                          <a:cs typeface="+mn-cs"/>
                        </a:rPr>
                        <a:t> tính </a:t>
                      </a:r>
                      <a:r>
                        <a:rPr lang="en-US" sz="2800" b="1" kern="1200" dirty="0" err="1">
                          <a:solidFill>
                            <a:srgbClr val="0070C0"/>
                          </a:solidFill>
                          <a:effectLst/>
                          <a:latin typeface="+mn-lt"/>
                          <a:ea typeface="+mn-ea"/>
                          <a:cs typeface="+mn-cs"/>
                        </a:rPr>
                        <a:t>văn</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hoá</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1329302">
                <a:tc>
                  <a:txBody>
                    <a:bodyPr/>
                    <a:lstStyle/>
                    <a:p>
                      <a:pPr marL="114300" indent="179705" algn="just">
                        <a:lnSpc>
                          <a:spcPct val="130000"/>
                        </a:lnSpc>
                        <a:tabLst>
                          <a:tab pos="204470" algn="l"/>
                        </a:tabLst>
                      </a:pPr>
                      <a:r>
                        <a:rPr lang="en-US" sz="2600" b="1" dirty="0">
                          <a:effectLst/>
                        </a:rPr>
                        <a:t> </a:t>
                      </a: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0" kern="100" dirty="0">
                        <a:effectLst/>
                      </a:endParaRPr>
                    </a:p>
                    <a:p>
                      <a:pPr>
                        <a:lnSpc>
                          <a:spcPct val="130000"/>
                        </a:lnSpc>
                        <a:spcAft>
                          <a:spcPts val="800"/>
                        </a:spcAft>
                        <a:tabLst>
                          <a:tab pos="1386840" algn="l"/>
                        </a:tabLst>
                      </a:pPr>
                      <a:r>
                        <a:rPr lang="de-DE" sz="2600" b="0" kern="0" dirty="0">
                          <a:effectLst/>
                        </a:rPr>
                        <a:t> </a:t>
                      </a:r>
                    </a:p>
                    <a:p>
                      <a:pPr>
                        <a:lnSpc>
                          <a:spcPct val="130000"/>
                        </a:lnSpc>
                        <a:spcAft>
                          <a:spcPts val="800"/>
                        </a:spcAft>
                        <a:tabLst>
                          <a:tab pos="1386840" algn="l"/>
                        </a:tabLst>
                      </a:pPr>
                      <a:endParaRPr lang="en-US" sz="2600" b="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bl>
          </a:graphicData>
        </a:graphic>
      </p:graphicFrame>
      <p:sp>
        <p:nvSpPr>
          <p:cNvPr id="5" name="TextBox 4">
            <a:extLst>
              <a:ext uri="{FF2B5EF4-FFF2-40B4-BE49-F238E27FC236}">
                <a16:creationId xmlns:a16="http://schemas.microsoft.com/office/drawing/2014/main" id="{1232A571-FF9A-031B-AAC9-DA9545222FB6}"/>
              </a:ext>
            </a:extLst>
          </p:cNvPr>
          <p:cNvSpPr txBox="1"/>
          <p:nvPr/>
        </p:nvSpPr>
        <p:spPr>
          <a:xfrm>
            <a:off x="445862" y="1971513"/>
            <a:ext cx="11300276" cy="1953868"/>
          </a:xfrm>
          <a:prstGeom prst="rect">
            <a:avLst/>
          </a:prstGeom>
          <a:noFill/>
        </p:spPr>
        <p:txBody>
          <a:bodyPr wrap="square">
            <a:spAutoFit/>
          </a:bodyPr>
          <a:lstStyle/>
          <a:p>
            <a:pPr lvl="0">
              <a:lnSpc>
                <a:spcPct val="150000"/>
              </a:lnSpc>
            </a:pPr>
            <a:r>
              <a:rPr lang="en-US" sz="2800" b="1" dirty="0" err="1"/>
              <a:t>Bằng</a:t>
            </a:r>
            <a:r>
              <a:rPr lang="en-US" sz="2800" b="1" dirty="0"/>
              <a:t> </a:t>
            </a:r>
            <a:r>
              <a:rPr lang="en-US" sz="2800" b="1" dirty="0" err="1"/>
              <a:t>chứng</a:t>
            </a:r>
            <a:r>
              <a:rPr lang="en-US" sz="2800" b="1" dirty="0"/>
              <a:t> </a:t>
            </a:r>
            <a:r>
              <a:rPr lang="en-US" sz="2800" b="1" dirty="0" err="1"/>
              <a:t>giúp</a:t>
            </a:r>
            <a:r>
              <a:rPr lang="en-US" sz="2800" b="1" dirty="0"/>
              <a:t> làm </a:t>
            </a:r>
            <a:r>
              <a:rPr lang="en-US" sz="2800" b="1" dirty="0" err="1"/>
              <a:t>sáng</a:t>
            </a:r>
            <a:r>
              <a:rPr lang="en-US" sz="2800" b="1" dirty="0"/>
              <a:t> </a:t>
            </a:r>
            <a:r>
              <a:rPr lang="en-US" sz="2800" b="1" dirty="0" err="1"/>
              <a:t>tỏ</a:t>
            </a:r>
            <a:r>
              <a:rPr lang="en-US" sz="2800" b="1" dirty="0"/>
              <a:t> </a:t>
            </a:r>
            <a:r>
              <a:rPr lang="en-US" sz="2800" b="1" dirty="0" err="1"/>
              <a:t>quan</a:t>
            </a:r>
            <a:r>
              <a:rPr lang="en-US" sz="2800" b="1" dirty="0"/>
              <a:t> </a:t>
            </a:r>
            <a:r>
              <a:rPr lang="en-US" sz="2800" b="1" dirty="0" err="1"/>
              <a:t>điểm</a:t>
            </a:r>
            <a:r>
              <a:rPr lang="en-US" sz="2800" b="1" dirty="0"/>
              <a:t> </a:t>
            </a:r>
            <a:r>
              <a:rPr lang="en-US" sz="2800" b="1" dirty="0" err="1"/>
              <a:t>của</a:t>
            </a:r>
            <a:r>
              <a:rPr lang="en-US" sz="2800" b="1" dirty="0"/>
              <a:t> </a:t>
            </a:r>
            <a:r>
              <a:rPr lang="en-US" sz="2800" b="1" dirty="0" err="1"/>
              <a:t>tác</a:t>
            </a:r>
            <a:r>
              <a:rPr lang="en-US" sz="2800" b="1" dirty="0"/>
              <a:t> </a:t>
            </a:r>
            <a:r>
              <a:rPr lang="en-US" sz="2800" b="1" dirty="0" err="1"/>
              <a:t>giả</a:t>
            </a:r>
            <a:r>
              <a:rPr lang="en-US" sz="2800" b="1" dirty="0"/>
              <a:t>:</a:t>
            </a:r>
            <a:endParaRPr lang="en-US" sz="2800" dirty="0"/>
          </a:p>
          <a:p>
            <a:pPr marL="457200" indent="-457200">
              <a:lnSpc>
                <a:spcPct val="150000"/>
              </a:lnSpc>
              <a:buClr>
                <a:srgbClr val="FF0000"/>
              </a:buClr>
              <a:buFont typeface="Wingdings" panose="05000000000000000000" pitchFamily="2" charset="2"/>
              <a:buChar char="ü"/>
            </a:pPr>
            <a:r>
              <a:rPr lang="en-US" sz="2800" dirty="0"/>
              <a:t> </a:t>
            </a:r>
            <a:r>
              <a:rPr lang="en-US" sz="2800" dirty="0" err="1"/>
              <a:t>Trường</a:t>
            </a:r>
            <a:r>
              <a:rPr lang="en-US" sz="2800" dirty="0"/>
              <a:t> </a:t>
            </a:r>
            <a:r>
              <a:rPr lang="en-US" sz="2800" dirty="0" err="1"/>
              <a:t>hợp</a:t>
            </a:r>
            <a:r>
              <a:rPr lang="en-US" sz="2800" dirty="0"/>
              <a:t> chú </a:t>
            </a:r>
            <a:r>
              <a:rPr lang="en-US" sz="2800" dirty="0" err="1"/>
              <a:t>bé</a:t>
            </a:r>
            <a:r>
              <a:rPr lang="en-US" sz="2800" dirty="0"/>
              <a:t> </a:t>
            </a:r>
            <a:r>
              <a:rPr lang="en-US" sz="2800" dirty="0" err="1"/>
              <a:t>Quỳnh</a:t>
            </a:r>
            <a:r>
              <a:rPr lang="en-US" sz="2800" dirty="0"/>
              <a:t>.</a:t>
            </a:r>
          </a:p>
          <a:p>
            <a:pPr marL="457200" indent="-457200">
              <a:lnSpc>
                <a:spcPct val="150000"/>
              </a:lnSpc>
              <a:buClr>
                <a:srgbClr val="FF0000"/>
              </a:buClr>
              <a:buFont typeface="Wingdings" panose="05000000000000000000" pitchFamily="2" charset="2"/>
              <a:buChar char="ü"/>
            </a:pPr>
            <a:r>
              <a:rPr lang="en-US" sz="2800" dirty="0" err="1"/>
              <a:t>Trường</a:t>
            </a:r>
            <a:r>
              <a:rPr lang="en-US" sz="2800" dirty="0"/>
              <a:t> </a:t>
            </a:r>
            <a:r>
              <a:rPr lang="en-US" sz="2800" dirty="0" err="1"/>
              <a:t>hợp</a:t>
            </a:r>
            <a:r>
              <a:rPr lang="en-US" sz="2800" dirty="0"/>
              <a:t> </a:t>
            </a:r>
            <a:r>
              <a:rPr lang="en-US" sz="2800" dirty="0" err="1"/>
              <a:t>trút</a:t>
            </a:r>
            <a:r>
              <a:rPr lang="en-US" sz="2800" dirty="0"/>
              <a:t> </a:t>
            </a:r>
            <a:r>
              <a:rPr lang="en-US" sz="2800" dirty="0" err="1"/>
              <a:t>bỏ</a:t>
            </a:r>
            <a:r>
              <a:rPr lang="en-US" sz="2800" dirty="0"/>
              <a:t> </a:t>
            </a:r>
            <a:r>
              <a:rPr lang="en-US" sz="2800" dirty="0" err="1"/>
              <a:t>lốt</a:t>
            </a:r>
            <a:r>
              <a:rPr lang="en-US" sz="2800" dirty="0"/>
              <a:t> </a:t>
            </a:r>
            <a:r>
              <a:rPr lang="en-US" sz="2800" dirty="0" err="1"/>
              <a:t>ngoài</a:t>
            </a:r>
            <a:r>
              <a:rPr lang="en-US" sz="2800" dirty="0"/>
              <a:t> </a:t>
            </a:r>
            <a:r>
              <a:rPr lang="en-US" sz="2800" dirty="0" err="1"/>
              <a:t>kì</a:t>
            </a:r>
            <a:r>
              <a:rPr lang="en-US" sz="2800" dirty="0"/>
              <a:t> </a:t>
            </a:r>
            <a:r>
              <a:rPr lang="en-US" sz="2800" dirty="0" err="1"/>
              <a:t>dị</a:t>
            </a:r>
            <a:r>
              <a:rPr lang="en-US" sz="2800" dirty="0"/>
              <a:t> </a:t>
            </a:r>
            <a:r>
              <a:rPr lang="en-US" sz="2800" dirty="0" err="1"/>
              <a:t>của</a:t>
            </a:r>
            <a:r>
              <a:rPr lang="en-US" sz="2800" dirty="0"/>
              <a:t> các </a:t>
            </a:r>
            <a:r>
              <a:rPr lang="en-US" sz="2800" dirty="0" err="1"/>
              <a:t>nhân</a:t>
            </a:r>
            <a:r>
              <a:rPr lang="en-US" sz="2800" dirty="0"/>
              <a:t> </a:t>
            </a:r>
            <a:r>
              <a:rPr lang="en-US" sz="2800" dirty="0" err="1"/>
              <a:t>vật</a:t>
            </a:r>
            <a:r>
              <a:rPr lang="en-US" sz="2800" dirty="0"/>
              <a:t> </a:t>
            </a:r>
            <a:r>
              <a:rPr lang="en-US" sz="2800" dirty="0" err="1"/>
              <a:t>trong</a:t>
            </a:r>
            <a:r>
              <a:rPr lang="en-US" sz="2800" dirty="0"/>
              <a:t> </a:t>
            </a:r>
            <a:r>
              <a:rPr lang="en-US" sz="2800" dirty="0" err="1"/>
              <a:t>truyện</a:t>
            </a:r>
            <a:r>
              <a:rPr lang="en-US" sz="2800" dirty="0"/>
              <a:t> </a:t>
            </a:r>
            <a:r>
              <a:rPr lang="en-US" sz="2800" dirty="0" err="1"/>
              <a:t>cổ</a:t>
            </a:r>
            <a:r>
              <a:rPr lang="en-US" sz="2800" dirty="0"/>
              <a:t> </a:t>
            </a:r>
            <a:r>
              <a:rPr lang="en-US" sz="2800" dirty="0" err="1"/>
              <a:t>tích</a:t>
            </a:r>
            <a:r>
              <a:rPr lang="en-US" sz="2800" dirty="0"/>
              <a:t>.</a:t>
            </a:r>
          </a:p>
        </p:txBody>
      </p:sp>
    </p:spTree>
    <p:extLst>
      <p:ext uri="{BB962C8B-B14F-4D97-AF65-F5344CB8AC3E}">
        <p14:creationId xmlns:p14="http://schemas.microsoft.com/office/powerpoint/2010/main" val="186118231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barn(inVertical)">
                                      <p:cBhvr>
                                        <p:cTn id="14" dur="5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barn(inVertical)">
                                      <p:cBhvr>
                                        <p:cTn id="19" dur="500"/>
                                        <p:tgtEl>
                                          <p:spTgt spid="5">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Effect transition="in" filter="barn(inVertical)">
                                      <p:cBhvr>
                                        <p:cTn id="24"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2" name="TextBox 1">
            <a:extLst>
              <a:ext uri="{FF2B5EF4-FFF2-40B4-BE49-F238E27FC236}">
                <a16:creationId xmlns:a16="http://schemas.microsoft.com/office/drawing/2014/main" id="{FE3C6563-BBD4-AAAD-05F0-5D9E6B4C9A19}"/>
              </a:ext>
            </a:extLst>
          </p:cNvPr>
          <p:cNvSpPr txBox="1"/>
          <p:nvPr/>
        </p:nvSpPr>
        <p:spPr>
          <a:xfrm>
            <a:off x="812808" y="182331"/>
            <a:ext cx="10835639" cy="606961"/>
          </a:xfrm>
          <a:prstGeom prst="rect">
            <a:avLst/>
          </a:prstGeom>
          <a:noFill/>
        </p:spPr>
        <p:txBody>
          <a:bodyPr wrap="square">
            <a:spAutoFit/>
          </a:bodyPr>
          <a:lstStyle/>
          <a:p>
            <a:pPr marL="0" marR="0" lvl="0" indent="0" algn="ctr" defTabSz="914400" rtl="0" eaLnBrk="1" fontAlgn="auto" latinLnBrk="0" hangingPunct="1">
              <a:lnSpc>
                <a:spcPct val="130000"/>
              </a:lnSpc>
              <a:spcBef>
                <a:spcPts val="0"/>
              </a:spcBef>
              <a:spcAft>
                <a:spcPts val="1000"/>
              </a:spcAft>
              <a:buClrTx/>
              <a:buSzTx/>
              <a:buFontTx/>
              <a:buNone/>
              <a:tabLst>
                <a:tab pos="1386840" algn="l"/>
              </a:tabLst>
              <a:defRPr/>
            </a:pPr>
            <a:r>
              <a:rPr kumimoji="0" lang="pt-BR" sz="2800" b="1"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rPr>
              <a:t>Hệ thống lí lẽ và bằng chứng trong từng luận điểm của văn bản</a:t>
            </a:r>
            <a:endParaRPr kumimoji="0" lang="en-US" sz="2800" b="0"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nvGraphicFramePr>
        <p:xfrm>
          <a:off x="410461" y="939354"/>
          <a:ext cx="11482250" cy="5649342"/>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2: </a:t>
                      </a:r>
                      <a:r>
                        <a:rPr lang="en-US" sz="2800" b="1" kern="1200" dirty="0" err="1">
                          <a:solidFill>
                            <a:srgbClr val="0070C0"/>
                          </a:solidFill>
                          <a:effectLst/>
                          <a:latin typeface="+mn-lt"/>
                          <a:ea typeface="+mn-ea"/>
                          <a:cs typeface="+mn-cs"/>
                        </a:rPr>
                        <a:t>Nhân</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dạng</a:t>
                      </a:r>
                      <a:r>
                        <a:rPr lang="en-US" sz="2800" b="1" kern="1200" dirty="0">
                          <a:solidFill>
                            <a:srgbClr val="0070C0"/>
                          </a:solidFill>
                          <a:effectLst/>
                          <a:latin typeface="+mn-lt"/>
                          <a:ea typeface="+mn-ea"/>
                          <a:cs typeface="+mn-cs"/>
                        </a:rPr>
                        <a:t> con </a:t>
                      </a:r>
                      <a:r>
                        <a:rPr lang="en-US" sz="2800" b="1" kern="1200" dirty="0" err="1">
                          <a:solidFill>
                            <a:srgbClr val="0070C0"/>
                          </a:solidFill>
                          <a:effectLst/>
                          <a:latin typeface="+mn-lt"/>
                          <a:ea typeface="+mn-ea"/>
                          <a:cs typeface="+mn-cs"/>
                        </a:rPr>
                        <a:t>người</a:t>
                      </a:r>
                      <a:r>
                        <a:rPr lang="en-US" sz="2800" b="1" kern="1200" dirty="0">
                          <a:solidFill>
                            <a:srgbClr val="0070C0"/>
                          </a:solidFill>
                          <a:effectLst/>
                          <a:latin typeface="+mn-lt"/>
                          <a:ea typeface="+mn-ea"/>
                          <a:cs typeface="+mn-cs"/>
                        </a:rPr>
                        <a:t> là </a:t>
                      </a:r>
                      <a:r>
                        <a:rPr lang="en-US" sz="2800" b="1" kern="1200" dirty="0" err="1">
                          <a:solidFill>
                            <a:srgbClr val="0070C0"/>
                          </a:solidFill>
                          <a:effectLst/>
                          <a:latin typeface="+mn-lt"/>
                          <a:ea typeface="+mn-ea"/>
                          <a:cs typeface="+mn-cs"/>
                        </a:rPr>
                        <a:t>một</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tạo</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tác</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mang</a:t>
                      </a:r>
                      <a:r>
                        <a:rPr lang="en-US" sz="2800" b="1" kern="1200" dirty="0">
                          <a:solidFill>
                            <a:srgbClr val="0070C0"/>
                          </a:solidFill>
                          <a:effectLst/>
                          <a:latin typeface="+mn-lt"/>
                          <a:ea typeface="+mn-ea"/>
                          <a:cs typeface="+mn-cs"/>
                        </a:rPr>
                        <a:t> tính </a:t>
                      </a:r>
                      <a:r>
                        <a:rPr lang="en-US" sz="2800" b="1" kern="1200" dirty="0" err="1">
                          <a:solidFill>
                            <a:srgbClr val="0070C0"/>
                          </a:solidFill>
                          <a:effectLst/>
                          <a:latin typeface="+mn-lt"/>
                          <a:ea typeface="+mn-ea"/>
                          <a:cs typeface="+mn-cs"/>
                        </a:rPr>
                        <a:t>văn</a:t>
                      </a:r>
                      <a:r>
                        <a:rPr lang="en-US" sz="2800" b="1" kern="1200" dirty="0">
                          <a:solidFill>
                            <a:srgbClr val="0070C0"/>
                          </a:solidFill>
                          <a:effectLst/>
                          <a:latin typeface="+mn-lt"/>
                          <a:ea typeface="+mn-ea"/>
                          <a:cs typeface="+mn-cs"/>
                        </a:rPr>
                        <a:t> </a:t>
                      </a:r>
                      <a:r>
                        <a:rPr lang="en-US" sz="2800" b="1" kern="1200" dirty="0" err="1">
                          <a:solidFill>
                            <a:srgbClr val="0070C0"/>
                          </a:solidFill>
                          <a:effectLst/>
                          <a:latin typeface="+mn-lt"/>
                          <a:ea typeface="+mn-ea"/>
                          <a:cs typeface="+mn-cs"/>
                        </a:rPr>
                        <a:t>hoá</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1329302">
                <a:tc>
                  <a:txBody>
                    <a:bodyPr/>
                    <a:lstStyle/>
                    <a:p>
                      <a:pPr marL="114300" indent="179705" algn="just">
                        <a:lnSpc>
                          <a:spcPct val="130000"/>
                        </a:lnSpc>
                        <a:tabLst>
                          <a:tab pos="204470" algn="l"/>
                        </a:tabLst>
                      </a:pPr>
                      <a:r>
                        <a:rPr lang="en-US" sz="2600" b="1" dirty="0">
                          <a:effectLst/>
                        </a:rPr>
                        <a:t> </a:t>
                      </a: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0" kern="100" dirty="0">
                        <a:effectLst/>
                      </a:endParaRPr>
                    </a:p>
                    <a:p>
                      <a:pPr>
                        <a:lnSpc>
                          <a:spcPct val="130000"/>
                        </a:lnSpc>
                        <a:spcAft>
                          <a:spcPts val="800"/>
                        </a:spcAft>
                        <a:tabLst>
                          <a:tab pos="1386840" algn="l"/>
                        </a:tabLst>
                      </a:pPr>
                      <a:r>
                        <a:rPr lang="de-DE" sz="2600" b="0" kern="0" dirty="0">
                          <a:effectLst/>
                        </a:rPr>
                        <a:t> </a:t>
                      </a:r>
                    </a:p>
                    <a:p>
                      <a:pPr>
                        <a:lnSpc>
                          <a:spcPct val="130000"/>
                        </a:lnSpc>
                        <a:spcAft>
                          <a:spcPts val="800"/>
                        </a:spcAft>
                        <a:tabLst>
                          <a:tab pos="1386840" algn="l"/>
                        </a:tabLst>
                      </a:pPr>
                      <a:endParaRPr lang="en-US" sz="2600" b="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bl>
          </a:graphicData>
        </a:graphic>
      </p:graphicFrame>
      <p:sp>
        <p:nvSpPr>
          <p:cNvPr id="5" name="TextBox 4">
            <a:extLst>
              <a:ext uri="{FF2B5EF4-FFF2-40B4-BE49-F238E27FC236}">
                <a16:creationId xmlns:a16="http://schemas.microsoft.com/office/drawing/2014/main" id="{1232A571-FF9A-031B-AAC9-DA9545222FB6}"/>
              </a:ext>
            </a:extLst>
          </p:cNvPr>
          <p:cNvSpPr txBox="1"/>
          <p:nvPr/>
        </p:nvSpPr>
        <p:spPr>
          <a:xfrm>
            <a:off x="445862" y="1971513"/>
            <a:ext cx="11300276" cy="4539191"/>
          </a:xfrm>
          <a:prstGeom prst="rect">
            <a:avLst/>
          </a:prstGeom>
          <a:noFill/>
        </p:spPr>
        <p:txBody>
          <a:bodyPr wrap="square">
            <a:spAutoFit/>
          </a:bodyPr>
          <a:lstStyle/>
          <a:p>
            <a:pPr>
              <a:lnSpc>
                <a:spcPct val="150000"/>
              </a:lnSpc>
            </a:pPr>
            <a:r>
              <a:rPr lang="en-US" sz="2800" b="1" dirty="0"/>
              <a:t>* </a:t>
            </a:r>
            <a:r>
              <a:rPr lang="en-US" sz="2800" b="1" dirty="0" err="1"/>
              <a:t>Lí</a:t>
            </a:r>
            <a:r>
              <a:rPr lang="en-US" sz="2800" b="1" dirty="0"/>
              <a:t> </a:t>
            </a:r>
            <a:r>
              <a:rPr lang="en-US" sz="2800" b="1" dirty="0" err="1"/>
              <a:t>giải</a:t>
            </a:r>
            <a:r>
              <a:rPr lang="en-US" sz="2800" b="1" dirty="0"/>
              <a:t> </a:t>
            </a:r>
            <a:r>
              <a:rPr lang="en-US" sz="2800" b="1" dirty="0" err="1"/>
              <a:t>của</a:t>
            </a:r>
            <a:r>
              <a:rPr lang="en-US" sz="2800" b="1" dirty="0"/>
              <a:t> </a:t>
            </a:r>
            <a:r>
              <a:rPr lang="en-US" sz="2800" b="1" dirty="0" err="1"/>
              <a:t>tác</a:t>
            </a:r>
            <a:r>
              <a:rPr lang="en-US" sz="2800" b="1" dirty="0"/>
              <a:t> </a:t>
            </a:r>
            <a:r>
              <a:rPr lang="en-US" sz="2800" b="1" dirty="0" err="1"/>
              <a:t>giả</a:t>
            </a:r>
            <a:r>
              <a:rPr lang="en-US" sz="2800" b="1" dirty="0"/>
              <a:t> về </a:t>
            </a:r>
            <a:r>
              <a:rPr lang="en-US" sz="2800" b="1" dirty="0" err="1"/>
              <a:t>cách</a:t>
            </a:r>
            <a:r>
              <a:rPr lang="en-US" sz="2800" b="1" dirty="0"/>
              <a:t> </a:t>
            </a:r>
            <a:r>
              <a:rPr lang="en-US" sz="2800" b="1" dirty="0" err="1"/>
              <a:t>ứng</a:t>
            </a:r>
            <a:r>
              <a:rPr lang="en-US" sz="2800" b="1" dirty="0"/>
              <a:t> </a:t>
            </a:r>
            <a:r>
              <a:rPr lang="en-US" sz="2800" b="1" dirty="0" err="1"/>
              <a:t>xử</a:t>
            </a:r>
            <a:r>
              <a:rPr lang="en-US" sz="2800" b="1" dirty="0"/>
              <a:t> </a:t>
            </a:r>
            <a:r>
              <a:rPr lang="en-US" sz="2800" b="1" dirty="0" err="1"/>
              <a:t>của</a:t>
            </a:r>
            <a:r>
              <a:rPr lang="en-US" sz="2800" b="1" dirty="0"/>
              <a:t> </a:t>
            </a:r>
            <a:r>
              <a:rPr lang="en-US" sz="2800" b="1" dirty="0" err="1"/>
              <a:t>chúng</a:t>
            </a:r>
            <a:r>
              <a:rPr lang="en-US" sz="2800" b="1" dirty="0"/>
              <a:t> ta </a:t>
            </a:r>
            <a:r>
              <a:rPr lang="en-US" sz="2800" b="1" dirty="0" err="1"/>
              <a:t>trước</a:t>
            </a:r>
            <a:r>
              <a:rPr lang="en-US" sz="2800" b="1" dirty="0"/>
              <a:t> </a:t>
            </a:r>
            <a:r>
              <a:rPr lang="en-US" sz="2800" b="1" dirty="0" err="1"/>
              <a:t>một</a:t>
            </a:r>
            <a:r>
              <a:rPr lang="en-US" sz="2800" b="1" dirty="0"/>
              <a:t> </a:t>
            </a:r>
            <a:r>
              <a:rPr lang="en-US" sz="2800" b="1" dirty="0" err="1"/>
              <a:t>nhân</a:t>
            </a:r>
            <a:r>
              <a:rPr lang="en-US" sz="2800" b="1" dirty="0"/>
              <a:t> </a:t>
            </a:r>
            <a:r>
              <a:rPr lang="en-US" sz="2800" b="1" dirty="0" err="1"/>
              <a:t>dạng</a:t>
            </a:r>
            <a:r>
              <a:rPr lang="en-US" sz="2800" b="1" dirty="0"/>
              <a:t> </a:t>
            </a:r>
            <a:r>
              <a:rPr lang="en-US" sz="2800" b="1" dirty="0" err="1"/>
              <a:t>đặc</a:t>
            </a:r>
            <a:r>
              <a:rPr lang="en-US" sz="2800" b="1" dirty="0"/>
              <a:t> </a:t>
            </a:r>
            <a:r>
              <a:rPr lang="en-US" sz="2800" b="1" dirty="0" err="1"/>
              <a:t>biệt</a:t>
            </a:r>
            <a:r>
              <a:rPr lang="en-US" sz="2800" b="1" dirty="0"/>
              <a:t>:</a:t>
            </a:r>
            <a:r>
              <a:rPr lang="en-US" sz="2800" dirty="0"/>
              <a:t> Do “</a:t>
            </a:r>
            <a:r>
              <a:rPr lang="en-US" sz="2800" dirty="0" err="1"/>
              <a:t>chúng</a:t>
            </a:r>
            <a:r>
              <a:rPr lang="en-US" sz="2800" dirty="0"/>
              <a:t> ta” có </a:t>
            </a:r>
            <a:r>
              <a:rPr lang="en-US" sz="2800" dirty="0" err="1"/>
              <a:t>những</a:t>
            </a:r>
            <a:r>
              <a:rPr lang="en-US" sz="2800" dirty="0"/>
              <a:t> </a:t>
            </a:r>
            <a:r>
              <a:rPr lang="en-US" sz="2800" dirty="0" err="1"/>
              <a:t>tiêu</a:t>
            </a:r>
            <a:r>
              <a:rPr lang="en-US" sz="2800" dirty="0"/>
              <a:t> </a:t>
            </a:r>
            <a:r>
              <a:rPr lang="en-US" sz="2800" dirty="0" err="1"/>
              <a:t>chuẩn</a:t>
            </a:r>
            <a:r>
              <a:rPr lang="en-US" sz="2800" dirty="0"/>
              <a:t> về </a:t>
            </a:r>
            <a:r>
              <a:rPr lang="en-US" sz="2800" dirty="0" err="1"/>
              <a:t>nhân</a:t>
            </a:r>
            <a:r>
              <a:rPr lang="en-US" sz="2800" dirty="0"/>
              <a:t> </a:t>
            </a:r>
            <a:r>
              <a:rPr lang="en-US" sz="2800" dirty="0" err="1"/>
              <a:t>dạng</a:t>
            </a:r>
            <a:r>
              <a:rPr lang="en-US" sz="2800" dirty="0"/>
              <a:t>, </a:t>
            </a:r>
            <a:r>
              <a:rPr lang="en-US" sz="2800" dirty="0" err="1"/>
              <a:t>những</a:t>
            </a:r>
            <a:r>
              <a:rPr lang="en-US" sz="2800" dirty="0"/>
              <a:t> “</a:t>
            </a:r>
            <a:r>
              <a:rPr lang="en-US" sz="2800" dirty="0" err="1"/>
              <a:t>tiêu</a:t>
            </a:r>
            <a:r>
              <a:rPr lang="en-US" sz="2800" dirty="0"/>
              <a:t> </a:t>
            </a:r>
            <a:r>
              <a:rPr lang="en-US" sz="2800" dirty="0" err="1"/>
              <a:t>chuẩn</a:t>
            </a:r>
            <a:r>
              <a:rPr lang="en-US" sz="2800" dirty="0"/>
              <a:t>” ấy là </a:t>
            </a:r>
            <a:r>
              <a:rPr lang="en-US" sz="2800" dirty="0" err="1"/>
              <a:t>một</a:t>
            </a:r>
            <a:r>
              <a:rPr lang="en-US" sz="2800" dirty="0"/>
              <a:t> “</a:t>
            </a:r>
            <a:r>
              <a:rPr lang="en-US" sz="2800" dirty="0" err="1"/>
              <a:t>quyền</a:t>
            </a:r>
            <a:r>
              <a:rPr lang="en-US" sz="2800" dirty="0"/>
              <a:t> </a:t>
            </a:r>
            <a:r>
              <a:rPr lang="en-US" sz="2800" dirty="0" err="1"/>
              <a:t>lực</a:t>
            </a:r>
            <a:r>
              <a:rPr lang="en-US" sz="2800" dirty="0"/>
              <a:t>” </a:t>
            </a:r>
            <a:r>
              <a:rPr lang="en-US" sz="2800" dirty="0" err="1"/>
              <a:t>loại</a:t>
            </a:r>
            <a:r>
              <a:rPr lang="en-US" sz="2800" dirty="0"/>
              <a:t> </a:t>
            </a:r>
            <a:r>
              <a:rPr lang="en-US" sz="2800" dirty="0" err="1"/>
              <a:t>trừ</a:t>
            </a:r>
            <a:r>
              <a:rPr lang="en-US" sz="2800" dirty="0"/>
              <a:t> </a:t>
            </a:r>
            <a:r>
              <a:rPr lang="en-US" sz="2800" dirty="0" err="1"/>
              <a:t>những</a:t>
            </a:r>
            <a:r>
              <a:rPr lang="en-US" sz="2800" dirty="0"/>
              <a:t> gì </a:t>
            </a:r>
            <a:r>
              <a:rPr lang="en-US" sz="2800" dirty="0" err="1"/>
              <a:t>thuộc</a:t>
            </a:r>
            <a:r>
              <a:rPr lang="en-US" sz="2800" dirty="0"/>
              <a:t> về “</a:t>
            </a:r>
            <a:r>
              <a:rPr lang="en-US" sz="2800" dirty="0" err="1"/>
              <a:t>số</a:t>
            </a:r>
            <a:r>
              <a:rPr lang="en-US" sz="2800" dirty="0"/>
              <a:t> ít”, “</a:t>
            </a:r>
            <a:r>
              <a:rPr lang="en-US" sz="2800" dirty="0" err="1"/>
              <a:t>lệch</a:t>
            </a:r>
            <a:r>
              <a:rPr lang="en-US" sz="2800" dirty="0"/>
              <a:t> </a:t>
            </a:r>
            <a:r>
              <a:rPr lang="en-US" sz="2800" dirty="0" err="1"/>
              <a:t>chuẩn</a:t>
            </a:r>
            <a:r>
              <a:rPr lang="en-US" sz="2800" dirty="0"/>
              <a:t>” </a:t>
            </a:r>
            <a:r>
              <a:rPr lang="en-US" sz="2800" dirty="0" err="1"/>
              <a:t>và</a:t>
            </a:r>
            <a:r>
              <a:rPr lang="en-US" sz="2800" dirty="0"/>
              <a:t> “</a:t>
            </a:r>
            <a:r>
              <a:rPr lang="en-US" sz="2800" dirty="0" err="1"/>
              <a:t>dị</a:t>
            </a:r>
            <a:r>
              <a:rPr lang="en-US" sz="2800" dirty="0"/>
              <a:t> </a:t>
            </a:r>
            <a:r>
              <a:rPr lang="en-US" sz="2800" dirty="0" err="1"/>
              <a:t>thường</a:t>
            </a:r>
            <a:r>
              <a:rPr lang="en-US" sz="2800" dirty="0"/>
              <a:t>”.</a:t>
            </a:r>
          </a:p>
          <a:p>
            <a:pPr>
              <a:lnSpc>
                <a:spcPct val="150000"/>
              </a:lnSpc>
            </a:pPr>
            <a:r>
              <a:rPr lang="en-US" sz="2800" b="1" dirty="0"/>
              <a:t>* </a:t>
            </a:r>
            <a:r>
              <a:rPr lang="en-US" sz="2800" b="1" dirty="0" err="1"/>
              <a:t>Tác</a:t>
            </a:r>
            <a:r>
              <a:rPr lang="en-US" sz="2800" b="1" dirty="0"/>
              <a:t> </a:t>
            </a:r>
            <a:r>
              <a:rPr lang="en-US" sz="2800" b="1" dirty="0" err="1"/>
              <a:t>dụng</a:t>
            </a:r>
            <a:r>
              <a:rPr lang="en-US" sz="2800" b="1" dirty="0"/>
              <a:t> </a:t>
            </a:r>
            <a:r>
              <a:rPr lang="en-US" sz="2800" b="1" dirty="0" err="1"/>
              <a:t>của</a:t>
            </a:r>
            <a:r>
              <a:rPr lang="en-US" sz="2800" b="1" dirty="0"/>
              <a:t> việc </a:t>
            </a:r>
            <a:r>
              <a:rPr lang="en-US" sz="2800" b="1" dirty="0" err="1"/>
              <a:t>liên</a:t>
            </a:r>
            <a:r>
              <a:rPr lang="en-US" sz="2800" b="1" dirty="0"/>
              <a:t> </a:t>
            </a:r>
            <a:r>
              <a:rPr lang="en-US" sz="2800" b="1" dirty="0" err="1"/>
              <a:t>tưởng</a:t>
            </a:r>
            <a:r>
              <a:rPr lang="en-US" sz="2800" b="1" dirty="0"/>
              <a:t> đến </a:t>
            </a:r>
            <a:r>
              <a:rPr lang="en-US" sz="2800" b="1" dirty="0" err="1"/>
              <a:t>truyện</a:t>
            </a:r>
            <a:r>
              <a:rPr lang="en-US" sz="2800" b="1" dirty="0"/>
              <a:t> </a:t>
            </a:r>
            <a:r>
              <a:rPr lang="en-US" sz="2800" b="1" dirty="0" err="1"/>
              <a:t>cổ</a:t>
            </a:r>
            <a:r>
              <a:rPr lang="en-US" sz="2800" b="1" dirty="0"/>
              <a:t> </a:t>
            </a:r>
            <a:r>
              <a:rPr lang="en-US" sz="2800" b="1" dirty="0" err="1"/>
              <a:t>tích</a:t>
            </a:r>
            <a:r>
              <a:rPr lang="en-US" sz="2800" b="1" dirty="0"/>
              <a:t> </a:t>
            </a:r>
            <a:r>
              <a:rPr lang="en-US" sz="2800" b="1" dirty="0" err="1"/>
              <a:t>trong</a:t>
            </a:r>
            <a:r>
              <a:rPr lang="en-US" sz="2800" b="1" dirty="0"/>
              <a:t> </a:t>
            </a:r>
            <a:r>
              <a:rPr lang="en-US" sz="2800" b="1" dirty="0" err="1"/>
              <a:t>đoạn</a:t>
            </a:r>
            <a:r>
              <a:rPr lang="en-US" sz="2800" b="1" dirty="0"/>
              <a:t> </a:t>
            </a:r>
            <a:r>
              <a:rPr lang="en-US" sz="2800" b="1" dirty="0" err="1"/>
              <a:t>cuối</a:t>
            </a:r>
            <a:r>
              <a:rPr lang="en-US" sz="2800" b="1" dirty="0"/>
              <a:t>:</a:t>
            </a:r>
            <a:endParaRPr lang="en-US" sz="2800" dirty="0"/>
          </a:p>
          <a:p>
            <a:pPr marL="457200" indent="-457200">
              <a:lnSpc>
                <a:spcPct val="150000"/>
              </a:lnSpc>
              <a:buFont typeface="Wingdings" panose="05000000000000000000" pitchFamily="2" charset="2"/>
              <a:buChar char="ü"/>
            </a:pPr>
            <a:r>
              <a:rPr lang="en-US" sz="2800" dirty="0" err="1"/>
              <a:t>Mở</a:t>
            </a:r>
            <a:r>
              <a:rPr lang="en-US" sz="2800" dirty="0"/>
              <a:t> </a:t>
            </a:r>
            <a:r>
              <a:rPr lang="en-US" sz="2800" dirty="0" err="1"/>
              <a:t>rộng</a:t>
            </a:r>
            <a:r>
              <a:rPr lang="en-US" sz="2800" dirty="0"/>
              <a:t> </a:t>
            </a:r>
            <a:r>
              <a:rPr lang="en-US" sz="2800" dirty="0" err="1"/>
              <a:t>bằng</a:t>
            </a:r>
            <a:r>
              <a:rPr lang="en-US" sz="2800" dirty="0"/>
              <a:t> </a:t>
            </a:r>
            <a:r>
              <a:rPr lang="en-US" sz="2800" dirty="0" err="1"/>
              <a:t>chứng</a:t>
            </a:r>
            <a:r>
              <a:rPr lang="en-US" sz="2800" dirty="0"/>
              <a:t> (</a:t>
            </a:r>
            <a:r>
              <a:rPr lang="en-US" sz="2800" dirty="0" err="1"/>
              <a:t>ngoài</a:t>
            </a:r>
            <a:r>
              <a:rPr lang="en-US" sz="2800" dirty="0"/>
              <a:t> </a:t>
            </a:r>
            <a:r>
              <a:rPr lang="en-US" sz="2800" dirty="0" err="1"/>
              <a:t>tác</a:t>
            </a:r>
            <a:r>
              <a:rPr lang="en-US" sz="2800" dirty="0"/>
              <a:t> </a:t>
            </a:r>
            <a:r>
              <a:rPr lang="en-US" sz="2800" dirty="0" err="1"/>
              <a:t>phẩm</a:t>
            </a:r>
            <a:r>
              <a:rPr lang="en-US" sz="2800" dirty="0"/>
              <a:t> </a:t>
            </a:r>
            <a:r>
              <a:rPr lang="en-US" sz="2800" dirty="0" err="1"/>
              <a:t>đang</a:t>
            </a:r>
            <a:r>
              <a:rPr lang="en-US" sz="2800" dirty="0"/>
              <a:t> </a:t>
            </a:r>
            <a:r>
              <a:rPr lang="en-US" sz="2800" dirty="0" err="1"/>
              <a:t>bàn</a:t>
            </a:r>
            <a:r>
              <a:rPr lang="en-US" sz="2800" dirty="0"/>
              <a:t> </a:t>
            </a:r>
            <a:r>
              <a:rPr lang="en-US" sz="2800" dirty="0" err="1"/>
              <a:t>luận</a:t>
            </a:r>
            <a:r>
              <a:rPr lang="en-US" sz="2800" dirty="0"/>
              <a:t>).</a:t>
            </a:r>
          </a:p>
          <a:p>
            <a:pPr marL="457200" indent="-457200">
              <a:lnSpc>
                <a:spcPct val="150000"/>
              </a:lnSpc>
              <a:buFont typeface="Wingdings" panose="05000000000000000000" pitchFamily="2" charset="2"/>
              <a:buChar char="ü"/>
            </a:pPr>
            <a:r>
              <a:rPr lang="en-US" sz="2800" dirty="0"/>
              <a:t>Làm </a:t>
            </a:r>
            <a:r>
              <a:rPr lang="en-US" sz="2800" dirty="0" err="1"/>
              <a:t>tăng</a:t>
            </a:r>
            <a:r>
              <a:rPr lang="en-US" sz="2800" dirty="0"/>
              <a:t> </a:t>
            </a:r>
            <a:r>
              <a:rPr lang="en-US" sz="2800" dirty="0" err="1"/>
              <a:t>sức</a:t>
            </a:r>
            <a:r>
              <a:rPr lang="en-US" sz="2800" dirty="0"/>
              <a:t> </a:t>
            </a:r>
            <a:r>
              <a:rPr lang="en-US" sz="2800" dirty="0" err="1"/>
              <a:t>thuyết</a:t>
            </a:r>
            <a:r>
              <a:rPr lang="en-US" sz="2800" dirty="0"/>
              <a:t> </a:t>
            </a:r>
            <a:r>
              <a:rPr lang="en-US" sz="2800" dirty="0" err="1"/>
              <a:t>phục</a:t>
            </a:r>
            <a:r>
              <a:rPr lang="en-US" sz="2800" dirty="0"/>
              <a:t> </a:t>
            </a:r>
            <a:r>
              <a:rPr lang="en-US" sz="2800" dirty="0" err="1"/>
              <a:t>cho</a:t>
            </a:r>
            <a:r>
              <a:rPr lang="en-US" sz="2800" dirty="0"/>
              <a:t> </a:t>
            </a:r>
            <a:r>
              <a:rPr lang="en-US" sz="2800" dirty="0" err="1"/>
              <a:t>vấn</a:t>
            </a:r>
            <a:r>
              <a:rPr lang="en-US" sz="2800" dirty="0"/>
              <a:t> </a:t>
            </a:r>
            <a:r>
              <a:rPr lang="en-US" sz="2800" dirty="0" err="1"/>
              <a:t>đề</a:t>
            </a:r>
            <a:r>
              <a:rPr lang="en-US" sz="2800" dirty="0"/>
              <a:t> </a:t>
            </a:r>
            <a:r>
              <a:rPr lang="en-US" sz="2800" dirty="0" err="1"/>
              <a:t>bàn</a:t>
            </a:r>
            <a:r>
              <a:rPr lang="en-US" sz="2800" dirty="0"/>
              <a:t> </a:t>
            </a:r>
            <a:r>
              <a:rPr lang="en-US" sz="2800" dirty="0" err="1"/>
              <a:t>luận</a:t>
            </a:r>
            <a:r>
              <a:rPr lang="en-US" sz="2800" dirty="0"/>
              <a:t>.</a:t>
            </a:r>
          </a:p>
        </p:txBody>
      </p:sp>
    </p:spTree>
    <p:extLst>
      <p:ext uri="{BB962C8B-B14F-4D97-AF65-F5344CB8AC3E}">
        <p14:creationId xmlns:p14="http://schemas.microsoft.com/office/powerpoint/2010/main" val="303708714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barn(inVertical)">
                                      <p:cBhvr>
                                        <p:cTn id="14" dur="5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barn(inVertical)">
                                      <p:cBhvr>
                                        <p:cTn id="19" dur="500"/>
                                        <p:tgtEl>
                                          <p:spTgt spid="5">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Effect transition="in" filter="barn(inVertical)">
                                      <p:cBhvr>
                                        <p:cTn id="24" dur="500"/>
                                        <p:tgtEl>
                                          <p:spTgt spid="5">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5">
                                            <p:txEl>
                                              <p:pRg st="3" end="3"/>
                                            </p:txEl>
                                          </p:spTgt>
                                        </p:tgtEl>
                                        <p:attrNameLst>
                                          <p:attrName>style.visibility</p:attrName>
                                        </p:attrNameLst>
                                      </p:cBhvr>
                                      <p:to>
                                        <p:strVal val="visible"/>
                                      </p:to>
                                    </p:set>
                                    <p:animEffect transition="in" filter="barn(inVertical)">
                                      <p:cBhvr>
                                        <p:cTn id="29"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2" name="TextBox 1">
            <a:extLst>
              <a:ext uri="{FF2B5EF4-FFF2-40B4-BE49-F238E27FC236}">
                <a16:creationId xmlns:a16="http://schemas.microsoft.com/office/drawing/2014/main" id="{FE3C6563-BBD4-AAAD-05F0-5D9E6B4C9A19}"/>
              </a:ext>
            </a:extLst>
          </p:cNvPr>
          <p:cNvSpPr txBox="1"/>
          <p:nvPr/>
        </p:nvSpPr>
        <p:spPr>
          <a:xfrm>
            <a:off x="812808" y="182331"/>
            <a:ext cx="10835639" cy="606961"/>
          </a:xfrm>
          <a:prstGeom prst="rect">
            <a:avLst/>
          </a:prstGeom>
          <a:noFill/>
        </p:spPr>
        <p:txBody>
          <a:bodyPr wrap="square">
            <a:spAutoFit/>
          </a:bodyPr>
          <a:lstStyle/>
          <a:p>
            <a:pPr marL="0" marR="0" lvl="0" indent="0" algn="ctr" defTabSz="914400" rtl="0" eaLnBrk="1" fontAlgn="auto" latinLnBrk="0" hangingPunct="1">
              <a:lnSpc>
                <a:spcPct val="130000"/>
              </a:lnSpc>
              <a:spcBef>
                <a:spcPts val="0"/>
              </a:spcBef>
              <a:spcAft>
                <a:spcPts val="1000"/>
              </a:spcAft>
              <a:buClrTx/>
              <a:buSzTx/>
              <a:buFontTx/>
              <a:buNone/>
              <a:tabLst>
                <a:tab pos="1386840" algn="l"/>
              </a:tabLst>
              <a:defRPr/>
            </a:pPr>
            <a:r>
              <a:rPr kumimoji="0" lang="pt-BR" sz="2800" b="1"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rPr>
              <a:t>Hệ thống lí lẽ và bằng chứng trong từng luận điểm của văn bản</a:t>
            </a:r>
            <a:endParaRPr kumimoji="0" lang="en-US" sz="2800" b="0"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extLst>
              <p:ext uri="{D42A27DB-BD31-4B8C-83A1-F6EECF244321}">
                <p14:modId xmlns:p14="http://schemas.microsoft.com/office/powerpoint/2010/main" val="4099260469"/>
              </p:ext>
            </p:extLst>
          </p:nvPr>
        </p:nvGraphicFramePr>
        <p:xfrm>
          <a:off x="410461" y="939354"/>
          <a:ext cx="11482250" cy="5613719"/>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3: </a:t>
                      </a:r>
                      <a:r>
                        <a:rPr lang="en-US" sz="2400" b="1" kern="1200" dirty="0" err="1">
                          <a:solidFill>
                            <a:srgbClr val="0070C0"/>
                          </a:solidFill>
                          <a:effectLst/>
                          <a:latin typeface="+mn-lt"/>
                          <a:ea typeface="+mn-ea"/>
                          <a:cs typeface="+mn-cs"/>
                        </a:rPr>
                        <a:t>Những</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phẩm</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chất</a:t>
                      </a:r>
                      <a:r>
                        <a:rPr lang="en-US" sz="2400" b="1" kern="1200" dirty="0">
                          <a:solidFill>
                            <a:srgbClr val="0070C0"/>
                          </a:solidFill>
                          <a:effectLst/>
                          <a:latin typeface="+mn-lt"/>
                          <a:ea typeface="+mn-ea"/>
                          <a:cs typeface="+mn-cs"/>
                        </a:rPr>
                        <a:t> cần có </a:t>
                      </a:r>
                      <a:r>
                        <a:rPr lang="en-US" sz="2400" b="1" kern="1200" dirty="0" err="1">
                          <a:solidFill>
                            <a:srgbClr val="0070C0"/>
                          </a:solidFill>
                          <a:effectLst/>
                          <a:latin typeface="+mn-lt"/>
                          <a:ea typeface="+mn-ea"/>
                          <a:cs typeface="+mn-cs"/>
                        </a:rPr>
                        <a:t>của</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một</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tác</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phẩm</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văn</a:t>
                      </a:r>
                      <a:r>
                        <a:rPr lang="en-US" sz="2400" b="1" kern="1200" dirty="0">
                          <a:solidFill>
                            <a:srgbClr val="0070C0"/>
                          </a:solidFill>
                          <a:effectLst/>
                          <a:latin typeface="+mn-lt"/>
                          <a:ea typeface="+mn-ea"/>
                          <a:cs typeface="+mn-cs"/>
                        </a:rPr>
                        <a:t> học viết </a:t>
                      </a:r>
                      <a:r>
                        <a:rPr lang="en-US" sz="2400" b="1" kern="1200" dirty="0" err="1">
                          <a:solidFill>
                            <a:srgbClr val="0070C0"/>
                          </a:solidFill>
                          <a:effectLst/>
                          <a:latin typeface="+mn-lt"/>
                          <a:ea typeface="+mn-ea"/>
                          <a:cs typeface="+mn-cs"/>
                        </a:rPr>
                        <a:t>cho</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thiếu</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nhi</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1329302">
                <a:tc>
                  <a:txBody>
                    <a:bodyPr/>
                    <a:lstStyle/>
                    <a:p>
                      <a:pPr marL="114300" indent="179705" algn="just">
                        <a:lnSpc>
                          <a:spcPct val="130000"/>
                        </a:lnSpc>
                        <a:tabLst>
                          <a:tab pos="204470" algn="l"/>
                        </a:tabLst>
                      </a:pPr>
                      <a:r>
                        <a:rPr lang="en-US" sz="2600" b="1" dirty="0">
                          <a:effectLst/>
                        </a:rPr>
                        <a:t> </a:t>
                      </a: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0" kern="100" dirty="0">
                        <a:effectLst/>
                      </a:endParaRPr>
                    </a:p>
                    <a:p>
                      <a:pPr>
                        <a:lnSpc>
                          <a:spcPct val="130000"/>
                        </a:lnSpc>
                        <a:spcAft>
                          <a:spcPts val="800"/>
                        </a:spcAft>
                        <a:tabLst>
                          <a:tab pos="1386840" algn="l"/>
                        </a:tabLst>
                      </a:pPr>
                      <a:r>
                        <a:rPr lang="de-DE" sz="2600" b="0" kern="0" dirty="0">
                          <a:effectLst/>
                        </a:rPr>
                        <a:t> </a:t>
                      </a:r>
                    </a:p>
                    <a:p>
                      <a:pPr>
                        <a:lnSpc>
                          <a:spcPct val="130000"/>
                        </a:lnSpc>
                        <a:spcAft>
                          <a:spcPts val="800"/>
                        </a:spcAft>
                        <a:tabLst>
                          <a:tab pos="1386840" algn="l"/>
                        </a:tabLst>
                      </a:pPr>
                      <a:endParaRPr lang="en-US" sz="2600" b="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bl>
          </a:graphicData>
        </a:graphic>
      </p:graphicFrame>
      <p:sp>
        <p:nvSpPr>
          <p:cNvPr id="5" name="TextBox 4">
            <a:extLst>
              <a:ext uri="{FF2B5EF4-FFF2-40B4-BE49-F238E27FC236}">
                <a16:creationId xmlns:a16="http://schemas.microsoft.com/office/drawing/2014/main" id="{1232A571-FF9A-031B-AAC9-DA9545222FB6}"/>
              </a:ext>
            </a:extLst>
          </p:cNvPr>
          <p:cNvSpPr txBox="1"/>
          <p:nvPr/>
        </p:nvSpPr>
        <p:spPr>
          <a:xfrm>
            <a:off x="445862" y="1971513"/>
            <a:ext cx="11300276" cy="461665"/>
          </a:xfrm>
          <a:prstGeom prst="rect">
            <a:avLst/>
          </a:prstGeom>
          <a:noFill/>
        </p:spPr>
        <p:txBody>
          <a:bodyPr wrap="square">
            <a:spAutoFit/>
          </a:bodyPr>
          <a:lstStyle/>
          <a:p>
            <a:r>
              <a:rPr lang="en-US" sz="2400" b="1" dirty="0"/>
              <a:t>* Quan </a:t>
            </a:r>
            <a:r>
              <a:rPr lang="en-US" sz="2400" b="1" dirty="0" err="1"/>
              <a:t>điểm</a:t>
            </a:r>
            <a:r>
              <a:rPr lang="en-US" sz="2400" b="1" dirty="0"/>
              <a:t> </a:t>
            </a:r>
            <a:r>
              <a:rPr lang="en-US" sz="2400" b="1" dirty="0" err="1"/>
              <a:t>của</a:t>
            </a:r>
            <a:r>
              <a:rPr lang="en-US" sz="2400" b="1" dirty="0"/>
              <a:t> </a:t>
            </a:r>
            <a:r>
              <a:rPr lang="en-US" sz="2400" b="1" dirty="0" err="1"/>
              <a:t>tác</a:t>
            </a:r>
            <a:r>
              <a:rPr lang="en-US" sz="2400" b="1" dirty="0"/>
              <a:t> </a:t>
            </a:r>
            <a:r>
              <a:rPr lang="en-US" sz="2400" b="1" dirty="0" err="1"/>
              <a:t>giả</a:t>
            </a:r>
            <a:r>
              <a:rPr lang="en-US" sz="2400" b="1" dirty="0"/>
              <a:t> </a:t>
            </a:r>
            <a:r>
              <a:rPr lang="de-DE" sz="2400" b="1" dirty="0"/>
              <a:t>về những phẩm chất cần có của tác phẩm viết cho thiếu nhi:</a:t>
            </a:r>
            <a:endParaRPr lang="en-US" sz="2400" dirty="0"/>
          </a:p>
        </p:txBody>
      </p:sp>
      <p:graphicFrame>
        <p:nvGraphicFramePr>
          <p:cNvPr id="4" name="Table 3">
            <a:extLst>
              <a:ext uri="{FF2B5EF4-FFF2-40B4-BE49-F238E27FC236}">
                <a16:creationId xmlns:a16="http://schemas.microsoft.com/office/drawing/2014/main" id="{C5C32176-C8E6-D8F7-AAD3-887687CBC5E7}"/>
              </a:ext>
            </a:extLst>
          </p:cNvPr>
          <p:cNvGraphicFramePr>
            <a:graphicFrameLocks noGrp="1"/>
          </p:cNvGraphicFramePr>
          <p:nvPr>
            <p:extLst>
              <p:ext uri="{D42A27DB-BD31-4B8C-83A1-F6EECF244321}">
                <p14:modId xmlns:p14="http://schemas.microsoft.com/office/powerpoint/2010/main" val="4083454311"/>
              </p:ext>
            </p:extLst>
          </p:nvPr>
        </p:nvGraphicFramePr>
        <p:xfrm>
          <a:off x="519765" y="2506263"/>
          <a:ext cx="11128682" cy="4184524"/>
        </p:xfrm>
        <a:graphic>
          <a:graphicData uri="http://schemas.openxmlformats.org/drawingml/2006/table">
            <a:tbl>
              <a:tblPr firstRow="1" firstCol="1" bandRow="1"/>
              <a:tblGrid>
                <a:gridCol w="4928971">
                  <a:extLst>
                    <a:ext uri="{9D8B030D-6E8A-4147-A177-3AD203B41FA5}">
                      <a16:colId xmlns:a16="http://schemas.microsoft.com/office/drawing/2014/main" val="606933943"/>
                    </a:ext>
                  </a:extLst>
                </a:gridCol>
                <a:gridCol w="6199711">
                  <a:extLst>
                    <a:ext uri="{9D8B030D-6E8A-4147-A177-3AD203B41FA5}">
                      <a16:colId xmlns:a16="http://schemas.microsoft.com/office/drawing/2014/main" val="286708761"/>
                    </a:ext>
                  </a:extLst>
                </a:gridCol>
              </a:tblGrid>
              <a:tr h="0">
                <a:tc>
                  <a:txBody>
                    <a:bodyPr/>
                    <a:lstStyle/>
                    <a:p>
                      <a:pPr algn="ctr">
                        <a:lnSpc>
                          <a:spcPct val="130000"/>
                        </a:lnSpc>
                        <a:spcAft>
                          <a:spcPts val="1000"/>
                        </a:spcAft>
                        <a:tabLst>
                          <a:tab pos="1386840" algn="l"/>
                        </a:tabLst>
                      </a:pPr>
                      <a:r>
                        <a:rPr lang="de-DE" sz="2400" dirty="0">
                          <a:solidFill>
                            <a:srgbClr val="C00000"/>
                          </a:solidFill>
                          <a:effectLst/>
                          <a:latin typeface="Times New Roman" panose="02020603050405020304" pitchFamily="18" charset="0"/>
                          <a:ea typeface="Calibri" panose="020F0502020204030204" pitchFamily="34" charset="0"/>
                        </a:rPr>
                        <a:t>Những phẩm chất cần có của tác phẩm viết cho thiếu nhi</a:t>
                      </a:r>
                      <a:endParaRPr lang="en-US" sz="2800" dirty="0">
                        <a:solidFill>
                          <a:srgbClr val="C00000"/>
                        </a:solidFill>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30000"/>
                        </a:lnSpc>
                        <a:spcAft>
                          <a:spcPts val="1000"/>
                        </a:spcAft>
                        <a:tabLst>
                          <a:tab pos="1386840" algn="l"/>
                        </a:tabLst>
                      </a:pPr>
                      <a:r>
                        <a:rPr lang="de-DE" sz="2400" dirty="0">
                          <a:solidFill>
                            <a:srgbClr val="C00000"/>
                          </a:solidFill>
                          <a:effectLst/>
                          <a:latin typeface="Times New Roman" panose="02020603050405020304" pitchFamily="18" charset="0"/>
                          <a:ea typeface="Calibri" panose="020F0502020204030204" pitchFamily="34" charset="0"/>
                        </a:rPr>
                        <a:t>       Câu văn trong văn bản thể hiện điều đó</a:t>
                      </a:r>
                      <a:endParaRPr lang="en-US" sz="2800" dirty="0">
                        <a:solidFill>
                          <a:srgbClr val="C00000"/>
                        </a:solidFill>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9225291"/>
                  </a:ext>
                </a:extLst>
              </a:tr>
              <a:tr h="0">
                <a:tc>
                  <a:txBody>
                    <a:bodyPr/>
                    <a:lstStyle/>
                    <a:p>
                      <a:pPr marL="0" lvl="0" indent="0" algn="just">
                        <a:lnSpc>
                          <a:spcPct val="130000"/>
                        </a:lnSpc>
                        <a:buClr>
                          <a:srgbClr val="231F20"/>
                        </a:buClr>
                        <a:buSzPts val="1200"/>
                        <a:buFont typeface="Symbol" panose="05050102010706020507" pitchFamily="18" charset="2"/>
                        <a:buNone/>
                        <a:tabLst>
                          <a:tab pos="113030" algn="l"/>
                        </a:tabLst>
                      </a:pP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TPVH viết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thiếu</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nhi</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cần nhận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diện</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đầy</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đủ về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gì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bị</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đặt</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ngoài</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chuẩn</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mực</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hình dung về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như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tồn</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tại</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khác</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đánh</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thức</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nuôi</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dưỡng</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tình</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thương,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trân</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trọng</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tồn</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tại</a:t>
                      </a:r>
                      <a:r>
                        <a:rPr lang="en-US" sz="24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ấy.</a:t>
                      </a:r>
                      <a:endParaRPr lang="en-US" sz="1600" u="none" strike="noStrike" spc="0" dirty="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30000"/>
                        </a:lnSpc>
                        <a:spcAft>
                          <a:spcPts val="1000"/>
                        </a:spcAft>
                        <a:tabLst>
                          <a:tab pos="1386840" algn="l"/>
                        </a:tabLst>
                      </a:pPr>
                      <a:r>
                        <a:rPr lang="de-DE" sz="2400" dirty="0">
                          <a:solidFill>
                            <a:srgbClr val="000000"/>
                          </a:solidFill>
                          <a:effectLst/>
                          <a:latin typeface="Times New Roman" panose="02020603050405020304" pitchFamily="18" charset="0"/>
                          <a:ea typeface="Calibri" panose="020F0502020204030204" pitchFamily="34" charset="0"/>
                        </a:rPr>
                        <a:t> </a:t>
                      </a:r>
                      <a:endParaRPr lang="en-US" sz="28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30000"/>
                        </a:lnSpc>
                      </a:pP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Trước</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tiên</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chúng</a:t>
                      </a:r>
                      <a:r>
                        <a:rPr lang="en-US" sz="2400" i="1" dirty="0">
                          <a:solidFill>
                            <a:srgbClr val="231F20"/>
                          </a:solidFill>
                          <a:effectLst/>
                          <a:latin typeface="Times New Roman" panose="02020603050405020304" pitchFamily="18" charset="0"/>
                          <a:ea typeface="Times New Roman" panose="02020603050405020304" pitchFamily="18" charset="0"/>
                        </a:rPr>
                        <a:t> ta vẫn </a:t>
                      </a:r>
                      <a:r>
                        <a:rPr lang="en-US" sz="2400" i="1" dirty="0" err="1">
                          <a:solidFill>
                            <a:srgbClr val="231F20"/>
                          </a:solidFill>
                          <a:effectLst/>
                          <a:latin typeface="Times New Roman" panose="02020603050405020304" pitchFamily="18" charset="0"/>
                          <a:ea typeface="Times New Roman" panose="02020603050405020304" pitchFamily="18" charset="0"/>
                        </a:rPr>
                        <a:t>thường</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nghĩ</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một</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tác</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phẩm</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văn</a:t>
                      </a:r>
                      <a:r>
                        <a:rPr lang="en-US" sz="2400" i="1" dirty="0">
                          <a:solidFill>
                            <a:srgbClr val="231F20"/>
                          </a:solidFill>
                          <a:effectLst/>
                          <a:latin typeface="Times New Roman" panose="02020603050405020304" pitchFamily="18" charset="0"/>
                          <a:ea typeface="Times New Roman" panose="02020603050405020304" pitchFamily="18" charset="0"/>
                        </a:rPr>
                        <a:t> học </a:t>
                      </a:r>
                      <a:r>
                        <a:rPr lang="en-US" sz="2400" i="1" dirty="0" err="1">
                          <a:solidFill>
                            <a:srgbClr val="231F20"/>
                          </a:solidFill>
                          <a:effectLst/>
                          <a:latin typeface="Times New Roman" panose="02020603050405020304" pitchFamily="18" charset="0"/>
                          <a:ea typeface="Times New Roman" panose="02020603050405020304" pitchFamily="18" charset="0"/>
                        </a:rPr>
                        <a:t>thiếu</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nhi</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phải</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góp</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phần</a:t>
                      </a:r>
                      <a:r>
                        <a:rPr lang="en-US" sz="2400" i="1" dirty="0">
                          <a:solidFill>
                            <a:srgbClr val="231F20"/>
                          </a:solidFill>
                          <a:effectLst/>
                          <a:latin typeface="Times New Roman" panose="02020603050405020304" pitchFamily="18" charset="0"/>
                          <a:ea typeface="Times New Roman" panose="02020603050405020304" pitchFamily="18" charset="0"/>
                        </a:rPr>
                        <a:t> hình </a:t>
                      </a:r>
                      <a:r>
                        <a:rPr lang="en-US" sz="2400" i="1" dirty="0" err="1">
                          <a:solidFill>
                            <a:srgbClr val="231F20"/>
                          </a:solidFill>
                          <a:effectLst/>
                          <a:latin typeface="Times New Roman" panose="02020603050405020304" pitchFamily="18" charset="0"/>
                          <a:ea typeface="Times New Roman" panose="02020603050405020304" pitchFamily="18" charset="0"/>
                        </a:rPr>
                        <a:t>thành</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những</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chuẩn</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mực</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văn</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hoá</a:t>
                      </a:r>
                      <a:r>
                        <a:rPr lang="en-US" sz="2400" i="1" dirty="0">
                          <a:solidFill>
                            <a:srgbClr val="231F20"/>
                          </a:solidFill>
                          <a:effectLst/>
                          <a:latin typeface="Times New Roman" panose="02020603050405020304" pitchFamily="18" charset="0"/>
                          <a:ea typeface="Times New Roman" panose="02020603050405020304" pitchFamily="18" charset="0"/>
                        </a:rPr>
                        <a:t> ... </a:t>
                      </a:r>
                      <a:r>
                        <a:rPr lang="en-US" sz="2400" i="1" dirty="0" err="1">
                          <a:solidFill>
                            <a:srgbClr val="231F20"/>
                          </a:solidFill>
                          <a:effectLst/>
                          <a:latin typeface="Times New Roman" panose="02020603050405020304" pitchFamily="18" charset="0"/>
                          <a:ea typeface="Times New Roman" panose="02020603050405020304" pitchFamily="18" charset="0"/>
                        </a:rPr>
                        <a:t>Điều</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này</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không</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sai</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nhưng</a:t>
                      </a:r>
                      <a:r>
                        <a:rPr lang="en-US" sz="2400" i="1" dirty="0">
                          <a:solidFill>
                            <a:srgbClr val="231F20"/>
                          </a:solidFill>
                          <a:effectLst/>
                          <a:latin typeface="Times New Roman" panose="02020603050405020304" pitchFamily="18" charset="0"/>
                          <a:ea typeface="Times New Roman" panose="02020603050405020304" pitchFamily="18" charset="0"/>
                        </a:rPr>
                        <a:t> có </a:t>
                      </a:r>
                      <a:r>
                        <a:rPr lang="en-US" sz="2400" i="1" dirty="0" err="1">
                          <a:solidFill>
                            <a:srgbClr val="231F20"/>
                          </a:solidFill>
                          <a:effectLst/>
                          <a:latin typeface="Times New Roman" panose="02020603050405020304" pitchFamily="18" charset="0"/>
                          <a:ea typeface="Times New Roman" panose="02020603050405020304" pitchFamily="18" charset="0"/>
                        </a:rPr>
                        <a:t>lẽ</a:t>
                      </a:r>
                      <a:r>
                        <a:rPr lang="en-US" sz="2400" i="1" dirty="0">
                          <a:solidFill>
                            <a:srgbClr val="231F20"/>
                          </a:solidFill>
                          <a:effectLst/>
                          <a:latin typeface="Times New Roman" panose="02020603050405020304" pitchFamily="18" charset="0"/>
                          <a:ea typeface="Times New Roman" panose="02020603050405020304" pitchFamily="18" charset="0"/>
                        </a:rPr>
                        <a:t> là chưa đủ. </a:t>
                      </a:r>
                      <a:r>
                        <a:rPr lang="en-US" sz="2400" i="1" dirty="0" err="1">
                          <a:solidFill>
                            <a:srgbClr val="231F20"/>
                          </a:solidFill>
                          <a:effectLst/>
                          <a:latin typeface="Times New Roman" panose="02020603050405020304" pitchFamily="18" charset="0"/>
                          <a:ea typeface="Times New Roman" panose="02020603050405020304" pitchFamily="18" charset="0"/>
                        </a:rPr>
                        <a:t>Bởi</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lẽ</a:t>
                      </a:r>
                      <a:r>
                        <a:rPr lang="en-US" sz="2400" i="1" dirty="0">
                          <a:solidFill>
                            <a:srgbClr val="231F20"/>
                          </a:solidFill>
                          <a:effectLst/>
                          <a:latin typeface="Times New Roman" panose="02020603050405020304" pitchFamily="18" charset="0"/>
                          <a:ea typeface="Times New Roman" panose="02020603050405020304" pitchFamily="18" charset="0"/>
                        </a:rPr>
                        <a:t>, cũng cần nhận </a:t>
                      </a:r>
                      <a:r>
                        <a:rPr lang="en-US" sz="2400" i="1" dirty="0" err="1">
                          <a:solidFill>
                            <a:srgbClr val="231F20"/>
                          </a:solidFill>
                          <a:effectLst/>
                          <a:latin typeface="Times New Roman" panose="02020603050405020304" pitchFamily="18" charset="0"/>
                          <a:ea typeface="Times New Roman" panose="02020603050405020304" pitchFamily="18" charset="0"/>
                        </a:rPr>
                        <a:t>diện</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đầy</a:t>
                      </a:r>
                      <a:r>
                        <a:rPr lang="en-US" sz="2400" i="1" dirty="0">
                          <a:solidFill>
                            <a:srgbClr val="231F20"/>
                          </a:solidFill>
                          <a:effectLst/>
                          <a:latin typeface="Times New Roman" panose="02020603050405020304" pitchFamily="18" charset="0"/>
                          <a:ea typeface="Times New Roman" panose="02020603050405020304" pitchFamily="18" charset="0"/>
                        </a:rPr>
                        <a:t> đủ về </a:t>
                      </a:r>
                      <a:r>
                        <a:rPr lang="en-US" sz="2400" i="1" dirty="0" err="1">
                          <a:solidFill>
                            <a:srgbClr val="231F20"/>
                          </a:solidFill>
                          <a:effectLst/>
                          <a:latin typeface="Times New Roman" panose="02020603050405020304" pitchFamily="18" charset="0"/>
                          <a:ea typeface="Times New Roman" panose="02020603050405020304" pitchFamily="18" charset="0"/>
                        </a:rPr>
                        <a:t>những</a:t>
                      </a:r>
                      <a:r>
                        <a:rPr lang="en-US" sz="2400" i="1" dirty="0">
                          <a:solidFill>
                            <a:srgbClr val="231F20"/>
                          </a:solidFill>
                          <a:effectLst/>
                          <a:latin typeface="Times New Roman" panose="02020603050405020304" pitchFamily="18" charset="0"/>
                          <a:ea typeface="Times New Roman" panose="02020603050405020304" pitchFamily="18" charset="0"/>
                        </a:rPr>
                        <a:t> gì đã </a:t>
                      </a:r>
                      <a:r>
                        <a:rPr lang="en-US" sz="2400" i="1" dirty="0" err="1">
                          <a:solidFill>
                            <a:srgbClr val="231F20"/>
                          </a:solidFill>
                          <a:effectLst/>
                          <a:latin typeface="Times New Roman" panose="02020603050405020304" pitchFamily="18" charset="0"/>
                          <a:ea typeface="Times New Roman" panose="02020603050405020304" pitchFamily="18" charset="0"/>
                        </a:rPr>
                        <a:t>bị</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đặt</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ra</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ngoài</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chuẩn</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mực</a:t>
                      </a:r>
                      <a:r>
                        <a:rPr lang="en-US" sz="2400" i="1" dirty="0">
                          <a:solidFill>
                            <a:srgbClr val="231F20"/>
                          </a:solidFill>
                          <a:effectLst/>
                          <a:latin typeface="Times New Roman" panose="02020603050405020304" pitchFamily="18" charset="0"/>
                          <a:ea typeface="Times New Roman" panose="02020603050405020304" pitchFamily="18" charset="0"/>
                        </a:rPr>
                        <a:t> ấy.”</a:t>
                      </a:r>
                      <a:endParaRPr lang="en-US" sz="1600" dirty="0">
                        <a:solidFill>
                          <a:srgbClr val="231F2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09589240"/>
                  </a:ext>
                </a:extLst>
              </a:tr>
            </a:tbl>
          </a:graphicData>
        </a:graphic>
      </p:graphicFrame>
    </p:spTree>
    <p:extLst>
      <p:ext uri="{BB962C8B-B14F-4D97-AF65-F5344CB8AC3E}">
        <p14:creationId xmlns:p14="http://schemas.microsoft.com/office/powerpoint/2010/main" val="28856191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barn(inVertical)">
                                      <p:cBhvr>
                                        <p:cTn id="14" dur="5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2" name="TextBox 1">
            <a:extLst>
              <a:ext uri="{FF2B5EF4-FFF2-40B4-BE49-F238E27FC236}">
                <a16:creationId xmlns:a16="http://schemas.microsoft.com/office/drawing/2014/main" id="{FE3C6563-BBD4-AAAD-05F0-5D9E6B4C9A19}"/>
              </a:ext>
            </a:extLst>
          </p:cNvPr>
          <p:cNvSpPr txBox="1"/>
          <p:nvPr/>
        </p:nvSpPr>
        <p:spPr>
          <a:xfrm>
            <a:off x="812808" y="182331"/>
            <a:ext cx="10835639" cy="606961"/>
          </a:xfrm>
          <a:prstGeom prst="rect">
            <a:avLst/>
          </a:prstGeom>
          <a:noFill/>
        </p:spPr>
        <p:txBody>
          <a:bodyPr wrap="square">
            <a:spAutoFit/>
          </a:bodyPr>
          <a:lstStyle/>
          <a:p>
            <a:pPr marL="0" marR="0" lvl="0" indent="0" algn="ctr" defTabSz="914400" rtl="0" eaLnBrk="1" fontAlgn="auto" latinLnBrk="0" hangingPunct="1">
              <a:lnSpc>
                <a:spcPct val="130000"/>
              </a:lnSpc>
              <a:spcBef>
                <a:spcPts val="0"/>
              </a:spcBef>
              <a:spcAft>
                <a:spcPts val="1000"/>
              </a:spcAft>
              <a:buClrTx/>
              <a:buSzTx/>
              <a:buFontTx/>
              <a:buNone/>
              <a:tabLst>
                <a:tab pos="1386840" algn="l"/>
              </a:tabLst>
              <a:defRPr/>
            </a:pPr>
            <a:r>
              <a:rPr kumimoji="0" lang="pt-BR" sz="2800" b="1"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rPr>
              <a:t>Hệ thống lí lẽ và bằng chứng trong từng luận điểm của văn bản</a:t>
            </a:r>
            <a:endParaRPr kumimoji="0" lang="en-US" sz="2800" b="0"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nvGraphicFramePr>
        <p:xfrm>
          <a:off x="410461" y="939354"/>
          <a:ext cx="11482250" cy="5613719"/>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3: </a:t>
                      </a:r>
                      <a:r>
                        <a:rPr lang="en-US" sz="2400" b="1" kern="1200" dirty="0" err="1">
                          <a:solidFill>
                            <a:srgbClr val="0070C0"/>
                          </a:solidFill>
                          <a:effectLst/>
                          <a:latin typeface="+mn-lt"/>
                          <a:ea typeface="+mn-ea"/>
                          <a:cs typeface="+mn-cs"/>
                        </a:rPr>
                        <a:t>Những</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phẩm</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chất</a:t>
                      </a:r>
                      <a:r>
                        <a:rPr lang="en-US" sz="2400" b="1" kern="1200" dirty="0">
                          <a:solidFill>
                            <a:srgbClr val="0070C0"/>
                          </a:solidFill>
                          <a:effectLst/>
                          <a:latin typeface="+mn-lt"/>
                          <a:ea typeface="+mn-ea"/>
                          <a:cs typeface="+mn-cs"/>
                        </a:rPr>
                        <a:t> cần có </a:t>
                      </a:r>
                      <a:r>
                        <a:rPr lang="en-US" sz="2400" b="1" kern="1200" dirty="0" err="1">
                          <a:solidFill>
                            <a:srgbClr val="0070C0"/>
                          </a:solidFill>
                          <a:effectLst/>
                          <a:latin typeface="+mn-lt"/>
                          <a:ea typeface="+mn-ea"/>
                          <a:cs typeface="+mn-cs"/>
                        </a:rPr>
                        <a:t>của</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một</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tác</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phẩm</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văn</a:t>
                      </a:r>
                      <a:r>
                        <a:rPr lang="en-US" sz="2400" b="1" kern="1200" dirty="0">
                          <a:solidFill>
                            <a:srgbClr val="0070C0"/>
                          </a:solidFill>
                          <a:effectLst/>
                          <a:latin typeface="+mn-lt"/>
                          <a:ea typeface="+mn-ea"/>
                          <a:cs typeface="+mn-cs"/>
                        </a:rPr>
                        <a:t> học viết </a:t>
                      </a:r>
                      <a:r>
                        <a:rPr lang="en-US" sz="2400" b="1" kern="1200" dirty="0" err="1">
                          <a:solidFill>
                            <a:srgbClr val="0070C0"/>
                          </a:solidFill>
                          <a:effectLst/>
                          <a:latin typeface="+mn-lt"/>
                          <a:ea typeface="+mn-ea"/>
                          <a:cs typeface="+mn-cs"/>
                        </a:rPr>
                        <a:t>cho</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thiếu</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nhi</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1329302">
                <a:tc>
                  <a:txBody>
                    <a:bodyPr/>
                    <a:lstStyle/>
                    <a:p>
                      <a:pPr marL="114300" indent="179705" algn="just">
                        <a:lnSpc>
                          <a:spcPct val="130000"/>
                        </a:lnSpc>
                        <a:tabLst>
                          <a:tab pos="204470" algn="l"/>
                        </a:tabLst>
                      </a:pPr>
                      <a:r>
                        <a:rPr lang="en-US" sz="2600" b="1" dirty="0">
                          <a:effectLst/>
                        </a:rPr>
                        <a:t> </a:t>
                      </a: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0" kern="100" dirty="0">
                        <a:effectLst/>
                      </a:endParaRPr>
                    </a:p>
                    <a:p>
                      <a:pPr>
                        <a:lnSpc>
                          <a:spcPct val="130000"/>
                        </a:lnSpc>
                        <a:spcAft>
                          <a:spcPts val="800"/>
                        </a:spcAft>
                        <a:tabLst>
                          <a:tab pos="1386840" algn="l"/>
                        </a:tabLst>
                      </a:pPr>
                      <a:r>
                        <a:rPr lang="de-DE" sz="2600" b="0" kern="0" dirty="0">
                          <a:effectLst/>
                        </a:rPr>
                        <a:t> </a:t>
                      </a:r>
                    </a:p>
                    <a:p>
                      <a:pPr>
                        <a:lnSpc>
                          <a:spcPct val="130000"/>
                        </a:lnSpc>
                        <a:spcAft>
                          <a:spcPts val="800"/>
                        </a:spcAft>
                        <a:tabLst>
                          <a:tab pos="1386840" algn="l"/>
                        </a:tabLst>
                      </a:pPr>
                      <a:endParaRPr lang="en-US" sz="2600" b="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bl>
          </a:graphicData>
        </a:graphic>
      </p:graphicFrame>
      <p:sp>
        <p:nvSpPr>
          <p:cNvPr id="5" name="TextBox 4">
            <a:extLst>
              <a:ext uri="{FF2B5EF4-FFF2-40B4-BE49-F238E27FC236}">
                <a16:creationId xmlns:a16="http://schemas.microsoft.com/office/drawing/2014/main" id="{1232A571-FF9A-031B-AAC9-DA9545222FB6}"/>
              </a:ext>
            </a:extLst>
          </p:cNvPr>
          <p:cNvSpPr txBox="1"/>
          <p:nvPr/>
        </p:nvSpPr>
        <p:spPr>
          <a:xfrm>
            <a:off x="445862" y="1971513"/>
            <a:ext cx="11300276" cy="461665"/>
          </a:xfrm>
          <a:prstGeom prst="rect">
            <a:avLst/>
          </a:prstGeom>
          <a:noFill/>
        </p:spPr>
        <p:txBody>
          <a:bodyPr wrap="square">
            <a:spAutoFit/>
          </a:bodyPr>
          <a:lstStyle/>
          <a:p>
            <a:r>
              <a:rPr lang="en-US" sz="2400" b="1" dirty="0"/>
              <a:t>* Quan </a:t>
            </a:r>
            <a:r>
              <a:rPr lang="en-US" sz="2400" b="1" dirty="0" err="1"/>
              <a:t>điểm</a:t>
            </a:r>
            <a:r>
              <a:rPr lang="en-US" sz="2400" b="1" dirty="0"/>
              <a:t> </a:t>
            </a:r>
            <a:r>
              <a:rPr lang="en-US" sz="2400" b="1" dirty="0" err="1"/>
              <a:t>của</a:t>
            </a:r>
            <a:r>
              <a:rPr lang="en-US" sz="2400" b="1" dirty="0"/>
              <a:t> </a:t>
            </a:r>
            <a:r>
              <a:rPr lang="en-US" sz="2400" b="1" dirty="0" err="1"/>
              <a:t>tác</a:t>
            </a:r>
            <a:r>
              <a:rPr lang="en-US" sz="2400" b="1" dirty="0"/>
              <a:t> </a:t>
            </a:r>
            <a:r>
              <a:rPr lang="en-US" sz="2400" b="1" dirty="0" err="1"/>
              <a:t>giả</a:t>
            </a:r>
            <a:r>
              <a:rPr lang="en-US" sz="2400" b="1" dirty="0"/>
              <a:t> </a:t>
            </a:r>
            <a:r>
              <a:rPr lang="de-DE" sz="2400" b="1" dirty="0"/>
              <a:t>về những phẩm chất cần có của tác phẩm viết cho thiếu nhi:</a:t>
            </a:r>
            <a:endParaRPr lang="en-US" sz="2400" dirty="0"/>
          </a:p>
        </p:txBody>
      </p:sp>
      <p:graphicFrame>
        <p:nvGraphicFramePr>
          <p:cNvPr id="4" name="Table 3">
            <a:extLst>
              <a:ext uri="{FF2B5EF4-FFF2-40B4-BE49-F238E27FC236}">
                <a16:creationId xmlns:a16="http://schemas.microsoft.com/office/drawing/2014/main" id="{C5C32176-C8E6-D8F7-AAD3-887687CBC5E7}"/>
              </a:ext>
            </a:extLst>
          </p:cNvPr>
          <p:cNvGraphicFramePr>
            <a:graphicFrameLocks noGrp="1"/>
          </p:cNvGraphicFramePr>
          <p:nvPr>
            <p:extLst>
              <p:ext uri="{D42A27DB-BD31-4B8C-83A1-F6EECF244321}">
                <p14:modId xmlns:p14="http://schemas.microsoft.com/office/powerpoint/2010/main" val="2729362787"/>
              </p:ext>
            </p:extLst>
          </p:nvPr>
        </p:nvGraphicFramePr>
        <p:xfrm>
          <a:off x="754608" y="2984434"/>
          <a:ext cx="10952037" cy="2758060"/>
        </p:xfrm>
        <a:graphic>
          <a:graphicData uri="http://schemas.openxmlformats.org/drawingml/2006/table">
            <a:tbl>
              <a:tblPr firstRow="1" firstCol="1" bandRow="1"/>
              <a:tblGrid>
                <a:gridCol w="4850734">
                  <a:extLst>
                    <a:ext uri="{9D8B030D-6E8A-4147-A177-3AD203B41FA5}">
                      <a16:colId xmlns:a16="http://schemas.microsoft.com/office/drawing/2014/main" val="606933943"/>
                    </a:ext>
                  </a:extLst>
                </a:gridCol>
                <a:gridCol w="6101303">
                  <a:extLst>
                    <a:ext uri="{9D8B030D-6E8A-4147-A177-3AD203B41FA5}">
                      <a16:colId xmlns:a16="http://schemas.microsoft.com/office/drawing/2014/main" val="286708761"/>
                    </a:ext>
                  </a:extLst>
                </a:gridCol>
              </a:tblGrid>
              <a:tr h="0">
                <a:tc>
                  <a:txBody>
                    <a:bodyPr/>
                    <a:lstStyle/>
                    <a:p>
                      <a:pPr algn="ctr">
                        <a:lnSpc>
                          <a:spcPct val="130000"/>
                        </a:lnSpc>
                        <a:spcAft>
                          <a:spcPts val="1000"/>
                        </a:spcAft>
                        <a:tabLst>
                          <a:tab pos="1386840" algn="l"/>
                        </a:tabLst>
                      </a:pPr>
                      <a:r>
                        <a:rPr lang="de-DE" sz="2400" dirty="0">
                          <a:solidFill>
                            <a:srgbClr val="C00000"/>
                          </a:solidFill>
                          <a:effectLst/>
                          <a:latin typeface="Times New Roman" panose="02020603050405020304" pitchFamily="18" charset="0"/>
                          <a:ea typeface="Calibri" panose="020F0502020204030204" pitchFamily="34" charset="0"/>
                        </a:rPr>
                        <a:t>Những phẩm chất cần có của tác phẩm viết cho thiếu nhi</a:t>
                      </a:r>
                      <a:endParaRPr lang="en-US" sz="2800" dirty="0">
                        <a:solidFill>
                          <a:srgbClr val="C00000"/>
                        </a:solidFill>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30000"/>
                        </a:lnSpc>
                        <a:spcAft>
                          <a:spcPts val="1000"/>
                        </a:spcAft>
                        <a:tabLst>
                          <a:tab pos="1386840" algn="l"/>
                        </a:tabLst>
                      </a:pPr>
                      <a:r>
                        <a:rPr lang="de-DE" sz="2400" dirty="0">
                          <a:solidFill>
                            <a:srgbClr val="C00000"/>
                          </a:solidFill>
                          <a:effectLst/>
                          <a:latin typeface="Times New Roman" panose="02020603050405020304" pitchFamily="18" charset="0"/>
                          <a:ea typeface="Calibri" panose="020F0502020204030204" pitchFamily="34" charset="0"/>
                        </a:rPr>
                        <a:t>       Câu văn trong văn bản thể hiện điều đó</a:t>
                      </a:r>
                      <a:endParaRPr lang="en-US" sz="2800" dirty="0">
                        <a:solidFill>
                          <a:srgbClr val="C00000"/>
                        </a:solidFill>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9225291"/>
                  </a:ext>
                </a:extLst>
              </a:tr>
              <a:tr h="0">
                <a:tc>
                  <a:txBody>
                    <a:bodyPr/>
                    <a:lstStyle/>
                    <a:p>
                      <a:pPr algn="just">
                        <a:lnSpc>
                          <a:spcPct val="130000"/>
                        </a:lnSpc>
                        <a:spcAft>
                          <a:spcPts val="1000"/>
                        </a:spcAft>
                        <a:tabLst>
                          <a:tab pos="1386840" algn="l"/>
                        </a:tabLst>
                      </a:pPr>
                      <a:r>
                        <a:rPr lang="de-DE" sz="2400" dirty="0">
                          <a:solidFill>
                            <a:srgbClr val="000000"/>
                          </a:solidFill>
                          <a:effectLst/>
                          <a:latin typeface="Times New Roman" panose="02020603050405020304" pitchFamily="18" charset="0"/>
                          <a:ea typeface="Calibri" panose="020F0502020204030204" pitchFamily="34" charset="0"/>
                        </a:rPr>
                        <a:t> </a:t>
                      </a:r>
                      <a:endParaRPr lang="en-US" sz="28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30000"/>
                        </a:lnSpc>
                      </a:pP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Chính</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từ</a:t>
                      </a:r>
                      <a:r>
                        <a:rPr lang="en-US" sz="2400" i="1" dirty="0">
                          <a:solidFill>
                            <a:srgbClr val="231F20"/>
                          </a:solidFill>
                          <a:effectLst/>
                          <a:latin typeface="Times New Roman" panose="02020603050405020304" pitchFamily="18" charset="0"/>
                          <a:ea typeface="Times New Roman" panose="02020603050405020304" pitchFamily="18" charset="0"/>
                        </a:rPr>
                        <a:t> đây mà </a:t>
                      </a:r>
                      <a:r>
                        <a:rPr lang="en-US" sz="2400" i="1" dirty="0" err="1">
                          <a:solidFill>
                            <a:srgbClr val="231F20"/>
                          </a:solidFill>
                          <a:effectLst/>
                          <a:latin typeface="Times New Roman" panose="02020603050405020304" pitchFamily="18" charset="0"/>
                          <a:ea typeface="Times New Roman" panose="02020603050405020304" pitchFamily="18" charset="0"/>
                        </a:rPr>
                        <a:t>tác</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phẩm</a:t>
                      </a:r>
                      <a:r>
                        <a:rPr lang="en-US" sz="2400" i="1" dirty="0">
                          <a:solidFill>
                            <a:srgbClr val="231F20"/>
                          </a:solidFill>
                          <a:effectLst/>
                          <a:latin typeface="Times New Roman" panose="02020603050405020304" pitchFamily="18" charset="0"/>
                          <a:ea typeface="Times New Roman" panose="02020603050405020304" pitchFamily="18" charset="0"/>
                        </a:rPr>
                        <a:t> sẽ là </a:t>
                      </a:r>
                      <a:r>
                        <a:rPr lang="en-US" sz="2400" i="1" dirty="0" err="1">
                          <a:solidFill>
                            <a:srgbClr val="231F20"/>
                          </a:solidFill>
                          <a:effectLst/>
                          <a:latin typeface="Times New Roman" panose="02020603050405020304" pitchFamily="18" charset="0"/>
                          <a:ea typeface="Times New Roman" panose="02020603050405020304" pitchFamily="18" charset="0"/>
                        </a:rPr>
                        <a:t>nơi</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đánh</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thức</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và</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nuôi</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dưỡng</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tình</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yêu</a:t>
                      </a:r>
                      <a:r>
                        <a:rPr lang="en-US" sz="2400" i="1" dirty="0">
                          <a:solidFill>
                            <a:srgbClr val="231F20"/>
                          </a:solidFill>
                          <a:effectLst/>
                          <a:latin typeface="Times New Roman" panose="02020603050405020304" pitchFamily="18" charset="0"/>
                          <a:ea typeface="Times New Roman" panose="02020603050405020304" pitchFamily="18" charset="0"/>
                        </a:rPr>
                        <a:t> thương, </a:t>
                      </a:r>
                      <a:r>
                        <a:rPr lang="en-US" sz="2400" i="1" dirty="0" err="1">
                          <a:solidFill>
                            <a:srgbClr val="231F20"/>
                          </a:solidFill>
                          <a:effectLst/>
                          <a:latin typeface="Times New Roman" panose="02020603050405020304" pitchFamily="18" charset="0"/>
                          <a:ea typeface="Times New Roman" panose="02020603050405020304" pitchFamily="18" charset="0"/>
                        </a:rPr>
                        <a:t>sự</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trân</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trọng</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một</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tồn</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tại</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khác</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với</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những</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nỗ</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lực</a:t>
                      </a:r>
                      <a:r>
                        <a:rPr lang="en-US" sz="2400" i="1" dirty="0">
                          <a:solidFill>
                            <a:srgbClr val="231F20"/>
                          </a:solidFill>
                          <a:effectLst/>
                          <a:latin typeface="Times New Roman" panose="02020603050405020304" pitchFamily="18" charset="0"/>
                          <a:ea typeface="Times New Roman" panose="02020603050405020304" pitchFamily="18" charset="0"/>
                        </a:rPr>
                        <a:t> để </a:t>
                      </a:r>
                      <a:r>
                        <a:rPr lang="en-US" sz="2400" i="1" dirty="0" err="1">
                          <a:solidFill>
                            <a:srgbClr val="231F20"/>
                          </a:solidFill>
                          <a:effectLst/>
                          <a:latin typeface="Times New Roman" panose="02020603050405020304" pitchFamily="18" charset="0"/>
                          <a:ea typeface="Times New Roman" panose="02020603050405020304" pitchFamily="18" charset="0"/>
                        </a:rPr>
                        <a:t>thấu</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hiểu</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và</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tôn</a:t>
                      </a:r>
                      <a:r>
                        <a:rPr lang="en-US" sz="2400" i="1" dirty="0">
                          <a:solidFill>
                            <a:srgbClr val="231F20"/>
                          </a:solidFill>
                          <a:effectLst/>
                          <a:latin typeface="Times New Roman" panose="02020603050405020304" pitchFamily="18" charset="0"/>
                          <a:ea typeface="Times New Roman" panose="02020603050405020304" pitchFamily="18" charset="0"/>
                        </a:rPr>
                        <a:t> </a:t>
                      </a:r>
                      <a:r>
                        <a:rPr lang="en-US" sz="2400" i="1" dirty="0" err="1">
                          <a:solidFill>
                            <a:srgbClr val="231F20"/>
                          </a:solidFill>
                          <a:effectLst/>
                          <a:latin typeface="Times New Roman" panose="02020603050405020304" pitchFamily="18" charset="0"/>
                          <a:ea typeface="Times New Roman" panose="02020603050405020304" pitchFamily="18" charset="0"/>
                        </a:rPr>
                        <a:t>trọng</a:t>
                      </a:r>
                      <a:r>
                        <a:rPr lang="en-US" sz="2400" i="1" dirty="0">
                          <a:solidFill>
                            <a:srgbClr val="231F20"/>
                          </a:solidFill>
                          <a:effectLst/>
                          <a:latin typeface="Times New Roman" panose="02020603050405020304" pitchFamily="18" charset="0"/>
                          <a:ea typeface="Times New Roman" panose="02020603050405020304" pitchFamily="18" charset="0"/>
                        </a:rPr>
                        <a:t>.”</a:t>
                      </a:r>
                      <a:endParaRPr lang="en-US" sz="1600" dirty="0">
                        <a:solidFill>
                          <a:srgbClr val="231F2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09589240"/>
                  </a:ext>
                </a:extLst>
              </a:tr>
            </a:tbl>
          </a:graphicData>
        </a:graphic>
      </p:graphicFrame>
    </p:spTree>
    <p:extLst>
      <p:ext uri="{BB962C8B-B14F-4D97-AF65-F5344CB8AC3E}">
        <p14:creationId xmlns:p14="http://schemas.microsoft.com/office/powerpoint/2010/main" val="411474739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2" name="TextBox 1">
            <a:extLst>
              <a:ext uri="{FF2B5EF4-FFF2-40B4-BE49-F238E27FC236}">
                <a16:creationId xmlns:a16="http://schemas.microsoft.com/office/drawing/2014/main" id="{FE3C6563-BBD4-AAAD-05F0-5D9E6B4C9A19}"/>
              </a:ext>
            </a:extLst>
          </p:cNvPr>
          <p:cNvSpPr txBox="1"/>
          <p:nvPr/>
        </p:nvSpPr>
        <p:spPr>
          <a:xfrm>
            <a:off x="812808" y="182331"/>
            <a:ext cx="10835639" cy="606961"/>
          </a:xfrm>
          <a:prstGeom prst="rect">
            <a:avLst/>
          </a:prstGeom>
          <a:noFill/>
        </p:spPr>
        <p:txBody>
          <a:bodyPr wrap="square">
            <a:spAutoFit/>
          </a:bodyPr>
          <a:lstStyle/>
          <a:p>
            <a:pPr marL="0" marR="0" lvl="0" indent="0" algn="ctr" defTabSz="914400" rtl="0" eaLnBrk="1" fontAlgn="auto" latinLnBrk="0" hangingPunct="1">
              <a:lnSpc>
                <a:spcPct val="130000"/>
              </a:lnSpc>
              <a:spcBef>
                <a:spcPts val="0"/>
              </a:spcBef>
              <a:spcAft>
                <a:spcPts val="1000"/>
              </a:spcAft>
              <a:buClrTx/>
              <a:buSzTx/>
              <a:buFontTx/>
              <a:buNone/>
              <a:tabLst>
                <a:tab pos="1386840" algn="l"/>
              </a:tabLst>
              <a:defRPr/>
            </a:pPr>
            <a:r>
              <a:rPr kumimoji="0" lang="pt-BR" sz="2800" b="1"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rPr>
              <a:t>Hệ thống lí lẽ và bằng chứng trong từng luận điểm của văn bản</a:t>
            </a:r>
            <a:endParaRPr kumimoji="0" lang="en-US" sz="2800" b="0"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nvGraphicFramePr>
        <p:xfrm>
          <a:off x="410461" y="939354"/>
          <a:ext cx="11482250" cy="5613719"/>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3: </a:t>
                      </a:r>
                      <a:r>
                        <a:rPr lang="en-US" sz="2400" b="1" kern="1200" dirty="0" err="1">
                          <a:solidFill>
                            <a:srgbClr val="0070C0"/>
                          </a:solidFill>
                          <a:effectLst/>
                          <a:latin typeface="+mn-lt"/>
                          <a:ea typeface="+mn-ea"/>
                          <a:cs typeface="+mn-cs"/>
                        </a:rPr>
                        <a:t>Những</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phẩm</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chất</a:t>
                      </a:r>
                      <a:r>
                        <a:rPr lang="en-US" sz="2400" b="1" kern="1200" dirty="0">
                          <a:solidFill>
                            <a:srgbClr val="0070C0"/>
                          </a:solidFill>
                          <a:effectLst/>
                          <a:latin typeface="+mn-lt"/>
                          <a:ea typeface="+mn-ea"/>
                          <a:cs typeface="+mn-cs"/>
                        </a:rPr>
                        <a:t> cần có </a:t>
                      </a:r>
                      <a:r>
                        <a:rPr lang="en-US" sz="2400" b="1" kern="1200" dirty="0" err="1">
                          <a:solidFill>
                            <a:srgbClr val="0070C0"/>
                          </a:solidFill>
                          <a:effectLst/>
                          <a:latin typeface="+mn-lt"/>
                          <a:ea typeface="+mn-ea"/>
                          <a:cs typeface="+mn-cs"/>
                        </a:rPr>
                        <a:t>của</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một</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tác</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phẩm</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văn</a:t>
                      </a:r>
                      <a:r>
                        <a:rPr lang="en-US" sz="2400" b="1" kern="1200" dirty="0">
                          <a:solidFill>
                            <a:srgbClr val="0070C0"/>
                          </a:solidFill>
                          <a:effectLst/>
                          <a:latin typeface="+mn-lt"/>
                          <a:ea typeface="+mn-ea"/>
                          <a:cs typeface="+mn-cs"/>
                        </a:rPr>
                        <a:t> học viết </a:t>
                      </a:r>
                      <a:r>
                        <a:rPr lang="en-US" sz="2400" b="1" kern="1200" dirty="0" err="1">
                          <a:solidFill>
                            <a:srgbClr val="0070C0"/>
                          </a:solidFill>
                          <a:effectLst/>
                          <a:latin typeface="+mn-lt"/>
                          <a:ea typeface="+mn-ea"/>
                          <a:cs typeface="+mn-cs"/>
                        </a:rPr>
                        <a:t>cho</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thiếu</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nhi</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1329302">
                <a:tc>
                  <a:txBody>
                    <a:bodyPr/>
                    <a:lstStyle/>
                    <a:p>
                      <a:pPr marL="114300" indent="179705" algn="just">
                        <a:lnSpc>
                          <a:spcPct val="130000"/>
                        </a:lnSpc>
                        <a:tabLst>
                          <a:tab pos="204470" algn="l"/>
                        </a:tabLst>
                      </a:pPr>
                      <a:r>
                        <a:rPr lang="en-US" sz="2600" b="1" dirty="0">
                          <a:effectLst/>
                        </a:rPr>
                        <a:t> </a:t>
                      </a: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0" kern="100" dirty="0">
                        <a:effectLst/>
                      </a:endParaRPr>
                    </a:p>
                    <a:p>
                      <a:pPr>
                        <a:lnSpc>
                          <a:spcPct val="130000"/>
                        </a:lnSpc>
                        <a:spcAft>
                          <a:spcPts val="800"/>
                        </a:spcAft>
                        <a:tabLst>
                          <a:tab pos="1386840" algn="l"/>
                        </a:tabLst>
                      </a:pPr>
                      <a:r>
                        <a:rPr lang="de-DE" sz="2600" b="0" kern="0" dirty="0">
                          <a:effectLst/>
                        </a:rPr>
                        <a:t> </a:t>
                      </a:r>
                    </a:p>
                    <a:p>
                      <a:pPr>
                        <a:lnSpc>
                          <a:spcPct val="130000"/>
                        </a:lnSpc>
                        <a:spcAft>
                          <a:spcPts val="800"/>
                        </a:spcAft>
                        <a:tabLst>
                          <a:tab pos="1386840" algn="l"/>
                        </a:tabLst>
                      </a:pPr>
                      <a:endParaRPr lang="en-US" sz="2600" b="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bl>
          </a:graphicData>
        </a:graphic>
      </p:graphicFrame>
      <p:sp>
        <p:nvSpPr>
          <p:cNvPr id="5" name="TextBox 4">
            <a:extLst>
              <a:ext uri="{FF2B5EF4-FFF2-40B4-BE49-F238E27FC236}">
                <a16:creationId xmlns:a16="http://schemas.microsoft.com/office/drawing/2014/main" id="{1232A571-FF9A-031B-AAC9-DA9545222FB6}"/>
              </a:ext>
            </a:extLst>
          </p:cNvPr>
          <p:cNvSpPr txBox="1"/>
          <p:nvPr/>
        </p:nvSpPr>
        <p:spPr>
          <a:xfrm>
            <a:off x="445862" y="1971513"/>
            <a:ext cx="11300276" cy="461665"/>
          </a:xfrm>
          <a:prstGeom prst="rect">
            <a:avLst/>
          </a:prstGeom>
          <a:noFill/>
        </p:spPr>
        <p:txBody>
          <a:bodyPr wrap="square">
            <a:spAutoFit/>
          </a:bodyPr>
          <a:lstStyle/>
          <a:p>
            <a:r>
              <a:rPr lang="en-US" sz="2400" b="1" dirty="0"/>
              <a:t>* Quan </a:t>
            </a:r>
            <a:r>
              <a:rPr lang="en-US" sz="2400" b="1" dirty="0" err="1"/>
              <a:t>điểm</a:t>
            </a:r>
            <a:r>
              <a:rPr lang="en-US" sz="2400" b="1" dirty="0"/>
              <a:t> </a:t>
            </a:r>
            <a:r>
              <a:rPr lang="en-US" sz="2400" b="1" dirty="0" err="1"/>
              <a:t>của</a:t>
            </a:r>
            <a:r>
              <a:rPr lang="en-US" sz="2400" b="1" dirty="0"/>
              <a:t> </a:t>
            </a:r>
            <a:r>
              <a:rPr lang="en-US" sz="2400" b="1" dirty="0" err="1"/>
              <a:t>tác</a:t>
            </a:r>
            <a:r>
              <a:rPr lang="en-US" sz="2400" b="1" dirty="0"/>
              <a:t> </a:t>
            </a:r>
            <a:r>
              <a:rPr lang="en-US" sz="2400" b="1" dirty="0" err="1"/>
              <a:t>giả</a:t>
            </a:r>
            <a:r>
              <a:rPr lang="en-US" sz="2400" b="1" dirty="0"/>
              <a:t> </a:t>
            </a:r>
            <a:r>
              <a:rPr lang="de-DE" sz="2400" b="1" dirty="0"/>
              <a:t>về những phẩm chất cần có của tác phẩm viết cho thiếu nhi:</a:t>
            </a:r>
            <a:endParaRPr lang="en-US" sz="2400" dirty="0"/>
          </a:p>
        </p:txBody>
      </p:sp>
      <p:graphicFrame>
        <p:nvGraphicFramePr>
          <p:cNvPr id="4" name="Table 3">
            <a:extLst>
              <a:ext uri="{FF2B5EF4-FFF2-40B4-BE49-F238E27FC236}">
                <a16:creationId xmlns:a16="http://schemas.microsoft.com/office/drawing/2014/main" id="{C5C32176-C8E6-D8F7-AAD3-887687CBC5E7}"/>
              </a:ext>
            </a:extLst>
          </p:cNvPr>
          <p:cNvGraphicFramePr>
            <a:graphicFrameLocks noGrp="1"/>
          </p:cNvGraphicFramePr>
          <p:nvPr>
            <p:extLst>
              <p:ext uri="{D42A27DB-BD31-4B8C-83A1-F6EECF244321}">
                <p14:modId xmlns:p14="http://schemas.microsoft.com/office/powerpoint/2010/main" val="1804594439"/>
              </p:ext>
            </p:extLst>
          </p:nvPr>
        </p:nvGraphicFramePr>
        <p:xfrm>
          <a:off x="754608" y="2984434"/>
          <a:ext cx="10952037" cy="3344672"/>
        </p:xfrm>
        <a:graphic>
          <a:graphicData uri="http://schemas.openxmlformats.org/drawingml/2006/table">
            <a:tbl>
              <a:tblPr firstRow="1" firstCol="1" bandRow="1"/>
              <a:tblGrid>
                <a:gridCol w="4850734">
                  <a:extLst>
                    <a:ext uri="{9D8B030D-6E8A-4147-A177-3AD203B41FA5}">
                      <a16:colId xmlns:a16="http://schemas.microsoft.com/office/drawing/2014/main" val="606933943"/>
                    </a:ext>
                  </a:extLst>
                </a:gridCol>
                <a:gridCol w="6101303">
                  <a:extLst>
                    <a:ext uri="{9D8B030D-6E8A-4147-A177-3AD203B41FA5}">
                      <a16:colId xmlns:a16="http://schemas.microsoft.com/office/drawing/2014/main" val="286708761"/>
                    </a:ext>
                  </a:extLst>
                </a:gridCol>
              </a:tblGrid>
              <a:tr h="0">
                <a:tc>
                  <a:txBody>
                    <a:bodyPr/>
                    <a:lstStyle/>
                    <a:p>
                      <a:pPr algn="ctr">
                        <a:lnSpc>
                          <a:spcPct val="130000"/>
                        </a:lnSpc>
                        <a:spcAft>
                          <a:spcPts val="1000"/>
                        </a:spcAft>
                        <a:tabLst>
                          <a:tab pos="1386840" algn="l"/>
                        </a:tabLst>
                      </a:pPr>
                      <a:r>
                        <a:rPr lang="de-DE" sz="2800" dirty="0">
                          <a:solidFill>
                            <a:srgbClr val="C00000"/>
                          </a:solidFill>
                          <a:effectLst/>
                          <a:latin typeface="Times New Roman" panose="02020603050405020304" pitchFamily="18" charset="0"/>
                          <a:ea typeface="Calibri" panose="020F0502020204030204" pitchFamily="34" charset="0"/>
                        </a:rPr>
                        <a:t>Những phẩm chất cần có của tác phẩm viết cho thiếu nhi</a:t>
                      </a:r>
                      <a:endParaRPr lang="en-US" sz="2800" dirty="0">
                        <a:solidFill>
                          <a:srgbClr val="C00000"/>
                        </a:solidFill>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30000"/>
                        </a:lnSpc>
                        <a:spcAft>
                          <a:spcPts val="1000"/>
                        </a:spcAft>
                        <a:tabLst>
                          <a:tab pos="1386840" algn="l"/>
                        </a:tabLst>
                      </a:pPr>
                      <a:r>
                        <a:rPr lang="de-DE" sz="2800" dirty="0">
                          <a:solidFill>
                            <a:srgbClr val="C00000"/>
                          </a:solidFill>
                          <a:effectLst/>
                          <a:latin typeface="Times New Roman" panose="02020603050405020304" pitchFamily="18" charset="0"/>
                          <a:ea typeface="Calibri" panose="020F0502020204030204" pitchFamily="34" charset="0"/>
                        </a:rPr>
                        <a:t>       Câu văn trong văn bản thể hiện điều đó</a:t>
                      </a:r>
                      <a:endParaRPr lang="en-US" sz="2800" dirty="0">
                        <a:solidFill>
                          <a:srgbClr val="C00000"/>
                        </a:solidFill>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9225291"/>
                  </a:ext>
                </a:extLst>
              </a:tr>
              <a:tr h="0">
                <a:tc>
                  <a:txBody>
                    <a:bodyPr/>
                    <a:lstStyle/>
                    <a:p>
                      <a:pPr marL="0" marR="0" lvl="0" indent="0" algn="just" defTabSz="914400" rtl="0" eaLnBrk="1" fontAlgn="auto" latinLnBrk="0" hangingPunct="1">
                        <a:lnSpc>
                          <a:spcPct val="130000"/>
                        </a:lnSpc>
                        <a:spcBef>
                          <a:spcPts val="0"/>
                        </a:spcBef>
                        <a:spcAft>
                          <a:spcPts val="1000"/>
                        </a:spcAft>
                        <a:buClrTx/>
                        <a:buSzTx/>
                        <a:buFontTx/>
                        <a:buNone/>
                        <a:tabLst>
                          <a:tab pos="1386840" algn="l"/>
                        </a:tabLst>
                        <a:defRPr/>
                      </a:pPr>
                      <a:r>
                        <a:rPr lang="de-DE" sz="2800" dirty="0">
                          <a:solidFill>
                            <a:srgbClr val="000000"/>
                          </a:solidFill>
                          <a:effectLst/>
                          <a:latin typeface="Times New Roman" panose="02020603050405020304" pitchFamily="18" charset="0"/>
                          <a:ea typeface="Calibri" panose="020F0502020204030204" pitchFamily="34" charset="0"/>
                        </a:rPr>
                        <a:t> </a:t>
                      </a:r>
                      <a:r>
                        <a:rPr lang="en-US" sz="2800" u="none" strike="noStrike" kern="1200" dirty="0" err="1">
                          <a:solidFill>
                            <a:schemeClr val="tx1"/>
                          </a:solidFill>
                          <a:effectLst/>
                          <a:latin typeface="+mn-lt"/>
                          <a:ea typeface="+mn-ea"/>
                          <a:cs typeface="+mn-cs"/>
                        </a:rPr>
                        <a:t>Không</a:t>
                      </a:r>
                      <a:r>
                        <a:rPr lang="en-US" sz="2800" u="none" strike="noStrike" kern="1200" dirty="0">
                          <a:solidFill>
                            <a:schemeClr val="tx1"/>
                          </a:solidFill>
                          <a:effectLst/>
                          <a:latin typeface="+mn-lt"/>
                          <a:ea typeface="+mn-ea"/>
                          <a:cs typeface="+mn-cs"/>
                        </a:rPr>
                        <a:t> </a:t>
                      </a:r>
                      <a:r>
                        <a:rPr lang="en-US" sz="2800" u="none" strike="noStrike" kern="1200" dirty="0" err="1">
                          <a:solidFill>
                            <a:schemeClr val="tx1"/>
                          </a:solidFill>
                          <a:effectLst/>
                          <a:latin typeface="+mn-lt"/>
                          <a:ea typeface="+mn-ea"/>
                          <a:cs typeface="+mn-cs"/>
                        </a:rPr>
                        <a:t>nên</a:t>
                      </a:r>
                      <a:r>
                        <a:rPr lang="en-US" sz="2800" u="none" strike="noStrike" kern="1200" dirty="0">
                          <a:solidFill>
                            <a:schemeClr val="tx1"/>
                          </a:solidFill>
                          <a:effectLst/>
                          <a:latin typeface="+mn-lt"/>
                          <a:ea typeface="+mn-ea"/>
                          <a:cs typeface="+mn-cs"/>
                        </a:rPr>
                        <a:t> </a:t>
                      </a:r>
                      <a:r>
                        <a:rPr lang="en-US" sz="2800" u="none" strike="noStrike" kern="1200" dirty="0" err="1">
                          <a:solidFill>
                            <a:schemeClr val="tx1"/>
                          </a:solidFill>
                          <a:effectLst/>
                          <a:latin typeface="+mn-lt"/>
                          <a:ea typeface="+mn-ea"/>
                          <a:cs typeface="+mn-cs"/>
                        </a:rPr>
                        <a:t>biến</a:t>
                      </a:r>
                      <a:r>
                        <a:rPr lang="en-US" sz="2800" u="none" strike="noStrike" kern="1200" dirty="0">
                          <a:solidFill>
                            <a:schemeClr val="tx1"/>
                          </a:solidFill>
                          <a:effectLst/>
                          <a:latin typeface="+mn-lt"/>
                          <a:ea typeface="+mn-ea"/>
                          <a:cs typeface="+mn-cs"/>
                        </a:rPr>
                        <a:t> </a:t>
                      </a:r>
                      <a:r>
                        <a:rPr lang="en-US" sz="2800" u="none" strike="noStrike" kern="1200" dirty="0" err="1">
                          <a:solidFill>
                            <a:schemeClr val="tx1"/>
                          </a:solidFill>
                          <a:effectLst/>
                          <a:latin typeface="+mn-lt"/>
                          <a:ea typeface="+mn-ea"/>
                          <a:cs typeface="+mn-cs"/>
                        </a:rPr>
                        <a:t>nhân</a:t>
                      </a:r>
                      <a:r>
                        <a:rPr lang="en-US" sz="2800" u="none" strike="noStrike" kern="1200" dirty="0">
                          <a:solidFill>
                            <a:schemeClr val="tx1"/>
                          </a:solidFill>
                          <a:effectLst/>
                          <a:latin typeface="+mn-lt"/>
                          <a:ea typeface="+mn-ea"/>
                          <a:cs typeface="+mn-cs"/>
                        </a:rPr>
                        <a:t> </a:t>
                      </a:r>
                      <a:r>
                        <a:rPr lang="en-US" sz="2800" u="none" strike="noStrike" kern="1200" dirty="0" err="1">
                          <a:solidFill>
                            <a:schemeClr val="tx1"/>
                          </a:solidFill>
                          <a:effectLst/>
                          <a:latin typeface="+mn-lt"/>
                          <a:ea typeface="+mn-ea"/>
                          <a:cs typeface="+mn-cs"/>
                        </a:rPr>
                        <a:t>vật</a:t>
                      </a:r>
                      <a:r>
                        <a:rPr lang="en-US" sz="2800" u="none" strike="noStrike" kern="1200" dirty="0">
                          <a:solidFill>
                            <a:schemeClr val="tx1"/>
                          </a:solidFill>
                          <a:effectLst/>
                          <a:latin typeface="+mn-lt"/>
                          <a:ea typeface="+mn-ea"/>
                          <a:cs typeface="+mn-cs"/>
                        </a:rPr>
                        <a:t> </a:t>
                      </a:r>
                      <a:r>
                        <a:rPr lang="en-US" sz="2800" u="none" strike="noStrike" kern="1200" dirty="0" err="1">
                          <a:solidFill>
                            <a:schemeClr val="tx1"/>
                          </a:solidFill>
                          <a:effectLst/>
                          <a:latin typeface="+mn-lt"/>
                          <a:ea typeface="+mn-ea"/>
                          <a:cs typeface="+mn-cs"/>
                        </a:rPr>
                        <a:t>trong</a:t>
                      </a:r>
                      <a:r>
                        <a:rPr lang="en-US" sz="2800" u="none" strike="noStrike" kern="1200" dirty="0">
                          <a:solidFill>
                            <a:schemeClr val="tx1"/>
                          </a:solidFill>
                          <a:effectLst/>
                          <a:latin typeface="+mn-lt"/>
                          <a:ea typeface="+mn-ea"/>
                          <a:cs typeface="+mn-cs"/>
                        </a:rPr>
                        <a:t> </a:t>
                      </a:r>
                      <a:r>
                        <a:rPr lang="en-US" sz="2800" u="none" strike="noStrike" kern="1200" dirty="0" err="1">
                          <a:solidFill>
                            <a:schemeClr val="tx1"/>
                          </a:solidFill>
                          <a:effectLst/>
                          <a:latin typeface="+mn-lt"/>
                          <a:ea typeface="+mn-ea"/>
                          <a:cs typeface="+mn-cs"/>
                        </a:rPr>
                        <a:t>tác</a:t>
                      </a:r>
                      <a:r>
                        <a:rPr lang="en-US" sz="2800" u="none" strike="noStrike" kern="1200" dirty="0">
                          <a:solidFill>
                            <a:schemeClr val="tx1"/>
                          </a:solidFill>
                          <a:effectLst/>
                          <a:latin typeface="+mn-lt"/>
                          <a:ea typeface="+mn-ea"/>
                          <a:cs typeface="+mn-cs"/>
                        </a:rPr>
                        <a:t> </a:t>
                      </a:r>
                      <a:r>
                        <a:rPr lang="en-US" sz="2800" u="none" strike="noStrike" kern="1200" dirty="0" err="1">
                          <a:solidFill>
                            <a:schemeClr val="tx1"/>
                          </a:solidFill>
                          <a:effectLst/>
                          <a:latin typeface="+mn-lt"/>
                          <a:ea typeface="+mn-ea"/>
                          <a:cs typeface="+mn-cs"/>
                        </a:rPr>
                        <a:t>phẩm</a:t>
                      </a:r>
                      <a:r>
                        <a:rPr lang="en-US" sz="2800" u="none" strike="noStrike" kern="1200" dirty="0">
                          <a:solidFill>
                            <a:schemeClr val="tx1"/>
                          </a:solidFill>
                          <a:effectLst/>
                          <a:latin typeface="+mn-lt"/>
                          <a:ea typeface="+mn-ea"/>
                          <a:cs typeface="+mn-cs"/>
                        </a:rPr>
                        <a:t> </a:t>
                      </a:r>
                      <a:r>
                        <a:rPr lang="en-US" sz="2800" u="none" strike="noStrike" kern="1200" dirty="0" err="1">
                          <a:solidFill>
                            <a:schemeClr val="tx1"/>
                          </a:solidFill>
                          <a:effectLst/>
                          <a:latin typeface="+mn-lt"/>
                          <a:ea typeface="+mn-ea"/>
                          <a:cs typeface="+mn-cs"/>
                        </a:rPr>
                        <a:t>văn</a:t>
                      </a:r>
                      <a:r>
                        <a:rPr lang="en-US" sz="2800" u="none" strike="noStrike" kern="1200" dirty="0">
                          <a:solidFill>
                            <a:schemeClr val="tx1"/>
                          </a:solidFill>
                          <a:effectLst/>
                          <a:latin typeface="+mn-lt"/>
                          <a:ea typeface="+mn-ea"/>
                          <a:cs typeface="+mn-cs"/>
                        </a:rPr>
                        <a:t> học </a:t>
                      </a:r>
                      <a:r>
                        <a:rPr lang="en-US" sz="2800" u="none" strike="noStrike" kern="1200" dirty="0" err="1">
                          <a:solidFill>
                            <a:schemeClr val="tx1"/>
                          </a:solidFill>
                          <a:effectLst/>
                          <a:latin typeface="+mn-lt"/>
                          <a:ea typeface="+mn-ea"/>
                          <a:cs typeface="+mn-cs"/>
                        </a:rPr>
                        <a:t>thiếu</a:t>
                      </a:r>
                      <a:r>
                        <a:rPr lang="en-US" sz="2800" u="none" strike="noStrike" kern="1200" dirty="0">
                          <a:solidFill>
                            <a:schemeClr val="tx1"/>
                          </a:solidFill>
                          <a:effectLst/>
                          <a:latin typeface="+mn-lt"/>
                          <a:ea typeface="+mn-ea"/>
                          <a:cs typeface="+mn-cs"/>
                        </a:rPr>
                        <a:t> </a:t>
                      </a:r>
                      <a:r>
                        <a:rPr lang="en-US" sz="2800" u="none" strike="noStrike" kern="1200" dirty="0" err="1">
                          <a:solidFill>
                            <a:schemeClr val="tx1"/>
                          </a:solidFill>
                          <a:effectLst/>
                          <a:latin typeface="+mn-lt"/>
                          <a:ea typeface="+mn-ea"/>
                          <a:cs typeface="+mn-cs"/>
                        </a:rPr>
                        <a:t>nhi</a:t>
                      </a:r>
                      <a:r>
                        <a:rPr lang="en-US" sz="2800" u="none" strike="noStrike" kern="1200" dirty="0">
                          <a:solidFill>
                            <a:schemeClr val="tx1"/>
                          </a:solidFill>
                          <a:effectLst/>
                          <a:latin typeface="+mn-lt"/>
                          <a:ea typeface="+mn-ea"/>
                          <a:cs typeface="+mn-cs"/>
                        </a:rPr>
                        <a:t> </a:t>
                      </a:r>
                      <a:r>
                        <a:rPr lang="en-US" sz="2800" u="none" strike="noStrike" kern="1200" dirty="0" err="1">
                          <a:solidFill>
                            <a:schemeClr val="tx1"/>
                          </a:solidFill>
                          <a:effectLst/>
                          <a:latin typeface="+mn-lt"/>
                          <a:ea typeface="+mn-ea"/>
                          <a:cs typeface="+mn-cs"/>
                        </a:rPr>
                        <a:t>trở</a:t>
                      </a:r>
                      <a:r>
                        <a:rPr lang="en-US" sz="2800" u="none" strike="noStrike" kern="1200" dirty="0">
                          <a:solidFill>
                            <a:schemeClr val="tx1"/>
                          </a:solidFill>
                          <a:effectLst/>
                          <a:latin typeface="+mn-lt"/>
                          <a:ea typeface="+mn-ea"/>
                          <a:cs typeface="+mn-cs"/>
                        </a:rPr>
                        <a:t> </a:t>
                      </a:r>
                      <a:r>
                        <a:rPr lang="en-US" sz="2800" u="none" strike="noStrike" kern="1200" dirty="0" err="1">
                          <a:solidFill>
                            <a:schemeClr val="tx1"/>
                          </a:solidFill>
                          <a:effectLst/>
                          <a:latin typeface="+mn-lt"/>
                          <a:ea typeface="+mn-ea"/>
                          <a:cs typeface="+mn-cs"/>
                        </a:rPr>
                        <a:t>thành</a:t>
                      </a:r>
                      <a:r>
                        <a:rPr lang="en-US" sz="2800" u="none" strike="noStrike" kern="1200" dirty="0">
                          <a:solidFill>
                            <a:schemeClr val="tx1"/>
                          </a:solidFill>
                          <a:effectLst/>
                          <a:latin typeface="+mn-lt"/>
                          <a:ea typeface="+mn-ea"/>
                          <a:cs typeface="+mn-cs"/>
                        </a:rPr>
                        <a:t> </a:t>
                      </a:r>
                      <a:r>
                        <a:rPr lang="en-US" sz="2800" u="none" strike="noStrike" kern="1200" dirty="0" err="1">
                          <a:solidFill>
                            <a:schemeClr val="tx1"/>
                          </a:solidFill>
                          <a:effectLst/>
                          <a:latin typeface="+mn-lt"/>
                          <a:ea typeface="+mn-ea"/>
                          <a:cs typeface="+mn-cs"/>
                        </a:rPr>
                        <a:t>những</a:t>
                      </a:r>
                      <a:r>
                        <a:rPr lang="en-US" sz="2800" u="none" strike="noStrike" kern="1200" dirty="0">
                          <a:solidFill>
                            <a:schemeClr val="tx1"/>
                          </a:solidFill>
                          <a:effectLst/>
                          <a:latin typeface="+mn-lt"/>
                          <a:ea typeface="+mn-ea"/>
                          <a:cs typeface="+mn-cs"/>
                        </a:rPr>
                        <a:t> </a:t>
                      </a:r>
                      <a:r>
                        <a:rPr lang="en-US" sz="2800" u="none" strike="noStrike" kern="1200" dirty="0" err="1">
                          <a:solidFill>
                            <a:schemeClr val="tx1"/>
                          </a:solidFill>
                          <a:effectLst/>
                          <a:latin typeface="+mn-lt"/>
                          <a:ea typeface="+mn-ea"/>
                          <a:cs typeface="+mn-cs"/>
                        </a:rPr>
                        <a:t>nhân</a:t>
                      </a:r>
                      <a:r>
                        <a:rPr lang="en-US" sz="2800" u="none" strike="noStrike" kern="1200" dirty="0">
                          <a:solidFill>
                            <a:schemeClr val="tx1"/>
                          </a:solidFill>
                          <a:effectLst/>
                          <a:latin typeface="+mn-lt"/>
                          <a:ea typeface="+mn-ea"/>
                          <a:cs typeface="+mn-cs"/>
                        </a:rPr>
                        <a:t> </a:t>
                      </a:r>
                      <a:r>
                        <a:rPr lang="en-US" sz="2800" u="none" strike="noStrike" kern="1200" dirty="0" err="1">
                          <a:solidFill>
                            <a:schemeClr val="tx1"/>
                          </a:solidFill>
                          <a:effectLst/>
                          <a:latin typeface="+mn-lt"/>
                          <a:ea typeface="+mn-ea"/>
                          <a:cs typeface="+mn-cs"/>
                        </a:rPr>
                        <a:t>vật</a:t>
                      </a:r>
                      <a:r>
                        <a:rPr lang="en-US" sz="2800" u="none" strike="noStrike" kern="1200" dirty="0">
                          <a:solidFill>
                            <a:schemeClr val="tx1"/>
                          </a:solidFill>
                          <a:effectLst/>
                          <a:latin typeface="+mn-lt"/>
                          <a:ea typeface="+mn-ea"/>
                          <a:cs typeface="+mn-cs"/>
                        </a:rPr>
                        <a:t> </a:t>
                      </a:r>
                      <a:r>
                        <a:rPr lang="en-US" sz="2800" u="none" strike="noStrike" kern="1200" dirty="0" err="1">
                          <a:solidFill>
                            <a:schemeClr val="tx1"/>
                          </a:solidFill>
                          <a:effectLst/>
                          <a:latin typeface="+mn-lt"/>
                          <a:ea typeface="+mn-ea"/>
                          <a:cs typeface="+mn-cs"/>
                        </a:rPr>
                        <a:t>hoàn</a:t>
                      </a:r>
                      <a:r>
                        <a:rPr lang="en-US" sz="2800" u="none" strike="noStrike" kern="1200" dirty="0">
                          <a:solidFill>
                            <a:schemeClr val="tx1"/>
                          </a:solidFill>
                          <a:effectLst/>
                          <a:latin typeface="+mn-lt"/>
                          <a:ea typeface="+mn-ea"/>
                          <a:cs typeface="+mn-cs"/>
                        </a:rPr>
                        <a:t> </a:t>
                      </a:r>
                      <a:r>
                        <a:rPr lang="en-US" sz="2800" u="none" strike="noStrike" kern="1200" dirty="0" err="1">
                          <a:solidFill>
                            <a:schemeClr val="tx1"/>
                          </a:solidFill>
                          <a:effectLst/>
                          <a:latin typeface="+mn-lt"/>
                          <a:ea typeface="+mn-ea"/>
                          <a:cs typeface="+mn-cs"/>
                        </a:rPr>
                        <a:t>hảo</a:t>
                      </a:r>
                      <a:r>
                        <a:rPr lang="en-US" sz="2800" u="none" strike="noStrike" kern="1200" dirty="0">
                          <a:solidFill>
                            <a:schemeClr val="tx1"/>
                          </a:solidFill>
                          <a:effectLst/>
                          <a:latin typeface="+mn-lt"/>
                          <a:ea typeface="+mn-ea"/>
                          <a:cs typeface="+mn-cs"/>
                        </a:rPr>
                        <a:t>.</a:t>
                      </a:r>
                    </a:p>
                    <a:p>
                      <a:pPr algn="just">
                        <a:lnSpc>
                          <a:spcPct val="130000"/>
                        </a:lnSpc>
                        <a:spcAft>
                          <a:spcPts val="1000"/>
                        </a:spcAft>
                        <a:tabLst>
                          <a:tab pos="1386840" algn="l"/>
                        </a:tabLst>
                      </a:pPr>
                      <a:endParaRPr lang="en-US" sz="28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30000"/>
                        </a:lnSpc>
                      </a:pPr>
                      <a:r>
                        <a:rPr lang="en-US" sz="2800" i="1" dirty="0">
                          <a:solidFill>
                            <a:srgbClr val="231F20"/>
                          </a:solidFill>
                          <a:effectLst/>
                          <a:latin typeface="Times New Roman" panose="02020603050405020304" pitchFamily="18" charset="0"/>
                          <a:ea typeface="Times New Roman" panose="02020603050405020304" pitchFamily="18" charset="0"/>
                        </a:rPr>
                        <a:t> </a:t>
                      </a:r>
                      <a:r>
                        <a:rPr lang="en-US" sz="2800" i="1" kern="1200" dirty="0">
                          <a:solidFill>
                            <a:schemeClr val="tx1"/>
                          </a:solidFill>
                          <a:effectLst/>
                          <a:latin typeface="+mn-lt"/>
                          <a:ea typeface="+mn-ea"/>
                          <a:cs typeface="+mn-cs"/>
                        </a:rPr>
                        <a:t>“</a:t>
                      </a:r>
                      <a:r>
                        <a:rPr lang="en-US" sz="2800" i="1" kern="1200" dirty="0" err="1">
                          <a:solidFill>
                            <a:schemeClr val="tx1"/>
                          </a:solidFill>
                          <a:effectLst/>
                          <a:latin typeface="+mn-lt"/>
                          <a:ea typeface="+mn-ea"/>
                          <a:cs typeface="+mn-cs"/>
                        </a:rPr>
                        <a:t>Thứ</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hai</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không</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nên</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biến</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những</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nhân</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vật</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trong</a:t>
                      </a:r>
                      <a:r>
                        <a:rPr lang="en-US" sz="2800" i="1" kern="1200" dirty="0">
                          <a:solidFill>
                            <a:schemeClr val="tx1"/>
                          </a:solidFill>
                          <a:effectLst/>
                          <a:latin typeface="+mn-lt"/>
                          <a:ea typeface="+mn-ea"/>
                          <a:cs typeface="+mn-cs"/>
                        </a:rPr>
                        <a:t> các </a:t>
                      </a:r>
                      <a:r>
                        <a:rPr lang="en-US" sz="2800" i="1" kern="1200" dirty="0" err="1">
                          <a:solidFill>
                            <a:schemeClr val="tx1"/>
                          </a:solidFill>
                          <a:effectLst/>
                          <a:latin typeface="+mn-lt"/>
                          <a:ea typeface="+mn-ea"/>
                          <a:cs typeface="+mn-cs"/>
                        </a:rPr>
                        <a:t>tác</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phẩm</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văn</a:t>
                      </a:r>
                      <a:r>
                        <a:rPr lang="en-US" sz="2800" i="1" kern="1200" dirty="0">
                          <a:solidFill>
                            <a:schemeClr val="tx1"/>
                          </a:solidFill>
                          <a:effectLst/>
                          <a:latin typeface="+mn-lt"/>
                          <a:ea typeface="+mn-ea"/>
                          <a:cs typeface="+mn-cs"/>
                        </a:rPr>
                        <a:t> học </a:t>
                      </a:r>
                      <a:r>
                        <a:rPr lang="en-US" sz="2800" i="1" kern="1200" dirty="0" err="1">
                          <a:solidFill>
                            <a:schemeClr val="tx1"/>
                          </a:solidFill>
                          <a:effectLst/>
                          <a:latin typeface="+mn-lt"/>
                          <a:ea typeface="+mn-ea"/>
                          <a:cs typeface="+mn-cs"/>
                        </a:rPr>
                        <a:t>thiếu</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nhi</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trở</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thành</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những</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nhân</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vật</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hoàn</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hảo</a:t>
                      </a:r>
                      <a:r>
                        <a:rPr lang="en-US" sz="2800" i="1" kern="1200" dirty="0">
                          <a:solidFill>
                            <a:schemeClr val="tx1"/>
                          </a:solidFill>
                          <a:effectLst/>
                          <a:latin typeface="+mn-lt"/>
                          <a:ea typeface="+mn-ea"/>
                          <a:cs typeface="+mn-cs"/>
                        </a:rPr>
                        <a:t>.”</a:t>
                      </a:r>
                      <a:endParaRPr lang="en-US" sz="2800" dirty="0">
                        <a:solidFill>
                          <a:srgbClr val="231F2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09589240"/>
                  </a:ext>
                </a:extLst>
              </a:tr>
            </a:tbl>
          </a:graphicData>
        </a:graphic>
      </p:graphicFrame>
    </p:spTree>
    <p:extLst>
      <p:ext uri="{BB962C8B-B14F-4D97-AF65-F5344CB8AC3E}">
        <p14:creationId xmlns:p14="http://schemas.microsoft.com/office/powerpoint/2010/main" val="417289914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2" name="TextBox 1">
            <a:extLst>
              <a:ext uri="{FF2B5EF4-FFF2-40B4-BE49-F238E27FC236}">
                <a16:creationId xmlns:a16="http://schemas.microsoft.com/office/drawing/2014/main" id="{FE3C6563-BBD4-AAAD-05F0-5D9E6B4C9A19}"/>
              </a:ext>
            </a:extLst>
          </p:cNvPr>
          <p:cNvSpPr txBox="1"/>
          <p:nvPr/>
        </p:nvSpPr>
        <p:spPr>
          <a:xfrm>
            <a:off x="812808" y="182331"/>
            <a:ext cx="10835639" cy="606961"/>
          </a:xfrm>
          <a:prstGeom prst="rect">
            <a:avLst/>
          </a:prstGeom>
          <a:noFill/>
        </p:spPr>
        <p:txBody>
          <a:bodyPr wrap="square">
            <a:spAutoFit/>
          </a:bodyPr>
          <a:lstStyle/>
          <a:p>
            <a:pPr marL="0" marR="0" lvl="0" indent="0" algn="ctr" defTabSz="914400" rtl="0" eaLnBrk="1" fontAlgn="auto" latinLnBrk="0" hangingPunct="1">
              <a:lnSpc>
                <a:spcPct val="130000"/>
              </a:lnSpc>
              <a:spcBef>
                <a:spcPts val="0"/>
              </a:spcBef>
              <a:spcAft>
                <a:spcPts val="1000"/>
              </a:spcAft>
              <a:buClrTx/>
              <a:buSzTx/>
              <a:buFontTx/>
              <a:buNone/>
              <a:tabLst>
                <a:tab pos="1386840" algn="l"/>
              </a:tabLst>
              <a:defRPr/>
            </a:pPr>
            <a:r>
              <a:rPr kumimoji="0" lang="pt-BR" sz="2800" b="1"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rPr>
              <a:t>Hệ thống lí lẽ và bằng chứng trong từng luận điểm của văn bản</a:t>
            </a:r>
            <a:endParaRPr kumimoji="0" lang="en-US" sz="2800" b="0"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nvGraphicFramePr>
        <p:xfrm>
          <a:off x="410461" y="939354"/>
          <a:ext cx="11482250" cy="5613719"/>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3: </a:t>
                      </a:r>
                      <a:r>
                        <a:rPr lang="en-US" sz="2400" b="1" kern="1200" dirty="0" err="1">
                          <a:solidFill>
                            <a:srgbClr val="0070C0"/>
                          </a:solidFill>
                          <a:effectLst/>
                          <a:latin typeface="+mn-lt"/>
                          <a:ea typeface="+mn-ea"/>
                          <a:cs typeface="+mn-cs"/>
                        </a:rPr>
                        <a:t>Những</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phẩm</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chất</a:t>
                      </a:r>
                      <a:r>
                        <a:rPr lang="en-US" sz="2400" b="1" kern="1200" dirty="0">
                          <a:solidFill>
                            <a:srgbClr val="0070C0"/>
                          </a:solidFill>
                          <a:effectLst/>
                          <a:latin typeface="+mn-lt"/>
                          <a:ea typeface="+mn-ea"/>
                          <a:cs typeface="+mn-cs"/>
                        </a:rPr>
                        <a:t> cần có </a:t>
                      </a:r>
                      <a:r>
                        <a:rPr lang="en-US" sz="2400" b="1" kern="1200" dirty="0" err="1">
                          <a:solidFill>
                            <a:srgbClr val="0070C0"/>
                          </a:solidFill>
                          <a:effectLst/>
                          <a:latin typeface="+mn-lt"/>
                          <a:ea typeface="+mn-ea"/>
                          <a:cs typeface="+mn-cs"/>
                        </a:rPr>
                        <a:t>của</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một</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tác</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phẩm</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văn</a:t>
                      </a:r>
                      <a:r>
                        <a:rPr lang="en-US" sz="2400" b="1" kern="1200" dirty="0">
                          <a:solidFill>
                            <a:srgbClr val="0070C0"/>
                          </a:solidFill>
                          <a:effectLst/>
                          <a:latin typeface="+mn-lt"/>
                          <a:ea typeface="+mn-ea"/>
                          <a:cs typeface="+mn-cs"/>
                        </a:rPr>
                        <a:t> học viết </a:t>
                      </a:r>
                      <a:r>
                        <a:rPr lang="en-US" sz="2400" b="1" kern="1200" dirty="0" err="1">
                          <a:solidFill>
                            <a:srgbClr val="0070C0"/>
                          </a:solidFill>
                          <a:effectLst/>
                          <a:latin typeface="+mn-lt"/>
                          <a:ea typeface="+mn-ea"/>
                          <a:cs typeface="+mn-cs"/>
                        </a:rPr>
                        <a:t>cho</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thiếu</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nhi</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1329302">
                <a:tc>
                  <a:txBody>
                    <a:bodyPr/>
                    <a:lstStyle/>
                    <a:p>
                      <a:pPr marL="114300" indent="179705" algn="just">
                        <a:lnSpc>
                          <a:spcPct val="130000"/>
                        </a:lnSpc>
                        <a:tabLst>
                          <a:tab pos="204470" algn="l"/>
                        </a:tabLst>
                      </a:pPr>
                      <a:r>
                        <a:rPr lang="en-US" sz="2600" b="1" dirty="0">
                          <a:effectLst/>
                        </a:rPr>
                        <a:t> </a:t>
                      </a: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0" kern="100" dirty="0">
                        <a:effectLst/>
                      </a:endParaRPr>
                    </a:p>
                    <a:p>
                      <a:pPr>
                        <a:lnSpc>
                          <a:spcPct val="130000"/>
                        </a:lnSpc>
                        <a:spcAft>
                          <a:spcPts val="800"/>
                        </a:spcAft>
                        <a:tabLst>
                          <a:tab pos="1386840" algn="l"/>
                        </a:tabLst>
                      </a:pPr>
                      <a:r>
                        <a:rPr lang="de-DE" sz="2600" b="0" kern="0" dirty="0">
                          <a:effectLst/>
                        </a:rPr>
                        <a:t> </a:t>
                      </a:r>
                    </a:p>
                    <a:p>
                      <a:pPr>
                        <a:lnSpc>
                          <a:spcPct val="130000"/>
                        </a:lnSpc>
                        <a:spcAft>
                          <a:spcPts val="800"/>
                        </a:spcAft>
                        <a:tabLst>
                          <a:tab pos="1386840" algn="l"/>
                        </a:tabLst>
                      </a:pPr>
                      <a:endParaRPr lang="en-US" sz="2600" b="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bl>
          </a:graphicData>
        </a:graphic>
      </p:graphicFrame>
      <p:sp>
        <p:nvSpPr>
          <p:cNvPr id="5" name="TextBox 4">
            <a:extLst>
              <a:ext uri="{FF2B5EF4-FFF2-40B4-BE49-F238E27FC236}">
                <a16:creationId xmlns:a16="http://schemas.microsoft.com/office/drawing/2014/main" id="{1232A571-FF9A-031B-AAC9-DA9545222FB6}"/>
              </a:ext>
            </a:extLst>
          </p:cNvPr>
          <p:cNvSpPr txBox="1"/>
          <p:nvPr/>
        </p:nvSpPr>
        <p:spPr>
          <a:xfrm>
            <a:off x="445862" y="1971513"/>
            <a:ext cx="11300276" cy="461665"/>
          </a:xfrm>
          <a:prstGeom prst="rect">
            <a:avLst/>
          </a:prstGeom>
          <a:noFill/>
        </p:spPr>
        <p:txBody>
          <a:bodyPr wrap="square">
            <a:spAutoFit/>
          </a:bodyPr>
          <a:lstStyle/>
          <a:p>
            <a:r>
              <a:rPr lang="en-US" sz="2400" b="1" dirty="0"/>
              <a:t>* Quan </a:t>
            </a:r>
            <a:r>
              <a:rPr lang="en-US" sz="2400" b="1" dirty="0" err="1"/>
              <a:t>điểm</a:t>
            </a:r>
            <a:r>
              <a:rPr lang="en-US" sz="2400" b="1" dirty="0"/>
              <a:t> </a:t>
            </a:r>
            <a:r>
              <a:rPr lang="en-US" sz="2400" b="1" dirty="0" err="1"/>
              <a:t>của</a:t>
            </a:r>
            <a:r>
              <a:rPr lang="en-US" sz="2400" b="1" dirty="0"/>
              <a:t> </a:t>
            </a:r>
            <a:r>
              <a:rPr lang="en-US" sz="2400" b="1" dirty="0" err="1"/>
              <a:t>tác</a:t>
            </a:r>
            <a:r>
              <a:rPr lang="en-US" sz="2400" b="1" dirty="0"/>
              <a:t> </a:t>
            </a:r>
            <a:r>
              <a:rPr lang="en-US" sz="2400" b="1" dirty="0" err="1"/>
              <a:t>giả</a:t>
            </a:r>
            <a:r>
              <a:rPr lang="en-US" sz="2400" b="1" dirty="0"/>
              <a:t> </a:t>
            </a:r>
            <a:r>
              <a:rPr lang="de-DE" sz="2400" b="1" dirty="0"/>
              <a:t>về những phẩm chất cần có của tác phẩm viết cho thiếu nhi:</a:t>
            </a:r>
            <a:endParaRPr lang="en-US" sz="2400" dirty="0"/>
          </a:p>
        </p:txBody>
      </p:sp>
      <p:graphicFrame>
        <p:nvGraphicFramePr>
          <p:cNvPr id="4" name="Table 3">
            <a:extLst>
              <a:ext uri="{FF2B5EF4-FFF2-40B4-BE49-F238E27FC236}">
                <a16:creationId xmlns:a16="http://schemas.microsoft.com/office/drawing/2014/main" id="{C5C32176-C8E6-D8F7-AAD3-887687CBC5E7}"/>
              </a:ext>
            </a:extLst>
          </p:cNvPr>
          <p:cNvGraphicFramePr>
            <a:graphicFrameLocks noGrp="1"/>
          </p:cNvGraphicFramePr>
          <p:nvPr>
            <p:extLst>
              <p:ext uri="{D42A27DB-BD31-4B8C-83A1-F6EECF244321}">
                <p14:modId xmlns:p14="http://schemas.microsoft.com/office/powerpoint/2010/main" val="2838524470"/>
              </p:ext>
            </p:extLst>
          </p:nvPr>
        </p:nvGraphicFramePr>
        <p:xfrm>
          <a:off x="754608" y="2984434"/>
          <a:ext cx="10952037" cy="3344672"/>
        </p:xfrm>
        <a:graphic>
          <a:graphicData uri="http://schemas.openxmlformats.org/drawingml/2006/table">
            <a:tbl>
              <a:tblPr firstRow="1" firstCol="1" bandRow="1"/>
              <a:tblGrid>
                <a:gridCol w="4850734">
                  <a:extLst>
                    <a:ext uri="{9D8B030D-6E8A-4147-A177-3AD203B41FA5}">
                      <a16:colId xmlns:a16="http://schemas.microsoft.com/office/drawing/2014/main" val="606933943"/>
                    </a:ext>
                  </a:extLst>
                </a:gridCol>
                <a:gridCol w="6101303">
                  <a:extLst>
                    <a:ext uri="{9D8B030D-6E8A-4147-A177-3AD203B41FA5}">
                      <a16:colId xmlns:a16="http://schemas.microsoft.com/office/drawing/2014/main" val="286708761"/>
                    </a:ext>
                  </a:extLst>
                </a:gridCol>
              </a:tblGrid>
              <a:tr h="0">
                <a:tc>
                  <a:txBody>
                    <a:bodyPr/>
                    <a:lstStyle/>
                    <a:p>
                      <a:pPr algn="ctr">
                        <a:lnSpc>
                          <a:spcPct val="130000"/>
                        </a:lnSpc>
                        <a:spcAft>
                          <a:spcPts val="1000"/>
                        </a:spcAft>
                        <a:tabLst>
                          <a:tab pos="1386840" algn="l"/>
                        </a:tabLst>
                      </a:pPr>
                      <a:r>
                        <a:rPr lang="de-DE" sz="2800" dirty="0">
                          <a:solidFill>
                            <a:srgbClr val="C00000"/>
                          </a:solidFill>
                          <a:effectLst/>
                          <a:latin typeface="Times New Roman" panose="02020603050405020304" pitchFamily="18" charset="0"/>
                          <a:ea typeface="Calibri" panose="020F0502020204030204" pitchFamily="34" charset="0"/>
                        </a:rPr>
                        <a:t>Những phẩm chất cần có của tác phẩm viết cho thiếu nhi</a:t>
                      </a:r>
                      <a:endParaRPr lang="en-US" sz="2800" dirty="0">
                        <a:solidFill>
                          <a:srgbClr val="C00000"/>
                        </a:solidFill>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30000"/>
                        </a:lnSpc>
                        <a:spcAft>
                          <a:spcPts val="1000"/>
                        </a:spcAft>
                        <a:tabLst>
                          <a:tab pos="1386840" algn="l"/>
                        </a:tabLst>
                      </a:pPr>
                      <a:r>
                        <a:rPr lang="de-DE" sz="2800" dirty="0">
                          <a:solidFill>
                            <a:srgbClr val="C00000"/>
                          </a:solidFill>
                          <a:effectLst/>
                          <a:latin typeface="Times New Roman" panose="02020603050405020304" pitchFamily="18" charset="0"/>
                          <a:ea typeface="Calibri" panose="020F0502020204030204" pitchFamily="34" charset="0"/>
                        </a:rPr>
                        <a:t>       Câu văn trong văn bản thể hiện điều đó</a:t>
                      </a:r>
                      <a:endParaRPr lang="en-US" sz="2800" dirty="0">
                        <a:solidFill>
                          <a:srgbClr val="C00000"/>
                        </a:solidFill>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9225291"/>
                  </a:ext>
                </a:extLst>
              </a:tr>
              <a:tr h="0">
                <a:tc>
                  <a:txBody>
                    <a:bodyPr/>
                    <a:lstStyle/>
                    <a:p>
                      <a:pPr marL="0" marR="0" lvl="0" indent="0" algn="just" defTabSz="914400" rtl="0" eaLnBrk="1" fontAlgn="auto" latinLnBrk="0" hangingPunct="1">
                        <a:lnSpc>
                          <a:spcPct val="130000"/>
                        </a:lnSpc>
                        <a:spcBef>
                          <a:spcPts val="0"/>
                        </a:spcBef>
                        <a:spcAft>
                          <a:spcPts val="1000"/>
                        </a:spcAft>
                        <a:buClrTx/>
                        <a:buSzTx/>
                        <a:buFontTx/>
                        <a:buNone/>
                        <a:tabLst>
                          <a:tab pos="1386840" algn="l"/>
                        </a:tabLst>
                        <a:defRPr/>
                      </a:pPr>
                      <a:r>
                        <a:rPr lang="de-DE" sz="2800" dirty="0">
                          <a:solidFill>
                            <a:srgbClr val="000000"/>
                          </a:solidFill>
                          <a:effectLst/>
                          <a:latin typeface="Times New Roman" panose="02020603050405020304" pitchFamily="18" charset="0"/>
                          <a:ea typeface="Calibri" panose="020F0502020204030204" pitchFamily="34" charset="0"/>
                        </a:rPr>
                        <a:t> </a:t>
                      </a:r>
                      <a:r>
                        <a:rPr lang="en-US" sz="2800" kern="1200" dirty="0">
                          <a:solidFill>
                            <a:schemeClr val="tx1"/>
                          </a:solidFill>
                          <a:effectLst/>
                          <a:latin typeface="+mn-lt"/>
                          <a:ea typeface="+mn-ea"/>
                          <a:cs typeface="+mn-cs"/>
                        </a:rPr>
                        <a:t>- Cần </a:t>
                      </a:r>
                      <a:r>
                        <a:rPr lang="en-US" sz="2800" kern="1200" dirty="0" err="1">
                          <a:solidFill>
                            <a:schemeClr val="tx1"/>
                          </a:solidFill>
                          <a:effectLst/>
                          <a:latin typeface="+mn-lt"/>
                          <a:ea typeface="+mn-ea"/>
                          <a:cs typeface="+mn-cs"/>
                        </a:rPr>
                        <a:t>phải</a:t>
                      </a:r>
                      <a:r>
                        <a:rPr lang="en-US" sz="2800" kern="1200" dirty="0">
                          <a:solidFill>
                            <a:schemeClr val="tx1"/>
                          </a:solidFill>
                          <a:effectLst/>
                          <a:latin typeface="+mn-lt"/>
                          <a:ea typeface="+mn-ea"/>
                          <a:cs typeface="+mn-cs"/>
                        </a:rPr>
                        <a:t> viết </a:t>
                      </a:r>
                      <a:r>
                        <a:rPr lang="en-US" sz="2800" kern="1200" dirty="0" err="1">
                          <a:solidFill>
                            <a:schemeClr val="tx1"/>
                          </a:solidFill>
                          <a:effectLst/>
                          <a:latin typeface="+mn-lt"/>
                          <a:ea typeface="+mn-ea"/>
                          <a:cs typeface="+mn-cs"/>
                        </a:rPr>
                        <a:t>cho</a:t>
                      </a:r>
                      <a:r>
                        <a:rPr lang="en-US" sz="2800" kern="1200" dirty="0">
                          <a:solidFill>
                            <a:schemeClr val="tx1"/>
                          </a:solidFill>
                          <a:effectLst/>
                          <a:latin typeface="+mn-lt"/>
                          <a:ea typeface="+mn-ea"/>
                          <a:cs typeface="+mn-cs"/>
                        </a:rPr>
                        <a:t> </a:t>
                      </a:r>
                      <a:r>
                        <a:rPr lang="en-US" sz="2800" kern="1200" dirty="0" err="1">
                          <a:solidFill>
                            <a:schemeClr val="tx1"/>
                          </a:solidFill>
                          <a:effectLst/>
                          <a:latin typeface="+mn-lt"/>
                          <a:ea typeface="+mn-ea"/>
                          <a:cs typeface="+mn-cs"/>
                        </a:rPr>
                        <a:t>trẻ</a:t>
                      </a:r>
                      <a:r>
                        <a:rPr lang="en-US" sz="2800" kern="1200" dirty="0">
                          <a:solidFill>
                            <a:schemeClr val="tx1"/>
                          </a:solidFill>
                          <a:effectLst/>
                          <a:latin typeface="+mn-lt"/>
                          <a:ea typeface="+mn-ea"/>
                          <a:cs typeface="+mn-cs"/>
                        </a:rPr>
                        <a:t> </a:t>
                      </a:r>
                      <a:r>
                        <a:rPr lang="en-US" sz="2800" kern="1200" dirty="0" err="1">
                          <a:solidFill>
                            <a:schemeClr val="tx1"/>
                          </a:solidFill>
                          <a:effectLst/>
                          <a:latin typeface="+mn-lt"/>
                          <a:ea typeface="+mn-ea"/>
                          <a:cs typeface="+mn-cs"/>
                        </a:rPr>
                        <a:t>em</a:t>
                      </a:r>
                      <a:r>
                        <a:rPr lang="en-US" sz="2800" kern="1200" dirty="0">
                          <a:solidFill>
                            <a:schemeClr val="tx1"/>
                          </a:solidFill>
                          <a:effectLst/>
                          <a:latin typeface="+mn-lt"/>
                          <a:ea typeface="+mn-ea"/>
                          <a:cs typeface="+mn-cs"/>
                        </a:rPr>
                        <a:t> </a:t>
                      </a:r>
                      <a:r>
                        <a:rPr lang="en-US" sz="2800" kern="1200" dirty="0" err="1">
                          <a:solidFill>
                            <a:schemeClr val="tx1"/>
                          </a:solidFill>
                          <a:effectLst/>
                          <a:latin typeface="+mn-lt"/>
                          <a:ea typeface="+mn-ea"/>
                          <a:cs typeface="+mn-cs"/>
                        </a:rPr>
                        <a:t>từ</a:t>
                      </a:r>
                      <a:r>
                        <a:rPr lang="en-US" sz="2800" kern="1200" dirty="0">
                          <a:solidFill>
                            <a:schemeClr val="tx1"/>
                          </a:solidFill>
                          <a:effectLst/>
                          <a:latin typeface="+mn-lt"/>
                          <a:ea typeface="+mn-ea"/>
                          <a:cs typeface="+mn-cs"/>
                        </a:rPr>
                        <a:t> cái </a:t>
                      </a:r>
                      <a:r>
                        <a:rPr lang="en-US" sz="2800" kern="1200" dirty="0" err="1">
                          <a:solidFill>
                            <a:schemeClr val="tx1"/>
                          </a:solidFill>
                          <a:effectLst/>
                          <a:latin typeface="+mn-lt"/>
                          <a:ea typeface="+mn-ea"/>
                          <a:cs typeface="+mn-cs"/>
                        </a:rPr>
                        <a:t>nhìn</a:t>
                      </a:r>
                      <a:r>
                        <a:rPr lang="en-US" sz="2800" kern="1200" dirty="0">
                          <a:solidFill>
                            <a:schemeClr val="tx1"/>
                          </a:solidFill>
                          <a:effectLst/>
                          <a:latin typeface="+mn-lt"/>
                          <a:ea typeface="+mn-ea"/>
                          <a:cs typeface="+mn-cs"/>
                        </a:rPr>
                        <a:t> </a:t>
                      </a:r>
                      <a:r>
                        <a:rPr lang="en-US" sz="2800" kern="1200" dirty="0" err="1">
                          <a:solidFill>
                            <a:schemeClr val="tx1"/>
                          </a:solidFill>
                          <a:effectLst/>
                          <a:latin typeface="+mn-lt"/>
                          <a:ea typeface="+mn-ea"/>
                          <a:cs typeface="+mn-cs"/>
                        </a:rPr>
                        <a:t>của</a:t>
                      </a:r>
                      <a:r>
                        <a:rPr lang="en-US" sz="2800" kern="1200" dirty="0">
                          <a:solidFill>
                            <a:schemeClr val="tx1"/>
                          </a:solidFill>
                          <a:effectLst/>
                          <a:latin typeface="+mn-lt"/>
                          <a:ea typeface="+mn-ea"/>
                          <a:cs typeface="+mn-cs"/>
                        </a:rPr>
                        <a:t> </a:t>
                      </a:r>
                      <a:r>
                        <a:rPr lang="en-US" sz="2800" kern="1200" dirty="0" err="1">
                          <a:solidFill>
                            <a:schemeClr val="tx1"/>
                          </a:solidFill>
                          <a:effectLst/>
                          <a:latin typeface="+mn-lt"/>
                          <a:ea typeface="+mn-ea"/>
                          <a:cs typeface="+mn-cs"/>
                        </a:rPr>
                        <a:t>một</a:t>
                      </a:r>
                      <a:r>
                        <a:rPr lang="en-US" sz="2800" kern="1200" dirty="0">
                          <a:solidFill>
                            <a:schemeClr val="tx1"/>
                          </a:solidFill>
                          <a:effectLst/>
                          <a:latin typeface="+mn-lt"/>
                          <a:ea typeface="+mn-ea"/>
                          <a:cs typeface="+mn-cs"/>
                        </a:rPr>
                        <a:t> </a:t>
                      </a:r>
                      <a:r>
                        <a:rPr lang="en-US" sz="2800" kern="1200" dirty="0" err="1">
                          <a:solidFill>
                            <a:schemeClr val="tx1"/>
                          </a:solidFill>
                          <a:effectLst/>
                          <a:latin typeface="+mn-lt"/>
                          <a:ea typeface="+mn-ea"/>
                          <a:cs typeface="+mn-cs"/>
                        </a:rPr>
                        <a:t>người</a:t>
                      </a:r>
                      <a:r>
                        <a:rPr lang="en-US" sz="2800" kern="1200" dirty="0">
                          <a:solidFill>
                            <a:schemeClr val="tx1"/>
                          </a:solidFill>
                          <a:effectLst/>
                          <a:latin typeface="+mn-lt"/>
                          <a:ea typeface="+mn-ea"/>
                          <a:cs typeface="+mn-cs"/>
                        </a:rPr>
                        <a:t> </a:t>
                      </a:r>
                      <a:r>
                        <a:rPr lang="en-US" sz="2800" kern="1200" dirty="0" err="1">
                          <a:solidFill>
                            <a:schemeClr val="tx1"/>
                          </a:solidFill>
                          <a:effectLst/>
                          <a:latin typeface="+mn-lt"/>
                          <a:ea typeface="+mn-ea"/>
                          <a:cs typeface="+mn-cs"/>
                        </a:rPr>
                        <a:t>lớn</a:t>
                      </a:r>
                      <a:r>
                        <a:rPr lang="en-US" sz="2800" kern="1200" dirty="0">
                          <a:solidFill>
                            <a:schemeClr val="tx1"/>
                          </a:solidFill>
                          <a:effectLst/>
                          <a:latin typeface="+mn-lt"/>
                          <a:ea typeface="+mn-ea"/>
                          <a:cs typeface="+mn-cs"/>
                        </a:rPr>
                        <a:t> </a:t>
                      </a:r>
                      <a:r>
                        <a:rPr lang="en-US" sz="2800" kern="1200" dirty="0" err="1">
                          <a:solidFill>
                            <a:schemeClr val="tx1"/>
                          </a:solidFill>
                          <a:effectLst/>
                          <a:latin typeface="+mn-lt"/>
                          <a:ea typeface="+mn-ea"/>
                          <a:cs typeface="+mn-cs"/>
                        </a:rPr>
                        <a:t>sâu</a:t>
                      </a:r>
                      <a:r>
                        <a:rPr lang="en-US" sz="2800" kern="1200" dirty="0">
                          <a:solidFill>
                            <a:schemeClr val="tx1"/>
                          </a:solidFill>
                          <a:effectLst/>
                          <a:latin typeface="+mn-lt"/>
                          <a:ea typeface="+mn-ea"/>
                          <a:cs typeface="+mn-cs"/>
                        </a:rPr>
                        <a:t> </a:t>
                      </a:r>
                      <a:r>
                        <a:rPr lang="en-US" sz="2800" kern="1200" dirty="0" err="1">
                          <a:solidFill>
                            <a:schemeClr val="tx1"/>
                          </a:solidFill>
                          <a:effectLst/>
                          <a:latin typeface="+mn-lt"/>
                          <a:ea typeface="+mn-ea"/>
                          <a:cs typeface="+mn-cs"/>
                        </a:rPr>
                        <a:t>sắc</a:t>
                      </a:r>
                      <a:r>
                        <a:rPr lang="en-US" sz="2800" kern="1200" dirty="0">
                          <a:solidFill>
                            <a:schemeClr val="tx1"/>
                          </a:solidFill>
                          <a:effectLst/>
                          <a:latin typeface="+mn-lt"/>
                          <a:ea typeface="+mn-ea"/>
                          <a:cs typeface="+mn-cs"/>
                        </a:rPr>
                        <a:t> </a:t>
                      </a:r>
                      <a:r>
                        <a:rPr lang="en-US" sz="2800" kern="1200" dirty="0" err="1">
                          <a:solidFill>
                            <a:schemeClr val="tx1"/>
                          </a:solidFill>
                          <a:effectLst/>
                          <a:latin typeface="+mn-lt"/>
                          <a:ea typeface="+mn-ea"/>
                          <a:cs typeface="+mn-cs"/>
                        </a:rPr>
                        <a:t>và</a:t>
                      </a:r>
                      <a:r>
                        <a:rPr lang="en-US" sz="2800" kern="1200" dirty="0">
                          <a:solidFill>
                            <a:schemeClr val="tx1"/>
                          </a:solidFill>
                          <a:effectLst/>
                          <a:latin typeface="+mn-lt"/>
                          <a:ea typeface="+mn-ea"/>
                          <a:cs typeface="+mn-cs"/>
                        </a:rPr>
                        <a:t> </a:t>
                      </a:r>
                      <a:r>
                        <a:rPr lang="en-US" sz="2800" kern="1200" dirty="0" err="1">
                          <a:solidFill>
                            <a:schemeClr val="tx1"/>
                          </a:solidFill>
                          <a:effectLst/>
                          <a:latin typeface="+mn-lt"/>
                          <a:ea typeface="+mn-ea"/>
                          <a:cs typeface="+mn-cs"/>
                        </a:rPr>
                        <a:t>từng</a:t>
                      </a:r>
                      <a:r>
                        <a:rPr lang="en-US" sz="2800" kern="1200" dirty="0">
                          <a:solidFill>
                            <a:schemeClr val="tx1"/>
                          </a:solidFill>
                          <a:effectLst/>
                          <a:latin typeface="+mn-lt"/>
                          <a:ea typeface="+mn-ea"/>
                          <a:cs typeface="+mn-cs"/>
                        </a:rPr>
                        <a:t> </a:t>
                      </a:r>
                      <a:r>
                        <a:rPr lang="en-US" sz="2800" kern="1200" dirty="0" err="1">
                          <a:solidFill>
                            <a:schemeClr val="tx1"/>
                          </a:solidFill>
                          <a:effectLst/>
                          <a:latin typeface="+mn-lt"/>
                          <a:ea typeface="+mn-ea"/>
                          <a:cs typeface="+mn-cs"/>
                        </a:rPr>
                        <a:t>trải</a:t>
                      </a:r>
                      <a:r>
                        <a:rPr lang="en-US" sz="2800" kern="1200" dirty="0">
                          <a:solidFill>
                            <a:schemeClr val="tx1"/>
                          </a:solidFill>
                          <a:effectLst/>
                          <a:latin typeface="+mn-lt"/>
                          <a:ea typeface="+mn-ea"/>
                          <a:cs typeface="+mn-cs"/>
                        </a:rPr>
                        <a:t>.</a:t>
                      </a:r>
                      <a:endParaRPr lang="en-US" sz="2800" u="none" strike="noStrike" kern="1200" dirty="0">
                        <a:solidFill>
                          <a:schemeClr val="tx1"/>
                        </a:solidFill>
                        <a:effectLst/>
                        <a:latin typeface="+mn-lt"/>
                        <a:ea typeface="+mn-ea"/>
                        <a:cs typeface="+mn-cs"/>
                      </a:endParaRPr>
                    </a:p>
                    <a:p>
                      <a:pPr algn="just">
                        <a:lnSpc>
                          <a:spcPct val="130000"/>
                        </a:lnSpc>
                        <a:spcAft>
                          <a:spcPts val="1000"/>
                        </a:spcAft>
                        <a:tabLst>
                          <a:tab pos="1386840" algn="l"/>
                        </a:tabLst>
                      </a:pPr>
                      <a:endParaRPr lang="en-US" sz="28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30000"/>
                        </a:lnSpc>
                      </a:pPr>
                      <a:r>
                        <a:rPr lang="en-US" sz="2800" i="1" dirty="0">
                          <a:solidFill>
                            <a:srgbClr val="231F20"/>
                          </a:solidFill>
                          <a:effectLst/>
                          <a:latin typeface="Times New Roman" panose="02020603050405020304" pitchFamily="18" charset="0"/>
                          <a:ea typeface="Times New Roman" panose="02020603050405020304" pitchFamily="18" charset="0"/>
                        </a:rPr>
                        <a:t> </a:t>
                      </a:r>
                      <a:r>
                        <a:rPr lang="en-US" sz="2800" i="1" kern="1200" dirty="0">
                          <a:solidFill>
                            <a:schemeClr val="tx1"/>
                          </a:solidFill>
                          <a:effectLst/>
                          <a:latin typeface="+mn-lt"/>
                          <a:ea typeface="+mn-ea"/>
                          <a:cs typeface="+mn-cs"/>
                        </a:rPr>
                        <a:t>“</a:t>
                      </a:r>
                      <a:r>
                        <a:rPr lang="en-US" sz="2800" i="1" kern="1200" dirty="0" err="1">
                          <a:solidFill>
                            <a:schemeClr val="tx1"/>
                          </a:solidFill>
                          <a:effectLst/>
                          <a:latin typeface="+mn-lt"/>
                          <a:ea typeface="+mn-ea"/>
                          <a:cs typeface="+mn-cs"/>
                        </a:rPr>
                        <a:t>Cuối</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cùng</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phải</a:t>
                      </a:r>
                      <a:r>
                        <a:rPr lang="en-US" sz="2800" i="1" kern="1200" dirty="0">
                          <a:solidFill>
                            <a:schemeClr val="tx1"/>
                          </a:solidFill>
                          <a:effectLst/>
                          <a:latin typeface="+mn-lt"/>
                          <a:ea typeface="+mn-ea"/>
                          <a:cs typeface="+mn-cs"/>
                        </a:rPr>
                        <a:t> viết </a:t>
                      </a:r>
                      <a:r>
                        <a:rPr lang="en-US" sz="2800" i="1" kern="1200" dirty="0" err="1">
                          <a:solidFill>
                            <a:schemeClr val="tx1"/>
                          </a:solidFill>
                          <a:effectLst/>
                          <a:latin typeface="+mn-lt"/>
                          <a:ea typeface="+mn-ea"/>
                          <a:cs typeface="+mn-cs"/>
                        </a:rPr>
                        <a:t>cho</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trẻ</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em</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từ</a:t>
                      </a:r>
                      <a:r>
                        <a:rPr lang="en-US" sz="2800" i="1" kern="1200" dirty="0">
                          <a:solidFill>
                            <a:schemeClr val="tx1"/>
                          </a:solidFill>
                          <a:effectLst/>
                          <a:latin typeface="+mn-lt"/>
                          <a:ea typeface="+mn-ea"/>
                          <a:cs typeface="+mn-cs"/>
                        </a:rPr>
                        <a:t> cái </a:t>
                      </a:r>
                      <a:r>
                        <a:rPr lang="en-US" sz="2800" i="1" kern="1200" dirty="0" err="1">
                          <a:solidFill>
                            <a:schemeClr val="tx1"/>
                          </a:solidFill>
                          <a:effectLst/>
                          <a:latin typeface="+mn-lt"/>
                          <a:ea typeface="+mn-ea"/>
                          <a:cs typeface="+mn-cs"/>
                        </a:rPr>
                        <a:t>nhìn</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của</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một</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người</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lớn</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sâu</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sắc</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và</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từng</a:t>
                      </a:r>
                      <a:r>
                        <a:rPr lang="en-US" sz="2800" i="1" kern="1200" dirty="0">
                          <a:solidFill>
                            <a:schemeClr val="tx1"/>
                          </a:solidFill>
                          <a:effectLst/>
                          <a:latin typeface="+mn-lt"/>
                          <a:ea typeface="+mn-ea"/>
                          <a:cs typeface="+mn-cs"/>
                        </a:rPr>
                        <a:t> </a:t>
                      </a:r>
                      <a:r>
                        <a:rPr lang="en-US" sz="2800" i="1" kern="1200" dirty="0" err="1">
                          <a:solidFill>
                            <a:schemeClr val="tx1"/>
                          </a:solidFill>
                          <a:effectLst/>
                          <a:latin typeface="+mn-lt"/>
                          <a:ea typeface="+mn-ea"/>
                          <a:cs typeface="+mn-cs"/>
                        </a:rPr>
                        <a:t>trải</a:t>
                      </a:r>
                      <a:r>
                        <a:rPr lang="en-US" sz="2800" i="1" kern="1200" dirty="0">
                          <a:solidFill>
                            <a:schemeClr val="tx1"/>
                          </a:solidFill>
                          <a:effectLst/>
                          <a:latin typeface="+mn-lt"/>
                          <a:ea typeface="+mn-ea"/>
                          <a:cs typeface="+mn-cs"/>
                        </a:rPr>
                        <a:t>.”</a:t>
                      </a:r>
                      <a:endParaRPr lang="en-US" sz="2800" dirty="0">
                        <a:solidFill>
                          <a:srgbClr val="231F2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09589240"/>
                  </a:ext>
                </a:extLst>
              </a:tr>
            </a:tbl>
          </a:graphicData>
        </a:graphic>
      </p:graphicFrame>
    </p:spTree>
    <p:extLst>
      <p:ext uri="{BB962C8B-B14F-4D97-AF65-F5344CB8AC3E}">
        <p14:creationId xmlns:p14="http://schemas.microsoft.com/office/powerpoint/2010/main" val="296317923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3C6563-BBD4-AAAD-05F0-5D9E6B4C9A19}"/>
              </a:ext>
            </a:extLst>
          </p:cNvPr>
          <p:cNvSpPr txBox="1"/>
          <p:nvPr/>
        </p:nvSpPr>
        <p:spPr>
          <a:xfrm>
            <a:off x="812808" y="182331"/>
            <a:ext cx="10835639" cy="606961"/>
          </a:xfrm>
          <a:prstGeom prst="rect">
            <a:avLst/>
          </a:prstGeom>
          <a:noFill/>
        </p:spPr>
        <p:txBody>
          <a:bodyPr wrap="square">
            <a:spAutoFit/>
          </a:bodyPr>
          <a:lstStyle/>
          <a:p>
            <a:pPr marL="0" marR="0" lvl="0" indent="0" algn="ctr" defTabSz="914400" rtl="0" eaLnBrk="1" fontAlgn="auto" latinLnBrk="0" hangingPunct="1">
              <a:lnSpc>
                <a:spcPct val="130000"/>
              </a:lnSpc>
              <a:spcBef>
                <a:spcPts val="0"/>
              </a:spcBef>
              <a:spcAft>
                <a:spcPts val="1000"/>
              </a:spcAft>
              <a:buClrTx/>
              <a:buSzTx/>
              <a:buFontTx/>
              <a:buNone/>
              <a:tabLst>
                <a:tab pos="1386840" algn="l"/>
              </a:tabLst>
              <a:defRPr/>
            </a:pPr>
            <a:r>
              <a:rPr kumimoji="0" lang="pt-BR" sz="2800" b="1"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rPr>
              <a:t>Hệ thống lí lẽ và bằng chứng trong từng luận điểm của văn bản</a:t>
            </a:r>
            <a:endParaRPr kumimoji="0" lang="en-US" sz="2800" b="0"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nvGraphicFramePr>
        <p:xfrm>
          <a:off x="410461" y="939354"/>
          <a:ext cx="11482250" cy="5613719"/>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3: </a:t>
                      </a:r>
                      <a:r>
                        <a:rPr lang="en-US" sz="2400" b="1" kern="1200" dirty="0" err="1">
                          <a:solidFill>
                            <a:srgbClr val="0070C0"/>
                          </a:solidFill>
                          <a:effectLst/>
                          <a:latin typeface="+mn-lt"/>
                          <a:ea typeface="+mn-ea"/>
                          <a:cs typeface="+mn-cs"/>
                        </a:rPr>
                        <a:t>Những</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phẩm</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chất</a:t>
                      </a:r>
                      <a:r>
                        <a:rPr lang="en-US" sz="2400" b="1" kern="1200" dirty="0">
                          <a:solidFill>
                            <a:srgbClr val="0070C0"/>
                          </a:solidFill>
                          <a:effectLst/>
                          <a:latin typeface="+mn-lt"/>
                          <a:ea typeface="+mn-ea"/>
                          <a:cs typeface="+mn-cs"/>
                        </a:rPr>
                        <a:t> cần có </a:t>
                      </a:r>
                      <a:r>
                        <a:rPr lang="en-US" sz="2400" b="1" kern="1200" dirty="0" err="1">
                          <a:solidFill>
                            <a:srgbClr val="0070C0"/>
                          </a:solidFill>
                          <a:effectLst/>
                          <a:latin typeface="+mn-lt"/>
                          <a:ea typeface="+mn-ea"/>
                          <a:cs typeface="+mn-cs"/>
                        </a:rPr>
                        <a:t>của</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một</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tác</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phẩm</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văn</a:t>
                      </a:r>
                      <a:r>
                        <a:rPr lang="en-US" sz="2400" b="1" kern="1200" dirty="0">
                          <a:solidFill>
                            <a:srgbClr val="0070C0"/>
                          </a:solidFill>
                          <a:effectLst/>
                          <a:latin typeface="+mn-lt"/>
                          <a:ea typeface="+mn-ea"/>
                          <a:cs typeface="+mn-cs"/>
                        </a:rPr>
                        <a:t> học viết </a:t>
                      </a:r>
                      <a:r>
                        <a:rPr lang="en-US" sz="2400" b="1" kern="1200" dirty="0" err="1">
                          <a:solidFill>
                            <a:srgbClr val="0070C0"/>
                          </a:solidFill>
                          <a:effectLst/>
                          <a:latin typeface="+mn-lt"/>
                          <a:ea typeface="+mn-ea"/>
                          <a:cs typeface="+mn-cs"/>
                        </a:rPr>
                        <a:t>cho</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thiếu</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nhi</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1329302">
                <a:tc>
                  <a:txBody>
                    <a:bodyPr/>
                    <a:lstStyle/>
                    <a:p>
                      <a:pPr marL="114300" indent="179705" algn="just">
                        <a:lnSpc>
                          <a:spcPct val="130000"/>
                        </a:lnSpc>
                        <a:tabLst>
                          <a:tab pos="204470" algn="l"/>
                        </a:tabLst>
                      </a:pPr>
                      <a:r>
                        <a:rPr lang="en-US" sz="2600" b="1" dirty="0">
                          <a:effectLst/>
                        </a:rPr>
                        <a:t> </a:t>
                      </a: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0" kern="100" dirty="0">
                        <a:effectLst/>
                      </a:endParaRPr>
                    </a:p>
                    <a:p>
                      <a:pPr>
                        <a:lnSpc>
                          <a:spcPct val="130000"/>
                        </a:lnSpc>
                        <a:spcAft>
                          <a:spcPts val="800"/>
                        </a:spcAft>
                        <a:tabLst>
                          <a:tab pos="1386840" algn="l"/>
                        </a:tabLst>
                      </a:pPr>
                      <a:r>
                        <a:rPr lang="de-DE" sz="2600" b="0" kern="0" dirty="0">
                          <a:effectLst/>
                        </a:rPr>
                        <a:t> </a:t>
                      </a:r>
                    </a:p>
                    <a:p>
                      <a:pPr>
                        <a:lnSpc>
                          <a:spcPct val="130000"/>
                        </a:lnSpc>
                        <a:spcAft>
                          <a:spcPts val="800"/>
                        </a:spcAft>
                        <a:tabLst>
                          <a:tab pos="1386840" algn="l"/>
                        </a:tabLst>
                      </a:pPr>
                      <a:endParaRPr lang="en-US" sz="2600" b="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bl>
          </a:graphicData>
        </a:graphic>
      </p:graphicFrame>
      <p:sp>
        <p:nvSpPr>
          <p:cNvPr id="5" name="TextBox 4">
            <a:extLst>
              <a:ext uri="{FF2B5EF4-FFF2-40B4-BE49-F238E27FC236}">
                <a16:creationId xmlns:a16="http://schemas.microsoft.com/office/drawing/2014/main" id="{1232A571-FF9A-031B-AAC9-DA9545222FB6}"/>
              </a:ext>
            </a:extLst>
          </p:cNvPr>
          <p:cNvSpPr txBox="1"/>
          <p:nvPr/>
        </p:nvSpPr>
        <p:spPr>
          <a:xfrm>
            <a:off x="445862" y="1971513"/>
            <a:ext cx="11300276" cy="4336059"/>
          </a:xfrm>
          <a:prstGeom prst="rect">
            <a:avLst/>
          </a:prstGeom>
          <a:noFill/>
        </p:spPr>
        <p:txBody>
          <a:bodyPr wrap="square">
            <a:spAutoFit/>
          </a:bodyPr>
          <a:lstStyle/>
          <a:p>
            <a:pPr algn="just">
              <a:lnSpc>
                <a:spcPct val="150000"/>
              </a:lnSpc>
            </a:pPr>
            <a:r>
              <a:rPr lang="en-US" sz="2800" b="1" dirty="0"/>
              <a:t>* </a:t>
            </a:r>
            <a:r>
              <a:rPr lang="en-US" sz="2800" b="1" dirty="0" err="1"/>
              <a:t>Phần</a:t>
            </a:r>
            <a:r>
              <a:rPr lang="en-US" sz="2800" b="1" dirty="0"/>
              <a:t> </a:t>
            </a:r>
            <a:r>
              <a:rPr lang="en-US" sz="2800" b="1" dirty="0" err="1"/>
              <a:t>mở</a:t>
            </a:r>
            <a:r>
              <a:rPr lang="en-US" sz="2800" b="1" dirty="0"/>
              <a:t> </a:t>
            </a:r>
            <a:r>
              <a:rPr lang="en-US" sz="2800" b="1" dirty="0" err="1"/>
              <a:t>rộng</a:t>
            </a:r>
            <a:r>
              <a:rPr lang="en-US" sz="2800" b="1" dirty="0"/>
              <a:t> </a:t>
            </a:r>
            <a:r>
              <a:rPr lang="en-US" sz="2800" b="1" dirty="0" err="1"/>
              <a:t>thêm</a:t>
            </a:r>
            <a:r>
              <a:rPr lang="en-US" sz="2800" b="1" dirty="0"/>
              <a:t>:</a:t>
            </a:r>
            <a:endParaRPr lang="en-US" sz="2800" dirty="0"/>
          </a:p>
          <a:p>
            <a:pPr algn="just">
              <a:lnSpc>
                <a:spcPct val="150000"/>
              </a:lnSpc>
            </a:pPr>
            <a:r>
              <a:rPr lang="en-US" sz="2800" b="1" dirty="0"/>
              <a:t>  </a:t>
            </a:r>
            <a:r>
              <a:rPr lang="en-US" sz="2800" b="1" dirty="0" err="1"/>
              <a:t>Nêu</a:t>
            </a:r>
            <a:r>
              <a:rPr lang="en-US" sz="2800" b="1" dirty="0"/>
              <a:t> </a:t>
            </a:r>
            <a:r>
              <a:rPr lang="en-US" sz="2800" b="1" dirty="0" err="1"/>
              <a:t>suy</a:t>
            </a:r>
            <a:r>
              <a:rPr lang="en-US" sz="2800" b="1" dirty="0"/>
              <a:t> </a:t>
            </a:r>
            <a:r>
              <a:rPr lang="en-US" sz="2800" b="1" dirty="0" err="1"/>
              <a:t>nghĩ</a:t>
            </a:r>
            <a:r>
              <a:rPr lang="en-US" sz="2800" b="1" dirty="0"/>
              <a:t> về </a:t>
            </a:r>
            <a:r>
              <a:rPr lang="en-US" sz="2800" b="1" dirty="0" err="1"/>
              <a:t>quan</a:t>
            </a:r>
            <a:r>
              <a:rPr lang="en-US" sz="2800" b="1" dirty="0"/>
              <a:t> </a:t>
            </a:r>
            <a:r>
              <a:rPr lang="en-US" sz="2800" b="1" dirty="0" err="1"/>
              <a:t>điểm</a:t>
            </a:r>
            <a:r>
              <a:rPr lang="en-US" sz="2800" b="1" dirty="0"/>
              <a:t> </a:t>
            </a:r>
            <a:r>
              <a:rPr lang="en-US" sz="2800" b="1" dirty="0" err="1"/>
              <a:t>của</a:t>
            </a:r>
            <a:r>
              <a:rPr lang="en-US" sz="2800" b="1" dirty="0"/>
              <a:t> </a:t>
            </a:r>
            <a:r>
              <a:rPr lang="en-US" sz="2800" b="1" dirty="0" err="1"/>
              <a:t>tác</a:t>
            </a:r>
            <a:r>
              <a:rPr lang="en-US" sz="2800" b="1" dirty="0"/>
              <a:t> </a:t>
            </a:r>
            <a:r>
              <a:rPr lang="en-US" sz="2800" b="1" dirty="0" err="1"/>
              <a:t>giả</a:t>
            </a:r>
            <a:r>
              <a:rPr lang="en-US" sz="2800" b="1" dirty="0"/>
              <a:t> </a:t>
            </a:r>
            <a:r>
              <a:rPr lang="en-US" sz="2800" b="1" dirty="0" err="1"/>
              <a:t>cho</a:t>
            </a:r>
            <a:r>
              <a:rPr lang="en-US" sz="2800" b="1" dirty="0"/>
              <a:t> </a:t>
            </a:r>
            <a:r>
              <a:rPr lang="en-US" sz="2800" b="1" dirty="0" err="1"/>
              <a:t>rằng</a:t>
            </a:r>
            <a:r>
              <a:rPr lang="en-US" sz="2800" b="1" dirty="0"/>
              <a:t>: “</a:t>
            </a:r>
            <a:r>
              <a:rPr lang="en-US" sz="2800" i="1" dirty="0" err="1"/>
              <a:t>phải</a:t>
            </a:r>
            <a:r>
              <a:rPr lang="en-US" sz="2800" i="1" dirty="0"/>
              <a:t> viết </a:t>
            </a:r>
            <a:r>
              <a:rPr lang="en-US" sz="2800" i="1" dirty="0" err="1"/>
              <a:t>cho</a:t>
            </a:r>
            <a:r>
              <a:rPr lang="en-US" sz="2800" i="1" dirty="0"/>
              <a:t> </a:t>
            </a:r>
            <a:r>
              <a:rPr lang="en-US" sz="2800" i="1" dirty="0" err="1"/>
              <a:t>trẻ</a:t>
            </a:r>
            <a:r>
              <a:rPr lang="en-US" sz="2800" i="1" dirty="0"/>
              <a:t> </a:t>
            </a:r>
            <a:r>
              <a:rPr lang="en-US" sz="2800" i="1" dirty="0" err="1"/>
              <a:t>em</a:t>
            </a:r>
            <a:r>
              <a:rPr lang="en-US" sz="2800" i="1" dirty="0"/>
              <a:t> </a:t>
            </a:r>
            <a:r>
              <a:rPr lang="en-US" sz="2800" i="1" dirty="0" err="1"/>
              <a:t>từ</a:t>
            </a:r>
            <a:r>
              <a:rPr lang="en-US" sz="2800" i="1" dirty="0"/>
              <a:t> cái </a:t>
            </a:r>
            <a:r>
              <a:rPr lang="en-US" sz="2800" i="1" dirty="0" err="1"/>
              <a:t>nhìn</a:t>
            </a:r>
            <a:r>
              <a:rPr lang="en-US" sz="2800" i="1" dirty="0"/>
              <a:t> </a:t>
            </a:r>
            <a:r>
              <a:rPr lang="en-US" sz="2800" i="1" dirty="0" err="1"/>
              <a:t>của</a:t>
            </a:r>
            <a:r>
              <a:rPr lang="en-US" sz="2800" i="1" dirty="0"/>
              <a:t> </a:t>
            </a:r>
            <a:r>
              <a:rPr lang="en-US" sz="2800" i="1" dirty="0" err="1"/>
              <a:t>một</a:t>
            </a:r>
            <a:r>
              <a:rPr lang="en-US" sz="2800" i="1" dirty="0"/>
              <a:t> </a:t>
            </a:r>
            <a:r>
              <a:rPr lang="en-US" sz="2800" i="1" dirty="0" err="1"/>
              <a:t>người</a:t>
            </a:r>
            <a:r>
              <a:rPr lang="en-US" sz="2800" i="1" dirty="0"/>
              <a:t> </a:t>
            </a:r>
            <a:r>
              <a:rPr lang="en-US" sz="2800" i="1" dirty="0" err="1"/>
              <a:t>lớn</a:t>
            </a:r>
            <a:r>
              <a:rPr lang="en-US" sz="2800" i="1" dirty="0"/>
              <a:t> </a:t>
            </a:r>
            <a:r>
              <a:rPr lang="en-US" sz="2800" i="1" dirty="0" err="1"/>
              <a:t>sâu</a:t>
            </a:r>
            <a:r>
              <a:rPr lang="en-US" sz="2800" i="1" dirty="0"/>
              <a:t> </a:t>
            </a:r>
            <a:r>
              <a:rPr lang="en-US" sz="2800" i="1" dirty="0" err="1"/>
              <a:t>sắc</a:t>
            </a:r>
            <a:r>
              <a:rPr lang="en-US" sz="2800" i="1" dirty="0"/>
              <a:t> </a:t>
            </a:r>
            <a:r>
              <a:rPr lang="en-US" sz="2800" i="1" dirty="0" err="1"/>
              <a:t>và</a:t>
            </a:r>
            <a:r>
              <a:rPr lang="en-US" sz="2800" i="1" dirty="0"/>
              <a:t> </a:t>
            </a:r>
            <a:r>
              <a:rPr lang="en-US" sz="2800" i="1" dirty="0" err="1"/>
              <a:t>từng</a:t>
            </a:r>
            <a:r>
              <a:rPr lang="en-US" sz="2800" i="1" dirty="0"/>
              <a:t> </a:t>
            </a:r>
            <a:r>
              <a:rPr lang="en-US" sz="2800" i="1" dirty="0" err="1"/>
              <a:t>trải</a:t>
            </a:r>
            <a:r>
              <a:rPr lang="en-US" sz="2800" dirty="0"/>
              <a:t>”:</a:t>
            </a:r>
          </a:p>
          <a:p>
            <a:pPr algn="just">
              <a:lnSpc>
                <a:spcPct val="150000"/>
              </a:lnSpc>
            </a:pPr>
            <a:r>
              <a:rPr lang="en-US" sz="2800" dirty="0"/>
              <a:t>- </a:t>
            </a:r>
            <a:r>
              <a:rPr lang="vi-VN" sz="2800" b="1" dirty="0"/>
              <a:t>Giải thích quan điểm</a:t>
            </a:r>
            <a:r>
              <a:rPr lang="vi-VN" sz="2800" dirty="0"/>
              <a:t>: từ góc nhìn của người lớn với chiều sâu trong tư duy và sự phong phú trong kinh nghiệm sống, trải nghiệm cảm xúc để viết cho thiếu nhi.</a:t>
            </a:r>
            <a:endParaRPr lang="en-US" sz="2800" dirty="0"/>
          </a:p>
          <a:p>
            <a:pPr>
              <a:lnSpc>
                <a:spcPct val="150000"/>
              </a:lnSpc>
            </a:pPr>
            <a:endParaRPr lang="en-US" dirty="0"/>
          </a:p>
        </p:txBody>
      </p:sp>
    </p:spTree>
    <p:extLst>
      <p:ext uri="{BB962C8B-B14F-4D97-AF65-F5344CB8AC3E}">
        <p14:creationId xmlns:p14="http://schemas.microsoft.com/office/powerpoint/2010/main" val="153631514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barn(inVertical)">
                                      <p:cBhvr>
                                        <p:cTn id="14" dur="5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barn(inVertical)">
                                      <p:cBhvr>
                                        <p:cTn id="19" dur="500"/>
                                        <p:tgtEl>
                                          <p:spTgt spid="5">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Effect transition="in" filter="barn(inVertical)">
                                      <p:cBhvr>
                                        <p:cTn id="24"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3C6563-BBD4-AAAD-05F0-5D9E6B4C9A19}"/>
              </a:ext>
            </a:extLst>
          </p:cNvPr>
          <p:cNvSpPr txBox="1"/>
          <p:nvPr/>
        </p:nvSpPr>
        <p:spPr>
          <a:xfrm>
            <a:off x="812808" y="182331"/>
            <a:ext cx="10835639" cy="606961"/>
          </a:xfrm>
          <a:prstGeom prst="rect">
            <a:avLst/>
          </a:prstGeom>
          <a:noFill/>
        </p:spPr>
        <p:txBody>
          <a:bodyPr wrap="square">
            <a:spAutoFit/>
          </a:bodyPr>
          <a:lstStyle/>
          <a:p>
            <a:pPr marL="0" marR="0" lvl="0" indent="0" algn="ctr" defTabSz="914400" rtl="0" eaLnBrk="1" fontAlgn="auto" latinLnBrk="0" hangingPunct="1">
              <a:lnSpc>
                <a:spcPct val="130000"/>
              </a:lnSpc>
              <a:spcBef>
                <a:spcPts val="0"/>
              </a:spcBef>
              <a:spcAft>
                <a:spcPts val="1000"/>
              </a:spcAft>
              <a:buClrTx/>
              <a:buSzTx/>
              <a:buFontTx/>
              <a:buNone/>
              <a:tabLst>
                <a:tab pos="1386840" algn="l"/>
              </a:tabLst>
              <a:defRPr/>
            </a:pPr>
            <a:r>
              <a:rPr kumimoji="0" lang="pt-BR" sz="2800" b="1"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rPr>
              <a:t>Hệ thống lí lẽ và bằng chứng trong từng luận điểm của văn bản</a:t>
            </a:r>
            <a:endParaRPr kumimoji="0" lang="en-US" sz="2800" b="0"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nvGraphicFramePr>
        <p:xfrm>
          <a:off x="410461" y="939354"/>
          <a:ext cx="11482250" cy="5613719"/>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3: </a:t>
                      </a:r>
                      <a:r>
                        <a:rPr lang="en-US" sz="2400" b="1" kern="1200" dirty="0" err="1">
                          <a:solidFill>
                            <a:srgbClr val="0070C0"/>
                          </a:solidFill>
                          <a:effectLst/>
                          <a:latin typeface="+mn-lt"/>
                          <a:ea typeface="+mn-ea"/>
                          <a:cs typeface="+mn-cs"/>
                        </a:rPr>
                        <a:t>Những</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phẩm</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chất</a:t>
                      </a:r>
                      <a:r>
                        <a:rPr lang="en-US" sz="2400" b="1" kern="1200" dirty="0">
                          <a:solidFill>
                            <a:srgbClr val="0070C0"/>
                          </a:solidFill>
                          <a:effectLst/>
                          <a:latin typeface="+mn-lt"/>
                          <a:ea typeface="+mn-ea"/>
                          <a:cs typeface="+mn-cs"/>
                        </a:rPr>
                        <a:t> cần có </a:t>
                      </a:r>
                      <a:r>
                        <a:rPr lang="en-US" sz="2400" b="1" kern="1200" dirty="0" err="1">
                          <a:solidFill>
                            <a:srgbClr val="0070C0"/>
                          </a:solidFill>
                          <a:effectLst/>
                          <a:latin typeface="+mn-lt"/>
                          <a:ea typeface="+mn-ea"/>
                          <a:cs typeface="+mn-cs"/>
                        </a:rPr>
                        <a:t>của</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một</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tác</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phẩm</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văn</a:t>
                      </a:r>
                      <a:r>
                        <a:rPr lang="en-US" sz="2400" b="1" kern="1200" dirty="0">
                          <a:solidFill>
                            <a:srgbClr val="0070C0"/>
                          </a:solidFill>
                          <a:effectLst/>
                          <a:latin typeface="+mn-lt"/>
                          <a:ea typeface="+mn-ea"/>
                          <a:cs typeface="+mn-cs"/>
                        </a:rPr>
                        <a:t> học viết </a:t>
                      </a:r>
                      <a:r>
                        <a:rPr lang="en-US" sz="2400" b="1" kern="1200" dirty="0" err="1">
                          <a:solidFill>
                            <a:srgbClr val="0070C0"/>
                          </a:solidFill>
                          <a:effectLst/>
                          <a:latin typeface="+mn-lt"/>
                          <a:ea typeface="+mn-ea"/>
                          <a:cs typeface="+mn-cs"/>
                        </a:rPr>
                        <a:t>cho</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thiếu</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nhi</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1329302">
                <a:tc>
                  <a:txBody>
                    <a:bodyPr/>
                    <a:lstStyle/>
                    <a:p>
                      <a:pPr marL="114300" indent="179705" algn="just">
                        <a:lnSpc>
                          <a:spcPct val="130000"/>
                        </a:lnSpc>
                        <a:tabLst>
                          <a:tab pos="204470" algn="l"/>
                        </a:tabLst>
                      </a:pPr>
                      <a:r>
                        <a:rPr lang="en-US" sz="2600" b="1" dirty="0">
                          <a:effectLst/>
                        </a:rPr>
                        <a:t> </a:t>
                      </a: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0" kern="100" dirty="0">
                        <a:effectLst/>
                      </a:endParaRPr>
                    </a:p>
                    <a:p>
                      <a:pPr>
                        <a:lnSpc>
                          <a:spcPct val="130000"/>
                        </a:lnSpc>
                        <a:spcAft>
                          <a:spcPts val="800"/>
                        </a:spcAft>
                        <a:tabLst>
                          <a:tab pos="1386840" algn="l"/>
                        </a:tabLst>
                      </a:pPr>
                      <a:r>
                        <a:rPr lang="de-DE" sz="2600" b="0" kern="0" dirty="0">
                          <a:effectLst/>
                        </a:rPr>
                        <a:t> </a:t>
                      </a:r>
                    </a:p>
                    <a:p>
                      <a:pPr>
                        <a:lnSpc>
                          <a:spcPct val="130000"/>
                        </a:lnSpc>
                        <a:spcAft>
                          <a:spcPts val="800"/>
                        </a:spcAft>
                        <a:tabLst>
                          <a:tab pos="1386840" algn="l"/>
                        </a:tabLst>
                      </a:pPr>
                      <a:endParaRPr lang="en-US" sz="2600" b="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bl>
          </a:graphicData>
        </a:graphic>
      </p:graphicFrame>
      <p:sp>
        <p:nvSpPr>
          <p:cNvPr id="5" name="TextBox 4">
            <a:extLst>
              <a:ext uri="{FF2B5EF4-FFF2-40B4-BE49-F238E27FC236}">
                <a16:creationId xmlns:a16="http://schemas.microsoft.com/office/drawing/2014/main" id="{1232A571-FF9A-031B-AAC9-DA9545222FB6}"/>
              </a:ext>
            </a:extLst>
          </p:cNvPr>
          <p:cNvSpPr txBox="1"/>
          <p:nvPr/>
        </p:nvSpPr>
        <p:spPr>
          <a:xfrm>
            <a:off x="445862" y="1971513"/>
            <a:ext cx="11300276" cy="5022914"/>
          </a:xfrm>
          <a:prstGeom prst="rect">
            <a:avLst/>
          </a:prstGeom>
          <a:noFill/>
        </p:spPr>
        <p:txBody>
          <a:bodyPr wrap="square">
            <a:spAutoFit/>
          </a:bodyPr>
          <a:lstStyle/>
          <a:p>
            <a:pPr algn="just">
              <a:lnSpc>
                <a:spcPct val="120000"/>
              </a:lnSpc>
            </a:pPr>
            <a:r>
              <a:rPr lang="en-US" sz="2800" dirty="0"/>
              <a:t>- </a:t>
            </a:r>
            <a:r>
              <a:rPr lang="en-US" sz="2800" b="1" dirty="0" err="1"/>
              <a:t>Đánh</a:t>
            </a:r>
            <a:r>
              <a:rPr lang="en-US" sz="2800" b="1" dirty="0"/>
              <a:t> giá </a:t>
            </a:r>
            <a:r>
              <a:rPr lang="en-US" sz="2800" b="1" dirty="0" err="1"/>
              <a:t>quan</a:t>
            </a:r>
            <a:r>
              <a:rPr lang="en-US" sz="2800" b="1" dirty="0"/>
              <a:t> </a:t>
            </a:r>
            <a:r>
              <a:rPr lang="en-US" sz="2800" b="1" dirty="0" err="1"/>
              <a:t>điểm</a:t>
            </a:r>
            <a:r>
              <a:rPr lang="en-US" sz="2800" dirty="0"/>
              <a:t>: </a:t>
            </a:r>
            <a:r>
              <a:rPr lang="vi-VN" sz="2800" dirty="0"/>
              <a:t>Ý kiến trên đối thoại với quan điểm người lớn cần dùng cái nhìn của trẻ thơ để viết cho trẻ thơ. Nhập thân vào trẻ thơ là điều cần thiết với những nhà văn viết cho thiếu nhi, nhưng đôi khi sẽ dẫn đến sự sống sượng, giả tạo trong cảm xúc, sự đơn giản trong nhận thức và cảm nhận về thế giới. Bởi vậy, quan điểm của tác giả có hạt nhân hợp lí: những tác phẩm văn học thiếu nhi được viết từ cái nhìn của một người lớn sâu sắc và từng trải sẽ tạo nên chiều sâu cho tác phẩm, sẽ tạo ra một thế giới mà “</a:t>
            </a:r>
            <a:r>
              <a:rPr lang="vi-VN" sz="2800" i="1" dirty="0"/>
              <a:t>tuổi thơ được phát hiện lại, được trục vớt từ trong những hoài niệm, được chiếu sáng từ những thao thức về giá trị</a:t>
            </a:r>
            <a:r>
              <a:rPr lang="vi-VN" sz="2800" dirty="0"/>
              <a:t>”.</a:t>
            </a:r>
            <a:endParaRPr lang="en-US" sz="2800" dirty="0"/>
          </a:p>
          <a:p>
            <a:endParaRPr lang="en-US" dirty="0"/>
          </a:p>
        </p:txBody>
      </p:sp>
    </p:spTree>
    <p:extLst>
      <p:ext uri="{BB962C8B-B14F-4D97-AF65-F5344CB8AC3E}">
        <p14:creationId xmlns:p14="http://schemas.microsoft.com/office/powerpoint/2010/main" val="127398672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3C6563-BBD4-AAAD-05F0-5D9E6B4C9A19}"/>
              </a:ext>
            </a:extLst>
          </p:cNvPr>
          <p:cNvSpPr txBox="1"/>
          <p:nvPr/>
        </p:nvSpPr>
        <p:spPr>
          <a:xfrm>
            <a:off x="812808" y="182331"/>
            <a:ext cx="10835639" cy="606961"/>
          </a:xfrm>
          <a:prstGeom prst="rect">
            <a:avLst/>
          </a:prstGeom>
          <a:noFill/>
        </p:spPr>
        <p:txBody>
          <a:bodyPr wrap="square">
            <a:spAutoFit/>
          </a:bodyPr>
          <a:lstStyle/>
          <a:p>
            <a:pPr marL="0" marR="0" lvl="0" indent="0" algn="ctr" defTabSz="914400" rtl="0" eaLnBrk="1" fontAlgn="auto" latinLnBrk="0" hangingPunct="1">
              <a:lnSpc>
                <a:spcPct val="130000"/>
              </a:lnSpc>
              <a:spcBef>
                <a:spcPts val="0"/>
              </a:spcBef>
              <a:spcAft>
                <a:spcPts val="1000"/>
              </a:spcAft>
              <a:buClrTx/>
              <a:buSzTx/>
              <a:buFontTx/>
              <a:buNone/>
              <a:tabLst>
                <a:tab pos="1386840" algn="l"/>
              </a:tabLst>
              <a:defRPr/>
            </a:pPr>
            <a:r>
              <a:rPr kumimoji="0" lang="pt-BR" sz="2800" b="1"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rPr>
              <a:t>Hệ thống lí lẽ và bằng chứng trong từng luận điểm của văn bản</a:t>
            </a:r>
            <a:endParaRPr kumimoji="0" lang="en-US" sz="2800" b="0" i="0" u="none" strike="noStrike" kern="1200" cap="none" spc="0" normalizeH="0" baseline="0" noProof="0" dirty="0">
              <a:ln>
                <a:noFill/>
              </a:ln>
              <a:solidFill>
                <a:srgbClr val="FF0000"/>
              </a:solidFill>
              <a:effectLst/>
              <a:uLnTx/>
              <a:uFillTx/>
              <a:latin typeface="#9Slide03 AmpleSoft Bold" panose="02000000000000000000" pitchFamily="2" charset="0"/>
              <a:ea typeface="Calibri" panose="020F0502020204030204" pitchFamily="34" charset="0"/>
              <a:cs typeface="+mn-cs"/>
            </a:endParaRPr>
          </a:p>
        </p:txBody>
      </p:sp>
      <p:graphicFrame>
        <p:nvGraphicFramePr>
          <p:cNvPr id="3" name="Table 2">
            <a:extLst>
              <a:ext uri="{FF2B5EF4-FFF2-40B4-BE49-F238E27FC236}">
                <a16:creationId xmlns:a16="http://schemas.microsoft.com/office/drawing/2014/main" id="{91AD30B1-E551-BF1F-DCB3-6E7236B0BCCB}"/>
              </a:ext>
            </a:extLst>
          </p:cNvPr>
          <p:cNvGraphicFramePr>
            <a:graphicFrameLocks noGrp="1"/>
          </p:cNvGraphicFramePr>
          <p:nvPr/>
        </p:nvGraphicFramePr>
        <p:xfrm>
          <a:off x="410461" y="939354"/>
          <a:ext cx="11482250" cy="5613719"/>
        </p:xfrm>
        <a:graphic>
          <a:graphicData uri="http://schemas.openxmlformats.org/drawingml/2006/table">
            <a:tbl>
              <a:tblPr firstRow="1" firstCol="1" bandRow="1">
                <a:tableStyleId>{68D230F3-CF80-4859-8CE7-A43EE81993B5}</a:tableStyleId>
              </a:tblPr>
              <a:tblGrid>
                <a:gridCol w="11482250">
                  <a:extLst>
                    <a:ext uri="{9D8B030D-6E8A-4147-A177-3AD203B41FA5}">
                      <a16:colId xmlns:a16="http://schemas.microsoft.com/office/drawing/2014/main" val="2797590923"/>
                    </a:ext>
                  </a:extLst>
                </a:gridCol>
              </a:tblGrid>
              <a:tr h="260071">
                <a:tc>
                  <a:txBody>
                    <a:bodyPr/>
                    <a:lstStyle/>
                    <a:p>
                      <a:pPr algn="ctr">
                        <a:lnSpc>
                          <a:spcPct val="130000"/>
                        </a:lnSpc>
                        <a:spcAft>
                          <a:spcPts val="800"/>
                        </a:spcAft>
                        <a:tabLst>
                          <a:tab pos="1386840" algn="l"/>
                        </a:tabLst>
                      </a:pPr>
                      <a:r>
                        <a:rPr lang="en-US" sz="2600" b="1" kern="0" dirty="0" err="1">
                          <a:solidFill>
                            <a:srgbClr val="0070C0"/>
                          </a:solidFill>
                          <a:effectLst/>
                        </a:rPr>
                        <a:t>Luận</a:t>
                      </a:r>
                      <a:r>
                        <a:rPr lang="en-US" sz="2600" b="1" kern="0" dirty="0">
                          <a:solidFill>
                            <a:srgbClr val="0070C0"/>
                          </a:solidFill>
                          <a:effectLst/>
                        </a:rPr>
                        <a:t> </a:t>
                      </a:r>
                      <a:r>
                        <a:rPr lang="en-US" sz="2600" b="1" kern="0" dirty="0" err="1">
                          <a:solidFill>
                            <a:srgbClr val="0070C0"/>
                          </a:solidFill>
                          <a:effectLst/>
                        </a:rPr>
                        <a:t>điểm</a:t>
                      </a:r>
                      <a:r>
                        <a:rPr lang="en-US" sz="2600" b="1" kern="0" dirty="0">
                          <a:solidFill>
                            <a:srgbClr val="0070C0"/>
                          </a:solidFill>
                          <a:effectLst/>
                        </a:rPr>
                        <a:t> 3: </a:t>
                      </a:r>
                      <a:r>
                        <a:rPr lang="en-US" sz="2400" b="1" kern="1200" dirty="0" err="1">
                          <a:solidFill>
                            <a:srgbClr val="0070C0"/>
                          </a:solidFill>
                          <a:effectLst/>
                          <a:latin typeface="+mn-lt"/>
                          <a:ea typeface="+mn-ea"/>
                          <a:cs typeface="+mn-cs"/>
                        </a:rPr>
                        <a:t>Những</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phẩm</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chất</a:t>
                      </a:r>
                      <a:r>
                        <a:rPr lang="en-US" sz="2400" b="1" kern="1200" dirty="0">
                          <a:solidFill>
                            <a:srgbClr val="0070C0"/>
                          </a:solidFill>
                          <a:effectLst/>
                          <a:latin typeface="+mn-lt"/>
                          <a:ea typeface="+mn-ea"/>
                          <a:cs typeface="+mn-cs"/>
                        </a:rPr>
                        <a:t> cần có </a:t>
                      </a:r>
                      <a:r>
                        <a:rPr lang="en-US" sz="2400" b="1" kern="1200" dirty="0" err="1">
                          <a:solidFill>
                            <a:srgbClr val="0070C0"/>
                          </a:solidFill>
                          <a:effectLst/>
                          <a:latin typeface="+mn-lt"/>
                          <a:ea typeface="+mn-ea"/>
                          <a:cs typeface="+mn-cs"/>
                        </a:rPr>
                        <a:t>của</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một</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tác</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phẩm</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văn</a:t>
                      </a:r>
                      <a:r>
                        <a:rPr lang="en-US" sz="2400" b="1" kern="1200" dirty="0">
                          <a:solidFill>
                            <a:srgbClr val="0070C0"/>
                          </a:solidFill>
                          <a:effectLst/>
                          <a:latin typeface="+mn-lt"/>
                          <a:ea typeface="+mn-ea"/>
                          <a:cs typeface="+mn-cs"/>
                        </a:rPr>
                        <a:t> học viết </a:t>
                      </a:r>
                      <a:r>
                        <a:rPr lang="en-US" sz="2400" b="1" kern="1200" dirty="0" err="1">
                          <a:solidFill>
                            <a:srgbClr val="0070C0"/>
                          </a:solidFill>
                          <a:effectLst/>
                          <a:latin typeface="+mn-lt"/>
                          <a:ea typeface="+mn-ea"/>
                          <a:cs typeface="+mn-cs"/>
                        </a:rPr>
                        <a:t>cho</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thiếu</a:t>
                      </a:r>
                      <a:r>
                        <a:rPr lang="en-US" sz="2400" b="1" kern="1200" dirty="0">
                          <a:solidFill>
                            <a:srgbClr val="0070C0"/>
                          </a:solidFill>
                          <a:effectLst/>
                          <a:latin typeface="+mn-lt"/>
                          <a:ea typeface="+mn-ea"/>
                          <a:cs typeface="+mn-cs"/>
                        </a:rPr>
                        <a:t> </a:t>
                      </a:r>
                      <a:r>
                        <a:rPr lang="en-US" sz="2400" b="1" kern="1200" dirty="0" err="1">
                          <a:solidFill>
                            <a:srgbClr val="0070C0"/>
                          </a:solidFill>
                          <a:effectLst/>
                          <a:latin typeface="+mn-lt"/>
                          <a:ea typeface="+mn-ea"/>
                          <a:cs typeface="+mn-cs"/>
                        </a:rPr>
                        <a:t>nhi</a:t>
                      </a:r>
                      <a:endParaRPr lang="en-US" sz="26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5011926"/>
                  </a:ext>
                </a:extLst>
              </a:tr>
              <a:tr h="86083">
                <a:tc>
                  <a:txBody>
                    <a:bodyPr/>
                    <a:lstStyle/>
                    <a:p>
                      <a:pPr algn="ctr">
                        <a:lnSpc>
                          <a:spcPct val="130000"/>
                        </a:lnSpc>
                        <a:spcAft>
                          <a:spcPts val="800"/>
                        </a:spcAft>
                        <a:tabLst>
                          <a:tab pos="1386840" algn="l"/>
                        </a:tabLst>
                      </a:pPr>
                      <a:r>
                        <a:rPr lang="en-US" sz="2600" b="1" kern="0" dirty="0" err="1">
                          <a:effectLst/>
                        </a:rPr>
                        <a:t>Lí</a:t>
                      </a:r>
                      <a:r>
                        <a:rPr lang="en-US" sz="2600" b="1" kern="0" dirty="0">
                          <a:effectLst/>
                        </a:rPr>
                        <a:t> </a:t>
                      </a:r>
                      <a:r>
                        <a:rPr lang="en-US" sz="2600" b="1" kern="0" dirty="0" err="1">
                          <a:effectLst/>
                        </a:rPr>
                        <a:t>lẽ</a:t>
                      </a:r>
                      <a:r>
                        <a:rPr lang="en-US" sz="2600" b="1" kern="0" dirty="0">
                          <a:effectLst/>
                        </a:rPr>
                        <a:t> </a:t>
                      </a:r>
                      <a:r>
                        <a:rPr lang="en-US" sz="2600" b="1" kern="0" dirty="0" err="1">
                          <a:effectLst/>
                        </a:rPr>
                        <a:t>và</a:t>
                      </a:r>
                      <a:r>
                        <a:rPr lang="en-US" sz="2600" b="1" kern="0" dirty="0">
                          <a:effectLst/>
                        </a:rPr>
                        <a:t> </a:t>
                      </a:r>
                      <a:r>
                        <a:rPr lang="en-US" sz="2600" b="1" kern="0" dirty="0" err="1">
                          <a:effectLst/>
                        </a:rPr>
                        <a:t>bằng</a:t>
                      </a:r>
                      <a:r>
                        <a:rPr lang="en-US" sz="2600" b="1" kern="0" dirty="0">
                          <a:effectLst/>
                        </a:rPr>
                        <a:t> </a:t>
                      </a:r>
                      <a:r>
                        <a:rPr lang="en-US" sz="2600" b="1" kern="0" dirty="0" err="1">
                          <a:effectLst/>
                        </a:rPr>
                        <a:t>chứng</a:t>
                      </a:r>
                      <a:endParaRPr lang="en-US" sz="26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076702"/>
                  </a:ext>
                </a:extLst>
              </a:tr>
              <a:tr h="1329302">
                <a:tc>
                  <a:txBody>
                    <a:bodyPr/>
                    <a:lstStyle/>
                    <a:p>
                      <a:pPr marL="114300" indent="179705" algn="just">
                        <a:lnSpc>
                          <a:spcPct val="130000"/>
                        </a:lnSpc>
                        <a:tabLst>
                          <a:tab pos="204470" algn="l"/>
                        </a:tabLst>
                      </a:pPr>
                      <a:r>
                        <a:rPr lang="en-US" sz="2600" b="1" dirty="0">
                          <a:effectLst/>
                        </a:rPr>
                        <a:t> </a:t>
                      </a: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1" kern="100" dirty="0">
                        <a:effectLst/>
                      </a:endParaRPr>
                    </a:p>
                    <a:p>
                      <a:pPr marL="114300" indent="179705" algn="just">
                        <a:lnSpc>
                          <a:spcPct val="130000"/>
                        </a:lnSpc>
                        <a:tabLst>
                          <a:tab pos="204470" algn="l"/>
                        </a:tabLst>
                      </a:pPr>
                      <a:endParaRPr lang="en-US" sz="2600" b="0" kern="100" dirty="0">
                        <a:effectLst/>
                      </a:endParaRPr>
                    </a:p>
                    <a:p>
                      <a:pPr>
                        <a:lnSpc>
                          <a:spcPct val="130000"/>
                        </a:lnSpc>
                        <a:spcAft>
                          <a:spcPts val="800"/>
                        </a:spcAft>
                        <a:tabLst>
                          <a:tab pos="1386840" algn="l"/>
                        </a:tabLst>
                      </a:pPr>
                      <a:r>
                        <a:rPr lang="de-DE" sz="2600" b="0" kern="0" dirty="0">
                          <a:effectLst/>
                        </a:rPr>
                        <a:t> </a:t>
                      </a:r>
                    </a:p>
                    <a:p>
                      <a:pPr>
                        <a:lnSpc>
                          <a:spcPct val="130000"/>
                        </a:lnSpc>
                        <a:spcAft>
                          <a:spcPts val="800"/>
                        </a:spcAft>
                        <a:tabLst>
                          <a:tab pos="1386840" algn="l"/>
                        </a:tabLst>
                      </a:pPr>
                      <a:endParaRPr lang="en-US" sz="2600" b="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25464" marR="254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416780"/>
                  </a:ext>
                </a:extLst>
              </a:tr>
            </a:tbl>
          </a:graphicData>
        </a:graphic>
      </p:graphicFrame>
      <p:sp>
        <p:nvSpPr>
          <p:cNvPr id="5" name="TextBox 4">
            <a:extLst>
              <a:ext uri="{FF2B5EF4-FFF2-40B4-BE49-F238E27FC236}">
                <a16:creationId xmlns:a16="http://schemas.microsoft.com/office/drawing/2014/main" id="{1232A571-FF9A-031B-AAC9-DA9545222FB6}"/>
              </a:ext>
            </a:extLst>
          </p:cNvPr>
          <p:cNvSpPr txBox="1"/>
          <p:nvPr/>
        </p:nvSpPr>
        <p:spPr>
          <a:xfrm>
            <a:off x="445862" y="1971513"/>
            <a:ext cx="11300276" cy="4401205"/>
          </a:xfrm>
          <a:prstGeom prst="rect">
            <a:avLst/>
          </a:prstGeom>
          <a:noFill/>
        </p:spPr>
        <p:txBody>
          <a:bodyPr wrap="square">
            <a:spAutoFit/>
          </a:bodyPr>
          <a:lstStyle/>
          <a:p>
            <a:pPr algn="just"/>
            <a:r>
              <a:rPr lang="vi-VN" sz="2800" dirty="0"/>
              <a:t> </a:t>
            </a:r>
            <a:endParaRPr lang="en-US" sz="2800" dirty="0"/>
          </a:p>
          <a:p>
            <a:pPr algn="just"/>
            <a:r>
              <a:rPr lang="en-US" sz="2800" dirty="0"/>
              <a:t>- </a:t>
            </a:r>
            <a:r>
              <a:rPr lang="en-US" sz="2800" b="1" dirty="0" err="1"/>
              <a:t>Phản</a:t>
            </a:r>
            <a:r>
              <a:rPr lang="en-US" sz="2800" b="1" dirty="0"/>
              <a:t> </a:t>
            </a:r>
            <a:r>
              <a:rPr lang="en-US" sz="2800" b="1" dirty="0" err="1"/>
              <a:t>biện</a:t>
            </a:r>
            <a:r>
              <a:rPr lang="en-US" sz="2800" b="1" dirty="0"/>
              <a:t> </a:t>
            </a:r>
            <a:r>
              <a:rPr lang="en-US" sz="2800" b="1" dirty="0" err="1"/>
              <a:t>quan</a:t>
            </a:r>
            <a:r>
              <a:rPr lang="en-US" sz="2800" b="1" dirty="0"/>
              <a:t> </a:t>
            </a:r>
            <a:r>
              <a:rPr lang="en-US" sz="2800" b="1" dirty="0" err="1"/>
              <a:t>điểm</a:t>
            </a:r>
            <a:r>
              <a:rPr lang="en-US" sz="2800" b="1" dirty="0"/>
              <a:t> </a:t>
            </a:r>
            <a:r>
              <a:rPr lang="en-US" sz="2800" b="1" dirty="0" err="1"/>
              <a:t>tác</a:t>
            </a:r>
            <a:r>
              <a:rPr lang="en-US" sz="2800" b="1" dirty="0"/>
              <a:t> </a:t>
            </a:r>
            <a:r>
              <a:rPr lang="en-US" sz="2800" b="1" dirty="0" err="1"/>
              <a:t>giả</a:t>
            </a:r>
            <a:r>
              <a:rPr lang="en-US" sz="2800" b="1" dirty="0"/>
              <a:t> </a:t>
            </a:r>
            <a:r>
              <a:rPr lang="en-US" sz="2800" b="1" dirty="0" err="1"/>
              <a:t>và</a:t>
            </a:r>
            <a:r>
              <a:rPr lang="en-US" sz="2800" b="1" dirty="0"/>
              <a:t> </a:t>
            </a:r>
            <a:r>
              <a:rPr lang="en-US" sz="2800" b="1" dirty="0" err="1"/>
              <a:t>nêu</a:t>
            </a:r>
            <a:r>
              <a:rPr lang="en-US" sz="2800" b="1" dirty="0"/>
              <a:t> </a:t>
            </a:r>
            <a:r>
              <a:rPr lang="en-US" sz="2800" b="1" dirty="0" err="1"/>
              <a:t>quan</a:t>
            </a:r>
            <a:r>
              <a:rPr lang="en-US" sz="2800" b="1" dirty="0"/>
              <a:t> </a:t>
            </a:r>
            <a:r>
              <a:rPr lang="en-US" sz="2800" b="1" dirty="0" err="1"/>
              <a:t>điểm</a:t>
            </a:r>
            <a:r>
              <a:rPr lang="en-US" sz="2800" b="1" dirty="0"/>
              <a:t> </a:t>
            </a:r>
            <a:r>
              <a:rPr lang="en-US" sz="2800" b="1" dirty="0" err="1"/>
              <a:t>của</a:t>
            </a:r>
            <a:r>
              <a:rPr lang="en-US" sz="2800" b="1" dirty="0"/>
              <a:t> </a:t>
            </a:r>
            <a:r>
              <a:rPr lang="en-US" sz="2800" b="1" dirty="0" err="1"/>
              <a:t>bản</a:t>
            </a:r>
            <a:r>
              <a:rPr lang="en-US" sz="2800" b="1" dirty="0"/>
              <a:t> </a:t>
            </a:r>
            <a:r>
              <a:rPr lang="en-US" sz="2800" b="1" dirty="0" err="1"/>
              <a:t>thân</a:t>
            </a:r>
            <a:r>
              <a:rPr lang="en-US" sz="2800" dirty="0"/>
              <a:t> (</a:t>
            </a:r>
            <a:r>
              <a:rPr lang="en-US" sz="2800" dirty="0" err="1"/>
              <a:t>nếu</a:t>
            </a:r>
            <a:r>
              <a:rPr lang="en-US" sz="2800" dirty="0"/>
              <a:t> có):</a:t>
            </a:r>
          </a:p>
          <a:p>
            <a:pPr algn="just"/>
            <a:r>
              <a:rPr lang="en-US" sz="2800" dirty="0"/>
              <a:t>+ </a:t>
            </a:r>
            <a:r>
              <a:rPr lang="en-US" sz="2800" dirty="0" err="1"/>
              <a:t>Tuy</a:t>
            </a:r>
            <a:r>
              <a:rPr lang="en-US" sz="2800" dirty="0"/>
              <a:t> </a:t>
            </a:r>
            <a:r>
              <a:rPr lang="en-US" sz="2800" dirty="0" err="1"/>
              <a:t>nhiên</a:t>
            </a:r>
            <a:r>
              <a:rPr lang="en-US" sz="2800" dirty="0"/>
              <a:t>, “viết </a:t>
            </a:r>
            <a:r>
              <a:rPr lang="en-US" sz="2800" dirty="0" err="1"/>
              <a:t>cho</a:t>
            </a:r>
            <a:r>
              <a:rPr lang="en-US" sz="2800" dirty="0"/>
              <a:t> </a:t>
            </a:r>
            <a:r>
              <a:rPr lang="en-US" sz="2800" dirty="0" err="1"/>
              <a:t>trẻ</a:t>
            </a:r>
            <a:r>
              <a:rPr lang="en-US" sz="2800" dirty="0"/>
              <a:t> </a:t>
            </a:r>
            <a:r>
              <a:rPr lang="en-US" sz="2800" dirty="0" err="1"/>
              <a:t>em</a:t>
            </a:r>
            <a:r>
              <a:rPr lang="en-US" sz="2800" dirty="0"/>
              <a:t> </a:t>
            </a:r>
            <a:r>
              <a:rPr lang="en-US" sz="2800" dirty="0" err="1"/>
              <a:t>từ</a:t>
            </a:r>
            <a:r>
              <a:rPr lang="en-US" sz="2800" dirty="0"/>
              <a:t> cái </a:t>
            </a:r>
            <a:r>
              <a:rPr lang="en-US" sz="2800" dirty="0" err="1"/>
              <a:t>nhìn</a:t>
            </a:r>
            <a:r>
              <a:rPr lang="en-US" sz="2800" dirty="0"/>
              <a:t> </a:t>
            </a:r>
            <a:r>
              <a:rPr lang="en-US" sz="2800" dirty="0" err="1"/>
              <a:t>của</a:t>
            </a:r>
            <a:r>
              <a:rPr lang="en-US" sz="2800" dirty="0"/>
              <a:t> </a:t>
            </a:r>
            <a:r>
              <a:rPr lang="en-US" sz="2800" dirty="0" err="1"/>
              <a:t>một</a:t>
            </a:r>
            <a:r>
              <a:rPr lang="en-US" sz="2800" dirty="0"/>
              <a:t> </a:t>
            </a:r>
            <a:r>
              <a:rPr lang="en-US" sz="2800" dirty="0" err="1"/>
              <a:t>người</a:t>
            </a:r>
            <a:r>
              <a:rPr lang="en-US" sz="2800" dirty="0"/>
              <a:t> </a:t>
            </a:r>
            <a:r>
              <a:rPr lang="en-US" sz="2800" dirty="0" err="1"/>
              <a:t>lớn</a:t>
            </a:r>
            <a:r>
              <a:rPr lang="en-US" sz="2800" dirty="0"/>
              <a:t> </a:t>
            </a:r>
            <a:r>
              <a:rPr lang="en-US" sz="2800" dirty="0" err="1"/>
              <a:t>sâu</a:t>
            </a:r>
            <a:r>
              <a:rPr lang="en-US" sz="2800" dirty="0"/>
              <a:t> </a:t>
            </a:r>
            <a:r>
              <a:rPr lang="en-US" sz="2800" dirty="0" err="1"/>
              <a:t>sắc</a:t>
            </a:r>
            <a:r>
              <a:rPr lang="en-US" sz="2800" dirty="0"/>
              <a:t> </a:t>
            </a:r>
            <a:r>
              <a:rPr lang="en-US" sz="2800" dirty="0" err="1"/>
              <a:t>và</a:t>
            </a:r>
            <a:r>
              <a:rPr lang="en-US" sz="2800" dirty="0"/>
              <a:t> </a:t>
            </a:r>
            <a:r>
              <a:rPr lang="en-US" sz="2800" dirty="0" err="1"/>
              <a:t>từng</a:t>
            </a:r>
            <a:r>
              <a:rPr lang="en-US" sz="2800" dirty="0"/>
              <a:t> </a:t>
            </a:r>
            <a:r>
              <a:rPr lang="en-US" sz="2800" dirty="0" err="1"/>
              <a:t>trải</a:t>
            </a:r>
            <a:r>
              <a:rPr lang="en-US" sz="2800" dirty="0"/>
              <a:t>” chỉ là </a:t>
            </a:r>
            <a:r>
              <a:rPr lang="en-US" sz="2800" dirty="0" err="1"/>
              <a:t>một</a:t>
            </a:r>
            <a:r>
              <a:rPr lang="en-US" sz="2800" dirty="0"/>
              <a:t> </a:t>
            </a:r>
            <a:r>
              <a:rPr lang="en-US" sz="2800" dirty="0" err="1"/>
              <a:t>góc</a:t>
            </a:r>
            <a:r>
              <a:rPr lang="en-US" sz="2800" dirty="0"/>
              <a:t> </a:t>
            </a:r>
            <a:r>
              <a:rPr lang="en-US" sz="2800" dirty="0" err="1"/>
              <a:t>độ</a:t>
            </a:r>
            <a:r>
              <a:rPr lang="en-US" sz="2800" dirty="0"/>
              <a:t> </a:t>
            </a:r>
            <a:r>
              <a:rPr lang="en-US" sz="2800" dirty="0" err="1"/>
              <a:t>tiếp</a:t>
            </a:r>
            <a:r>
              <a:rPr lang="en-US" sz="2800" dirty="0"/>
              <a:t> </a:t>
            </a:r>
            <a:r>
              <a:rPr lang="en-US" sz="2800" dirty="0" err="1"/>
              <a:t>cận</a:t>
            </a:r>
            <a:r>
              <a:rPr lang="en-US" sz="2800" dirty="0"/>
              <a:t> </a:t>
            </a:r>
            <a:r>
              <a:rPr lang="en-US" sz="2800" dirty="0" err="1"/>
              <a:t>và</a:t>
            </a:r>
            <a:r>
              <a:rPr lang="en-US" sz="2800" dirty="0"/>
              <a:t> </a:t>
            </a:r>
            <a:r>
              <a:rPr lang="en-US" sz="2800" dirty="0" err="1"/>
              <a:t>kiến</a:t>
            </a:r>
            <a:r>
              <a:rPr lang="en-US" sz="2800" dirty="0"/>
              <a:t> </a:t>
            </a:r>
            <a:r>
              <a:rPr lang="en-US" sz="2800" dirty="0" err="1"/>
              <a:t>tạo</a:t>
            </a:r>
            <a:r>
              <a:rPr lang="en-US" sz="2800" dirty="0"/>
              <a:t> thế </a:t>
            </a:r>
            <a:r>
              <a:rPr lang="en-US" sz="2800" dirty="0" err="1"/>
              <a:t>giới</a:t>
            </a:r>
            <a:r>
              <a:rPr lang="en-US" sz="2800" dirty="0"/>
              <a:t> </a:t>
            </a:r>
            <a:r>
              <a:rPr lang="en-US" sz="2800" dirty="0" err="1"/>
              <a:t>tuổi</a:t>
            </a:r>
            <a:r>
              <a:rPr lang="en-US" sz="2800" dirty="0"/>
              <a:t> </a:t>
            </a:r>
            <a:r>
              <a:rPr lang="en-US" sz="2800" dirty="0" err="1"/>
              <a:t>thơ</a:t>
            </a:r>
            <a:r>
              <a:rPr lang="en-US" sz="2800" dirty="0"/>
              <a:t>. Nhà </a:t>
            </a:r>
            <a:r>
              <a:rPr lang="en-US" sz="2800" dirty="0" err="1"/>
              <a:t>văn</a:t>
            </a:r>
            <a:r>
              <a:rPr lang="en-US" sz="2800" dirty="0"/>
              <a:t> cũng </a:t>
            </a:r>
            <a:r>
              <a:rPr lang="en-US" sz="2800" dirty="0" err="1"/>
              <a:t>hoàn</a:t>
            </a:r>
            <a:r>
              <a:rPr lang="en-US" sz="2800" dirty="0"/>
              <a:t> </a:t>
            </a:r>
            <a:r>
              <a:rPr lang="en-US" sz="2800" dirty="0" err="1"/>
              <a:t>toàn</a:t>
            </a:r>
            <a:r>
              <a:rPr lang="en-US" sz="2800" dirty="0"/>
              <a:t> có </a:t>
            </a:r>
            <a:r>
              <a:rPr lang="en-US" sz="2800" dirty="0" err="1"/>
              <a:t>thể</a:t>
            </a:r>
            <a:r>
              <a:rPr lang="en-US" sz="2800" dirty="0"/>
              <a:t> viết </a:t>
            </a:r>
            <a:r>
              <a:rPr lang="en-US" sz="2800" dirty="0" err="1"/>
              <a:t>cho</a:t>
            </a:r>
            <a:r>
              <a:rPr lang="en-US" sz="2800" dirty="0"/>
              <a:t> </a:t>
            </a:r>
            <a:r>
              <a:rPr lang="en-US" sz="2800" dirty="0" err="1"/>
              <a:t>trẻ</a:t>
            </a:r>
            <a:r>
              <a:rPr lang="en-US" sz="2800" dirty="0"/>
              <a:t> </a:t>
            </a:r>
            <a:r>
              <a:rPr lang="en-US" sz="2800" dirty="0" err="1"/>
              <a:t>em</a:t>
            </a:r>
            <a:r>
              <a:rPr lang="en-US" sz="2800" dirty="0"/>
              <a:t> </a:t>
            </a:r>
            <a:r>
              <a:rPr lang="en-US" sz="2800" dirty="0" err="1"/>
              <a:t>từ</a:t>
            </a:r>
            <a:r>
              <a:rPr lang="en-US" sz="2800" dirty="0"/>
              <a:t> cái </a:t>
            </a:r>
            <a:r>
              <a:rPr lang="en-US" sz="2800" dirty="0" err="1"/>
              <a:t>nhìn</a:t>
            </a:r>
            <a:r>
              <a:rPr lang="en-US" sz="2800" dirty="0"/>
              <a:t> </a:t>
            </a:r>
            <a:r>
              <a:rPr lang="en-US" sz="2800" dirty="0" err="1"/>
              <a:t>hồn</a:t>
            </a:r>
            <a:r>
              <a:rPr lang="en-US" sz="2800" dirty="0"/>
              <a:t> </a:t>
            </a:r>
            <a:r>
              <a:rPr lang="en-US" sz="2800" dirty="0" err="1"/>
              <a:t>nhiên</a:t>
            </a:r>
            <a:r>
              <a:rPr lang="en-US" sz="2800" dirty="0"/>
              <a:t>, </a:t>
            </a:r>
            <a:r>
              <a:rPr lang="en-US" sz="2800" dirty="0" err="1"/>
              <a:t>hoá</a:t>
            </a:r>
            <a:r>
              <a:rPr lang="en-US" sz="2800" dirty="0"/>
              <a:t> </a:t>
            </a:r>
            <a:r>
              <a:rPr lang="en-US" sz="2800" dirty="0" err="1"/>
              <a:t>thân</a:t>
            </a:r>
            <a:r>
              <a:rPr lang="en-US" sz="2800" dirty="0"/>
              <a:t> </a:t>
            </a:r>
            <a:r>
              <a:rPr lang="en-US" sz="2800" dirty="0" err="1"/>
              <a:t>thành</a:t>
            </a:r>
            <a:r>
              <a:rPr lang="en-US" sz="2800" dirty="0"/>
              <a:t> </a:t>
            </a:r>
            <a:r>
              <a:rPr lang="en-US" sz="2800" dirty="0" err="1"/>
              <a:t>trẻ</a:t>
            </a:r>
            <a:r>
              <a:rPr lang="en-US" sz="2800" dirty="0"/>
              <a:t> </a:t>
            </a:r>
            <a:r>
              <a:rPr lang="en-US" sz="2800" dirty="0" err="1"/>
              <a:t>thơ</a:t>
            </a:r>
            <a:r>
              <a:rPr lang="en-US" sz="2800" dirty="0"/>
              <a:t> để viết. </a:t>
            </a:r>
            <a:r>
              <a:rPr lang="en-US" sz="2800" dirty="0" err="1"/>
              <a:t>Điều</a:t>
            </a:r>
            <a:r>
              <a:rPr lang="en-US" sz="2800" dirty="0"/>
              <a:t> đó </a:t>
            </a:r>
            <a:r>
              <a:rPr lang="en-US" sz="2800" dirty="0" err="1"/>
              <a:t>tuỳ</a:t>
            </a:r>
            <a:r>
              <a:rPr lang="en-US" sz="2800" dirty="0"/>
              <a:t> </a:t>
            </a:r>
            <a:r>
              <a:rPr lang="en-US" sz="2800" dirty="0" err="1"/>
              <a:t>thuộc</a:t>
            </a:r>
            <a:r>
              <a:rPr lang="en-US" sz="2800" dirty="0"/>
              <a:t> </a:t>
            </a:r>
            <a:r>
              <a:rPr lang="en-US" sz="2800" dirty="0" err="1"/>
              <a:t>vào</a:t>
            </a:r>
            <a:r>
              <a:rPr lang="en-US" sz="2800" dirty="0"/>
              <a:t> </a:t>
            </a:r>
            <a:r>
              <a:rPr lang="en-US" sz="2800" dirty="0" err="1"/>
              <a:t>sở</a:t>
            </a:r>
            <a:r>
              <a:rPr lang="en-US" sz="2800" dirty="0"/>
              <a:t> </a:t>
            </a:r>
            <a:r>
              <a:rPr lang="en-US" sz="2800" dirty="0" err="1"/>
              <a:t>trường</a:t>
            </a:r>
            <a:r>
              <a:rPr lang="en-US" sz="2800" dirty="0"/>
              <a:t>, tài </a:t>
            </a:r>
            <a:r>
              <a:rPr lang="en-US" sz="2800" dirty="0" err="1"/>
              <a:t>năng</a:t>
            </a:r>
            <a:r>
              <a:rPr lang="en-US" sz="2800" dirty="0"/>
              <a:t> </a:t>
            </a:r>
            <a:r>
              <a:rPr lang="en-US" sz="2800" dirty="0" err="1"/>
              <a:t>của</a:t>
            </a:r>
            <a:r>
              <a:rPr lang="en-US" sz="2800" dirty="0"/>
              <a:t> nhà </a:t>
            </a:r>
            <a:r>
              <a:rPr lang="en-US" sz="2800" dirty="0" err="1"/>
              <a:t>văn</a:t>
            </a:r>
            <a:r>
              <a:rPr lang="en-US" sz="2800" dirty="0"/>
              <a:t>.</a:t>
            </a:r>
          </a:p>
          <a:p>
            <a:pPr algn="just"/>
            <a:r>
              <a:rPr lang="en-US" sz="2800" dirty="0"/>
              <a:t>+ </a:t>
            </a:r>
            <a:r>
              <a:rPr lang="en-US" sz="2800" dirty="0" err="1"/>
              <a:t>Giới</a:t>
            </a:r>
            <a:r>
              <a:rPr lang="en-US" sz="2800" dirty="0"/>
              <a:t> </a:t>
            </a:r>
            <a:r>
              <a:rPr lang="en-US" sz="2800" dirty="0" err="1"/>
              <a:t>hạn</a:t>
            </a:r>
            <a:r>
              <a:rPr lang="en-US" sz="2800" dirty="0"/>
              <a:t> </a:t>
            </a:r>
            <a:r>
              <a:rPr lang="en-US" sz="2800" dirty="0" err="1"/>
              <a:t>thường</a:t>
            </a:r>
            <a:r>
              <a:rPr lang="en-US" sz="2800" dirty="0"/>
              <a:t> </a:t>
            </a:r>
            <a:r>
              <a:rPr lang="en-US" sz="2800" dirty="0" err="1"/>
              <a:t>gặp</a:t>
            </a:r>
            <a:r>
              <a:rPr lang="en-US" sz="2800" dirty="0"/>
              <a:t> </a:t>
            </a:r>
            <a:r>
              <a:rPr lang="en-US" sz="2800" dirty="0" err="1"/>
              <a:t>trong</a:t>
            </a:r>
            <a:r>
              <a:rPr lang="en-US" sz="2800" dirty="0"/>
              <a:t> các </a:t>
            </a:r>
            <a:r>
              <a:rPr lang="en-US" sz="2800" dirty="0" err="1"/>
              <a:t>sáng</a:t>
            </a:r>
            <a:r>
              <a:rPr lang="en-US" sz="2800" dirty="0"/>
              <a:t> </a:t>
            </a:r>
            <a:r>
              <a:rPr lang="en-US" sz="2800" dirty="0" err="1"/>
              <a:t>tác</a:t>
            </a:r>
            <a:r>
              <a:rPr lang="en-US" sz="2800" dirty="0"/>
              <a:t> </a:t>
            </a:r>
            <a:r>
              <a:rPr lang="en-US" sz="2800" dirty="0" err="1"/>
              <a:t>văn</a:t>
            </a:r>
            <a:r>
              <a:rPr lang="en-US" sz="2800" dirty="0"/>
              <a:t> học viết </a:t>
            </a:r>
            <a:r>
              <a:rPr lang="en-US" sz="2800" dirty="0" err="1"/>
              <a:t>cho</a:t>
            </a:r>
            <a:r>
              <a:rPr lang="en-US" sz="2800" dirty="0"/>
              <a:t> </a:t>
            </a:r>
            <a:r>
              <a:rPr lang="en-US" sz="2800" dirty="0" err="1"/>
              <a:t>thiếu</a:t>
            </a:r>
            <a:r>
              <a:rPr lang="en-US" sz="2800" dirty="0"/>
              <a:t> </a:t>
            </a:r>
            <a:r>
              <a:rPr lang="en-US" sz="2800" dirty="0" err="1"/>
              <a:t>nhi</a:t>
            </a:r>
            <a:r>
              <a:rPr lang="en-US" sz="2800" dirty="0"/>
              <a:t> </a:t>
            </a:r>
            <a:r>
              <a:rPr lang="en-US" sz="2800" dirty="0" err="1"/>
              <a:t>hoặc</a:t>
            </a:r>
            <a:r>
              <a:rPr lang="en-US" sz="2800" dirty="0"/>
              <a:t> là </a:t>
            </a:r>
            <a:r>
              <a:rPr lang="en-US" sz="2800" dirty="0" err="1"/>
              <a:t>xơ</a:t>
            </a:r>
            <a:r>
              <a:rPr lang="en-US" sz="2800" dirty="0"/>
              <a:t> </a:t>
            </a:r>
            <a:r>
              <a:rPr lang="en-US" sz="2800" dirty="0" err="1"/>
              <a:t>cứng</a:t>
            </a:r>
            <a:r>
              <a:rPr lang="en-US" sz="2800" dirty="0"/>
              <a:t> </a:t>
            </a:r>
            <a:r>
              <a:rPr lang="en-US" sz="2800" dirty="0" err="1"/>
              <a:t>giáo</a:t>
            </a:r>
            <a:r>
              <a:rPr lang="en-US" sz="2800" dirty="0"/>
              <a:t> </a:t>
            </a:r>
            <a:r>
              <a:rPr lang="en-US" sz="2800" dirty="0" err="1"/>
              <a:t>điều</a:t>
            </a:r>
            <a:r>
              <a:rPr lang="en-US" sz="2800" dirty="0"/>
              <a:t>, </a:t>
            </a:r>
            <a:r>
              <a:rPr lang="en-US" sz="2800" dirty="0" err="1"/>
              <a:t>hoặc</a:t>
            </a:r>
            <a:r>
              <a:rPr lang="en-US" sz="2800" dirty="0"/>
              <a:t> là </a:t>
            </a:r>
            <a:r>
              <a:rPr lang="en-US" sz="2800" dirty="0" err="1"/>
              <a:t>hồn</a:t>
            </a:r>
            <a:r>
              <a:rPr lang="en-US" sz="2800" dirty="0"/>
              <a:t> </a:t>
            </a:r>
            <a:r>
              <a:rPr lang="en-US" sz="2800" dirty="0" err="1"/>
              <a:t>nhiên</a:t>
            </a:r>
            <a:r>
              <a:rPr lang="en-US" sz="2800" dirty="0"/>
              <a:t> </a:t>
            </a:r>
            <a:r>
              <a:rPr lang="en-US" sz="2800" dirty="0" err="1"/>
              <a:t>giả</a:t>
            </a:r>
            <a:r>
              <a:rPr lang="en-US" sz="2800" dirty="0"/>
              <a:t> </a:t>
            </a:r>
            <a:r>
              <a:rPr lang="en-US" sz="2800" dirty="0" err="1"/>
              <a:t>tạo</a:t>
            </a:r>
            <a:r>
              <a:rPr lang="en-US" sz="2800" dirty="0"/>
              <a:t>. </a:t>
            </a:r>
            <a:r>
              <a:rPr lang="en-US" sz="2800" dirty="0" err="1"/>
              <a:t>Bởi</a:t>
            </a:r>
            <a:r>
              <a:rPr lang="en-US" sz="2800" dirty="0"/>
              <a:t> vậy, </a:t>
            </a:r>
            <a:r>
              <a:rPr lang="en-US" sz="2800" dirty="0" err="1"/>
              <a:t>dù</a:t>
            </a:r>
            <a:r>
              <a:rPr lang="en-US" sz="2800" dirty="0"/>
              <a:t> </a:t>
            </a:r>
            <a:r>
              <a:rPr lang="en-US" sz="2800" dirty="0" err="1"/>
              <a:t>dùng</a:t>
            </a:r>
            <a:r>
              <a:rPr lang="en-US" sz="2800" dirty="0"/>
              <a:t> </a:t>
            </a:r>
            <a:r>
              <a:rPr lang="en-US" sz="2800" dirty="0" err="1"/>
              <a:t>góc</a:t>
            </a:r>
            <a:r>
              <a:rPr lang="en-US" sz="2800" dirty="0"/>
              <a:t> </a:t>
            </a:r>
            <a:r>
              <a:rPr lang="en-US" sz="2800" dirty="0" err="1"/>
              <a:t>nhìn</a:t>
            </a:r>
            <a:r>
              <a:rPr lang="en-US" sz="2800" dirty="0"/>
              <a:t> nào, nhà </a:t>
            </a:r>
            <a:r>
              <a:rPr lang="en-US" sz="2800" dirty="0" err="1"/>
              <a:t>văn</a:t>
            </a:r>
            <a:r>
              <a:rPr lang="en-US" sz="2800" dirty="0"/>
              <a:t> cũng cần </a:t>
            </a:r>
            <a:r>
              <a:rPr lang="en-US" sz="2800" dirty="0" err="1"/>
              <a:t>vượt</a:t>
            </a:r>
            <a:r>
              <a:rPr lang="en-US" sz="2800" dirty="0"/>
              <a:t> qua </a:t>
            </a:r>
            <a:r>
              <a:rPr lang="en-US" sz="2800" dirty="0" err="1"/>
              <a:t>những</a:t>
            </a:r>
            <a:r>
              <a:rPr lang="en-US" sz="2800" dirty="0"/>
              <a:t> </a:t>
            </a:r>
            <a:r>
              <a:rPr lang="en-US" sz="2800" dirty="0" err="1"/>
              <a:t>giới</a:t>
            </a:r>
            <a:r>
              <a:rPr lang="en-US" sz="2800" dirty="0"/>
              <a:t> </a:t>
            </a:r>
            <a:r>
              <a:rPr lang="en-US" sz="2800" dirty="0" err="1"/>
              <a:t>hạn</a:t>
            </a:r>
            <a:r>
              <a:rPr lang="en-US" sz="2800" dirty="0"/>
              <a:t> ấy để viết </a:t>
            </a:r>
            <a:r>
              <a:rPr lang="en-US" sz="2800" dirty="0" err="1"/>
              <a:t>nên</a:t>
            </a:r>
            <a:r>
              <a:rPr lang="en-US" sz="2800" dirty="0"/>
              <a:t> </a:t>
            </a:r>
            <a:r>
              <a:rPr lang="en-US" sz="2800" dirty="0" err="1"/>
              <a:t>những</a:t>
            </a:r>
            <a:r>
              <a:rPr lang="en-US" sz="2800" dirty="0"/>
              <a:t> </a:t>
            </a:r>
            <a:r>
              <a:rPr lang="en-US" sz="2800" dirty="0" err="1"/>
              <a:t>tác</a:t>
            </a:r>
            <a:r>
              <a:rPr lang="en-US" sz="2800" dirty="0"/>
              <a:t> </a:t>
            </a:r>
            <a:r>
              <a:rPr lang="en-US" sz="2800" dirty="0" err="1"/>
              <a:t>phẩm</a:t>
            </a:r>
            <a:r>
              <a:rPr lang="en-US" sz="2800" dirty="0"/>
              <a:t> </a:t>
            </a:r>
            <a:r>
              <a:rPr lang="en-US" sz="2800" dirty="0" err="1"/>
              <a:t>thực</a:t>
            </a:r>
            <a:r>
              <a:rPr lang="en-US" sz="2800" dirty="0"/>
              <a:t> </a:t>
            </a:r>
            <a:r>
              <a:rPr lang="en-US" sz="2800" dirty="0" err="1"/>
              <a:t>sự</a:t>
            </a:r>
            <a:r>
              <a:rPr lang="en-US" sz="2800" dirty="0"/>
              <a:t> làm rung </a:t>
            </a:r>
            <a:r>
              <a:rPr lang="en-US" sz="2800" dirty="0" err="1"/>
              <a:t>động</a:t>
            </a:r>
            <a:r>
              <a:rPr lang="en-US" sz="2800" dirty="0"/>
              <a:t> </a:t>
            </a:r>
            <a:r>
              <a:rPr lang="en-US" sz="2800" dirty="0" err="1"/>
              <a:t>trái</a:t>
            </a:r>
            <a:r>
              <a:rPr lang="en-US" sz="2800" dirty="0"/>
              <a:t> </a:t>
            </a:r>
            <a:r>
              <a:rPr lang="en-US" sz="2800" dirty="0" err="1"/>
              <a:t>tim</a:t>
            </a:r>
            <a:r>
              <a:rPr lang="en-US" sz="2800" dirty="0"/>
              <a:t> </a:t>
            </a:r>
            <a:r>
              <a:rPr lang="en-US" sz="2800" dirty="0" err="1"/>
              <a:t>người</a:t>
            </a:r>
            <a:r>
              <a:rPr lang="en-US" sz="2800" dirty="0"/>
              <a:t> </a:t>
            </a:r>
            <a:r>
              <a:rPr lang="en-US" sz="2800" dirty="0" err="1"/>
              <a:t>đọc</a:t>
            </a:r>
            <a:endParaRPr lang="en-US" sz="2800" dirty="0"/>
          </a:p>
        </p:txBody>
      </p:sp>
    </p:spTree>
    <p:extLst>
      <p:ext uri="{BB962C8B-B14F-4D97-AF65-F5344CB8AC3E}">
        <p14:creationId xmlns:p14="http://schemas.microsoft.com/office/powerpoint/2010/main" val="73378083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barn(inVertical)">
                                      <p:cBhvr>
                                        <p:cTn id="14" dur="5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barn(inVertical)">
                                      <p:cBhvr>
                                        <p:cTn id="19" dur="500"/>
                                        <p:tgtEl>
                                          <p:spTgt spid="5">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Effect transition="in" filter="barn(inVertical)">
                                      <p:cBhvr>
                                        <p:cTn id="24" dur="500"/>
                                        <p:tgtEl>
                                          <p:spTgt spid="5">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5">
                                            <p:txEl>
                                              <p:pRg st="3" end="3"/>
                                            </p:txEl>
                                          </p:spTgt>
                                        </p:tgtEl>
                                        <p:attrNameLst>
                                          <p:attrName>style.visibility</p:attrName>
                                        </p:attrNameLst>
                                      </p:cBhvr>
                                      <p:to>
                                        <p:strVal val="visible"/>
                                      </p:to>
                                    </p:set>
                                    <p:animEffect transition="in" filter="barn(inVertical)">
                                      <p:cBhvr>
                                        <p:cTn id="29"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sp>
        <p:nvSpPr>
          <p:cNvPr id="14" name="Oval 13">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2965"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pic>
        <p:nvPicPr>
          <p:cNvPr id="5" name="Content Placeholder 4" descr="A graduation cap on top of a stack of books&#10;&#10;Description automatically generated">
            <a:extLst>
              <a:ext uri="{FF2B5EF4-FFF2-40B4-BE49-F238E27FC236}">
                <a16:creationId xmlns:a16="http://schemas.microsoft.com/office/drawing/2014/main" id="{1B06C2DC-9E20-2EE7-231D-3C0D2CAC4EFE}"/>
              </a:ext>
            </a:extLst>
          </p:cNvPr>
          <p:cNvPicPr>
            <a:picLocks noChangeAspect="1"/>
          </p:cNvPicPr>
          <p:nvPr/>
        </p:nvPicPr>
        <p:blipFill>
          <a:blip r:embed="rId2">
            <a:extLst>
              <a:ext uri="{28A0092B-C50C-407E-A947-70E740481C1C}">
                <a14:useLocalDpi xmlns:a14="http://schemas.microsoft.com/office/drawing/2010/main" val="0"/>
              </a:ext>
            </a:extLst>
          </a:blip>
          <a:srcRect l="23695"/>
          <a:stretch/>
        </p:blipFill>
        <p:spPr>
          <a:xfrm>
            <a:off x="505418" y="554151"/>
            <a:ext cx="5742189" cy="5742189"/>
          </a:xfrm>
          <a:custGeom>
            <a:avLst/>
            <a:gdLst/>
            <a:ahLst/>
            <a:cxnLst/>
            <a:rect l="l" t="t" r="r" b="b"/>
            <a:pathLst>
              <a:path w="1838528" h="1838528">
                <a:moveTo>
                  <a:pt x="919264" y="0"/>
                </a:moveTo>
                <a:cubicBezTo>
                  <a:pt x="1426959" y="0"/>
                  <a:pt x="1838528" y="411569"/>
                  <a:pt x="1838528" y="919264"/>
                </a:cubicBezTo>
                <a:cubicBezTo>
                  <a:pt x="1838528" y="1426959"/>
                  <a:pt x="1426959" y="1838528"/>
                  <a:pt x="919264" y="1838528"/>
                </a:cubicBezTo>
                <a:cubicBezTo>
                  <a:pt x="411569" y="1838528"/>
                  <a:pt x="0" y="1426959"/>
                  <a:pt x="0" y="919264"/>
                </a:cubicBezTo>
                <a:cubicBezTo>
                  <a:pt x="0" y="411569"/>
                  <a:pt x="411569" y="0"/>
                  <a:pt x="919264" y="0"/>
                </a:cubicBezTo>
                <a:close/>
              </a:path>
            </a:pathLst>
          </a:custGeom>
        </p:spPr>
      </p:pic>
      <p:sp>
        <p:nvSpPr>
          <p:cNvPr id="16" name="!!plus graphic">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4956" y="703679"/>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1"/>
          </a:solidFill>
          <a:ln w="77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a:ea typeface="+mn-ea"/>
              <a:cs typeface="+mn-cs"/>
            </a:endParaRPr>
          </a:p>
        </p:txBody>
      </p:sp>
      <p:sp>
        <p:nvSpPr>
          <p:cNvPr id="18" name="!!circle graphic">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753" y="1562696"/>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1"/>
          </a:solidFill>
          <a:ln w="751"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a:ea typeface="+mn-ea"/>
              <a:cs typeface="+mn-cs"/>
            </a:endParaRPr>
          </a:p>
        </p:txBody>
      </p:sp>
      <p:sp>
        <p:nvSpPr>
          <p:cNvPr id="20" name="!!dot graphic">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4149" y="5775082"/>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1"/>
          </a:solidFill>
          <a:ln w="51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imes new roman"/>
              <a:ea typeface="+mn-ea"/>
              <a:cs typeface="+mn-cs"/>
            </a:endParaRPr>
          </a:p>
        </p:txBody>
      </p:sp>
      <p:cxnSp>
        <p:nvCxnSpPr>
          <p:cNvPr id="22" name="!!Straight Connector">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9272"/>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11FA4A8D-623A-07FC-AEF6-294A1B82B16A}"/>
              </a:ext>
            </a:extLst>
          </p:cNvPr>
          <p:cNvSpPr txBox="1"/>
          <p:nvPr/>
        </p:nvSpPr>
        <p:spPr>
          <a:xfrm>
            <a:off x="6164942" y="1026511"/>
            <a:ext cx="5007859" cy="5185522"/>
          </a:xfrm>
          <a:prstGeom prst="rect">
            <a:avLst/>
          </a:prstGeom>
          <a:noFill/>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Một</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số</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tác</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phẩm</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viết về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nhân</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vật</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có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ngoại</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hình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khác</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lạ</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chàng</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Cóc</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1" u="none" strike="noStrike" kern="1200" cap="none" spc="0" normalizeH="0" baseline="0" noProof="0" dirty="0" err="1">
                <a:ln>
                  <a:noFill/>
                </a:ln>
                <a:solidFill>
                  <a:srgbClr val="0070C0"/>
                </a:solidFill>
                <a:effectLst/>
                <a:uLnTx/>
                <a:uFillTx/>
                <a:latin typeface="times new roman"/>
                <a:ea typeface="+mn-ea"/>
                <a:cs typeface="+mn-cs"/>
              </a:rPr>
              <a:t>Sọ</a:t>
            </a:r>
            <a:r>
              <a:rPr kumimoji="0" lang="en-US" sz="2800" b="0" i="1"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1" u="none" strike="noStrike" kern="1200" cap="none" spc="0" normalizeH="0" baseline="0" noProof="0" dirty="0" err="1">
                <a:ln>
                  <a:noFill/>
                </a:ln>
                <a:solidFill>
                  <a:srgbClr val="0070C0"/>
                </a:solidFill>
                <a:effectLst/>
                <a:uLnTx/>
                <a:uFillTx/>
                <a:latin typeface="times new roman"/>
                <a:ea typeface="+mn-ea"/>
                <a:cs typeface="+mn-cs"/>
              </a:rPr>
              <a:t>Dừa</a:t>
            </a:r>
            <a:r>
              <a:rPr kumimoji="0" lang="en-US" sz="2800" b="0" i="1"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1" u="none" strike="noStrike" kern="1200" cap="none" spc="0" normalizeH="0" baseline="0" noProof="0" dirty="0" err="1">
                <a:ln>
                  <a:noFill/>
                </a:ln>
                <a:solidFill>
                  <a:srgbClr val="0070C0"/>
                </a:solidFill>
                <a:effectLst/>
                <a:uLnTx/>
                <a:uFillTx/>
                <a:latin typeface="times new roman"/>
                <a:ea typeface="+mn-ea"/>
                <a:cs typeface="+mn-cs"/>
              </a:rPr>
              <a:t>Trương</a:t>
            </a:r>
            <a:r>
              <a:rPr kumimoji="0" lang="en-US" sz="2800" b="0" i="1" u="none" strike="noStrike" kern="1200" cap="none" spc="0" normalizeH="0" baseline="0" noProof="0" dirty="0">
                <a:ln>
                  <a:noFill/>
                </a:ln>
                <a:solidFill>
                  <a:srgbClr val="0070C0"/>
                </a:solidFill>
                <a:effectLst/>
                <a:uLnTx/>
                <a:uFillTx/>
                <a:latin typeface="times new roman"/>
                <a:ea typeface="+mn-ea"/>
                <a:cs typeface="+mn-cs"/>
              </a:rPr>
              <a:t> Chi</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trong</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truyện</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cổ</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tích</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Quasimodo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trong</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1" u="none" strike="noStrike" kern="1200" cap="none" spc="0" normalizeH="0" baseline="0" noProof="0" dirty="0">
                <a:ln>
                  <a:noFill/>
                </a:ln>
                <a:solidFill>
                  <a:srgbClr val="0070C0"/>
                </a:solidFill>
                <a:effectLst/>
                <a:uLnTx/>
                <a:uFillTx/>
                <a:latin typeface="times new roman"/>
                <a:ea typeface="+mn-ea"/>
                <a:cs typeface="+mn-cs"/>
              </a:rPr>
              <a:t>Nhà </a:t>
            </a:r>
            <a:r>
              <a:rPr kumimoji="0" lang="en-US" sz="2800" b="0" i="1" u="none" strike="noStrike" kern="1200" cap="none" spc="0" normalizeH="0" baseline="0" noProof="0" dirty="0" err="1">
                <a:ln>
                  <a:noFill/>
                </a:ln>
                <a:solidFill>
                  <a:srgbClr val="0070C0"/>
                </a:solidFill>
                <a:effectLst/>
                <a:uLnTx/>
                <a:uFillTx/>
                <a:latin typeface="times new roman"/>
                <a:ea typeface="+mn-ea"/>
                <a:cs typeface="+mn-cs"/>
              </a:rPr>
              <a:t>thờ</a:t>
            </a:r>
            <a:r>
              <a:rPr kumimoji="0" lang="en-US" sz="2800" b="0" i="1"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1" u="none" strike="noStrike" kern="1200" cap="none" spc="0" normalizeH="0" baseline="0" noProof="0" dirty="0" err="1">
                <a:ln>
                  <a:noFill/>
                </a:ln>
                <a:solidFill>
                  <a:srgbClr val="0070C0"/>
                </a:solidFill>
                <a:effectLst/>
                <a:uLnTx/>
                <a:uFillTx/>
                <a:latin typeface="times new roman"/>
                <a:ea typeface="+mn-ea"/>
                <a:cs typeface="+mn-cs"/>
              </a:rPr>
              <a:t>Đức</a:t>
            </a:r>
            <a:r>
              <a:rPr kumimoji="0" lang="en-US" sz="2800" b="0" i="1" u="none" strike="noStrike" kern="1200" cap="none" spc="0" normalizeH="0" baseline="0" noProof="0" dirty="0">
                <a:ln>
                  <a:noFill/>
                </a:ln>
                <a:solidFill>
                  <a:srgbClr val="0070C0"/>
                </a:solidFill>
                <a:effectLst/>
                <a:uLnTx/>
                <a:uFillTx/>
                <a:latin typeface="times new roman"/>
                <a:ea typeface="+mn-ea"/>
                <a:cs typeface="+mn-cs"/>
              </a:rPr>
              <a:t> Bà Paris</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Vích</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-to Huy-</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gô</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giáo</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sư</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Hagrid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trong</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truyện</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 Harry Potter (</a:t>
            </a:r>
            <a:r>
              <a:rPr kumimoji="0" lang="en-US" sz="2800" b="0" i="0" u="none" strike="noStrike" kern="1200" cap="none" spc="0" normalizeH="0" baseline="0" noProof="0" dirty="0" err="1">
                <a:ln>
                  <a:noFill/>
                </a:ln>
                <a:solidFill>
                  <a:srgbClr val="0070C0"/>
                </a:solidFill>
                <a:effectLst/>
                <a:uLnTx/>
                <a:uFillTx/>
                <a:latin typeface="times new roman"/>
                <a:ea typeface="+mn-ea"/>
                <a:cs typeface="+mn-cs"/>
              </a:rPr>
              <a:t>J.K.Rowling</a:t>
            </a:r>
            <a:r>
              <a:rPr kumimoji="0" lang="en-US" sz="2800" b="0" i="0" u="none" strike="noStrike" kern="1200" cap="none" spc="0" normalizeH="0" baseline="0" noProof="0" dirty="0">
                <a:ln>
                  <a:noFill/>
                </a:ln>
                <a:solidFill>
                  <a:srgbClr val="0070C0"/>
                </a:solidFill>
                <a:effectLst/>
                <a:uLnTx/>
                <a:uFillTx/>
                <a:latin typeface="times new roman"/>
                <a:ea typeface="+mn-ea"/>
                <a:cs typeface="+mn-cs"/>
              </a:rPr>
              <a:t>),...</a:t>
            </a:r>
          </a:p>
        </p:txBody>
      </p:sp>
    </p:spTree>
    <p:extLst>
      <p:ext uri="{BB962C8B-B14F-4D97-AF65-F5344CB8AC3E}">
        <p14:creationId xmlns:p14="http://schemas.microsoft.com/office/powerpoint/2010/main" val="160740290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26CAED0A-2A45-4C9C-BCDD-21A8A092C5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B385DDAD-D4CF-AD55-B871-91E0A9CC2E92}"/>
              </a:ext>
            </a:extLst>
          </p:cNvPr>
          <p:cNvSpPr>
            <a:spLocks noGrp="1"/>
          </p:cNvSpPr>
          <p:nvPr>
            <p:ph type="title"/>
          </p:nvPr>
        </p:nvSpPr>
        <p:spPr>
          <a:xfrm>
            <a:off x="737407" y="1090770"/>
            <a:ext cx="10066122" cy="1298448"/>
          </a:xfrm>
        </p:spPr>
        <p:txBody>
          <a:bodyPr anchor="b">
            <a:noAutofit/>
          </a:bodyPr>
          <a:lstStyle/>
          <a:p>
            <a:pPr algn="ctr"/>
            <a:r>
              <a:rPr lang="en-US" sz="3600" b="1" dirty="0">
                <a:solidFill>
                  <a:srgbClr val="FF0000"/>
                </a:solidFill>
                <a:effectLst/>
                <a:latin typeface="#9Slide03 AmpleSoft Bold" panose="02000000000000000000" pitchFamily="2" charset="0"/>
                <a:ea typeface="Calibri" panose="020F0502020204030204" pitchFamily="34" charset="0"/>
              </a:rPr>
              <a:t>3. N</a:t>
            </a:r>
            <a:r>
              <a:rPr lang="de-DE" sz="3600" b="1" dirty="0">
                <a:solidFill>
                  <a:srgbClr val="FF0000"/>
                </a:solidFill>
                <a:effectLst/>
                <a:latin typeface="#9Slide03 AmpleSoft Bold" panose="02000000000000000000" pitchFamily="2" charset="0"/>
                <a:ea typeface="Calibri" panose="020F0502020204030204" pitchFamily="34" charset="0"/>
              </a:rPr>
              <a:t>ghệ thuật viết văn nghị luận của tác giả thể hiện qua văn bản</a:t>
            </a:r>
            <a:br>
              <a:rPr lang="en-US" sz="3600" dirty="0">
                <a:solidFill>
                  <a:srgbClr val="FF0000"/>
                </a:solidFill>
                <a:effectLst/>
                <a:latin typeface="#9Slide03 AmpleSoft Bold" panose="02000000000000000000" pitchFamily="2" charset="0"/>
                <a:ea typeface="Calibri" panose="020F0502020204030204" pitchFamily="34" charset="0"/>
              </a:rPr>
            </a:br>
            <a:endParaRPr lang="en-US" sz="6600" dirty="0">
              <a:solidFill>
                <a:srgbClr val="FF0000"/>
              </a:solidFill>
              <a:latin typeface="#9Slide03 AmpleSoft Bold" panose="02000000000000000000" pitchFamily="2" charset="0"/>
            </a:endParaRPr>
          </a:p>
        </p:txBody>
      </p:sp>
      <p:sp>
        <p:nvSpPr>
          <p:cNvPr id="37" name="Rectangle 36">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8" name="Rectangle 37">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10" name="Picture 9" descr="A person smiling and a book&#10;&#10;Description automatically generated">
            <a:extLst>
              <a:ext uri="{FF2B5EF4-FFF2-40B4-BE49-F238E27FC236}">
                <a16:creationId xmlns:a16="http://schemas.microsoft.com/office/drawing/2014/main" id="{F53D9B13-5E05-F23C-43CF-23E19DF12C71}"/>
              </a:ext>
            </a:extLst>
          </p:cNvPr>
          <p:cNvPicPr>
            <a:picLocks noChangeAspect="1"/>
          </p:cNvPicPr>
          <p:nvPr/>
        </p:nvPicPr>
        <p:blipFill>
          <a:blip r:embed="rId2">
            <a:extLst>
              <a:ext uri="{28A0092B-C50C-407E-A947-70E740481C1C}">
                <a14:useLocalDpi xmlns:a14="http://schemas.microsoft.com/office/drawing/2010/main" val="0"/>
              </a:ext>
            </a:extLst>
          </a:blip>
          <a:srcRect l="29242" r="2" b="2"/>
          <a:stretch/>
        </p:blipFill>
        <p:spPr>
          <a:xfrm>
            <a:off x="5418759" y="2559047"/>
            <a:ext cx="2741805" cy="3639451"/>
          </a:xfrm>
          <a:prstGeom prst="rect">
            <a:avLst/>
          </a:prstGeom>
        </p:spPr>
      </p:pic>
      <p:pic>
        <p:nvPicPr>
          <p:cNvPr id="7" name="Content Placeholder 6" descr="A cartoon of a child&#10;&#10;Description automatically generated">
            <a:extLst>
              <a:ext uri="{FF2B5EF4-FFF2-40B4-BE49-F238E27FC236}">
                <a16:creationId xmlns:a16="http://schemas.microsoft.com/office/drawing/2014/main" id="{25654B9E-088A-1D02-1AF7-BD50640B0DD5}"/>
              </a:ext>
            </a:extLst>
          </p:cNvPr>
          <p:cNvPicPr>
            <a:picLocks noChangeAspect="1"/>
          </p:cNvPicPr>
          <p:nvPr/>
        </p:nvPicPr>
        <p:blipFill>
          <a:blip r:embed="rId3">
            <a:extLst>
              <a:ext uri="{28A0092B-C50C-407E-A947-70E740481C1C}">
                <a14:useLocalDpi xmlns:a14="http://schemas.microsoft.com/office/drawing/2010/main" val="0"/>
              </a:ext>
            </a:extLst>
          </a:blip>
          <a:srcRect r="29047" b="-3"/>
          <a:stretch/>
        </p:blipFill>
        <p:spPr>
          <a:xfrm>
            <a:off x="8412616" y="2559047"/>
            <a:ext cx="2743620" cy="3639451"/>
          </a:xfrm>
          <a:prstGeom prst="rect">
            <a:avLst/>
          </a:prstGeom>
        </p:spPr>
      </p:pic>
      <p:sp>
        <p:nvSpPr>
          <p:cNvPr id="25" name="Rectangle 2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92795538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a:ea typeface="+mn-ea"/>
              <a:cs typeface="+mn-cs"/>
            </a:endParaRPr>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a:ea typeface="+mn-ea"/>
              <a:cs typeface="+mn-cs"/>
            </a:endParaRPr>
          </a:p>
        </p:txBody>
      </p:sp>
      <p:graphicFrame>
        <p:nvGraphicFramePr>
          <p:cNvPr id="4" name="Table 3">
            <a:extLst>
              <a:ext uri="{FF2B5EF4-FFF2-40B4-BE49-F238E27FC236}">
                <a16:creationId xmlns:a16="http://schemas.microsoft.com/office/drawing/2014/main" id="{D55EC44D-10A7-AA3D-2F1E-A6189EDF7F15}"/>
              </a:ext>
            </a:extLst>
          </p:cNvPr>
          <p:cNvGraphicFramePr>
            <a:graphicFrameLocks noGrp="1"/>
          </p:cNvGraphicFramePr>
          <p:nvPr>
            <p:extLst>
              <p:ext uri="{D42A27DB-BD31-4B8C-83A1-F6EECF244321}">
                <p14:modId xmlns:p14="http://schemas.microsoft.com/office/powerpoint/2010/main" val="839188830"/>
              </p:ext>
            </p:extLst>
          </p:nvPr>
        </p:nvGraphicFramePr>
        <p:xfrm>
          <a:off x="643466" y="1401587"/>
          <a:ext cx="10905067" cy="5053245"/>
        </p:xfrm>
        <a:graphic>
          <a:graphicData uri="http://schemas.openxmlformats.org/drawingml/2006/table">
            <a:tbl>
              <a:tblPr firstRow="1" firstCol="1" bandRow="1"/>
              <a:tblGrid>
                <a:gridCol w="6839922">
                  <a:extLst>
                    <a:ext uri="{9D8B030D-6E8A-4147-A177-3AD203B41FA5}">
                      <a16:colId xmlns:a16="http://schemas.microsoft.com/office/drawing/2014/main" val="4086857590"/>
                    </a:ext>
                  </a:extLst>
                </a:gridCol>
                <a:gridCol w="4065145">
                  <a:extLst>
                    <a:ext uri="{9D8B030D-6E8A-4147-A177-3AD203B41FA5}">
                      <a16:colId xmlns:a16="http://schemas.microsoft.com/office/drawing/2014/main" val="427828167"/>
                    </a:ext>
                  </a:extLst>
                </a:gridCol>
              </a:tblGrid>
              <a:tr h="1960239">
                <a:tc gridSpan="2">
                  <a:txBody>
                    <a:bodyPr/>
                    <a:lstStyle/>
                    <a:p>
                      <a:pPr algn="ctr" fontAlgn="t">
                        <a:lnSpc>
                          <a:spcPct val="130000"/>
                        </a:lnSpc>
                        <a:spcBef>
                          <a:spcPts val="0"/>
                        </a:spcBef>
                        <a:spcAft>
                          <a:spcPts val="1000"/>
                        </a:spcAft>
                        <a:tabLst>
                          <a:tab pos="1386840" algn="l"/>
                        </a:tabLst>
                      </a:pPr>
                      <a:r>
                        <a:rPr lang="de-DE" sz="2400" b="1" i="0" u="none" strike="noStrike" dirty="0">
                          <a:solidFill>
                            <a:srgbClr val="FF0000"/>
                          </a:solidFill>
                          <a:effectLst/>
                          <a:latin typeface="Times New Roman" panose="02020603050405020304" pitchFamily="18" charset="0"/>
                          <a:ea typeface="Calibri" panose="020F0502020204030204" pitchFamily="34" charset="0"/>
                        </a:rPr>
                        <a:t>Phiếu học tập 04: </a:t>
                      </a:r>
                      <a:endParaRPr lang="de-DE" sz="3200" b="0" i="0" u="none" strike="noStrike" dirty="0">
                        <a:effectLst/>
                        <a:latin typeface="Arial" panose="020B0604020202020204" pitchFamily="34" charset="0"/>
                      </a:endParaRPr>
                    </a:p>
                    <a:p>
                      <a:pPr algn="ctr" fontAlgn="t">
                        <a:lnSpc>
                          <a:spcPct val="130000"/>
                        </a:lnSpc>
                        <a:spcBef>
                          <a:spcPts val="0"/>
                        </a:spcBef>
                        <a:spcAft>
                          <a:spcPts val="1000"/>
                        </a:spcAft>
                        <a:tabLst>
                          <a:tab pos="1386840" algn="l"/>
                        </a:tabLst>
                      </a:pPr>
                      <a:r>
                        <a:rPr lang="de-DE" sz="2400" b="1" i="0" u="none" strike="noStrike" dirty="0">
                          <a:solidFill>
                            <a:srgbClr val="0070C0"/>
                          </a:solidFill>
                          <a:effectLst/>
                          <a:latin typeface="Times New Roman" panose="02020603050405020304" pitchFamily="18" charset="0"/>
                          <a:ea typeface="Calibri" panose="020F0502020204030204" pitchFamily="34" charset="0"/>
                        </a:rPr>
                        <a:t>Những nét đặc sắc trong nghệ thuật viết văn nghị luận của tác giả </a:t>
                      </a:r>
                      <a:endParaRPr lang="de-DE" sz="3200" b="0" i="0" u="none" strike="noStrike" dirty="0">
                        <a:effectLst/>
                        <a:latin typeface="Arial" panose="020B0604020202020204" pitchFamily="34" charset="0"/>
                      </a:endParaRPr>
                    </a:p>
                    <a:p>
                      <a:pPr algn="ctr" fontAlgn="t">
                        <a:lnSpc>
                          <a:spcPct val="130000"/>
                        </a:lnSpc>
                        <a:spcBef>
                          <a:spcPts val="0"/>
                        </a:spcBef>
                        <a:spcAft>
                          <a:spcPts val="1000"/>
                        </a:spcAft>
                        <a:tabLst>
                          <a:tab pos="1386840" algn="l"/>
                        </a:tabLst>
                      </a:pPr>
                      <a:r>
                        <a:rPr lang="de-DE" sz="2400" b="1" i="0" u="none" strike="noStrike" dirty="0">
                          <a:solidFill>
                            <a:srgbClr val="0070C0"/>
                          </a:solidFill>
                          <a:effectLst/>
                          <a:latin typeface="Times New Roman" panose="02020603050405020304" pitchFamily="18" charset="0"/>
                          <a:ea typeface="Calibri" panose="020F0502020204030204" pitchFamily="34" charset="0"/>
                        </a:rPr>
                        <a:t>thể hiện qua văn bản</a:t>
                      </a:r>
                      <a:endParaRPr lang="de-DE" sz="3200" b="0" i="0" u="none" strike="noStrike" dirty="0">
                        <a:effectLst/>
                        <a:latin typeface="Arial" panose="020B0604020202020204" pitchFamily="34" charset="0"/>
                      </a:endParaRPr>
                    </a:p>
                  </a:txBody>
                  <a:tcPr marL="155232" marR="155232" marT="77616" marB="7761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2137266832"/>
                  </a:ext>
                </a:extLst>
              </a:tr>
              <a:tr h="515501">
                <a:tc>
                  <a:txBody>
                    <a:bodyPr/>
                    <a:lstStyle/>
                    <a:p>
                      <a:pPr algn="l" fontAlgn="t">
                        <a:lnSpc>
                          <a:spcPct val="130000"/>
                        </a:lnSpc>
                        <a:spcBef>
                          <a:spcPts val="0"/>
                        </a:spcBef>
                        <a:spcAft>
                          <a:spcPts val="1000"/>
                        </a:spcAft>
                        <a:tabLst>
                          <a:tab pos="1386840" algn="l"/>
                        </a:tabLst>
                      </a:pPr>
                      <a:r>
                        <a:rPr lang="de-DE" sz="2400" b="1" i="0" u="none" strike="noStrike">
                          <a:solidFill>
                            <a:srgbClr val="000000"/>
                          </a:solidFill>
                          <a:effectLst/>
                          <a:latin typeface="Times New Roman" panose="02020603050405020304" pitchFamily="18" charset="0"/>
                          <a:ea typeface="Calibri" panose="020F0502020204030204" pitchFamily="34" charset="0"/>
                        </a:rPr>
                        <a:t>1. Cách đặt vấn đề</a:t>
                      </a:r>
                      <a:endParaRPr lang="de-DE" sz="3200" b="0" i="0" u="none" strike="noStrike">
                        <a:effectLst/>
                        <a:latin typeface="Arial" panose="020B0604020202020204" pitchFamily="34" charset="0"/>
                      </a:endParaRPr>
                    </a:p>
                  </a:txBody>
                  <a:tcPr marL="116424" marR="116424" marT="1617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30000"/>
                        </a:lnSpc>
                        <a:spcBef>
                          <a:spcPts val="0"/>
                        </a:spcBef>
                        <a:spcAft>
                          <a:spcPts val="1000"/>
                        </a:spcAft>
                        <a:tabLst>
                          <a:tab pos="1386840" algn="l"/>
                        </a:tabLst>
                      </a:pPr>
                      <a:r>
                        <a:rPr lang="de-DE" sz="2400" b="0" i="0" u="none" strike="noStrike">
                          <a:solidFill>
                            <a:srgbClr val="000000"/>
                          </a:solidFill>
                          <a:effectLst/>
                          <a:latin typeface="Times New Roman" panose="02020603050405020304" pitchFamily="18" charset="0"/>
                          <a:ea typeface="Calibri" panose="020F0502020204030204" pitchFamily="34" charset="0"/>
                        </a:rPr>
                        <a:t>...........................................</a:t>
                      </a:r>
                      <a:endParaRPr lang="de-DE" sz="3200" b="0" i="0" u="none" strike="noStrike">
                        <a:effectLst/>
                        <a:latin typeface="Arial" panose="020B0604020202020204" pitchFamily="34" charset="0"/>
                      </a:endParaRPr>
                    </a:p>
                  </a:txBody>
                  <a:tcPr marL="116424" marR="116424" marT="1617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53116466"/>
                  </a:ext>
                </a:extLst>
              </a:tr>
              <a:tr h="515501">
                <a:tc>
                  <a:txBody>
                    <a:bodyPr/>
                    <a:lstStyle/>
                    <a:p>
                      <a:pPr algn="l" fontAlgn="t">
                        <a:lnSpc>
                          <a:spcPct val="130000"/>
                        </a:lnSpc>
                        <a:spcBef>
                          <a:spcPts val="0"/>
                        </a:spcBef>
                        <a:spcAft>
                          <a:spcPts val="1000"/>
                        </a:spcAft>
                        <a:tabLst>
                          <a:tab pos="1386840" algn="l"/>
                        </a:tabLst>
                      </a:pPr>
                      <a:r>
                        <a:rPr lang="de-DE" sz="2400" b="1" i="0" u="none" strike="noStrike">
                          <a:solidFill>
                            <a:srgbClr val="000000"/>
                          </a:solidFill>
                          <a:effectLst/>
                          <a:latin typeface="Times New Roman" panose="02020603050405020304" pitchFamily="18" charset="0"/>
                          <a:ea typeface="Calibri" panose="020F0502020204030204" pitchFamily="34" charset="0"/>
                        </a:rPr>
                        <a:t>2. Cách tổ chức luận điểm</a:t>
                      </a:r>
                      <a:endParaRPr lang="de-DE" sz="3200" b="0" i="0" u="none" strike="noStrike">
                        <a:effectLst/>
                        <a:latin typeface="Arial" panose="020B0604020202020204" pitchFamily="34" charset="0"/>
                      </a:endParaRPr>
                    </a:p>
                  </a:txBody>
                  <a:tcPr marL="116424" marR="116424" marT="1617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30000"/>
                        </a:lnSpc>
                        <a:spcBef>
                          <a:spcPts val="0"/>
                        </a:spcBef>
                        <a:spcAft>
                          <a:spcPts val="1000"/>
                        </a:spcAft>
                      </a:pPr>
                      <a:r>
                        <a:rPr lang="de-DE" sz="2400" b="0" i="0" u="none" strike="noStrike">
                          <a:solidFill>
                            <a:srgbClr val="000000"/>
                          </a:solidFill>
                          <a:effectLst/>
                          <a:latin typeface="Times New Roman" panose="02020603050405020304" pitchFamily="18" charset="0"/>
                          <a:ea typeface="Calibri" panose="020F0502020204030204" pitchFamily="34" charset="0"/>
                        </a:rPr>
                        <a:t>...........................................</a:t>
                      </a:r>
                      <a:endParaRPr lang="de-DE" sz="3200" b="0" i="0" u="none" strike="noStrike">
                        <a:effectLst/>
                        <a:latin typeface="Arial" panose="020B0604020202020204" pitchFamily="34" charset="0"/>
                      </a:endParaRPr>
                    </a:p>
                  </a:txBody>
                  <a:tcPr marL="116424" marR="116424" marT="1617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89555258"/>
                  </a:ext>
                </a:extLst>
              </a:tr>
              <a:tr h="515501">
                <a:tc>
                  <a:txBody>
                    <a:bodyPr/>
                    <a:lstStyle/>
                    <a:p>
                      <a:pPr algn="l" fontAlgn="t">
                        <a:lnSpc>
                          <a:spcPct val="130000"/>
                        </a:lnSpc>
                        <a:spcBef>
                          <a:spcPts val="0"/>
                        </a:spcBef>
                        <a:spcAft>
                          <a:spcPts val="1000"/>
                        </a:spcAft>
                        <a:tabLst>
                          <a:tab pos="1386840" algn="l"/>
                        </a:tabLst>
                      </a:pPr>
                      <a:r>
                        <a:rPr lang="de-DE" sz="2400" b="1" i="0" u="none" strike="noStrike">
                          <a:solidFill>
                            <a:srgbClr val="000000"/>
                          </a:solidFill>
                          <a:effectLst/>
                          <a:latin typeface="Times New Roman" panose="02020603050405020304" pitchFamily="18" charset="0"/>
                          <a:ea typeface="Calibri" panose="020F0502020204030204" pitchFamily="34" charset="0"/>
                        </a:rPr>
                        <a:t>3. Cách sử dụng lí lẽ và bằng chứng</a:t>
                      </a:r>
                      <a:endParaRPr lang="de-DE" sz="3200" b="0" i="0" u="none" strike="noStrike">
                        <a:effectLst/>
                        <a:latin typeface="Arial" panose="020B0604020202020204" pitchFamily="34" charset="0"/>
                      </a:endParaRPr>
                    </a:p>
                  </a:txBody>
                  <a:tcPr marL="116424" marR="116424" marT="1617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30000"/>
                        </a:lnSpc>
                        <a:spcBef>
                          <a:spcPts val="0"/>
                        </a:spcBef>
                        <a:spcAft>
                          <a:spcPts val="1000"/>
                        </a:spcAft>
                      </a:pPr>
                      <a:r>
                        <a:rPr lang="de-DE" sz="2400" b="0" i="0" u="none" strike="noStrike">
                          <a:solidFill>
                            <a:srgbClr val="000000"/>
                          </a:solidFill>
                          <a:effectLst/>
                          <a:latin typeface="Times New Roman" panose="02020603050405020304" pitchFamily="18" charset="0"/>
                          <a:ea typeface="Calibri" panose="020F0502020204030204" pitchFamily="34" charset="0"/>
                        </a:rPr>
                        <a:t>...........................................</a:t>
                      </a:r>
                      <a:endParaRPr lang="de-DE" sz="3200" b="0" i="0" u="none" strike="noStrike">
                        <a:effectLst/>
                        <a:latin typeface="Arial" panose="020B0604020202020204" pitchFamily="34" charset="0"/>
                      </a:endParaRPr>
                    </a:p>
                  </a:txBody>
                  <a:tcPr marL="116424" marR="116424" marT="1617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625304"/>
                  </a:ext>
                </a:extLst>
              </a:tr>
              <a:tr h="515501">
                <a:tc>
                  <a:txBody>
                    <a:bodyPr/>
                    <a:lstStyle/>
                    <a:p>
                      <a:pPr algn="l" fontAlgn="t">
                        <a:lnSpc>
                          <a:spcPct val="130000"/>
                        </a:lnSpc>
                        <a:spcBef>
                          <a:spcPts val="0"/>
                        </a:spcBef>
                        <a:spcAft>
                          <a:spcPts val="1000"/>
                        </a:spcAft>
                        <a:tabLst>
                          <a:tab pos="1386840" algn="l"/>
                        </a:tabLst>
                      </a:pPr>
                      <a:r>
                        <a:rPr lang="de-DE" sz="2400" b="1" i="0" u="none" strike="noStrike">
                          <a:solidFill>
                            <a:srgbClr val="000000"/>
                          </a:solidFill>
                          <a:effectLst/>
                          <a:latin typeface="Times New Roman" panose="02020603050405020304" pitchFamily="18" charset="0"/>
                          <a:ea typeface="Calibri" panose="020F0502020204030204" pitchFamily="34" charset="0"/>
                        </a:rPr>
                        <a:t>4. Ngôn ngữ viết</a:t>
                      </a:r>
                      <a:endParaRPr lang="de-DE" sz="3200" b="0" i="0" u="none" strike="noStrike">
                        <a:effectLst/>
                        <a:latin typeface="Arial" panose="020B0604020202020204" pitchFamily="34" charset="0"/>
                      </a:endParaRPr>
                    </a:p>
                  </a:txBody>
                  <a:tcPr marL="116424" marR="116424" marT="1617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30000"/>
                        </a:lnSpc>
                        <a:spcBef>
                          <a:spcPts val="0"/>
                        </a:spcBef>
                        <a:spcAft>
                          <a:spcPts val="1000"/>
                        </a:spcAft>
                      </a:pPr>
                      <a:r>
                        <a:rPr lang="de-DE" sz="2400" b="0" i="0" u="none" strike="noStrike">
                          <a:solidFill>
                            <a:srgbClr val="000000"/>
                          </a:solidFill>
                          <a:effectLst/>
                          <a:latin typeface="Times New Roman" panose="02020603050405020304" pitchFamily="18" charset="0"/>
                          <a:ea typeface="Calibri" panose="020F0502020204030204" pitchFamily="34" charset="0"/>
                        </a:rPr>
                        <a:t>...........................................</a:t>
                      </a:r>
                      <a:endParaRPr lang="de-DE" sz="3200" b="0" i="0" u="none" strike="noStrike">
                        <a:effectLst/>
                        <a:latin typeface="Arial" panose="020B0604020202020204" pitchFamily="34" charset="0"/>
                      </a:endParaRPr>
                    </a:p>
                  </a:txBody>
                  <a:tcPr marL="116424" marR="116424" marT="1617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6067096"/>
                  </a:ext>
                </a:extLst>
              </a:tr>
              <a:tr h="515501">
                <a:tc>
                  <a:txBody>
                    <a:bodyPr/>
                    <a:lstStyle/>
                    <a:p>
                      <a:pPr algn="l" fontAlgn="t">
                        <a:lnSpc>
                          <a:spcPct val="130000"/>
                        </a:lnSpc>
                        <a:spcBef>
                          <a:spcPts val="0"/>
                        </a:spcBef>
                        <a:spcAft>
                          <a:spcPts val="1000"/>
                        </a:spcAft>
                        <a:tabLst>
                          <a:tab pos="1386840" algn="l"/>
                        </a:tabLst>
                      </a:pPr>
                      <a:r>
                        <a:rPr lang="de-DE" sz="2400" b="1" i="0" u="none" strike="noStrike">
                          <a:solidFill>
                            <a:srgbClr val="000000"/>
                          </a:solidFill>
                          <a:effectLst/>
                          <a:latin typeface="Times New Roman" panose="02020603050405020304" pitchFamily="18" charset="0"/>
                          <a:ea typeface="Calibri" panose="020F0502020204030204" pitchFamily="34" charset="0"/>
                        </a:rPr>
                        <a:t>5. Yếu tố bổ trợ</a:t>
                      </a:r>
                      <a:endParaRPr lang="de-DE" sz="3200" b="0" i="0" u="none" strike="noStrike">
                        <a:effectLst/>
                        <a:latin typeface="Arial" panose="020B0604020202020204" pitchFamily="34" charset="0"/>
                      </a:endParaRPr>
                    </a:p>
                  </a:txBody>
                  <a:tcPr marL="116424" marR="116424" marT="1617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30000"/>
                        </a:lnSpc>
                        <a:spcBef>
                          <a:spcPts val="0"/>
                        </a:spcBef>
                        <a:spcAft>
                          <a:spcPts val="1000"/>
                        </a:spcAft>
                      </a:pPr>
                      <a:r>
                        <a:rPr lang="de-DE" sz="2400" b="0" i="0" u="none" strike="noStrike">
                          <a:solidFill>
                            <a:srgbClr val="000000"/>
                          </a:solidFill>
                          <a:effectLst/>
                          <a:latin typeface="Times New Roman" panose="02020603050405020304" pitchFamily="18" charset="0"/>
                          <a:ea typeface="Calibri" panose="020F0502020204030204" pitchFamily="34" charset="0"/>
                        </a:rPr>
                        <a:t>...........................................</a:t>
                      </a:r>
                      <a:endParaRPr lang="de-DE" sz="3200" b="0" i="0" u="none" strike="noStrike">
                        <a:effectLst/>
                        <a:latin typeface="Arial" panose="020B0604020202020204" pitchFamily="34" charset="0"/>
                      </a:endParaRPr>
                    </a:p>
                  </a:txBody>
                  <a:tcPr marL="116424" marR="116424" marT="1617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50897429"/>
                  </a:ext>
                </a:extLst>
              </a:tr>
              <a:tr h="515501">
                <a:tc>
                  <a:txBody>
                    <a:bodyPr/>
                    <a:lstStyle/>
                    <a:p>
                      <a:pPr algn="l" fontAlgn="t">
                        <a:lnSpc>
                          <a:spcPct val="130000"/>
                        </a:lnSpc>
                        <a:spcBef>
                          <a:spcPts val="0"/>
                        </a:spcBef>
                        <a:spcAft>
                          <a:spcPts val="1000"/>
                        </a:spcAft>
                        <a:tabLst>
                          <a:tab pos="1386840" algn="l"/>
                        </a:tabLst>
                      </a:pPr>
                      <a:r>
                        <a:rPr lang="de-DE" sz="2400" b="1" i="0" u="none" strike="noStrike">
                          <a:solidFill>
                            <a:srgbClr val="000000"/>
                          </a:solidFill>
                          <a:effectLst/>
                          <a:latin typeface="Times New Roman" panose="02020603050405020304" pitchFamily="18" charset="0"/>
                          <a:ea typeface="Calibri" panose="020F0502020204030204" pitchFamily="34" charset="0"/>
                        </a:rPr>
                        <a:t>6. Giọng văn</a:t>
                      </a:r>
                      <a:endParaRPr lang="de-DE" sz="3200" b="0" i="0" u="none" strike="noStrike">
                        <a:effectLst/>
                        <a:latin typeface="Arial" panose="020B0604020202020204" pitchFamily="34" charset="0"/>
                      </a:endParaRPr>
                    </a:p>
                  </a:txBody>
                  <a:tcPr marL="116424" marR="116424" marT="1617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30000"/>
                        </a:lnSpc>
                        <a:spcBef>
                          <a:spcPts val="0"/>
                        </a:spcBef>
                        <a:spcAft>
                          <a:spcPts val="1000"/>
                        </a:spcAft>
                      </a:pPr>
                      <a:r>
                        <a:rPr lang="de-DE" sz="2400" b="0" i="0" u="none" strike="noStrike" dirty="0">
                          <a:solidFill>
                            <a:srgbClr val="000000"/>
                          </a:solidFill>
                          <a:effectLst/>
                          <a:latin typeface="Times New Roman" panose="02020603050405020304" pitchFamily="18" charset="0"/>
                          <a:ea typeface="Calibri" panose="020F0502020204030204" pitchFamily="34" charset="0"/>
                        </a:rPr>
                        <a:t>...........................................</a:t>
                      </a:r>
                      <a:endParaRPr lang="de-DE" sz="3200" b="0" i="0" u="none" strike="noStrike" dirty="0">
                        <a:effectLst/>
                        <a:latin typeface="Arial" panose="020B0604020202020204" pitchFamily="34" charset="0"/>
                      </a:endParaRPr>
                    </a:p>
                  </a:txBody>
                  <a:tcPr marL="116424" marR="116424" marT="1617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75626598"/>
                  </a:ext>
                </a:extLst>
              </a:tr>
            </a:tbl>
          </a:graphicData>
        </a:graphic>
      </p:graphicFrame>
      <p:sp>
        <p:nvSpPr>
          <p:cNvPr id="2" name="TextBox 1">
            <a:extLst>
              <a:ext uri="{FF2B5EF4-FFF2-40B4-BE49-F238E27FC236}">
                <a16:creationId xmlns:a16="http://schemas.microsoft.com/office/drawing/2014/main" id="{FC8937E9-A257-CE63-3492-EA4E151DD2BD}"/>
              </a:ext>
            </a:extLst>
          </p:cNvPr>
          <p:cNvSpPr txBox="1"/>
          <p:nvPr/>
        </p:nvSpPr>
        <p:spPr>
          <a:xfrm>
            <a:off x="3394710" y="413644"/>
            <a:ext cx="4994910" cy="584775"/>
          </a:xfrm>
          <a:prstGeom prst="rect">
            <a:avLst/>
          </a:prstGeom>
          <a:noFill/>
        </p:spPr>
        <p:txBody>
          <a:bodyPr wrap="square" rtlCol="0">
            <a:spAutoFit/>
          </a:bodyPr>
          <a:lstStyle/>
          <a:p>
            <a:r>
              <a:rPr lang="en-US" sz="3200" dirty="0">
                <a:solidFill>
                  <a:srgbClr val="FF0000"/>
                </a:solidFill>
                <a:latin typeface="#9Slide03 AmpleSoft Bold" panose="02000000000000000000" pitchFamily="2" charset="0"/>
              </a:rPr>
              <a:t>HOẠT ĐỘNG NHÓM BÀN</a:t>
            </a:r>
          </a:p>
        </p:txBody>
      </p:sp>
    </p:spTree>
    <p:extLst>
      <p:ext uri="{BB962C8B-B14F-4D97-AF65-F5344CB8AC3E}">
        <p14:creationId xmlns:p14="http://schemas.microsoft.com/office/powerpoint/2010/main" val="208800840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26CAED0A-2A45-4C9C-BCDD-21A8A092C5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B385DDAD-D4CF-AD55-B871-91E0A9CC2E92}"/>
              </a:ext>
            </a:extLst>
          </p:cNvPr>
          <p:cNvSpPr>
            <a:spLocks noGrp="1"/>
          </p:cNvSpPr>
          <p:nvPr>
            <p:ph type="title"/>
          </p:nvPr>
        </p:nvSpPr>
        <p:spPr>
          <a:xfrm>
            <a:off x="737407" y="1090770"/>
            <a:ext cx="10066122" cy="1298448"/>
          </a:xfrm>
        </p:spPr>
        <p:txBody>
          <a:bodyPr anchor="b">
            <a:noAutofit/>
          </a:bodyPr>
          <a:lstStyle/>
          <a:p>
            <a:pPr algn="ctr"/>
            <a:r>
              <a:rPr lang="en-US" sz="3600" b="1" dirty="0">
                <a:solidFill>
                  <a:srgbClr val="FF0000"/>
                </a:solidFill>
                <a:effectLst/>
                <a:latin typeface="#9Slide03 AmpleSoft Bold" panose="02000000000000000000" pitchFamily="2" charset="0"/>
                <a:ea typeface="Calibri" panose="020F0502020204030204" pitchFamily="34" charset="0"/>
              </a:rPr>
              <a:t>3. N</a:t>
            </a:r>
            <a:r>
              <a:rPr lang="de-DE" sz="3600" b="1" dirty="0">
                <a:solidFill>
                  <a:srgbClr val="FF0000"/>
                </a:solidFill>
                <a:effectLst/>
                <a:latin typeface="#9Slide03 AmpleSoft Bold" panose="02000000000000000000" pitchFamily="2" charset="0"/>
                <a:ea typeface="Calibri" panose="020F0502020204030204" pitchFamily="34" charset="0"/>
              </a:rPr>
              <a:t>ghệ thuật viết văn nghị luận của tác giả thể hiện qua văn bản</a:t>
            </a:r>
            <a:br>
              <a:rPr lang="en-US" sz="3600" dirty="0">
                <a:solidFill>
                  <a:srgbClr val="FF0000"/>
                </a:solidFill>
                <a:effectLst/>
                <a:latin typeface="#9Slide03 AmpleSoft Bold" panose="02000000000000000000" pitchFamily="2" charset="0"/>
                <a:ea typeface="Calibri" panose="020F0502020204030204" pitchFamily="34" charset="0"/>
              </a:rPr>
            </a:br>
            <a:endParaRPr lang="en-US" sz="6600" dirty="0">
              <a:solidFill>
                <a:srgbClr val="FF0000"/>
              </a:solidFill>
              <a:latin typeface="#9Slide03 AmpleSoft Bold" panose="02000000000000000000" pitchFamily="2" charset="0"/>
            </a:endParaRPr>
          </a:p>
        </p:txBody>
      </p:sp>
      <p:sp>
        <p:nvSpPr>
          <p:cNvPr id="37" name="Rectangle 36">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8" name="Rectangle 37">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descr="A cartoon of a child&#10;&#10;Description automatically generated">
            <a:extLst>
              <a:ext uri="{FF2B5EF4-FFF2-40B4-BE49-F238E27FC236}">
                <a16:creationId xmlns:a16="http://schemas.microsoft.com/office/drawing/2014/main" id="{25654B9E-088A-1D02-1AF7-BD50640B0DD5}"/>
              </a:ext>
            </a:extLst>
          </p:cNvPr>
          <p:cNvPicPr>
            <a:picLocks noChangeAspect="1"/>
          </p:cNvPicPr>
          <p:nvPr/>
        </p:nvPicPr>
        <p:blipFill>
          <a:blip r:embed="rId2">
            <a:extLst>
              <a:ext uri="{28A0092B-C50C-407E-A947-70E740481C1C}">
                <a14:useLocalDpi xmlns:a14="http://schemas.microsoft.com/office/drawing/2010/main" val="0"/>
              </a:ext>
            </a:extLst>
          </a:blip>
          <a:srcRect r="29047" b="-3"/>
          <a:stretch/>
        </p:blipFill>
        <p:spPr>
          <a:xfrm>
            <a:off x="7991819" y="2559047"/>
            <a:ext cx="3164417" cy="3639451"/>
          </a:xfrm>
          <a:prstGeom prst="rect">
            <a:avLst/>
          </a:prstGeom>
        </p:spPr>
      </p:pic>
      <p:sp>
        <p:nvSpPr>
          <p:cNvPr id="25" name="Rectangle 2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 name="TextBox 3">
            <a:extLst>
              <a:ext uri="{FF2B5EF4-FFF2-40B4-BE49-F238E27FC236}">
                <a16:creationId xmlns:a16="http://schemas.microsoft.com/office/drawing/2014/main" id="{94F75158-94FF-977E-CA85-BE429122FF22}"/>
              </a:ext>
            </a:extLst>
          </p:cNvPr>
          <p:cNvSpPr txBox="1"/>
          <p:nvPr/>
        </p:nvSpPr>
        <p:spPr>
          <a:xfrm>
            <a:off x="201343" y="2794732"/>
            <a:ext cx="7531285" cy="2837187"/>
          </a:xfrm>
          <a:prstGeom prst="rect">
            <a:avLst/>
          </a:prstGeom>
          <a:noFill/>
        </p:spPr>
        <p:txBody>
          <a:bodyPr wrap="square">
            <a:spAutoFit/>
          </a:bodyPr>
          <a:lstStyle/>
          <a:p>
            <a:pPr algn="just">
              <a:lnSpc>
                <a:spcPct val="130000"/>
              </a:lnSpc>
              <a:spcAft>
                <a:spcPts val="1000"/>
              </a:spcAft>
              <a:tabLst>
                <a:tab pos="1386840" algn="l"/>
              </a:tabLst>
            </a:pPr>
            <a:r>
              <a:rPr lang="de-DE" sz="2800" b="1" dirty="0">
                <a:solidFill>
                  <a:srgbClr val="0070C0"/>
                </a:solidFill>
                <a:effectLst/>
                <a:latin typeface="Times New Roman" panose="02020603050405020304" pitchFamily="18" charset="0"/>
                <a:ea typeface="Calibri" panose="020F0502020204030204" pitchFamily="34" charset="0"/>
              </a:rPr>
              <a:t> </a:t>
            </a:r>
            <a:r>
              <a:rPr lang="vi-VN" sz="2800" b="1"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Cách đặt vấn đề sắc sảo:</a:t>
            </a:r>
            <a:r>
              <a:rPr lang="vi-VN" sz="28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lựa chọn một tác phẩm cụ thể (</a:t>
            </a:r>
            <a:r>
              <a:rPr lang="vi-VN" sz="2800" i="1"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Thằng quỷ nhỏ</a:t>
            </a:r>
            <a:r>
              <a:rPr lang="vi-VN" sz="28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 tác phẩm chứa đựng cái nhìn, góc độ tiếp cận mới mẻ và đầy nhân văn về một “tồn tại khác”, từ đó đặt vấn đề về phẩm chất của một tác phẩm văn học viết cho thiếu nhi.</a:t>
            </a:r>
            <a:endParaRPr lang="en-US" sz="28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53361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26CAED0A-2A45-4C9C-BCDD-21A8A092C5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B385DDAD-D4CF-AD55-B871-91E0A9CC2E92}"/>
              </a:ext>
            </a:extLst>
          </p:cNvPr>
          <p:cNvSpPr>
            <a:spLocks noGrp="1"/>
          </p:cNvSpPr>
          <p:nvPr>
            <p:ph type="title"/>
          </p:nvPr>
        </p:nvSpPr>
        <p:spPr>
          <a:xfrm>
            <a:off x="737407" y="1090770"/>
            <a:ext cx="10066122" cy="1298448"/>
          </a:xfrm>
        </p:spPr>
        <p:txBody>
          <a:bodyPr anchor="b">
            <a:noAutofit/>
          </a:bodyPr>
          <a:lstStyle/>
          <a:p>
            <a:pPr algn="ctr"/>
            <a:r>
              <a:rPr lang="en-US" sz="3600" b="1" dirty="0">
                <a:solidFill>
                  <a:srgbClr val="FF0000"/>
                </a:solidFill>
                <a:effectLst/>
                <a:latin typeface="#9Slide03 AmpleSoft Bold" panose="02000000000000000000" pitchFamily="2" charset="0"/>
                <a:ea typeface="Calibri" panose="020F0502020204030204" pitchFamily="34" charset="0"/>
              </a:rPr>
              <a:t>3. N</a:t>
            </a:r>
            <a:r>
              <a:rPr lang="de-DE" sz="3600" b="1" dirty="0">
                <a:solidFill>
                  <a:srgbClr val="FF0000"/>
                </a:solidFill>
                <a:effectLst/>
                <a:latin typeface="#9Slide03 AmpleSoft Bold" panose="02000000000000000000" pitchFamily="2" charset="0"/>
                <a:ea typeface="Calibri" panose="020F0502020204030204" pitchFamily="34" charset="0"/>
              </a:rPr>
              <a:t>ghệ thuật viết văn nghị luận của tác giả thể hiện qua văn bản</a:t>
            </a:r>
            <a:br>
              <a:rPr lang="en-US" sz="3600" dirty="0">
                <a:solidFill>
                  <a:srgbClr val="FF0000"/>
                </a:solidFill>
                <a:effectLst/>
                <a:latin typeface="#9Slide03 AmpleSoft Bold" panose="02000000000000000000" pitchFamily="2" charset="0"/>
                <a:ea typeface="Calibri" panose="020F0502020204030204" pitchFamily="34" charset="0"/>
              </a:rPr>
            </a:br>
            <a:endParaRPr lang="en-US" sz="6600" dirty="0">
              <a:solidFill>
                <a:srgbClr val="FF0000"/>
              </a:solidFill>
              <a:latin typeface="#9Slide03 AmpleSoft Bold" panose="02000000000000000000" pitchFamily="2" charset="0"/>
            </a:endParaRPr>
          </a:p>
        </p:txBody>
      </p:sp>
      <p:sp>
        <p:nvSpPr>
          <p:cNvPr id="37" name="Rectangle 36">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8" name="Rectangle 37">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descr="A cartoon of a child&#10;&#10;Description automatically generated">
            <a:extLst>
              <a:ext uri="{FF2B5EF4-FFF2-40B4-BE49-F238E27FC236}">
                <a16:creationId xmlns:a16="http://schemas.microsoft.com/office/drawing/2014/main" id="{25654B9E-088A-1D02-1AF7-BD50640B0DD5}"/>
              </a:ext>
            </a:extLst>
          </p:cNvPr>
          <p:cNvPicPr>
            <a:picLocks noChangeAspect="1"/>
          </p:cNvPicPr>
          <p:nvPr/>
        </p:nvPicPr>
        <p:blipFill>
          <a:blip r:embed="rId2">
            <a:extLst>
              <a:ext uri="{28A0092B-C50C-407E-A947-70E740481C1C}">
                <a14:useLocalDpi xmlns:a14="http://schemas.microsoft.com/office/drawing/2010/main" val="0"/>
              </a:ext>
            </a:extLst>
          </a:blip>
          <a:srcRect r="29047" b="-3"/>
          <a:stretch/>
        </p:blipFill>
        <p:spPr>
          <a:xfrm>
            <a:off x="7991819" y="2559047"/>
            <a:ext cx="3164417" cy="3639451"/>
          </a:xfrm>
          <a:prstGeom prst="rect">
            <a:avLst/>
          </a:prstGeom>
        </p:spPr>
      </p:pic>
      <p:sp>
        <p:nvSpPr>
          <p:cNvPr id="25" name="Rectangle 2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 name="TextBox 3">
            <a:extLst>
              <a:ext uri="{FF2B5EF4-FFF2-40B4-BE49-F238E27FC236}">
                <a16:creationId xmlns:a16="http://schemas.microsoft.com/office/drawing/2014/main" id="{94F75158-94FF-977E-CA85-BE429122FF22}"/>
              </a:ext>
            </a:extLst>
          </p:cNvPr>
          <p:cNvSpPr txBox="1"/>
          <p:nvPr/>
        </p:nvSpPr>
        <p:spPr>
          <a:xfrm>
            <a:off x="130488" y="2251536"/>
            <a:ext cx="7531285" cy="3970318"/>
          </a:xfrm>
          <a:prstGeom prst="rect">
            <a:avLst/>
          </a:prstGeom>
          <a:noFill/>
        </p:spPr>
        <p:txBody>
          <a:bodyPr wrap="square">
            <a:spAutoFit/>
          </a:bodyPr>
          <a:lstStyle/>
          <a:p>
            <a:pPr algn="just"/>
            <a:r>
              <a:rPr lang="en-US" sz="2800" dirty="0"/>
              <a:t>- </a:t>
            </a:r>
            <a:r>
              <a:rPr lang="en-US" sz="2800" b="1" dirty="0" err="1"/>
              <a:t>Cách</a:t>
            </a:r>
            <a:r>
              <a:rPr lang="en-US" sz="2800" b="1" dirty="0"/>
              <a:t> </a:t>
            </a:r>
            <a:r>
              <a:rPr lang="en-US" sz="2800" b="1" dirty="0" err="1"/>
              <a:t>tổ</a:t>
            </a:r>
            <a:r>
              <a:rPr lang="en-US" sz="2800" b="1" dirty="0"/>
              <a:t> </a:t>
            </a:r>
            <a:r>
              <a:rPr lang="en-US" sz="2800" b="1" dirty="0" err="1"/>
              <a:t>chức</a:t>
            </a:r>
            <a:r>
              <a:rPr lang="en-US" sz="2800" b="1" dirty="0"/>
              <a:t> </a:t>
            </a:r>
            <a:r>
              <a:rPr lang="en-US" sz="2800" b="1" dirty="0" err="1"/>
              <a:t>luận</a:t>
            </a:r>
            <a:r>
              <a:rPr lang="en-US" sz="2800" b="1" dirty="0"/>
              <a:t> </a:t>
            </a:r>
            <a:r>
              <a:rPr lang="en-US" sz="2800" b="1" dirty="0" err="1"/>
              <a:t>điểm</a:t>
            </a:r>
            <a:r>
              <a:rPr lang="en-US" sz="2800" dirty="0"/>
              <a:t>: VB </a:t>
            </a:r>
            <a:r>
              <a:rPr lang="en-US" sz="2800" dirty="0" err="1"/>
              <a:t>được</a:t>
            </a:r>
            <a:r>
              <a:rPr lang="en-US" sz="2800" dirty="0"/>
              <a:t> </a:t>
            </a:r>
            <a:r>
              <a:rPr lang="en-US" sz="2800" dirty="0" err="1"/>
              <a:t>tổ</a:t>
            </a:r>
            <a:r>
              <a:rPr lang="en-US" sz="2800" dirty="0"/>
              <a:t> </a:t>
            </a:r>
            <a:r>
              <a:rPr lang="en-US" sz="2800" dirty="0" err="1"/>
              <a:t>chức</a:t>
            </a:r>
            <a:r>
              <a:rPr lang="en-US" sz="2800" dirty="0"/>
              <a:t> </a:t>
            </a:r>
            <a:r>
              <a:rPr lang="en-US" sz="2800" dirty="0" err="1"/>
              <a:t>thành</a:t>
            </a:r>
            <a:r>
              <a:rPr lang="en-US" sz="2800" dirty="0"/>
              <a:t> </a:t>
            </a:r>
            <a:r>
              <a:rPr lang="en-US" sz="2800" dirty="0" err="1"/>
              <a:t>ba</a:t>
            </a:r>
            <a:r>
              <a:rPr lang="en-US" sz="2800" dirty="0"/>
              <a:t> LĐ, có </a:t>
            </a:r>
            <a:r>
              <a:rPr lang="en-US" sz="2800" dirty="0" err="1"/>
              <a:t>sự</a:t>
            </a:r>
            <a:r>
              <a:rPr lang="en-US" sz="2800" dirty="0"/>
              <a:t> </a:t>
            </a:r>
            <a:r>
              <a:rPr lang="en-US" sz="2800" dirty="0" err="1"/>
              <a:t>kết</a:t>
            </a:r>
            <a:r>
              <a:rPr lang="en-US" sz="2800" dirty="0"/>
              <a:t> </a:t>
            </a:r>
            <a:r>
              <a:rPr lang="en-US" sz="2800" dirty="0" err="1"/>
              <a:t>nối</a:t>
            </a:r>
            <a:r>
              <a:rPr lang="en-US" sz="2800" dirty="0"/>
              <a:t> </a:t>
            </a:r>
            <a:r>
              <a:rPr lang="en-US" sz="2800" dirty="0" err="1"/>
              <a:t>lô-gíc</a:t>
            </a:r>
            <a:r>
              <a:rPr lang="en-US" sz="2800" dirty="0"/>
              <a:t>, </a:t>
            </a:r>
            <a:r>
              <a:rPr lang="en-US" sz="2800" dirty="0" err="1"/>
              <a:t>chặt</a:t>
            </a:r>
            <a:r>
              <a:rPr lang="en-US" sz="2800" dirty="0"/>
              <a:t> </a:t>
            </a:r>
            <a:r>
              <a:rPr lang="en-US" sz="2800" dirty="0" err="1"/>
              <a:t>chẽ</a:t>
            </a:r>
            <a:r>
              <a:rPr lang="en-US" sz="2800" dirty="0"/>
              <a:t>. Trong </a:t>
            </a:r>
            <a:r>
              <a:rPr lang="en-US" sz="2800" dirty="0" err="1"/>
              <a:t>phần</a:t>
            </a:r>
            <a:r>
              <a:rPr lang="en-US" sz="2800" dirty="0"/>
              <a:t> </a:t>
            </a:r>
            <a:r>
              <a:rPr lang="en-US" sz="2800" dirty="0" err="1"/>
              <a:t>đầu</a:t>
            </a:r>
            <a:r>
              <a:rPr lang="en-US" sz="2800" dirty="0"/>
              <a:t>, </a:t>
            </a:r>
            <a:r>
              <a:rPr lang="en-US" sz="2800" dirty="0" err="1"/>
              <a:t>tác</a:t>
            </a:r>
            <a:r>
              <a:rPr lang="en-US" sz="2800" dirty="0"/>
              <a:t> </a:t>
            </a:r>
            <a:r>
              <a:rPr lang="en-US" sz="2800" dirty="0" err="1"/>
              <a:t>giả</a:t>
            </a:r>
            <a:r>
              <a:rPr lang="en-US" sz="2800" dirty="0"/>
              <a:t> </a:t>
            </a:r>
            <a:r>
              <a:rPr lang="en-US" sz="2800" dirty="0" err="1"/>
              <a:t>phân</a:t>
            </a:r>
            <a:r>
              <a:rPr lang="en-US" sz="2800" dirty="0"/>
              <a:t> </a:t>
            </a:r>
            <a:r>
              <a:rPr lang="en-US" sz="2800" dirty="0" err="1"/>
              <a:t>tích</a:t>
            </a:r>
            <a:r>
              <a:rPr lang="en-US" sz="2800" dirty="0"/>
              <a:t> </a:t>
            </a:r>
            <a:r>
              <a:rPr lang="en-US" sz="2800" dirty="0" err="1"/>
              <a:t>trường</a:t>
            </a:r>
            <a:r>
              <a:rPr lang="en-US" sz="2800" dirty="0"/>
              <a:t> </a:t>
            </a:r>
            <a:r>
              <a:rPr lang="en-US" sz="2800" dirty="0" err="1"/>
              <a:t>hợp</a:t>
            </a:r>
            <a:r>
              <a:rPr lang="en-US" sz="2800" dirty="0"/>
              <a:t> </a:t>
            </a:r>
            <a:r>
              <a:rPr lang="en-US" sz="2800" dirty="0" err="1"/>
              <a:t>tác</a:t>
            </a:r>
            <a:r>
              <a:rPr lang="en-US" sz="2800" dirty="0"/>
              <a:t> </a:t>
            </a:r>
            <a:r>
              <a:rPr lang="en-US" sz="2800" dirty="0" err="1"/>
              <a:t>phẩm</a:t>
            </a:r>
            <a:r>
              <a:rPr lang="en-US" sz="2800" dirty="0"/>
              <a:t> </a:t>
            </a:r>
            <a:r>
              <a:rPr lang="en-US" sz="2800" i="1" dirty="0" err="1"/>
              <a:t>Thằng</a:t>
            </a:r>
            <a:r>
              <a:rPr lang="en-US" sz="2800" i="1" dirty="0"/>
              <a:t> </a:t>
            </a:r>
            <a:r>
              <a:rPr lang="en-US" sz="2800" i="1" dirty="0" err="1"/>
              <a:t>quỷ</a:t>
            </a:r>
            <a:r>
              <a:rPr lang="en-US" sz="2800" i="1" dirty="0"/>
              <a:t> </a:t>
            </a:r>
            <a:r>
              <a:rPr lang="en-US" sz="2800" i="1" dirty="0" err="1"/>
              <a:t>nhỏ</a:t>
            </a:r>
            <a:r>
              <a:rPr lang="en-US" sz="2800" dirty="0"/>
              <a:t>. </a:t>
            </a:r>
            <a:r>
              <a:rPr lang="en-US" sz="2800" dirty="0" err="1"/>
              <a:t>Phần</a:t>
            </a:r>
            <a:r>
              <a:rPr lang="en-US" sz="2800" dirty="0"/>
              <a:t> (2) </a:t>
            </a:r>
            <a:r>
              <a:rPr lang="en-US" sz="2800" dirty="0" err="1"/>
              <a:t>mở</a:t>
            </a:r>
            <a:r>
              <a:rPr lang="en-US" sz="2800" dirty="0"/>
              <a:t> </a:t>
            </a:r>
            <a:r>
              <a:rPr lang="en-US" sz="2800" dirty="0" err="1"/>
              <a:t>rộng</a:t>
            </a:r>
            <a:r>
              <a:rPr lang="en-US" sz="2800" dirty="0"/>
              <a:t> </a:t>
            </a:r>
            <a:r>
              <a:rPr lang="en-US" sz="2800" dirty="0" err="1"/>
              <a:t>lí</a:t>
            </a:r>
            <a:r>
              <a:rPr lang="en-US" sz="2800" dirty="0"/>
              <a:t> </a:t>
            </a:r>
            <a:r>
              <a:rPr lang="en-US" sz="2800" dirty="0" err="1"/>
              <a:t>giải</a:t>
            </a:r>
            <a:r>
              <a:rPr lang="en-US" sz="2800" dirty="0"/>
              <a:t> về “</a:t>
            </a:r>
            <a:r>
              <a:rPr lang="en-US" sz="2800" dirty="0" err="1"/>
              <a:t>tồn</a:t>
            </a:r>
            <a:r>
              <a:rPr lang="en-US" sz="2800" dirty="0"/>
              <a:t> </a:t>
            </a:r>
            <a:r>
              <a:rPr lang="en-US" sz="2800" dirty="0" err="1"/>
              <a:t>tại</a:t>
            </a:r>
            <a:r>
              <a:rPr lang="en-US" sz="2800" dirty="0"/>
              <a:t> </a:t>
            </a:r>
            <a:r>
              <a:rPr lang="en-US" sz="2800" dirty="0" err="1"/>
              <a:t>khác</a:t>
            </a:r>
            <a:r>
              <a:rPr lang="en-US" sz="2800" dirty="0"/>
              <a:t>” </a:t>
            </a:r>
            <a:r>
              <a:rPr lang="en-US" sz="2800" dirty="0" err="1"/>
              <a:t>dưới</a:t>
            </a:r>
            <a:r>
              <a:rPr lang="en-US" sz="2800" dirty="0"/>
              <a:t> </a:t>
            </a:r>
            <a:r>
              <a:rPr lang="en-US" sz="2800" dirty="0" err="1"/>
              <a:t>góc</a:t>
            </a:r>
            <a:r>
              <a:rPr lang="en-US" sz="2800" dirty="0"/>
              <a:t> </a:t>
            </a:r>
            <a:r>
              <a:rPr lang="en-US" sz="2800" dirty="0" err="1"/>
              <a:t>nhìn</a:t>
            </a:r>
            <a:r>
              <a:rPr lang="en-US" sz="2800" dirty="0"/>
              <a:t> </a:t>
            </a:r>
            <a:r>
              <a:rPr lang="en-US" sz="2800" dirty="0" err="1"/>
              <a:t>của</a:t>
            </a:r>
            <a:r>
              <a:rPr lang="en-US" sz="2800" dirty="0"/>
              <a:t> các khoa học </a:t>
            </a:r>
            <a:r>
              <a:rPr lang="en-US" sz="2800" dirty="0" err="1"/>
              <a:t>liên</a:t>
            </a:r>
            <a:r>
              <a:rPr lang="en-US" sz="2800" dirty="0"/>
              <a:t> </a:t>
            </a:r>
            <a:r>
              <a:rPr lang="en-US" sz="2800" dirty="0" err="1"/>
              <a:t>ngành</a:t>
            </a:r>
            <a:r>
              <a:rPr lang="en-US" sz="2800" dirty="0"/>
              <a:t>: </a:t>
            </a:r>
            <a:r>
              <a:rPr lang="en-US" sz="2800" dirty="0" err="1"/>
              <a:t>nhân</a:t>
            </a:r>
            <a:r>
              <a:rPr lang="en-US" sz="2800" dirty="0"/>
              <a:t> học, </a:t>
            </a:r>
            <a:r>
              <a:rPr lang="en-US" sz="2800" dirty="0" err="1"/>
              <a:t>văn</a:t>
            </a:r>
            <a:r>
              <a:rPr lang="en-US" sz="2800" dirty="0"/>
              <a:t> </a:t>
            </a:r>
            <a:r>
              <a:rPr lang="en-US" sz="2800" dirty="0" err="1"/>
              <a:t>hoá</a:t>
            </a:r>
            <a:r>
              <a:rPr lang="en-US" sz="2800" dirty="0"/>
              <a:t> học, </a:t>
            </a:r>
            <a:r>
              <a:rPr lang="en-US" sz="2800" dirty="0" err="1"/>
              <a:t>sau</a:t>
            </a:r>
            <a:r>
              <a:rPr lang="en-US" sz="2800" dirty="0"/>
              <a:t> đó soi </a:t>
            </a:r>
            <a:r>
              <a:rPr lang="en-US" sz="2800" dirty="0" err="1"/>
              <a:t>chiếu</a:t>
            </a:r>
            <a:r>
              <a:rPr lang="en-US" sz="2800" dirty="0"/>
              <a:t> </a:t>
            </a:r>
            <a:r>
              <a:rPr lang="en-US" sz="2800" dirty="0" err="1"/>
              <a:t>trở</a:t>
            </a:r>
            <a:r>
              <a:rPr lang="en-US" sz="2800" dirty="0"/>
              <a:t> lại </a:t>
            </a:r>
            <a:r>
              <a:rPr lang="en-US" sz="2800" dirty="0" err="1"/>
              <a:t>vào</a:t>
            </a:r>
            <a:r>
              <a:rPr lang="en-US" sz="2800" dirty="0"/>
              <a:t> “</a:t>
            </a:r>
            <a:r>
              <a:rPr lang="en-US" sz="2800" dirty="0" err="1"/>
              <a:t>tồn</a:t>
            </a:r>
            <a:r>
              <a:rPr lang="en-US" sz="2800" dirty="0"/>
              <a:t> </a:t>
            </a:r>
            <a:r>
              <a:rPr lang="en-US" sz="2800" dirty="0" err="1"/>
              <a:t>tại</a:t>
            </a:r>
            <a:r>
              <a:rPr lang="en-US" sz="2800" dirty="0"/>
              <a:t> </a:t>
            </a:r>
            <a:r>
              <a:rPr lang="en-US" sz="2800" dirty="0" err="1"/>
              <a:t>khác</a:t>
            </a:r>
            <a:r>
              <a:rPr lang="en-US" sz="2800" dirty="0"/>
              <a:t>” </a:t>
            </a:r>
            <a:r>
              <a:rPr lang="en-US" sz="2800" dirty="0" err="1"/>
              <a:t>trong</a:t>
            </a:r>
            <a:r>
              <a:rPr lang="en-US" sz="2800" dirty="0"/>
              <a:t> </a:t>
            </a:r>
            <a:r>
              <a:rPr lang="en-US" sz="2800" dirty="0" err="1"/>
              <a:t>văn</a:t>
            </a:r>
            <a:r>
              <a:rPr lang="en-US" sz="2800" dirty="0"/>
              <a:t> học. </a:t>
            </a:r>
            <a:r>
              <a:rPr lang="en-US" sz="2800" dirty="0" err="1"/>
              <a:t>Phần</a:t>
            </a:r>
            <a:r>
              <a:rPr lang="en-US" sz="2800" dirty="0"/>
              <a:t> (3) </a:t>
            </a:r>
            <a:r>
              <a:rPr lang="en-US" sz="2800" dirty="0" err="1"/>
              <a:t>vừa</a:t>
            </a:r>
            <a:r>
              <a:rPr lang="en-US" sz="2800" dirty="0"/>
              <a:t> </a:t>
            </a:r>
            <a:r>
              <a:rPr lang="en-US" sz="2800" dirty="0" err="1"/>
              <a:t>nâng</a:t>
            </a:r>
            <a:r>
              <a:rPr lang="en-US" sz="2800" dirty="0"/>
              <a:t> </a:t>
            </a:r>
            <a:r>
              <a:rPr lang="en-US" sz="2800" dirty="0" err="1"/>
              <a:t>cao</a:t>
            </a:r>
            <a:r>
              <a:rPr lang="en-US" sz="2800" dirty="0"/>
              <a:t> </a:t>
            </a:r>
            <a:r>
              <a:rPr lang="en-US" sz="2800" dirty="0" err="1"/>
              <a:t>vấn</a:t>
            </a:r>
            <a:r>
              <a:rPr lang="en-US" sz="2800" dirty="0"/>
              <a:t> </a:t>
            </a:r>
            <a:r>
              <a:rPr lang="en-US" sz="2800" dirty="0" err="1"/>
              <a:t>đề</a:t>
            </a:r>
            <a:r>
              <a:rPr lang="en-US" sz="2800" dirty="0"/>
              <a:t>, </a:t>
            </a:r>
            <a:r>
              <a:rPr lang="en-US" sz="2800" dirty="0" err="1"/>
              <a:t>vừa</a:t>
            </a:r>
            <a:r>
              <a:rPr lang="en-US" sz="2800" dirty="0"/>
              <a:t> </a:t>
            </a:r>
            <a:r>
              <a:rPr lang="en-US" sz="2800" dirty="0" err="1"/>
              <a:t>nêu</a:t>
            </a:r>
            <a:r>
              <a:rPr lang="en-US" sz="2800" dirty="0"/>
              <a:t> lên các </a:t>
            </a:r>
            <a:r>
              <a:rPr lang="en-US" sz="2800" dirty="0" err="1"/>
              <a:t>đề</a:t>
            </a:r>
            <a:r>
              <a:rPr lang="en-US" sz="2800" dirty="0"/>
              <a:t> </a:t>
            </a:r>
            <a:r>
              <a:rPr lang="en-US" sz="2800" dirty="0" err="1"/>
              <a:t>xuất</a:t>
            </a:r>
            <a:r>
              <a:rPr lang="en-US" sz="2800" dirty="0"/>
              <a:t> có tính </a:t>
            </a:r>
            <a:r>
              <a:rPr lang="en-US" sz="2800" dirty="0" err="1"/>
              <a:t>kết</a:t>
            </a:r>
            <a:r>
              <a:rPr lang="en-US" sz="2800" dirty="0"/>
              <a:t> </a:t>
            </a:r>
            <a:r>
              <a:rPr lang="en-US" sz="2800" dirty="0" err="1"/>
              <a:t>nối</a:t>
            </a:r>
            <a:r>
              <a:rPr lang="en-US" sz="2800" dirty="0"/>
              <a:t> </a:t>
            </a:r>
            <a:r>
              <a:rPr lang="en-US" sz="2800" dirty="0" err="1"/>
              <a:t>với</a:t>
            </a:r>
            <a:r>
              <a:rPr lang="en-US" sz="2800" dirty="0"/>
              <a:t> </a:t>
            </a:r>
            <a:r>
              <a:rPr lang="en-US" sz="2800" dirty="0" err="1"/>
              <a:t>thực</a:t>
            </a:r>
            <a:r>
              <a:rPr lang="en-US" sz="2800" dirty="0"/>
              <a:t> </a:t>
            </a:r>
            <a:r>
              <a:rPr lang="en-US" sz="2800" dirty="0" err="1"/>
              <a:t>tiễn</a:t>
            </a:r>
            <a:r>
              <a:rPr lang="en-US" sz="2800" dirty="0"/>
              <a:t> </a:t>
            </a:r>
            <a:r>
              <a:rPr lang="en-US" sz="2800" dirty="0" err="1"/>
              <a:t>sáng</a:t>
            </a:r>
            <a:r>
              <a:rPr lang="en-US" sz="2800" dirty="0"/>
              <a:t> </a:t>
            </a:r>
            <a:r>
              <a:rPr lang="en-US" sz="2800" dirty="0" err="1"/>
              <a:t>tác</a:t>
            </a:r>
            <a:r>
              <a:rPr lang="en-US" sz="2800" dirty="0"/>
              <a:t> </a:t>
            </a:r>
            <a:r>
              <a:rPr lang="en-US" sz="2800" dirty="0" err="1"/>
              <a:t>văn</a:t>
            </a:r>
            <a:r>
              <a:rPr lang="en-US" sz="2800" dirty="0"/>
              <a:t> học </a:t>
            </a:r>
            <a:r>
              <a:rPr lang="en-US" sz="2800" dirty="0" err="1"/>
              <a:t>thiếu</a:t>
            </a:r>
            <a:r>
              <a:rPr lang="en-US" sz="2800" dirty="0"/>
              <a:t> </a:t>
            </a:r>
            <a:r>
              <a:rPr lang="en-US" sz="2800" dirty="0" err="1"/>
              <a:t>nhi</a:t>
            </a:r>
            <a:r>
              <a:rPr lang="en-US" sz="2800" dirty="0"/>
              <a:t>.</a:t>
            </a:r>
          </a:p>
        </p:txBody>
      </p:sp>
    </p:spTree>
    <p:extLst>
      <p:ext uri="{BB962C8B-B14F-4D97-AF65-F5344CB8AC3E}">
        <p14:creationId xmlns:p14="http://schemas.microsoft.com/office/powerpoint/2010/main" val="317993337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26CAED0A-2A45-4C9C-BCDD-21A8A092C5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B385DDAD-D4CF-AD55-B871-91E0A9CC2E92}"/>
              </a:ext>
            </a:extLst>
          </p:cNvPr>
          <p:cNvSpPr>
            <a:spLocks noGrp="1"/>
          </p:cNvSpPr>
          <p:nvPr>
            <p:ph type="title"/>
          </p:nvPr>
        </p:nvSpPr>
        <p:spPr>
          <a:xfrm>
            <a:off x="737407" y="1090770"/>
            <a:ext cx="10066122" cy="1298448"/>
          </a:xfrm>
        </p:spPr>
        <p:txBody>
          <a:bodyPr anchor="b">
            <a:noAutofit/>
          </a:bodyPr>
          <a:lstStyle/>
          <a:p>
            <a:pPr algn="ctr"/>
            <a:r>
              <a:rPr lang="en-US" sz="3600" b="1" dirty="0">
                <a:solidFill>
                  <a:srgbClr val="FF0000"/>
                </a:solidFill>
                <a:effectLst/>
                <a:latin typeface="#9Slide03 AmpleSoft Bold" panose="02000000000000000000" pitchFamily="2" charset="0"/>
                <a:ea typeface="Calibri" panose="020F0502020204030204" pitchFamily="34" charset="0"/>
              </a:rPr>
              <a:t>3. N</a:t>
            </a:r>
            <a:r>
              <a:rPr lang="de-DE" sz="3600" b="1" dirty="0">
                <a:solidFill>
                  <a:srgbClr val="FF0000"/>
                </a:solidFill>
                <a:effectLst/>
                <a:latin typeface="#9Slide03 AmpleSoft Bold" panose="02000000000000000000" pitchFamily="2" charset="0"/>
                <a:ea typeface="Calibri" panose="020F0502020204030204" pitchFamily="34" charset="0"/>
              </a:rPr>
              <a:t>ghệ thuật viết văn nghị luận của tác giả thể hiện qua văn bản</a:t>
            </a:r>
            <a:br>
              <a:rPr lang="en-US" sz="3600" dirty="0">
                <a:solidFill>
                  <a:srgbClr val="FF0000"/>
                </a:solidFill>
                <a:effectLst/>
                <a:latin typeface="#9Slide03 AmpleSoft Bold" panose="02000000000000000000" pitchFamily="2" charset="0"/>
                <a:ea typeface="Calibri" panose="020F0502020204030204" pitchFamily="34" charset="0"/>
              </a:rPr>
            </a:br>
            <a:endParaRPr lang="en-US" sz="6600" dirty="0">
              <a:solidFill>
                <a:srgbClr val="FF0000"/>
              </a:solidFill>
              <a:latin typeface="#9Slide03 AmpleSoft Bold" panose="02000000000000000000" pitchFamily="2" charset="0"/>
            </a:endParaRPr>
          </a:p>
        </p:txBody>
      </p:sp>
      <p:sp>
        <p:nvSpPr>
          <p:cNvPr id="37" name="Rectangle 36">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8" name="Rectangle 37">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descr="A cartoon of a child&#10;&#10;Description automatically generated">
            <a:extLst>
              <a:ext uri="{FF2B5EF4-FFF2-40B4-BE49-F238E27FC236}">
                <a16:creationId xmlns:a16="http://schemas.microsoft.com/office/drawing/2014/main" id="{25654B9E-088A-1D02-1AF7-BD50640B0DD5}"/>
              </a:ext>
            </a:extLst>
          </p:cNvPr>
          <p:cNvPicPr>
            <a:picLocks noChangeAspect="1"/>
          </p:cNvPicPr>
          <p:nvPr/>
        </p:nvPicPr>
        <p:blipFill>
          <a:blip r:embed="rId2">
            <a:extLst>
              <a:ext uri="{28A0092B-C50C-407E-A947-70E740481C1C}">
                <a14:useLocalDpi xmlns:a14="http://schemas.microsoft.com/office/drawing/2010/main" val="0"/>
              </a:ext>
            </a:extLst>
          </a:blip>
          <a:srcRect r="29047" b="-3"/>
          <a:stretch/>
        </p:blipFill>
        <p:spPr>
          <a:xfrm>
            <a:off x="7991819" y="2559047"/>
            <a:ext cx="3164417" cy="3639451"/>
          </a:xfrm>
          <a:prstGeom prst="rect">
            <a:avLst/>
          </a:prstGeom>
        </p:spPr>
      </p:pic>
      <p:sp>
        <p:nvSpPr>
          <p:cNvPr id="25" name="Rectangle 2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 name="TextBox 3">
            <a:extLst>
              <a:ext uri="{FF2B5EF4-FFF2-40B4-BE49-F238E27FC236}">
                <a16:creationId xmlns:a16="http://schemas.microsoft.com/office/drawing/2014/main" id="{94F75158-94FF-977E-CA85-BE429122FF22}"/>
              </a:ext>
            </a:extLst>
          </p:cNvPr>
          <p:cNvSpPr txBox="1"/>
          <p:nvPr/>
        </p:nvSpPr>
        <p:spPr>
          <a:xfrm>
            <a:off x="86435" y="2069865"/>
            <a:ext cx="7861331" cy="4401205"/>
          </a:xfrm>
          <a:prstGeom prst="rect">
            <a:avLst/>
          </a:prstGeom>
          <a:noFill/>
        </p:spPr>
        <p:txBody>
          <a:bodyPr wrap="square">
            <a:spAutoFit/>
          </a:bodyPr>
          <a:lstStyle/>
          <a:p>
            <a:pPr algn="just"/>
            <a:r>
              <a:rPr lang="en-US" sz="2800" dirty="0"/>
              <a:t>- </a:t>
            </a:r>
            <a:r>
              <a:rPr lang="en-US" sz="2800" b="1" dirty="0" err="1"/>
              <a:t>Cách</a:t>
            </a:r>
            <a:r>
              <a:rPr lang="en-US" sz="2800" b="1" dirty="0"/>
              <a:t> </a:t>
            </a:r>
            <a:r>
              <a:rPr lang="en-US" sz="2800" b="1" dirty="0" err="1"/>
              <a:t>sử</a:t>
            </a:r>
            <a:r>
              <a:rPr lang="en-US" sz="2800" b="1" dirty="0"/>
              <a:t> </a:t>
            </a:r>
            <a:r>
              <a:rPr lang="en-US" sz="2800" b="1" dirty="0" err="1"/>
              <a:t>dụng</a:t>
            </a:r>
            <a:r>
              <a:rPr lang="en-US" sz="2800" b="1" dirty="0"/>
              <a:t> </a:t>
            </a:r>
            <a:r>
              <a:rPr lang="en-US" sz="2800" b="1" dirty="0" err="1"/>
              <a:t>lí</a:t>
            </a:r>
            <a:r>
              <a:rPr lang="en-US" sz="2800" b="1" dirty="0"/>
              <a:t> </a:t>
            </a:r>
            <a:r>
              <a:rPr lang="en-US" sz="2800" b="1" dirty="0" err="1"/>
              <a:t>lẽ</a:t>
            </a:r>
            <a:r>
              <a:rPr lang="en-US" sz="2800" b="1" dirty="0"/>
              <a:t> </a:t>
            </a:r>
            <a:r>
              <a:rPr lang="en-US" sz="2800" b="1" dirty="0" err="1"/>
              <a:t>và</a:t>
            </a:r>
            <a:r>
              <a:rPr lang="en-US" sz="2800" b="1" dirty="0"/>
              <a:t> </a:t>
            </a:r>
            <a:r>
              <a:rPr lang="en-US" sz="2800" b="1" dirty="0" err="1"/>
              <a:t>bằng</a:t>
            </a:r>
            <a:r>
              <a:rPr lang="en-US" sz="2800" b="1" dirty="0"/>
              <a:t> </a:t>
            </a:r>
            <a:r>
              <a:rPr lang="en-US" sz="2800" b="1" dirty="0" err="1"/>
              <a:t>chứng</a:t>
            </a:r>
            <a:r>
              <a:rPr lang="en-US" sz="2800" dirty="0"/>
              <a:t>: </a:t>
            </a:r>
          </a:p>
          <a:p>
            <a:pPr marL="457200" indent="-457200" algn="just">
              <a:buFont typeface="Wingdings" panose="05000000000000000000" pitchFamily="2" charset="2"/>
              <a:buChar char="ü"/>
            </a:pPr>
            <a:r>
              <a:rPr lang="en-US" sz="2800" dirty="0"/>
              <a:t> </a:t>
            </a:r>
            <a:r>
              <a:rPr lang="en-US" sz="2800" dirty="0" err="1"/>
              <a:t>Lí</a:t>
            </a:r>
            <a:r>
              <a:rPr lang="en-US" sz="2800" dirty="0"/>
              <a:t> </a:t>
            </a:r>
            <a:r>
              <a:rPr lang="en-US" sz="2800" dirty="0" err="1"/>
              <a:t>lẽ</a:t>
            </a:r>
            <a:r>
              <a:rPr lang="en-US" sz="2800" dirty="0"/>
              <a:t> </a:t>
            </a:r>
            <a:r>
              <a:rPr lang="en-US" sz="2800" dirty="0" err="1"/>
              <a:t>và</a:t>
            </a:r>
            <a:r>
              <a:rPr lang="en-US" sz="2800" dirty="0"/>
              <a:t> </a:t>
            </a:r>
            <a:r>
              <a:rPr lang="en-US" sz="2800" dirty="0" err="1"/>
              <a:t>bằng</a:t>
            </a:r>
            <a:r>
              <a:rPr lang="en-US" sz="2800" dirty="0"/>
              <a:t> </a:t>
            </a:r>
            <a:r>
              <a:rPr lang="en-US" sz="2800" dirty="0" err="1"/>
              <a:t>chứng</a:t>
            </a:r>
            <a:r>
              <a:rPr lang="en-US" sz="2800" dirty="0"/>
              <a:t> </a:t>
            </a:r>
            <a:r>
              <a:rPr lang="en-US" sz="2800" dirty="0" err="1"/>
              <a:t>được</a:t>
            </a:r>
            <a:r>
              <a:rPr lang="en-US" sz="2800" dirty="0"/>
              <a:t> </a:t>
            </a:r>
            <a:r>
              <a:rPr lang="en-US" sz="2800" dirty="0" err="1"/>
              <a:t>sử</a:t>
            </a:r>
            <a:r>
              <a:rPr lang="en-US" sz="2800" dirty="0"/>
              <a:t> </a:t>
            </a:r>
            <a:r>
              <a:rPr lang="en-US" sz="2800" dirty="0" err="1"/>
              <a:t>dụng</a:t>
            </a:r>
            <a:r>
              <a:rPr lang="en-US" sz="2800" dirty="0"/>
              <a:t> </a:t>
            </a:r>
            <a:r>
              <a:rPr lang="en-US" sz="2800" dirty="0" err="1"/>
              <a:t>đều</a:t>
            </a:r>
            <a:r>
              <a:rPr lang="en-US" sz="2800" dirty="0"/>
              <a:t> </a:t>
            </a:r>
            <a:r>
              <a:rPr lang="en-US" sz="2800" dirty="0" err="1"/>
              <a:t>hướng</a:t>
            </a:r>
            <a:r>
              <a:rPr lang="en-US" sz="2800" dirty="0"/>
              <a:t> đến làm </a:t>
            </a:r>
            <a:r>
              <a:rPr lang="en-US" sz="2800" dirty="0" err="1"/>
              <a:t>sáng</a:t>
            </a:r>
            <a:r>
              <a:rPr lang="en-US" sz="2800" dirty="0"/>
              <a:t> </a:t>
            </a:r>
            <a:r>
              <a:rPr lang="en-US" sz="2800" dirty="0" err="1"/>
              <a:t>tỏ</a:t>
            </a:r>
            <a:r>
              <a:rPr lang="en-US" sz="2800" dirty="0"/>
              <a:t> ý </a:t>
            </a:r>
            <a:r>
              <a:rPr lang="en-US" sz="2800" dirty="0" err="1"/>
              <a:t>kiến</a:t>
            </a:r>
            <a:r>
              <a:rPr lang="en-US" sz="2800" dirty="0"/>
              <a:t>, </a:t>
            </a:r>
            <a:r>
              <a:rPr lang="en-US" sz="2800" dirty="0" err="1"/>
              <a:t>luận</a:t>
            </a:r>
            <a:r>
              <a:rPr lang="en-US" sz="2800" dirty="0"/>
              <a:t> </a:t>
            </a:r>
            <a:r>
              <a:rPr lang="en-US" sz="2800" dirty="0" err="1"/>
              <a:t>điểm</a:t>
            </a:r>
            <a:r>
              <a:rPr lang="en-US" sz="2800" dirty="0"/>
              <a:t> </a:t>
            </a:r>
            <a:r>
              <a:rPr lang="en-US" sz="2800" dirty="0" err="1"/>
              <a:t>của</a:t>
            </a:r>
            <a:r>
              <a:rPr lang="en-US" sz="2800" dirty="0"/>
              <a:t> </a:t>
            </a:r>
            <a:r>
              <a:rPr lang="en-US" sz="2800" dirty="0" err="1"/>
              <a:t>tác</a:t>
            </a:r>
            <a:r>
              <a:rPr lang="en-US" sz="2800" dirty="0"/>
              <a:t> </a:t>
            </a:r>
            <a:r>
              <a:rPr lang="en-US" sz="2800" dirty="0" err="1"/>
              <a:t>giả</a:t>
            </a:r>
            <a:r>
              <a:rPr lang="en-US" sz="2800" dirty="0"/>
              <a:t>.</a:t>
            </a:r>
          </a:p>
          <a:p>
            <a:pPr marL="457200" indent="-457200" algn="just">
              <a:buFont typeface="Wingdings" panose="05000000000000000000" pitchFamily="2" charset="2"/>
              <a:buChar char="ü"/>
            </a:pPr>
            <a:r>
              <a:rPr lang="en-US" sz="2800" dirty="0"/>
              <a:t> </a:t>
            </a:r>
            <a:r>
              <a:rPr lang="en-US" sz="2800" dirty="0" err="1"/>
              <a:t>Lí</a:t>
            </a:r>
            <a:r>
              <a:rPr lang="en-US" sz="2800" dirty="0"/>
              <a:t> </a:t>
            </a:r>
            <a:r>
              <a:rPr lang="en-US" sz="2800" dirty="0" err="1"/>
              <a:t>lẽ</a:t>
            </a:r>
            <a:r>
              <a:rPr lang="en-US" sz="2800" dirty="0"/>
              <a:t> </a:t>
            </a:r>
            <a:r>
              <a:rPr lang="en-US" sz="2800" dirty="0" err="1"/>
              <a:t>của</a:t>
            </a:r>
            <a:r>
              <a:rPr lang="en-US" sz="2800" dirty="0"/>
              <a:t> </a:t>
            </a:r>
            <a:r>
              <a:rPr lang="en-US" sz="2800" dirty="0" err="1"/>
              <a:t>tác</a:t>
            </a:r>
            <a:r>
              <a:rPr lang="en-US" sz="2800" dirty="0"/>
              <a:t> </a:t>
            </a:r>
            <a:r>
              <a:rPr lang="en-US" sz="2800" dirty="0" err="1"/>
              <a:t>giả</a:t>
            </a:r>
            <a:r>
              <a:rPr lang="en-US" sz="2800" dirty="0"/>
              <a:t> có xu </a:t>
            </a:r>
            <a:r>
              <a:rPr lang="en-US" sz="2800" dirty="0" err="1"/>
              <a:t>hướng</a:t>
            </a:r>
            <a:r>
              <a:rPr lang="en-US" sz="2800" dirty="0"/>
              <a:t> </a:t>
            </a:r>
            <a:r>
              <a:rPr lang="en-US" sz="2800" dirty="0" err="1"/>
              <a:t>đối</a:t>
            </a:r>
            <a:r>
              <a:rPr lang="en-US" sz="2800" dirty="0"/>
              <a:t> </a:t>
            </a:r>
            <a:r>
              <a:rPr lang="en-US" sz="2800" dirty="0" err="1"/>
              <a:t>thoại</a:t>
            </a:r>
            <a:r>
              <a:rPr lang="en-US" sz="2800" dirty="0"/>
              <a:t> </a:t>
            </a:r>
            <a:r>
              <a:rPr lang="en-US" sz="2800" dirty="0" err="1"/>
              <a:t>với</a:t>
            </a:r>
            <a:r>
              <a:rPr lang="en-US" sz="2800" dirty="0"/>
              <a:t> các </a:t>
            </a:r>
            <a:r>
              <a:rPr lang="en-US" sz="2800" dirty="0" err="1"/>
              <a:t>quan</a:t>
            </a:r>
            <a:r>
              <a:rPr lang="en-US" sz="2800" dirty="0"/>
              <a:t> </a:t>
            </a:r>
            <a:r>
              <a:rPr lang="en-US" sz="2800" dirty="0" err="1"/>
              <a:t>điểm</a:t>
            </a:r>
            <a:r>
              <a:rPr lang="en-US" sz="2800" dirty="0"/>
              <a:t> </a:t>
            </a:r>
            <a:r>
              <a:rPr lang="en-US" sz="2800" dirty="0" err="1"/>
              <a:t>truyền</a:t>
            </a:r>
            <a:r>
              <a:rPr lang="en-US" sz="2800" dirty="0"/>
              <a:t> </a:t>
            </a:r>
            <a:r>
              <a:rPr lang="en-US" sz="2800" dirty="0" err="1"/>
              <a:t>thống</a:t>
            </a:r>
            <a:r>
              <a:rPr lang="en-US" sz="2800" dirty="0"/>
              <a:t>, </a:t>
            </a:r>
            <a:r>
              <a:rPr lang="en-US" sz="2800" dirty="0" err="1"/>
              <a:t>vừa</a:t>
            </a:r>
            <a:r>
              <a:rPr lang="en-US" sz="2800" dirty="0"/>
              <a:t> </a:t>
            </a:r>
            <a:r>
              <a:rPr lang="en-US" sz="2800" dirty="0" err="1"/>
              <a:t>diễn</a:t>
            </a:r>
            <a:r>
              <a:rPr lang="en-US" sz="2800" dirty="0"/>
              <a:t> </a:t>
            </a:r>
            <a:r>
              <a:rPr lang="en-US" sz="2800" dirty="0" err="1"/>
              <a:t>giải</a:t>
            </a:r>
            <a:r>
              <a:rPr lang="en-US" sz="2800" dirty="0"/>
              <a:t>, </a:t>
            </a:r>
            <a:r>
              <a:rPr lang="en-US" sz="2800" dirty="0" err="1"/>
              <a:t>vừa</a:t>
            </a:r>
            <a:r>
              <a:rPr lang="en-US" sz="2800" dirty="0"/>
              <a:t> </a:t>
            </a:r>
            <a:r>
              <a:rPr lang="en-US" sz="2800" dirty="0" err="1"/>
              <a:t>lí</a:t>
            </a:r>
            <a:r>
              <a:rPr lang="en-US" sz="2800" dirty="0"/>
              <a:t> </a:t>
            </a:r>
            <a:r>
              <a:rPr lang="en-US" sz="2800" dirty="0" err="1"/>
              <a:t>giải</a:t>
            </a:r>
            <a:r>
              <a:rPr lang="en-US" sz="2800" dirty="0"/>
              <a:t> để </a:t>
            </a:r>
            <a:r>
              <a:rPr lang="en-US" sz="2800" dirty="0" err="1"/>
              <a:t>độc</a:t>
            </a:r>
            <a:r>
              <a:rPr lang="en-US" sz="2800" dirty="0"/>
              <a:t> </a:t>
            </a:r>
            <a:r>
              <a:rPr lang="en-US" sz="2800" dirty="0" err="1"/>
              <a:t>giả</a:t>
            </a:r>
            <a:r>
              <a:rPr lang="en-US" sz="2800" dirty="0"/>
              <a:t> </a:t>
            </a:r>
            <a:r>
              <a:rPr lang="en-US" sz="2800" dirty="0" err="1"/>
              <a:t>hiểu</a:t>
            </a:r>
            <a:r>
              <a:rPr lang="en-US" sz="2800" dirty="0"/>
              <a:t> </a:t>
            </a:r>
            <a:r>
              <a:rPr lang="en-US" sz="2800" dirty="0" err="1"/>
              <a:t>được</a:t>
            </a:r>
            <a:r>
              <a:rPr lang="en-US" sz="2800" dirty="0"/>
              <a:t> </a:t>
            </a:r>
            <a:r>
              <a:rPr lang="en-US" sz="2800" dirty="0" err="1"/>
              <a:t>vấn</a:t>
            </a:r>
            <a:r>
              <a:rPr lang="en-US" sz="2800" dirty="0"/>
              <a:t> </a:t>
            </a:r>
            <a:r>
              <a:rPr lang="en-US" sz="2800" dirty="0" err="1"/>
              <a:t>đề</a:t>
            </a:r>
            <a:r>
              <a:rPr lang="en-US" sz="2800" dirty="0"/>
              <a:t> </a:t>
            </a:r>
            <a:r>
              <a:rPr lang="en-US" sz="2800" dirty="0" err="1"/>
              <a:t>nghị</a:t>
            </a:r>
            <a:r>
              <a:rPr lang="en-US" sz="2800" dirty="0"/>
              <a:t> </a:t>
            </a:r>
            <a:r>
              <a:rPr lang="en-US" sz="2800" dirty="0" err="1"/>
              <a:t>luận</a:t>
            </a:r>
            <a:r>
              <a:rPr lang="en-US" sz="2800" dirty="0"/>
              <a:t>. </a:t>
            </a:r>
            <a:r>
              <a:rPr lang="en-US" sz="2800" dirty="0" err="1"/>
              <a:t>Bằng</a:t>
            </a:r>
            <a:r>
              <a:rPr lang="en-US" sz="2800" dirty="0"/>
              <a:t> </a:t>
            </a:r>
            <a:r>
              <a:rPr lang="en-US" sz="2800" dirty="0" err="1"/>
              <a:t>chứng</a:t>
            </a:r>
            <a:r>
              <a:rPr lang="en-US" sz="2800" dirty="0"/>
              <a:t> </a:t>
            </a:r>
            <a:r>
              <a:rPr lang="en-US" sz="2800" dirty="0" err="1"/>
              <a:t>được</a:t>
            </a:r>
            <a:r>
              <a:rPr lang="en-US" sz="2800" dirty="0"/>
              <a:t> </a:t>
            </a:r>
            <a:r>
              <a:rPr lang="en-US" sz="2800" dirty="0" err="1"/>
              <a:t>lựa</a:t>
            </a:r>
            <a:r>
              <a:rPr lang="en-US" sz="2800" dirty="0"/>
              <a:t> </a:t>
            </a:r>
            <a:r>
              <a:rPr lang="en-US" sz="2800" dirty="0" err="1"/>
              <a:t>chọn</a:t>
            </a:r>
            <a:r>
              <a:rPr lang="en-US" sz="2800" dirty="0"/>
              <a:t> </a:t>
            </a:r>
            <a:r>
              <a:rPr lang="en-US" sz="2800" dirty="0" err="1"/>
              <a:t>phù</a:t>
            </a:r>
            <a:r>
              <a:rPr lang="en-US" sz="2800" dirty="0"/>
              <a:t> </a:t>
            </a:r>
            <a:r>
              <a:rPr lang="en-US" sz="2800" dirty="0" err="1"/>
              <a:t>hợp</a:t>
            </a:r>
            <a:r>
              <a:rPr lang="en-US" sz="2800" dirty="0"/>
              <a:t>, </a:t>
            </a:r>
            <a:r>
              <a:rPr lang="en-US" sz="2800" dirty="0" err="1"/>
              <a:t>sử</a:t>
            </a:r>
            <a:r>
              <a:rPr lang="en-US" sz="2800" dirty="0"/>
              <a:t> </a:t>
            </a:r>
            <a:r>
              <a:rPr lang="en-US" sz="2800" dirty="0" err="1"/>
              <a:t>dụng</a:t>
            </a:r>
            <a:r>
              <a:rPr lang="en-US" sz="2800" dirty="0"/>
              <a:t> nhiều </a:t>
            </a:r>
            <a:r>
              <a:rPr lang="en-US" sz="2800" dirty="0" err="1"/>
              <a:t>cách</a:t>
            </a:r>
            <a:r>
              <a:rPr lang="en-US" sz="2800" dirty="0"/>
              <a:t> đưa </a:t>
            </a:r>
            <a:r>
              <a:rPr lang="en-US" sz="2800" dirty="0" err="1"/>
              <a:t>bằng</a:t>
            </a:r>
            <a:r>
              <a:rPr lang="en-US" sz="2800" dirty="0"/>
              <a:t> </a:t>
            </a:r>
            <a:r>
              <a:rPr lang="en-US" sz="2800" dirty="0" err="1"/>
              <a:t>chứng</a:t>
            </a:r>
            <a:r>
              <a:rPr lang="en-US" sz="2800" dirty="0"/>
              <a:t> </a:t>
            </a:r>
            <a:r>
              <a:rPr lang="en-US" sz="2800" dirty="0" err="1"/>
              <a:t>khác</a:t>
            </a:r>
            <a:r>
              <a:rPr lang="en-US" sz="2800" dirty="0"/>
              <a:t> </a:t>
            </a:r>
            <a:r>
              <a:rPr lang="en-US" sz="2800" dirty="0" err="1"/>
              <a:t>nhau</a:t>
            </a:r>
            <a:r>
              <a:rPr lang="en-US" sz="2800" dirty="0"/>
              <a:t> </a:t>
            </a:r>
            <a:r>
              <a:rPr lang="en-US" sz="2800" dirty="0" err="1"/>
              <a:t>khiến</a:t>
            </a:r>
            <a:r>
              <a:rPr lang="en-US" sz="2800" dirty="0"/>
              <a:t> </a:t>
            </a:r>
            <a:r>
              <a:rPr lang="en-US" sz="2800" dirty="0" err="1"/>
              <a:t>bài</a:t>
            </a:r>
            <a:r>
              <a:rPr lang="en-US" sz="2800" dirty="0"/>
              <a:t> viết </a:t>
            </a:r>
            <a:r>
              <a:rPr lang="en-US" sz="2800" dirty="0" err="1"/>
              <a:t>thêm</a:t>
            </a:r>
            <a:r>
              <a:rPr lang="en-US" sz="2800" dirty="0"/>
              <a:t> </a:t>
            </a:r>
            <a:r>
              <a:rPr lang="en-US" sz="2800" dirty="0" err="1"/>
              <a:t>phong</a:t>
            </a:r>
            <a:r>
              <a:rPr lang="en-US" sz="2800" dirty="0"/>
              <a:t> </a:t>
            </a:r>
            <a:r>
              <a:rPr lang="en-US" sz="2800" dirty="0" err="1"/>
              <a:t>phú</a:t>
            </a:r>
            <a:r>
              <a:rPr lang="en-US" sz="2800" dirty="0"/>
              <a:t>.</a:t>
            </a:r>
          </a:p>
          <a:p>
            <a:pPr algn="just"/>
            <a:r>
              <a:rPr lang="en-US" sz="2800" dirty="0"/>
              <a:t>- </a:t>
            </a:r>
            <a:r>
              <a:rPr lang="en-US" sz="2800" b="1" dirty="0" err="1"/>
              <a:t>Ngôn</a:t>
            </a:r>
            <a:r>
              <a:rPr lang="en-US" sz="2800" b="1" dirty="0"/>
              <a:t> </a:t>
            </a:r>
            <a:r>
              <a:rPr lang="en-US" sz="2800" b="1" dirty="0" err="1"/>
              <a:t>ngữ</a:t>
            </a:r>
            <a:r>
              <a:rPr lang="en-US" sz="2800" b="1" dirty="0"/>
              <a:t> </a:t>
            </a:r>
            <a:r>
              <a:rPr lang="en-US" sz="2800" b="1" dirty="0" err="1"/>
              <a:t>diễn</a:t>
            </a:r>
            <a:r>
              <a:rPr lang="en-US" sz="2800" b="1" dirty="0"/>
              <a:t> </a:t>
            </a:r>
            <a:r>
              <a:rPr lang="en-US" sz="2800" b="1" dirty="0" err="1"/>
              <a:t>đạt</a:t>
            </a:r>
            <a:r>
              <a:rPr lang="en-US" sz="2800" dirty="0"/>
              <a:t>: </a:t>
            </a:r>
            <a:r>
              <a:rPr lang="en-US" sz="2800" dirty="0" err="1"/>
              <a:t>trong</a:t>
            </a:r>
            <a:r>
              <a:rPr lang="en-US" sz="2800" dirty="0"/>
              <a:t> </a:t>
            </a:r>
            <a:r>
              <a:rPr lang="en-US" sz="2800" dirty="0" err="1"/>
              <a:t>sáng</a:t>
            </a:r>
            <a:r>
              <a:rPr lang="en-US" sz="2800" dirty="0"/>
              <a:t>, </a:t>
            </a:r>
            <a:r>
              <a:rPr lang="en-US" sz="2800" dirty="0" err="1"/>
              <a:t>khúc</a:t>
            </a:r>
            <a:r>
              <a:rPr lang="en-US" sz="2800" dirty="0"/>
              <a:t> </a:t>
            </a:r>
            <a:r>
              <a:rPr lang="en-US" sz="2800" dirty="0" err="1"/>
              <a:t>chiết</a:t>
            </a:r>
            <a:r>
              <a:rPr lang="en-US" sz="2800" dirty="0"/>
              <a:t>.</a:t>
            </a:r>
            <a:endParaRPr lang="en-US" sz="4000" dirty="0"/>
          </a:p>
        </p:txBody>
      </p:sp>
    </p:spTree>
    <p:extLst>
      <p:ext uri="{BB962C8B-B14F-4D97-AF65-F5344CB8AC3E}">
        <p14:creationId xmlns:p14="http://schemas.microsoft.com/office/powerpoint/2010/main" val="117226524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2AE0AD-B811-0AD4-8A8D-56BE8ECA9FF7}"/>
              </a:ext>
            </a:extLst>
          </p:cNvPr>
          <p:cNvSpPr>
            <a:spLocks noGrp="1"/>
          </p:cNvSpPr>
          <p:nvPr>
            <p:ph type="title"/>
          </p:nvPr>
        </p:nvSpPr>
        <p:spPr>
          <a:xfrm>
            <a:off x="606295" y="1419466"/>
            <a:ext cx="4560584" cy="1128068"/>
          </a:xfrm>
        </p:spPr>
        <p:txBody>
          <a:bodyPr anchor="ctr">
            <a:noAutofit/>
          </a:bodyPr>
          <a:lstStyle/>
          <a:p>
            <a:pPr algn="ctr"/>
            <a:r>
              <a:rPr lang="en-US" sz="4000" b="1" dirty="0">
                <a:solidFill>
                  <a:srgbClr val="FF0000"/>
                </a:solidFill>
                <a:effectLst/>
                <a:highlight>
                  <a:srgbClr val="FFFFFF"/>
                </a:highlight>
                <a:latin typeface="#9Slide03 AmpleSoft Bold" panose="02000000000000000000" pitchFamily="2" charset="0"/>
                <a:ea typeface="Calibri" panose="020F0502020204030204" pitchFamily="34" charset="0"/>
              </a:rPr>
              <a:t>III. TỔNG KẾT</a:t>
            </a:r>
            <a:br>
              <a:rPr lang="en-US" sz="4000" dirty="0">
                <a:effectLst/>
                <a:highlight>
                  <a:srgbClr val="FFFFFF"/>
                </a:highlight>
                <a:latin typeface="#9Slide03 AmpleSoft Bold" panose="02000000000000000000" pitchFamily="2" charset="0"/>
                <a:ea typeface="Calibri" panose="020F0502020204030204" pitchFamily="34" charset="0"/>
              </a:rPr>
            </a:br>
            <a:endParaRPr lang="en-US" sz="4000" dirty="0">
              <a:latin typeface="#9Slide03 AmpleSoft Bold" panose="02000000000000000000" pitchFamily="2" charset="0"/>
            </a:endParaRPr>
          </a:p>
        </p:txBody>
      </p:sp>
      <p:grpSp>
        <p:nvGrpSpPr>
          <p:cNvPr id="14" name="Group 13">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5" name="Rectangle 14">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cartoon of a child&#10;&#10;Description automatically generated">
            <a:extLst>
              <a:ext uri="{FF2B5EF4-FFF2-40B4-BE49-F238E27FC236}">
                <a16:creationId xmlns:a16="http://schemas.microsoft.com/office/drawing/2014/main" id="{835B3B91-2C39-3F7F-B46B-52B244069DF6}"/>
              </a:ext>
            </a:extLst>
          </p:cNvPr>
          <p:cNvPicPr>
            <a:picLocks noChangeAspect="1"/>
          </p:cNvPicPr>
          <p:nvPr/>
        </p:nvPicPr>
        <p:blipFill>
          <a:blip r:embed="rId2">
            <a:extLst>
              <a:ext uri="{28A0092B-C50C-407E-A947-70E740481C1C}">
                <a14:useLocalDpi xmlns:a14="http://schemas.microsoft.com/office/drawing/2010/main" val="0"/>
              </a:ext>
            </a:extLst>
          </a:blip>
          <a:srcRect r="2909" b="-1"/>
          <a:stretch/>
        </p:blipFill>
        <p:spPr>
          <a:xfrm>
            <a:off x="5977788" y="799352"/>
            <a:ext cx="5425410" cy="5259296"/>
          </a:xfrm>
          <a:prstGeom prst="rect">
            <a:avLst/>
          </a:prstGeom>
        </p:spPr>
      </p:pic>
      <p:sp>
        <p:nvSpPr>
          <p:cNvPr id="6" name="Cloud 5">
            <a:extLst>
              <a:ext uri="{FF2B5EF4-FFF2-40B4-BE49-F238E27FC236}">
                <a16:creationId xmlns:a16="http://schemas.microsoft.com/office/drawing/2014/main" id="{7042429C-27D9-5903-DACF-6D1272CB0815}"/>
              </a:ext>
            </a:extLst>
          </p:cNvPr>
          <p:cNvSpPr/>
          <p:nvPr/>
        </p:nvSpPr>
        <p:spPr>
          <a:xfrm>
            <a:off x="0" y="2948940"/>
            <a:ext cx="6972300" cy="3314700"/>
          </a:xfrm>
          <a:prstGeom prst="cloud">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30000"/>
              </a:lnSpc>
              <a:spcAft>
                <a:spcPts val="1000"/>
              </a:spcAft>
            </a:pP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Khái</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quát</a:t>
            </a:r>
            <a:r>
              <a:rPr lang="en-US" sz="2400" i="1" dirty="0">
                <a:solidFill>
                  <a:srgbClr val="7030A0"/>
                </a:solidFill>
                <a:effectLst/>
                <a:latin typeface="Times New Roman" panose="02020603050405020304" pitchFamily="18" charset="0"/>
                <a:ea typeface="Calibri" panose="020F0502020204030204" pitchFamily="34" charset="0"/>
              </a:rPr>
              <a:t> lại </a:t>
            </a:r>
            <a:r>
              <a:rPr lang="en-US" sz="2400" i="1" dirty="0" err="1">
                <a:solidFill>
                  <a:srgbClr val="7030A0"/>
                </a:solidFill>
                <a:effectLst/>
                <a:latin typeface="Times New Roman" panose="02020603050405020304" pitchFamily="18" charset="0"/>
                <a:ea typeface="Calibri" panose="020F0502020204030204" pitchFamily="34" charset="0"/>
              </a:rPr>
              <a:t>những</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đặc</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sắc</a:t>
            </a:r>
            <a:r>
              <a:rPr lang="en-US" sz="2400" i="1" dirty="0">
                <a:solidFill>
                  <a:srgbClr val="7030A0"/>
                </a:solidFill>
                <a:effectLst/>
                <a:latin typeface="Times New Roman" panose="02020603050405020304" pitchFamily="18" charset="0"/>
                <a:ea typeface="Calibri" panose="020F0502020204030204" pitchFamily="34" charset="0"/>
              </a:rPr>
              <a:t> về </a:t>
            </a:r>
            <a:r>
              <a:rPr lang="en-US" sz="2400" i="1" dirty="0" err="1">
                <a:solidFill>
                  <a:srgbClr val="7030A0"/>
                </a:solidFill>
                <a:effectLst/>
                <a:latin typeface="Times New Roman" panose="02020603050405020304" pitchFamily="18" charset="0"/>
                <a:ea typeface="Calibri" panose="020F0502020204030204" pitchFamily="34" charset="0"/>
              </a:rPr>
              <a:t>nội</a:t>
            </a:r>
            <a:r>
              <a:rPr lang="en-US" sz="2400" i="1" dirty="0">
                <a:solidFill>
                  <a:srgbClr val="7030A0"/>
                </a:solidFill>
                <a:effectLst/>
                <a:latin typeface="Times New Roman" panose="02020603050405020304" pitchFamily="18" charset="0"/>
                <a:ea typeface="Calibri" panose="020F0502020204030204" pitchFamily="34" charset="0"/>
              </a:rPr>
              <a:t> dung </a:t>
            </a:r>
            <a:r>
              <a:rPr lang="en-US" sz="2400" i="1" dirty="0" err="1">
                <a:solidFill>
                  <a:srgbClr val="7030A0"/>
                </a:solidFill>
                <a:effectLst/>
                <a:latin typeface="Times New Roman" panose="02020603050405020304" pitchFamily="18" charset="0"/>
                <a:ea typeface="Calibri" panose="020F0502020204030204" pitchFamily="34" charset="0"/>
              </a:rPr>
              <a:t>và</a:t>
            </a:r>
            <a:r>
              <a:rPr lang="en-US" sz="2400" i="1" dirty="0">
                <a:solidFill>
                  <a:srgbClr val="7030A0"/>
                </a:solidFill>
                <a:effectLst/>
                <a:latin typeface="Times New Roman" panose="02020603050405020304" pitchFamily="18" charset="0"/>
                <a:ea typeface="Calibri" panose="020F0502020204030204" pitchFamily="34" charset="0"/>
              </a:rPr>
              <a:t> h? </a:t>
            </a:r>
            <a:r>
              <a:rPr lang="en-US" sz="2400" i="1" dirty="0" err="1">
                <a:solidFill>
                  <a:srgbClr val="7030A0"/>
                </a:solidFill>
                <a:effectLst/>
                <a:latin typeface="Times New Roman" panose="02020603050405020304" pitchFamily="18" charset="0"/>
                <a:ea typeface="Calibri" panose="020F0502020204030204" pitchFamily="34" charset="0"/>
              </a:rPr>
              <a:t>Khái</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quát</a:t>
            </a:r>
            <a:r>
              <a:rPr lang="en-US" sz="2400" i="1" dirty="0">
                <a:solidFill>
                  <a:srgbClr val="7030A0"/>
                </a:solidFill>
                <a:effectLst/>
                <a:latin typeface="Times New Roman" panose="02020603050405020304" pitchFamily="18" charset="0"/>
                <a:ea typeface="Calibri" panose="020F0502020204030204" pitchFamily="34" charset="0"/>
              </a:rPr>
              <a:t> lại </a:t>
            </a:r>
            <a:r>
              <a:rPr lang="en-US" sz="2400" i="1" dirty="0" err="1">
                <a:solidFill>
                  <a:srgbClr val="7030A0"/>
                </a:solidFill>
                <a:effectLst/>
                <a:latin typeface="Times New Roman" panose="02020603050405020304" pitchFamily="18" charset="0"/>
                <a:ea typeface="Calibri" panose="020F0502020204030204" pitchFamily="34" charset="0"/>
              </a:rPr>
              <a:t>những</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đặc</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sắc</a:t>
            </a:r>
            <a:r>
              <a:rPr lang="en-US" sz="2400" i="1" dirty="0">
                <a:solidFill>
                  <a:srgbClr val="7030A0"/>
                </a:solidFill>
                <a:effectLst/>
                <a:latin typeface="Times New Roman" panose="02020603050405020304" pitchFamily="18" charset="0"/>
                <a:ea typeface="Calibri" panose="020F0502020204030204" pitchFamily="34" charset="0"/>
              </a:rPr>
              <a:t> về </a:t>
            </a:r>
            <a:r>
              <a:rPr lang="en-US" sz="2400" i="1" dirty="0" err="1">
                <a:solidFill>
                  <a:srgbClr val="7030A0"/>
                </a:solidFill>
                <a:effectLst/>
                <a:latin typeface="Times New Roman" panose="02020603050405020304" pitchFamily="18" charset="0"/>
                <a:ea typeface="Calibri" panose="020F0502020204030204" pitchFamily="34" charset="0"/>
              </a:rPr>
              <a:t>nội</a:t>
            </a:r>
            <a:r>
              <a:rPr lang="en-US" sz="2400" i="1" dirty="0">
                <a:solidFill>
                  <a:srgbClr val="7030A0"/>
                </a:solidFill>
                <a:effectLst/>
                <a:latin typeface="Times New Roman" panose="02020603050405020304" pitchFamily="18" charset="0"/>
                <a:ea typeface="Calibri" panose="020F0502020204030204" pitchFamily="34" charset="0"/>
              </a:rPr>
              <a:t> dung </a:t>
            </a:r>
            <a:r>
              <a:rPr lang="en-US" sz="2400" i="1" dirty="0" err="1">
                <a:solidFill>
                  <a:srgbClr val="7030A0"/>
                </a:solidFill>
                <a:effectLst/>
                <a:latin typeface="Times New Roman" panose="02020603050405020304" pitchFamily="18" charset="0"/>
                <a:ea typeface="Calibri" panose="020F0502020204030204" pitchFamily="34" charset="0"/>
              </a:rPr>
              <a:t>và</a:t>
            </a:r>
            <a:r>
              <a:rPr lang="en-US" sz="2400" i="1" dirty="0">
                <a:solidFill>
                  <a:srgbClr val="7030A0"/>
                </a:solidFill>
                <a:effectLst/>
                <a:latin typeface="Times New Roman" panose="02020603050405020304" pitchFamily="18" charset="0"/>
                <a:ea typeface="Calibri" panose="020F0502020204030204" pitchFamily="34" charset="0"/>
              </a:rPr>
              <a:t> hình </a:t>
            </a:r>
            <a:r>
              <a:rPr lang="en-US" sz="2400" i="1" dirty="0" err="1">
                <a:solidFill>
                  <a:srgbClr val="7030A0"/>
                </a:solidFill>
                <a:effectLst/>
                <a:latin typeface="Times New Roman" panose="02020603050405020304" pitchFamily="18" charset="0"/>
                <a:ea typeface="Calibri" panose="020F0502020204030204" pitchFamily="34" charset="0"/>
              </a:rPr>
              <a:t>thức</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nghệ</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thuật</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của</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văn</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bản</a:t>
            </a:r>
            <a:r>
              <a:rPr lang="en-US" sz="2400" i="1" dirty="0">
                <a:solidFill>
                  <a:srgbClr val="7030A0"/>
                </a:solidFill>
                <a:effectLst/>
                <a:latin typeface="Times New Roman" panose="02020603050405020304" pitchFamily="18" charset="0"/>
                <a:ea typeface="Calibri" panose="020F0502020204030204" pitchFamily="34" charset="0"/>
              </a:rPr>
              <a:t>.</a:t>
            </a:r>
            <a:endParaRPr lang="en-US" sz="2400" dirty="0">
              <a:solidFill>
                <a:srgbClr val="7030A0"/>
              </a:solidFill>
              <a:effectLst/>
              <a:latin typeface="Times New Roman" panose="02020603050405020304" pitchFamily="18" charset="0"/>
              <a:ea typeface="Calibri" panose="020F0502020204030204" pitchFamily="34" charset="0"/>
            </a:endParaRPr>
          </a:p>
          <a:p>
            <a:pPr algn="just">
              <a:lnSpc>
                <a:spcPct val="130000"/>
              </a:lnSpc>
              <a:spcAft>
                <a:spcPts val="1000"/>
              </a:spcAft>
            </a:pPr>
            <a:r>
              <a:rPr lang="en-US" sz="2400" i="1" dirty="0" err="1">
                <a:solidFill>
                  <a:srgbClr val="7030A0"/>
                </a:solidFill>
                <a:effectLst/>
                <a:latin typeface="Times New Roman" panose="02020603050405020304" pitchFamily="18" charset="0"/>
                <a:ea typeface="Calibri" panose="020F0502020204030204" pitchFamily="34" charset="0"/>
              </a:rPr>
              <a:t>ình</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thức</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nghệ</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thuật</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của</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văn</a:t>
            </a:r>
            <a:r>
              <a:rPr lang="en-US" sz="2400" i="1" dirty="0">
                <a:solidFill>
                  <a:srgbClr val="7030A0"/>
                </a:solidFill>
                <a:effectLst/>
                <a:latin typeface="Times New Roman" panose="02020603050405020304" pitchFamily="18" charset="0"/>
                <a:ea typeface="Calibri" panose="020F0502020204030204" pitchFamily="34" charset="0"/>
              </a:rPr>
              <a:t> </a:t>
            </a:r>
            <a:r>
              <a:rPr lang="en-US" sz="2400" i="1" dirty="0" err="1">
                <a:solidFill>
                  <a:srgbClr val="7030A0"/>
                </a:solidFill>
                <a:effectLst/>
                <a:latin typeface="Times New Roman" panose="02020603050405020304" pitchFamily="18" charset="0"/>
                <a:ea typeface="Calibri" panose="020F0502020204030204" pitchFamily="34" charset="0"/>
              </a:rPr>
              <a:t>bản</a:t>
            </a:r>
            <a:r>
              <a:rPr lang="en-US" sz="2400" i="1" dirty="0">
                <a:solidFill>
                  <a:srgbClr val="7030A0"/>
                </a:solidFill>
                <a:effectLst/>
                <a:latin typeface="Times New Roman" panose="02020603050405020304" pitchFamily="18" charset="0"/>
                <a:ea typeface="Calibri" panose="020F0502020204030204" pitchFamily="34" charset="0"/>
              </a:rPr>
              <a:t>.</a:t>
            </a:r>
            <a:endParaRPr lang="en-US" sz="2400" dirty="0">
              <a:solidFill>
                <a:srgbClr val="7030A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98933263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2AE0AD-B811-0AD4-8A8D-56BE8ECA9FF7}"/>
              </a:ext>
            </a:extLst>
          </p:cNvPr>
          <p:cNvSpPr>
            <a:spLocks noGrp="1"/>
          </p:cNvSpPr>
          <p:nvPr>
            <p:ph type="title"/>
          </p:nvPr>
        </p:nvSpPr>
        <p:spPr>
          <a:xfrm>
            <a:off x="562613" y="1192910"/>
            <a:ext cx="4560584" cy="1128068"/>
          </a:xfrm>
        </p:spPr>
        <p:txBody>
          <a:bodyPr anchor="ctr">
            <a:noAutofit/>
          </a:bodyPr>
          <a:lstStyle/>
          <a:p>
            <a:pPr algn="ctr"/>
            <a:r>
              <a:rPr lang="en-US" sz="4000" b="1" dirty="0">
                <a:solidFill>
                  <a:srgbClr val="FF0000"/>
                </a:solidFill>
                <a:effectLst/>
                <a:highlight>
                  <a:srgbClr val="FFFFFF"/>
                </a:highlight>
                <a:latin typeface="#9Slide03 AmpleSoft Bold" panose="02000000000000000000" pitchFamily="2" charset="0"/>
                <a:ea typeface="Calibri" panose="020F0502020204030204" pitchFamily="34" charset="0"/>
              </a:rPr>
              <a:t>1. </a:t>
            </a:r>
            <a:r>
              <a:rPr lang="en-US" sz="4000" b="1" dirty="0" err="1">
                <a:solidFill>
                  <a:srgbClr val="FF0000"/>
                </a:solidFill>
                <a:effectLst/>
                <a:highlight>
                  <a:srgbClr val="FFFFFF"/>
                </a:highlight>
                <a:latin typeface="#9Slide03 AmpleSoft Bold" panose="02000000000000000000" pitchFamily="2" charset="0"/>
                <a:ea typeface="Calibri" panose="020F0502020204030204" pitchFamily="34" charset="0"/>
              </a:rPr>
              <a:t>Nghệ</a:t>
            </a:r>
            <a:r>
              <a:rPr lang="en-US" sz="4000" b="1" dirty="0">
                <a:solidFill>
                  <a:srgbClr val="FF0000"/>
                </a:solidFill>
                <a:effectLst/>
                <a:highlight>
                  <a:srgbClr val="FFFFFF"/>
                </a:highlight>
                <a:latin typeface="#9Slide03 AmpleSoft Bold" panose="02000000000000000000" pitchFamily="2" charset="0"/>
                <a:ea typeface="Calibri" panose="020F0502020204030204" pitchFamily="34" charset="0"/>
              </a:rPr>
              <a:t> </a:t>
            </a:r>
            <a:r>
              <a:rPr lang="en-US" sz="4000" b="1" dirty="0" err="1">
                <a:solidFill>
                  <a:srgbClr val="FF0000"/>
                </a:solidFill>
                <a:effectLst/>
                <a:highlight>
                  <a:srgbClr val="FFFFFF"/>
                </a:highlight>
                <a:latin typeface="#9Slide03 AmpleSoft Bold" panose="02000000000000000000" pitchFamily="2" charset="0"/>
                <a:ea typeface="Calibri" panose="020F0502020204030204" pitchFamily="34" charset="0"/>
              </a:rPr>
              <a:t>thuật</a:t>
            </a:r>
            <a:endParaRPr lang="en-US" sz="4000" dirty="0">
              <a:latin typeface="#9Slide03 AmpleSoft Bold" panose="02000000000000000000" pitchFamily="2" charset="0"/>
            </a:endParaRPr>
          </a:p>
        </p:txBody>
      </p:sp>
      <p:grpSp>
        <p:nvGrpSpPr>
          <p:cNvPr id="14" name="Group 13">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5" name="Rectangle 14">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cartoon of a child&#10;&#10;Description automatically generated">
            <a:extLst>
              <a:ext uri="{FF2B5EF4-FFF2-40B4-BE49-F238E27FC236}">
                <a16:creationId xmlns:a16="http://schemas.microsoft.com/office/drawing/2014/main" id="{835B3B91-2C39-3F7F-B46B-52B244069DF6}"/>
              </a:ext>
            </a:extLst>
          </p:cNvPr>
          <p:cNvPicPr>
            <a:picLocks noChangeAspect="1"/>
          </p:cNvPicPr>
          <p:nvPr/>
        </p:nvPicPr>
        <p:blipFill>
          <a:blip r:embed="rId2">
            <a:extLst>
              <a:ext uri="{28A0092B-C50C-407E-A947-70E740481C1C}">
                <a14:useLocalDpi xmlns:a14="http://schemas.microsoft.com/office/drawing/2010/main" val="0"/>
              </a:ext>
            </a:extLst>
          </a:blip>
          <a:srcRect r="2909" b="-1"/>
          <a:stretch/>
        </p:blipFill>
        <p:spPr>
          <a:xfrm>
            <a:off x="5977788" y="799352"/>
            <a:ext cx="5425410" cy="5259296"/>
          </a:xfrm>
          <a:prstGeom prst="rect">
            <a:avLst/>
          </a:prstGeom>
        </p:spPr>
      </p:pic>
      <p:sp>
        <p:nvSpPr>
          <p:cNvPr id="4" name="TextBox 3">
            <a:extLst>
              <a:ext uri="{FF2B5EF4-FFF2-40B4-BE49-F238E27FC236}">
                <a16:creationId xmlns:a16="http://schemas.microsoft.com/office/drawing/2014/main" id="{804BCE35-85E1-30C0-4CFC-DA4CF05F2FD4}"/>
              </a:ext>
            </a:extLst>
          </p:cNvPr>
          <p:cNvSpPr txBox="1"/>
          <p:nvPr/>
        </p:nvSpPr>
        <p:spPr>
          <a:xfrm>
            <a:off x="159341" y="2475139"/>
            <a:ext cx="6097904" cy="3228833"/>
          </a:xfrm>
          <a:prstGeom prst="rect">
            <a:avLst/>
          </a:prstGeom>
          <a:noFill/>
        </p:spPr>
        <p:txBody>
          <a:bodyPr wrap="square">
            <a:spAutoFit/>
          </a:bodyPr>
          <a:lstStyle/>
          <a:p>
            <a:pPr marL="457200" indent="-457200" algn="just">
              <a:lnSpc>
                <a:spcPct val="130000"/>
              </a:lnSpc>
              <a:buFont typeface="Wingdings" panose="05000000000000000000" pitchFamily="2" charset="2"/>
              <a:buChar char="ü"/>
            </a:pPr>
            <a:r>
              <a:rPr lang="en-US" sz="3200" dirty="0" err="1">
                <a:effectLst/>
                <a:latin typeface="Times New Roman" panose="02020603050405020304" pitchFamily="18" charset="0"/>
                <a:ea typeface="Times New Roman" panose="02020603050405020304" pitchFamily="18" charset="0"/>
              </a:rPr>
              <a:t>Lập</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luận</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chặt</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chẽ</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lô</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gic</a:t>
            </a:r>
            <a:endParaRPr lang="en-US" sz="2400" dirty="0">
              <a:effectLst/>
              <a:latin typeface="Arial" panose="020B0604020202020204" pitchFamily="34" charset="0"/>
              <a:ea typeface="Arial" panose="020B0604020202020204" pitchFamily="34" charset="0"/>
            </a:endParaRPr>
          </a:p>
          <a:p>
            <a:pPr marL="457200" indent="-457200" algn="just">
              <a:lnSpc>
                <a:spcPct val="130000"/>
              </a:lnSpc>
              <a:buFont typeface="Wingdings" panose="05000000000000000000" pitchFamily="2" charset="2"/>
              <a:buChar char="ü"/>
            </a:pPr>
            <a:r>
              <a:rPr lang="en-US" sz="3200" dirty="0" err="1">
                <a:solidFill>
                  <a:srgbClr val="000000"/>
                </a:solidFill>
                <a:effectLst/>
                <a:latin typeface="Times New Roman" panose="02020603050405020304" pitchFamily="18" charset="0"/>
                <a:ea typeface="Times New Roman" panose="02020603050405020304" pitchFamily="18" charset="0"/>
              </a:rPr>
              <a:t>Cách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nêu</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luận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đề</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xây</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dựng</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luận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điểm</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và</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sử</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dụng</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lí</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lẽ</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bằng</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chứng</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thuyết</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phục</a:t>
            </a:r>
            <a:r>
              <a:rPr lang="en-US" sz="3200" dirty="0">
                <a:solidFill>
                  <a:srgbClr val="000000"/>
                </a:solidFill>
                <a:effectLst/>
                <a:latin typeface="Times New Roman" panose="02020603050405020304" pitchFamily="18" charset="0"/>
                <a:ea typeface="Times New Roman" panose="02020603050405020304" pitchFamily="18" charset="0"/>
              </a:rPr>
              <a:t>.</a:t>
            </a:r>
            <a:endParaRPr lang="en-US" sz="2400" dirty="0">
              <a:effectLst/>
              <a:latin typeface="Arial" panose="020B0604020202020204" pitchFamily="34" charset="0"/>
              <a:ea typeface="Arial" panose="020B0604020202020204" pitchFamily="34" charset="0"/>
            </a:endParaRPr>
          </a:p>
          <a:p>
            <a:pPr marL="457200" indent="-457200" algn="just">
              <a:lnSpc>
                <a:spcPct val="130000"/>
              </a:lnSpc>
              <a:buFont typeface="Wingdings" panose="05000000000000000000" pitchFamily="2" charset="2"/>
              <a:buChar char="ü"/>
            </a:pPr>
            <a:r>
              <a:rPr lang="en-US" sz="3200" dirty="0" err="1">
                <a:solidFill>
                  <a:srgbClr val="000000"/>
                </a:solidFill>
                <a:effectLst/>
                <a:latin typeface="Times New Roman" panose="02020603050405020304" pitchFamily="18" charset="0"/>
                <a:ea typeface="Times New Roman" panose="02020603050405020304" pitchFamily="18" charset="0"/>
              </a:rPr>
              <a:t>Ngôn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ngữ</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trong</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sáng</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khúc</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chiết</a:t>
            </a:r>
            <a:r>
              <a:rPr lang="en-US" sz="3200" dirty="0">
                <a:solidFill>
                  <a:srgbClr val="000000"/>
                </a:solidFill>
                <a:effectLst/>
                <a:latin typeface="Times New Roman" panose="02020603050405020304" pitchFamily="18" charset="0"/>
                <a:ea typeface="Times New Roman" panose="02020603050405020304" pitchFamily="18" charset="0"/>
              </a:rPr>
              <a:t>.</a:t>
            </a:r>
            <a:endParaRPr lang="en-US" sz="2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32501818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2AE0AD-B811-0AD4-8A8D-56BE8ECA9FF7}"/>
              </a:ext>
            </a:extLst>
          </p:cNvPr>
          <p:cNvSpPr>
            <a:spLocks noGrp="1"/>
          </p:cNvSpPr>
          <p:nvPr>
            <p:ph type="title"/>
          </p:nvPr>
        </p:nvSpPr>
        <p:spPr>
          <a:xfrm>
            <a:off x="562613" y="1192910"/>
            <a:ext cx="4560584" cy="1128068"/>
          </a:xfrm>
        </p:spPr>
        <p:txBody>
          <a:bodyPr anchor="ctr">
            <a:noAutofit/>
          </a:bodyPr>
          <a:lstStyle/>
          <a:p>
            <a:pPr algn="ctr"/>
            <a:r>
              <a:rPr lang="en-US" sz="4000" b="1" dirty="0">
                <a:solidFill>
                  <a:srgbClr val="FF0000"/>
                </a:solidFill>
                <a:effectLst/>
                <a:highlight>
                  <a:srgbClr val="FFFFFF"/>
                </a:highlight>
                <a:latin typeface="#9Slide03 AmpleSoft Bold" panose="02000000000000000000" pitchFamily="2" charset="0"/>
                <a:ea typeface="Calibri" panose="020F0502020204030204" pitchFamily="34" charset="0"/>
              </a:rPr>
              <a:t>2. </a:t>
            </a:r>
            <a:r>
              <a:rPr lang="en-US" sz="4000" b="1" dirty="0" err="1">
                <a:solidFill>
                  <a:srgbClr val="FF0000"/>
                </a:solidFill>
                <a:effectLst/>
                <a:highlight>
                  <a:srgbClr val="FFFFFF"/>
                </a:highlight>
                <a:latin typeface="#9Slide03 AmpleSoft Bold" panose="02000000000000000000" pitchFamily="2" charset="0"/>
                <a:ea typeface="Calibri" panose="020F0502020204030204" pitchFamily="34" charset="0"/>
              </a:rPr>
              <a:t>Nội</a:t>
            </a:r>
            <a:r>
              <a:rPr lang="en-US" sz="4000" b="1" dirty="0">
                <a:solidFill>
                  <a:srgbClr val="FF0000"/>
                </a:solidFill>
                <a:effectLst/>
                <a:highlight>
                  <a:srgbClr val="FFFFFF"/>
                </a:highlight>
                <a:latin typeface="#9Slide03 AmpleSoft Bold" panose="02000000000000000000" pitchFamily="2" charset="0"/>
                <a:ea typeface="Calibri" panose="020F0502020204030204" pitchFamily="34" charset="0"/>
              </a:rPr>
              <a:t> dung</a:t>
            </a:r>
            <a:endParaRPr lang="en-US" sz="4000" dirty="0">
              <a:latin typeface="#9Slide03 AmpleSoft Bold" panose="02000000000000000000" pitchFamily="2" charset="0"/>
            </a:endParaRPr>
          </a:p>
        </p:txBody>
      </p:sp>
      <p:grpSp>
        <p:nvGrpSpPr>
          <p:cNvPr id="14" name="Group 13">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5" name="Rectangle 14">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cartoon of a child&#10;&#10;Description automatically generated">
            <a:extLst>
              <a:ext uri="{FF2B5EF4-FFF2-40B4-BE49-F238E27FC236}">
                <a16:creationId xmlns:a16="http://schemas.microsoft.com/office/drawing/2014/main" id="{835B3B91-2C39-3F7F-B46B-52B244069DF6}"/>
              </a:ext>
            </a:extLst>
          </p:cNvPr>
          <p:cNvPicPr>
            <a:picLocks noChangeAspect="1"/>
          </p:cNvPicPr>
          <p:nvPr/>
        </p:nvPicPr>
        <p:blipFill>
          <a:blip r:embed="rId2">
            <a:extLst>
              <a:ext uri="{28A0092B-C50C-407E-A947-70E740481C1C}">
                <a14:useLocalDpi xmlns:a14="http://schemas.microsoft.com/office/drawing/2010/main" val="0"/>
              </a:ext>
            </a:extLst>
          </a:blip>
          <a:srcRect r="2909" b="-1"/>
          <a:stretch/>
        </p:blipFill>
        <p:spPr>
          <a:xfrm>
            <a:off x="5977788" y="799352"/>
            <a:ext cx="5425410" cy="5259296"/>
          </a:xfrm>
          <a:prstGeom prst="rect">
            <a:avLst/>
          </a:prstGeom>
        </p:spPr>
      </p:pic>
      <p:sp>
        <p:nvSpPr>
          <p:cNvPr id="4" name="TextBox 3">
            <a:extLst>
              <a:ext uri="{FF2B5EF4-FFF2-40B4-BE49-F238E27FC236}">
                <a16:creationId xmlns:a16="http://schemas.microsoft.com/office/drawing/2014/main" id="{804BCE35-85E1-30C0-4CFC-DA4CF05F2FD4}"/>
              </a:ext>
            </a:extLst>
          </p:cNvPr>
          <p:cNvSpPr txBox="1"/>
          <p:nvPr/>
        </p:nvSpPr>
        <p:spPr>
          <a:xfrm>
            <a:off x="159341" y="2475139"/>
            <a:ext cx="5624239" cy="3754105"/>
          </a:xfrm>
          <a:prstGeom prst="rect">
            <a:avLst/>
          </a:prstGeom>
          <a:noFill/>
        </p:spPr>
        <p:txBody>
          <a:bodyPr wrap="square">
            <a:spAutoFit/>
          </a:bodyPr>
          <a:lstStyle/>
          <a:p>
            <a:pPr marL="285750" indent="-285750" algn="just">
              <a:lnSpc>
                <a:spcPct val="150000"/>
              </a:lnSpc>
              <a:buFont typeface="Wingdings" panose="05000000000000000000" pitchFamily="2" charset="2"/>
              <a:buChar char="ü"/>
            </a:pPr>
            <a:r>
              <a:rPr lang="en-US" sz="2800" dirty="0" err="1"/>
              <a:t>Mang</a:t>
            </a:r>
            <a:r>
              <a:rPr lang="en-US" sz="2800" dirty="0"/>
              <a:t> đến </a:t>
            </a:r>
            <a:r>
              <a:rPr lang="en-US" sz="2800" dirty="0" err="1"/>
              <a:t>quan</a:t>
            </a:r>
            <a:r>
              <a:rPr lang="en-US" sz="2800" dirty="0"/>
              <a:t> </a:t>
            </a:r>
            <a:r>
              <a:rPr lang="en-US" sz="2800" dirty="0" err="1"/>
              <a:t>điểm</a:t>
            </a:r>
            <a:r>
              <a:rPr lang="en-US" sz="2800" dirty="0"/>
              <a:t> </a:t>
            </a:r>
            <a:r>
              <a:rPr lang="en-US" sz="2800" dirty="0" err="1"/>
              <a:t>mới</a:t>
            </a:r>
            <a:r>
              <a:rPr lang="en-US" sz="2800" dirty="0"/>
              <a:t> </a:t>
            </a:r>
            <a:r>
              <a:rPr lang="en-US" sz="2800" dirty="0" err="1"/>
              <a:t>mẻ</a:t>
            </a:r>
            <a:r>
              <a:rPr lang="en-US" sz="2800" dirty="0"/>
              <a:t> về </a:t>
            </a:r>
            <a:r>
              <a:rPr lang="en-US" sz="2800" dirty="0" err="1"/>
              <a:t>nhân</a:t>
            </a:r>
            <a:r>
              <a:rPr lang="en-US" sz="2800" dirty="0"/>
              <a:t> </a:t>
            </a:r>
            <a:r>
              <a:rPr lang="en-US" sz="2800" dirty="0" err="1"/>
              <a:t>dạng</a:t>
            </a:r>
            <a:r>
              <a:rPr lang="en-US" sz="2800" dirty="0"/>
              <a:t> con </a:t>
            </a:r>
            <a:r>
              <a:rPr lang="en-US" sz="2800" dirty="0" err="1"/>
              <a:t>người</a:t>
            </a:r>
            <a:r>
              <a:rPr lang="en-US" sz="2800" dirty="0"/>
              <a:t>.</a:t>
            </a:r>
          </a:p>
          <a:p>
            <a:pPr marL="285750" indent="-285750" algn="just">
              <a:lnSpc>
                <a:spcPct val="150000"/>
              </a:lnSpc>
              <a:buFont typeface="Wingdings" panose="05000000000000000000" pitchFamily="2" charset="2"/>
              <a:buChar char="ü"/>
            </a:pPr>
            <a:r>
              <a:rPr lang="en-US" sz="2800" dirty="0" err="1"/>
              <a:t>Đem</a:t>
            </a:r>
            <a:r>
              <a:rPr lang="en-US" sz="2800" dirty="0"/>
              <a:t> đến </a:t>
            </a:r>
            <a:r>
              <a:rPr lang="en-US" sz="2800" dirty="0" err="1"/>
              <a:t>bài</a:t>
            </a:r>
            <a:r>
              <a:rPr lang="en-US" sz="2800" dirty="0"/>
              <a:t> học </a:t>
            </a:r>
            <a:r>
              <a:rPr lang="en-US" sz="2800" dirty="0" err="1"/>
              <a:t>cho</a:t>
            </a:r>
            <a:r>
              <a:rPr lang="en-US" sz="2800" dirty="0"/>
              <a:t> </a:t>
            </a:r>
            <a:r>
              <a:rPr lang="en-US" sz="2800" dirty="0" err="1"/>
              <a:t>người</a:t>
            </a:r>
            <a:r>
              <a:rPr lang="en-US" sz="2800" dirty="0"/>
              <a:t> </a:t>
            </a:r>
            <a:r>
              <a:rPr lang="en-US" sz="2800" dirty="0" err="1"/>
              <a:t>nghệ</a:t>
            </a:r>
            <a:r>
              <a:rPr lang="en-US" sz="2800" dirty="0"/>
              <a:t> </a:t>
            </a:r>
            <a:r>
              <a:rPr lang="en-US" sz="2800" dirty="0" err="1"/>
              <a:t>sĩ</a:t>
            </a:r>
            <a:r>
              <a:rPr lang="en-US" sz="2800" dirty="0"/>
              <a:t> khi </a:t>
            </a:r>
            <a:r>
              <a:rPr lang="en-US" sz="2800" dirty="0" err="1"/>
              <a:t>chọn</a:t>
            </a:r>
            <a:r>
              <a:rPr lang="en-US" sz="2800" dirty="0"/>
              <a:t> viết </a:t>
            </a:r>
            <a:r>
              <a:rPr lang="en-US" sz="2800" dirty="0" err="1"/>
              <a:t>tác</a:t>
            </a:r>
            <a:r>
              <a:rPr lang="en-US" sz="2800" dirty="0"/>
              <a:t> </a:t>
            </a:r>
            <a:r>
              <a:rPr lang="en-US" sz="2800" dirty="0" err="1"/>
              <a:t>phẩm</a:t>
            </a:r>
            <a:r>
              <a:rPr lang="en-US" sz="2800" dirty="0"/>
              <a:t> </a:t>
            </a:r>
            <a:r>
              <a:rPr lang="en-US" sz="2800" dirty="0" err="1"/>
              <a:t>văn</a:t>
            </a:r>
            <a:r>
              <a:rPr lang="en-US" sz="2800" dirty="0"/>
              <a:t> học </a:t>
            </a:r>
            <a:r>
              <a:rPr lang="en-US" sz="2800" dirty="0" err="1"/>
              <a:t>dành</a:t>
            </a:r>
            <a:r>
              <a:rPr lang="en-US" sz="2800" dirty="0"/>
              <a:t> </a:t>
            </a:r>
            <a:r>
              <a:rPr lang="en-US" sz="2800" dirty="0" err="1"/>
              <a:t>cho</a:t>
            </a:r>
            <a:r>
              <a:rPr lang="en-US" sz="2800" dirty="0"/>
              <a:t> </a:t>
            </a:r>
            <a:r>
              <a:rPr lang="en-US" sz="2800" dirty="0" err="1"/>
              <a:t>thiếu</a:t>
            </a:r>
            <a:r>
              <a:rPr lang="en-US" sz="2800" dirty="0"/>
              <a:t> </a:t>
            </a:r>
            <a:r>
              <a:rPr lang="en-US" sz="2800" dirty="0" err="1"/>
              <a:t>nhi</a:t>
            </a:r>
            <a:r>
              <a:rPr lang="en-US" sz="2800" dirty="0"/>
              <a:t>.</a:t>
            </a:r>
          </a:p>
          <a:p>
            <a:pPr algn="just">
              <a:lnSpc>
                <a:spcPct val="130000"/>
              </a:lnSpc>
            </a:pPr>
            <a:endParaRPr lang="en-US" sz="2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57600170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A724DBA-D2D9-471E-8ED7-2015DDD950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Rectangle 13">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46413" y="215201"/>
            <a:ext cx="740664" cy="118334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15">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0234" y="354959"/>
            <a:ext cx="6184973"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5" name="Content Placeholder 4" descr="A yellow book cover with a child flying in the air&#10;&#10;Description automatically generated">
            <a:extLst>
              <a:ext uri="{FF2B5EF4-FFF2-40B4-BE49-F238E27FC236}">
                <a16:creationId xmlns:a16="http://schemas.microsoft.com/office/drawing/2014/main" id="{0985C61B-5432-1B06-7243-502182238B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244" y="671484"/>
            <a:ext cx="5628018" cy="5282162"/>
          </a:xfrm>
          <a:prstGeom prst="rect">
            <a:avLst/>
          </a:prstGeom>
        </p:spPr>
      </p:pic>
      <p:sp>
        <p:nvSpPr>
          <p:cNvPr id="18" name="Rectangle 17">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277786" y="1944913"/>
            <a:ext cx="40233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0" name="Rectangle 19">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677179" y="6053360"/>
            <a:ext cx="740664" cy="1541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Title 1">
            <a:extLst>
              <a:ext uri="{FF2B5EF4-FFF2-40B4-BE49-F238E27FC236}">
                <a16:creationId xmlns:a16="http://schemas.microsoft.com/office/drawing/2014/main" id="{699B683F-B465-A527-A674-D36EAB1F9F3A}"/>
              </a:ext>
            </a:extLst>
          </p:cNvPr>
          <p:cNvSpPr>
            <a:spLocks noGrp="1"/>
          </p:cNvSpPr>
          <p:nvPr>
            <p:ph type="title"/>
          </p:nvPr>
        </p:nvSpPr>
        <p:spPr>
          <a:xfrm>
            <a:off x="5803084" y="2693886"/>
            <a:ext cx="6321489" cy="1171569"/>
          </a:xfrm>
        </p:spPr>
        <p:txBody>
          <a:bodyPr vert="horz" lIns="91440" tIns="45720" rIns="91440" bIns="45720" rtlCol="0" anchor="b">
            <a:normAutofit fontScale="90000"/>
          </a:bodyPr>
          <a:lstStyle/>
          <a:p>
            <a:pPr algn="ctr">
              <a:lnSpc>
                <a:spcPct val="150000"/>
              </a:lnSpc>
            </a:pPr>
            <a:r>
              <a:rPr lang="en-US" sz="4800" dirty="0">
                <a:solidFill>
                  <a:srgbClr val="FF0000"/>
                </a:solidFill>
                <a:latin typeface="#9Slide03 AmpleSoft Bold" panose="02000000000000000000" pitchFamily="2" charset="0"/>
              </a:rPr>
              <a:t>HOẠT ĐỘNG 3</a:t>
            </a:r>
            <a:br>
              <a:rPr lang="en-US" sz="4800" dirty="0">
                <a:solidFill>
                  <a:srgbClr val="FF0000"/>
                </a:solidFill>
                <a:latin typeface="#9Slide03 AmpleSoft Bold" panose="02000000000000000000" pitchFamily="2" charset="0"/>
              </a:rPr>
            </a:br>
            <a:r>
              <a:rPr lang="en-US" sz="9800" dirty="0">
                <a:solidFill>
                  <a:srgbClr val="0B9764"/>
                </a:solidFill>
                <a:latin typeface="#9Slide03 AmpleSoft Bold" panose="02000000000000000000" pitchFamily="2" charset="0"/>
              </a:rPr>
              <a:t>LUYỆN TẬP</a:t>
            </a:r>
            <a:endParaRPr lang="en-US" sz="4800" dirty="0">
              <a:solidFill>
                <a:srgbClr val="0B9764"/>
              </a:solidFill>
              <a:latin typeface="#9Slide03 AmpleSoft Bold" panose="02000000000000000000" pitchFamily="2" charset="0"/>
            </a:endParaRPr>
          </a:p>
        </p:txBody>
      </p:sp>
    </p:spTree>
    <p:extLst>
      <p:ext uri="{BB962C8B-B14F-4D97-AF65-F5344CB8AC3E}">
        <p14:creationId xmlns:p14="http://schemas.microsoft.com/office/powerpoint/2010/main" val="93763127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white frame with flowers on a green background&#10;&#10;Description automatically generated">
            <a:extLst>
              <a:ext uri="{FF2B5EF4-FFF2-40B4-BE49-F238E27FC236}">
                <a16:creationId xmlns:a16="http://schemas.microsoft.com/office/drawing/2014/main" id="{3C7DD442-EC8C-CE88-A447-E7B18B0ECF12}"/>
              </a:ext>
            </a:extLst>
          </p:cNvPr>
          <p:cNvPicPr>
            <a:picLocks noChangeAspect="1"/>
          </p:cNvPicPr>
          <p:nvPr/>
        </p:nvPicPr>
        <p:blipFill>
          <a:blip r:embed="rId2">
            <a:extLst>
              <a:ext uri="{28A0092B-C50C-407E-A947-70E740481C1C}">
                <a14:useLocalDpi xmlns:a14="http://schemas.microsoft.com/office/drawing/2010/main" val="0"/>
              </a:ext>
            </a:extLst>
          </a:blip>
          <a:srcRect l="4648" r="1234" b="-1"/>
          <a:stretch/>
        </p:blipFill>
        <p:spPr>
          <a:xfrm>
            <a:off x="1" y="10"/>
            <a:ext cx="8092439" cy="6857990"/>
          </a:xfrm>
          <a:prstGeom prst="rect">
            <a:avLst/>
          </a:prstGeom>
        </p:spPr>
      </p:pic>
      <p:sp>
        <p:nvSpPr>
          <p:cNvPr id="23" name="Rectangle 22">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7AD62A2E-C6CC-F524-5768-E2154821EBC0}"/>
              </a:ext>
            </a:extLst>
          </p:cNvPr>
          <p:cNvSpPr txBox="1"/>
          <p:nvPr/>
        </p:nvSpPr>
        <p:spPr>
          <a:xfrm>
            <a:off x="3106102" y="1662332"/>
            <a:ext cx="8895397" cy="4342214"/>
          </a:xfrm>
          <a:prstGeom prst="rect">
            <a:avLst/>
          </a:prstGeom>
          <a:noFill/>
        </p:spPr>
        <p:txBody>
          <a:bodyPr wrap="square">
            <a:spAutoFit/>
          </a:bodyPr>
          <a:lstStyle/>
          <a:p>
            <a:pPr>
              <a:lnSpc>
                <a:spcPct val="130000"/>
              </a:lnSpc>
              <a:spcAft>
                <a:spcPts val="1000"/>
              </a:spcAft>
            </a:pPr>
            <a:r>
              <a:rPr lang="en-US" sz="2800" b="1" dirty="0">
                <a:solidFill>
                  <a:srgbClr val="0D0D0D"/>
                </a:solidFill>
                <a:effectLst/>
                <a:latin typeface="Times New Roman" panose="02020603050405020304" pitchFamily="18" charset="0"/>
                <a:ea typeface="Calibri" panose="020F0502020204030204" pitchFamily="34" charset="0"/>
              </a:rPr>
              <a:t>1. </a:t>
            </a:r>
            <a:r>
              <a:rPr lang="en-US" sz="2800" b="1" dirty="0" err="1">
                <a:solidFill>
                  <a:srgbClr val="0D0D0D"/>
                </a:solidFill>
                <a:effectLst/>
                <a:latin typeface="Times New Roman" panose="02020603050405020304" pitchFamily="18" charset="0"/>
                <a:ea typeface="Calibri" panose="020F0502020204030204" pitchFamily="34" charset="0"/>
              </a:rPr>
              <a:t>Vẽ</a:t>
            </a:r>
            <a:r>
              <a:rPr lang="en-US" sz="2800" b="1" dirty="0">
                <a:solidFill>
                  <a:srgbClr val="0D0D0D"/>
                </a:solidFill>
                <a:effectLst/>
                <a:latin typeface="Times New Roman" panose="02020603050405020304" pitchFamily="18" charset="0"/>
                <a:ea typeface="Calibri" panose="020F0502020204030204" pitchFamily="34" charset="0"/>
              </a:rPr>
              <a:t> </a:t>
            </a:r>
            <a:r>
              <a:rPr lang="en-US" sz="2800" b="1" dirty="0" err="1">
                <a:solidFill>
                  <a:srgbClr val="0D0D0D"/>
                </a:solidFill>
                <a:effectLst/>
                <a:latin typeface="Times New Roman" panose="02020603050405020304" pitchFamily="18" charset="0"/>
                <a:ea typeface="Calibri" panose="020F0502020204030204" pitchFamily="34" charset="0"/>
              </a:rPr>
              <a:t>sơ</a:t>
            </a:r>
            <a:r>
              <a:rPr lang="en-US" sz="2800" b="1" dirty="0">
                <a:solidFill>
                  <a:srgbClr val="0D0D0D"/>
                </a:solidFill>
                <a:effectLst/>
                <a:latin typeface="Times New Roman" panose="02020603050405020304" pitchFamily="18" charset="0"/>
                <a:ea typeface="Calibri" panose="020F0502020204030204" pitchFamily="34" charset="0"/>
              </a:rPr>
              <a:t> </a:t>
            </a:r>
            <a:r>
              <a:rPr lang="en-US" sz="2800" b="1" dirty="0" err="1">
                <a:solidFill>
                  <a:srgbClr val="0D0D0D"/>
                </a:solidFill>
                <a:effectLst/>
                <a:latin typeface="Times New Roman" panose="02020603050405020304" pitchFamily="18" charset="0"/>
                <a:ea typeface="Calibri" panose="020F0502020204030204" pitchFamily="34" charset="0"/>
              </a:rPr>
              <a:t>đồ</a:t>
            </a:r>
            <a:r>
              <a:rPr lang="en-US" sz="2800" b="1" dirty="0">
                <a:solidFill>
                  <a:srgbClr val="0D0D0D"/>
                </a:solidFill>
                <a:effectLst/>
                <a:latin typeface="Times New Roman" panose="02020603050405020304" pitchFamily="18" charset="0"/>
                <a:ea typeface="Calibri" panose="020F0502020204030204" pitchFamily="34" charset="0"/>
              </a:rPr>
              <a:t> </a:t>
            </a:r>
            <a:r>
              <a:rPr lang="en-US" sz="2800" b="1" dirty="0" err="1">
                <a:solidFill>
                  <a:srgbClr val="0D0D0D"/>
                </a:solidFill>
                <a:effectLst/>
                <a:latin typeface="Times New Roman" panose="02020603050405020304" pitchFamily="18" charset="0"/>
                <a:ea typeface="Calibri" panose="020F0502020204030204" pitchFamily="34" charset="0"/>
              </a:rPr>
              <a:t>tư</a:t>
            </a:r>
            <a:r>
              <a:rPr lang="en-US" sz="2800" b="1" dirty="0">
                <a:solidFill>
                  <a:srgbClr val="0D0D0D"/>
                </a:solidFill>
                <a:effectLst/>
                <a:latin typeface="Times New Roman" panose="02020603050405020304" pitchFamily="18" charset="0"/>
                <a:ea typeface="Calibri" panose="020F0502020204030204" pitchFamily="34" charset="0"/>
              </a:rPr>
              <a:t> </a:t>
            </a:r>
            <a:r>
              <a:rPr lang="en-US" sz="2800" b="1" dirty="0" err="1">
                <a:solidFill>
                  <a:srgbClr val="0D0D0D"/>
                </a:solidFill>
                <a:effectLst/>
                <a:latin typeface="Times New Roman" panose="02020603050405020304" pitchFamily="18" charset="0"/>
                <a:ea typeface="Calibri" panose="020F0502020204030204" pitchFamily="34" charset="0"/>
              </a:rPr>
              <a:t>duy</a:t>
            </a:r>
            <a:r>
              <a:rPr lang="en-US" sz="2800" b="1" dirty="0">
                <a:solidFill>
                  <a:srgbClr val="0D0D0D"/>
                </a:solidFill>
                <a:effectLst/>
                <a:latin typeface="Times New Roman" panose="02020603050405020304" pitchFamily="18" charset="0"/>
                <a:ea typeface="Calibri" panose="020F0502020204030204" pitchFamily="34" charset="0"/>
              </a:rPr>
              <a:t> về hệ </a:t>
            </a:r>
            <a:r>
              <a:rPr lang="en-US" sz="2800" b="1" dirty="0" err="1">
                <a:solidFill>
                  <a:srgbClr val="0D0D0D"/>
                </a:solidFill>
                <a:effectLst/>
                <a:latin typeface="Times New Roman" panose="02020603050405020304" pitchFamily="18" charset="0"/>
                <a:ea typeface="Calibri" panose="020F0502020204030204" pitchFamily="34" charset="0"/>
              </a:rPr>
              <a:t>thống</a:t>
            </a:r>
            <a:r>
              <a:rPr lang="en-US" sz="2800" b="1" dirty="0">
                <a:solidFill>
                  <a:srgbClr val="0D0D0D"/>
                </a:solidFill>
                <a:effectLst/>
                <a:latin typeface="Times New Roman" panose="02020603050405020304" pitchFamily="18" charset="0"/>
                <a:ea typeface="Calibri" panose="020F0502020204030204" pitchFamily="34" charset="0"/>
              </a:rPr>
              <a:t> </a:t>
            </a:r>
            <a:r>
              <a:rPr lang="en-US" sz="2800" b="1" dirty="0" err="1">
                <a:solidFill>
                  <a:srgbClr val="0D0D0D"/>
                </a:solidFill>
                <a:effectLst/>
                <a:latin typeface="Times New Roman" panose="02020603050405020304" pitchFamily="18" charset="0"/>
                <a:ea typeface="Calibri" panose="020F0502020204030204" pitchFamily="34" charset="0"/>
              </a:rPr>
              <a:t>luận</a:t>
            </a:r>
            <a:r>
              <a:rPr lang="en-US" sz="2800" b="1" dirty="0">
                <a:solidFill>
                  <a:srgbClr val="0D0D0D"/>
                </a:solidFill>
                <a:effectLst/>
                <a:latin typeface="Times New Roman" panose="02020603050405020304" pitchFamily="18" charset="0"/>
                <a:ea typeface="Calibri" panose="020F0502020204030204" pitchFamily="34" charset="0"/>
              </a:rPr>
              <a:t> </a:t>
            </a:r>
            <a:r>
              <a:rPr lang="en-US" sz="2800" b="1" dirty="0" err="1">
                <a:solidFill>
                  <a:srgbClr val="0D0D0D"/>
                </a:solidFill>
                <a:effectLst/>
                <a:latin typeface="Times New Roman" panose="02020603050405020304" pitchFamily="18" charset="0"/>
                <a:ea typeface="Calibri" panose="020F0502020204030204" pitchFamily="34" charset="0"/>
              </a:rPr>
              <a:t>điểm</a:t>
            </a:r>
            <a:r>
              <a:rPr lang="en-US" sz="2800" b="1" dirty="0">
                <a:solidFill>
                  <a:srgbClr val="0D0D0D"/>
                </a:solidFill>
                <a:effectLst/>
                <a:latin typeface="Times New Roman" panose="02020603050405020304" pitchFamily="18" charset="0"/>
                <a:ea typeface="Calibri" panose="020F0502020204030204" pitchFamily="34" charset="0"/>
              </a:rPr>
              <a:t> </a:t>
            </a:r>
            <a:r>
              <a:rPr lang="en-US" sz="2800" b="1" dirty="0" err="1">
                <a:solidFill>
                  <a:srgbClr val="0D0D0D"/>
                </a:solidFill>
                <a:effectLst/>
                <a:latin typeface="Times New Roman" panose="02020603050405020304" pitchFamily="18" charset="0"/>
                <a:ea typeface="Calibri" panose="020F0502020204030204" pitchFamily="34" charset="0"/>
              </a:rPr>
              <a:t>trong</a:t>
            </a:r>
            <a:r>
              <a:rPr lang="en-US" sz="2800" b="1" dirty="0">
                <a:solidFill>
                  <a:srgbClr val="0D0D0D"/>
                </a:solidFill>
                <a:effectLst/>
                <a:latin typeface="Times New Roman" panose="02020603050405020304" pitchFamily="18" charset="0"/>
                <a:ea typeface="Calibri" panose="020F0502020204030204" pitchFamily="34" charset="0"/>
              </a:rPr>
              <a:t> </a:t>
            </a:r>
            <a:r>
              <a:rPr lang="en-US" sz="2800" b="1" dirty="0" err="1">
                <a:solidFill>
                  <a:srgbClr val="0D0D0D"/>
                </a:solidFill>
                <a:effectLst/>
                <a:latin typeface="Times New Roman" panose="02020603050405020304" pitchFamily="18" charset="0"/>
                <a:ea typeface="Calibri" panose="020F0502020204030204" pitchFamily="34" charset="0"/>
              </a:rPr>
              <a:t>văn</a:t>
            </a:r>
            <a:r>
              <a:rPr lang="en-US" sz="2800" b="1" dirty="0">
                <a:solidFill>
                  <a:srgbClr val="0D0D0D"/>
                </a:solidFill>
                <a:effectLst/>
                <a:latin typeface="Times New Roman" panose="02020603050405020304" pitchFamily="18" charset="0"/>
                <a:ea typeface="Calibri" panose="020F0502020204030204" pitchFamily="34" charset="0"/>
              </a:rPr>
              <a:t> </a:t>
            </a:r>
            <a:r>
              <a:rPr lang="en-US" sz="2800" b="1" dirty="0" err="1">
                <a:solidFill>
                  <a:srgbClr val="0D0D0D"/>
                </a:solidFill>
                <a:effectLst/>
                <a:latin typeface="Times New Roman" panose="02020603050405020304" pitchFamily="18" charset="0"/>
                <a:ea typeface="Calibri" panose="020F0502020204030204" pitchFamily="34" charset="0"/>
              </a:rPr>
              <a:t>bản</a:t>
            </a:r>
            <a:r>
              <a:rPr lang="en-US" sz="2800" b="1" dirty="0">
                <a:solidFill>
                  <a:srgbClr val="0D0D0D"/>
                </a:solidFill>
                <a:effectLst/>
                <a:latin typeface="Times New Roman" panose="02020603050405020304" pitchFamily="18" charset="0"/>
                <a:ea typeface="Calibri" panose="020F0502020204030204" pitchFamily="34" charset="0"/>
              </a:rPr>
              <a:t>.</a:t>
            </a:r>
            <a:endParaRPr lang="en-US" sz="2800" b="1" dirty="0">
              <a:effectLst/>
              <a:latin typeface="Times New Roman" panose="02020603050405020304" pitchFamily="18" charset="0"/>
              <a:ea typeface="Calibri" panose="020F0502020204030204" pitchFamily="34" charset="0"/>
            </a:endParaRPr>
          </a:p>
          <a:p>
            <a:pPr algn="just">
              <a:lnSpc>
                <a:spcPct val="130000"/>
              </a:lnSpc>
              <a:spcAft>
                <a:spcPts val="1000"/>
              </a:spcAft>
            </a:pPr>
            <a:r>
              <a:rPr lang="en-US" sz="2800" b="1" dirty="0">
                <a:effectLst/>
                <a:latin typeface="Times New Roman" panose="02020603050405020304" pitchFamily="18" charset="0"/>
                <a:ea typeface="Calibri" panose="020F0502020204030204" pitchFamily="34" charset="0"/>
              </a:rPr>
              <a:t>2. </a:t>
            </a:r>
            <a:r>
              <a:rPr lang="en-US" sz="2800" b="1" dirty="0">
                <a:solidFill>
                  <a:srgbClr val="0D0D0D"/>
                </a:solidFill>
                <a:effectLst/>
                <a:latin typeface="Times New Roman" panose="02020603050405020304" pitchFamily="18" charset="0"/>
                <a:ea typeface="Calibri" panose="020F0502020204030204" pitchFamily="34" charset="0"/>
              </a:rPr>
              <a:t>Viết </a:t>
            </a:r>
            <a:r>
              <a:rPr lang="en-US" sz="2800" b="1" dirty="0" err="1">
                <a:solidFill>
                  <a:srgbClr val="0D0D0D"/>
                </a:solidFill>
                <a:effectLst/>
                <a:latin typeface="Times New Roman" panose="02020603050405020304" pitchFamily="18" charset="0"/>
                <a:ea typeface="Calibri" panose="020F0502020204030204" pitchFamily="34" charset="0"/>
              </a:rPr>
              <a:t>kết</a:t>
            </a:r>
            <a:r>
              <a:rPr lang="en-US" sz="2800" b="1" dirty="0">
                <a:solidFill>
                  <a:srgbClr val="0D0D0D"/>
                </a:solidFill>
                <a:effectLst/>
                <a:latin typeface="Times New Roman" panose="02020603050405020304" pitchFamily="18" charset="0"/>
                <a:ea typeface="Calibri" panose="020F0502020204030204" pitchFamily="34" charset="0"/>
              </a:rPr>
              <a:t> </a:t>
            </a:r>
            <a:r>
              <a:rPr lang="en-US" sz="2800" b="1" dirty="0" err="1">
                <a:solidFill>
                  <a:srgbClr val="0D0D0D"/>
                </a:solidFill>
                <a:effectLst/>
                <a:latin typeface="Times New Roman" panose="02020603050405020304" pitchFamily="18" charset="0"/>
                <a:ea typeface="Calibri" panose="020F0502020204030204" pitchFamily="34" charset="0"/>
              </a:rPr>
              <a:t>nối</a:t>
            </a:r>
            <a:r>
              <a:rPr lang="en-US" sz="2800" b="1" dirty="0">
                <a:solidFill>
                  <a:srgbClr val="0D0D0D"/>
                </a:solidFill>
                <a:effectLst/>
                <a:latin typeface="Times New Roman" panose="02020603050405020304" pitchFamily="18" charset="0"/>
                <a:ea typeface="Calibri" panose="020F0502020204030204" pitchFamily="34" charset="0"/>
              </a:rPr>
              <a:t> </a:t>
            </a:r>
            <a:r>
              <a:rPr lang="en-US" sz="2800" b="1" dirty="0" err="1">
                <a:solidFill>
                  <a:srgbClr val="0D0D0D"/>
                </a:solidFill>
                <a:effectLst/>
                <a:latin typeface="Times New Roman" panose="02020603050405020304" pitchFamily="18" charset="0"/>
                <a:ea typeface="Calibri" panose="020F0502020204030204" pitchFamily="34" charset="0"/>
              </a:rPr>
              <a:t>với</a:t>
            </a:r>
            <a:r>
              <a:rPr lang="en-US" sz="2800" b="1" dirty="0">
                <a:solidFill>
                  <a:srgbClr val="0D0D0D"/>
                </a:solidFill>
                <a:effectLst/>
                <a:latin typeface="Times New Roman" panose="02020603050405020304" pitchFamily="18" charset="0"/>
                <a:ea typeface="Calibri" panose="020F0502020204030204" pitchFamily="34" charset="0"/>
              </a:rPr>
              <a:t> </a:t>
            </a:r>
            <a:r>
              <a:rPr lang="en-US" sz="2800" b="1" dirty="0" err="1">
                <a:solidFill>
                  <a:srgbClr val="0D0D0D"/>
                </a:solidFill>
                <a:effectLst/>
                <a:latin typeface="Times New Roman" panose="02020603050405020304" pitchFamily="18" charset="0"/>
                <a:ea typeface="Calibri" panose="020F0502020204030204" pitchFamily="34" charset="0"/>
              </a:rPr>
              <a:t>đọc</a:t>
            </a:r>
            <a:endParaRPr lang="en-US" sz="2800" b="1" dirty="0">
              <a:effectLst/>
              <a:latin typeface="Times New Roman" panose="02020603050405020304" pitchFamily="18" charset="0"/>
              <a:ea typeface="Calibri" panose="020F0502020204030204" pitchFamily="34" charset="0"/>
            </a:endParaRPr>
          </a:p>
          <a:p>
            <a:pPr algn="just">
              <a:lnSpc>
                <a:spcPct val="130000"/>
              </a:lnSpc>
              <a:spcAft>
                <a:spcPts val="1000"/>
              </a:spcAft>
            </a:pPr>
            <a:r>
              <a:rPr lang="en-US" sz="2800" u="sng" dirty="0" err="1">
                <a:effectLst/>
                <a:latin typeface="Times New Roman" panose="02020603050405020304" pitchFamily="18" charset="0"/>
                <a:ea typeface="Calibri" panose="020F0502020204030204" pitchFamily="34" charset="0"/>
              </a:rPr>
              <a:t>Đề</a:t>
            </a:r>
            <a:r>
              <a:rPr lang="en-US" sz="2800" u="sng" dirty="0">
                <a:effectLst/>
                <a:latin typeface="Times New Roman" panose="02020603050405020304" pitchFamily="18" charset="0"/>
                <a:ea typeface="Calibri" panose="020F0502020204030204" pitchFamily="34" charset="0"/>
              </a:rPr>
              <a:t> </a:t>
            </a:r>
            <a:r>
              <a:rPr lang="en-US" sz="2800" u="sng" dirty="0" err="1">
                <a:effectLst/>
                <a:latin typeface="Times New Roman" panose="02020603050405020304" pitchFamily="18" charset="0"/>
                <a:ea typeface="Calibri" panose="020F0502020204030204" pitchFamily="34" charset="0"/>
              </a:rPr>
              <a:t>bài</a:t>
            </a:r>
            <a:r>
              <a:rPr lang="en-US" sz="2800" dirty="0">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Không</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nên</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biến</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những</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nhân</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vật</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trong</a:t>
            </a:r>
            <a:r>
              <a:rPr lang="en-US" sz="2800" i="1" dirty="0">
                <a:solidFill>
                  <a:srgbClr val="000000"/>
                </a:solidFill>
                <a:effectLst/>
                <a:latin typeface="Times New Roman" panose="02020603050405020304" pitchFamily="18" charset="0"/>
                <a:ea typeface="Calibri" panose="020F0502020204030204" pitchFamily="34" charset="0"/>
              </a:rPr>
              <a:t> các </a:t>
            </a:r>
            <a:r>
              <a:rPr lang="en-US" sz="2800" i="1" dirty="0" err="1">
                <a:solidFill>
                  <a:srgbClr val="000000"/>
                </a:solidFill>
                <a:effectLst/>
                <a:latin typeface="Times New Roman" panose="02020603050405020304" pitchFamily="18" charset="0"/>
                <a:ea typeface="Calibri" panose="020F0502020204030204" pitchFamily="34" charset="0"/>
              </a:rPr>
              <a:t>tác</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phẩm</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văn</a:t>
            </a:r>
            <a:r>
              <a:rPr lang="en-US" sz="2800" i="1" dirty="0">
                <a:solidFill>
                  <a:srgbClr val="000000"/>
                </a:solidFill>
                <a:effectLst/>
                <a:latin typeface="Times New Roman" panose="02020603050405020304" pitchFamily="18" charset="0"/>
                <a:ea typeface="Calibri" panose="020F0502020204030204" pitchFamily="34" charset="0"/>
              </a:rPr>
              <a:t> học </a:t>
            </a:r>
            <a:r>
              <a:rPr lang="en-US" sz="2800" i="1" dirty="0" err="1">
                <a:solidFill>
                  <a:srgbClr val="000000"/>
                </a:solidFill>
                <a:effectLst/>
                <a:latin typeface="Times New Roman" panose="02020603050405020304" pitchFamily="18" charset="0"/>
                <a:ea typeface="Calibri" panose="020F0502020204030204" pitchFamily="34" charset="0"/>
              </a:rPr>
              <a:t>thiếu</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nhi</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trở</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thành</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những</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nhân</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vật</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hoàn</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hảo</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0" dirty="0">
                <a:solidFill>
                  <a:srgbClr val="000000"/>
                </a:solidFill>
                <a:effectLst/>
                <a:latin typeface="Times New Roman" panose="02020603050405020304" pitchFamily="18" charset="0"/>
                <a:ea typeface="Calibri" panose="020F0502020204030204" pitchFamily="34" charset="0"/>
              </a:rPr>
              <a:t>(</a:t>
            </a:r>
            <a:r>
              <a:rPr lang="en-US" sz="2800" i="0" dirty="0" err="1">
                <a:solidFill>
                  <a:srgbClr val="000000"/>
                </a:solidFill>
                <a:effectLst/>
                <a:latin typeface="Times New Roman" panose="02020603050405020304" pitchFamily="18" charset="0"/>
                <a:ea typeface="Calibri" panose="020F0502020204030204" pitchFamily="34" charset="0"/>
              </a:rPr>
              <a:t>Trần</a:t>
            </a:r>
            <a:r>
              <a:rPr lang="en-US" sz="2800" i="0" dirty="0">
                <a:solidFill>
                  <a:srgbClr val="000000"/>
                </a:solidFill>
                <a:effectLst/>
                <a:latin typeface="Times New Roman" panose="02020603050405020304" pitchFamily="18" charset="0"/>
                <a:ea typeface="Calibri" panose="020F0502020204030204" pitchFamily="34" charset="0"/>
              </a:rPr>
              <a:t> Văn </a:t>
            </a:r>
            <a:r>
              <a:rPr lang="en-US" sz="2800" i="0" dirty="0" err="1">
                <a:solidFill>
                  <a:srgbClr val="000000"/>
                </a:solidFill>
                <a:effectLst/>
                <a:latin typeface="Times New Roman" panose="02020603050405020304" pitchFamily="18" charset="0"/>
                <a:ea typeface="Calibri" panose="020F0502020204030204" pitchFamily="34" charset="0"/>
              </a:rPr>
              <a:t>Toàn</a:t>
            </a:r>
            <a:r>
              <a:rPr lang="en-US" sz="2800" i="0" dirty="0">
                <a:solidFill>
                  <a:srgbClr val="000000"/>
                </a:solidFill>
                <a:effectLst/>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Calibri" panose="020F0502020204030204" pitchFamily="34" charset="0"/>
            </a:endParaRPr>
          </a:p>
          <a:p>
            <a:pPr algn="just">
              <a:lnSpc>
                <a:spcPct val="130000"/>
              </a:lnSpc>
              <a:spcAft>
                <a:spcPts val="1000"/>
              </a:spcAft>
            </a:pPr>
            <a:r>
              <a:rPr lang="en-US" sz="2800" dirty="0">
                <a:solidFill>
                  <a:srgbClr val="000000"/>
                </a:solidFill>
                <a:effectLst/>
                <a:latin typeface="Times New Roman" panose="02020603050405020304" pitchFamily="18" charset="0"/>
                <a:ea typeface="Calibri" panose="020F0502020204030204" pitchFamily="34" charset="0"/>
              </a:rPr>
              <a:t>	Viết </a:t>
            </a:r>
            <a:r>
              <a:rPr lang="en-US" sz="2800" dirty="0" err="1">
                <a:solidFill>
                  <a:srgbClr val="000000"/>
                </a:solidFill>
                <a:effectLst/>
                <a:latin typeface="Times New Roman" panose="02020603050405020304" pitchFamily="18" charset="0"/>
                <a:ea typeface="Calibri" panose="020F0502020204030204" pitchFamily="34" charset="0"/>
              </a:rPr>
              <a:t>đoạn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văn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nghị</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luận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khoảng</a:t>
            </a:r>
            <a:r>
              <a:rPr lang="en-US" sz="2800" dirty="0">
                <a:solidFill>
                  <a:srgbClr val="000000"/>
                </a:solidFill>
                <a:effectLst/>
                <a:latin typeface="Times New Roman" panose="02020603050405020304" pitchFamily="18" charset="0"/>
                <a:ea typeface="Calibri" panose="020F0502020204030204" pitchFamily="34" charset="0"/>
              </a:rPr>
              <a:t> 7-9 </a:t>
            </a:r>
            <a:r>
              <a:rPr lang="en-US" sz="2800" dirty="0" err="1">
                <a:solidFill>
                  <a:srgbClr val="000000"/>
                </a:solidFill>
                <a:effectLst/>
                <a:latin typeface="Times New Roman" panose="02020603050405020304" pitchFamily="18" charset="0"/>
                <a:ea typeface="Calibri" panose="020F0502020204030204" pitchFamily="34" charset="0"/>
              </a:rPr>
              <a:t>câu</a:t>
            </a:r>
            <a:r>
              <a:rPr lang="en-US" sz="2800" dirty="0">
                <a:solidFill>
                  <a:srgbClr val="000000"/>
                </a:solidFill>
                <a:effectLst/>
                <a:latin typeface="Times New Roman" panose="02020603050405020304" pitchFamily="18" charset="0"/>
                <a:ea typeface="Calibri" panose="020F0502020204030204" pitchFamily="34" charset="0"/>
              </a:rPr>
              <a:t>) chia </a:t>
            </a:r>
            <a:r>
              <a:rPr lang="en-US" sz="2800" dirty="0" err="1">
                <a:solidFill>
                  <a:srgbClr val="000000"/>
                </a:solidFill>
                <a:effectLst/>
                <a:latin typeface="Times New Roman" panose="02020603050405020304" pitchFamily="18" charset="0"/>
                <a:ea typeface="Calibri" panose="020F0502020204030204" pitchFamily="34" charset="0"/>
              </a:rPr>
              <a:t>sẻ</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suy</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nghĩ</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của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em</a:t>
            </a:r>
            <a:r>
              <a:rPr lang="en-US" sz="2800" dirty="0">
                <a:solidFill>
                  <a:srgbClr val="000000"/>
                </a:solidFill>
                <a:effectLst/>
                <a:latin typeface="Times New Roman" panose="02020603050405020304" pitchFamily="18" charset="0"/>
                <a:ea typeface="Calibri" panose="020F0502020204030204" pitchFamily="34" charset="0"/>
              </a:rPr>
              <a:t> về ý </a:t>
            </a:r>
            <a:r>
              <a:rPr lang="en-US" sz="2800" dirty="0" err="1">
                <a:solidFill>
                  <a:srgbClr val="000000"/>
                </a:solidFill>
                <a:effectLst/>
                <a:latin typeface="Times New Roman" panose="02020603050405020304" pitchFamily="18" charset="0"/>
                <a:ea typeface="Calibri" panose="020F0502020204030204" pitchFamily="34" charset="0"/>
              </a:rPr>
              <a:t>kiến</a:t>
            </a:r>
            <a:r>
              <a:rPr lang="en-US" sz="2800" dirty="0">
                <a:solidFill>
                  <a:srgbClr val="000000"/>
                </a:solidFill>
                <a:effectLst/>
                <a:latin typeface="Times New Roman" panose="02020603050405020304" pitchFamily="18" charset="0"/>
                <a:ea typeface="Calibri" panose="020F0502020204030204" pitchFamily="34" charset="0"/>
              </a:rPr>
              <a:t> trên.</a:t>
            </a:r>
            <a:endParaRPr lang="en-US"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20807037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A724DBA-D2D9-471E-8ED7-2015DDD950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Rectangle 13">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46413" y="215201"/>
            <a:ext cx="740664" cy="118334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15">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0234" y="354959"/>
            <a:ext cx="6184973"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5" name="Content Placeholder 4" descr="A yellow book cover with a child flying in the air&#10;&#10;Description automatically generated">
            <a:extLst>
              <a:ext uri="{FF2B5EF4-FFF2-40B4-BE49-F238E27FC236}">
                <a16:creationId xmlns:a16="http://schemas.microsoft.com/office/drawing/2014/main" id="{0985C61B-5432-1B06-7243-502182238B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244" y="671484"/>
            <a:ext cx="5628018" cy="5282162"/>
          </a:xfrm>
          <a:prstGeom prst="rect">
            <a:avLst/>
          </a:prstGeom>
        </p:spPr>
      </p:pic>
      <p:sp>
        <p:nvSpPr>
          <p:cNvPr id="18" name="Rectangle 17">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277786" y="1944913"/>
            <a:ext cx="40233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0" name="Rectangle 19">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677179" y="6053360"/>
            <a:ext cx="740664" cy="1541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Title 1">
            <a:extLst>
              <a:ext uri="{FF2B5EF4-FFF2-40B4-BE49-F238E27FC236}">
                <a16:creationId xmlns:a16="http://schemas.microsoft.com/office/drawing/2014/main" id="{699B683F-B465-A527-A674-D36EAB1F9F3A}"/>
              </a:ext>
            </a:extLst>
          </p:cNvPr>
          <p:cNvSpPr>
            <a:spLocks noGrp="1"/>
          </p:cNvSpPr>
          <p:nvPr>
            <p:ph type="title"/>
          </p:nvPr>
        </p:nvSpPr>
        <p:spPr>
          <a:xfrm>
            <a:off x="6003605" y="3917258"/>
            <a:ext cx="6321489" cy="1171569"/>
          </a:xfrm>
        </p:spPr>
        <p:txBody>
          <a:bodyPr vert="horz" lIns="91440" tIns="45720" rIns="91440" bIns="45720" rtlCol="0" anchor="b">
            <a:normAutofit fontScale="90000"/>
          </a:bodyPr>
          <a:lstStyle/>
          <a:p>
            <a:pPr algn="ctr">
              <a:lnSpc>
                <a:spcPct val="150000"/>
              </a:lnSpc>
            </a:pPr>
            <a:r>
              <a:rPr lang="en-US" sz="4800" dirty="0">
                <a:solidFill>
                  <a:srgbClr val="FF0000"/>
                </a:solidFill>
                <a:latin typeface="#9Slide03 AmpleSoft Bold" panose="02000000000000000000" pitchFamily="2" charset="0"/>
              </a:rPr>
              <a:t>HOẠT ĐỘNG 2</a:t>
            </a:r>
            <a:br>
              <a:rPr lang="en-US" sz="4800" dirty="0">
                <a:solidFill>
                  <a:srgbClr val="00B050"/>
                </a:solidFill>
                <a:latin typeface="#9Slide03 AmpleSoft Bold" panose="02000000000000000000" pitchFamily="2" charset="0"/>
              </a:rPr>
            </a:br>
            <a:r>
              <a:rPr lang="en-US" sz="8000" dirty="0">
                <a:solidFill>
                  <a:srgbClr val="00B050"/>
                </a:solidFill>
                <a:latin typeface="#9Slide03 AmpleSoft Bold" panose="02000000000000000000" pitchFamily="2" charset="0"/>
              </a:rPr>
              <a:t>HÌNH THÀNH </a:t>
            </a:r>
            <a:br>
              <a:rPr lang="en-US" sz="8000" dirty="0">
                <a:solidFill>
                  <a:srgbClr val="00B050"/>
                </a:solidFill>
                <a:latin typeface="#9Slide03 AmpleSoft Bold" panose="02000000000000000000" pitchFamily="2" charset="0"/>
              </a:rPr>
            </a:br>
            <a:r>
              <a:rPr lang="en-US" sz="8000" dirty="0">
                <a:solidFill>
                  <a:srgbClr val="00B050"/>
                </a:solidFill>
                <a:latin typeface="#9Slide03 AmpleSoft Bold" panose="02000000000000000000" pitchFamily="2" charset="0"/>
              </a:rPr>
              <a:t>KIẾN THỨC </a:t>
            </a:r>
            <a:endParaRPr lang="en-US" sz="4800" dirty="0">
              <a:solidFill>
                <a:srgbClr val="00B050"/>
              </a:solidFill>
              <a:latin typeface="#9Slide03 AmpleSoft Bold" panose="02000000000000000000" pitchFamily="2" charset="0"/>
            </a:endParaRPr>
          </a:p>
        </p:txBody>
      </p:sp>
    </p:spTree>
    <p:extLst>
      <p:ext uri="{BB962C8B-B14F-4D97-AF65-F5344CB8AC3E}">
        <p14:creationId xmlns:p14="http://schemas.microsoft.com/office/powerpoint/2010/main" val="87725026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white frame with flowers on a green background&#10;&#10;Description automatically generated">
            <a:extLst>
              <a:ext uri="{FF2B5EF4-FFF2-40B4-BE49-F238E27FC236}">
                <a16:creationId xmlns:a16="http://schemas.microsoft.com/office/drawing/2014/main" id="{3C7DD442-EC8C-CE88-A447-E7B18B0ECF12}"/>
              </a:ext>
            </a:extLst>
          </p:cNvPr>
          <p:cNvPicPr>
            <a:picLocks noChangeAspect="1"/>
          </p:cNvPicPr>
          <p:nvPr/>
        </p:nvPicPr>
        <p:blipFill>
          <a:blip r:embed="rId2">
            <a:extLst>
              <a:ext uri="{28A0092B-C50C-407E-A947-70E740481C1C}">
                <a14:useLocalDpi xmlns:a14="http://schemas.microsoft.com/office/drawing/2010/main" val="0"/>
              </a:ext>
            </a:extLst>
          </a:blip>
          <a:srcRect l="4648" r="1234" b="-1"/>
          <a:stretch/>
        </p:blipFill>
        <p:spPr>
          <a:xfrm>
            <a:off x="1" y="10"/>
            <a:ext cx="8092439" cy="6857990"/>
          </a:xfrm>
          <a:prstGeom prst="rect">
            <a:avLst/>
          </a:prstGeom>
        </p:spPr>
      </p:pic>
      <p:sp>
        <p:nvSpPr>
          <p:cNvPr id="23" name="Rectangle 22">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7AD62A2E-C6CC-F524-5768-E2154821EBC0}"/>
              </a:ext>
            </a:extLst>
          </p:cNvPr>
          <p:cNvSpPr txBox="1"/>
          <p:nvPr/>
        </p:nvSpPr>
        <p:spPr>
          <a:xfrm>
            <a:off x="2891790" y="1662332"/>
            <a:ext cx="9300210" cy="4539191"/>
          </a:xfrm>
          <a:prstGeom prst="rect">
            <a:avLst/>
          </a:prstGeom>
          <a:noFill/>
        </p:spPr>
        <p:txBody>
          <a:bodyPr wrap="square">
            <a:spAutoFit/>
          </a:bodyPr>
          <a:lstStyle/>
          <a:p>
            <a:pPr>
              <a:lnSpc>
                <a:spcPct val="150000"/>
              </a:lnSpc>
            </a:pPr>
            <a:r>
              <a:rPr lang="en-US" sz="2800" b="1" dirty="0" err="1"/>
              <a:t>Gợi</a:t>
            </a:r>
            <a:r>
              <a:rPr lang="en-US" sz="2800" b="1" dirty="0"/>
              <a:t> ý: Có </a:t>
            </a:r>
            <a:r>
              <a:rPr lang="en-US" sz="2800" b="1" dirty="0" err="1"/>
              <a:t>thể</a:t>
            </a:r>
            <a:r>
              <a:rPr lang="en-US" sz="2800" b="1" dirty="0"/>
              <a:t> </a:t>
            </a:r>
            <a:r>
              <a:rPr lang="en-US" sz="2800" b="1" dirty="0" err="1"/>
              <a:t>trả</a:t>
            </a:r>
            <a:r>
              <a:rPr lang="en-US" sz="2800" b="1" dirty="0"/>
              <a:t> </a:t>
            </a:r>
            <a:r>
              <a:rPr lang="en-US" sz="2800" b="1" dirty="0" err="1"/>
              <a:t>lời</a:t>
            </a:r>
            <a:r>
              <a:rPr lang="en-US" sz="2800" b="1" dirty="0"/>
              <a:t> các </a:t>
            </a:r>
            <a:r>
              <a:rPr lang="en-US" sz="2800" b="1" dirty="0" err="1"/>
              <a:t>câu</a:t>
            </a:r>
            <a:r>
              <a:rPr lang="en-US" sz="2800" b="1" dirty="0"/>
              <a:t> hỏi </a:t>
            </a:r>
            <a:r>
              <a:rPr lang="en-US" sz="2800" b="1" dirty="0" err="1"/>
              <a:t>sau</a:t>
            </a:r>
            <a:r>
              <a:rPr lang="en-US" sz="2800" b="1" dirty="0"/>
              <a:t> để </a:t>
            </a:r>
            <a:r>
              <a:rPr lang="en-US" sz="2800" b="1" dirty="0" err="1"/>
              <a:t>tìm</a:t>
            </a:r>
            <a:r>
              <a:rPr lang="en-US" sz="2800" b="1" dirty="0"/>
              <a:t> ý </a:t>
            </a:r>
            <a:r>
              <a:rPr lang="en-US" sz="2800" b="1" dirty="0" err="1"/>
              <a:t>cho</a:t>
            </a:r>
            <a:r>
              <a:rPr lang="en-US" sz="2800" b="1" dirty="0"/>
              <a:t> </a:t>
            </a:r>
            <a:r>
              <a:rPr lang="en-US" sz="2800" b="1" dirty="0" err="1"/>
              <a:t>đoạn</a:t>
            </a:r>
            <a:r>
              <a:rPr lang="en-US" sz="2800" b="1" dirty="0"/>
              <a:t> </a:t>
            </a:r>
            <a:r>
              <a:rPr lang="en-US" sz="2800" b="1" dirty="0" err="1"/>
              <a:t>văn</a:t>
            </a:r>
            <a:r>
              <a:rPr lang="en-US" sz="2800" b="1" dirty="0"/>
              <a:t>:</a:t>
            </a:r>
          </a:p>
          <a:p>
            <a:pPr>
              <a:lnSpc>
                <a:spcPct val="150000"/>
              </a:lnSpc>
            </a:pPr>
            <a:r>
              <a:rPr lang="en-US" sz="2800" dirty="0"/>
              <a:t> + </a:t>
            </a:r>
            <a:r>
              <a:rPr lang="en-US" sz="2800" i="1" dirty="0" err="1"/>
              <a:t>Tìm</a:t>
            </a:r>
            <a:r>
              <a:rPr lang="en-US" sz="2800" i="1" dirty="0"/>
              <a:t> </a:t>
            </a:r>
            <a:r>
              <a:rPr lang="en-US" sz="2800" i="1" dirty="0" err="1"/>
              <a:t>một</a:t>
            </a:r>
            <a:r>
              <a:rPr lang="en-US" sz="2800" i="1" dirty="0"/>
              <a:t> </a:t>
            </a:r>
            <a:r>
              <a:rPr lang="en-US" sz="2800" i="1" dirty="0" err="1"/>
              <a:t>vài</a:t>
            </a:r>
            <a:r>
              <a:rPr lang="en-US" sz="2800" i="1" dirty="0"/>
              <a:t> </a:t>
            </a:r>
            <a:r>
              <a:rPr lang="en-US" sz="2800" i="1" dirty="0" err="1"/>
              <a:t>biểu</a:t>
            </a:r>
            <a:r>
              <a:rPr lang="en-US" sz="2800" i="1" dirty="0"/>
              <a:t> </a:t>
            </a:r>
            <a:r>
              <a:rPr lang="en-US" sz="2800" i="1" dirty="0" err="1"/>
              <a:t>hiện</a:t>
            </a:r>
            <a:r>
              <a:rPr lang="en-US" sz="2800" i="1" dirty="0"/>
              <a:t> </a:t>
            </a:r>
            <a:r>
              <a:rPr lang="en-US" sz="2800" i="1" dirty="0" err="1"/>
              <a:t>không</a:t>
            </a:r>
            <a:r>
              <a:rPr lang="en-US" sz="2800" i="1" dirty="0"/>
              <a:t> </a:t>
            </a:r>
            <a:r>
              <a:rPr lang="en-US" sz="2800" i="1" dirty="0" err="1"/>
              <a:t>hoàn</a:t>
            </a:r>
            <a:r>
              <a:rPr lang="en-US" sz="2800" i="1" dirty="0"/>
              <a:t> </a:t>
            </a:r>
            <a:r>
              <a:rPr lang="en-US" sz="2800" i="1" dirty="0" err="1"/>
              <a:t>hảo</a:t>
            </a:r>
            <a:r>
              <a:rPr lang="en-US" sz="2800" i="1" dirty="0"/>
              <a:t> </a:t>
            </a:r>
            <a:r>
              <a:rPr lang="en-US" sz="2800" i="1" dirty="0" err="1"/>
              <a:t>của</a:t>
            </a:r>
            <a:r>
              <a:rPr lang="en-US" sz="2800" i="1" dirty="0"/>
              <a:t> các </a:t>
            </a:r>
            <a:r>
              <a:rPr lang="en-US" sz="2800" i="1" dirty="0" err="1"/>
              <a:t>nhân</a:t>
            </a:r>
            <a:r>
              <a:rPr lang="en-US" sz="2800" i="1" dirty="0"/>
              <a:t> </a:t>
            </a:r>
            <a:r>
              <a:rPr lang="en-US" sz="2800" i="1" dirty="0" err="1"/>
              <a:t>vật</a:t>
            </a:r>
            <a:r>
              <a:rPr lang="en-US" sz="2800" i="1" dirty="0"/>
              <a:t> </a:t>
            </a:r>
            <a:r>
              <a:rPr lang="en-US" sz="2800" i="1" dirty="0" err="1"/>
              <a:t>trong</a:t>
            </a:r>
            <a:r>
              <a:rPr lang="en-US" sz="2800" i="1" dirty="0"/>
              <a:t> các TPVH </a:t>
            </a:r>
            <a:r>
              <a:rPr lang="en-US" sz="2800" i="1" dirty="0" err="1"/>
              <a:t>thiếu</a:t>
            </a:r>
            <a:r>
              <a:rPr lang="en-US" sz="2800" i="1" dirty="0"/>
              <a:t> </a:t>
            </a:r>
            <a:r>
              <a:rPr lang="en-US" sz="2800" i="1" dirty="0" err="1"/>
              <a:t>nhi</a:t>
            </a:r>
            <a:r>
              <a:rPr lang="en-US" sz="2800" i="1" dirty="0"/>
              <a:t>.</a:t>
            </a:r>
            <a:endParaRPr lang="en-US" sz="2800" dirty="0"/>
          </a:p>
          <a:p>
            <a:pPr>
              <a:lnSpc>
                <a:spcPct val="150000"/>
              </a:lnSpc>
            </a:pPr>
            <a:r>
              <a:rPr lang="en-US" sz="2800" i="1" dirty="0"/>
              <a:t> + Việc </a:t>
            </a:r>
            <a:r>
              <a:rPr lang="en-US" sz="2800" i="1" dirty="0" err="1"/>
              <a:t>xây</a:t>
            </a:r>
            <a:r>
              <a:rPr lang="en-US" sz="2800" i="1" dirty="0"/>
              <a:t> </a:t>
            </a:r>
            <a:r>
              <a:rPr lang="en-US" sz="2800" i="1" dirty="0" err="1"/>
              <a:t>dựng</a:t>
            </a:r>
            <a:r>
              <a:rPr lang="en-US" sz="2800" i="1" dirty="0"/>
              <a:t> </a:t>
            </a:r>
            <a:r>
              <a:rPr lang="en-US" sz="2800" i="1" dirty="0" err="1"/>
              <a:t>những</a:t>
            </a:r>
            <a:r>
              <a:rPr lang="en-US" sz="2800" i="1" dirty="0"/>
              <a:t> </a:t>
            </a:r>
            <a:r>
              <a:rPr lang="en-US" sz="2800" i="1" dirty="0" err="1"/>
              <a:t>nhân</a:t>
            </a:r>
            <a:r>
              <a:rPr lang="en-US" sz="2800" i="1" dirty="0"/>
              <a:t> </a:t>
            </a:r>
            <a:r>
              <a:rPr lang="en-US" sz="2800" i="1" dirty="0" err="1"/>
              <a:t>vật</a:t>
            </a:r>
            <a:r>
              <a:rPr lang="en-US" sz="2800" i="1" dirty="0"/>
              <a:t> </a:t>
            </a:r>
            <a:r>
              <a:rPr lang="en-US" sz="2800" i="1" dirty="0" err="1"/>
              <a:t>hoàn</a:t>
            </a:r>
            <a:r>
              <a:rPr lang="en-US" sz="2800" i="1" dirty="0"/>
              <a:t> </a:t>
            </a:r>
            <a:r>
              <a:rPr lang="en-US" sz="2800" i="1" dirty="0" err="1"/>
              <a:t>hảo</a:t>
            </a:r>
            <a:r>
              <a:rPr lang="en-US" sz="2800" i="1" dirty="0"/>
              <a:t> </a:t>
            </a:r>
            <a:r>
              <a:rPr lang="en-US" sz="2800" i="1" dirty="0" err="1"/>
              <a:t>khiến</a:t>
            </a:r>
            <a:r>
              <a:rPr lang="en-US" sz="2800" i="1" dirty="0"/>
              <a:t> </a:t>
            </a:r>
            <a:r>
              <a:rPr lang="en-US" sz="2800" i="1" dirty="0" err="1"/>
              <a:t>tác</a:t>
            </a:r>
            <a:r>
              <a:rPr lang="en-US" sz="2800" i="1" dirty="0"/>
              <a:t> </a:t>
            </a:r>
            <a:r>
              <a:rPr lang="en-US" sz="2800" i="1" dirty="0" err="1"/>
              <a:t>phẩm</a:t>
            </a:r>
            <a:r>
              <a:rPr lang="en-US" sz="2800" i="1" dirty="0"/>
              <a:t> có </a:t>
            </a:r>
            <a:r>
              <a:rPr lang="en-US" sz="2800" i="1" dirty="0" err="1"/>
              <a:t>giới</a:t>
            </a:r>
            <a:r>
              <a:rPr lang="en-US" sz="2800" i="1" dirty="0"/>
              <a:t> </a:t>
            </a:r>
            <a:r>
              <a:rPr lang="en-US" sz="2800" i="1" dirty="0" err="1"/>
              <a:t>hạn</a:t>
            </a:r>
            <a:r>
              <a:rPr lang="en-US" sz="2800" i="1" dirty="0"/>
              <a:t> gì?</a:t>
            </a:r>
            <a:endParaRPr lang="en-US" sz="2800" dirty="0"/>
          </a:p>
          <a:p>
            <a:pPr>
              <a:lnSpc>
                <a:spcPct val="150000"/>
              </a:lnSpc>
            </a:pPr>
            <a:r>
              <a:rPr lang="en-US" sz="2800" i="1" dirty="0"/>
              <a:t> + Việc </a:t>
            </a:r>
            <a:r>
              <a:rPr lang="en-US" sz="2800" i="1" dirty="0" err="1"/>
              <a:t>xây</a:t>
            </a:r>
            <a:r>
              <a:rPr lang="en-US" sz="2800" i="1" dirty="0"/>
              <a:t> </a:t>
            </a:r>
            <a:r>
              <a:rPr lang="en-US" sz="2800" i="1" dirty="0" err="1"/>
              <a:t>dựng</a:t>
            </a:r>
            <a:r>
              <a:rPr lang="en-US" sz="2800" i="1" dirty="0"/>
              <a:t> </a:t>
            </a:r>
            <a:r>
              <a:rPr lang="en-US" sz="2800" i="1" dirty="0" err="1"/>
              <a:t>những</a:t>
            </a:r>
            <a:r>
              <a:rPr lang="en-US" sz="2800" i="1" dirty="0"/>
              <a:t> </a:t>
            </a:r>
            <a:r>
              <a:rPr lang="en-US" sz="2800" i="1" dirty="0" err="1"/>
              <a:t>nhân</a:t>
            </a:r>
            <a:r>
              <a:rPr lang="en-US" sz="2800" i="1" dirty="0"/>
              <a:t> </a:t>
            </a:r>
            <a:r>
              <a:rPr lang="en-US" sz="2800" i="1" dirty="0" err="1"/>
              <a:t>vật</a:t>
            </a:r>
            <a:r>
              <a:rPr lang="en-US" sz="2800" i="1" dirty="0"/>
              <a:t> </a:t>
            </a:r>
            <a:r>
              <a:rPr lang="en-US" sz="2800" i="1" dirty="0" err="1"/>
              <a:t>thiếu</a:t>
            </a:r>
            <a:r>
              <a:rPr lang="en-US" sz="2800" i="1" dirty="0"/>
              <a:t> </a:t>
            </a:r>
            <a:r>
              <a:rPr lang="en-US" sz="2800" i="1" dirty="0" err="1"/>
              <a:t>nhi</a:t>
            </a:r>
            <a:r>
              <a:rPr lang="en-US" sz="2800" i="1" dirty="0"/>
              <a:t> </a:t>
            </a:r>
            <a:r>
              <a:rPr lang="en-US" sz="2800" i="1" dirty="0" err="1"/>
              <a:t>không</a:t>
            </a:r>
            <a:r>
              <a:rPr lang="en-US" sz="2800" i="1" dirty="0"/>
              <a:t> </a:t>
            </a:r>
            <a:r>
              <a:rPr lang="en-US" sz="2800" i="1" dirty="0" err="1"/>
              <a:t>hoàn</a:t>
            </a:r>
            <a:r>
              <a:rPr lang="en-US" sz="2800" i="1" dirty="0"/>
              <a:t> </a:t>
            </a:r>
            <a:r>
              <a:rPr lang="en-US" sz="2800" i="1" dirty="0" err="1"/>
              <a:t>hảo</a:t>
            </a:r>
            <a:r>
              <a:rPr lang="en-US" sz="2800" i="1" dirty="0"/>
              <a:t> có </a:t>
            </a:r>
            <a:r>
              <a:rPr lang="en-US" sz="2800" i="1" dirty="0" err="1"/>
              <a:t>tác</a:t>
            </a:r>
            <a:r>
              <a:rPr lang="en-US" sz="2800" i="1" dirty="0"/>
              <a:t> </a:t>
            </a:r>
            <a:r>
              <a:rPr lang="en-US" sz="2800" i="1" dirty="0" err="1"/>
              <a:t>dụng</a:t>
            </a:r>
            <a:r>
              <a:rPr lang="en-US" sz="2800" i="1" dirty="0"/>
              <a:t> gì?</a:t>
            </a:r>
            <a:endParaRPr lang="en-US" sz="2800" dirty="0"/>
          </a:p>
        </p:txBody>
      </p:sp>
    </p:spTree>
    <p:extLst>
      <p:ext uri="{BB962C8B-B14F-4D97-AF65-F5344CB8AC3E}">
        <p14:creationId xmlns:p14="http://schemas.microsoft.com/office/powerpoint/2010/main" val="286249547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D2B266D-3625-4584-A5C3-7D3F672CF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463B99A-73EE-4FBB-B7C4-F9F9BCC25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A5D2A5D1-BA0D-47D3-B051-DA7743C46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219825"/>
          </a:xfrm>
          <a:custGeom>
            <a:avLst/>
            <a:gdLst>
              <a:gd name="connsiteX0" fmla="*/ 6789701 w 12192000"/>
              <a:gd name="connsiteY0" fmla="*/ 6151588 h 6219825"/>
              <a:gd name="connsiteX1" fmla="*/ 6788702 w 12192000"/>
              <a:gd name="connsiteY1" fmla="*/ 6151666 h 6219825"/>
              <a:gd name="connsiteX2" fmla="*/ 6788476 w 12192000"/>
              <a:gd name="connsiteY2" fmla="*/ 6152200 h 6219825"/>
              <a:gd name="connsiteX3" fmla="*/ 9834 w 12192000"/>
              <a:gd name="connsiteY3" fmla="*/ 0 h 6219825"/>
              <a:gd name="connsiteX4" fmla="*/ 12357 w 12192000"/>
              <a:gd name="connsiteY4" fmla="*/ 1 h 6219825"/>
              <a:gd name="connsiteX5" fmla="*/ 12192000 w 12192000"/>
              <a:gd name="connsiteY5" fmla="*/ 1 h 6219825"/>
              <a:gd name="connsiteX6" fmla="*/ 12192000 w 12192000"/>
              <a:gd name="connsiteY6" fmla="*/ 5105401 h 6219825"/>
              <a:gd name="connsiteX7" fmla="*/ 12191716 w 12192000"/>
              <a:gd name="connsiteY7" fmla="*/ 5105401 h 6219825"/>
              <a:gd name="connsiteX8" fmla="*/ 12192000 w 12192000"/>
              <a:gd name="connsiteY8" fmla="*/ 5256977 h 6219825"/>
              <a:gd name="connsiteX9" fmla="*/ 12061096 w 12192000"/>
              <a:gd name="connsiteY9" fmla="*/ 5296034 h 6219825"/>
              <a:gd name="connsiteX10" fmla="*/ 11676800 w 12192000"/>
              <a:gd name="connsiteY10" fmla="*/ 5399652 h 6219825"/>
              <a:gd name="connsiteX11" fmla="*/ 10425355 w 12192000"/>
              <a:gd name="connsiteY11" fmla="*/ 5683310 h 6219825"/>
              <a:gd name="connsiteX12" fmla="*/ 9424022 w 12192000"/>
              <a:gd name="connsiteY12" fmla="*/ 5858546 h 6219825"/>
              <a:gd name="connsiteX13" fmla="*/ 8458419 w 12192000"/>
              <a:gd name="connsiteY13" fmla="*/ 5992303 h 6219825"/>
              <a:gd name="connsiteX14" fmla="*/ 7715970 w 12192000"/>
              <a:gd name="connsiteY14" fmla="*/ 6072283 h 6219825"/>
              <a:gd name="connsiteX15" fmla="*/ 6951716 w 12192000"/>
              <a:gd name="connsiteY15" fmla="*/ 6138091 h 6219825"/>
              <a:gd name="connsiteX16" fmla="*/ 6936303 w 12192000"/>
              <a:gd name="connsiteY16" fmla="*/ 6140163 h 6219825"/>
              <a:gd name="connsiteX17" fmla="*/ 6790448 w 12192000"/>
              <a:gd name="connsiteY17" fmla="*/ 6151529 h 6219825"/>
              <a:gd name="connsiteX18" fmla="*/ 6799941 w 12192000"/>
              <a:gd name="connsiteY18" fmla="*/ 6153349 h 6219825"/>
              <a:gd name="connsiteX19" fmla="*/ 6835432 w 12192000"/>
              <a:gd name="connsiteY19" fmla="*/ 6151642 h 6219825"/>
              <a:gd name="connsiteX20" fmla="*/ 6884003 w 12192000"/>
              <a:gd name="connsiteY20" fmla="*/ 6148662 h 6219825"/>
              <a:gd name="connsiteX21" fmla="*/ 7578771 w 12192000"/>
              <a:gd name="connsiteY21" fmla="*/ 6116122 h 6219825"/>
              <a:gd name="connsiteX22" fmla="*/ 8623845 w 12192000"/>
              <a:gd name="connsiteY22" fmla="*/ 6029188 h 6219825"/>
              <a:gd name="connsiteX23" fmla="*/ 9479970 w 12192000"/>
              <a:gd name="connsiteY23" fmla="*/ 5925239 h 6219825"/>
              <a:gd name="connsiteX24" fmla="*/ 10629308 w 12192000"/>
              <a:gd name="connsiteY24" fmla="*/ 5731000 h 6219825"/>
              <a:gd name="connsiteX25" fmla="*/ 11998498 w 12192000"/>
              <a:gd name="connsiteY25" fmla="*/ 5404869 h 6219825"/>
              <a:gd name="connsiteX26" fmla="*/ 12192000 w 12192000"/>
              <a:gd name="connsiteY26" fmla="*/ 5347846 h 6219825"/>
              <a:gd name="connsiteX27" fmla="*/ 12192000 w 12192000"/>
              <a:gd name="connsiteY27" fmla="*/ 5402606 h 6219825"/>
              <a:gd name="connsiteX28" fmla="*/ 11829257 w 12192000"/>
              <a:gd name="connsiteY28" fmla="*/ 5507950 h 6219825"/>
              <a:gd name="connsiteX29" fmla="*/ 10939183 w 12192000"/>
              <a:gd name="connsiteY29" fmla="*/ 5722555 h 6219825"/>
              <a:gd name="connsiteX30" fmla="*/ 9985530 w 12192000"/>
              <a:gd name="connsiteY30" fmla="*/ 5902635 h 6219825"/>
              <a:gd name="connsiteX31" fmla="*/ 9186882 w 12192000"/>
              <a:gd name="connsiteY31" fmla="*/ 6018631 h 6219825"/>
              <a:gd name="connsiteX32" fmla="*/ 8578198 w 12192000"/>
              <a:gd name="connsiteY32" fmla="*/ 6088179 h 6219825"/>
              <a:gd name="connsiteX33" fmla="*/ 7864358 w 12192000"/>
              <a:gd name="connsiteY33" fmla="*/ 6149656 h 6219825"/>
              <a:gd name="connsiteX34" fmla="*/ 6935502 w 12192000"/>
              <a:gd name="connsiteY34" fmla="*/ 6201071 h 6219825"/>
              <a:gd name="connsiteX35" fmla="*/ 6477750 w 12192000"/>
              <a:gd name="connsiteY35" fmla="*/ 6214980 h 6219825"/>
              <a:gd name="connsiteX36" fmla="*/ 6362294 w 12192000"/>
              <a:gd name="connsiteY36" fmla="*/ 6219825 h 6219825"/>
              <a:gd name="connsiteX37" fmla="*/ 6057129 w 12192000"/>
              <a:gd name="connsiteY37" fmla="*/ 6219825 h 6219825"/>
              <a:gd name="connsiteX38" fmla="*/ 5977784 w 12192000"/>
              <a:gd name="connsiteY38" fmla="*/ 6215229 h 6219825"/>
              <a:gd name="connsiteX39" fmla="*/ 5265087 w 12192000"/>
              <a:gd name="connsiteY39" fmla="*/ 6178965 h 6219825"/>
              <a:gd name="connsiteX40" fmla="*/ 4346277 w 12192000"/>
              <a:gd name="connsiteY40" fmla="*/ 6116869 h 6219825"/>
              <a:gd name="connsiteX41" fmla="*/ 3373045 w 12192000"/>
              <a:gd name="connsiteY41" fmla="*/ 6018259 h 6219825"/>
              <a:gd name="connsiteX42" fmla="*/ 2362173 w 12192000"/>
              <a:gd name="connsiteY42" fmla="*/ 5899282 h 6219825"/>
              <a:gd name="connsiteX43" fmla="*/ 1233178 w 12192000"/>
              <a:gd name="connsiteY43" fmla="*/ 5726033 h 6219825"/>
              <a:gd name="connsiteX44" fmla="*/ 68500 w 12192000"/>
              <a:gd name="connsiteY44" fmla="*/ 5486226 h 6219825"/>
              <a:gd name="connsiteX45" fmla="*/ 0 w 12192000"/>
              <a:gd name="connsiteY45" fmla="*/ 5468863 h 6219825"/>
              <a:gd name="connsiteX46" fmla="*/ 0 w 12192000"/>
              <a:gd name="connsiteY46" fmla="*/ 5412351 h 6219825"/>
              <a:gd name="connsiteX47" fmla="*/ 72441 w 12192000"/>
              <a:gd name="connsiteY47" fmla="*/ 5431135 h 6219825"/>
              <a:gd name="connsiteX48" fmla="*/ 600716 w 12192000"/>
              <a:gd name="connsiteY48" fmla="*/ 5549555 h 6219825"/>
              <a:gd name="connsiteX49" fmla="*/ 1769512 w 12192000"/>
              <a:gd name="connsiteY49" fmla="*/ 5759811 h 6219825"/>
              <a:gd name="connsiteX50" fmla="*/ 2613554 w 12192000"/>
              <a:gd name="connsiteY50" fmla="*/ 5876802 h 6219825"/>
              <a:gd name="connsiteX51" fmla="*/ 2581134 w 12192000"/>
              <a:gd name="connsiteY51" fmla="*/ 5866867 h 6219825"/>
              <a:gd name="connsiteX52" fmla="*/ 1112635 w 12192000"/>
              <a:gd name="connsiteY52" fmla="*/ 5534031 h 6219825"/>
              <a:gd name="connsiteX53" fmla="*/ 420412 w 12192000"/>
              <a:gd name="connsiteY53" fmla="*/ 5334514 h 6219825"/>
              <a:gd name="connsiteX54" fmla="*/ 0 w 12192000"/>
              <a:gd name="connsiteY54" fmla="*/ 5195539 h 6219825"/>
              <a:gd name="connsiteX55" fmla="*/ 60 w 12192000"/>
              <a:gd name="connsiteY55" fmla="*/ 5105401 h 6219825"/>
              <a:gd name="connsiteX56" fmla="*/ 0 w 12192000"/>
              <a:gd name="connsiteY56" fmla="*/ 5105401 h 6219825"/>
              <a:gd name="connsiteX57" fmla="*/ 0 w 12192000"/>
              <a:gd name="connsiteY57" fmla="*/ 1 h 6219825"/>
              <a:gd name="connsiteX58" fmla="*/ 9834 w 12192000"/>
              <a:gd name="connsiteY58" fmla="*/ 1 h 6219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2192000" h="6219825">
                <a:moveTo>
                  <a:pt x="6789701" y="6151588"/>
                </a:moveTo>
                <a:lnTo>
                  <a:pt x="6788702" y="6151666"/>
                </a:lnTo>
                <a:cubicBezTo>
                  <a:pt x="6788627" y="6151844"/>
                  <a:pt x="6788551" y="6152022"/>
                  <a:pt x="6788476" y="6152200"/>
                </a:cubicBezTo>
                <a:close/>
                <a:moveTo>
                  <a:pt x="9834" y="0"/>
                </a:moveTo>
                <a:lnTo>
                  <a:pt x="12357" y="1"/>
                </a:lnTo>
                <a:lnTo>
                  <a:pt x="12192000" y="1"/>
                </a:lnTo>
                <a:lnTo>
                  <a:pt x="12192000" y="5105401"/>
                </a:lnTo>
                <a:lnTo>
                  <a:pt x="12191716" y="5105401"/>
                </a:lnTo>
                <a:lnTo>
                  <a:pt x="12192000" y="5256977"/>
                </a:lnTo>
                <a:lnTo>
                  <a:pt x="12061096" y="5296034"/>
                </a:lnTo>
                <a:cubicBezTo>
                  <a:pt x="11933500" y="5332263"/>
                  <a:pt x="11805390" y="5366806"/>
                  <a:pt x="11676800" y="5399652"/>
                </a:cubicBezTo>
                <a:cubicBezTo>
                  <a:pt x="11262789" y="5507204"/>
                  <a:pt x="10845343" y="5600846"/>
                  <a:pt x="10425355" y="5683310"/>
                </a:cubicBezTo>
                <a:cubicBezTo>
                  <a:pt x="10092810" y="5748549"/>
                  <a:pt x="9759033" y="5806970"/>
                  <a:pt x="9424022" y="5858546"/>
                </a:cubicBezTo>
                <a:cubicBezTo>
                  <a:pt x="9102997" y="5908224"/>
                  <a:pt x="8781133" y="5952809"/>
                  <a:pt x="8458419" y="5992303"/>
                </a:cubicBezTo>
                <a:cubicBezTo>
                  <a:pt x="8211360" y="6022481"/>
                  <a:pt x="7963792" y="6048065"/>
                  <a:pt x="7715970" y="6072283"/>
                </a:cubicBezTo>
                <a:lnTo>
                  <a:pt x="6951716" y="6138091"/>
                </a:lnTo>
                <a:lnTo>
                  <a:pt x="6936303" y="6140163"/>
                </a:lnTo>
                <a:lnTo>
                  <a:pt x="6790448" y="6151529"/>
                </a:lnTo>
                <a:lnTo>
                  <a:pt x="6799941" y="6153349"/>
                </a:lnTo>
                <a:cubicBezTo>
                  <a:pt x="6811623" y="6153816"/>
                  <a:pt x="6823734" y="6151642"/>
                  <a:pt x="6835432" y="6151642"/>
                </a:cubicBezTo>
                <a:cubicBezTo>
                  <a:pt x="6851580" y="6151642"/>
                  <a:pt x="6867729" y="6149034"/>
                  <a:pt x="6884003" y="6148662"/>
                </a:cubicBezTo>
                <a:cubicBezTo>
                  <a:pt x="7115805" y="6143198"/>
                  <a:pt x="7347351" y="6131026"/>
                  <a:pt x="7578771" y="6116122"/>
                </a:cubicBezTo>
                <a:cubicBezTo>
                  <a:pt x="7927552" y="6093644"/>
                  <a:pt x="8276080" y="6065453"/>
                  <a:pt x="8623845" y="6029188"/>
                </a:cubicBezTo>
                <a:cubicBezTo>
                  <a:pt x="8909939" y="5999878"/>
                  <a:pt x="9195310" y="5965228"/>
                  <a:pt x="9479970" y="5925239"/>
                </a:cubicBezTo>
                <a:cubicBezTo>
                  <a:pt x="9864901" y="5870842"/>
                  <a:pt x="10248014" y="5806101"/>
                  <a:pt x="10629308" y="5731000"/>
                </a:cubicBezTo>
                <a:cubicBezTo>
                  <a:pt x="11090114" y="5639842"/>
                  <a:pt x="11546975" y="5532291"/>
                  <a:pt x="11998498" y="5404869"/>
                </a:cubicBezTo>
                <a:lnTo>
                  <a:pt x="12192000" y="5347846"/>
                </a:lnTo>
                <a:lnTo>
                  <a:pt x="12192000" y="5402606"/>
                </a:lnTo>
                <a:lnTo>
                  <a:pt x="11829257" y="5507950"/>
                </a:lnTo>
                <a:cubicBezTo>
                  <a:pt x="11534769" y="5587680"/>
                  <a:pt x="11238120" y="5658596"/>
                  <a:pt x="10939183" y="5722555"/>
                </a:cubicBezTo>
                <a:cubicBezTo>
                  <a:pt x="10622824" y="5790365"/>
                  <a:pt x="10304941" y="5850387"/>
                  <a:pt x="9985530" y="5902635"/>
                </a:cubicBezTo>
                <a:cubicBezTo>
                  <a:pt x="9720036" y="5946102"/>
                  <a:pt x="9453814" y="5984764"/>
                  <a:pt x="9186882" y="6018631"/>
                </a:cubicBezTo>
                <a:cubicBezTo>
                  <a:pt x="8984197" y="6044216"/>
                  <a:pt x="8781514" y="6068309"/>
                  <a:pt x="8578198" y="6088179"/>
                </a:cubicBezTo>
                <a:lnTo>
                  <a:pt x="7864358" y="6149656"/>
                </a:lnTo>
                <a:cubicBezTo>
                  <a:pt x="7554994" y="6172009"/>
                  <a:pt x="7245502" y="6189895"/>
                  <a:pt x="6935502" y="6201071"/>
                </a:cubicBezTo>
                <a:lnTo>
                  <a:pt x="6477750" y="6214980"/>
                </a:lnTo>
                <a:cubicBezTo>
                  <a:pt x="6439195" y="6212895"/>
                  <a:pt x="6400529" y="6214521"/>
                  <a:pt x="6362294" y="6219825"/>
                </a:cubicBezTo>
                <a:lnTo>
                  <a:pt x="6057129" y="6219825"/>
                </a:lnTo>
                <a:lnTo>
                  <a:pt x="5977784" y="6215229"/>
                </a:lnTo>
                <a:lnTo>
                  <a:pt x="5265087" y="6178965"/>
                </a:lnTo>
                <a:cubicBezTo>
                  <a:pt x="4958267" y="6166544"/>
                  <a:pt x="4651826" y="6146055"/>
                  <a:pt x="4346277" y="6116869"/>
                </a:cubicBezTo>
                <a:lnTo>
                  <a:pt x="3373045" y="6018259"/>
                </a:lnTo>
                <a:cubicBezTo>
                  <a:pt x="3035412" y="5983982"/>
                  <a:pt x="2698456" y="5944327"/>
                  <a:pt x="2362173" y="5899282"/>
                </a:cubicBezTo>
                <a:cubicBezTo>
                  <a:pt x="1984692" y="5849108"/>
                  <a:pt x="1608364" y="5791358"/>
                  <a:pt x="1233178" y="5726033"/>
                </a:cubicBezTo>
                <a:cubicBezTo>
                  <a:pt x="842181" y="5657291"/>
                  <a:pt x="453758" y="5578770"/>
                  <a:pt x="68500" y="5486226"/>
                </a:cubicBezTo>
                <a:lnTo>
                  <a:pt x="0" y="5468863"/>
                </a:lnTo>
                <a:lnTo>
                  <a:pt x="0" y="5412351"/>
                </a:lnTo>
                <a:lnTo>
                  <a:pt x="72441" y="5431135"/>
                </a:lnTo>
                <a:cubicBezTo>
                  <a:pt x="247961" y="5473331"/>
                  <a:pt x="424164" y="5512608"/>
                  <a:pt x="600716" y="5549555"/>
                </a:cubicBezTo>
                <a:cubicBezTo>
                  <a:pt x="988279" y="5630403"/>
                  <a:pt x="1378133" y="5699330"/>
                  <a:pt x="1769512" y="5759811"/>
                </a:cubicBezTo>
                <a:cubicBezTo>
                  <a:pt x="2052426" y="5803406"/>
                  <a:pt x="2335725" y="5843519"/>
                  <a:pt x="2613554" y="5876802"/>
                </a:cubicBezTo>
                <a:cubicBezTo>
                  <a:pt x="2605544" y="5879410"/>
                  <a:pt x="2594611" y="5869350"/>
                  <a:pt x="2581134" y="5866867"/>
                </a:cubicBezTo>
                <a:cubicBezTo>
                  <a:pt x="2087178" y="5774877"/>
                  <a:pt x="1597684" y="5663937"/>
                  <a:pt x="1112635" y="5534031"/>
                </a:cubicBezTo>
                <a:cubicBezTo>
                  <a:pt x="880453" y="5471934"/>
                  <a:pt x="649713" y="5405428"/>
                  <a:pt x="420412" y="5334514"/>
                </a:cubicBezTo>
                <a:lnTo>
                  <a:pt x="0" y="5195539"/>
                </a:lnTo>
                <a:lnTo>
                  <a:pt x="60" y="5105401"/>
                </a:lnTo>
                <a:lnTo>
                  <a:pt x="0" y="5105401"/>
                </a:lnTo>
                <a:lnTo>
                  <a:pt x="0" y="1"/>
                </a:lnTo>
                <a:lnTo>
                  <a:pt x="9834" y="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4" name="Table 3">
            <a:extLst>
              <a:ext uri="{FF2B5EF4-FFF2-40B4-BE49-F238E27FC236}">
                <a16:creationId xmlns:a16="http://schemas.microsoft.com/office/drawing/2014/main" id="{09AC5845-5EBE-F401-303C-BB07DE788147}"/>
              </a:ext>
            </a:extLst>
          </p:cNvPr>
          <p:cNvGraphicFramePr>
            <a:graphicFrameLocks noGrp="1"/>
          </p:cNvGraphicFramePr>
          <p:nvPr>
            <p:extLst>
              <p:ext uri="{D42A27DB-BD31-4B8C-83A1-F6EECF244321}">
                <p14:modId xmlns:p14="http://schemas.microsoft.com/office/powerpoint/2010/main" val="1495021352"/>
              </p:ext>
            </p:extLst>
          </p:nvPr>
        </p:nvGraphicFramePr>
        <p:xfrm>
          <a:off x="450819" y="713677"/>
          <a:ext cx="11290362" cy="5825236"/>
        </p:xfrm>
        <a:graphic>
          <a:graphicData uri="http://schemas.openxmlformats.org/drawingml/2006/table">
            <a:tbl>
              <a:tblPr firstRow="1" firstCol="1" bandRow="1">
                <a:tableStyleId>{69012ECD-51FC-41F1-AA8D-1B2483CD663E}</a:tableStyleId>
              </a:tblPr>
              <a:tblGrid>
                <a:gridCol w="957781">
                  <a:extLst>
                    <a:ext uri="{9D8B030D-6E8A-4147-A177-3AD203B41FA5}">
                      <a16:colId xmlns:a16="http://schemas.microsoft.com/office/drawing/2014/main" val="73801532"/>
                    </a:ext>
                  </a:extLst>
                </a:gridCol>
                <a:gridCol w="8036390">
                  <a:extLst>
                    <a:ext uri="{9D8B030D-6E8A-4147-A177-3AD203B41FA5}">
                      <a16:colId xmlns:a16="http://schemas.microsoft.com/office/drawing/2014/main" val="1432848443"/>
                    </a:ext>
                  </a:extLst>
                </a:gridCol>
                <a:gridCol w="1108710">
                  <a:extLst>
                    <a:ext uri="{9D8B030D-6E8A-4147-A177-3AD203B41FA5}">
                      <a16:colId xmlns:a16="http://schemas.microsoft.com/office/drawing/2014/main" val="1741536180"/>
                    </a:ext>
                  </a:extLst>
                </a:gridCol>
                <a:gridCol w="1187481">
                  <a:extLst>
                    <a:ext uri="{9D8B030D-6E8A-4147-A177-3AD203B41FA5}">
                      <a16:colId xmlns:a16="http://schemas.microsoft.com/office/drawing/2014/main" val="2052850960"/>
                    </a:ext>
                  </a:extLst>
                </a:gridCol>
              </a:tblGrid>
              <a:tr h="460258">
                <a:tc>
                  <a:txBody>
                    <a:bodyPr/>
                    <a:lstStyle/>
                    <a:p>
                      <a:pPr algn="ctr">
                        <a:lnSpc>
                          <a:spcPct val="130000"/>
                        </a:lnSpc>
                      </a:pPr>
                      <a:r>
                        <a:rPr lang="en-US" sz="2800">
                          <a:effectLst/>
                        </a:rPr>
                        <a:t>STT</a:t>
                      </a:r>
                      <a:endParaRPr lang="en-US" sz="2000">
                        <a:effectLst/>
                        <a:latin typeface="Times New Roman" panose="02020603050405020304" pitchFamily="18" charset="0"/>
                        <a:ea typeface="Times New Roman" panose="02020603050405020304" pitchFamily="18"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30000"/>
                        </a:lnSpc>
                      </a:pPr>
                      <a:r>
                        <a:rPr lang="en-US" sz="2800">
                          <a:effectLst/>
                        </a:rPr>
                        <a:t>Tiêu chí</a:t>
                      </a:r>
                      <a:endParaRPr lang="en-US" sz="2000">
                        <a:effectLst/>
                        <a:latin typeface="Times New Roman" panose="02020603050405020304" pitchFamily="18" charset="0"/>
                        <a:ea typeface="Times New Roman" panose="02020603050405020304" pitchFamily="18"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30000"/>
                        </a:lnSpc>
                      </a:pPr>
                      <a:r>
                        <a:rPr lang="en-US" sz="2800">
                          <a:effectLst/>
                        </a:rPr>
                        <a:t>Đạt</a:t>
                      </a:r>
                      <a:endParaRPr lang="en-US" sz="2000">
                        <a:effectLst/>
                        <a:latin typeface="Times New Roman" panose="02020603050405020304" pitchFamily="18" charset="0"/>
                        <a:ea typeface="Times New Roman" panose="02020603050405020304" pitchFamily="18"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30000"/>
                        </a:lnSpc>
                      </a:pPr>
                      <a:r>
                        <a:rPr lang="en-US" sz="2800" dirty="0">
                          <a:effectLst/>
                        </a:rPr>
                        <a:t>CĐ</a:t>
                      </a:r>
                      <a:endParaRPr lang="en-US" sz="2000" dirty="0">
                        <a:effectLst/>
                        <a:latin typeface="Times New Roman" panose="02020603050405020304" pitchFamily="18" charset="0"/>
                        <a:ea typeface="Times New Roman" panose="02020603050405020304" pitchFamily="18"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8877367"/>
                  </a:ext>
                </a:extLst>
              </a:tr>
              <a:tr h="902210">
                <a:tc>
                  <a:txBody>
                    <a:bodyPr/>
                    <a:lstStyle/>
                    <a:p>
                      <a:pPr algn="ctr">
                        <a:lnSpc>
                          <a:spcPct val="130000"/>
                        </a:lnSpc>
                      </a:pPr>
                      <a:r>
                        <a:rPr lang="en-US" sz="2800" dirty="0">
                          <a:effectLst/>
                        </a:rPr>
                        <a:t>1</a:t>
                      </a:r>
                      <a:endParaRPr lang="en-US" sz="2000" dirty="0">
                        <a:effectLst/>
                        <a:latin typeface="Times New Roman" panose="02020603050405020304" pitchFamily="18" charset="0"/>
                        <a:ea typeface="Times New Roman" panose="02020603050405020304" pitchFamily="18"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30000"/>
                        </a:lnSpc>
                      </a:pPr>
                      <a:r>
                        <a:rPr lang="en-US" sz="2800">
                          <a:effectLst/>
                        </a:rPr>
                        <a:t>Đảm bảo hình thức đoạn văn  với dung lượng khoảng 5 - 7 câu.</a:t>
                      </a:r>
                      <a:endParaRPr lang="en-US" sz="2000">
                        <a:effectLst/>
                        <a:latin typeface="Times New Roman" panose="02020603050405020304" pitchFamily="18" charset="0"/>
                        <a:ea typeface="Times New Roman" panose="02020603050405020304" pitchFamily="18"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30000"/>
                        </a:lnSpc>
                      </a:pPr>
                      <a:r>
                        <a:rPr lang="en-US" sz="2800">
                          <a:effectLst/>
                        </a:rPr>
                        <a:t> </a:t>
                      </a:r>
                      <a:endParaRPr lang="en-US" sz="2000">
                        <a:effectLst/>
                        <a:latin typeface="Times New Roman" panose="02020603050405020304" pitchFamily="18" charset="0"/>
                        <a:ea typeface="Times New Roman" panose="02020603050405020304" pitchFamily="18"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30000"/>
                        </a:lnSpc>
                      </a:pPr>
                      <a:r>
                        <a:rPr lang="en-US" sz="2800">
                          <a:effectLst/>
                        </a:rPr>
                        <a:t> </a:t>
                      </a:r>
                      <a:endParaRPr lang="en-US" sz="2000">
                        <a:effectLst/>
                        <a:latin typeface="Times New Roman" panose="02020603050405020304" pitchFamily="18" charset="0"/>
                        <a:ea typeface="Times New Roman" panose="02020603050405020304" pitchFamily="18"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7584068"/>
                  </a:ext>
                </a:extLst>
              </a:tr>
              <a:tr h="1786114">
                <a:tc>
                  <a:txBody>
                    <a:bodyPr/>
                    <a:lstStyle/>
                    <a:p>
                      <a:pPr algn="ctr">
                        <a:lnSpc>
                          <a:spcPct val="130000"/>
                        </a:lnSpc>
                      </a:pPr>
                      <a:r>
                        <a:rPr lang="en-US" sz="2800">
                          <a:effectLst/>
                        </a:rPr>
                        <a:t>2</a:t>
                      </a:r>
                      <a:endParaRPr lang="en-US" sz="2000">
                        <a:effectLst/>
                        <a:latin typeface="Times New Roman" panose="02020603050405020304" pitchFamily="18" charset="0"/>
                        <a:ea typeface="Times New Roman" panose="02020603050405020304" pitchFamily="18"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0480" algn="just">
                        <a:lnSpc>
                          <a:spcPct val="130000"/>
                        </a:lnSpc>
                        <a:spcAft>
                          <a:spcPts val="1000"/>
                        </a:spcAft>
                      </a:pPr>
                      <a:r>
                        <a:rPr lang="en-US" sz="2800" dirty="0" err="1">
                          <a:effectLst/>
                        </a:rPr>
                        <a:t>Đoạn</a:t>
                      </a:r>
                      <a:r>
                        <a:rPr lang="en-US" sz="2800" dirty="0">
                          <a:effectLst/>
                        </a:rPr>
                        <a:t> </a:t>
                      </a:r>
                      <a:r>
                        <a:rPr lang="en-US" sz="2800" dirty="0" err="1">
                          <a:effectLst/>
                        </a:rPr>
                        <a:t>văn</a:t>
                      </a:r>
                      <a:r>
                        <a:rPr lang="en-US" sz="2800" dirty="0">
                          <a:effectLst/>
                        </a:rPr>
                        <a:t> đúng </a:t>
                      </a:r>
                      <a:r>
                        <a:rPr lang="en-US" sz="2800" dirty="0" err="1">
                          <a:effectLst/>
                        </a:rPr>
                        <a:t>chủ</a:t>
                      </a:r>
                      <a:r>
                        <a:rPr lang="en-US" sz="2800" dirty="0">
                          <a:effectLst/>
                        </a:rPr>
                        <a:t> </a:t>
                      </a:r>
                      <a:r>
                        <a:rPr lang="en-US" sz="2800" dirty="0" err="1">
                          <a:effectLst/>
                        </a:rPr>
                        <a:t>đề</a:t>
                      </a:r>
                      <a:r>
                        <a:rPr lang="en-US" sz="2800" dirty="0">
                          <a:effectLst/>
                        </a:rPr>
                        <a:t>: chia </a:t>
                      </a:r>
                      <a:r>
                        <a:rPr lang="en-US" sz="2800" dirty="0" err="1">
                          <a:effectLst/>
                        </a:rPr>
                        <a:t>sẻ</a:t>
                      </a:r>
                      <a:r>
                        <a:rPr lang="en-US" sz="2800" dirty="0">
                          <a:effectLst/>
                        </a:rPr>
                        <a:t> </a:t>
                      </a:r>
                      <a:r>
                        <a:rPr lang="en-US" sz="2800" dirty="0" err="1">
                          <a:effectLst/>
                        </a:rPr>
                        <a:t>suy</a:t>
                      </a:r>
                      <a:r>
                        <a:rPr lang="en-US" sz="2800" dirty="0">
                          <a:effectLst/>
                        </a:rPr>
                        <a:t> </a:t>
                      </a:r>
                      <a:r>
                        <a:rPr lang="en-US" sz="2800" dirty="0" err="1">
                          <a:effectLst/>
                        </a:rPr>
                        <a:t>nghĩ</a:t>
                      </a:r>
                      <a:r>
                        <a:rPr lang="en-US" sz="2800" dirty="0">
                          <a:effectLst/>
                        </a:rPr>
                        <a:t> </a:t>
                      </a:r>
                      <a:r>
                        <a:rPr lang="en-US" sz="2800" dirty="0" err="1">
                          <a:effectLst/>
                        </a:rPr>
                        <a:t>của</a:t>
                      </a:r>
                      <a:r>
                        <a:rPr lang="en-US" sz="2800" dirty="0">
                          <a:effectLst/>
                        </a:rPr>
                        <a:t> </a:t>
                      </a:r>
                      <a:r>
                        <a:rPr lang="en-US" sz="2800" dirty="0" err="1">
                          <a:effectLst/>
                        </a:rPr>
                        <a:t>em</a:t>
                      </a:r>
                      <a:r>
                        <a:rPr lang="en-US" sz="2800" dirty="0">
                          <a:effectLst/>
                        </a:rPr>
                        <a:t> về ý </a:t>
                      </a:r>
                      <a:r>
                        <a:rPr lang="en-US" sz="2800" dirty="0" err="1">
                          <a:effectLst/>
                        </a:rPr>
                        <a:t>kiến</a:t>
                      </a:r>
                      <a:r>
                        <a:rPr lang="en-US" sz="2800" dirty="0">
                          <a:effectLst/>
                        </a:rPr>
                        <a:t>: “</a:t>
                      </a:r>
                      <a:r>
                        <a:rPr lang="en-US" sz="2800" dirty="0" err="1">
                          <a:effectLst/>
                        </a:rPr>
                        <a:t>Không</a:t>
                      </a:r>
                      <a:r>
                        <a:rPr lang="en-US" sz="2800" dirty="0">
                          <a:effectLst/>
                        </a:rPr>
                        <a:t> </a:t>
                      </a:r>
                      <a:r>
                        <a:rPr lang="en-US" sz="2800" dirty="0" err="1">
                          <a:effectLst/>
                        </a:rPr>
                        <a:t>nên</a:t>
                      </a:r>
                      <a:r>
                        <a:rPr lang="en-US" sz="2800" dirty="0">
                          <a:effectLst/>
                        </a:rPr>
                        <a:t> </a:t>
                      </a:r>
                      <a:r>
                        <a:rPr lang="en-US" sz="2800" dirty="0" err="1">
                          <a:effectLst/>
                        </a:rPr>
                        <a:t>biến</a:t>
                      </a:r>
                      <a:r>
                        <a:rPr lang="en-US" sz="2800" dirty="0">
                          <a:effectLst/>
                        </a:rPr>
                        <a:t> </a:t>
                      </a:r>
                      <a:r>
                        <a:rPr lang="en-US" sz="2800" dirty="0" err="1">
                          <a:effectLst/>
                        </a:rPr>
                        <a:t>những</a:t>
                      </a:r>
                      <a:r>
                        <a:rPr lang="en-US" sz="2800" dirty="0">
                          <a:effectLst/>
                        </a:rPr>
                        <a:t> </a:t>
                      </a:r>
                      <a:r>
                        <a:rPr lang="en-US" sz="2800" dirty="0" err="1">
                          <a:effectLst/>
                        </a:rPr>
                        <a:t>nhân</a:t>
                      </a:r>
                      <a:r>
                        <a:rPr lang="en-US" sz="2800" dirty="0">
                          <a:effectLst/>
                        </a:rPr>
                        <a:t> </a:t>
                      </a:r>
                      <a:r>
                        <a:rPr lang="en-US" sz="2800" dirty="0" err="1">
                          <a:effectLst/>
                        </a:rPr>
                        <a:t>vật</a:t>
                      </a:r>
                      <a:r>
                        <a:rPr lang="en-US" sz="2800" dirty="0">
                          <a:effectLst/>
                        </a:rPr>
                        <a:t> </a:t>
                      </a:r>
                      <a:r>
                        <a:rPr lang="en-US" sz="2800" dirty="0" err="1">
                          <a:effectLst/>
                        </a:rPr>
                        <a:t>trong</a:t>
                      </a:r>
                      <a:r>
                        <a:rPr lang="en-US" sz="2800" dirty="0">
                          <a:effectLst/>
                        </a:rPr>
                        <a:t> các </a:t>
                      </a:r>
                      <a:r>
                        <a:rPr lang="en-US" sz="2800" dirty="0" err="1">
                          <a:effectLst/>
                        </a:rPr>
                        <a:t>tác</a:t>
                      </a:r>
                      <a:r>
                        <a:rPr lang="en-US" sz="2800" dirty="0">
                          <a:effectLst/>
                        </a:rPr>
                        <a:t> </a:t>
                      </a:r>
                      <a:r>
                        <a:rPr lang="en-US" sz="2800" dirty="0" err="1">
                          <a:effectLst/>
                        </a:rPr>
                        <a:t>phẩm</a:t>
                      </a:r>
                      <a:r>
                        <a:rPr lang="en-US" sz="2800" dirty="0">
                          <a:effectLst/>
                        </a:rPr>
                        <a:t> </a:t>
                      </a:r>
                      <a:r>
                        <a:rPr lang="en-US" sz="2800" dirty="0" err="1">
                          <a:effectLst/>
                        </a:rPr>
                        <a:t>văn</a:t>
                      </a:r>
                      <a:r>
                        <a:rPr lang="en-US" sz="2800" dirty="0">
                          <a:effectLst/>
                        </a:rPr>
                        <a:t> học </a:t>
                      </a:r>
                      <a:r>
                        <a:rPr lang="en-US" sz="2800" dirty="0" err="1">
                          <a:effectLst/>
                        </a:rPr>
                        <a:t>thiếu</a:t>
                      </a:r>
                      <a:r>
                        <a:rPr lang="en-US" sz="2800" dirty="0">
                          <a:effectLst/>
                        </a:rPr>
                        <a:t> </a:t>
                      </a:r>
                      <a:r>
                        <a:rPr lang="en-US" sz="2800" dirty="0" err="1">
                          <a:effectLst/>
                        </a:rPr>
                        <a:t>nhi</a:t>
                      </a:r>
                      <a:r>
                        <a:rPr lang="en-US" sz="2800" dirty="0">
                          <a:effectLst/>
                        </a:rPr>
                        <a:t> </a:t>
                      </a:r>
                      <a:r>
                        <a:rPr lang="en-US" sz="2800" dirty="0" err="1">
                          <a:effectLst/>
                        </a:rPr>
                        <a:t>trở</a:t>
                      </a:r>
                      <a:r>
                        <a:rPr lang="en-US" sz="2800" dirty="0">
                          <a:effectLst/>
                        </a:rPr>
                        <a:t> </a:t>
                      </a:r>
                      <a:r>
                        <a:rPr lang="en-US" sz="2800" dirty="0" err="1">
                          <a:effectLst/>
                        </a:rPr>
                        <a:t>thành</a:t>
                      </a:r>
                      <a:r>
                        <a:rPr lang="en-US" sz="2800" dirty="0">
                          <a:effectLst/>
                        </a:rPr>
                        <a:t> </a:t>
                      </a:r>
                      <a:r>
                        <a:rPr lang="en-US" sz="2800" dirty="0" err="1">
                          <a:effectLst/>
                        </a:rPr>
                        <a:t>những</a:t>
                      </a:r>
                      <a:r>
                        <a:rPr lang="en-US" sz="2800" dirty="0">
                          <a:effectLst/>
                        </a:rPr>
                        <a:t> </a:t>
                      </a:r>
                      <a:r>
                        <a:rPr lang="en-US" sz="2800" dirty="0" err="1">
                          <a:effectLst/>
                        </a:rPr>
                        <a:t>nhân</a:t>
                      </a:r>
                      <a:r>
                        <a:rPr lang="en-US" sz="2800" dirty="0">
                          <a:effectLst/>
                        </a:rPr>
                        <a:t> </a:t>
                      </a:r>
                      <a:r>
                        <a:rPr lang="en-US" sz="2800" dirty="0" err="1">
                          <a:effectLst/>
                        </a:rPr>
                        <a:t>vật</a:t>
                      </a:r>
                      <a:r>
                        <a:rPr lang="en-US" sz="2800" dirty="0">
                          <a:effectLst/>
                        </a:rPr>
                        <a:t> </a:t>
                      </a:r>
                      <a:r>
                        <a:rPr lang="en-US" sz="2800" dirty="0" err="1">
                          <a:effectLst/>
                        </a:rPr>
                        <a:t>hoàn</a:t>
                      </a:r>
                      <a:r>
                        <a:rPr lang="en-US" sz="2800" dirty="0">
                          <a:effectLst/>
                        </a:rPr>
                        <a:t> </a:t>
                      </a:r>
                      <a:r>
                        <a:rPr lang="en-US" sz="2800" dirty="0" err="1">
                          <a:effectLst/>
                        </a:rPr>
                        <a:t>hảo</a:t>
                      </a:r>
                      <a:r>
                        <a:rPr lang="en-US" sz="2800" dirty="0">
                          <a:effectLst/>
                        </a:rPr>
                        <a:t>.” (</a:t>
                      </a:r>
                      <a:r>
                        <a:rPr lang="en-US" sz="2800" dirty="0" err="1">
                          <a:effectLst/>
                        </a:rPr>
                        <a:t>Trần</a:t>
                      </a:r>
                      <a:r>
                        <a:rPr lang="en-US" sz="2800" dirty="0">
                          <a:effectLst/>
                        </a:rPr>
                        <a:t> Văn </a:t>
                      </a:r>
                      <a:r>
                        <a:rPr lang="en-US" sz="2800" dirty="0" err="1">
                          <a:effectLst/>
                        </a:rPr>
                        <a:t>Toàn</a:t>
                      </a:r>
                      <a:r>
                        <a:rPr lang="en-US" sz="2800" dirty="0">
                          <a:effectLst/>
                        </a:rPr>
                        <a:t>)</a:t>
                      </a:r>
                      <a:endParaRPr lang="en-US" sz="3200" dirty="0">
                        <a:effectLst/>
                        <a:latin typeface="Times New Roman" panose="02020603050405020304" pitchFamily="18" charset="0"/>
                        <a:ea typeface="Calibri" panose="020F0502020204030204" pitchFamily="34"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30000"/>
                        </a:lnSpc>
                      </a:pPr>
                      <a:r>
                        <a:rPr lang="en-US" sz="2800">
                          <a:effectLst/>
                        </a:rPr>
                        <a:t> </a:t>
                      </a:r>
                      <a:endParaRPr lang="en-US" sz="2000">
                        <a:effectLst/>
                        <a:latin typeface="Times New Roman" panose="02020603050405020304" pitchFamily="18" charset="0"/>
                        <a:ea typeface="Times New Roman" panose="02020603050405020304" pitchFamily="18"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30000"/>
                        </a:lnSpc>
                      </a:pPr>
                      <a:r>
                        <a:rPr lang="en-US" sz="2800">
                          <a:effectLst/>
                        </a:rPr>
                        <a:t> </a:t>
                      </a:r>
                      <a:endParaRPr lang="en-US" sz="2000">
                        <a:effectLst/>
                        <a:latin typeface="Times New Roman" panose="02020603050405020304" pitchFamily="18" charset="0"/>
                        <a:ea typeface="Times New Roman" panose="02020603050405020304" pitchFamily="18"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0220160"/>
                  </a:ext>
                </a:extLst>
              </a:tr>
              <a:tr h="902210">
                <a:tc>
                  <a:txBody>
                    <a:bodyPr/>
                    <a:lstStyle/>
                    <a:p>
                      <a:pPr algn="ctr">
                        <a:lnSpc>
                          <a:spcPct val="130000"/>
                        </a:lnSpc>
                        <a:spcAft>
                          <a:spcPts val="1000"/>
                        </a:spcAft>
                      </a:pPr>
                      <a:r>
                        <a:rPr lang="en-US" sz="2800">
                          <a:effectLst/>
                        </a:rPr>
                        <a:t>3</a:t>
                      </a:r>
                      <a:endParaRPr lang="en-US" sz="2000" b="1">
                        <a:effectLst/>
                        <a:latin typeface="Times New Roman" panose="02020603050405020304" pitchFamily="18" charset="0"/>
                        <a:ea typeface="Calibri" panose="020F0502020204030204" pitchFamily="34"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indent="-228600" algn="just">
                        <a:lnSpc>
                          <a:spcPct val="130000"/>
                        </a:lnSpc>
                      </a:pPr>
                      <a:r>
                        <a:rPr lang="en-US" sz="2800">
                          <a:effectLst/>
                        </a:rPr>
                        <a:t>Đoạn văn đảm bảo tính liên kết giữa các câu trong đoạn văn.</a:t>
                      </a:r>
                      <a:endParaRPr lang="en-US" sz="3200">
                        <a:effectLst/>
                        <a:latin typeface="Times New Roman" panose="02020603050405020304" pitchFamily="18" charset="0"/>
                        <a:ea typeface="Calibri" panose="020F0502020204030204" pitchFamily="34"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indent="-228600">
                        <a:lnSpc>
                          <a:spcPct val="130000"/>
                        </a:lnSpc>
                      </a:pPr>
                      <a:r>
                        <a:rPr lang="en-US" sz="2800">
                          <a:effectLst/>
                        </a:rPr>
                        <a:t> </a:t>
                      </a:r>
                      <a:endParaRPr lang="en-US" sz="3200">
                        <a:effectLst/>
                        <a:latin typeface="Times New Roman" panose="02020603050405020304" pitchFamily="18" charset="0"/>
                        <a:ea typeface="Calibri" panose="020F0502020204030204" pitchFamily="34"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indent="-228600">
                        <a:lnSpc>
                          <a:spcPct val="130000"/>
                        </a:lnSpc>
                        <a:spcAft>
                          <a:spcPts val="1000"/>
                        </a:spcAft>
                      </a:pPr>
                      <a:r>
                        <a:rPr lang="en-US" sz="2800">
                          <a:effectLst/>
                        </a:rPr>
                        <a:t> </a:t>
                      </a:r>
                      <a:endParaRPr lang="en-US" sz="3200">
                        <a:effectLst/>
                        <a:latin typeface="Times New Roman" panose="02020603050405020304" pitchFamily="18" charset="0"/>
                        <a:ea typeface="Calibri" panose="020F0502020204030204" pitchFamily="34"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9728917"/>
                  </a:ext>
                </a:extLst>
              </a:tr>
              <a:tr h="902210">
                <a:tc>
                  <a:txBody>
                    <a:bodyPr/>
                    <a:lstStyle/>
                    <a:p>
                      <a:pPr algn="ctr">
                        <a:lnSpc>
                          <a:spcPct val="130000"/>
                        </a:lnSpc>
                      </a:pPr>
                      <a:r>
                        <a:rPr lang="en-US" sz="2800">
                          <a:effectLst/>
                        </a:rPr>
                        <a:t>4</a:t>
                      </a:r>
                      <a:endParaRPr lang="en-US" sz="2000">
                        <a:effectLst/>
                        <a:latin typeface="Times New Roman" panose="02020603050405020304" pitchFamily="18" charset="0"/>
                        <a:ea typeface="Times New Roman" panose="02020603050405020304" pitchFamily="18"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30000"/>
                        </a:lnSpc>
                      </a:pPr>
                      <a:r>
                        <a:rPr lang="en-US" sz="2800">
                          <a:effectLst/>
                        </a:rPr>
                        <a:t>Đoạn văn đảm bảo về yêu cầu về chính tả, cách sử dụng từ ngữ, ngữ pháp.</a:t>
                      </a:r>
                      <a:endParaRPr lang="en-US" sz="2000">
                        <a:effectLst/>
                        <a:latin typeface="Times New Roman" panose="02020603050405020304" pitchFamily="18" charset="0"/>
                        <a:ea typeface="Times New Roman" panose="02020603050405020304" pitchFamily="18"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30000"/>
                        </a:lnSpc>
                      </a:pPr>
                      <a:r>
                        <a:rPr lang="en-US" sz="2800">
                          <a:effectLst/>
                        </a:rPr>
                        <a:t> </a:t>
                      </a:r>
                      <a:endParaRPr lang="en-US" sz="2000">
                        <a:effectLst/>
                        <a:latin typeface="Times New Roman" panose="02020603050405020304" pitchFamily="18" charset="0"/>
                        <a:ea typeface="Times New Roman" panose="02020603050405020304" pitchFamily="18"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30000"/>
                        </a:lnSpc>
                      </a:pPr>
                      <a:r>
                        <a:rPr lang="en-US" sz="2800" dirty="0">
                          <a:effectLst/>
                        </a:rPr>
                        <a:t> </a:t>
                      </a:r>
                      <a:endParaRPr lang="en-US" sz="2000" dirty="0">
                        <a:effectLst/>
                        <a:latin typeface="Times New Roman" panose="02020603050405020304" pitchFamily="18" charset="0"/>
                        <a:ea typeface="Times New Roman" panose="02020603050405020304" pitchFamily="18" charset="0"/>
                      </a:endParaRPr>
                    </a:p>
                  </a:txBody>
                  <a:tcPr marL="117680" marR="1176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6373909"/>
                  </a:ext>
                </a:extLst>
              </a:tr>
            </a:tbl>
          </a:graphicData>
        </a:graphic>
      </p:graphicFrame>
      <p:sp>
        <p:nvSpPr>
          <p:cNvPr id="6" name="TextBox 5">
            <a:extLst>
              <a:ext uri="{FF2B5EF4-FFF2-40B4-BE49-F238E27FC236}">
                <a16:creationId xmlns:a16="http://schemas.microsoft.com/office/drawing/2014/main" id="{4C36925E-A70C-31D3-4552-2328773E3B23}"/>
              </a:ext>
            </a:extLst>
          </p:cNvPr>
          <p:cNvSpPr txBox="1"/>
          <p:nvPr/>
        </p:nvSpPr>
        <p:spPr>
          <a:xfrm>
            <a:off x="2774633" y="0"/>
            <a:ext cx="6097904" cy="596574"/>
          </a:xfrm>
          <a:prstGeom prst="rect">
            <a:avLst/>
          </a:prstGeom>
          <a:noFill/>
        </p:spPr>
        <p:txBody>
          <a:bodyPr wrap="square">
            <a:spAutoFit/>
          </a:bodyPr>
          <a:lstStyle/>
          <a:p>
            <a:pPr marL="171450" marR="30480" algn="ctr">
              <a:lnSpc>
                <a:spcPct val="130000"/>
              </a:lnSpc>
              <a:spcAft>
                <a:spcPts val="1000"/>
              </a:spcAft>
            </a:pPr>
            <a:r>
              <a:rPr lang="en-US" sz="2800" b="1" dirty="0" err="1">
                <a:solidFill>
                  <a:srgbClr val="FF0000"/>
                </a:solidFill>
                <a:effectLst/>
                <a:latin typeface="Times New Roman" panose="02020603050405020304" pitchFamily="18" charset="0"/>
                <a:ea typeface="Calibri" panose="020F0502020204030204" pitchFamily="34" charset="0"/>
              </a:rPr>
              <a:t>Bảng</a:t>
            </a:r>
            <a:r>
              <a:rPr lang="en-US" sz="2800" b="1" dirty="0">
                <a:solidFill>
                  <a:srgbClr val="FF0000"/>
                </a:solidFill>
                <a:effectLst/>
                <a:latin typeface="Times New Roman" panose="02020603050405020304" pitchFamily="18" charset="0"/>
                <a:ea typeface="Calibri" panose="020F0502020204030204" pitchFamily="34" charset="0"/>
              </a:rPr>
              <a:t> </a:t>
            </a:r>
            <a:r>
              <a:rPr lang="en-US" sz="2800" b="1" dirty="0" err="1">
                <a:solidFill>
                  <a:srgbClr val="FF0000"/>
                </a:solidFill>
                <a:effectLst/>
                <a:latin typeface="Times New Roman" panose="02020603050405020304" pitchFamily="18" charset="0"/>
                <a:ea typeface="Calibri" panose="020F0502020204030204" pitchFamily="34" charset="0"/>
              </a:rPr>
              <a:t>kiểm</a:t>
            </a:r>
            <a:r>
              <a:rPr lang="en-US" sz="2800" b="1" dirty="0">
                <a:solidFill>
                  <a:srgbClr val="FF0000"/>
                </a:solidFill>
                <a:effectLst/>
                <a:latin typeface="Times New Roman" panose="02020603050405020304" pitchFamily="18" charset="0"/>
                <a:ea typeface="Calibri" panose="020F0502020204030204" pitchFamily="34" charset="0"/>
              </a:rPr>
              <a:t> </a:t>
            </a:r>
            <a:r>
              <a:rPr lang="en-US" sz="2800" b="1" dirty="0" err="1">
                <a:solidFill>
                  <a:srgbClr val="FF0000"/>
                </a:solidFill>
                <a:effectLst/>
                <a:latin typeface="Times New Roman" panose="02020603050405020304" pitchFamily="18" charset="0"/>
                <a:ea typeface="Calibri" panose="020F0502020204030204" pitchFamily="34" charset="0"/>
              </a:rPr>
              <a:t>kĩ</a:t>
            </a:r>
            <a:r>
              <a:rPr lang="en-US" sz="2800" b="1" dirty="0">
                <a:solidFill>
                  <a:srgbClr val="FF0000"/>
                </a:solidFill>
                <a:effectLst/>
                <a:latin typeface="Times New Roman" panose="02020603050405020304" pitchFamily="18" charset="0"/>
                <a:ea typeface="Calibri" panose="020F0502020204030204" pitchFamily="34" charset="0"/>
              </a:rPr>
              <a:t> </a:t>
            </a:r>
            <a:r>
              <a:rPr lang="en-US" sz="2800" b="1" dirty="0" err="1">
                <a:solidFill>
                  <a:srgbClr val="FF0000"/>
                </a:solidFill>
                <a:effectLst/>
                <a:latin typeface="Times New Roman" panose="02020603050405020304" pitchFamily="18" charset="0"/>
                <a:ea typeface="Calibri" panose="020F0502020204030204" pitchFamily="34" charset="0"/>
              </a:rPr>
              <a:t>năng</a:t>
            </a:r>
            <a:r>
              <a:rPr lang="en-US" sz="2800" b="1" dirty="0">
                <a:solidFill>
                  <a:srgbClr val="FF0000"/>
                </a:solidFill>
                <a:effectLst/>
                <a:latin typeface="Times New Roman" panose="02020603050405020304" pitchFamily="18" charset="0"/>
                <a:ea typeface="Calibri" panose="020F0502020204030204" pitchFamily="34" charset="0"/>
              </a:rPr>
              <a:t> viết </a:t>
            </a:r>
            <a:r>
              <a:rPr lang="en-US" sz="2800" b="1" dirty="0" err="1">
                <a:solidFill>
                  <a:srgbClr val="FF0000"/>
                </a:solidFill>
                <a:effectLst/>
                <a:latin typeface="Times New Roman" panose="02020603050405020304" pitchFamily="18" charset="0"/>
                <a:ea typeface="Calibri" panose="020F0502020204030204" pitchFamily="34" charset="0"/>
              </a:rPr>
              <a:t>đoạn</a:t>
            </a:r>
            <a:r>
              <a:rPr lang="en-US" sz="2800" b="1" dirty="0">
                <a:solidFill>
                  <a:srgbClr val="FF0000"/>
                </a:solidFill>
                <a:effectLst/>
                <a:latin typeface="Times New Roman" panose="02020603050405020304" pitchFamily="18" charset="0"/>
                <a:ea typeface="Calibri" panose="020F0502020204030204" pitchFamily="34" charset="0"/>
              </a:rPr>
              <a:t> </a:t>
            </a:r>
            <a:r>
              <a:rPr lang="en-US" sz="2800" b="1" dirty="0" err="1">
                <a:solidFill>
                  <a:srgbClr val="FF0000"/>
                </a:solidFill>
                <a:effectLst/>
                <a:latin typeface="Times New Roman" panose="02020603050405020304" pitchFamily="18" charset="0"/>
                <a:ea typeface="Calibri" panose="020F0502020204030204" pitchFamily="34" charset="0"/>
              </a:rPr>
              <a:t>văn</a:t>
            </a:r>
            <a:r>
              <a:rPr lang="en-US" sz="2800" b="1" dirty="0">
                <a:solidFill>
                  <a:srgbClr val="FF0000"/>
                </a:solidFill>
                <a:effectLst/>
                <a:latin typeface="Times New Roman" panose="02020603050405020304" pitchFamily="18" charset="0"/>
                <a:ea typeface="Calibri" panose="020F0502020204030204" pitchFamily="34" charset="0"/>
              </a:rPr>
              <a:t>:</a:t>
            </a:r>
            <a:endParaRPr lang="en-US" sz="2800" dirty="0">
              <a:solidFill>
                <a:srgbClr val="FF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82416268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D2B266D-3625-4584-A5C3-7D3F672CF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463B99A-73EE-4FBB-B7C4-F9F9BCC25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A5D2A5D1-BA0D-47D3-B051-DA7743C46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219825"/>
          </a:xfrm>
          <a:custGeom>
            <a:avLst/>
            <a:gdLst>
              <a:gd name="connsiteX0" fmla="*/ 6789701 w 12192000"/>
              <a:gd name="connsiteY0" fmla="*/ 6151588 h 6219825"/>
              <a:gd name="connsiteX1" fmla="*/ 6788702 w 12192000"/>
              <a:gd name="connsiteY1" fmla="*/ 6151666 h 6219825"/>
              <a:gd name="connsiteX2" fmla="*/ 6788476 w 12192000"/>
              <a:gd name="connsiteY2" fmla="*/ 6152200 h 6219825"/>
              <a:gd name="connsiteX3" fmla="*/ 9834 w 12192000"/>
              <a:gd name="connsiteY3" fmla="*/ 0 h 6219825"/>
              <a:gd name="connsiteX4" fmla="*/ 12357 w 12192000"/>
              <a:gd name="connsiteY4" fmla="*/ 1 h 6219825"/>
              <a:gd name="connsiteX5" fmla="*/ 12192000 w 12192000"/>
              <a:gd name="connsiteY5" fmla="*/ 1 h 6219825"/>
              <a:gd name="connsiteX6" fmla="*/ 12192000 w 12192000"/>
              <a:gd name="connsiteY6" fmla="*/ 5105401 h 6219825"/>
              <a:gd name="connsiteX7" fmla="*/ 12191716 w 12192000"/>
              <a:gd name="connsiteY7" fmla="*/ 5105401 h 6219825"/>
              <a:gd name="connsiteX8" fmla="*/ 12192000 w 12192000"/>
              <a:gd name="connsiteY8" fmla="*/ 5256977 h 6219825"/>
              <a:gd name="connsiteX9" fmla="*/ 12061096 w 12192000"/>
              <a:gd name="connsiteY9" fmla="*/ 5296034 h 6219825"/>
              <a:gd name="connsiteX10" fmla="*/ 11676800 w 12192000"/>
              <a:gd name="connsiteY10" fmla="*/ 5399652 h 6219825"/>
              <a:gd name="connsiteX11" fmla="*/ 10425355 w 12192000"/>
              <a:gd name="connsiteY11" fmla="*/ 5683310 h 6219825"/>
              <a:gd name="connsiteX12" fmla="*/ 9424022 w 12192000"/>
              <a:gd name="connsiteY12" fmla="*/ 5858546 h 6219825"/>
              <a:gd name="connsiteX13" fmla="*/ 8458419 w 12192000"/>
              <a:gd name="connsiteY13" fmla="*/ 5992303 h 6219825"/>
              <a:gd name="connsiteX14" fmla="*/ 7715970 w 12192000"/>
              <a:gd name="connsiteY14" fmla="*/ 6072283 h 6219825"/>
              <a:gd name="connsiteX15" fmla="*/ 6951716 w 12192000"/>
              <a:gd name="connsiteY15" fmla="*/ 6138091 h 6219825"/>
              <a:gd name="connsiteX16" fmla="*/ 6936303 w 12192000"/>
              <a:gd name="connsiteY16" fmla="*/ 6140163 h 6219825"/>
              <a:gd name="connsiteX17" fmla="*/ 6790448 w 12192000"/>
              <a:gd name="connsiteY17" fmla="*/ 6151529 h 6219825"/>
              <a:gd name="connsiteX18" fmla="*/ 6799941 w 12192000"/>
              <a:gd name="connsiteY18" fmla="*/ 6153349 h 6219825"/>
              <a:gd name="connsiteX19" fmla="*/ 6835432 w 12192000"/>
              <a:gd name="connsiteY19" fmla="*/ 6151642 h 6219825"/>
              <a:gd name="connsiteX20" fmla="*/ 6884003 w 12192000"/>
              <a:gd name="connsiteY20" fmla="*/ 6148662 h 6219825"/>
              <a:gd name="connsiteX21" fmla="*/ 7578771 w 12192000"/>
              <a:gd name="connsiteY21" fmla="*/ 6116122 h 6219825"/>
              <a:gd name="connsiteX22" fmla="*/ 8623845 w 12192000"/>
              <a:gd name="connsiteY22" fmla="*/ 6029188 h 6219825"/>
              <a:gd name="connsiteX23" fmla="*/ 9479970 w 12192000"/>
              <a:gd name="connsiteY23" fmla="*/ 5925239 h 6219825"/>
              <a:gd name="connsiteX24" fmla="*/ 10629308 w 12192000"/>
              <a:gd name="connsiteY24" fmla="*/ 5731000 h 6219825"/>
              <a:gd name="connsiteX25" fmla="*/ 11998498 w 12192000"/>
              <a:gd name="connsiteY25" fmla="*/ 5404869 h 6219825"/>
              <a:gd name="connsiteX26" fmla="*/ 12192000 w 12192000"/>
              <a:gd name="connsiteY26" fmla="*/ 5347846 h 6219825"/>
              <a:gd name="connsiteX27" fmla="*/ 12192000 w 12192000"/>
              <a:gd name="connsiteY27" fmla="*/ 5402606 h 6219825"/>
              <a:gd name="connsiteX28" fmla="*/ 11829257 w 12192000"/>
              <a:gd name="connsiteY28" fmla="*/ 5507950 h 6219825"/>
              <a:gd name="connsiteX29" fmla="*/ 10939183 w 12192000"/>
              <a:gd name="connsiteY29" fmla="*/ 5722555 h 6219825"/>
              <a:gd name="connsiteX30" fmla="*/ 9985530 w 12192000"/>
              <a:gd name="connsiteY30" fmla="*/ 5902635 h 6219825"/>
              <a:gd name="connsiteX31" fmla="*/ 9186882 w 12192000"/>
              <a:gd name="connsiteY31" fmla="*/ 6018631 h 6219825"/>
              <a:gd name="connsiteX32" fmla="*/ 8578198 w 12192000"/>
              <a:gd name="connsiteY32" fmla="*/ 6088179 h 6219825"/>
              <a:gd name="connsiteX33" fmla="*/ 7864358 w 12192000"/>
              <a:gd name="connsiteY33" fmla="*/ 6149656 h 6219825"/>
              <a:gd name="connsiteX34" fmla="*/ 6935502 w 12192000"/>
              <a:gd name="connsiteY34" fmla="*/ 6201071 h 6219825"/>
              <a:gd name="connsiteX35" fmla="*/ 6477750 w 12192000"/>
              <a:gd name="connsiteY35" fmla="*/ 6214980 h 6219825"/>
              <a:gd name="connsiteX36" fmla="*/ 6362294 w 12192000"/>
              <a:gd name="connsiteY36" fmla="*/ 6219825 h 6219825"/>
              <a:gd name="connsiteX37" fmla="*/ 6057129 w 12192000"/>
              <a:gd name="connsiteY37" fmla="*/ 6219825 h 6219825"/>
              <a:gd name="connsiteX38" fmla="*/ 5977784 w 12192000"/>
              <a:gd name="connsiteY38" fmla="*/ 6215229 h 6219825"/>
              <a:gd name="connsiteX39" fmla="*/ 5265087 w 12192000"/>
              <a:gd name="connsiteY39" fmla="*/ 6178965 h 6219825"/>
              <a:gd name="connsiteX40" fmla="*/ 4346277 w 12192000"/>
              <a:gd name="connsiteY40" fmla="*/ 6116869 h 6219825"/>
              <a:gd name="connsiteX41" fmla="*/ 3373045 w 12192000"/>
              <a:gd name="connsiteY41" fmla="*/ 6018259 h 6219825"/>
              <a:gd name="connsiteX42" fmla="*/ 2362173 w 12192000"/>
              <a:gd name="connsiteY42" fmla="*/ 5899282 h 6219825"/>
              <a:gd name="connsiteX43" fmla="*/ 1233178 w 12192000"/>
              <a:gd name="connsiteY43" fmla="*/ 5726033 h 6219825"/>
              <a:gd name="connsiteX44" fmla="*/ 68500 w 12192000"/>
              <a:gd name="connsiteY44" fmla="*/ 5486226 h 6219825"/>
              <a:gd name="connsiteX45" fmla="*/ 0 w 12192000"/>
              <a:gd name="connsiteY45" fmla="*/ 5468863 h 6219825"/>
              <a:gd name="connsiteX46" fmla="*/ 0 w 12192000"/>
              <a:gd name="connsiteY46" fmla="*/ 5412351 h 6219825"/>
              <a:gd name="connsiteX47" fmla="*/ 72441 w 12192000"/>
              <a:gd name="connsiteY47" fmla="*/ 5431135 h 6219825"/>
              <a:gd name="connsiteX48" fmla="*/ 600716 w 12192000"/>
              <a:gd name="connsiteY48" fmla="*/ 5549555 h 6219825"/>
              <a:gd name="connsiteX49" fmla="*/ 1769512 w 12192000"/>
              <a:gd name="connsiteY49" fmla="*/ 5759811 h 6219825"/>
              <a:gd name="connsiteX50" fmla="*/ 2613554 w 12192000"/>
              <a:gd name="connsiteY50" fmla="*/ 5876802 h 6219825"/>
              <a:gd name="connsiteX51" fmla="*/ 2581134 w 12192000"/>
              <a:gd name="connsiteY51" fmla="*/ 5866867 h 6219825"/>
              <a:gd name="connsiteX52" fmla="*/ 1112635 w 12192000"/>
              <a:gd name="connsiteY52" fmla="*/ 5534031 h 6219825"/>
              <a:gd name="connsiteX53" fmla="*/ 420412 w 12192000"/>
              <a:gd name="connsiteY53" fmla="*/ 5334514 h 6219825"/>
              <a:gd name="connsiteX54" fmla="*/ 0 w 12192000"/>
              <a:gd name="connsiteY54" fmla="*/ 5195539 h 6219825"/>
              <a:gd name="connsiteX55" fmla="*/ 60 w 12192000"/>
              <a:gd name="connsiteY55" fmla="*/ 5105401 h 6219825"/>
              <a:gd name="connsiteX56" fmla="*/ 0 w 12192000"/>
              <a:gd name="connsiteY56" fmla="*/ 5105401 h 6219825"/>
              <a:gd name="connsiteX57" fmla="*/ 0 w 12192000"/>
              <a:gd name="connsiteY57" fmla="*/ 1 h 6219825"/>
              <a:gd name="connsiteX58" fmla="*/ 9834 w 12192000"/>
              <a:gd name="connsiteY58" fmla="*/ 1 h 6219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2192000" h="6219825">
                <a:moveTo>
                  <a:pt x="6789701" y="6151588"/>
                </a:moveTo>
                <a:lnTo>
                  <a:pt x="6788702" y="6151666"/>
                </a:lnTo>
                <a:cubicBezTo>
                  <a:pt x="6788627" y="6151844"/>
                  <a:pt x="6788551" y="6152022"/>
                  <a:pt x="6788476" y="6152200"/>
                </a:cubicBezTo>
                <a:close/>
                <a:moveTo>
                  <a:pt x="9834" y="0"/>
                </a:moveTo>
                <a:lnTo>
                  <a:pt x="12357" y="1"/>
                </a:lnTo>
                <a:lnTo>
                  <a:pt x="12192000" y="1"/>
                </a:lnTo>
                <a:lnTo>
                  <a:pt x="12192000" y="5105401"/>
                </a:lnTo>
                <a:lnTo>
                  <a:pt x="12191716" y="5105401"/>
                </a:lnTo>
                <a:lnTo>
                  <a:pt x="12192000" y="5256977"/>
                </a:lnTo>
                <a:lnTo>
                  <a:pt x="12061096" y="5296034"/>
                </a:lnTo>
                <a:cubicBezTo>
                  <a:pt x="11933500" y="5332263"/>
                  <a:pt x="11805390" y="5366806"/>
                  <a:pt x="11676800" y="5399652"/>
                </a:cubicBezTo>
                <a:cubicBezTo>
                  <a:pt x="11262789" y="5507204"/>
                  <a:pt x="10845343" y="5600846"/>
                  <a:pt x="10425355" y="5683310"/>
                </a:cubicBezTo>
                <a:cubicBezTo>
                  <a:pt x="10092810" y="5748549"/>
                  <a:pt x="9759033" y="5806970"/>
                  <a:pt x="9424022" y="5858546"/>
                </a:cubicBezTo>
                <a:cubicBezTo>
                  <a:pt x="9102997" y="5908224"/>
                  <a:pt x="8781133" y="5952809"/>
                  <a:pt x="8458419" y="5992303"/>
                </a:cubicBezTo>
                <a:cubicBezTo>
                  <a:pt x="8211360" y="6022481"/>
                  <a:pt x="7963792" y="6048065"/>
                  <a:pt x="7715970" y="6072283"/>
                </a:cubicBezTo>
                <a:lnTo>
                  <a:pt x="6951716" y="6138091"/>
                </a:lnTo>
                <a:lnTo>
                  <a:pt x="6936303" y="6140163"/>
                </a:lnTo>
                <a:lnTo>
                  <a:pt x="6790448" y="6151529"/>
                </a:lnTo>
                <a:lnTo>
                  <a:pt x="6799941" y="6153349"/>
                </a:lnTo>
                <a:cubicBezTo>
                  <a:pt x="6811623" y="6153816"/>
                  <a:pt x="6823734" y="6151642"/>
                  <a:pt x="6835432" y="6151642"/>
                </a:cubicBezTo>
                <a:cubicBezTo>
                  <a:pt x="6851580" y="6151642"/>
                  <a:pt x="6867729" y="6149034"/>
                  <a:pt x="6884003" y="6148662"/>
                </a:cubicBezTo>
                <a:cubicBezTo>
                  <a:pt x="7115805" y="6143198"/>
                  <a:pt x="7347351" y="6131026"/>
                  <a:pt x="7578771" y="6116122"/>
                </a:cubicBezTo>
                <a:cubicBezTo>
                  <a:pt x="7927552" y="6093644"/>
                  <a:pt x="8276080" y="6065453"/>
                  <a:pt x="8623845" y="6029188"/>
                </a:cubicBezTo>
                <a:cubicBezTo>
                  <a:pt x="8909939" y="5999878"/>
                  <a:pt x="9195310" y="5965228"/>
                  <a:pt x="9479970" y="5925239"/>
                </a:cubicBezTo>
                <a:cubicBezTo>
                  <a:pt x="9864901" y="5870842"/>
                  <a:pt x="10248014" y="5806101"/>
                  <a:pt x="10629308" y="5731000"/>
                </a:cubicBezTo>
                <a:cubicBezTo>
                  <a:pt x="11090114" y="5639842"/>
                  <a:pt x="11546975" y="5532291"/>
                  <a:pt x="11998498" y="5404869"/>
                </a:cubicBezTo>
                <a:lnTo>
                  <a:pt x="12192000" y="5347846"/>
                </a:lnTo>
                <a:lnTo>
                  <a:pt x="12192000" y="5402606"/>
                </a:lnTo>
                <a:lnTo>
                  <a:pt x="11829257" y="5507950"/>
                </a:lnTo>
                <a:cubicBezTo>
                  <a:pt x="11534769" y="5587680"/>
                  <a:pt x="11238120" y="5658596"/>
                  <a:pt x="10939183" y="5722555"/>
                </a:cubicBezTo>
                <a:cubicBezTo>
                  <a:pt x="10622824" y="5790365"/>
                  <a:pt x="10304941" y="5850387"/>
                  <a:pt x="9985530" y="5902635"/>
                </a:cubicBezTo>
                <a:cubicBezTo>
                  <a:pt x="9720036" y="5946102"/>
                  <a:pt x="9453814" y="5984764"/>
                  <a:pt x="9186882" y="6018631"/>
                </a:cubicBezTo>
                <a:cubicBezTo>
                  <a:pt x="8984197" y="6044216"/>
                  <a:pt x="8781514" y="6068309"/>
                  <a:pt x="8578198" y="6088179"/>
                </a:cubicBezTo>
                <a:lnTo>
                  <a:pt x="7864358" y="6149656"/>
                </a:lnTo>
                <a:cubicBezTo>
                  <a:pt x="7554994" y="6172009"/>
                  <a:pt x="7245502" y="6189895"/>
                  <a:pt x="6935502" y="6201071"/>
                </a:cubicBezTo>
                <a:lnTo>
                  <a:pt x="6477750" y="6214980"/>
                </a:lnTo>
                <a:cubicBezTo>
                  <a:pt x="6439195" y="6212895"/>
                  <a:pt x="6400529" y="6214521"/>
                  <a:pt x="6362294" y="6219825"/>
                </a:cubicBezTo>
                <a:lnTo>
                  <a:pt x="6057129" y="6219825"/>
                </a:lnTo>
                <a:lnTo>
                  <a:pt x="5977784" y="6215229"/>
                </a:lnTo>
                <a:lnTo>
                  <a:pt x="5265087" y="6178965"/>
                </a:lnTo>
                <a:cubicBezTo>
                  <a:pt x="4958267" y="6166544"/>
                  <a:pt x="4651826" y="6146055"/>
                  <a:pt x="4346277" y="6116869"/>
                </a:cubicBezTo>
                <a:lnTo>
                  <a:pt x="3373045" y="6018259"/>
                </a:lnTo>
                <a:cubicBezTo>
                  <a:pt x="3035412" y="5983982"/>
                  <a:pt x="2698456" y="5944327"/>
                  <a:pt x="2362173" y="5899282"/>
                </a:cubicBezTo>
                <a:cubicBezTo>
                  <a:pt x="1984692" y="5849108"/>
                  <a:pt x="1608364" y="5791358"/>
                  <a:pt x="1233178" y="5726033"/>
                </a:cubicBezTo>
                <a:cubicBezTo>
                  <a:pt x="842181" y="5657291"/>
                  <a:pt x="453758" y="5578770"/>
                  <a:pt x="68500" y="5486226"/>
                </a:cubicBezTo>
                <a:lnTo>
                  <a:pt x="0" y="5468863"/>
                </a:lnTo>
                <a:lnTo>
                  <a:pt x="0" y="5412351"/>
                </a:lnTo>
                <a:lnTo>
                  <a:pt x="72441" y="5431135"/>
                </a:lnTo>
                <a:cubicBezTo>
                  <a:pt x="247961" y="5473331"/>
                  <a:pt x="424164" y="5512608"/>
                  <a:pt x="600716" y="5549555"/>
                </a:cubicBezTo>
                <a:cubicBezTo>
                  <a:pt x="988279" y="5630403"/>
                  <a:pt x="1378133" y="5699330"/>
                  <a:pt x="1769512" y="5759811"/>
                </a:cubicBezTo>
                <a:cubicBezTo>
                  <a:pt x="2052426" y="5803406"/>
                  <a:pt x="2335725" y="5843519"/>
                  <a:pt x="2613554" y="5876802"/>
                </a:cubicBezTo>
                <a:cubicBezTo>
                  <a:pt x="2605544" y="5879410"/>
                  <a:pt x="2594611" y="5869350"/>
                  <a:pt x="2581134" y="5866867"/>
                </a:cubicBezTo>
                <a:cubicBezTo>
                  <a:pt x="2087178" y="5774877"/>
                  <a:pt x="1597684" y="5663937"/>
                  <a:pt x="1112635" y="5534031"/>
                </a:cubicBezTo>
                <a:cubicBezTo>
                  <a:pt x="880453" y="5471934"/>
                  <a:pt x="649713" y="5405428"/>
                  <a:pt x="420412" y="5334514"/>
                </a:cubicBezTo>
                <a:lnTo>
                  <a:pt x="0" y="5195539"/>
                </a:lnTo>
                <a:lnTo>
                  <a:pt x="60" y="5105401"/>
                </a:lnTo>
                <a:lnTo>
                  <a:pt x="0" y="5105401"/>
                </a:lnTo>
                <a:lnTo>
                  <a:pt x="0" y="1"/>
                </a:lnTo>
                <a:lnTo>
                  <a:pt x="9834" y="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TextBox 5">
            <a:extLst>
              <a:ext uri="{FF2B5EF4-FFF2-40B4-BE49-F238E27FC236}">
                <a16:creationId xmlns:a16="http://schemas.microsoft.com/office/drawing/2014/main" id="{4C36925E-A70C-31D3-4552-2328773E3B23}"/>
              </a:ext>
            </a:extLst>
          </p:cNvPr>
          <p:cNvSpPr txBox="1"/>
          <p:nvPr/>
        </p:nvSpPr>
        <p:spPr>
          <a:xfrm>
            <a:off x="2774633" y="0"/>
            <a:ext cx="6097904" cy="596574"/>
          </a:xfrm>
          <a:prstGeom prst="rect">
            <a:avLst/>
          </a:prstGeom>
          <a:noFill/>
        </p:spPr>
        <p:txBody>
          <a:bodyPr wrap="square">
            <a:spAutoFit/>
          </a:bodyPr>
          <a:lstStyle/>
          <a:p>
            <a:pPr marL="171450" marR="30480" algn="ctr">
              <a:lnSpc>
                <a:spcPct val="130000"/>
              </a:lnSpc>
              <a:spcAft>
                <a:spcPts val="1000"/>
              </a:spcAft>
            </a:pPr>
            <a:r>
              <a:rPr lang="en-US" sz="2800" b="1" dirty="0">
                <a:solidFill>
                  <a:srgbClr val="FF0000"/>
                </a:solidFill>
                <a:effectLst/>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Đ</a:t>
            </a:r>
            <a:r>
              <a:rPr lang="en-US" sz="2800" b="1" dirty="0" err="1">
                <a:solidFill>
                  <a:srgbClr val="FF0000"/>
                </a:solidFill>
                <a:effectLst/>
                <a:latin typeface="Times New Roman" panose="02020603050405020304" pitchFamily="18" charset="0"/>
                <a:ea typeface="Calibri" panose="020F0502020204030204" pitchFamily="34" charset="0"/>
              </a:rPr>
              <a:t>oạn</a:t>
            </a:r>
            <a:r>
              <a:rPr lang="en-US" sz="2800" b="1" dirty="0">
                <a:solidFill>
                  <a:srgbClr val="FF0000"/>
                </a:solidFill>
                <a:effectLst/>
                <a:latin typeface="Times New Roman" panose="02020603050405020304" pitchFamily="18" charset="0"/>
                <a:ea typeface="Calibri" panose="020F0502020204030204" pitchFamily="34" charset="0"/>
              </a:rPr>
              <a:t> </a:t>
            </a:r>
            <a:r>
              <a:rPr lang="en-US" sz="2800" b="1" dirty="0" err="1">
                <a:solidFill>
                  <a:srgbClr val="FF0000"/>
                </a:solidFill>
                <a:effectLst/>
                <a:latin typeface="Times New Roman" panose="02020603050405020304" pitchFamily="18" charset="0"/>
                <a:ea typeface="Calibri" panose="020F0502020204030204" pitchFamily="34" charset="0"/>
              </a:rPr>
              <a:t>văn</a:t>
            </a:r>
            <a:r>
              <a:rPr lang="en-US" sz="2800" b="1" dirty="0">
                <a:solidFill>
                  <a:srgbClr val="FF0000"/>
                </a:solidFill>
                <a:effectLst/>
                <a:latin typeface="Times New Roman" panose="02020603050405020304" pitchFamily="18" charset="0"/>
                <a:ea typeface="Calibri" panose="020F0502020204030204" pitchFamily="34" charset="0"/>
              </a:rPr>
              <a:t> </a:t>
            </a:r>
            <a:r>
              <a:rPr lang="en-US" sz="2800" b="1" dirty="0" err="1">
                <a:solidFill>
                  <a:srgbClr val="FF0000"/>
                </a:solidFill>
                <a:effectLst/>
                <a:latin typeface="Times New Roman" panose="02020603050405020304" pitchFamily="18" charset="0"/>
                <a:ea typeface="Calibri" panose="020F0502020204030204" pitchFamily="34" charset="0"/>
              </a:rPr>
              <a:t>tham</a:t>
            </a:r>
            <a:r>
              <a:rPr lang="en-US" sz="2800" b="1" dirty="0">
                <a:solidFill>
                  <a:srgbClr val="FF0000"/>
                </a:solidFill>
                <a:effectLst/>
                <a:latin typeface="Times New Roman" panose="02020603050405020304" pitchFamily="18" charset="0"/>
                <a:ea typeface="Calibri" panose="020F0502020204030204" pitchFamily="34" charset="0"/>
              </a:rPr>
              <a:t> </a:t>
            </a:r>
            <a:r>
              <a:rPr lang="en-US" sz="2800" b="1" dirty="0" err="1">
                <a:solidFill>
                  <a:srgbClr val="FF0000"/>
                </a:solidFill>
                <a:effectLst/>
                <a:latin typeface="Times New Roman" panose="02020603050405020304" pitchFamily="18" charset="0"/>
                <a:ea typeface="Calibri" panose="020F0502020204030204" pitchFamily="34" charset="0"/>
              </a:rPr>
              <a:t>khảo</a:t>
            </a:r>
            <a:endParaRPr lang="en-US" sz="2800" dirty="0">
              <a:solidFill>
                <a:srgbClr val="FF0000"/>
              </a:solidFill>
              <a:effectLst/>
              <a:latin typeface="Times New Roman" panose="02020603050405020304" pitchFamily="18" charset="0"/>
              <a:ea typeface="Calibri" panose="020F0502020204030204" pitchFamily="34" charset="0"/>
            </a:endParaRPr>
          </a:p>
        </p:txBody>
      </p:sp>
      <p:sp>
        <p:nvSpPr>
          <p:cNvPr id="3" name="TextBox 2">
            <a:extLst>
              <a:ext uri="{FF2B5EF4-FFF2-40B4-BE49-F238E27FC236}">
                <a16:creationId xmlns:a16="http://schemas.microsoft.com/office/drawing/2014/main" id="{DB672FC2-506D-71DA-9738-B1756A23649C}"/>
              </a:ext>
            </a:extLst>
          </p:cNvPr>
          <p:cNvSpPr txBox="1"/>
          <p:nvPr/>
        </p:nvSpPr>
        <p:spPr>
          <a:xfrm>
            <a:off x="305181" y="638175"/>
            <a:ext cx="11578590" cy="5637954"/>
          </a:xfrm>
          <a:prstGeom prst="rect">
            <a:avLst/>
          </a:prstGeom>
          <a:noFill/>
        </p:spPr>
        <p:txBody>
          <a:bodyPr wrap="square">
            <a:spAutoFit/>
          </a:bodyPr>
          <a:lstStyle/>
          <a:p>
            <a:pPr algn="just">
              <a:lnSpc>
                <a:spcPct val="130000"/>
              </a:lnSpc>
              <a:spcAft>
                <a:spcPts val="1000"/>
              </a:spcAft>
            </a:pPr>
            <a:r>
              <a:rPr lang="en-US" sz="2800" b="1" dirty="0">
                <a:solidFill>
                  <a:srgbClr val="000000"/>
                </a:solidFill>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	</a:t>
            </a:r>
            <a:r>
              <a:rPr lang="en-US" sz="2800" dirty="0">
                <a:solidFill>
                  <a:srgbClr val="000000"/>
                </a:solidFill>
                <a:effectLst/>
                <a:latin typeface="Times New Roman" panose="02020603050405020304" pitchFamily="18" charset="0"/>
                <a:ea typeface="Calibri" panose="020F0502020204030204" pitchFamily="34" charset="0"/>
              </a:rPr>
              <a:t>Em </a:t>
            </a:r>
            <a:r>
              <a:rPr lang="en-US" sz="2800" dirty="0" err="1">
                <a:solidFill>
                  <a:srgbClr val="000000"/>
                </a:solidFill>
                <a:effectLst/>
                <a:latin typeface="Times New Roman" panose="02020603050405020304" pitchFamily="18" charset="0"/>
                <a:ea typeface="Calibri" panose="020F0502020204030204" pitchFamily="34" charset="0"/>
              </a:rPr>
              <a:t>đồng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tình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với</a:t>
            </a:r>
            <a:r>
              <a:rPr lang="en-US" sz="2800" dirty="0">
                <a:solidFill>
                  <a:srgbClr val="000000"/>
                </a:solidFill>
                <a:effectLst/>
                <a:latin typeface="Times New Roman" panose="02020603050405020304" pitchFamily="18" charset="0"/>
                <a:ea typeface="Calibri" panose="020F0502020204030204" pitchFamily="34" charset="0"/>
              </a:rPr>
              <a:t> ý </a:t>
            </a:r>
            <a:r>
              <a:rPr lang="en-US" sz="2800" dirty="0" err="1">
                <a:solidFill>
                  <a:srgbClr val="000000"/>
                </a:solidFill>
                <a:effectLst/>
                <a:latin typeface="Times New Roman" panose="02020603050405020304" pitchFamily="18" charset="0"/>
                <a:ea typeface="Calibri" panose="020F0502020204030204" pitchFamily="34" charset="0"/>
              </a:rPr>
              <a:t>kiến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của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giả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Trần</a:t>
            </a:r>
            <a:r>
              <a:rPr lang="en-US" sz="2800" dirty="0">
                <a:solidFill>
                  <a:srgbClr val="000000"/>
                </a:solidFill>
                <a:effectLst/>
                <a:latin typeface="Times New Roman" panose="02020603050405020304" pitchFamily="18" charset="0"/>
                <a:ea typeface="Calibri" panose="020F0502020204030204" pitchFamily="34" charset="0"/>
              </a:rPr>
              <a:t> Văn </a:t>
            </a:r>
            <a:r>
              <a:rPr lang="en-US" sz="2800" dirty="0" err="1">
                <a:solidFill>
                  <a:srgbClr val="000000"/>
                </a:solidFill>
                <a:effectLst/>
                <a:latin typeface="Times New Roman" panose="02020603050405020304" pitchFamily="18" charset="0"/>
                <a:ea typeface="Calibri" panose="020F0502020204030204" pitchFamily="34" charset="0"/>
              </a:rPr>
              <a:t>Toàn</a:t>
            </a:r>
            <a:r>
              <a:rPr lang="en-US" sz="2800"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Không</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nên</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biến</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những</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nhân</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vật</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trong</a:t>
            </a:r>
            <a:r>
              <a:rPr lang="en-US" sz="2800" i="1" dirty="0">
                <a:solidFill>
                  <a:srgbClr val="000000"/>
                </a:solidFill>
                <a:effectLst/>
                <a:latin typeface="Times New Roman" panose="02020603050405020304" pitchFamily="18" charset="0"/>
                <a:ea typeface="Calibri" panose="020F0502020204030204" pitchFamily="34" charset="0"/>
              </a:rPr>
              <a:t> các </a:t>
            </a:r>
            <a:r>
              <a:rPr lang="en-US" sz="2800" i="1" dirty="0" err="1">
                <a:solidFill>
                  <a:srgbClr val="000000"/>
                </a:solidFill>
                <a:effectLst/>
                <a:latin typeface="Times New Roman" panose="02020603050405020304" pitchFamily="18" charset="0"/>
                <a:ea typeface="Calibri" panose="020F0502020204030204" pitchFamily="34" charset="0"/>
              </a:rPr>
              <a:t>tác</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phẩm</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văn</a:t>
            </a:r>
            <a:r>
              <a:rPr lang="en-US" sz="2800" i="1" dirty="0">
                <a:solidFill>
                  <a:srgbClr val="000000"/>
                </a:solidFill>
                <a:effectLst/>
                <a:latin typeface="Times New Roman" panose="02020603050405020304" pitchFamily="18" charset="0"/>
                <a:ea typeface="Calibri" panose="020F0502020204030204" pitchFamily="34" charset="0"/>
              </a:rPr>
              <a:t> học </a:t>
            </a:r>
            <a:r>
              <a:rPr lang="en-US" sz="2800" i="1" dirty="0" err="1">
                <a:solidFill>
                  <a:srgbClr val="000000"/>
                </a:solidFill>
                <a:effectLst/>
                <a:latin typeface="Times New Roman" panose="02020603050405020304" pitchFamily="18" charset="0"/>
                <a:ea typeface="Calibri" panose="020F0502020204030204" pitchFamily="34" charset="0"/>
              </a:rPr>
              <a:t>thiếu</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nhi</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trở</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thành</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những</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nhân</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vật</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hoàn</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hảo</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Chúng</a:t>
            </a:r>
            <a:r>
              <a:rPr lang="en-US" sz="2800" i="0" dirty="0">
                <a:solidFill>
                  <a:srgbClr val="000000"/>
                </a:solidFill>
                <a:effectLst/>
                <a:latin typeface="Times New Roman" panose="02020603050405020304" pitchFamily="18" charset="0"/>
                <a:ea typeface="Calibri" panose="020F0502020204030204" pitchFamily="34" charset="0"/>
              </a:rPr>
              <a:t> ta có </a:t>
            </a:r>
            <a:r>
              <a:rPr lang="en-US" sz="2800" i="0" dirty="0" err="1">
                <a:solidFill>
                  <a:srgbClr val="000000"/>
                </a:solidFill>
                <a:effectLst/>
                <a:latin typeface="Times New Roman" panose="02020603050405020304" pitchFamily="18" charset="0"/>
                <a:ea typeface="Calibri" panose="020F0502020204030204" pitchFamily="34" charset="0"/>
              </a:rPr>
              <a:t>thể</a:t>
            </a:r>
            <a:r>
              <a:rPr lang="en-US" sz="2800" i="0" dirty="0">
                <a:solidFill>
                  <a:srgbClr val="000000"/>
                </a:solidFill>
                <a:effectLst/>
                <a:latin typeface="Times New Roman" panose="02020603050405020304" pitchFamily="18" charset="0"/>
                <a:ea typeface="Calibri" panose="020F0502020204030204" pitchFamily="34" charset="0"/>
              </a:rPr>
              <a:t> thấy </a:t>
            </a:r>
            <a:r>
              <a:rPr lang="en-US" sz="2800" i="0" dirty="0" err="1">
                <a:solidFill>
                  <a:srgbClr val="000000"/>
                </a:solidFill>
                <a:effectLst/>
                <a:latin typeface="Times New Roman" panose="02020603050405020304" pitchFamily="18" charset="0"/>
                <a:ea typeface="Calibri" panose="020F0502020204030204" pitchFamily="34" charset="0"/>
              </a:rPr>
              <a:t>trong</a:t>
            </a:r>
            <a:r>
              <a:rPr lang="en-US" sz="2800" i="0" dirty="0">
                <a:solidFill>
                  <a:srgbClr val="000000"/>
                </a:solidFill>
                <a:effectLst/>
                <a:latin typeface="Times New Roman" panose="02020603050405020304" pitchFamily="18" charset="0"/>
                <a:ea typeface="Calibri" panose="020F0502020204030204" pitchFamily="34" charset="0"/>
              </a:rPr>
              <a:t> thế </a:t>
            </a:r>
            <a:r>
              <a:rPr lang="en-US" sz="2800" i="0" dirty="0" err="1">
                <a:solidFill>
                  <a:srgbClr val="000000"/>
                </a:solidFill>
                <a:effectLst/>
                <a:latin typeface="Times New Roman" panose="02020603050405020304" pitchFamily="18" charset="0"/>
                <a:ea typeface="Calibri" panose="020F0502020204030204" pitchFamily="34" charset="0"/>
              </a:rPr>
              <a:t>giới</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nhân</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vật</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của</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tác</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phẩm</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văn</a:t>
            </a:r>
            <a:r>
              <a:rPr lang="en-US" sz="2800" i="0" dirty="0">
                <a:solidFill>
                  <a:srgbClr val="000000"/>
                </a:solidFill>
                <a:effectLst/>
                <a:latin typeface="Times New Roman" panose="02020603050405020304" pitchFamily="18" charset="0"/>
                <a:ea typeface="Calibri" panose="020F0502020204030204" pitchFamily="34" charset="0"/>
              </a:rPr>
              <a:t> học viết </a:t>
            </a:r>
            <a:r>
              <a:rPr lang="en-US" sz="2800" i="0" dirty="0" err="1">
                <a:solidFill>
                  <a:srgbClr val="000000"/>
                </a:solidFill>
                <a:effectLst/>
                <a:latin typeface="Times New Roman" panose="02020603050405020304" pitchFamily="18" charset="0"/>
                <a:ea typeface="Calibri" panose="020F0502020204030204" pitchFamily="34" charset="0"/>
              </a:rPr>
              <a:t>cho</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thiếu</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nhi</a:t>
            </a:r>
            <a:r>
              <a:rPr lang="en-US" sz="2800" i="0" dirty="0">
                <a:solidFill>
                  <a:srgbClr val="000000"/>
                </a:solidFill>
                <a:effectLst/>
                <a:latin typeface="Times New Roman" panose="02020603050405020304" pitchFamily="18" charset="0"/>
                <a:ea typeface="Calibri" panose="020F0502020204030204" pitchFamily="34" charset="0"/>
              </a:rPr>
              <a:t>, có </a:t>
            </a:r>
            <a:r>
              <a:rPr lang="en-US" sz="2800" i="0" dirty="0" err="1">
                <a:solidFill>
                  <a:srgbClr val="000000"/>
                </a:solidFill>
                <a:effectLst/>
                <a:latin typeface="Times New Roman" panose="02020603050405020304" pitchFamily="18" charset="0"/>
                <a:ea typeface="Calibri" panose="020F0502020204030204" pitchFamily="34" charset="0"/>
              </a:rPr>
              <a:t>rất</a:t>
            </a:r>
            <a:r>
              <a:rPr lang="en-US" sz="2800" i="0" dirty="0">
                <a:solidFill>
                  <a:srgbClr val="000000"/>
                </a:solidFill>
                <a:effectLst/>
                <a:latin typeface="Times New Roman" panose="02020603050405020304" pitchFamily="18" charset="0"/>
                <a:ea typeface="Calibri" panose="020F0502020204030204" pitchFamily="34" charset="0"/>
              </a:rPr>
              <a:t> nhiều </a:t>
            </a:r>
            <a:r>
              <a:rPr lang="en-US" sz="2800" i="0" dirty="0" err="1">
                <a:solidFill>
                  <a:srgbClr val="000000"/>
                </a:solidFill>
                <a:effectLst/>
                <a:latin typeface="Times New Roman" panose="02020603050405020304" pitchFamily="18" charset="0"/>
                <a:ea typeface="Calibri" panose="020F0502020204030204" pitchFamily="34" charset="0"/>
              </a:rPr>
              <a:t>nhân</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vật</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không</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hoàn</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hảo</a:t>
            </a:r>
            <a:r>
              <a:rPr lang="en-US" sz="2800" i="0" dirty="0">
                <a:solidFill>
                  <a:srgbClr val="000000"/>
                </a:solidFill>
                <a:effectLst/>
                <a:latin typeface="Times New Roman" panose="02020603050405020304" pitchFamily="18" charset="0"/>
                <a:ea typeface="Calibri" panose="020F0502020204030204" pitchFamily="34" charset="0"/>
              </a:rPr>
              <a:t>: có </a:t>
            </a:r>
            <a:r>
              <a:rPr lang="en-US" sz="2800" i="0" dirty="0" err="1">
                <a:solidFill>
                  <a:srgbClr val="000000"/>
                </a:solidFill>
                <a:effectLst/>
                <a:latin typeface="Times New Roman" panose="02020603050405020304" pitchFamily="18" charset="0"/>
                <a:ea typeface="Calibri" panose="020F0502020204030204" pitchFamily="34" charset="0"/>
              </a:rPr>
              <a:t>thể</a:t>
            </a:r>
            <a:r>
              <a:rPr lang="en-US" sz="2800" i="0" dirty="0">
                <a:solidFill>
                  <a:srgbClr val="000000"/>
                </a:solidFill>
                <a:effectLst/>
                <a:latin typeface="Times New Roman" panose="02020603050405020304" pitchFamily="18" charset="0"/>
                <a:ea typeface="Calibri" panose="020F0502020204030204" pitchFamily="34" charset="0"/>
              </a:rPr>
              <a:t> là </a:t>
            </a:r>
            <a:r>
              <a:rPr lang="en-US" sz="2800" i="0" dirty="0" err="1">
                <a:solidFill>
                  <a:srgbClr val="000000"/>
                </a:solidFill>
                <a:effectLst/>
                <a:latin typeface="Times New Roman" panose="02020603050405020304" pitchFamily="18" charset="0"/>
                <a:ea typeface="Calibri" panose="020F0502020204030204" pitchFamily="34" charset="0"/>
              </a:rPr>
              <a:t>sự</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không</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hoàn</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hảo</a:t>
            </a:r>
            <a:r>
              <a:rPr lang="en-US" sz="2800" i="0" dirty="0">
                <a:solidFill>
                  <a:srgbClr val="000000"/>
                </a:solidFill>
                <a:effectLst/>
                <a:latin typeface="Times New Roman" panose="02020603050405020304" pitchFamily="18" charset="0"/>
                <a:ea typeface="Calibri" panose="020F0502020204030204" pitchFamily="34" charset="0"/>
              </a:rPr>
              <a:t> về hình </a:t>
            </a:r>
            <a:r>
              <a:rPr lang="en-US" sz="2800" i="0" dirty="0" err="1">
                <a:solidFill>
                  <a:srgbClr val="000000"/>
                </a:solidFill>
                <a:effectLst/>
                <a:latin typeface="Times New Roman" panose="02020603050405020304" pitchFamily="18" charset="0"/>
                <a:ea typeface="Calibri" panose="020F0502020204030204" pitchFamily="34" charset="0"/>
              </a:rPr>
              <a:t>dáng</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hoặc</a:t>
            </a:r>
            <a:r>
              <a:rPr lang="en-US" sz="2800" i="0" dirty="0">
                <a:solidFill>
                  <a:srgbClr val="000000"/>
                </a:solidFill>
                <a:effectLst/>
                <a:latin typeface="Times New Roman" panose="02020603050405020304" pitchFamily="18" charset="0"/>
                <a:ea typeface="Calibri" panose="020F0502020204030204" pitchFamily="34" charset="0"/>
              </a:rPr>
              <a:t> về tâm </a:t>
            </a:r>
            <a:r>
              <a:rPr lang="en-US" sz="2800" i="0" dirty="0" err="1">
                <a:solidFill>
                  <a:srgbClr val="000000"/>
                </a:solidFill>
                <a:effectLst/>
                <a:latin typeface="Times New Roman" panose="02020603050405020304" pitchFamily="18" charset="0"/>
                <a:ea typeface="Calibri" panose="020F0502020204030204" pitchFamily="34" charset="0"/>
              </a:rPr>
              <a:t>hồn</a:t>
            </a:r>
            <a:r>
              <a:rPr lang="en-US" sz="2800" i="0" dirty="0">
                <a:solidFill>
                  <a:srgbClr val="000000"/>
                </a:solidFill>
                <a:effectLst/>
                <a:latin typeface="Times New Roman" panose="02020603050405020304" pitchFamily="18" charset="0"/>
                <a:ea typeface="Calibri" panose="020F0502020204030204" pitchFamily="34" charset="0"/>
              </a:rPr>
              <a:t>, tính </a:t>
            </a:r>
            <a:r>
              <a:rPr lang="en-US" sz="2800" i="0" dirty="0" err="1">
                <a:solidFill>
                  <a:srgbClr val="000000"/>
                </a:solidFill>
                <a:effectLst/>
                <a:latin typeface="Times New Roman" panose="02020603050405020304" pitchFamily="18" charset="0"/>
                <a:ea typeface="Calibri" panose="020F0502020204030204" pitchFamily="34" charset="0"/>
              </a:rPr>
              <a:t>cách</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với</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muôn</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vàn</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biểu</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hiện</a:t>
            </a:r>
            <a:r>
              <a:rPr lang="en-US" sz="2800" i="0" dirty="0">
                <a:solidFill>
                  <a:srgbClr val="000000"/>
                </a:solidFill>
                <a:effectLst/>
                <a:latin typeface="Times New Roman" panose="02020603050405020304" pitchFamily="18" charset="0"/>
                <a:ea typeface="Calibri" panose="020F0502020204030204" pitchFamily="34" charset="0"/>
              </a:rPr>
              <a:t> như </a:t>
            </a:r>
            <a:r>
              <a:rPr lang="en-US" sz="2800" i="0" dirty="0" err="1">
                <a:solidFill>
                  <a:srgbClr val="000000"/>
                </a:solidFill>
                <a:effectLst/>
                <a:latin typeface="Times New Roman" panose="02020603050405020304" pitchFamily="18" charset="0"/>
                <a:ea typeface="Calibri" panose="020F0502020204030204" pitchFamily="34" charset="0"/>
              </a:rPr>
              <a:t>tốt</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bụng</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nhưng</a:t>
            </a:r>
            <a:r>
              <a:rPr lang="en-US" sz="2800" i="0" dirty="0">
                <a:solidFill>
                  <a:srgbClr val="000000"/>
                </a:solidFill>
                <a:effectLst/>
                <a:latin typeface="Times New Roman" panose="02020603050405020304" pitchFamily="18" charset="0"/>
                <a:ea typeface="Calibri" panose="020F0502020204030204" pitchFamily="34" charset="0"/>
              </a:rPr>
              <a:t> lại </a:t>
            </a:r>
            <a:r>
              <a:rPr lang="en-US" sz="2800" i="0" dirty="0" err="1">
                <a:solidFill>
                  <a:srgbClr val="000000"/>
                </a:solidFill>
                <a:effectLst/>
                <a:latin typeface="Times New Roman" panose="02020603050405020304" pitchFamily="18" charset="0"/>
                <a:ea typeface="Calibri" panose="020F0502020204030204" pitchFamily="34" charset="0"/>
              </a:rPr>
              <a:t>xấu</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xí</a:t>
            </a:r>
            <a:r>
              <a:rPr lang="en-US" sz="2800" i="0" dirty="0">
                <a:solidFill>
                  <a:srgbClr val="000000"/>
                </a:solidFill>
                <a:effectLst/>
                <a:latin typeface="Times New Roman" panose="02020603050405020304" pitchFamily="18" charset="0"/>
                <a:ea typeface="Calibri" panose="020F0502020204030204" pitchFamily="34" charset="0"/>
              </a:rPr>
              <a:t> về </a:t>
            </a:r>
            <a:r>
              <a:rPr lang="en-US" sz="2800" i="0" dirty="0" err="1">
                <a:solidFill>
                  <a:srgbClr val="000000"/>
                </a:solidFill>
                <a:effectLst/>
                <a:latin typeface="Times New Roman" panose="02020603050405020304" pitchFamily="18" charset="0"/>
                <a:ea typeface="Calibri" panose="020F0502020204030204" pitchFamily="34" charset="0"/>
              </a:rPr>
              <a:t>ngoại</a:t>
            </a:r>
            <a:r>
              <a:rPr lang="en-US" sz="2800" i="0" dirty="0">
                <a:solidFill>
                  <a:srgbClr val="000000"/>
                </a:solidFill>
                <a:effectLst/>
                <a:latin typeface="Times New Roman" panose="02020603050405020304" pitchFamily="18" charset="0"/>
                <a:ea typeface="Calibri" panose="020F0502020204030204" pitchFamily="34" charset="0"/>
              </a:rPr>
              <a:t> hình; đẹp </a:t>
            </a:r>
            <a:r>
              <a:rPr lang="en-US" sz="2800" i="0" dirty="0" err="1">
                <a:solidFill>
                  <a:srgbClr val="000000"/>
                </a:solidFill>
                <a:effectLst/>
                <a:latin typeface="Times New Roman" panose="02020603050405020304" pitchFamily="18" charset="0"/>
                <a:ea typeface="Calibri" panose="020F0502020204030204" pitchFamily="34" charset="0"/>
              </a:rPr>
              <a:t>đẽ</a:t>
            </a:r>
            <a:r>
              <a:rPr lang="en-US" sz="2800" i="0" dirty="0">
                <a:solidFill>
                  <a:srgbClr val="000000"/>
                </a:solidFill>
                <a:effectLst/>
                <a:latin typeface="Times New Roman" panose="02020603050405020304" pitchFamily="18" charset="0"/>
                <a:ea typeface="Calibri" panose="020F0502020204030204" pitchFamily="34" charset="0"/>
              </a:rPr>
              <a:t> về </a:t>
            </a:r>
            <a:r>
              <a:rPr lang="en-US" sz="2800" i="0" dirty="0" err="1">
                <a:solidFill>
                  <a:srgbClr val="000000"/>
                </a:solidFill>
                <a:effectLst/>
                <a:latin typeface="Times New Roman" panose="02020603050405020304" pitchFamily="18" charset="0"/>
                <a:ea typeface="Calibri" panose="020F0502020204030204" pitchFamily="34" charset="0"/>
              </a:rPr>
              <a:t>vẻ</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ngoài</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nhưng</a:t>
            </a:r>
            <a:r>
              <a:rPr lang="en-US" sz="2800" i="0" dirty="0">
                <a:solidFill>
                  <a:srgbClr val="000000"/>
                </a:solidFill>
                <a:effectLst/>
                <a:latin typeface="Times New Roman" panose="02020603050405020304" pitchFamily="18" charset="0"/>
                <a:ea typeface="Calibri" panose="020F0502020204030204" pitchFamily="34" charset="0"/>
              </a:rPr>
              <a:t> lại </a:t>
            </a:r>
            <a:r>
              <a:rPr lang="en-US" sz="2800" i="0" dirty="0" err="1">
                <a:solidFill>
                  <a:srgbClr val="000000"/>
                </a:solidFill>
                <a:effectLst/>
                <a:latin typeface="Times New Roman" panose="02020603050405020304" pitchFamily="18" charset="0"/>
                <a:ea typeface="Calibri" panose="020F0502020204030204" pitchFamily="34" charset="0"/>
              </a:rPr>
              <a:t>nhỏ</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nhen</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ích</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kỉ</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tốt</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bụng</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nhưng</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đôi</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lúc</a:t>
            </a:r>
            <a:r>
              <a:rPr lang="en-US" sz="2800" i="0" dirty="0">
                <a:solidFill>
                  <a:srgbClr val="000000"/>
                </a:solidFill>
                <a:effectLst/>
                <a:latin typeface="Times New Roman" panose="02020603050405020304" pitchFamily="18" charset="0"/>
                <a:ea typeface="Calibri" panose="020F0502020204030204" pitchFamily="34" charset="0"/>
              </a:rPr>
              <a:t> chưa </a:t>
            </a:r>
            <a:r>
              <a:rPr lang="en-US" sz="2800" i="0" dirty="0" err="1">
                <a:solidFill>
                  <a:srgbClr val="000000"/>
                </a:solidFill>
                <a:effectLst/>
                <a:latin typeface="Times New Roman" panose="02020603050405020304" pitchFamily="18" charset="0"/>
                <a:ea typeface="Calibri" panose="020F0502020204030204" pitchFamily="34" charset="0"/>
              </a:rPr>
              <a:t>thực</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sâu</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sắc</a:t>
            </a:r>
            <a:r>
              <a:rPr lang="en-US" sz="2800" i="0" dirty="0">
                <a:solidFill>
                  <a:srgbClr val="000000"/>
                </a:solidFill>
                <a:effectLst/>
                <a:latin typeface="Times New Roman" panose="02020603050405020304" pitchFamily="18" charset="0"/>
                <a:ea typeface="Calibri" panose="020F0502020204030204" pitchFamily="34" charset="0"/>
              </a:rPr>
              <a:t>;... Đó là </a:t>
            </a:r>
            <a:r>
              <a:rPr lang="en-US" sz="2800" i="0" dirty="0" err="1">
                <a:solidFill>
                  <a:srgbClr val="000000"/>
                </a:solidFill>
                <a:effectLst/>
                <a:latin typeface="Times New Roman" panose="02020603050405020304" pitchFamily="18" charset="0"/>
                <a:ea typeface="Calibri" panose="020F0502020204030204" pitchFamily="34" charset="0"/>
              </a:rPr>
              <a:t>chủ</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đích</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xây</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dựng</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nhân</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vật</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của</a:t>
            </a:r>
            <a:r>
              <a:rPr lang="en-US" sz="2800" i="0" dirty="0">
                <a:solidFill>
                  <a:srgbClr val="000000"/>
                </a:solidFill>
                <a:effectLst/>
                <a:latin typeface="Times New Roman" panose="02020603050405020304" pitchFamily="18" charset="0"/>
                <a:ea typeface="Calibri" panose="020F0502020204030204" pitchFamily="34" charset="0"/>
              </a:rPr>
              <a:t> các nhà </a:t>
            </a:r>
            <a:r>
              <a:rPr lang="en-US" sz="2800" i="0" dirty="0" err="1">
                <a:solidFill>
                  <a:srgbClr val="000000"/>
                </a:solidFill>
                <a:effectLst/>
                <a:latin typeface="Times New Roman" panose="02020603050405020304" pitchFamily="18" charset="0"/>
                <a:ea typeface="Calibri" panose="020F0502020204030204" pitchFamily="34" charset="0"/>
              </a:rPr>
              <a:t>văn</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Bởi</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nếu</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xây</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dựng</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những</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nhân</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vật</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hoàn</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hảo</a:t>
            </a:r>
            <a:r>
              <a:rPr lang="en-US" sz="2800" i="0" dirty="0">
                <a:solidFill>
                  <a:srgbClr val="000000"/>
                </a:solidFill>
                <a:effectLst/>
                <a:latin typeface="Times New Roman" panose="02020603050405020304" pitchFamily="18" charset="0"/>
                <a:ea typeface="Calibri" panose="020F0502020204030204" pitchFamily="34" charset="0"/>
              </a:rPr>
              <a:t> sẽ </a:t>
            </a:r>
            <a:r>
              <a:rPr lang="en-US" sz="2800" i="0" dirty="0" err="1">
                <a:solidFill>
                  <a:srgbClr val="000000"/>
                </a:solidFill>
                <a:effectLst/>
                <a:latin typeface="Times New Roman" panose="02020603050405020304" pitchFamily="18" charset="0"/>
                <a:ea typeface="Calibri" panose="020F0502020204030204" pitchFamily="34" charset="0"/>
              </a:rPr>
              <a:t>khiến</a:t>
            </a:r>
            <a:r>
              <a:rPr lang="en-US" sz="2800" i="0" dirty="0">
                <a:solidFill>
                  <a:srgbClr val="000000"/>
                </a:solidFill>
                <a:effectLst/>
                <a:latin typeface="Times New Roman" panose="02020603050405020304" pitchFamily="18" charset="0"/>
                <a:ea typeface="Calibri" panose="020F0502020204030204" pitchFamily="34" charset="0"/>
              </a:rPr>
              <a:t> bạn </a:t>
            </a:r>
            <a:r>
              <a:rPr lang="en-US" sz="2800" i="0" dirty="0" err="1">
                <a:solidFill>
                  <a:srgbClr val="000000"/>
                </a:solidFill>
                <a:effectLst/>
                <a:latin typeface="Times New Roman" panose="02020603050405020304" pitchFamily="18" charset="0"/>
                <a:ea typeface="Calibri" panose="020F0502020204030204" pitchFamily="34" charset="0"/>
              </a:rPr>
              <a:t>đọc</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nhỏ</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tuổi</a:t>
            </a:r>
            <a:r>
              <a:rPr lang="en-US" sz="2800" i="0" dirty="0">
                <a:solidFill>
                  <a:srgbClr val="000000"/>
                </a:solidFill>
                <a:effectLst/>
                <a:latin typeface="Times New Roman" panose="02020603050405020304" pitchFamily="18" charset="0"/>
                <a:ea typeface="Calibri" panose="020F0502020204030204" pitchFamily="34" charset="0"/>
              </a:rPr>
              <a:t> có cái </a:t>
            </a:r>
            <a:r>
              <a:rPr lang="en-US" sz="2800" i="0" dirty="0" err="1">
                <a:solidFill>
                  <a:srgbClr val="000000"/>
                </a:solidFill>
                <a:effectLst/>
                <a:latin typeface="Times New Roman" panose="02020603050405020304" pitchFamily="18" charset="0"/>
                <a:ea typeface="Calibri" panose="020F0502020204030204" pitchFamily="34" charset="0"/>
              </a:rPr>
              <a:t>nhìn</a:t>
            </a:r>
            <a:r>
              <a:rPr lang="en-US" sz="2800" i="0" dirty="0">
                <a:solidFill>
                  <a:srgbClr val="000000"/>
                </a:solidFill>
                <a:effectLst/>
                <a:latin typeface="Times New Roman" panose="02020603050405020304" pitchFamily="18" charset="0"/>
                <a:ea typeface="Calibri" panose="020F0502020204030204" pitchFamily="34" charset="0"/>
              </a:rPr>
              <a:t> chưa </a:t>
            </a:r>
            <a:r>
              <a:rPr lang="en-US" sz="2800" i="0" dirty="0" err="1">
                <a:solidFill>
                  <a:srgbClr val="000000"/>
                </a:solidFill>
                <a:effectLst/>
                <a:latin typeface="Times New Roman" panose="02020603050405020304" pitchFamily="18" charset="0"/>
                <a:ea typeface="Calibri" panose="020F0502020204030204" pitchFamily="34" charset="0"/>
              </a:rPr>
              <a:t>toàn</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diện</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đầy</a:t>
            </a:r>
            <a:r>
              <a:rPr lang="en-US" sz="2800" i="0" dirty="0">
                <a:solidFill>
                  <a:srgbClr val="000000"/>
                </a:solidFill>
                <a:effectLst/>
                <a:latin typeface="Times New Roman" panose="02020603050405020304" pitchFamily="18" charset="0"/>
                <a:ea typeface="Calibri" panose="020F0502020204030204" pitchFamily="34" charset="0"/>
              </a:rPr>
              <a:t> đủ về con </a:t>
            </a:r>
            <a:r>
              <a:rPr lang="en-US" sz="2800" i="0" dirty="0" err="1">
                <a:solidFill>
                  <a:srgbClr val="000000"/>
                </a:solidFill>
                <a:effectLst/>
                <a:latin typeface="Times New Roman" panose="02020603050405020304" pitchFamily="18" charset="0"/>
                <a:ea typeface="Calibri" panose="020F0502020204030204" pitchFamily="34" charset="0"/>
              </a:rPr>
              <a:t>người</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trong</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cuộc</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sống</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với</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sự</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phong</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phú</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của</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những</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khác</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i="0" dirty="0" err="1">
                <a:solidFill>
                  <a:srgbClr val="000000"/>
                </a:solidFill>
                <a:effectLst/>
                <a:latin typeface="Times New Roman" panose="02020603050405020304" pitchFamily="18" charset="0"/>
                <a:ea typeface="Calibri" panose="020F0502020204030204" pitchFamily="34" charset="0"/>
              </a:rPr>
              <a:t>biệt</a:t>
            </a:r>
            <a:r>
              <a:rPr lang="en-US" sz="2800" i="0" dirty="0">
                <a:solidFill>
                  <a:srgbClr val="000000"/>
                </a:solidFill>
                <a:effectLst/>
                <a:latin typeface="Times New Roman" panose="02020603050405020304" pitchFamily="18" charset="0"/>
                <a:ea typeface="Calibri" panose="020F0502020204030204" pitchFamily="34" charset="0"/>
              </a:rPr>
              <a:t>. </a:t>
            </a:r>
            <a:r>
              <a:rPr lang="en-US" sz="2800" dirty="0">
                <a:solidFill>
                  <a:srgbClr val="000000"/>
                </a:solidFill>
                <a:effectLst/>
                <a:latin typeface="Times New Roman" panose="02020603050405020304" pitchFamily="18" charset="0"/>
                <a:ea typeface="Calibri" panose="020F0502020204030204" pitchFamily="34" charset="0"/>
              </a:rPr>
              <a:t> </a:t>
            </a:r>
            <a:endParaRPr lang="en-US"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65035527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Lst>
  </p:timing>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D2B266D-3625-4584-A5C3-7D3F672CF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463B99A-73EE-4FBB-B7C4-F9F9BCC25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A5D2A5D1-BA0D-47D3-B051-DA7743C46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219825"/>
          </a:xfrm>
          <a:custGeom>
            <a:avLst/>
            <a:gdLst>
              <a:gd name="connsiteX0" fmla="*/ 6789701 w 12192000"/>
              <a:gd name="connsiteY0" fmla="*/ 6151588 h 6219825"/>
              <a:gd name="connsiteX1" fmla="*/ 6788702 w 12192000"/>
              <a:gd name="connsiteY1" fmla="*/ 6151666 h 6219825"/>
              <a:gd name="connsiteX2" fmla="*/ 6788476 w 12192000"/>
              <a:gd name="connsiteY2" fmla="*/ 6152200 h 6219825"/>
              <a:gd name="connsiteX3" fmla="*/ 9834 w 12192000"/>
              <a:gd name="connsiteY3" fmla="*/ 0 h 6219825"/>
              <a:gd name="connsiteX4" fmla="*/ 12357 w 12192000"/>
              <a:gd name="connsiteY4" fmla="*/ 1 h 6219825"/>
              <a:gd name="connsiteX5" fmla="*/ 12192000 w 12192000"/>
              <a:gd name="connsiteY5" fmla="*/ 1 h 6219825"/>
              <a:gd name="connsiteX6" fmla="*/ 12192000 w 12192000"/>
              <a:gd name="connsiteY6" fmla="*/ 5105401 h 6219825"/>
              <a:gd name="connsiteX7" fmla="*/ 12191716 w 12192000"/>
              <a:gd name="connsiteY7" fmla="*/ 5105401 h 6219825"/>
              <a:gd name="connsiteX8" fmla="*/ 12192000 w 12192000"/>
              <a:gd name="connsiteY8" fmla="*/ 5256977 h 6219825"/>
              <a:gd name="connsiteX9" fmla="*/ 12061096 w 12192000"/>
              <a:gd name="connsiteY9" fmla="*/ 5296034 h 6219825"/>
              <a:gd name="connsiteX10" fmla="*/ 11676800 w 12192000"/>
              <a:gd name="connsiteY10" fmla="*/ 5399652 h 6219825"/>
              <a:gd name="connsiteX11" fmla="*/ 10425355 w 12192000"/>
              <a:gd name="connsiteY11" fmla="*/ 5683310 h 6219825"/>
              <a:gd name="connsiteX12" fmla="*/ 9424022 w 12192000"/>
              <a:gd name="connsiteY12" fmla="*/ 5858546 h 6219825"/>
              <a:gd name="connsiteX13" fmla="*/ 8458419 w 12192000"/>
              <a:gd name="connsiteY13" fmla="*/ 5992303 h 6219825"/>
              <a:gd name="connsiteX14" fmla="*/ 7715970 w 12192000"/>
              <a:gd name="connsiteY14" fmla="*/ 6072283 h 6219825"/>
              <a:gd name="connsiteX15" fmla="*/ 6951716 w 12192000"/>
              <a:gd name="connsiteY15" fmla="*/ 6138091 h 6219825"/>
              <a:gd name="connsiteX16" fmla="*/ 6936303 w 12192000"/>
              <a:gd name="connsiteY16" fmla="*/ 6140163 h 6219825"/>
              <a:gd name="connsiteX17" fmla="*/ 6790448 w 12192000"/>
              <a:gd name="connsiteY17" fmla="*/ 6151529 h 6219825"/>
              <a:gd name="connsiteX18" fmla="*/ 6799941 w 12192000"/>
              <a:gd name="connsiteY18" fmla="*/ 6153349 h 6219825"/>
              <a:gd name="connsiteX19" fmla="*/ 6835432 w 12192000"/>
              <a:gd name="connsiteY19" fmla="*/ 6151642 h 6219825"/>
              <a:gd name="connsiteX20" fmla="*/ 6884003 w 12192000"/>
              <a:gd name="connsiteY20" fmla="*/ 6148662 h 6219825"/>
              <a:gd name="connsiteX21" fmla="*/ 7578771 w 12192000"/>
              <a:gd name="connsiteY21" fmla="*/ 6116122 h 6219825"/>
              <a:gd name="connsiteX22" fmla="*/ 8623845 w 12192000"/>
              <a:gd name="connsiteY22" fmla="*/ 6029188 h 6219825"/>
              <a:gd name="connsiteX23" fmla="*/ 9479970 w 12192000"/>
              <a:gd name="connsiteY23" fmla="*/ 5925239 h 6219825"/>
              <a:gd name="connsiteX24" fmla="*/ 10629308 w 12192000"/>
              <a:gd name="connsiteY24" fmla="*/ 5731000 h 6219825"/>
              <a:gd name="connsiteX25" fmla="*/ 11998498 w 12192000"/>
              <a:gd name="connsiteY25" fmla="*/ 5404869 h 6219825"/>
              <a:gd name="connsiteX26" fmla="*/ 12192000 w 12192000"/>
              <a:gd name="connsiteY26" fmla="*/ 5347846 h 6219825"/>
              <a:gd name="connsiteX27" fmla="*/ 12192000 w 12192000"/>
              <a:gd name="connsiteY27" fmla="*/ 5402606 h 6219825"/>
              <a:gd name="connsiteX28" fmla="*/ 11829257 w 12192000"/>
              <a:gd name="connsiteY28" fmla="*/ 5507950 h 6219825"/>
              <a:gd name="connsiteX29" fmla="*/ 10939183 w 12192000"/>
              <a:gd name="connsiteY29" fmla="*/ 5722555 h 6219825"/>
              <a:gd name="connsiteX30" fmla="*/ 9985530 w 12192000"/>
              <a:gd name="connsiteY30" fmla="*/ 5902635 h 6219825"/>
              <a:gd name="connsiteX31" fmla="*/ 9186882 w 12192000"/>
              <a:gd name="connsiteY31" fmla="*/ 6018631 h 6219825"/>
              <a:gd name="connsiteX32" fmla="*/ 8578198 w 12192000"/>
              <a:gd name="connsiteY32" fmla="*/ 6088179 h 6219825"/>
              <a:gd name="connsiteX33" fmla="*/ 7864358 w 12192000"/>
              <a:gd name="connsiteY33" fmla="*/ 6149656 h 6219825"/>
              <a:gd name="connsiteX34" fmla="*/ 6935502 w 12192000"/>
              <a:gd name="connsiteY34" fmla="*/ 6201071 h 6219825"/>
              <a:gd name="connsiteX35" fmla="*/ 6477750 w 12192000"/>
              <a:gd name="connsiteY35" fmla="*/ 6214980 h 6219825"/>
              <a:gd name="connsiteX36" fmla="*/ 6362294 w 12192000"/>
              <a:gd name="connsiteY36" fmla="*/ 6219825 h 6219825"/>
              <a:gd name="connsiteX37" fmla="*/ 6057129 w 12192000"/>
              <a:gd name="connsiteY37" fmla="*/ 6219825 h 6219825"/>
              <a:gd name="connsiteX38" fmla="*/ 5977784 w 12192000"/>
              <a:gd name="connsiteY38" fmla="*/ 6215229 h 6219825"/>
              <a:gd name="connsiteX39" fmla="*/ 5265087 w 12192000"/>
              <a:gd name="connsiteY39" fmla="*/ 6178965 h 6219825"/>
              <a:gd name="connsiteX40" fmla="*/ 4346277 w 12192000"/>
              <a:gd name="connsiteY40" fmla="*/ 6116869 h 6219825"/>
              <a:gd name="connsiteX41" fmla="*/ 3373045 w 12192000"/>
              <a:gd name="connsiteY41" fmla="*/ 6018259 h 6219825"/>
              <a:gd name="connsiteX42" fmla="*/ 2362173 w 12192000"/>
              <a:gd name="connsiteY42" fmla="*/ 5899282 h 6219825"/>
              <a:gd name="connsiteX43" fmla="*/ 1233178 w 12192000"/>
              <a:gd name="connsiteY43" fmla="*/ 5726033 h 6219825"/>
              <a:gd name="connsiteX44" fmla="*/ 68500 w 12192000"/>
              <a:gd name="connsiteY44" fmla="*/ 5486226 h 6219825"/>
              <a:gd name="connsiteX45" fmla="*/ 0 w 12192000"/>
              <a:gd name="connsiteY45" fmla="*/ 5468863 h 6219825"/>
              <a:gd name="connsiteX46" fmla="*/ 0 w 12192000"/>
              <a:gd name="connsiteY46" fmla="*/ 5412351 h 6219825"/>
              <a:gd name="connsiteX47" fmla="*/ 72441 w 12192000"/>
              <a:gd name="connsiteY47" fmla="*/ 5431135 h 6219825"/>
              <a:gd name="connsiteX48" fmla="*/ 600716 w 12192000"/>
              <a:gd name="connsiteY48" fmla="*/ 5549555 h 6219825"/>
              <a:gd name="connsiteX49" fmla="*/ 1769512 w 12192000"/>
              <a:gd name="connsiteY49" fmla="*/ 5759811 h 6219825"/>
              <a:gd name="connsiteX50" fmla="*/ 2613554 w 12192000"/>
              <a:gd name="connsiteY50" fmla="*/ 5876802 h 6219825"/>
              <a:gd name="connsiteX51" fmla="*/ 2581134 w 12192000"/>
              <a:gd name="connsiteY51" fmla="*/ 5866867 h 6219825"/>
              <a:gd name="connsiteX52" fmla="*/ 1112635 w 12192000"/>
              <a:gd name="connsiteY52" fmla="*/ 5534031 h 6219825"/>
              <a:gd name="connsiteX53" fmla="*/ 420412 w 12192000"/>
              <a:gd name="connsiteY53" fmla="*/ 5334514 h 6219825"/>
              <a:gd name="connsiteX54" fmla="*/ 0 w 12192000"/>
              <a:gd name="connsiteY54" fmla="*/ 5195539 h 6219825"/>
              <a:gd name="connsiteX55" fmla="*/ 60 w 12192000"/>
              <a:gd name="connsiteY55" fmla="*/ 5105401 h 6219825"/>
              <a:gd name="connsiteX56" fmla="*/ 0 w 12192000"/>
              <a:gd name="connsiteY56" fmla="*/ 5105401 h 6219825"/>
              <a:gd name="connsiteX57" fmla="*/ 0 w 12192000"/>
              <a:gd name="connsiteY57" fmla="*/ 1 h 6219825"/>
              <a:gd name="connsiteX58" fmla="*/ 9834 w 12192000"/>
              <a:gd name="connsiteY58" fmla="*/ 1 h 6219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2192000" h="6219825">
                <a:moveTo>
                  <a:pt x="6789701" y="6151588"/>
                </a:moveTo>
                <a:lnTo>
                  <a:pt x="6788702" y="6151666"/>
                </a:lnTo>
                <a:cubicBezTo>
                  <a:pt x="6788627" y="6151844"/>
                  <a:pt x="6788551" y="6152022"/>
                  <a:pt x="6788476" y="6152200"/>
                </a:cubicBezTo>
                <a:close/>
                <a:moveTo>
                  <a:pt x="9834" y="0"/>
                </a:moveTo>
                <a:lnTo>
                  <a:pt x="12357" y="1"/>
                </a:lnTo>
                <a:lnTo>
                  <a:pt x="12192000" y="1"/>
                </a:lnTo>
                <a:lnTo>
                  <a:pt x="12192000" y="5105401"/>
                </a:lnTo>
                <a:lnTo>
                  <a:pt x="12191716" y="5105401"/>
                </a:lnTo>
                <a:lnTo>
                  <a:pt x="12192000" y="5256977"/>
                </a:lnTo>
                <a:lnTo>
                  <a:pt x="12061096" y="5296034"/>
                </a:lnTo>
                <a:cubicBezTo>
                  <a:pt x="11933500" y="5332263"/>
                  <a:pt x="11805390" y="5366806"/>
                  <a:pt x="11676800" y="5399652"/>
                </a:cubicBezTo>
                <a:cubicBezTo>
                  <a:pt x="11262789" y="5507204"/>
                  <a:pt x="10845343" y="5600846"/>
                  <a:pt x="10425355" y="5683310"/>
                </a:cubicBezTo>
                <a:cubicBezTo>
                  <a:pt x="10092810" y="5748549"/>
                  <a:pt x="9759033" y="5806970"/>
                  <a:pt x="9424022" y="5858546"/>
                </a:cubicBezTo>
                <a:cubicBezTo>
                  <a:pt x="9102997" y="5908224"/>
                  <a:pt x="8781133" y="5952809"/>
                  <a:pt x="8458419" y="5992303"/>
                </a:cubicBezTo>
                <a:cubicBezTo>
                  <a:pt x="8211360" y="6022481"/>
                  <a:pt x="7963792" y="6048065"/>
                  <a:pt x="7715970" y="6072283"/>
                </a:cubicBezTo>
                <a:lnTo>
                  <a:pt x="6951716" y="6138091"/>
                </a:lnTo>
                <a:lnTo>
                  <a:pt x="6936303" y="6140163"/>
                </a:lnTo>
                <a:lnTo>
                  <a:pt x="6790448" y="6151529"/>
                </a:lnTo>
                <a:lnTo>
                  <a:pt x="6799941" y="6153349"/>
                </a:lnTo>
                <a:cubicBezTo>
                  <a:pt x="6811623" y="6153816"/>
                  <a:pt x="6823734" y="6151642"/>
                  <a:pt x="6835432" y="6151642"/>
                </a:cubicBezTo>
                <a:cubicBezTo>
                  <a:pt x="6851580" y="6151642"/>
                  <a:pt x="6867729" y="6149034"/>
                  <a:pt x="6884003" y="6148662"/>
                </a:cubicBezTo>
                <a:cubicBezTo>
                  <a:pt x="7115805" y="6143198"/>
                  <a:pt x="7347351" y="6131026"/>
                  <a:pt x="7578771" y="6116122"/>
                </a:cubicBezTo>
                <a:cubicBezTo>
                  <a:pt x="7927552" y="6093644"/>
                  <a:pt x="8276080" y="6065453"/>
                  <a:pt x="8623845" y="6029188"/>
                </a:cubicBezTo>
                <a:cubicBezTo>
                  <a:pt x="8909939" y="5999878"/>
                  <a:pt x="9195310" y="5965228"/>
                  <a:pt x="9479970" y="5925239"/>
                </a:cubicBezTo>
                <a:cubicBezTo>
                  <a:pt x="9864901" y="5870842"/>
                  <a:pt x="10248014" y="5806101"/>
                  <a:pt x="10629308" y="5731000"/>
                </a:cubicBezTo>
                <a:cubicBezTo>
                  <a:pt x="11090114" y="5639842"/>
                  <a:pt x="11546975" y="5532291"/>
                  <a:pt x="11998498" y="5404869"/>
                </a:cubicBezTo>
                <a:lnTo>
                  <a:pt x="12192000" y="5347846"/>
                </a:lnTo>
                <a:lnTo>
                  <a:pt x="12192000" y="5402606"/>
                </a:lnTo>
                <a:lnTo>
                  <a:pt x="11829257" y="5507950"/>
                </a:lnTo>
                <a:cubicBezTo>
                  <a:pt x="11534769" y="5587680"/>
                  <a:pt x="11238120" y="5658596"/>
                  <a:pt x="10939183" y="5722555"/>
                </a:cubicBezTo>
                <a:cubicBezTo>
                  <a:pt x="10622824" y="5790365"/>
                  <a:pt x="10304941" y="5850387"/>
                  <a:pt x="9985530" y="5902635"/>
                </a:cubicBezTo>
                <a:cubicBezTo>
                  <a:pt x="9720036" y="5946102"/>
                  <a:pt x="9453814" y="5984764"/>
                  <a:pt x="9186882" y="6018631"/>
                </a:cubicBezTo>
                <a:cubicBezTo>
                  <a:pt x="8984197" y="6044216"/>
                  <a:pt x="8781514" y="6068309"/>
                  <a:pt x="8578198" y="6088179"/>
                </a:cubicBezTo>
                <a:lnTo>
                  <a:pt x="7864358" y="6149656"/>
                </a:lnTo>
                <a:cubicBezTo>
                  <a:pt x="7554994" y="6172009"/>
                  <a:pt x="7245502" y="6189895"/>
                  <a:pt x="6935502" y="6201071"/>
                </a:cubicBezTo>
                <a:lnTo>
                  <a:pt x="6477750" y="6214980"/>
                </a:lnTo>
                <a:cubicBezTo>
                  <a:pt x="6439195" y="6212895"/>
                  <a:pt x="6400529" y="6214521"/>
                  <a:pt x="6362294" y="6219825"/>
                </a:cubicBezTo>
                <a:lnTo>
                  <a:pt x="6057129" y="6219825"/>
                </a:lnTo>
                <a:lnTo>
                  <a:pt x="5977784" y="6215229"/>
                </a:lnTo>
                <a:lnTo>
                  <a:pt x="5265087" y="6178965"/>
                </a:lnTo>
                <a:cubicBezTo>
                  <a:pt x="4958267" y="6166544"/>
                  <a:pt x="4651826" y="6146055"/>
                  <a:pt x="4346277" y="6116869"/>
                </a:cubicBezTo>
                <a:lnTo>
                  <a:pt x="3373045" y="6018259"/>
                </a:lnTo>
                <a:cubicBezTo>
                  <a:pt x="3035412" y="5983982"/>
                  <a:pt x="2698456" y="5944327"/>
                  <a:pt x="2362173" y="5899282"/>
                </a:cubicBezTo>
                <a:cubicBezTo>
                  <a:pt x="1984692" y="5849108"/>
                  <a:pt x="1608364" y="5791358"/>
                  <a:pt x="1233178" y="5726033"/>
                </a:cubicBezTo>
                <a:cubicBezTo>
                  <a:pt x="842181" y="5657291"/>
                  <a:pt x="453758" y="5578770"/>
                  <a:pt x="68500" y="5486226"/>
                </a:cubicBezTo>
                <a:lnTo>
                  <a:pt x="0" y="5468863"/>
                </a:lnTo>
                <a:lnTo>
                  <a:pt x="0" y="5412351"/>
                </a:lnTo>
                <a:lnTo>
                  <a:pt x="72441" y="5431135"/>
                </a:lnTo>
                <a:cubicBezTo>
                  <a:pt x="247961" y="5473331"/>
                  <a:pt x="424164" y="5512608"/>
                  <a:pt x="600716" y="5549555"/>
                </a:cubicBezTo>
                <a:cubicBezTo>
                  <a:pt x="988279" y="5630403"/>
                  <a:pt x="1378133" y="5699330"/>
                  <a:pt x="1769512" y="5759811"/>
                </a:cubicBezTo>
                <a:cubicBezTo>
                  <a:pt x="2052426" y="5803406"/>
                  <a:pt x="2335725" y="5843519"/>
                  <a:pt x="2613554" y="5876802"/>
                </a:cubicBezTo>
                <a:cubicBezTo>
                  <a:pt x="2605544" y="5879410"/>
                  <a:pt x="2594611" y="5869350"/>
                  <a:pt x="2581134" y="5866867"/>
                </a:cubicBezTo>
                <a:cubicBezTo>
                  <a:pt x="2087178" y="5774877"/>
                  <a:pt x="1597684" y="5663937"/>
                  <a:pt x="1112635" y="5534031"/>
                </a:cubicBezTo>
                <a:cubicBezTo>
                  <a:pt x="880453" y="5471934"/>
                  <a:pt x="649713" y="5405428"/>
                  <a:pt x="420412" y="5334514"/>
                </a:cubicBezTo>
                <a:lnTo>
                  <a:pt x="0" y="5195539"/>
                </a:lnTo>
                <a:lnTo>
                  <a:pt x="60" y="5105401"/>
                </a:lnTo>
                <a:lnTo>
                  <a:pt x="0" y="5105401"/>
                </a:lnTo>
                <a:lnTo>
                  <a:pt x="0" y="1"/>
                </a:lnTo>
                <a:lnTo>
                  <a:pt x="9834" y="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TextBox 5">
            <a:extLst>
              <a:ext uri="{FF2B5EF4-FFF2-40B4-BE49-F238E27FC236}">
                <a16:creationId xmlns:a16="http://schemas.microsoft.com/office/drawing/2014/main" id="{4C36925E-A70C-31D3-4552-2328773E3B23}"/>
              </a:ext>
            </a:extLst>
          </p:cNvPr>
          <p:cNvSpPr txBox="1"/>
          <p:nvPr/>
        </p:nvSpPr>
        <p:spPr>
          <a:xfrm>
            <a:off x="2774633" y="0"/>
            <a:ext cx="6097904" cy="596574"/>
          </a:xfrm>
          <a:prstGeom prst="rect">
            <a:avLst/>
          </a:prstGeom>
          <a:noFill/>
        </p:spPr>
        <p:txBody>
          <a:bodyPr wrap="square">
            <a:spAutoFit/>
          </a:bodyPr>
          <a:lstStyle/>
          <a:p>
            <a:pPr marL="171450" marR="30480" algn="ctr">
              <a:lnSpc>
                <a:spcPct val="130000"/>
              </a:lnSpc>
              <a:spcAft>
                <a:spcPts val="1000"/>
              </a:spcAft>
            </a:pPr>
            <a:r>
              <a:rPr lang="en-US" sz="2800" b="1" dirty="0">
                <a:solidFill>
                  <a:srgbClr val="FF0000"/>
                </a:solidFill>
                <a:effectLst/>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Đ</a:t>
            </a:r>
            <a:r>
              <a:rPr lang="en-US" sz="2800" b="1" dirty="0" err="1">
                <a:solidFill>
                  <a:srgbClr val="FF0000"/>
                </a:solidFill>
                <a:effectLst/>
                <a:latin typeface="Times New Roman" panose="02020603050405020304" pitchFamily="18" charset="0"/>
                <a:ea typeface="Calibri" panose="020F0502020204030204" pitchFamily="34" charset="0"/>
              </a:rPr>
              <a:t>oạn</a:t>
            </a:r>
            <a:r>
              <a:rPr lang="en-US" sz="2800" b="1" dirty="0">
                <a:solidFill>
                  <a:srgbClr val="FF0000"/>
                </a:solidFill>
                <a:effectLst/>
                <a:latin typeface="Times New Roman" panose="02020603050405020304" pitchFamily="18" charset="0"/>
                <a:ea typeface="Calibri" panose="020F0502020204030204" pitchFamily="34" charset="0"/>
              </a:rPr>
              <a:t> </a:t>
            </a:r>
            <a:r>
              <a:rPr lang="en-US" sz="2800" b="1" dirty="0" err="1">
                <a:solidFill>
                  <a:srgbClr val="FF0000"/>
                </a:solidFill>
                <a:effectLst/>
                <a:latin typeface="Times New Roman" panose="02020603050405020304" pitchFamily="18" charset="0"/>
                <a:ea typeface="Calibri" panose="020F0502020204030204" pitchFamily="34" charset="0"/>
              </a:rPr>
              <a:t>văn</a:t>
            </a:r>
            <a:r>
              <a:rPr lang="en-US" sz="2800" b="1" dirty="0">
                <a:solidFill>
                  <a:srgbClr val="FF0000"/>
                </a:solidFill>
                <a:effectLst/>
                <a:latin typeface="Times New Roman" panose="02020603050405020304" pitchFamily="18" charset="0"/>
                <a:ea typeface="Calibri" panose="020F0502020204030204" pitchFamily="34" charset="0"/>
              </a:rPr>
              <a:t> </a:t>
            </a:r>
            <a:r>
              <a:rPr lang="en-US" sz="2800" b="1" dirty="0" err="1">
                <a:solidFill>
                  <a:srgbClr val="FF0000"/>
                </a:solidFill>
                <a:effectLst/>
                <a:latin typeface="Times New Roman" panose="02020603050405020304" pitchFamily="18" charset="0"/>
                <a:ea typeface="Calibri" panose="020F0502020204030204" pitchFamily="34" charset="0"/>
              </a:rPr>
              <a:t>tham</a:t>
            </a:r>
            <a:r>
              <a:rPr lang="en-US" sz="2800" b="1" dirty="0">
                <a:solidFill>
                  <a:srgbClr val="FF0000"/>
                </a:solidFill>
                <a:effectLst/>
                <a:latin typeface="Times New Roman" panose="02020603050405020304" pitchFamily="18" charset="0"/>
                <a:ea typeface="Calibri" panose="020F0502020204030204" pitchFamily="34" charset="0"/>
              </a:rPr>
              <a:t> </a:t>
            </a:r>
            <a:r>
              <a:rPr lang="en-US" sz="2800" b="1" dirty="0" err="1">
                <a:solidFill>
                  <a:srgbClr val="FF0000"/>
                </a:solidFill>
                <a:effectLst/>
                <a:latin typeface="Times New Roman" panose="02020603050405020304" pitchFamily="18" charset="0"/>
                <a:ea typeface="Calibri" panose="020F0502020204030204" pitchFamily="34" charset="0"/>
              </a:rPr>
              <a:t>khảo</a:t>
            </a:r>
            <a:endParaRPr lang="en-US" sz="2800" dirty="0">
              <a:solidFill>
                <a:srgbClr val="FF0000"/>
              </a:solidFill>
              <a:effectLst/>
              <a:latin typeface="Times New Roman" panose="02020603050405020304" pitchFamily="18" charset="0"/>
              <a:ea typeface="Calibri" panose="020F0502020204030204" pitchFamily="34" charset="0"/>
            </a:endParaRPr>
          </a:p>
        </p:txBody>
      </p:sp>
      <p:sp>
        <p:nvSpPr>
          <p:cNvPr id="3" name="TextBox 2">
            <a:extLst>
              <a:ext uri="{FF2B5EF4-FFF2-40B4-BE49-F238E27FC236}">
                <a16:creationId xmlns:a16="http://schemas.microsoft.com/office/drawing/2014/main" id="{DB672FC2-506D-71DA-9738-B1756A23649C}"/>
              </a:ext>
            </a:extLst>
          </p:cNvPr>
          <p:cNvSpPr txBox="1"/>
          <p:nvPr/>
        </p:nvSpPr>
        <p:spPr>
          <a:xfrm>
            <a:off x="305181" y="775811"/>
            <a:ext cx="11578590" cy="4085734"/>
          </a:xfrm>
          <a:prstGeom prst="rect">
            <a:avLst/>
          </a:prstGeom>
          <a:noFill/>
        </p:spPr>
        <p:txBody>
          <a:bodyPr wrap="square">
            <a:spAutoFit/>
          </a:bodyPr>
          <a:lstStyle/>
          <a:p>
            <a:pPr algn="just">
              <a:lnSpc>
                <a:spcPct val="130000"/>
              </a:lnSpc>
              <a:spcAft>
                <a:spcPts val="1000"/>
              </a:spcAft>
            </a:pPr>
            <a:r>
              <a:rPr lang="en-US" sz="2800" b="1" dirty="0">
                <a:solidFill>
                  <a:srgbClr val="000000"/>
                </a:solidFill>
                <a:effectLst/>
                <a:latin typeface="Times New Roman" panose="02020603050405020304" pitchFamily="18" charset="0"/>
                <a:ea typeface="Calibri" panose="020F0502020204030204" pitchFamily="34" charset="0"/>
              </a:rPr>
              <a:t> </a:t>
            </a:r>
            <a:endParaRPr lang="en-US" sz="2800" dirty="0">
              <a:effectLst/>
              <a:latin typeface="Times New Roman" panose="02020603050405020304" pitchFamily="18" charset="0"/>
              <a:ea typeface="Calibri" panose="020F0502020204030204" pitchFamily="34" charset="0"/>
            </a:endParaRPr>
          </a:p>
          <a:p>
            <a:pPr algn="just">
              <a:lnSpc>
                <a:spcPct val="130000"/>
              </a:lnSpc>
              <a:spcAft>
                <a:spcPts val="1000"/>
              </a:spcAft>
            </a:pPr>
            <a:r>
              <a:rPr lang="en-US" sz="2800" dirty="0">
                <a:solidFill>
                  <a:srgbClr val="000000"/>
                </a:solidFill>
                <a:effectLst/>
                <a:latin typeface="Times New Roman" panose="02020603050405020304" pitchFamily="18" charset="0"/>
                <a:ea typeface="Calibri" panose="020F0502020204030204" pitchFamily="34" charset="0"/>
              </a:rPr>
              <a:t>	…Việc </a:t>
            </a:r>
            <a:r>
              <a:rPr lang="en-US" sz="2800" dirty="0" err="1">
                <a:solidFill>
                  <a:srgbClr val="000000"/>
                </a:solidFill>
                <a:effectLst/>
                <a:latin typeface="Times New Roman" panose="02020603050405020304" pitchFamily="18" charset="0"/>
                <a:ea typeface="Calibri" panose="020F0502020204030204" pitchFamily="34" charset="0"/>
              </a:rPr>
              <a:t>xây</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dựng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những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nhân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vật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thiếu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không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hoàn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hảo</a:t>
            </a:r>
            <a:r>
              <a:rPr lang="en-US" sz="2800" dirty="0">
                <a:solidFill>
                  <a:srgbClr val="000000"/>
                </a:solidFill>
                <a:effectLst/>
                <a:latin typeface="Times New Roman" panose="02020603050405020304" pitchFamily="18" charset="0"/>
                <a:ea typeface="Calibri" panose="020F0502020204030204" pitchFamily="34" charset="0"/>
              </a:rPr>
              <a:t> sẽ </a:t>
            </a:r>
            <a:r>
              <a:rPr lang="en-US" sz="2800" dirty="0" err="1">
                <a:solidFill>
                  <a:srgbClr val="000000"/>
                </a:solidFill>
                <a:effectLst/>
                <a:latin typeface="Times New Roman" panose="02020603050405020304" pitchFamily="18" charset="0"/>
                <a:ea typeface="Calibri" panose="020F0502020204030204" pitchFamily="34" charset="0"/>
              </a:rPr>
              <a:t>giúp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những</a:t>
            </a:r>
            <a:r>
              <a:rPr lang="en-US" sz="2800" dirty="0">
                <a:solidFill>
                  <a:srgbClr val="000000"/>
                </a:solidFill>
                <a:effectLst/>
                <a:latin typeface="Times New Roman" panose="02020603050405020304" pitchFamily="18" charset="0"/>
                <a:ea typeface="Calibri" panose="020F0502020204030204" pitchFamily="34" charset="0"/>
              </a:rPr>
              <a:t> bạn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nhỏ</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tuổi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hiểu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được</a:t>
            </a:r>
            <a:r>
              <a:rPr lang="en-US" sz="2800" dirty="0">
                <a:solidFill>
                  <a:srgbClr val="000000"/>
                </a:solidFill>
                <a:effectLst/>
                <a:latin typeface="Times New Roman" panose="02020603050405020304" pitchFamily="18" charset="0"/>
                <a:ea typeface="Calibri" panose="020F0502020204030204" pitchFamily="34" charset="0"/>
              </a:rPr>
              <a:t> cần </a:t>
            </a:r>
            <a:r>
              <a:rPr lang="en-US" sz="2800" dirty="0" err="1">
                <a:solidFill>
                  <a:srgbClr val="000000"/>
                </a:solidFill>
                <a:effectLst/>
                <a:latin typeface="Times New Roman" panose="02020603050405020304" pitchFamily="18" charset="0"/>
                <a:ea typeface="Calibri" panose="020F0502020204030204" pitchFamily="34" charset="0"/>
              </a:rPr>
              <a:t>phải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tôn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trọng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những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khác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biệt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trong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cuộc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từ</a:t>
            </a:r>
            <a:r>
              <a:rPr lang="en-US" sz="2800" dirty="0">
                <a:solidFill>
                  <a:srgbClr val="000000"/>
                </a:solidFill>
                <a:effectLst/>
                <a:latin typeface="Times New Roman" panose="02020603050405020304" pitchFamily="18" charset="0"/>
                <a:ea typeface="Calibri" panose="020F0502020204030204" pitchFamily="34" charset="0"/>
              </a:rPr>
              <a:t> đó sẽ </a:t>
            </a:r>
            <a:r>
              <a:rPr lang="en-US" sz="2800" dirty="0" err="1">
                <a:solidFill>
                  <a:srgbClr val="000000"/>
                </a:solidFill>
                <a:effectLst/>
                <a:latin typeface="Times New Roman" panose="02020603050405020304" pitchFamily="18" charset="0"/>
                <a:ea typeface="Calibri" panose="020F0502020204030204" pitchFamily="34" charset="0"/>
              </a:rPr>
              <a:t>đánh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thức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nuôi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dưỡng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tình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yêu</a:t>
            </a:r>
            <a:r>
              <a:rPr lang="en-US" sz="2800" dirty="0">
                <a:solidFill>
                  <a:srgbClr val="000000"/>
                </a:solidFill>
                <a:effectLst/>
                <a:latin typeface="Times New Roman" panose="02020603050405020304" pitchFamily="18" charset="0"/>
                <a:ea typeface="Calibri" panose="020F0502020204030204" pitchFamily="34" charset="0"/>
              </a:rPr>
              <a:t> thương </a:t>
            </a:r>
            <a:r>
              <a:rPr lang="en-US" sz="2800" dirty="0" err="1">
                <a:solidFill>
                  <a:srgbClr val="000000"/>
                </a:solidFill>
                <a:effectLst/>
                <a:latin typeface="Times New Roman" panose="02020603050405020304" pitchFamily="18" charset="0"/>
                <a:ea typeface="Calibri" panose="020F0502020204030204" pitchFamily="34" charset="0"/>
              </a:rPr>
              <a:t>trong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mỗi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người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Mỗi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một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phẩm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văn</a:t>
            </a:r>
            <a:r>
              <a:rPr lang="en-US" sz="2800" dirty="0">
                <a:solidFill>
                  <a:srgbClr val="000000"/>
                </a:solidFill>
                <a:effectLst/>
                <a:latin typeface="Times New Roman" panose="02020603050405020304" pitchFamily="18" charset="0"/>
                <a:ea typeface="Calibri" panose="020F0502020204030204" pitchFamily="34" charset="0"/>
              </a:rPr>
              <a:t> học viết </a:t>
            </a:r>
            <a:r>
              <a:rPr lang="en-US" sz="2800" dirty="0" err="1">
                <a:solidFill>
                  <a:srgbClr val="000000"/>
                </a:solidFill>
                <a:effectLst/>
                <a:latin typeface="Times New Roman" panose="02020603050405020304" pitchFamily="18" charset="0"/>
                <a:ea typeface="Calibri" panose="020F0502020204030204" pitchFamily="34" charset="0"/>
              </a:rPr>
              <a:t>cho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thiếu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nhi</a:t>
            </a:r>
            <a:r>
              <a:rPr lang="en-US" sz="2800" dirty="0">
                <a:solidFill>
                  <a:srgbClr val="000000"/>
                </a:solidFill>
                <a:effectLst/>
                <a:latin typeface="Times New Roman" panose="02020603050405020304" pitchFamily="18" charset="0"/>
                <a:ea typeface="Calibri" panose="020F0502020204030204" pitchFamily="34" charset="0"/>
              </a:rPr>
              <a:t> cần </a:t>
            </a:r>
            <a:r>
              <a:rPr lang="en-US" sz="2800" dirty="0" err="1">
                <a:solidFill>
                  <a:srgbClr val="000000"/>
                </a:solidFill>
                <a:effectLst/>
                <a:latin typeface="Times New Roman" panose="02020603050405020304" pitchFamily="18" charset="0"/>
                <a:ea typeface="Calibri" panose="020F0502020204030204" pitchFamily="34" charset="0"/>
              </a:rPr>
              <a:t>đặt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ra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những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vấn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đề</a:t>
            </a:r>
            <a:r>
              <a:rPr lang="en-US" sz="2800" dirty="0">
                <a:solidFill>
                  <a:srgbClr val="000000"/>
                </a:solidFill>
                <a:effectLst/>
                <a:latin typeface="Times New Roman" panose="02020603050405020304" pitchFamily="18" charset="0"/>
                <a:ea typeface="Calibri" panose="020F0502020204030204" pitchFamily="34" charset="0"/>
              </a:rPr>
              <a:t> để </a:t>
            </a:r>
            <a:r>
              <a:rPr lang="en-US" sz="2800" dirty="0" err="1">
                <a:solidFill>
                  <a:srgbClr val="000000"/>
                </a:solidFill>
                <a:effectLst/>
                <a:latin typeface="Times New Roman" panose="02020603050405020304" pitchFamily="18" charset="0"/>
                <a:ea typeface="Calibri" panose="020F0502020204030204" pitchFamily="34" charset="0"/>
              </a:rPr>
              <a:t>người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khơi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ngợi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những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suy</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ngẫm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trong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lòng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người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để </a:t>
            </a:r>
            <a:r>
              <a:rPr lang="en-US" sz="2800" dirty="0" err="1">
                <a:solidFill>
                  <a:srgbClr val="000000"/>
                </a:solidFill>
                <a:effectLst/>
                <a:latin typeface="Times New Roman" panose="02020603050405020304" pitchFamily="18" charset="0"/>
                <a:ea typeface="Calibri" panose="020F0502020204030204" pitchFamily="34" charset="0"/>
              </a:rPr>
              <a:t>từ</a:t>
            </a:r>
            <a:r>
              <a:rPr lang="en-US" sz="2800" dirty="0">
                <a:solidFill>
                  <a:srgbClr val="000000"/>
                </a:solidFill>
                <a:effectLst/>
                <a:latin typeface="Times New Roman" panose="02020603050405020304" pitchFamily="18" charset="0"/>
                <a:ea typeface="Calibri" panose="020F0502020204030204" pitchFamily="34" charset="0"/>
              </a:rPr>
              <a:t> đó hình </a:t>
            </a:r>
            <a:r>
              <a:rPr lang="en-US" sz="2800" dirty="0" err="1">
                <a:solidFill>
                  <a:srgbClr val="000000"/>
                </a:solidFill>
                <a:effectLst/>
                <a:latin typeface="Times New Roman" panose="02020603050405020304" pitchFamily="18" charset="0"/>
                <a:ea typeface="Calibri" panose="020F0502020204030204" pitchFamily="34" charset="0"/>
              </a:rPr>
              <a:t>thành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môt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điều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chỉnh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giáo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dục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trong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mỗi</a:t>
            </a:r>
            <a:r>
              <a:rPr lang="en-US" sz="2800" dirty="0">
                <a:solidFill>
                  <a:srgbClr val="000000"/>
                </a:solidFill>
                <a:effectLst/>
                <a:latin typeface="Times New Roman" panose="02020603050405020304" pitchFamily="18" charset="0"/>
                <a:ea typeface="Calibri" panose="020F0502020204030204" pitchFamily="34" charset="0"/>
              </a:rPr>
              <a:t> bạn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nhỏ</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tuổi</a:t>
            </a:r>
            <a:r>
              <a:rPr lang="en-US" sz="2800" dirty="0">
                <a:solidFill>
                  <a:srgbClr val="000000"/>
                </a:solidFill>
                <a:effectLst/>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57919790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Lst>
  </p:timing>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A724DBA-D2D9-471E-8ED7-2015DDD950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Rectangle 13">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46413" y="215201"/>
            <a:ext cx="740664" cy="118334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15">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0234" y="354959"/>
            <a:ext cx="6184973"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5" name="Content Placeholder 4" descr="A yellow book cover with a child flying in the air&#10;&#10;Description automatically generated">
            <a:extLst>
              <a:ext uri="{FF2B5EF4-FFF2-40B4-BE49-F238E27FC236}">
                <a16:creationId xmlns:a16="http://schemas.microsoft.com/office/drawing/2014/main" id="{0985C61B-5432-1B06-7243-502182238B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244" y="671484"/>
            <a:ext cx="5628018" cy="5282162"/>
          </a:xfrm>
          <a:prstGeom prst="rect">
            <a:avLst/>
          </a:prstGeom>
        </p:spPr>
      </p:pic>
      <p:sp>
        <p:nvSpPr>
          <p:cNvPr id="18" name="Rectangle 17">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277786" y="1944913"/>
            <a:ext cx="40233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0" name="Rectangle 19">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677179" y="6053360"/>
            <a:ext cx="740664" cy="1541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Title 1">
            <a:extLst>
              <a:ext uri="{FF2B5EF4-FFF2-40B4-BE49-F238E27FC236}">
                <a16:creationId xmlns:a16="http://schemas.microsoft.com/office/drawing/2014/main" id="{699B683F-B465-A527-A674-D36EAB1F9F3A}"/>
              </a:ext>
            </a:extLst>
          </p:cNvPr>
          <p:cNvSpPr>
            <a:spLocks noGrp="1"/>
          </p:cNvSpPr>
          <p:nvPr>
            <p:ph type="title"/>
          </p:nvPr>
        </p:nvSpPr>
        <p:spPr>
          <a:xfrm>
            <a:off x="5803084" y="2693886"/>
            <a:ext cx="6321489" cy="1171569"/>
          </a:xfrm>
        </p:spPr>
        <p:txBody>
          <a:bodyPr vert="horz" lIns="91440" tIns="45720" rIns="91440" bIns="45720" rtlCol="0" anchor="b">
            <a:normAutofit fontScale="90000"/>
          </a:bodyPr>
          <a:lstStyle/>
          <a:p>
            <a:pPr algn="ctr">
              <a:lnSpc>
                <a:spcPct val="150000"/>
              </a:lnSpc>
            </a:pPr>
            <a:r>
              <a:rPr lang="en-US" sz="4800" dirty="0">
                <a:solidFill>
                  <a:srgbClr val="FF0000"/>
                </a:solidFill>
                <a:latin typeface="#9Slide03 AmpleSoft Bold" panose="02000000000000000000" pitchFamily="2" charset="0"/>
              </a:rPr>
              <a:t>HOẠT ĐỘNG 4</a:t>
            </a:r>
            <a:br>
              <a:rPr lang="en-US" sz="4800" dirty="0">
                <a:solidFill>
                  <a:srgbClr val="FF0000"/>
                </a:solidFill>
                <a:latin typeface="#9Slide03 AmpleSoft Bold" panose="02000000000000000000" pitchFamily="2" charset="0"/>
              </a:rPr>
            </a:br>
            <a:r>
              <a:rPr lang="en-US" sz="9800" dirty="0">
                <a:solidFill>
                  <a:srgbClr val="0B9764"/>
                </a:solidFill>
                <a:latin typeface="#9Slide03 AmpleSoft Bold" panose="02000000000000000000" pitchFamily="2" charset="0"/>
              </a:rPr>
              <a:t>VẬN DỤNG </a:t>
            </a:r>
            <a:endParaRPr lang="en-US" sz="4800" dirty="0">
              <a:solidFill>
                <a:srgbClr val="0B9764"/>
              </a:solidFill>
              <a:latin typeface="#9Slide03 AmpleSoft Bold" panose="02000000000000000000" pitchFamily="2" charset="0"/>
            </a:endParaRPr>
          </a:p>
        </p:txBody>
      </p:sp>
    </p:spTree>
    <p:extLst>
      <p:ext uri="{BB962C8B-B14F-4D97-AF65-F5344CB8AC3E}">
        <p14:creationId xmlns:p14="http://schemas.microsoft.com/office/powerpoint/2010/main" val="108954231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A8C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close-up of a cat&#10;&#10;Description automatically generated">
            <a:extLst>
              <a:ext uri="{FF2B5EF4-FFF2-40B4-BE49-F238E27FC236}">
                <a16:creationId xmlns:a16="http://schemas.microsoft.com/office/drawing/2014/main" id="{27048124-483E-AD8E-8FE9-CD40A1A652E0}"/>
              </a:ext>
            </a:extLst>
          </p:cNvPr>
          <p:cNvPicPr>
            <a:picLocks noChangeAspect="1"/>
          </p:cNvPicPr>
          <p:nvPr/>
        </p:nvPicPr>
        <p:blipFill>
          <a:blip r:embed="rId2">
            <a:extLst>
              <a:ext uri="{28A0092B-C50C-407E-A947-70E740481C1C}">
                <a14:useLocalDpi xmlns:a14="http://schemas.microsoft.com/office/drawing/2010/main" val="0"/>
              </a:ext>
            </a:extLst>
          </a:blip>
          <a:srcRect t="16436" b="10268"/>
          <a:stretch/>
        </p:blipFill>
        <p:spPr>
          <a:xfrm>
            <a:off x="6882320" y="2634030"/>
            <a:ext cx="4861983" cy="3796662"/>
          </a:xfrm>
          <a:prstGeom prst="rect">
            <a:avLst/>
          </a:prstGeom>
        </p:spPr>
      </p:pic>
      <p:sp>
        <p:nvSpPr>
          <p:cNvPr id="7" name="TextBox 6">
            <a:extLst>
              <a:ext uri="{FF2B5EF4-FFF2-40B4-BE49-F238E27FC236}">
                <a16:creationId xmlns:a16="http://schemas.microsoft.com/office/drawing/2014/main" id="{D87C578E-F671-4BF5-97E6-F3B3954BD3FA}"/>
              </a:ext>
            </a:extLst>
          </p:cNvPr>
          <p:cNvSpPr txBox="1"/>
          <p:nvPr/>
        </p:nvSpPr>
        <p:spPr>
          <a:xfrm>
            <a:off x="968502" y="480060"/>
            <a:ext cx="8669845" cy="954107"/>
          </a:xfrm>
          <a:prstGeom prst="rect">
            <a:avLst/>
          </a:prstGeom>
          <a:noFill/>
        </p:spPr>
        <p:txBody>
          <a:bodyPr wrap="square">
            <a:spAutoFit/>
          </a:bodyPr>
          <a:lstStyle/>
          <a:p>
            <a:pPr algn="ctr"/>
            <a:r>
              <a:rPr lang="en-US" sz="2800" dirty="0">
                <a:solidFill>
                  <a:srgbClr val="FF0000"/>
                </a:solidFill>
                <a:effectLst/>
                <a:latin typeface="Times New Roman" panose="02020603050405020304" pitchFamily="18" charset="0"/>
                <a:ea typeface="Calibri" panose="020F0502020204030204" pitchFamily="34" charset="0"/>
              </a:rPr>
              <a:t>Chia </a:t>
            </a:r>
            <a:r>
              <a:rPr lang="en-US" sz="2800" dirty="0" err="1">
                <a:solidFill>
                  <a:srgbClr val="FF0000"/>
                </a:solidFill>
                <a:effectLst/>
                <a:latin typeface="Times New Roman" panose="02020603050405020304" pitchFamily="18" charset="0"/>
                <a:ea typeface="Calibri" panose="020F0502020204030204" pitchFamily="34" charset="0"/>
              </a:rPr>
              <a:t>sẻ</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theo</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kĩ</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thuật</a:t>
            </a:r>
            <a:r>
              <a:rPr lang="en-US" sz="2800" dirty="0">
                <a:solidFill>
                  <a:srgbClr val="FF0000"/>
                </a:solidFill>
                <a:effectLst/>
                <a:latin typeface="Times New Roman" panose="02020603050405020304" pitchFamily="18" charset="0"/>
                <a:ea typeface="Calibri" panose="020F0502020204030204" pitchFamily="34" charset="0"/>
              </a:rPr>
              <a:t> </a:t>
            </a:r>
            <a:r>
              <a:rPr lang="en-US" sz="2800" b="1" dirty="0">
                <a:solidFill>
                  <a:srgbClr val="FF0000"/>
                </a:solidFill>
                <a:effectLst/>
                <a:latin typeface="Times New Roman" panose="02020603050405020304" pitchFamily="18" charset="0"/>
                <a:ea typeface="Calibri" panose="020F0502020204030204" pitchFamily="34" charset="0"/>
              </a:rPr>
              <a:t>Think – pair – share</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với</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chủ</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đề</a:t>
            </a:r>
            <a:r>
              <a:rPr lang="en-US" sz="2800" dirty="0">
                <a:solidFill>
                  <a:srgbClr val="FF0000"/>
                </a:solidFill>
                <a:effectLst/>
                <a:latin typeface="Times New Roman" panose="02020603050405020304" pitchFamily="18" charset="0"/>
                <a:ea typeface="Calibri" panose="020F0502020204030204" pitchFamily="34" charset="0"/>
              </a:rPr>
              <a:t>:</a:t>
            </a:r>
          </a:p>
          <a:p>
            <a:pPr algn="ctr"/>
            <a:r>
              <a:rPr lang="en-US" sz="2800" dirty="0">
                <a:solidFill>
                  <a:srgbClr val="FF0000"/>
                </a:solidFill>
                <a:effectLst/>
                <a:latin typeface="Times New Roman" panose="02020603050405020304" pitchFamily="18" charset="0"/>
                <a:ea typeface="Calibri" panose="020F0502020204030204" pitchFamily="34" charset="0"/>
              </a:rPr>
              <a:t> </a:t>
            </a:r>
            <a:r>
              <a:rPr lang="en-US" sz="2800" i="1" dirty="0">
                <a:solidFill>
                  <a:srgbClr val="FF0000"/>
                </a:solidFill>
                <a:effectLst/>
                <a:latin typeface="Times New Roman" panose="02020603050405020304" pitchFamily="18" charset="0"/>
                <a:ea typeface="Calibri" panose="020F0502020204030204" pitchFamily="34" charset="0"/>
              </a:rPr>
              <a:t>Ý </a:t>
            </a:r>
            <a:r>
              <a:rPr lang="en-US" sz="2800" i="1" dirty="0" err="1">
                <a:solidFill>
                  <a:srgbClr val="FF0000"/>
                </a:solidFill>
                <a:effectLst/>
                <a:latin typeface="Times New Roman" panose="02020603050405020304" pitchFamily="18" charset="0"/>
                <a:ea typeface="Calibri" panose="020F0502020204030204" pitchFamily="34" charset="0"/>
              </a:rPr>
              <a:t>nghĩa</a:t>
            </a:r>
            <a:r>
              <a:rPr lang="en-US" sz="2800" i="1" dirty="0">
                <a:solidFill>
                  <a:srgbClr val="FF0000"/>
                </a:solidFill>
                <a:effectLst/>
                <a:latin typeface="Times New Roman" panose="02020603050405020304" pitchFamily="18" charset="0"/>
                <a:ea typeface="Calibri" panose="020F0502020204030204" pitchFamily="34" charset="0"/>
              </a:rPr>
              <a:t> </a:t>
            </a:r>
            <a:r>
              <a:rPr lang="en-US" sz="2800" i="1" dirty="0" err="1">
                <a:solidFill>
                  <a:srgbClr val="FF0000"/>
                </a:solidFill>
                <a:effectLst/>
                <a:latin typeface="Times New Roman" panose="02020603050405020304" pitchFamily="18" charset="0"/>
                <a:ea typeface="Calibri" panose="020F0502020204030204" pitchFamily="34" charset="0"/>
              </a:rPr>
              <a:t>của</a:t>
            </a:r>
            <a:r>
              <a:rPr lang="en-US" sz="2800" i="1" dirty="0">
                <a:solidFill>
                  <a:srgbClr val="FF0000"/>
                </a:solidFill>
                <a:effectLst/>
                <a:latin typeface="Times New Roman" panose="02020603050405020304" pitchFamily="18" charset="0"/>
                <a:ea typeface="Calibri" panose="020F0502020204030204" pitchFamily="34" charset="0"/>
              </a:rPr>
              <a:t> </a:t>
            </a:r>
            <a:r>
              <a:rPr lang="en-US" sz="2800" i="1" dirty="0" err="1">
                <a:solidFill>
                  <a:srgbClr val="FF0000"/>
                </a:solidFill>
                <a:effectLst/>
                <a:latin typeface="Times New Roman" panose="02020603050405020304" pitchFamily="18" charset="0"/>
                <a:ea typeface="Calibri" panose="020F0502020204030204" pitchFamily="34" charset="0"/>
              </a:rPr>
              <a:t>sự</a:t>
            </a:r>
            <a:r>
              <a:rPr lang="en-US" sz="2800" i="1" dirty="0">
                <a:solidFill>
                  <a:srgbClr val="FF0000"/>
                </a:solidFill>
                <a:effectLst/>
                <a:latin typeface="Times New Roman" panose="02020603050405020304" pitchFamily="18" charset="0"/>
                <a:ea typeface="Calibri" panose="020F0502020204030204" pitchFamily="34" charset="0"/>
              </a:rPr>
              <a:t> </a:t>
            </a:r>
            <a:r>
              <a:rPr lang="en-US" sz="2800" i="1" dirty="0" err="1">
                <a:solidFill>
                  <a:srgbClr val="FF0000"/>
                </a:solidFill>
                <a:effectLst/>
                <a:latin typeface="Times New Roman" panose="02020603050405020304" pitchFamily="18" charset="0"/>
                <a:ea typeface="Calibri" panose="020F0502020204030204" pitchFamily="34" charset="0"/>
              </a:rPr>
              <a:t>tôn</a:t>
            </a:r>
            <a:r>
              <a:rPr lang="en-US" sz="2800" i="1" dirty="0">
                <a:solidFill>
                  <a:srgbClr val="FF0000"/>
                </a:solidFill>
                <a:effectLst/>
                <a:latin typeface="Times New Roman" panose="02020603050405020304" pitchFamily="18" charset="0"/>
                <a:ea typeface="Calibri" panose="020F0502020204030204" pitchFamily="34" charset="0"/>
              </a:rPr>
              <a:t> </a:t>
            </a:r>
            <a:r>
              <a:rPr lang="en-US" sz="2800" i="1" dirty="0" err="1">
                <a:solidFill>
                  <a:srgbClr val="FF0000"/>
                </a:solidFill>
                <a:effectLst/>
                <a:latin typeface="Times New Roman" panose="02020603050405020304" pitchFamily="18" charset="0"/>
                <a:ea typeface="Calibri" panose="020F0502020204030204" pitchFamily="34" charset="0"/>
              </a:rPr>
              <a:t>trọng</a:t>
            </a:r>
            <a:r>
              <a:rPr lang="en-US" sz="2800" i="1" dirty="0">
                <a:solidFill>
                  <a:srgbClr val="FF0000"/>
                </a:solidFill>
                <a:effectLst/>
                <a:latin typeface="Times New Roman" panose="02020603050405020304" pitchFamily="18" charset="0"/>
                <a:ea typeface="Calibri" panose="020F0502020204030204" pitchFamily="34" charset="0"/>
              </a:rPr>
              <a:t> </a:t>
            </a:r>
            <a:r>
              <a:rPr lang="en-US" sz="2800" i="1" dirty="0" err="1">
                <a:solidFill>
                  <a:srgbClr val="FF0000"/>
                </a:solidFill>
                <a:effectLst/>
                <a:latin typeface="Times New Roman" panose="02020603050405020304" pitchFamily="18" charset="0"/>
                <a:ea typeface="Calibri" panose="020F0502020204030204" pitchFamily="34" charset="0"/>
              </a:rPr>
              <a:t>những</a:t>
            </a:r>
            <a:r>
              <a:rPr lang="en-US" sz="2800" i="1" dirty="0">
                <a:solidFill>
                  <a:srgbClr val="FF0000"/>
                </a:solidFill>
                <a:effectLst/>
                <a:latin typeface="Times New Roman" panose="02020603050405020304" pitchFamily="18" charset="0"/>
                <a:ea typeface="Calibri" panose="020F0502020204030204" pitchFamily="34" charset="0"/>
              </a:rPr>
              <a:t> </a:t>
            </a:r>
            <a:r>
              <a:rPr lang="en-US" sz="2800" i="1" dirty="0" err="1">
                <a:solidFill>
                  <a:srgbClr val="FF0000"/>
                </a:solidFill>
                <a:effectLst/>
                <a:latin typeface="Times New Roman" panose="02020603050405020304" pitchFamily="18" charset="0"/>
                <a:ea typeface="Calibri" panose="020F0502020204030204" pitchFamily="34" charset="0"/>
              </a:rPr>
              <a:t>khác</a:t>
            </a:r>
            <a:r>
              <a:rPr lang="en-US" sz="2800" i="1" dirty="0">
                <a:solidFill>
                  <a:srgbClr val="FF0000"/>
                </a:solidFill>
                <a:effectLst/>
                <a:latin typeface="Times New Roman" panose="02020603050405020304" pitchFamily="18" charset="0"/>
                <a:ea typeface="Calibri" panose="020F0502020204030204" pitchFamily="34" charset="0"/>
              </a:rPr>
              <a:t> </a:t>
            </a:r>
            <a:r>
              <a:rPr lang="en-US" sz="2800" i="1" dirty="0" err="1">
                <a:solidFill>
                  <a:srgbClr val="FF0000"/>
                </a:solidFill>
                <a:effectLst/>
                <a:latin typeface="Times New Roman" panose="02020603050405020304" pitchFamily="18" charset="0"/>
                <a:ea typeface="Calibri" panose="020F0502020204030204" pitchFamily="34" charset="0"/>
              </a:rPr>
              <a:t>biệt</a:t>
            </a:r>
            <a:r>
              <a:rPr lang="en-US" sz="2800" i="1" dirty="0">
                <a:solidFill>
                  <a:srgbClr val="FF0000"/>
                </a:solidFill>
                <a:effectLst/>
                <a:latin typeface="Times New Roman" panose="02020603050405020304" pitchFamily="18" charset="0"/>
                <a:ea typeface="Calibri" panose="020F0502020204030204" pitchFamily="34" charset="0"/>
              </a:rPr>
              <a:t>.</a:t>
            </a:r>
            <a:endParaRPr lang="en-US" sz="2800" dirty="0">
              <a:solidFill>
                <a:srgbClr val="FF0000"/>
              </a:solidFill>
            </a:endParaRPr>
          </a:p>
        </p:txBody>
      </p:sp>
      <p:sp>
        <p:nvSpPr>
          <p:cNvPr id="10" name="TextBox 9">
            <a:extLst>
              <a:ext uri="{FF2B5EF4-FFF2-40B4-BE49-F238E27FC236}">
                <a16:creationId xmlns:a16="http://schemas.microsoft.com/office/drawing/2014/main" id="{5137AB24-4291-25EF-420D-548EF6C215DD}"/>
              </a:ext>
            </a:extLst>
          </p:cNvPr>
          <p:cNvSpPr txBox="1"/>
          <p:nvPr/>
        </p:nvSpPr>
        <p:spPr>
          <a:xfrm>
            <a:off x="597746" y="1757877"/>
            <a:ext cx="9677823" cy="4013727"/>
          </a:xfrm>
          <a:prstGeom prst="rect">
            <a:avLst/>
          </a:prstGeom>
          <a:noFill/>
        </p:spPr>
        <p:txBody>
          <a:bodyPr wrap="square">
            <a:spAutoFit/>
          </a:bodyPr>
          <a:lstStyle/>
          <a:p>
            <a:pPr marL="457200" marR="125730" algn="ctr">
              <a:lnSpc>
                <a:spcPct val="130000"/>
              </a:lnSpc>
              <a:spcAft>
                <a:spcPts val="0"/>
              </a:spcAft>
              <a:tabLst>
                <a:tab pos="490855" algn="l"/>
              </a:tabLst>
            </a:pPr>
            <a:r>
              <a:rPr lang="en-US" sz="2400" b="1" dirty="0" err="1">
                <a:solidFill>
                  <a:srgbClr val="0D0D0D"/>
                </a:solidFill>
                <a:effectLst/>
                <a:latin typeface="Times New Roman" panose="02020603050405020304" pitchFamily="18" charset="0"/>
                <a:ea typeface="Times New Roman" panose="02020603050405020304" pitchFamily="18" charset="0"/>
              </a:rPr>
              <a:t>Gợi</a:t>
            </a:r>
            <a:r>
              <a:rPr lang="en-US" sz="2400" b="1" dirty="0">
                <a:solidFill>
                  <a:srgbClr val="0D0D0D"/>
                </a:solidFill>
                <a:effectLst/>
                <a:latin typeface="Times New Roman" panose="02020603050405020304" pitchFamily="18" charset="0"/>
                <a:ea typeface="Times New Roman" panose="02020603050405020304" pitchFamily="18" charset="0"/>
              </a:rPr>
              <a:t> ý </a:t>
            </a:r>
            <a:r>
              <a:rPr lang="en-US" sz="2400" b="1" dirty="0" err="1">
                <a:solidFill>
                  <a:srgbClr val="0D0D0D"/>
                </a:solidFill>
                <a:effectLst/>
                <a:latin typeface="Times New Roman" panose="02020603050405020304" pitchFamily="18" charset="0"/>
                <a:ea typeface="Times New Roman" panose="02020603050405020304" pitchFamily="18" charset="0"/>
              </a:rPr>
              <a:t>sản</a:t>
            </a:r>
            <a:r>
              <a:rPr lang="en-US" sz="2400" b="1" dirty="0">
                <a:solidFill>
                  <a:srgbClr val="0D0D0D"/>
                </a:solidFill>
                <a:effectLst/>
                <a:latin typeface="Times New Roman" panose="02020603050405020304" pitchFamily="18" charset="0"/>
                <a:ea typeface="Times New Roman" panose="02020603050405020304" pitchFamily="18" charset="0"/>
              </a:rPr>
              <a:t> </a:t>
            </a:r>
            <a:r>
              <a:rPr lang="en-US" sz="2400" b="1" dirty="0" err="1">
                <a:solidFill>
                  <a:srgbClr val="0D0D0D"/>
                </a:solidFill>
                <a:effectLst/>
                <a:latin typeface="Times New Roman" panose="02020603050405020304" pitchFamily="18" charset="0"/>
                <a:ea typeface="Times New Roman" panose="02020603050405020304" pitchFamily="18" charset="0"/>
              </a:rPr>
              <a:t>phẩm</a:t>
            </a:r>
            <a:r>
              <a:rPr lang="en-US" sz="2400" b="1" dirty="0" err="1">
                <a:solidFill>
                  <a:srgbClr val="0D0D0D"/>
                </a:solidFill>
                <a:effectLst/>
                <a:latin typeface="Times New Roman" panose="02020603050405020304" pitchFamily="18" charset="0"/>
                <a:ea typeface="Calibri" panose="020F0502020204030204" pitchFamily="34" charset="0"/>
              </a:rPr>
              <a:t>ý</a:t>
            </a:r>
            <a:r>
              <a:rPr lang="en-US" sz="2400" b="1" dirty="0">
                <a:solidFill>
                  <a:srgbClr val="0D0D0D"/>
                </a:solidFill>
                <a:effectLst/>
                <a:latin typeface="Times New Roman" panose="02020603050405020304" pitchFamily="18" charset="0"/>
                <a:ea typeface="Calibri" panose="020F0502020204030204" pitchFamily="34" charset="0"/>
              </a:rPr>
              <a:t> </a:t>
            </a:r>
            <a:r>
              <a:rPr lang="en-US" sz="2400" b="1" dirty="0" err="1">
                <a:solidFill>
                  <a:srgbClr val="0D0D0D"/>
                </a:solidFill>
                <a:effectLst/>
                <a:latin typeface="Times New Roman" panose="02020603050405020304" pitchFamily="18" charset="0"/>
                <a:ea typeface="Calibri" panose="020F0502020204030204" pitchFamily="34" charset="0"/>
              </a:rPr>
              <a:t>nghĩa</a:t>
            </a:r>
            <a:r>
              <a:rPr lang="en-US" sz="2400" b="1" dirty="0">
                <a:solidFill>
                  <a:srgbClr val="0D0D0D"/>
                </a:solidFill>
                <a:effectLst/>
                <a:latin typeface="Times New Roman" panose="02020603050405020304" pitchFamily="18" charset="0"/>
                <a:ea typeface="Calibri" panose="020F0502020204030204" pitchFamily="34" charset="0"/>
              </a:rPr>
              <a:t> </a:t>
            </a:r>
            <a:r>
              <a:rPr lang="en-US" sz="2400" b="1" dirty="0" err="1">
                <a:solidFill>
                  <a:srgbClr val="0D0D0D"/>
                </a:solidFill>
                <a:effectLst/>
                <a:latin typeface="Times New Roman" panose="02020603050405020304" pitchFamily="18" charset="0"/>
                <a:ea typeface="Calibri" panose="020F0502020204030204" pitchFamily="34" charset="0"/>
              </a:rPr>
              <a:t>của</a:t>
            </a:r>
            <a:r>
              <a:rPr lang="en-US" sz="2400" b="1" dirty="0">
                <a:solidFill>
                  <a:srgbClr val="0D0D0D"/>
                </a:solidFill>
                <a:effectLst/>
                <a:latin typeface="Times New Roman" panose="02020603050405020304" pitchFamily="18" charset="0"/>
                <a:ea typeface="Calibri" panose="020F0502020204030204" pitchFamily="34" charset="0"/>
              </a:rPr>
              <a:t> </a:t>
            </a:r>
            <a:r>
              <a:rPr lang="en-US" sz="2400" b="1" dirty="0" err="1">
                <a:solidFill>
                  <a:srgbClr val="0D0D0D"/>
                </a:solidFill>
                <a:effectLst/>
                <a:latin typeface="Times New Roman" panose="02020603050405020304" pitchFamily="18" charset="0"/>
                <a:ea typeface="Calibri" panose="020F0502020204030204" pitchFamily="34" charset="0"/>
              </a:rPr>
              <a:t>sự</a:t>
            </a:r>
            <a:r>
              <a:rPr lang="en-US" sz="2400" b="1" dirty="0">
                <a:solidFill>
                  <a:srgbClr val="0D0D0D"/>
                </a:solidFill>
                <a:effectLst/>
                <a:latin typeface="Times New Roman" panose="02020603050405020304" pitchFamily="18" charset="0"/>
                <a:ea typeface="Calibri" panose="020F0502020204030204" pitchFamily="34" charset="0"/>
              </a:rPr>
              <a:t> </a:t>
            </a:r>
            <a:r>
              <a:rPr lang="en-US" sz="2400" b="1" dirty="0" err="1">
                <a:solidFill>
                  <a:srgbClr val="0D0D0D"/>
                </a:solidFill>
                <a:effectLst/>
                <a:latin typeface="Times New Roman" panose="02020603050405020304" pitchFamily="18" charset="0"/>
                <a:ea typeface="Calibri" panose="020F0502020204030204" pitchFamily="34" charset="0"/>
              </a:rPr>
              <a:t>tôn</a:t>
            </a:r>
            <a:r>
              <a:rPr lang="en-US" sz="2400" b="1" dirty="0">
                <a:solidFill>
                  <a:srgbClr val="0D0D0D"/>
                </a:solidFill>
                <a:effectLst/>
                <a:latin typeface="Times New Roman" panose="02020603050405020304" pitchFamily="18" charset="0"/>
                <a:ea typeface="Calibri" panose="020F0502020204030204" pitchFamily="34" charset="0"/>
              </a:rPr>
              <a:t> </a:t>
            </a:r>
            <a:r>
              <a:rPr lang="en-US" sz="2400" b="1" dirty="0" err="1">
                <a:solidFill>
                  <a:srgbClr val="0D0D0D"/>
                </a:solidFill>
                <a:effectLst/>
                <a:latin typeface="Times New Roman" panose="02020603050405020304" pitchFamily="18" charset="0"/>
                <a:ea typeface="Calibri" panose="020F0502020204030204" pitchFamily="34" charset="0"/>
              </a:rPr>
              <a:t>trọng</a:t>
            </a:r>
            <a:r>
              <a:rPr lang="en-US" sz="2400" b="1" dirty="0">
                <a:solidFill>
                  <a:srgbClr val="0D0D0D"/>
                </a:solidFill>
                <a:effectLst/>
                <a:latin typeface="Times New Roman" panose="02020603050405020304" pitchFamily="18" charset="0"/>
                <a:ea typeface="Calibri" panose="020F0502020204030204" pitchFamily="34" charset="0"/>
              </a:rPr>
              <a:t> </a:t>
            </a:r>
            <a:r>
              <a:rPr lang="en-US" sz="2400" b="1" dirty="0" err="1">
                <a:solidFill>
                  <a:srgbClr val="0D0D0D"/>
                </a:solidFill>
                <a:effectLst/>
                <a:latin typeface="Times New Roman" panose="02020603050405020304" pitchFamily="18" charset="0"/>
                <a:ea typeface="Calibri" panose="020F0502020204030204" pitchFamily="34" charset="0"/>
              </a:rPr>
              <a:t>những</a:t>
            </a:r>
            <a:r>
              <a:rPr lang="en-US" sz="2400" b="1" dirty="0">
                <a:solidFill>
                  <a:srgbClr val="0D0D0D"/>
                </a:solidFill>
                <a:effectLst/>
                <a:latin typeface="Times New Roman" panose="02020603050405020304" pitchFamily="18" charset="0"/>
                <a:ea typeface="Calibri" panose="020F0502020204030204" pitchFamily="34" charset="0"/>
              </a:rPr>
              <a:t> </a:t>
            </a:r>
            <a:r>
              <a:rPr lang="en-US" sz="2400" b="1" dirty="0" err="1">
                <a:solidFill>
                  <a:srgbClr val="0D0D0D"/>
                </a:solidFill>
                <a:effectLst/>
                <a:latin typeface="Times New Roman" panose="02020603050405020304" pitchFamily="18" charset="0"/>
                <a:ea typeface="Calibri" panose="020F0502020204030204" pitchFamily="34" charset="0"/>
              </a:rPr>
              <a:t>khác</a:t>
            </a:r>
            <a:r>
              <a:rPr lang="en-US" sz="2400" b="1" dirty="0">
                <a:solidFill>
                  <a:srgbClr val="0D0D0D"/>
                </a:solidFill>
                <a:effectLst/>
                <a:latin typeface="Times New Roman" panose="02020603050405020304" pitchFamily="18" charset="0"/>
                <a:ea typeface="Calibri" panose="020F0502020204030204" pitchFamily="34" charset="0"/>
              </a:rPr>
              <a:t> </a:t>
            </a:r>
            <a:r>
              <a:rPr lang="en-US" sz="2400" b="1" dirty="0" err="1">
                <a:solidFill>
                  <a:srgbClr val="0D0D0D"/>
                </a:solidFill>
                <a:effectLst/>
                <a:latin typeface="Times New Roman" panose="02020603050405020304" pitchFamily="18" charset="0"/>
                <a:ea typeface="Calibri" panose="020F0502020204030204" pitchFamily="34" charset="0"/>
              </a:rPr>
              <a:t>biệt</a:t>
            </a:r>
            <a:r>
              <a:rPr lang="en-US" sz="2400" b="1" dirty="0">
                <a:solidFill>
                  <a:srgbClr val="0D0D0D"/>
                </a:solidFill>
                <a:effectLst/>
                <a:latin typeface="Times New Roman" panose="02020603050405020304" pitchFamily="18" charset="0"/>
                <a:ea typeface="Calibri" panose="020F0502020204030204" pitchFamily="34" charset="0"/>
              </a:rPr>
              <a:t>:</a:t>
            </a:r>
            <a:endParaRPr lang="en-US" sz="2400" dirty="0">
              <a:effectLst/>
              <a:latin typeface="Times New Roman" panose="02020603050405020304" pitchFamily="18" charset="0"/>
              <a:ea typeface="Calibri" panose="020F0502020204030204" pitchFamily="34" charset="0"/>
            </a:endParaRPr>
          </a:p>
          <a:p>
            <a:pPr algn="just">
              <a:lnSpc>
                <a:spcPct val="130000"/>
              </a:lnSpc>
              <a:spcAft>
                <a:spcPts val="1000"/>
              </a:spcAft>
            </a:pPr>
            <a:r>
              <a:rPr lang="en-US" sz="2400" b="1" dirty="0">
                <a:effectLst/>
                <a:latin typeface="Times New Roman" panose="02020603050405020304" pitchFamily="18" charset="0"/>
                <a:ea typeface="Calibri" panose="020F0502020204030204" pitchFamily="34" charset="0"/>
              </a:rPr>
              <a:t> </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Mỗi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người</a:t>
            </a:r>
            <a:r>
              <a:rPr lang="en-US" sz="2400" dirty="0">
                <a:effectLst/>
                <a:latin typeface="Times New Roman" panose="02020603050405020304" pitchFamily="18" charset="0"/>
                <a:ea typeface="Calibri" panose="020F0502020204030204" pitchFamily="34" charset="0"/>
              </a:rPr>
              <a:t> là </a:t>
            </a:r>
            <a:r>
              <a:rPr lang="en-US" sz="2400" dirty="0" err="1">
                <a:effectLst/>
                <a:latin typeface="Times New Roman" panose="02020603050405020304" pitchFamily="18" charset="0"/>
                <a:ea typeface="Calibri" panose="020F0502020204030204" pitchFamily="34" charset="0"/>
              </a:rPr>
              <a:t>một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thể</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riêng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biệt</a:t>
            </a:r>
            <a:r>
              <a:rPr lang="en-US" sz="2400" dirty="0">
                <a:effectLst/>
                <a:latin typeface="Times New Roman" panose="02020603050405020304" pitchFamily="18" charset="0"/>
                <a:ea typeface="Calibri" panose="020F0502020204030204" pitchFamily="34" charset="0"/>
              </a:rPr>
              <a:t>, có </a:t>
            </a:r>
            <a:r>
              <a:rPr lang="en-US" sz="2400" dirty="0" err="1">
                <a:effectLst/>
                <a:latin typeface="Times New Roman" panose="02020603050405020304" pitchFamily="18" charset="0"/>
                <a:ea typeface="Calibri" panose="020F0502020204030204" pitchFamily="34" charset="0"/>
              </a:rPr>
              <a:t>suy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nghĩ</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đánh</a:t>
            </a:r>
            <a:r>
              <a:rPr lang="en-US" sz="2400" dirty="0">
                <a:effectLst/>
                <a:latin typeface="Times New Roman" panose="02020603050405020304" pitchFamily="18" charset="0"/>
                <a:ea typeface="Calibri" panose="020F0502020204030204" pitchFamily="34" charset="0"/>
              </a:rPr>
              <a:t> giá, có </a:t>
            </a:r>
            <a:r>
              <a:rPr lang="en-US" sz="2400" dirty="0" err="1">
                <a:effectLst/>
                <a:latin typeface="Times New Roman" panose="02020603050405020304" pitchFamily="18" charset="0"/>
                <a:ea typeface="Calibri" panose="020F0502020204030204" pitchFamily="34" charset="0"/>
              </a:rPr>
              <a:t>cá</a:t>
            </a:r>
            <a:r>
              <a:rPr lang="en-US" sz="2400" dirty="0">
                <a:effectLst/>
                <a:latin typeface="Times New Roman" panose="02020603050405020304" pitchFamily="18" charset="0"/>
                <a:ea typeface="Calibri" panose="020F0502020204030204" pitchFamily="34" charset="0"/>
              </a:rPr>
              <a:t> tính </a:t>
            </a:r>
            <a:r>
              <a:rPr lang="en-US" sz="2400" dirty="0" err="1">
                <a:effectLst/>
                <a:latin typeface="Times New Roman" panose="02020603050405020304" pitchFamily="18" charset="0"/>
                <a:ea typeface="Calibri" panose="020F0502020204030204" pitchFamily="34" charset="0"/>
              </a:rPr>
              <a:t>riêng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Mỗi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vùng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miền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mỗi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quốc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dân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tộc</a:t>
            </a:r>
            <a:r>
              <a:rPr lang="en-US" sz="2400" dirty="0">
                <a:effectLst/>
                <a:latin typeface="Times New Roman" panose="02020603050405020304" pitchFamily="18" charset="0"/>
                <a:ea typeface="Calibri" panose="020F0502020204030204" pitchFamily="34" charset="0"/>
              </a:rPr>
              <a:t> có </a:t>
            </a:r>
            <a:r>
              <a:rPr lang="en-US" sz="2400" dirty="0" err="1">
                <a:effectLst/>
                <a:latin typeface="Times New Roman" panose="02020603050405020304" pitchFamily="18" charset="0"/>
                <a:ea typeface="Calibri" panose="020F0502020204030204" pitchFamily="34" charset="0"/>
              </a:rPr>
              <a:t>nét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đặc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sắc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riêng</a:t>
            </a:r>
            <a:r>
              <a:rPr lang="en-US" sz="2400" dirty="0">
                <a:effectLst/>
                <a:latin typeface="Times New Roman" panose="02020603050405020304" pitchFamily="18" charset="0"/>
                <a:ea typeface="Calibri" panose="020F0502020204030204" pitchFamily="34" charset="0"/>
              </a:rPr>
              <a:t> về </a:t>
            </a:r>
            <a:r>
              <a:rPr lang="en-US" sz="2400" dirty="0" err="1">
                <a:effectLst/>
                <a:latin typeface="Times New Roman" panose="02020603050405020304" pitchFamily="18" charset="0"/>
                <a:ea typeface="Calibri" panose="020F0502020204030204" pitchFamily="34" charset="0"/>
              </a:rPr>
              <a:t>văn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hóa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Sự</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biệt</a:t>
            </a:r>
            <a:r>
              <a:rPr lang="en-US" sz="2400" dirty="0">
                <a:effectLst/>
                <a:latin typeface="Times New Roman" panose="02020603050405020304" pitchFamily="18" charset="0"/>
                <a:ea typeface="Calibri" panose="020F0502020204030204" pitchFamily="34" charset="0"/>
              </a:rPr>
              <a:t> có </a:t>
            </a:r>
            <a:r>
              <a:rPr lang="en-US" sz="2400" dirty="0" err="1">
                <a:effectLst/>
                <a:latin typeface="Times New Roman" panose="02020603050405020304" pitchFamily="18" charset="0"/>
                <a:ea typeface="Calibri" panose="020F0502020204030204" pitchFamily="34" charset="0"/>
              </a:rPr>
              <a:t>thể</a:t>
            </a:r>
            <a:r>
              <a:rPr lang="en-US" sz="2400" dirty="0">
                <a:effectLst/>
                <a:latin typeface="Times New Roman" panose="02020603050405020304" pitchFamily="18" charset="0"/>
                <a:ea typeface="Calibri" panose="020F0502020204030204" pitchFamily="34" charset="0"/>
              </a:rPr>
              <a:t> làm </a:t>
            </a:r>
            <a:r>
              <a:rPr lang="en-US" sz="2400" dirty="0" err="1">
                <a:effectLst/>
                <a:latin typeface="Times New Roman" panose="02020603050405020304" pitchFamily="18" charset="0"/>
                <a:ea typeface="Calibri" panose="020F0502020204030204" pitchFamily="34" charset="0"/>
              </a:rPr>
              <a:t>cho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cuộc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sống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phong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phú</a:t>
            </a:r>
            <a:r>
              <a:rPr lang="en-US" sz="2400" dirty="0">
                <a:effectLst/>
                <a:latin typeface="Times New Roman" panose="02020603050405020304" pitchFamily="18" charset="0"/>
                <a:ea typeface="Calibri" panose="020F0502020204030204" pitchFamily="34" charset="0"/>
              </a:rPr>
              <a:t>, ý </a:t>
            </a:r>
            <a:r>
              <a:rPr lang="en-US" sz="2400" dirty="0" err="1">
                <a:effectLst/>
                <a:latin typeface="Times New Roman" panose="02020603050405020304" pitchFamily="18" charset="0"/>
                <a:ea typeface="Calibri" panose="020F0502020204030204" pitchFamily="34" charset="0"/>
              </a:rPr>
              <a:t>nghĩa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hơn</a:t>
            </a:r>
            <a:r>
              <a:rPr lang="en-US" sz="2400" dirty="0">
                <a:effectLst/>
                <a:latin typeface="Times New Roman" panose="02020603050405020304" pitchFamily="18" charset="0"/>
                <a:ea typeface="Calibri" panose="020F0502020204030204" pitchFamily="34" charset="0"/>
              </a:rPr>
              <a:t>. Tôn </a:t>
            </a:r>
            <a:r>
              <a:rPr lang="en-US" sz="2400" dirty="0" err="1">
                <a:effectLst/>
                <a:latin typeface="Times New Roman" panose="02020603050405020304" pitchFamily="18" charset="0"/>
                <a:ea typeface="Calibri" panose="020F0502020204030204" pitchFamily="34" charset="0"/>
              </a:rPr>
              <a:t>trọng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sự</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biệt</a:t>
            </a:r>
            <a:r>
              <a:rPr lang="en-US" sz="2400" dirty="0">
                <a:effectLst/>
                <a:latin typeface="Times New Roman" panose="02020603050405020304" pitchFamily="18" charset="0"/>
                <a:ea typeface="Calibri" panose="020F0502020204030204" pitchFamily="34" charset="0"/>
              </a:rPr>
              <a:t> là </a:t>
            </a:r>
            <a:r>
              <a:rPr lang="en-US" sz="2400" dirty="0" err="1">
                <a:effectLst/>
                <a:latin typeface="Times New Roman" panose="02020603050405020304" pitchFamily="18" charset="0"/>
                <a:ea typeface="Calibri" panose="020F0502020204030204" pitchFamily="34" charset="0"/>
              </a:rPr>
              <a:t>văn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hóa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ứng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xử</a:t>
            </a:r>
            <a:r>
              <a:rPr lang="en-US" sz="2400" dirty="0">
                <a:effectLst/>
                <a:latin typeface="Times New Roman" panose="02020603050405020304" pitchFamily="18" charset="0"/>
                <a:ea typeface="Calibri" panose="020F0502020204030204" pitchFamily="34" charset="0"/>
              </a:rPr>
              <a:t> cần có </a:t>
            </a:r>
            <a:r>
              <a:rPr lang="en-US" sz="2400" dirty="0" err="1">
                <a:effectLst/>
                <a:latin typeface="Times New Roman" panose="02020603050405020304" pitchFamily="18" charset="0"/>
                <a:ea typeface="Calibri" panose="020F0502020204030204" pitchFamily="34" charset="0"/>
              </a:rPr>
              <a:t>của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mỗi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người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đặc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biệt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trong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xã</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hội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hiện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đại</a:t>
            </a:r>
            <a:r>
              <a:rPr lang="en-US" sz="2400" dirty="0">
                <a:effectLst/>
                <a:latin typeface="Times New Roman" panose="02020603050405020304" pitchFamily="18" charset="0"/>
                <a:ea typeface="Calibri" panose="020F0502020204030204" pitchFamily="34" charset="0"/>
              </a:rPr>
              <a:t> ngày nay.</a:t>
            </a:r>
          </a:p>
          <a:p>
            <a:pPr algn="just">
              <a:lnSpc>
                <a:spcPct val="130000"/>
              </a:lnSpc>
              <a:spcAft>
                <a:spcPts val="1000"/>
              </a:spcAft>
            </a:pPr>
            <a:r>
              <a:rPr lang="en-US" sz="2400" dirty="0">
                <a:effectLst/>
                <a:latin typeface="Times New Roman" panose="02020603050405020304" pitchFamily="18" charset="0"/>
                <a:ea typeface="Calibri" panose="020F0502020204030204" pitchFamily="34" charset="0"/>
              </a:rPr>
              <a:t>+ Tôn </a:t>
            </a:r>
            <a:r>
              <a:rPr lang="en-US" sz="2400" dirty="0" err="1">
                <a:effectLst/>
                <a:latin typeface="Times New Roman" panose="02020603050405020304" pitchFamily="18" charset="0"/>
                <a:ea typeface="Calibri" panose="020F0502020204030204" pitchFamily="34" charset="0"/>
              </a:rPr>
              <a:t>trọng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sự</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biệt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giúp</a:t>
            </a:r>
            <a:r>
              <a:rPr lang="en-US" sz="2400" dirty="0">
                <a:effectLst/>
                <a:latin typeface="Times New Roman" panose="02020603050405020304" pitchFamily="18" charset="0"/>
                <a:ea typeface="Calibri" panose="020F0502020204030204" pitchFamily="34" charset="0"/>
              </a:rPr>
              <a:t> con </a:t>
            </a:r>
            <a:r>
              <a:rPr lang="en-US" sz="2400" dirty="0" err="1">
                <a:effectLst/>
                <a:latin typeface="Times New Roman" panose="02020603050405020304" pitchFamily="18" charset="0"/>
                <a:ea typeface="Calibri" panose="020F0502020204030204" pitchFamily="34" charset="0"/>
              </a:rPr>
              <a:t>người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hòa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nhập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với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cuộc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sống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gắn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kết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những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mối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quan</a:t>
            </a:r>
            <a:r>
              <a:rPr lang="en-US" sz="2400" dirty="0">
                <a:effectLst/>
                <a:latin typeface="Times New Roman" panose="02020603050405020304" pitchFamily="18" charset="0"/>
                <a:ea typeface="Calibri" panose="020F0502020204030204" pitchFamily="34" charset="0"/>
              </a:rPr>
              <a:t> hệ </a:t>
            </a:r>
            <a:r>
              <a:rPr lang="en-US" sz="2400" dirty="0" err="1">
                <a:effectLst/>
                <a:latin typeface="Times New Roman" panose="02020603050405020304" pitchFamily="18" charset="0"/>
                <a:ea typeface="Calibri" panose="020F0502020204030204" pitchFamily="34" charset="0"/>
              </a:rPr>
              <a:t>tốt</a:t>
            </a:r>
            <a:r>
              <a:rPr lang="en-US" sz="2400" dirty="0">
                <a:effectLst/>
                <a:latin typeface="Times New Roman" panose="02020603050405020304" pitchFamily="18" charset="0"/>
                <a:ea typeface="Calibri" panose="020F0502020204030204" pitchFamily="34" charset="0"/>
              </a:rPr>
              <a:t> đẹp. </a:t>
            </a:r>
          </a:p>
        </p:txBody>
      </p:sp>
    </p:spTree>
    <p:extLst>
      <p:ext uri="{BB962C8B-B14F-4D97-AF65-F5344CB8AC3E}">
        <p14:creationId xmlns:p14="http://schemas.microsoft.com/office/powerpoint/2010/main" val="274002007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Lst>
  </p:timing>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A8C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close-up of a cat&#10;&#10;Description automatically generated">
            <a:extLst>
              <a:ext uri="{FF2B5EF4-FFF2-40B4-BE49-F238E27FC236}">
                <a16:creationId xmlns:a16="http://schemas.microsoft.com/office/drawing/2014/main" id="{27048124-483E-AD8E-8FE9-CD40A1A652E0}"/>
              </a:ext>
            </a:extLst>
          </p:cNvPr>
          <p:cNvPicPr>
            <a:picLocks noChangeAspect="1"/>
          </p:cNvPicPr>
          <p:nvPr/>
        </p:nvPicPr>
        <p:blipFill>
          <a:blip r:embed="rId2">
            <a:extLst>
              <a:ext uri="{28A0092B-C50C-407E-A947-70E740481C1C}">
                <a14:useLocalDpi xmlns:a14="http://schemas.microsoft.com/office/drawing/2010/main" val="0"/>
              </a:ext>
            </a:extLst>
          </a:blip>
          <a:srcRect t="16436" b="10268"/>
          <a:stretch/>
        </p:blipFill>
        <p:spPr>
          <a:xfrm>
            <a:off x="6262455" y="1428750"/>
            <a:ext cx="5452533" cy="4949190"/>
          </a:xfrm>
          <a:prstGeom prst="rect">
            <a:avLst/>
          </a:prstGeom>
        </p:spPr>
      </p:pic>
      <p:sp>
        <p:nvSpPr>
          <p:cNvPr id="7" name="TextBox 6">
            <a:extLst>
              <a:ext uri="{FF2B5EF4-FFF2-40B4-BE49-F238E27FC236}">
                <a16:creationId xmlns:a16="http://schemas.microsoft.com/office/drawing/2014/main" id="{D87C578E-F671-4BF5-97E6-F3B3954BD3FA}"/>
              </a:ext>
            </a:extLst>
          </p:cNvPr>
          <p:cNvSpPr txBox="1"/>
          <p:nvPr/>
        </p:nvSpPr>
        <p:spPr>
          <a:xfrm>
            <a:off x="1082802" y="477352"/>
            <a:ext cx="8669845" cy="954107"/>
          </a:xfrm>
          <a:prstGeom prst="rect">
            <a:avLst/>
          </a:prstGeom>
          <a:noFill/>
        </p:spPr>
        <p:txBody>
          <a:bodyPr wrap="square">
            <a:spAutoFit/>
          </a:bodyPr>
          <a:lstStyle/>
          <a:p>
            <a:pPr algn="ctr"/>
            <a:r>
              <a:rPr lang="en-US" sz="2800" dirty="0">
                <a:solidFill>
                  <a:srgbClr val="FF0000"/>
                </a:solidFill>
                <a:effectLst/>
                <a:latin typeface="Times New Roman" panose="02020603050405020304" pitchFamily="18" charset="0"/>
                <a:ea typeface="Calibri" panose="020F0502020204030204" pitchFamily="34" charset="0"/>
              </a:rPr>
              <a:t>Chia </a:t>
            </a:r>
            <a:r>
              <a:rPr lang="en-US" sz="2800" dirty="0" err="1">
                <a:solidFill>
                  <a:srgbClr val="FF0000"/>
                </a:solidFill>
                <a:effectLst/>
                <a:latin typeface="Times New Roman" panose="02020603050405020304" pitchFamily="18" charset="0"/>
                <a:ea typeface="Calibri" panose="020F0502020204030204" pitchFamily="34" charset="0"/>
              </a:rPr>
              <a:t>sẻ</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theo</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kĩ</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thuật</a:t>
            </a:r>
            <a:r>
              <a:rPr lang="en-US" sz="2800" dirty="0">
                <a:solidFill>
                  <a:srgbClr val="FF0000"/>
                </a:solidFill>
                <a:effectLst/>
                <a:latin typeface="Times New Roman" panose="02020603050405020304" pitchFamily="18" charset="0"/>
                <a:ea typeface="Calibri" panose="020F0502020204030204" pitchFamily="34" charset="0"/>
              </a:rPr>
              <a:t> </a:t>
            </a:r>
            <a:r>
              <a:rPr lang="en-US" sz="2800" b="1" dirty="0">
                <a:solidFill>
                  <a:srgbClr val="FF0000"/>
                </a:solidFill>
                <a:effectLst/>
                <a:latin typeface="Times New Roman" panose="02020603050405020304" pitchFamily="18" charset="0"/>
                <a:ea typeface="Calibri" panose="020F0502020204030204" pitchFamily="34" charset="0"/>
              </a:rPr>
              <a:t>Think – pair – share</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với</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chủ</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đề</a:t>
            </a:r>
            <a:r>
              <a:rPr lang="en-US" sz="2800" dirty="0">
                <a:solidFill>
                  <a:srgbClr val="FF0000"/>
                </a:solidFill>
                <a:effectLst/>
                <a:latin typeface="Times New Roman" panose="02020603050405020304" pitchFamily="18" charset="0"/>
                <a:ea typeface="Calibri" panose="020F0502020204030204" pitchFamily="34" charset="0"/>
              </a:rPr>
              <a:t>:</a:t>
            </a:r>
          </a:p>
          <a:p>
            <a:pPr algn="ctr"/>
            <a:r>
              <a:rPr lang="en-US" sz="2800" dirty="0">
                <a:solidFill>
                  <a:srgbClr val="FF0000"/>
                </a:solidFill>
                <a:effectLst/>
                <a:latin typeface="Times New Roman" panose="02020603050405020304" pitchFamily="18" charset="0"/>
                <a:ea typeface="Calibri" panose="020F0502020204030204" pitchFamily="34" charset="0"/>
              </a:rPr>
              <a:t> </a:t>
            </a:r>
            <a:r>
              <a:rPr lang="en-US" sz="2800" i="1" dirty="0">
                <a:solidFill>
                  <a:srgbClr val="FF0000"/>
                </a:solidFill>
                <a:effectLst/>
                <a:latin typeface="Times New Roman" panose="02020603050405020304" pitchFamily="18" charset="0"/>
                <a:ea typeface="Calibri" panose="020F0502020204030204" pitchFamily="34" charset="0"/>
              </a:rPr>
              <a:t>Ý </a:t>
            </a:r>
            <a:r>
              <a:rPr lang="en-US" sz="2800" i="1" dirty="0" err="1">
                <a:solidFill>
                  <a:srgbClr val="FF0000"/>
                </a:solidFill>
                <a:effectLst/>
                <a:latin typeface="Times New Roman" panose="02020603050405020304" pitchFamily="18" charset="0"/>
                <a:ea typeface="Calibri" panose="020F0502020204030204" pitchFamily="34" charset="0"/>
              </a:rPr>
              <a:t>nghĩa</a:t>
            </a:r>
            <a:r>
              <a:rPr lang="en-US" sz="2800" i="1" dirty="0">
                <a:solidFill>
                  <a:srgbClr val="FF0000"/>
                </a:solidFill>
                <a:effectLst/>
                <a:latin typeface="Times New Roman" panose="02020603050405020304" pitchFamily="18" charset="0"/>
                <a:ea typeface="Calibri" panose="020F0502020204030204" pitchFamily="34" charset="0"/>
              </a:rPr>
              <a:t> </a:t>
            </a:r>
            <a:r>
              <a:rPr lang="en-US" sz="2800" i="1" dirty="0" err="1">
                <a:solidFill>
                  <a:srgbClr val="FF0000"/>
                </a:solidFill>
                <a:effectLst/>
                <a:latin typeface="Times New Roman" panose="02020603050405020304" pitchFamily="18" charset="0"/>
                <a:ea typeface="Calibri" panose="020F0502020204030204" pitchFamily="34" charset="0"/>
              </a:rPr>
              <a:t>của</a:t>
            </a:r>
            <a:r>
              <a:rPr lang="en-US" sz="2800" i="1" dirty="0">
                <a:solidFill>
                  <a:srgbClr val="FF0000"/>
                </a:solidFill>
                <a:effectLst/>
                <a:latin typeface="Times New Roman" panose="02020603050405020304" pitchFamily="18" charset="0"/>
                <a:ea typeface="Calibri" panose="020F0502020204030204" pitchFamily="34" charset="0"/>
              </a:rPr>
              <a:t> </a:t>
            </a:r>
            <a:r>
              <a:rPr lang="en-US" sz="2800" i="1" dirty="0" err="1">
                <a:solidFill>
                  <a:srgbClr val="FF0000"/>
                </a:solidFill>
                <a:effectLst/>
                <a:latin typeface="Times New Roman" panose="02020603050405020304" pitchFamily="18" charset="0"/>
                <a:ea typeface="Calibri" panose="020F0502020204030204" pitchFamily="34" charset="0"/>
              </a:rPr>
              <a:t>sự</a:t>
            </a:r>
            <a:r>
              <a:rPr lang="en-US" sz="2800" i="1" dirty="0">
                <a:solidFill>
                  <a:srgbClr val="FF0000"/>
                </a:solidFill>
                <a:effectLst/>
                <a:latin typeface="Times New Roman" panose="02020603050405020304" pitchFamily="18" charset="0"/>
                <a:ea typeface="Calibri" panose="020F0502020204030204" pitchFamily="34" charset="0"/>
              </a:rPr>
              <a:t> </a:t>
            </a:r>
            <a:r>
              <a:rPr lang="en-US" sz="2800" i="1" dirty="0" err="1">
                <a:solidFill>
                  <a:srgbClr val="FF0000"/>
                </a:solidFill>
                <a:effectLst/>
                <a:latin typeface="Times New Roman" panose="02020603050405020304" pitchFamily="18" charset="0"/>
                <a:ea typeface="Calibri" panose="020F0502020204030204" pitchFamily="34" charset="0"/>
              </a:rPr>
              <a:t>tôn</a:t>
            </a:r>
            <a:r>
              <a:rPr lang="en-US" sz="2800" i="1" dirty="0">
                <a:solidFill>
                  <a:srgbClr val="FF0000"/>
                </a:solidFill>
                <a:effectLst/>
                <a:latin typeface="Times New Roman" panose="02020603050405020304" pitchFamily="18" charset="0"/>
                <a:ea typeface="Calibri" panose="020F0502020204030204" pitchFamily="34" charset="0"/>
              </a:rPr>
              <a:t> </a:t>
            </a:r>
            <a:r>
              <a:rPr lang="en-US" sz="2800" i="1" dirty="0" err="1">
                <a:solidFill>
                  <a:srgbClr val="FF0000"/>
                </a:solidFill>
                <a:effectLst/>
                <a:latin typeface="Times New Roman" panose="02020603050405020304" pitchFamily="18" charset="0"/>
                <a:ea typeface="Calibri" panose="020F0502020204030204" pitchFamily="34" charset="0"/>
              </a:rPr>
              <a:t>trọng</a:t>
            </a:r>
            <a:r>
              <a:rPr lang="en-US" sz="2800" i="1" dirty="0">
                <a:solidFill>
                  <a:srgbClr val="FF0000"/>
                </a:solidFill>
                <a:effectLst/>
                <a:latin typeface="Times New Roman" panose="02020603050405020304" pitchFamily="18" charset="0"/>
                <a:ea typeface="Calibri" panose="020F0502020204030204" pitchFamily="34" charset="0"/>
              </a:rPr>
              <a:t> </a:t>
            </a:r>
            <a:r>
              <a:rPr lang="en-US" sz="2800" i="1" dirty="0" err="1">
                <a:solidFill>
                  <a:srgbClr val="FF0000"/>
                </a:solidFill>
                <a:effectLst/>
                <a:latin typeface="Times New Roman" panose="02020603050405020304" pitchFamily="18" charset="0"/>
                <a:ea typeface="Calibri" panose="020F0502020204030204" pitchFamily="34" charset="0"/>
              </a:rPr>
              <a:t>những</a:t>
            </a:r>
            <a:r>
              <a:rPr lang="en-US" sz="2800" i="1" dirty="0">
                <a:solidFill>
                  <a:srgbClr val="FF0000"/>
                </a:solidFill>
                <a:effectLst/>
                <a:latin typeface="Times New Roman" panose="02020603050405020304" pitchFamily="18" charset="0"/>
                <a:ea typeface="Calibri" panose="020F0502020204030204" pitchFamily="34" charset="0"/>
              </a:rPr>
              <a:t> </a:t>
            </a:r>
            <a:r>
              <a:rPr lang="en-US" sz="2800" i="1" dirty="0" err="1">
                <a:solidFill>
                  <a:srgbClr val="FF0000"/>
                </a:solidFill>
                <a:effectLst/>
                <a:latin typeface="Times New Roman" panose="02020603050405020304" pitchFamily="18" charset="0"/>
                <a:ea typeface="Calibri" panose="020F0502020204030204" pitchFamily="34" charset="0"/>
              </a:rPr>
              <a:t>khác</a:t>
            </a:r>
            <a:r>
              <a:rPr lang="en-US" sz="2800" i="1" dirty="0">
                <a:solidFill>
                  <a:srgbClr val="FF0000"/>
                </a:solidFill>
                <a:effectLst/>
                <a:latin typeface="Times New Roman" panose="02020603050405020304" pitchFamily="18" charset="0"/>
                <a:ea typeface="Calibri" panose="020F0502020204030204" pitchFamily="34" charset="0"/>
              </a:rPr>
              <a:t> </a:t>
            </a:r>
            <a:r>
              <a:rPr lang="en-US" sz="2800" i="1" dirty="0" err="1">
                <a:solidFill>
                  <a:srgbClr val="FF0000"/>
                </a:solidFill>
                <a:effectLst/>
                <a:latin typeface="Times New Roman" panose="02020603050405020304" pitchFamily="18" charset="0"/>
                <a:ea typeface="Calibri" panose="020F0502020204030204" pitchFamily="34" charset="0"/>
              </a:rPr>
              <a:t>biệt</a:t>
            </a:r>
            <a:r>
              <a:rPr lang="en-US" sz="2800" i="1" dirty="0">
                <a:solidFill>
                  <a:srgbClr val="FF0000"/>
                </a:solidFill>
                <a:effectLst/>
                <a:latin typeface="Times New Roman" panose="02020603050405020304" pitchFamily="18" charset="0"/>
                <a:ea typeface="Calibri" panose="020F0502020204030204" pitchFamily="34" charset="0"/>
              </a:rPr>
              <a:t>.</a:t>
            </a:r>
            <a:endParaRPr lang="en-US" sz="2800" dirty="0">
              <a:solidFill>
                <a:srgbClr val="FF0000"/>
              </a:solidFill>
            </a:endParaRPr>
          </a:p>
        </p:txBody>
      </p:sp>
      <p:sp>
        <p:nvSpPr>
          <p:cNvPr id="10" name="TextBox 9">
            <a:extLst>
              <a:ext uri="{FF2B5EF4-FFF2-40B4-BE49-F238E27FC236}">
                <a16:creationId xmlns:a16="http://schemas.microsoft.com/office/drawing/2014/main" id="{5137AB24-4291-25EF-420D-548EF6C215DD}"/>
              </a:ext>
            </a:extLst>
          </p:cNvPr>
          <p:cNvSpPr txBox="1"/>
          <p:nvPr/>
        </p:nvSpPr>
        <p:spPr>
          <a:xfrm>
            <a:off x="528636" y="1428750"/>
            <a:ext cx="9495473" cy="5102231"/>
          </a:xfrm>
          <a:prstGeom prst="rect">
            <a:avLst/>
          </a:prstGeom>
          <a:noFill/>
        </p:spPr>
        <p:txBody>
          <a:bodyPr wrap="square">
            <a:spAutoFit/>
          </a:bodyPr>
          <a:lstStyle/>
          <a:p>
            <a:pPr algn="just">
              <a:lnSpc>
                <a:spcPct val="130000"/>
              </a:lnSpc>
              <a:spcAft>
                <a:spcPts val="1000"/>
              </a:spcAft>
            </a:pPr>
            <a:r>
              <a:rPr lang="en-US" sz="2400" dirty="0">
                <a:latin typeface="Times New Roman" panose="02020603050405020304" pitchFamily="18" charset="0"/>
                <a:ea typeface="Calibri" panose="020F0502020204030204" pitchFamily="34" charset="0"/>
              </a:rPr>
              <a:t>+ Tôn </a:t>
            </a:r>
            <a:r>
              <a:rPr lang="en-US" sz="2400" dirty="0" err="1">
                <a:latin typeface="Times New Roman" panose="02020603050405020304" pitchFamily="18" charset="0"/>
                <a:ea typeface="Calibri" panose="020F0502020204030204" pitchFamily="34" charset="0"/>
              </a:rPr>
              <a:t>trọng</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sự</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khác</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biệt</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giúp</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chúng</a:t>
            </a:r>
            <a:r>
              <a:rPr lang="en-US" sz="2400" dirty="0">
                <a:latin typeface="Times New Roman" panose="02020603050405020304" pitchFamily="18" charset="0"/>
                <a:ea typeface="Calibri" panose="020F0502020204030204" pitchFamily="34" charset="0"/>
              </a:rPr>
              <a:t> ta có cái </a:t>
            </a:r>
            <a:r>
              <a:rPr lang="en-US" sz="2400" dirty="0" err="1">
                <a:latin typeface="Times New Roman" panose="02020603050405020304" pitchFamily="18" charset="0"/>
                <a:ea typeface="Calibri" panose="020F0502020204030204" pitchFamily="34" charset="0"/>
              </a:rPr>
              <a:t>nhìn</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khách</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quan</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hơn</a:t>
            </a:r>
            <a:r>
              <a:rPr lang="en-US" sz="2400" dirty="0">
                <a:latin typeface="Times New Roman" panose="02020603050405020304" pitchFamily="18" charset="0"/>
                <a:ea typeface="Calibri" panose="020F0502020204030204" pitchFamily="34" charset="0"/>
              </a:rPr>
              <a:t> về </a:t>
            </a:r>
            <a:r>
              <a:rPr lang="en-US" sz="2400" dirty="0" err="1">
                <a:latin typeface="Times New Roman" panose="02020603050405020304" pitchFamily="18" charset="0"/>
                <a:ea typeface="Calibri" panose="020F0502020204030204" pitchFamily="34" charset="0"/>
              </a:rPr>
              <a:t>cuộc</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sống</a:t>
            </a:r>
            <a:r>
              <a:rPr lang="en-US" sz="2400" dirty="0">
                <a:latin typeface="Times New Roman" panose="02020603050405020304" pitchFamily="18" charset="0"/>
                <a:ea typeface="Calibri" panose="020F0502020204030204" pitchFamily="34" charset="0"/>
              </a:rPr>
              <a:t>, học </a:t>
            </a:r>
            <a:r>
              <a:rPr lang="en-US" sz="2400" dirty="0" err="1">
                <a:latin typeface="Times New Roman" panose="02020603050405020304" pitchFamily="18" charset="0"/>
                <a:ea typeface="Calibri" panose="020F0502020204030204" pitchFamily="34" charset="0"/>
              </a:rPr>
              <a:t>được</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cách</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lắng</a:t>
            </a:r>
            <a:r>
              <a:rPr lang="en-US" sz="2400" dirty="0">
                <a:latin typeface="Times New Roman" panose="02020603050405020304" pitchFamily="18" charset="0"/>
                <a:ea typeface="Calibri" panose="020F0502020204030204" pitchFamily="34" charset="0"/>
              </a:rPr>
              <a:t> nghe, </a:t>
            </a:r>
            <a:r>
              <a:rPr lang="en-US" sz="2400" dirty="0" err="1">
                <a:latin typeface="Times New Roman" panose="02020603050405020304" pitchFamily="18" charset="0"/>
                <a:ea typeface="Calibri" panose="020F0502020204030204" pitchFamily="34" charset="0"/>
              </a:rPr>
              <a:t>đồng</a:t>
            </a:r>
            <a:r>
              <a:rPr lang="en-US" sz="2400" dirty="0">
                <a:latin typeface="Times New Roman" panose="02020603050405020304" pitchFamily="18" charset="0"/>
                <a:ea typeface="Calibri" panose="020F0502020204030204" pitchFamily="34" charset="0"/>
              </a:rPr>
              <a:t> cảm, </a:t>
            </a:r>
            <a:r>
              <a:rPr lang="en-US" sz="2400" dirty="0" err="1">
                <a:latin typeface="Times New Roman" panose="02020603050405020304" pitchFamily="18" charset="0"/>
                <a:ea typeface="Calibri" panose="020F0502020204030204" pitchFamily="34" charset="0"/>
              </a:rPr>
              <a:t>từ</a:t>
            </a:r>
            <a:r>
              <a:rPr lang="en-US" sz="2400" dirty="0">
                <a:latin typeface="Times New Roman" panose="02020603050405020304" pitchFamily="18" charset="0"/>
                <a:ea typeface="Calibri" panose="020F0502020204030204" pitchFamily="34" charset="0"/>
              </a:rPr>
              <a:t> đó </a:t>
            </a:r>
            <a:r>
              <a:rPr lang="en-US" sz="2400" dirty="0" err="1">
                <a:latin typeface="Times New Roman" panose="02020603050405020304" pitchFamily="18" charset="0"/>
                <a:ea typeface="Calibri" panose="020F0502020204030204" pitchFamily="34" charset="0"/>
              </a:rPr>
              <a:t>hoàn</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thiện</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bản</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thân</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mình</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hơn</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và</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được</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mọi</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người</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yêu</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quý</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và</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tôn</a:t>
            </a:r>
            <a:r>
              <a:rPr lang="en-US" sz="2400" dirty="0">
                <a:latin typeface="Times New Roman" panose="02020603050405020304" pitchFamily="18" charset="0"/>
                <a:ea typeface="Calibri" panose="020F0502020204030204" pitchFamily="34" charset="0"/>
              </a:rPr>
              <a:t> </a:t>
            </a:r>
            <a:r>
              <a:rPr lang="en-US" sz="2400" dirty="0" err="1">
                <a:latin typeface="Times New Roman" panose="02020603050405020304" pitchFamily="18" charset="0"/>
                <a:ea typeface="Calibri" panose="020F0502020204030204" pitchFamily="34" charset="0"/>
              </a:rPr>
              <a:t>trọng</a:t>
            </a:r>
            <a:r>
              <a:rPr lang="en-US" sz="2400" dirty="0">
                <a:latin typeface="Times New Roman" panose="02020603050405020304" pitchFamily="18" charset="0"/>
                <a:ea typeface="Calibri" panose="020F0502020204030204" pitchFamily="34" charset="0"/>
              </a:rPr>
              <a:t>.</a:t>
            </a:r>
          </a:p>
          <a:p>
            <a:pPr algn="just">
              <a:lnSpc>
                <a:spcPct val="130000"/>
              </a:lnSpc>
              <a:spcAft>
                <a:spcPts val="1000"/>
              </a:spcAft>
            </a:pPr>
            <a:r>
              <a:rPr lang="en-US" sz="2400" dirty="0">
                <a:effectLst/>
                <a:latin typeface="Times New Roman" panose="02020603050405020304" pitchFamily="18" charset="0"/>
                <a:ea typeface="Calibri" panose="020F0502020204030204" pitchFamily="34" charset="0"/>
              </a:rPr>
              <a:t>+ Tôn </a:t>
            </a:r>
            <a:r>
              <a:rPr lang="en-US" sz="2400" dirty="0" err="1">
                <a:effectLst/>
                <a:latin typeface="Times New Roman" panose="02020603050405020304" pitchFamily="18" charset="0"/>
                <a:ea typeface="Calibri" panose="020F0502020204030204" pitchFamily="34" charset="0"/>
              </a:rPr>
              <a:t>trọng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sự</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biệt</a:t>
            </a:r>
            <a:r>
              <a:rPr lang="en-US" sz="2400" dirty="0">
                <a:effectLst/>
                <a:latin typeface="Times New Roman" panose="02020603050405020304" pitchFamily="18" charset="0"/>
                <a:ea typeface="Calibri" panose="020F0502020204030204" pitchFamily="34" charset="0"/>
              </a:rPr>
              <a:t> sẽ </a:t>
            </a:r>
            <a:r>
              <a:rPr lang="en-US" sz="2400" dirty="0" err="1">
                <a:effectLst/>
                <a:latin typeface="Times New Roman" panose="02020603050405020304" pitchFamily="18" charset="0"/>
                <a:ea typeface="Calibri" panose="020F0502020204030204" pitchFamily="34" charset="0"/>
              </a:rPr>
              <a:t>góp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phần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tạo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ra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một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môi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trường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sống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lành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mạnh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tích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cực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minh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thúc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đẩy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sự</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của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mỗi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nhân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xã</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hội</a:t>
            </a:r>
            <a:r>
              <a:rPr lang="en-US" sz="2400" dirty="0">
                <a:effectLst/>
                <a:latin typeface="Times New Roman" panose="02020603050405020304" pitchFamily="18" charset="0"/>
                <a:ea typeface="Calibri" panose="020F0502020204030204" pitchFamily="34" charset="0"/>
              </a:rPr>
              <a:t>.</a:t>
            </a:r>
          </a:p>
          <a:p>
            <a:pPr algn="just">
              <a:lnSpc>
                <a:spcPct val="130000"/>
              </a:lnSpc>
              <a:spcAft>
                <a:spcPts val="1000"/>
              </a:spcAft>
            </a:pPr>
            <a:r>
              <a:rPr lang="en-US" sz="2400" b="1" dirty="0">
                <a:solidFill>
                  <a:srgbClr val="0D0D0D"/>
                </a:solidFill>
                <a:effectLst/>
                <a:latin typeface="Times New Roman" panose="02020603050405020304" pitchFamily="18" charset="0"/>
                <a:ea typeface="Calibri" panose="020F0502020204030204" pitchFamily="34" charset="0"/>
              </a:rPr>
              <a:t>+ </a:t>
            </a:r>
            <a:r>
              <a:rPr lang="en-US" sz="2400" b="1" dirty="0" err="1">
                <a:solidFill>
                  <a:srgbClr val="0D0D0D"/>
                </a:solidFill>
                <a:effectLst/>
                <a:latin typeface="Times New Roman" panose="02020603050405020304" pitchFamily="18" charset="0"/>
                <a:ea typeface="Calibri" panose="020F0502020204030204" pitchFamily="34" charset="0"/>
              </a:rPr>
              <a:t>Mở</a:t>
            </a:r>
            <a:r>
              <a:rPr lang="en-US" sz="2400" b="1" dirty="0">
                <a:solidFill>
                  <a:srgbClr val="0D0D0D"/>
                </a:solidFill>
                <a:effectLst/>
                <a:latin typeface="Times New Roman" panose="02020603050405020304" pitchFamily="18" charset="0"/>
                <a:ea typeface="Calibri" panose="020F0502020204030204" pitchFamily="34" charset="0"/>
              </a:rPr>
              <a:t> </a:t>
            </a:r>
            <a:r>
              <a:rPr lang="en-US" sz="2400" b="1" dirty="0" err="1">
                <a:solidFill>
                  <a:srgbClr val="0D0D0D"/>
                </a:solidFill>
                <a:effectLst/>
                <a:latin typeface="Times New Roman" panose="02020603050405020304" pitchFamily="18" charset="0"/>
                <a:ea typeface="Calibri" panose="020F0502020204030204" pitchFamily="34" charset="0"/>
              </a:rPr>
              <a:t>rộng</a:t>
            </a:r>
            <a:r>
              <a:rPr lang="en-US" sz="2400" b="1" dirty="0">
                <a:solidFill>
                  <a:srgbClr val="0D0D0D"/>
                </a:solidFill>
                <a:effectLst/>
                <a:latin typeface="Times New Roman" panose="02020603050405020304" pitchFamily="18" charset="0"/>
                <a:ea typeface="Calibri" panose="020F0502020204030204" pitchFamily="34" charset="0"/>
              </a:rPr>
              <a:t> </a:t>
            </a:r>
            <a:r>
              <a:rPr lang="en-US" sz="2400" b="1" dirty="0" err="1">
                <a:solidFill>
                  <a:srgbClr val="0D0D0D"/>
                </a:solidFill>
                <a:effectLst/>
                <a:latin typeface="Times New Roman" panose="02020603050405020304" pitchFamily="18" charset="0"/>
                <a:ea typeface="Calibri" panose="020F0502020204030204" pitchFamily="34" charset="0"/>
              </a:rPr>
              <a:t>vấn</a:t>
            </a:r>
            <a:r>
              <a:rPr lang="en-US" sz="2400" b="1" dirty="0">
                <a:solidFill>
                  <a:srgbClr val="0D0D0D"/>
                </a:solidFill>
                <a:effectLst/>
                <a:latin typeface="Times New Roman" panose="02020603050405020304" pitchFamily="18" charset="0"/>
                <a:ea typeface="Calibri" panose="020F0502020204030204" pitchFamily="34" charset="0"/>
              </a:rPr>
              <a:t> </a:t>
            </a:r>
            <a:r>
              <a:rPr lang="en-US" sz="2400" b="1" dirty="0" err="1">
                <a:solidFill>
                  <a:srgbClr val="0D0D0D"/>
                </a:solidFill>
                <a:effectLst/>
                <a:latin typeface="Times New Roman" panose="02020603050405020304" pitchFamily="18" charset="0"/>
                <a:ea typeface="Calibri" panose="020F0502020204030204" pitchFamily="34" charset="0"/>
              </a:rPr>
              <a:t>đề</a:t>
            </a:r>
            <a:r>
              <a:rPr lang="en-US" sz="2400" b="0" dirty="0">
                <a:solidFill>
                  <a:srgbClr val="0D0D0D"/>
                </a:solidFill>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Phê</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phán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thái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độ</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kì</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thị</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phân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biệt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đối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xử</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thái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độ</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hành</a:t>
            </a:r>
            <a:r>
              <a:rPr lang="en-US" sz="2400" dirty="0">
                <a:effectLst/>
                <a:latin typeface="Times New Roman" panose="02020603050405020304" pitchFamily="18" charset="0"/>
                <a:ea typeface="Calibri" panose="020F0502020204030204" pitchFamily="34" charset="0"/>
              </a:rPr>
              <a:t> vi </a:t>
            </a:r>
            <a:r>
              <a:rPr lang="en-US" sz="2400" dirty="0" err="1">
                <a:effectLst/>
                <a:latin typeface="Times New Roman" panose="02020603050405020304" pitchFamily="18" charset="0"/>
                <a:ea typeface="Calibri" panose="020F0502020204030204" pitchFamily="34" charset="0"/>
              </a:rPr>
              <a:t>không</a:t>
            </a:r>
            <a:r>
              <a:rPr lang="en-US" sz="2400" dirty="0">
                <a:effectLst/>
                <a:latin typeface="Times New Roman" panose="02020603050405020304" pitchFamily="18" charset="0"/>
                <a:ea typeface="Calibri" panose="020F0502020204030204" pitchFamily="34" charset="0"/>
              </a:rPr>
              <a:t> đúng </a:t>
            </a:r>
            <a:r>
              <a:rPr lang="en-US" sz="2400" dirty="0" err="1">
                <a:effectLst/>
                <a:latin typeface="Times New Roman" panose="02020603050405020304" pitchFamily="18" charset="0"/>
                <a:ea typeface="Calibri" panose="020F0502020204030204" pitchFamily="34" charset="0"/>
              </a:rPr>
              <a:t>trước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những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sự</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biệt</a:t>
            </a:r>
            <a:r>
              <a:rPr lang="en-US" sz="2400" dirty="0">
                <a:effectLst/>
                <a:latin typeface="Times New Roman" panose="02020603050405020304" pitchFamily="18" charset="0"/>
                <a:ea typeface="Calibri" panose="020F0502020204030204" pitchFamily="34" charset="0"/>
              </a:rPr>
              <a:t>. Mặt </a:t>
            </a:r>
            <a:r>
              <a:rPr lang="en-US" sz="2400" dirty="0" err="1">
                <a:effectLst/>
                <a:latin typeface="Times New Roman" panose="02020603050405020304" pitchFamily="18" charset="0"/>
                <a:ea typeface="Calibri" panose="020F0502020204030204" pitchFamily="34" charset="0"/>
              </a:rPr>
              <a:t>khác</a:t>
            </a:r>
            <a:r>
              <a:rPr lang="en-US" sz="2400" dirty="0">
                <a:effectLst/>
                <a:latin typeface="Times New Roman" panose="02020603050405020304" pitchFamily="18" charset="0"/>
                <a:ea typeface="Calibri" panose="020F0502020204030204" pitchFamily="34" charset="0"/>
              </a:rPr>
              <a:t> cần thấy </a:t>
            </a:r>
            <a:r>
              <a:rPr lang="en-US" sz="2400" dirty="0" err="1">
                <a:effectLst/>
                <a:latin typeface="Times New Roman" panose="02020603050405020304" pitchFamily="18" charset="0"/>
                <a:ea typeface="Calibri" panose="020F0502020204030204" pitchFamily="34" charset="0"/>
              </a:rPr>
              <a:t>rằng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sự</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biệt</a:t>
            </a:r>
            <a:r>
              <a:rPr lang="en-US" sz="2400" dirty="0">
                <a:effectLst/>
                <a:latin typeface="Times New Roman" panose="02020603050405020304" pitchFamily="18" charset="0"/>
                <a:ea typeface="Calibri" panose="020F0502020204030204" pitchFamily="34" charset="0"/>
              </a:rPr>
              <a:t> cần </a:t>
            </a:r>
            <a:r>
              <a:rPr lang="en-US" sz="2400" dirty="0" err="1">
                <a:effectLst/>
                <a:latin typeface="Times New Roman" panose="02020603050405020304" pitchFamily="18" charset="0"/>
                <a:ea typeface="Calibri" panose="020F0502020204030204" pitchFamily="34" charset="0"/>
              </a:rPr>
              <a:t>hướng</a:t>
            </a:r>
            <a:r>
              <a:rPr lang="en-US" sz="2400" dirty="0">
                <a:effectLst/>
                <a:latin typeface="Times New Roman" panose="02020603050405020304" pitchFamily="18" charset="0"/>
                <a:ea typeface="Calibri" panose="020F0502020204030204" pitchFamily="34" charset="0"/>
              </a:rPr>
              <a:t> đến </a:t>
            </a:r>
            <a:r>
              <a:rPr lang="en-US" sz="2400" dirty="0" err="1">
                <a:effectLst/>
                <a:latin typeface="Times New Roman" panose="02020603050405020304" pitchFamily="18" charset="0"/>
                <a:ea typeface="Calibri" panose="020F0502020204030204" pitchFamily="34" charset="0"/>
              </a:rPr>
              <a:t>phát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huy</a:t>
            </a:r>
            <a:r>
              <a:rPr lang="en-US" sz="2400" dirty="0">
                <a:effectLst/>
                <a:latin typeface="Times New Roman" panose="02020603050405020304" pitchFamily="18" charset="0"/>
                <a:ea typeface="Calibri" panose="020F0502020204030204" pitchFamily="34" charset="0"/>
              </a:rPr>
              <a:t> giá </a:t>
            </a:r>
            <a:r>
              <a:rPr lang="en-US" sz="2400" dirty="0" err="1">
                <a:effectLst/>
                <a:latin typeface="Times New Roman" panose="02020603050405020304" pitchFamily="18" charset="0"/>
                <a:ea typeface="Calibri" panose="020F0502020204030204" pitchFamily="34" charset="0"/>
              </a:rPr>
              <a:t>trị</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của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bản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thân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đóng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góp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cộng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đồng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thể</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hiện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a:t>
            </a:r>
            <a:r>
              <a:rPr lang="en-US" sz="2400" dirty="0">
                <a:effectLst/>
                <a:latin typeface="Times New Roman" panose="02020603050405020304" pitchFamily="18" charset="0"/>
                <a:ea typeface="Calibri" panose="020F0502020204030204" pitchFamily="34" charset="0"/>
              </a:rPr>
              <a:t> tính </a:t>
            </a:r>
            <a:r>
              <a:rPr lang="en-US" sz="2400" dirty="0" err="1">
                <a:effectLst/>
                <a:latin typeface="Times New Roman" panose="02020603050405020304" pitchFamily="18" charset="0"/>
                <a:ea typeface="Calibri" panose="020F0502020204030204" pitchFamily="34" charset="0"/>
              </a:rPr>
              <a:t>của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bản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thân</a:t>
            </a:r>
            <a:r>
              <a:rPr lang="en-US" sz="2400" dirty="0">
                <a:effectLst/>
                <a:latin typeface="Times New Roman" panose="02020603050405020304" pitchFamily="18" charset="0"/>
                <a:ea typeface="Calibri" panose="020F0502020204030204" pitchFamily="34" charset="0"/>
              </a:rPr>
              <a:t> chứ </a:t>
            </a:r>
            <a:r>
              <a:rPr lang="en-US" sz="2400" dirty="0" err="1">
                <a:effectLst/>
                <a:latin typeface="Times New Roman" panose="02020603050405020304" pitchFamily="18" charset="0"/>
                <a:ea typeface="Calibri" panose="020F0502020204030204" pitchFamily="34" charset="0"/>
              </a:rPr>
              <a:t>không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sự</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lập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dị</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sống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người</a:t>
            </a:r>
            <a:r>
              <a:rPr lang="en-US" sz="2400" dirty="0">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188587221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descr="A person smiling and a book&#10;&#10;Description automatically generated">
            <a:extLst>
              <a:ext uri="{FF2B5EF4-FFF2-40B4-BE49-F238E27FC236}">
                <a16:creationId xmlns:a16="http://schemas.microsoft.com/office/drawing/2014/main" id="{F53D9B13-5E05-F23C-43CF-23E19DF12C71}"/>
              </a:ext>
            </a:extLst>
          </p:cNvPr>
          <p:cNvPicPr>
            <a:picLocks noChangeAspect="1"/>
          </p:cNvPicPr>
          <p:nvPr/>
        </p:nvPicPr>
        <p:blipFill>
          <a:blip r:embed="rId2">
            <a:extLst>
              <a:ext uri="{28A0092B-C50C-407E-A947-70E740481C1C}">
                <a14:useLocalDpi xmlns:a14="http://schemas.microsoft.com/office/drawing/2010/main" val="0"/>
              </a:ext>
            </a:extLst>
          </a:blip>
          <a:srcRect t="11088" b="12264"/>
          <a:stretch/>
        </p:blipFill>
        <p:spPr>
          <a:xfrm>
            <a:off x="766204" y="395907"/>
            <a:ext cx="5218586" cy="4064881"/>
          </a:xfrm>
          <a:prstGeom prst="rect">
            <a:avLst/>
          </a:prstGeom>
        </p:spPr>
      </p:pic>
      <p:pic>
        <p:nvPicPr>
          <p:cNvPr id="7" name="Content Placeholder 6" descr="A cartoon of a child&#10;&#10;Description automatically generated">
            <a:extLst>
              <a:ext uri="{FF2B5EF4-FFF2-40B4-BE49-F238E27FC236}">
                <a16:creationId xmlns:a16="http://schemas.microsoft.com/office/drawing/2014/main" id="{25654B9E-088A-1D02-1AF7-BD50640B0DD5}"/>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t="6978" r="-1" b="16532"/>
          <a:stretch/>
        </p:blipFill>
        <p:spPr>
          <a:xfrm>
            <a:off x="5984791" y="395907"/>
            <a:ext cx="5218586" cy="4064881"/>
          </a:xfrm>
          <a:prstGeom prst="rect">
            <a:avLst/>
          </a:prstGeom>
        </p:spPr>
      </p:pic>
      <p:sp>
        <p:nvSpPr>
          <p:cNvPr id="17" name="Rectangle 16">
            <a:extLst>
              <a:ext uri="{FF2B5EF4-FFF2-40B4-BE49-F238E27FC236}">
                <a16:creationId xmlns:a16="http://schemas.microsoft.com/office/drawing/2014/main" id="{2F4C03CF-76AD-2B9F-7EAC-BD21772B9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033402" y="-604469"/>
            <a:ext cx="123362" cy="10439007"/>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9" name="Rectangle 18">
            <a:extLst>
              <a:ext uri="{FF2B5EF4-FFF2-40B4-BE49-F238E27FC236}">
                <a16:creationId xmlns:a16="http://schemas.microsoft.com/office/drawing/2014/main" id="{D9459D69-81E2-5DEC-98A2-EF3BBA4EAC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718160" y="2080291"/>
            <a:ext cx="123362" cy="5069490"/>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extBox 1">
            <a:extLst>
              <a:ext uri="{FF2B5EF4-FFF2-40B4-BE49-F238E27FC236}">
                <a16:creationId xmlns:a16="http://schemas.microsoft.com/office/drawing/2014/main" id="{0A168D49-26C2-1A0B-4731-7059CF69BD46}"/>
              </a:ext>
            </a:extLst>
          </p:cNvPr>
          <p:cNvSpPr txBox="1"/>
          <p:nvPr/>
        </p:nvSpPr>
        <p:spPr>
          <a:xfrm>
            <a:off x="2000250" y="5154930"/>
            <a:ext cx="8191500" cy="901016"/>
          </a:xfrm>
          <a:prstGeom prst="rect">
            <a:avLst/>
          </a:prstGeom>
          <a:noFill/>
        </p:spPr>
        <p:txBody>
          <a:bodyPr wrap="square" rtlCol="0">
            <a:spAutoFit/>
          </a:bodyPr>
          <a:lstStyle/>
          <a:p>
            <a:pPr>
              <a:lnSpc>
                <a:spcPct val="130000"/>
              </a:lnSpc>
              <a:spcAft>
                <a:spcPts val="1000"/>
              </a:spcAft>
            </a:pPr>
            <a:r>
              <a:rPr lang="en-US" sz="4400" b="1" dirty="0">
                <a:solidFill>
                  <a:srgbClr val="FF0000"/>
                </a:solidFill>
                <a:effectLst/>
                <a:latin typeface="#9Slide03 AmpleSoft Bold" panose="02000000000000000000" pitchFamily="2" charset="0"/>
                <a:ea typeface="Calibri" panose="020F0502020204030204" pitchFamily="34" charset="0"/>
                <a:cs typeface="Times New Roman" panose="02020603050405020304" pitchFamily="18" charset="0"/>
              </a:rPr>
              <a:t>I. ĐỌC – KHÁM PHÁ CHUNG</a:t>
            </a:r>
            <a:endParaRPr lang="en-US" sz="4400" dirty="0">
              <a:effectLst/>
              <a:latin typeface="#9Slide03 AmpleSoft Bold" panose="02000000000000000000" pitchFamily="2"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9543621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B0C899B7-CA3C-DBAD-B93D-412BABF0096F}"/>
              </a:ext>
            </a:extLst>
          </p:cNvPr>
          <p:cNvSpPr>
            <a:spLocks noGrp="1"/>
          </p:cNvSpPr>
          <p:nvPr>
            <p:ph type="title"/>
          </p:nvPr>
        </p:nvSpPr>
        <p:spPr>
          <a:xfrm>
            <a:off x="793662" y="386930"/>
            <a:ext cx="10066122" cy="781699"/>
          </a:xfrm>
        </p:spPr>
        <p:txBody>
          <a:bodyPr anchor="b">
            <a:normAutofit/>
          </a:bodyPr>
          <a:lstStyle/>
          <a:p>
            <a:pPr algn="ctr"/>
            <a:r>
              <a:rPr lang="en-US" sz="3600" b="1" dirty="0">
                <a:solidFill>
                  <a:srgbClr val="0070C0"/>
                </a:solidFill>
                <a:effectLst/>
                <a:latin typeface="Times New Roman" panose="02020603050405020304" pitchFamily="18" charset="0"/>
                <a:ea typeface="Calibri" panose="020F0502020204030204" pitchFamily="34" charset="0"/>
              </a:rPr>
              <a:t>1. </a:t>
            </a:r>
            <a:r>
              <a:rPr lang="en-US" sz="3600" b="1" dirty="0" err="1">
                <a:solidFill>
                  <a:srgbClr val="0070C0"/>
                </a:solidFill>
                <a:effectLst/>
                <a:latin typeface="Times New Roman" panose="02020603050405020304" pitchFamily="18" charset="0"/>
                <a:ea typeface="Calibri" panose="020F0502020204030204" pitchFamily="34" charset="0"/>
              </a:rPr>
              <a:t>Đọc</a:t>
            </a:r>
            <a:r>
              <a:rPr lang="en-US" sz="3600" b="1" dirty="0">
                <a:solidFill>
                  <a:srgbClr val="0070C0"/>
                </a:solidFill>
                <a:effectLst/>
                <a:latin typeface="Times New Roman" panose="02020603050405020304" pitchFamily="18" charset="0"/>
                <a:ea typeface="Calibri" panose="020F0502020204030204" pitchFamily="34" charset="0"/>
              </a:rPr>
              <a:t> </a:t>
            </a:r>
            <a:r>
              <a:rPr lang="en-US" sz="3600" b="1" dirty="0" err="1">
                <a:solidFill>
                  <a:srgbClr val="0070C0"/>
                </a:solidFill>
                <a:effectLst/>
                <a:latin typeface="Times New Roman" panose="02020603050405020304" pitchFamily="18" charset="0"/>
                <a:ea typeface="Calibri" panose="020F0502020204030204" pitchFamily="34" charset="0"/>
              </a:rPr>
              <a:t>văn</a:t>
            </a:r>
            <a:r>
              <a:rPr lang="en-US" sz="3600" b="1" dirty="0">
                <a:solidFill>
                  <a:srgbClr val="0070C0"/>
                </a:solidFill>
                <a:effectLst/>
                <a:latin typeface="Times New Roman" panose="02020603050405020304" pitchFamily="18" charset="0"/>
                <a:ea typeface="Calibri" panose="020F0502020204030204" pitchFamily="34" charset="0"/>
              </a:rPr>
              <a:t> </a:t>
            </a:r>
            <a:r>
              <a:rPr lang="en-US" sz="3600" b="1" dirty="0" err="1">
                <a:solidFill>
                  <a:srgbClr val="0070C0"/>
                </a:solidFill>
                <a:effectLst/>
                <a:latin typeface="Times New Roman" panose="02020603050405020304" pitchFamily="18" charset="0"/>
                <a:ea typeface="Calibri" panose="020F0502020204030204" pitchFamily="34" charset="0"/>
              </a:rPr>
              <a:t>bản</a:t>
            </a:r>
            <a:endParaRPr lang="en-US" sz="4800" dirty="0"/>
          </a:p>
        </p:txBody>
      </p:sp>
      <p:sp>
        <p:nvSpPr>
          <p:cNvPr id="23" name="Rectangle 22">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4" name="Rectangle 2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5" name="Content Placeholder 8">
            <a:extLst>
              <a:ext uri="{FF2B5EF4-FFF2-40B4-BE49-F238E27FC236}">
                <a16:creationId xmlns:a16="http://schemas.microsoft.com/office/drawing/2014/main" id="{77F21A7C-A127-9459-B411-1106AF15C3C3}"/>
              </a:ext>
            </a:extLst>
          </p:cNvPr>
          <p:cNvSpPr>
            <a:spLocks noGrp="1"/>
          </p:cNvSpPr>
          <p:nvPr>
            <p:ph idx="1"/>
          </p:nvPr>
        </p:nvSpPr>
        <p:spPr>
          <a:xfrm>
            <a:off x="356981" y="2622762"/>
            <a:ext cx="6150970" cy="3639450"/>
          </a:xfrm>
        </p:spPr>
        <p:txBody>
          <a:bodyPr anchor="ctr">
            <a:noAutofit/>
          </a:bodyPr>
          <a:lstStyle/>
          <a:p>
            <a:pPr marL="0" indent="0" algn="just">
              <a:lnSpc>
                <a:spcPct val="130000"/>
              </a:lnSpc>
              <a:spcAft>
                <a:spcPts val="1000"/>
              </a:spcAft>
              <a:buNone/>
              <a:tabLst>
                <a:tab pos="1386840" algn="l"/>
              </a:tabLst>
            </a:pPr>
            <a:r>
              <a:rPr lang="en-US" dirty="0">
                <a:solidFill>
                  <a:srgbClr val="0D0D0D"/>
                </a:solidFill>
                <a:effectLst/>
                <a:latin typeface="Times New Roman" panose="02020603050405020304" pitchFamily="18" charset="0"/>
                <a:ea typeface="Calibri" panose="020F0502020204030204" pitchFamily="34" charset="0"/>
              </a:rPr>
              <a:t>- </a:t>
            </a:r>
            <a:r>
              <a:rPr lang="en-US" dirty="0" err="1">
                <a:solidFill>
                  <a:srgbClr val="0D0D0D"/>
                </a:solidFill>
                <a:effectLst/>
                <a:latin typeface="Times New Roman" panose="02020603050405020304" pitchFamily="18" charset="0"/>
                <a:ea typeface="Calibri" panose="020F0502020204030204" pitchFamily="34" charset="0"/>
              </a:rPr>
              <a:t>Đọc</a:t>
            </a:r>
            <a:endParaRPr lang="en-US" dirty="0">
              <a:effectLst/>
              <a:latin typeface="Times New Roman" panose="02020603050405020304" pitchFamily="18" charset="0"/>
              <a:ea typeface="Calibri" panose="020F0502020204030204" pitchFamily="34" charset="0"/>
            </a:endParaRPr>
          </a:p>
          <a:p>
            <a:pPr marL="0" indent="0" algn="just">
              <a:lnSpc>
                <a:spcPct val="130000"/>
              </a:lnSpc>
              <a:spcAft>
                <a:spcPts val="1000"/>
              </a:spcAft>
              <a:buNone/>
              <a:tabLst>
                <a:tab pos="1386840" algn="l"/>
              </a:tabLst>
            </a:pPr>
            <a:r>
              <a:rPr lang="en-US" dirty="0">
                <a:solidFill>
                  <a:srgbClr val="0D0D0D"/>
                </a:solidFill>
                <a:effectLst/>
                <a:latin typeface="Times New Roman" panose="02020603050405020304" pitchFamily="18" charset="0"/>
                <a:ea typeface="Calibri" panose="020F0502020204030204" pitchFamily="34" charset="0"/>
              </a:rPr>
              <a:t>- </a:t>
            </a:r>
            <a:r>
              <a:rPr lang="en-US" dirty="0" err="1">
                <a:solidFill>
                  <a:srgbClr val="0D0D0D"/>
                </a:solidFill>
                <a:effectLst/>
                <a:latin typeface="Times New Roman" panose="02020603050405020304" pitchFamily="18" charset="0"/>
                <a:ea typeface="Calibri" panose="020F0502020204030204" pitchFamily="34" charset="0"/>
              </a:rPr>
              <a:t>Tìm</a:t>
            </a:r>
            <a:r>
              <a:rPr lang="en-US" dirty="0">
                <a:solidFill>
                  <a:srgbClr val="0D0D0D"/>
                </a:solidFill>
                <a:effectLst/>
                <a:latin typeface="Times New Roman" panose="02020603050405020304" pitchFamily="18" charset="0"/>
                <a:ea typeface="Calibri" panose="020F0502020204030204" pitchFamily="34" charset="0"/>
              </a:rPr>
              <a:t> </a:t>
            </a:r>
            <a:r>
              <a:rPr lang="en-US" dirty="0" err="1">
                <a:solidFill>
                  <a:srgbClr val="0D0D0D"/>
                </a:solidFill>
                <a:effectLst/>
                <a:latin typeface="Times New Roman" panose="02020603050405020304" pitchFamily="18" charset="0"/>
                <a:ea typeface="Calibri" panose="020F0502020204030204" pitchFamily="34" charset="0"/>
              </a:rPr>
              <a:t>hiểu</a:t>
            </a:r>
            <a:r>
              <a:rPr lang="en-US" dirty="0">
                <a:solidFill>
                  <a:srgbClr val="0D0D0D"/>
                </a:solidFill>
                <a:effectLst/>
                <a:latin typeface="Times New Roman" panose="02020603050405020304" pitchFamily="18" charset="0"/>
                <a:ea typeface="Calibri" panose="020F0502020204030204" pitchFamily="34" charset="0"/>
              </a:rPr>
              <a:t> chú thích </a:t>
            </a:r>
            <a:r>
              <a:rPr lang="en-US" baseline="30000" dirty="0">
                <a:solidFill>
                  <a:srgbClr val="0D0D0D"/>
                </a:solidFill>
                <a:effectLst/>
                <a:latin typeface="Times New Roman" panose="02020603050405020304" pitchFamily="18" charset="0"/>
                <a:ea typeface="Calibri" panose="020F0502020204030204" pitchFamily="34" charset="0"/>
              </a:rPr>
              <a:t>(1)</a:t>
            </a:r>
            <a:r>
              <a:rPr lang="en-US" dirty="0">
                <a:solidFill>
                  <a:srgbClr val="0D0D0D"/>
                </a:solidFill>
                <a:effectLst/>
                <a:latin typeface="Times New Roman" panose="02020603050405020304" pitchFamily="18" charset="0"/>
                <a:ea typeface="Calibri" panose="020F0502020204030204" pitchFamily="34" charset="0"/>
              </a:rPr>
              <a:t>:</a:t>
            </a:r>
            <a:r>
              <a:rPr lang="en-US" dirty="0">
                <a:effectLst/>
                <a:latin typeface="Times New Roman" panose="02020603050405020304" pitchFamily="18" charset="0"/>
                <a:ea typeface="Calibri" panose="020F0502020204030204" pitchFamily="34" charset="0"/>
              </a:rPr>
              <a:t>  VB “</a:t>
            </a:r>
            <a:r>
              <a:rPr lang="en-US" dirty="0" err="1">
                <a:effectLst/>
                <a:latin typeface="Times New Roman" panose="02020603050405020304" pitchFamily="18" charset="0"/>
                <a:ea typeface="Calibri" panose="020F0502020204030204" pitchFamily="34" charset="0"/>
              </a:rPr>
              <a:t>Thằng</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quỷ</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nhỏ</a:t>
            </a:r>
            <a:r>
              <a:rPr lang="en-US" dirty="0">
                <a:effectLst/>
                <a:latin typeface="Times New Roman" panose="02020603050405020304" pitchFamily="18" charset="0"/>
                <a:ea typeface="Calibri" panose="020F0502020204030204" pitchFamily="34" charset="0"/>
              </a:rPr>
              <a:t>” là </a:t>
            </a:r>
            <a:r>
              <a:rPr lang="en-US" dirty="0" err="1">
                <a:effectLst/>
                <a:latin typeface="Times New Roman" panose="02020603050405020304" pitchFamily="18" charset="0"/>
                <a:ea typeface="Calibri" panose="020F0502020204030204" pitchFamily="34" charset="0"/>
              </a:rPr>
              <a:t>truyện</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dài</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của</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Nguyễn</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Nhật</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Ánh</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gồm</a:t>
            </a:r>
            <a:r>
              <a:rPr lang="en-US" dirty="0">
                <a:effectLst/>
                <a:latin typeface="Times New Roman" panose="02020603050405020304" pitchFamily="18" charset="0"/>
                <a:ea typeface="Calibri" panose="020F0502020204030204" pitchFamily="34" charset="0"/>
              </a:rPr>
              <a:t> có 21 </a:t>
            </a:r>
            <a:r>
              <a:rPr lang="en-US" dirty="0" err="1">
                <a:effectLst/>
                <a:latin typeface="Times New Roman" panose="02020603050405020304" pitchFamily="18" charset="0"/>
                <a:ea typeface="Calibri" panose="020F0502020204030204" pitchFamily="34" charset="0"/>
              </a:rPr>
              <a:t>chương</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Nhân</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vật</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chính</a:t>
            </a:r>
            <a:r>
              <a:rPr lang="en-US" dirty="0">
                <a:effectLst/>
                <a:latin typeface="Times New Roman" panose="02020603050405020304" pitchFamily="18" charset="0"/>
                <a:ea typeface="Calibri" panose="020F0502020204030204" pitchFamily="34" charset="0"/>
              </a:rPr>
              <a:t> là </a:t>
            </a:r>
            <a:r>
              <a:rPr lang="en-US" dirty="0" err="1">
                <a:effectLst/>
                <a:latin typeface="Times New Roman" panose="02020603050405020304" pitchFamily="18" charset="0"/>
                <a:ea typeface="Calibri" panose="020F0502020204030204" pitchFamily="34" charset="0"/>
              </a:rPr>
              <a:t>Quỳnh</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cậu</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bé</a:t>
            </a:r>
            <a:r>
              <a:rPr lang="en-US" dirty="0">
                <a:effectLst/>
                <a:latin typeface="Times New Roman" panose="02020603050405020304" pitchFamily="18" charset="0"/>
                <a:ea typeface="Calibri" panose="020F0502020204030204" pitchFamily="34" charset="0"/>
              </a:rPr>
              <a:t> có </a:t>
            </a:r>
            <a:r>
              <a:rPr lang="en-US" dirty="0" err="1">
                <a:effectLst/>
                <a:latin typeface="Times New Roman" panose="02020603050405020304" pitchFamily="18" charset="0"/>
                <a:ea typeface="Calibri" panose="020F0502020204030204" pitchFamily="34" charset="0"/>
              </a:rPr>
              <a:t>biệt</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danh</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thằng</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quỷ</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nhỏ</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bởi</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ngoại</a:t>
            </a:r>
            <a:r>
              <a:rPr lang="en-US" dirty="0">
                <a:effectLst/>
                <a:latin typeface="Times New Roman" panose="02020603050405020304" pitchFamily="18" charset="0"/>
                <a:ea typeface="Calibri" panose="020F0502020204030204" pitchFamily="34" charset="0"/>
              </a:rPr>
              <a:t> hình </a:t>
            </a:r>
            <a:r>
              <a:rPr lang="en-US" dirty="0" err="1">
                <a:effectLst/>
                <a:latin typeface="Times New Roman" panose="02020603050405020304" pitchFamily="18" charset="0"/>
                <a:ea typeface="Calibri" panose="020F0502020204030204" pitchFamily="34" charset="0"/>
              </a:rPr>
              <a:t>khác</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lạ</a:t>
            </a:r>
            <a:r>
              <a:rPr lang="en-US" dirty="0">
                <a:effectLst/>
                <a:latin typeface="Times New Roman" panose="02020603050405020304" pitchFamily="18" charset="0"/>
                <a:ea typeface="Calibri" panose="020F0502020204030204" pitchFamily="34" charset="0"/>
              </a:rPr>
              <a:t>.</a:t>
            </a:r>
          </a:p>
          <a:p>
            <a:endParaRPr lang="en-US" dirty="0"/>
          </a:p>
        </p:txBody>
      </p:sp>
      <p:pic>
        <p:nvPicPr>
          <p:cNvPr id="5" name="Content Placeholder 4" descr="A yellow book cover with a child flying in the air&#10;&#10;Description automatically generated">
            <a:extLst>
              <a:ext uri="{FF2B5EF4-FFF2-40B4-BE49-F238E27FC236}">
                <a16:creationId xmlns:a16="http://schemas.microsoft.com/office/drawing/2014/main" id="{0985C61B-5432-1B06-7243-502182238B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07951" y="2484255"/>
            <a:ext cx="3957438" cy="3714244"/>
          </a:xfrm>
          <a:prstGeom prst="rect">
            <a:avLst/>
          </a:prstGeom>
        </p:spPr>
      </p:pic>
      <p:sp>
        <p:nvSpPr>
          <p:cNvPr id="26" name="Rectangle 25">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01631357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5">
                                            <p:txEl>
                                              <p:pRg st="0" end="0"/>
                                            </p:txEl>
                                          </p:spTgt>
                                        </p:tgtEl>
                                        <p:attrNameLst>
                                          <p:attrName>style.visibility</p:attrName>
                                        </p:attrNameLst>
                                      </p:cBhvr>
                                      <p:to>
                                        <p:strVal val="visible"/>
                                      </p:to>
                                    </p:set>
                                    <p:animEffect transition="in" filter="barn(inVertical)">
                                      <p:cBhvr>
                                        <p:cTn id="14" dur="500"/>
                                        <p:tgtEl>
                                          <p:spTgt spid="2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25">
                                            <p:txEl>
                                              <p:pRg st="1" end="1"/>
                                            </p:txEl>
                                          </p:spTgt>
                                        </p:tgtEl>
                                        <p:attrNameLst>
                                          <p:attrName>style.visibility</p:attrName>
                                        </p:attrNameLst>
                                      </p:cBhvr>
                                      <p:to>
                                        <p:strVal val="visible"/>
                                      </p:to>
                                    </p:set>
                                    <p:animEffect transition="in" filter="barn(inVertical)">
                                      <p:cBhvr>
                                        <p:cTn id="19" dur="500"/>
                                        <p:tgtEl>
                                          <p:spTgt spid="2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B0C899B7-CA3C-DBAD-B93D-412BABF0096F}"/>
              </a:ext>
            </a:extLst>
          </p:cNvPr>
          <p:cNvSpPr>
            <a:spLocks noGrp="1"/>
          </p:cNvSpPr>
          <p:nvPr>
            <p:ph type="title"/>
          </p:nvPr>
        </p:nvSpPr>
        <p:spPr>
          <a:xfrm>
            <a:off x="793662" y="386930"/>
            <a:ext cx="10066122" cy="781699"/>
          </a:xfrm>
        </p:spPr>
        <p:txBody>
          <a:bodyPr anchor="b">
            <a:normAutofit/>
          </a:bodyPr>
          <a:lstStyle/>
          <a:p>
            <a:pPr algn="ctr"/>
            <a:r>
              <a:rPr lang="vi-VN" b="1" dirty="0">
                <a:solidFill>
                  <a:srgbClr val="0070C0"/>
                </a:solidFill>
              </a:rPr>
              <a:t>2. Tác giả Trần Văn Toàn</a:t>
            </a:r>
            <a:endParaRPr lang="en-US" dirty="0">
              <a:solidFill>
                <a:srgbClr val="0070C0"/>
              </a:solidFill>
            </a:endParaRPr>
          </a:p>
        </p:txBody>
      </p:sp>
      <p:sp>
        <p:nvSpPr>
          <p:cNvPr id="23" name="Rectangle 22">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4" name="Rectangle 2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5" name="Content Placeholder 8">
            <a:extLst>
              <a:ext uri="{FF2B5EF4-FFF2-40B4-BE49-F238E27FC236}">
                <a16:creationId xmlns:a16="http://schemas.microsoft.com/office/drawing/2014/main" id="{77F21A7C-A127-9459-B411-1106AF15C3C3}"/>
              </a:ext>
            </a:extLst>
          </p:cNvPr>
          <p:cNvSpPr>
            <a:spLocks noGrp="1"/>
          </p:cNvSpPr>
          <p:nvPr>
            <p:ph idx="1"/>
          </p:nvPr>
        </p:nvSpPr>
        <p:spPr>
          <a:xfrm>
            <a:off x="356981" y="2622762"/>
            <a:ext cx="6150970" cy="3639450"/>
          </a:xfrm>
        </p:spPr>
        <p:txBody>
          <a:bodyPr anchor="ctr">
            <a:noAutofit/>
          </a:bodyPr>
          <a:lstStyle/>
          <a:p>
            <a:pPr marL="0" indent="0" algn="just">
              <a:lnSpc>
                <a:spcPct val="150000"/>
              </a:lnSpc>
              <a:buNone/>
            </a:pPr>
            <a:r>
              <a:rPr lang="en-US" dirty="0" err="1"/>
              <a:t>Trần</a:t>
            </a:r>
            <a:r>
              <a:rPr lang="en-US" dirty="0"/>
              <a:t> Văn </a:t>
            </a:r>
            <a:r>
              <a:rPr lang="en-US" dirty="0" err="1"/>
              <a:t>Toàn</a:t>
            </a:r>
            <a:r>
              <a:rPr lang="en-US" dirty="0"/>
              <a:t> </a:t>
            </a:r>
            <a:r>
              <a:rPr lang="en-US" dirty="0" err="1"/>
              <a:t>sinh</a:t>
            </a:r>
            <a:r>
              <a:rPr lang="en-US" dirty="0"/>
              <a:t> </a:t>
            </a:r>
            <a:r>
              <a:rPr lang="en-US" dirty="0" err="1"/>
              <a:t>năm</a:t>
            </a:r>
            <a:r>
              <a:rPr lang="en-US" dirty="0"/>
              <a:t> 1973, quê ở Nam </a:t>
            </a:r>
            <a:r>
              <a:rPr lang="en-US" dirty="0" err="1"/>
              <a:t>Định</a:t>
            </a:r>
            <a:r>
              <a:rPr lang="en-US" dirty="0"/>
              <a:t>, là </a:t>
            </a:r>
            <a:r>
              <a:rPr lang="en-US" dirty="0" err="1"/>
              <a:t>giảng</a:t>
            </a:r>
            <a:r>
              <a:rPr lang="en-US" dirty="0"/>
              <a:t> </a:t>
            </a:r>
            <a:r>
              <a:rPr lang="en-US" dirty="0" err="1"/>
              <a:t>viên</a:t>
            </a:r>
            <a:r>
              <a:rPr lang="en-US" dirty="0"/>
              <a:t>, nhà </a:t>
            </a:r>
            <a:r>
              <a:rPr lang="en-US" dirty="0" err="1"/>
              <a:t>nghiên</a:t>
            </a:r>
            <a:r>
              <a:rPr lang="en-US" dirty="0"/>
              <a:t> </a:t>
            </a:r>
            <a:r>
              <a:rPr lang="en-US" dirty="0" err="1"/>
              <a:t>cứu</a:t>
            </a:r>
            <a:r>
              <a:rPr lang="en-US" dirty="0"/>
              <a:t>, </a:t>
            </a:r>
            <a:r>
              <a:rPr lang="en-US" dirty="0" err="1"/>
              <a:t>phê</a:t>
            </a:r>
            <a:r>
              <a:rPr lang="en-US" dirty="0"/>
              <a:t> </a:t>
            </a:r>
            <a:r>
              <a:rPr lang="en-US" dirty="0" err="1"/>
              <a:t>bình</a:t>
            </a:r>
            <a:r>
              <a:rPr lang="en-US" dirty="0"/>
              <a:t> </a:t>
            </a:r>
            <a:r>
              <a:rPr lang="en-US" dirty="0" err="1"/>
              <a:t>văn</a:t>
            </a:r>
            <a:r>
              <a:rPr lang="en-US" dirty="0"/>
              <a:t> học.</a:t>
            </a:r>
          </a:p>
          <a:p>
            <a:endParaRPr lang="en-US" dirty="0"/>
          </a:p>
        </p:txBody>
      </p:sp>
      <p:pic>
        <p:nvPicPr>
          <p:cNvPr id="5" name="Content Placeholder 4" descr="A yellow book cover with a child flying in the air&#10;&#10;Description automatically generated">
            <a:extLst>
              <a:ext uri="{FF2B5EF4-FFF2-40B4-BE49-F238E27FC236}">
                <a16:creationId xmlns:a16="http://schemas.microsoft.com/office/drawing/2014/main" id="{0985C61B-5432-1B06-7243-502182238B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07951" y="2484255"/>
            <a:ext cx="3957438" cy="3714244"/>
          </a:xfrm>
          <a:prstGeom prst="rect">
            <a:avLst/>
          </a:prstGeom>
        </p:spPr>
      </p:pic>
      <p:sp>
        <p:nvSpPr>
          <p:cNvPr id="26" name="Rectangle 25">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Cloud 2">
            <a:extLst>
              <a:ext uri="{FF2B5EF4-FFF2-40B4-BE49-F238E27FC236}">
                <a16:creationId xmlns:a16="http://schemas.microsoft.com/office/drawing/2014/main" id="{A7A6D30E-9726-B5A0-0F3A-4B31E4095D07}"/>
              </a:ext>
            </a:extLst>
          </p:cNvPr>
          <p:cNvSpPr/>
          <p:nvPr/>
        </p:nvSpPr>
        <p:spPr>
          <a:xfrm>
            <a:off x="7235190" y="1371600"/>
            <a:ext cx="4307509" cy="4267991"/>
          </a:xfrm>
          <a:prstGeom prst="cloud">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i="1" dirty="0" err="1">
                <a:solidFill>
                  <a:srgbClr val="FF0000"/>
                </a:solidFill>
                <a:latin typeface="Times New Roman" panose="02020603050405020304" pitchFamily="18" charset="0"/>
                <a:ea typeface="MS Mincho" panose="02020609040205080304" pitchFamily="49" charset="-128"/>
              </a:rPr>
              <a:t>N</a:t>
            </a:r>
            <a:r>
              <a:rPr lang="en-US" sz="3200" i="1" dirty="0" err="1">
                <a:solidFill>
                  <a:srgbClr val="FF0000"/>
                </a:solidFill>
                <a:effectLst/>
                <a:latin typeface="Times New Roman" panose="02020603050405020304" pitchFamily="18" charset="0"/>
                <a:ea typeface="MS Mincho" panose="02020609040205080304" pitchFamily="49" charset="-128"/>
              </a:rPr>
              <a:t>êu</a:t>
            </a:r>
            <a:r>
              <a:rPr lang="en-US" sz="3200" i="1" dirty="0">
                <a:solidFill>
                  <a:srgbClr val="FF0000"/>
                </a:solidFill>
                <a:effectLst/>
                <a:latin typeface="Times New Roman" panose="02020603050405020304" pitchFamily="18" charset="0"/>
                <a:ea typeface="MS Mincho" panose="02020609040205080304" pitchFamily="49" charset="-128"/>
              </a:rPr>
              <a:t> </a:t>
            </a:r>
            <a:r>
              <a:rPr lang="en-US" sz="3200" i="1" dirty="0" err="1">
                <a:solidFill>
                  <a:srgbClr val="FF0000"/>
                </a:solidFill>
                <a:effectLst/>
                <a:latin typeface="Times New Roman" panose="02020603050405020304" pitchFamily="18" charset="0"/>
                <a:ea typeface="MS Mincho" panose="02020609040205080304" pitchFamily="49" charset="-128"/>
              </a:rPr>
              <a:t>những</a:t>
            </a:r>
            <a:r>
              <a:rPr lang="en-US" sz="3200" i="1" dirty="0">
                <a:solidFill>
                  <a:srgbClr val="FF0000"/>
                </a:solidFill>
                <a:effectLst/>
                <a:latin typeface="Times New Roman" panose="02020603050405020304" pitchFamily="18" charset="0"/>
                <a:ea typeface="MS Mincho" panose="02020609040205080304" pitchFamily="49" charset="-128"/>
              </a:rPr>
              <a:t> </a:t>
            </a:r>
            <a:r>
              <a:rPr lang="en-US" sz="3200" i="1" dirty="0" err="1">
                <a:solidFill>
                  <a:srgbClr val="FF0000"/>
                </a:solidFill>
                <a:effectLst/>
                <a:latin typeface="Times New Roman" panose="02020603050405020304" pitchFamily="18" charset="0"/>
                <a:ea typeface="MS Mincho" panose="02020609040205080304" pitchFamily="49" charset="-128"/>
              </a:rPr>
              <a:t>hiểu</a:t>
            </a:r>
            <a:r>
              <a:rPr lang="en-US" sz="3200" i="1" dirty="0">
                <a:solidFill>
                  <a:srgbClr val="FF0000"/>
                </a:solidFill>
                <a:effectLst/>
                <a:latin typeface="Times New Roman" panose="02020603050405020304" pitchFamily="18" charset="0"/>
                <a:ea typeface="MS Mincho" panose="02020609040205080304" pitchFamily="49" charset="-128"/>
              </a:rPr>
              <a:t> </a:t>
            </a:r>
            <a:r>
              <a:rPr lang="en-US" sz="3200" i="1" dirty="0" err="1">
                <a:solidFill>
                  <a:srgbClr val="FF0000"/>
                </a:solidFill>
                <a:effectLst/>
                <a:latin typeface="Times New Roman" panose="02020603050405020304" pitchFamily="18" charset="0"/>
                <a:ea typeface="MS Mincho" panose="02020609040205080304" pitchFamily="49" charset="-128"/>
              </a:rPr>
              <a:t>biết</a:t>
            </a:r>
            <a:r>
              <a:rPr lang="en-US" sz="3200" i="1" dirty="0">
                <a:solidFill>
                  <a:srgbClr val="FF0000"/>
                </a:solidFill>
                <a:effectLst/>
                <a:latin typeface="Times New Roman" panose="02020603050405020304" pitchFamily="18" charset="0"/>
                <a:ea typeface="MS Mincho" panose="02020609040205080304" pitchFamily="49" charset="-128"/>
              </a:rPr>
              <a:t> </a:t>
            </a:r>
            <a:r>
              <a:rPr lang="en-US" sz="3200" i="1" dirty="0" err="1">
                <a:solidFill>
                  <a:srgbClr val="FF0000"/>
                </a:solidFill>
                <a:effectLst/>
                <a:latin typeface="Times New Roman" panose="02020603050405020304" pitchFamily="18" charset="0"/>
                <a:ea typeface="MS Mincho" panose="02020609040205080304" pitchFamily="49" charset="-128"/>
              </a:rPr>
              <a:t>của</a:t>
            </a:r>
            <a:r>
              <a:rPr lang="en-US" sz="3200" i="1" dirty="0">
                <a:solidFill>
                  <a:srgbClr val="FF0000"/>
                </a:solidFill>
                <a:effectLst/>
                <a:latin typeface="Times New Roman" panose="02020603050405020304" pitchFamily="18" charset="0"/>
                <a:ea typeface="MS Mincho" panose="02020609040205080304" pitchFamily="49" charset="-128"/>
              </a:rPr>
              <a:t> về </a:t>
            </a:r>
            <a:r>
              <a:rPr lang="en-US" sz="3200" i="1" dirty="0" err="1">
                <a:solidFill>
                  <a:srgbClr val="FF0000"/>
                </a:solidFill>
                <a:effectLst/>
                <a:latin typeface="Times New Roman" panose="02020603050405020304" pitchFamily="18" charset="0"/>
                <a:ea typeface="MS Mincho" panose="02020609040205080304" pitchFamily="49" charset="-128"/>
              </a:rPr>
              <a:t>tác</a:t>
            </a:r>
            <a:r>
              <a:rPr lang="en-US" sz="3200" i="1" dirty="0">
                <a:solidFill>
                  <a:srgbClr val="FF0000"/>
                </a:solidFill>
                <a:effectLst/>
                <a:latin typeface="Times New Roman" panose="02020603050405020304" pitchFamily="18" charset="0"/>
                <a:ea typeface="MS Mincho" panose="02020609040205080304" pitchFamily="49" charset="-128"/>
              </a:rPr>
              <a:t> </a:t>
            </a:r>
            <a:r>
              <a:rPr lang="en-US" sz="3200" i="1" dirty="0" err="1">
                <a:solidFill>
                  <a:srgbClr val="FF0000"/>
                </a:solidFill>
                <a:effectLst/>
                <a:latin typeface="Times New Roman" panose="02020603050405020304" pitchFamily="18" charset="0"/>
                <a:ea typeface="MS Mincho" panose="02020609040205080304" pitchFamily="49" charset="-128"/>
              </a:rPr>
              <a:t>giả</a:t>
            </a:r>
            <a:r>
              <a:rPr lang="en-US" sz="3200" i="1" dirty="0">
                <a:solidFill>
                  <a:srgbClr val="FF0000"/>
                </a:solidFill>
                <a:effectLst/>
                <a:latin typeface="Times New Roman" panose="02020603050405020304" pitchFamily="18" charset="0"/>
                <a:ea typeface="MS Mincho" panose="02020609040205080304" pitchFamily="49" charset="-128"/>
              </a:rPr>
              <a:t> </a:t>
            </a:r>
            <a:r>
              <a:rPr lang="en-US" sz="3200" i="1" dirty="0" err="1">
                <a:solidFill>
                  <a:srgbClr val="FF0000"/>
                </a:solidFill>
                <a:effectLst/>
                <a:latin typeface="Times New Roman" panose="02020603050405020304" pitchFamily="18" charset="0"/>
                <a:ea typeface="MS Mincho" panose="02020609040205080304" pitchFamily="49" charset="-128"/>
              </a:rPr>
              <a:t>Trần</a:t>
            </a:r>
            <a:r>
              <a:rPr lang="en-US" sz="3200" i="1" dirty="0">
                <a:solidFill>
                  <a:srgbClr val="FF0000"/>
                </a:solidFill>
                <a:effectLst/>
                <a:latin typeface="Times New Roman" panose="02020603050405020304" pitchFamily="18" charset="0"/>
                <a:ea typeface="MS Mincho" panose="02020609040205080304" pitchFamily="49" charset="-128"/>
              </a:rPr>
              <a:t> Văn </a:t>
            </a:r>
            <a:r>
              <a:rPr lang="en-US" sz="3200" i="1" dirty="0" err="1">
                <a:solidFill>
                  <a:srgbClr val="FF0000"/>
                </a:solidFill>
                <a:effectLst/>
                <a:latin typeface="Times New Roman" panose="02020603050405020304" pitchFamily="18" charset="0"/>
                <a:ea typeface="MS Mincho" panose="02020609040205080304" pitchFamily="49" charset="-128"/>
              </a:rPr>
              <a:t>Toàn</a:t>
            </a:r>
            <a:r>
              <a:rPr lang="en-US" sz="1800" dirty="0">
                <a:solidFill>
                  <a:srgbClr val="0D0D0D"/>
                </a:solidFill>
                <a:effectLst/>
                <a:latin typeface="Times New Roman" panose="02020603050405020304" pitchFamily="18" charset="0"/>
                <a:ea typeface="MS Mincho" panose="02020609040205080304" pitchFamily="49" charset="-128"/>
              </a:rPr>
              <a:t>.</a:t>
            </a:r>
            <a:endParaRPr lang="en-US" dirty="0"/>
          </a:p>
        </p:txBody>
      </p:sp>
    </p:spTree>
    <p:extLst>
      <p:ext uri="{BB962C8B-B14F-4D97-AF65-F5344CB8AC3E}">
        <p14:creationId xmlns:p14="http://schemas.microsoft.com/office/powerpoint/2010/main" val="175924267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xit" presetSubtype="0" fill="hold" grpId="1" nodeType="clickEffect">
                                  <p:stCondLst>
                                    <p:cond delay="0"/>
                                  </p:stCondLst>
                                  <p:childTnLst>
                                    <p:animEffect transition="out" filter="fade">
                                      <p:cBhvr>
                                        <p:cTn id="20" dur="1000"/>
                                        <p:tgtEl>
                                          <p:spTgt spid="3"/>
                                        </p:tgtEl>
                                      </p:cBhvr>
                                    </p:animEffect>
                                    <p:anim calcmode="lin" valueType="num">
                                      <p:cBhvr>
                                        <p:cTn id="21" dur="1000"/>
                                        <p:tgtEl>
                                          <p:spTgt spid="3"/>
                                        </p:tgtEl>
                                        <p:attrNameLst>
                                          <p:attrName>ppt_x</p:attrName>
                                        </p:attrNameLst>
                                      </p:cBhvr>
                                      <p:tavLst>
                                        <p:tav tm="0">
                                          <p:val>
                                            <p:strVal val="ppt_x"/>
                                          </p:val>
                                        </p:tav>
                                        <p:tav tm="100000">
                                          <p:val>
                                            <p:strVal val="ppt_x"/>
                                          </p:val>
                                        </p:tav>
                                      </p:tavLst>
                                    </p:anim>
                                    <p:anim calcmode="lin" valueType="num">
                                      <p:cBhvr>
                                        <p:cTn id="22" dur="1000"/>
                                        <p:tgtEl>
                                          <p:spTgt spid="3"/>
                                        </p:tgtEl>
                                        <p:attrNameLst>
                                          <p:attrName>ppt_y</p:attrName>
                                        </p:attrNameLst>
                                      </p:cBhvr>
                                      <p:tavLst>
                                        <p:tav tm="0">
                                          <p:val>
                                            <p:strVal val="ppt_y"/>
                                          </p:val>
                                        </p:tav>
                                        <p:tav tm="100000">
                                          <p:val>
                                            <p:strVal val="ppt_y+.1"/>
                                          </p:val>
                                        </p:tav>
                                      </p:tavLst>
                                    </p:anim>
                                    <p:set>
                                      <p:cBhvr>
                                        <p:cTn id="23" dur="1" fill="hold">
                                          <p:stCondLst>
                                            <p:cond delay="999"/>
                                          </p:stCondLst>
                                        </p:cTn>
                                        <p:tgtEl>
                                          <p:spTgt spid="3"/>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25">
                                            <p:txEl>
                                              <p:pRg st="0" end="0"/>
                                            </p:txEl>
                                          </p:spTgt>
                                        </p:tgtEl>
                                        <p:attrNameLst>
                                          <p:attrName>style.visibility</p:attrName>
                                        </p:attrNameLst>
                                      </p:cBhvr>
                                      <p:to>
                                        <p:strVal val="visible"/>
                                      </p:to>
                                    </p:set>
                                    <p:animEffect transition="in" filter="barn(inVertical)">
                                      <p:cBhvr>
                                        <p:cTn id="28" dur="500"/>
                                        <p:tgtEl>
                                          <p:spTgt spid="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3"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B0C899B7-CA3C-DBAD-B93D-412BABF0096F}"/>
              </a:ext>
            </a:extLst>
          </p:cNvPr>
          <p:cNvSpPr>
            <a:spLocks noGrp="1"/>
          </p:cNvSpPr>
          <p:nvPr>
            <p:ph type="title"/>
          </p:nvPr>
        </p:nvSpPr>
        <p:spPr>
          <a:xfrm>
            <a:off x="805092" y="608096"/>
            <a:ext cx="10737607" cy="781699"/>
          </a:xfrm>
        </p:spPr>
        <p:txBody>
          <a:bodyPr anchor="b">
            <a:noAutofit/>
          </a:bodyPr>
          <a:lstStyle/>
          <a:p>
            <a:pPr algn="ctr">
              <a:lnSpc>
                <a:spcPct val="120000"/>
              </a:lnSpc>
            </a:pPr>
            <a:r>
              <a:rPr lang="vi-VN" sz="3200" b="1" dirty="0">
                <a:solidFill>
                  <a:srgbClr val="0070C0"/>
                </a:solidFill>
              </a:rPr>
              <a:t>3. Văn bản </a:t>
            </a:r>
            <a:r>
              <a:rPr lang="vi-VN" sz="3200" b="1" i="1" dirty="0">
                <a:solidFill>
                  <a:srgbClr val="0070C0"/>
                </a:solidFill>
              </a:rPr>
              <a:t>Từ “Thằng quỷ nhỏ” của Nguyễn Nhật Ánh nghĩ về những phẩm chất của một tác phẩm viết cho thiếu nhi </a:t>
            </a:r>
            <a:endParaRPr lang="en-US" sz="3200" dirty="0">
              <a:solidFill>
                <a:srgbClr val="0070C0"/>
              </a:solidFill>
            </a:endParaRPr>
          </a:p>
        </p:txBody>
      </p:sp>
      <p:sp>
        <p:nvSpPr>
          <p:cNvPr id="23" name="Rectangle 22">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4" name="Rectangle 2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5" name="Content Placeholder 8">
            <a:extLst>
              <a:ext uri="{FF2B5EF4-FFF2-40B4-BE49-F238E27FC236}">
                <a16:creationId xmlns:a16="http://schemas.microsoft.com/office/drawing/2014/main" id="{77F21A7C-A127-9459-B411-1106AF15C3C3}"/>
              </a:ext>
            </a:extLst>
          </p:cNvPr>
          <p:cNvSpPr>
            <a:spLocks noGrp="1"/>
          </p:cNvSpPr>
          <p:nvPr>
            <p:ph idx="1"/>
          </p:nvPr>
        </p:nvSpPr>
        <p:spPr>
          <a:xfrm>
            <a:off x="496919" y="2517349"/>
            <a:ext cx="5732431" cy="3639450"/>
          </a:xfrm>
        </p:spPr>
        <p:txBody>
          <a:bodyPr anchor="ctr">
            <a:noAutofit/>
          </a:bodyPr>
          <a:lstStyle/>
          <a:p>
            <a:pPr marL="0" indent="0" algn="ctr">
              <a:lnSpc>
                <a:spcPct val="150000"/>
              </a:lnSpc>
              <a:buNone/>
            </a:pPr>
            <a:r>
              <a:rPr lang="en-US" b="1" dirty="0">
                <a:solidFill>
                  <a:srgbClr val="FF0000"/>
                </a:solidFill>
              </a:rPr>
              <a:t>THẢO LUẬN CẶP ĐÔI</a:t>
            </a:r>
          </a:p>
          <a:p>
            <a:pPr marL="0" indent="0" algn="just">
              <a:lnSpc>
                <a:spcPct val="150000"/>
              </a:lnSpc>
              <a:buNone/>
            </a:pPr>
            <a:r>
              <a:rPr lang="en-US" i="1" dirty="0">
                <a:solidFill>
                  <a:srgbClr val="FF0000"/>
                </a:solidFill>
              </a:rPr>
              <a:t> - </a:t>
            </a:r>
            <a:r>
              <a:rPr lang="en-US" dirty="0" err="1">
                <a:solidFill>
                  <a:srgbClr val="FF0000"/>
                </a:solidFill>
              </a:rPr>
              <a:t>Nêu</a:t>
            </a:r>
            <a:r>
              <a:rPr lang="en-US" dirty="0">
                <a:solidFill>
                  <a:srgbClr val="FF0000"/>
                </a:solidFill>
              </a:rPr>
              <a:t> </a:t>
            </a:r>
            <a:r>
              <a:rPr lang="en-US" dirty="0" err="1">
                <a:solidFill>
                  <a:srgbClr val="FF0000"/>
                </a:solidFill>
              </a:rPr>
              <a:t>thể</a:t>
            </a:r>
            <a:r>
              <a:rPr lang="en-US" dirty="0">
                <a:solidFill>
                  <a:srgbClr val="FF0000"/>
                </a:solidFill>
              </a:rPr>
              <a:t> </a:t>
            </a:r>
            <a:r>
              <a:rPr lang="en-US" dirty="0" err="1">
                <a:solidFill>
                  <a:srgbClr val="FF0000"/>
                </a:solidFill>
              </a:rPr>
              <a:t>loại</a:t>
            </a:r>
            <a:r>
              <a:rPr lang="en-US" dirty="0">
                <a:solidFill>
                  <a:srgbClr val="FF0000"/>
                </a:solidFill>
              </a:rPr>
              <a:t> </a:t>
            </a:r>
            <a:r>
              <a:rPr lang="en-US" dirty="0" err="1">
                <a:solidFill>
                  <a:srgbClr val="FF0000"/>
                </a:solidFill>
              </a:rPr>
              <a:t>của</a:t>
            </a:r>
            <a:r>
              <a:rPr lang="en-US" dirty="0">
                <a:solidFill>
                  <a:srgbClr val="FF0000"/>
                </a:solidFill>
              </a:rPr>
              <a:t> VB</a:t>
            </a:r>
          </a:p>
          <a:p>
            <a:pPr marL="0" indent="0" algn="just">
              <a:lnSpc>
                <a:spcPct val="150000"/>
              </a:lnSpc>
              <a:buNone/>
            </a:pPr>
            <a:r>
              <a:rPr lang="en-US" dirty="0">
                <a:solidFill>
                  <a:srgbClr val="FF0000"/>
                </a:solidFill>
              </a:rPr>
              <a:t> - </a:t>
            </a:r>
            <a:r>
              <a:rPr lang="en-US" dirty="0" err="1">
                <a:solidFill>
                  <a:srgbClr val="FF0000"/>
                </a:solidFill>
              </a:rPr>
              <a:t>Dựa</a:t>
            </a:r>
            <a:r>
              <a:rPr lang="en-US" dirty="0">
                <a:solidFill>
                  <a:srgbClr val="FF0000"/>
                </a:solidFill>
              </a:rPr>
              <a:t> </a:t>
            </a:r>
            <a:r>
              <a:rPr lang="en-US" dirty="0" err="1">
                <a:solidFill>
                  <a:srgbClr val="FF0000"/>
                </a:solidFill>
              </a:rPr>
              <a:t>vào</a:t>
            </a:r>
            <a:r>
              <a:rPr lang="en-US" dirty="0">
                <a:solidFill>
                  <a:srgbClr val="FF0000"/>
                </a:solidFill>
              </a:rPr>
              <a:t> </a:t>
            </a:r>
            <a:r>
              <a:rPr lang="en-US" dirty="0" err="1">
                <a:solidFill>
                  <a:srgbClr val="FF0000"/>
                </a:solidFill>
              </a:rPr>
              <a:t>nhan</a:t>
            </a:r>
            <a:r>
              <a:rPr lang="en-US" dirty="0">
                <a:solidFill>
                  <a:srgbClr val="FF0000"/>
                </a:solidFill>
              </a:rPr>
              <a:t> </a:t>
            </a:r>
            <a:r>
              <a:rPr lang="en-US" dirty="0" err="1">
                <a:solidFill>
                  <a:srgbClr val="FF0000"/>
                </a:solidFill>
              </a:rPr>
              <a:t>đề</a:t>
            </a:r>
            <a:r>
              <a:rPr lang="en-US" dirty="0">
                <a:solidFill>
                  <a:srgbClr val="FF0000"/>
                </a:solidFill>
              </a:rPr>
              <a:t>, </a:t>
            </a:r>
            <a:r>
              <a:rPr lang="en-US" dirty="0" err="1">
                <a:solidFill>
                  <a:srgbClr val="FF0000"/>
                </a:solidFill>
              </a:rPr>
              <a:t>hãy</a:t>
            </a:r>
            <a:r>
              <a:rPr lang="en-US" dirty="0">
                <a:solidFill>
                  <a:srgbClr val="FF0000"/>
                </a:solidFill>
              </a:rPr>
              <a:t> </a:t>
            </a:r>
            <a:r>
              <a:rPr lang="en-US" dirty="0" err="1">
                <a:solidFill>
                  <a:srgbClr val="FF0000"/>
                </a:solidFill>
              </a:rPr>
              <a:t>cho</a:t>
            </a:r>
            <a:r>
              <a:rPr lang="en-US" dirty="0">
                <a:solidFill>
                  <a:srgbClr val="FF0000"/>
                </a:solidFill>
              </a:rPr>
              <a:t> </a:t>
            </a:r>
            <a:r>
              <a:rPr lang="en-US" dirty="0" err="1">
                <a:solidFill>
                  <a:srgbClr val="FF0000"/>
                </a:solidFill>
              </a:rPr>
              <a:t>biết</a:t>
            </a:r>
            <a:r>
              <a:rPr lang="en-US" dirty="0">
                <a:solidFill>
                  <a:srgbClr val="FF0000"/>
                </a:solidFill>
              </a:rPr>
              <a:t> </a:t>
            </a:r>
            <a:r>
              <a:rPr lang="en-US" dirty="0" err="1">
                <a:solidFill>
                  <a:srgbClr val="FF0000"/>
                </a:solidFill>
              </a:rPr>
              <a:t>văn</a:t>
            </a:r>
            <a:r>
              <a:rPr lang="en-US" dirty="0">
                <a:solidFill>
                  <a:srgbClr val="FF0000"/>
                </a:solidFill>
              </a:rPr>
              <a:t> </a:t>
            </a:r>
            <a:r>
              <a:rPr lang="en-US" dirty="0" err="1">
                <a:solidFill>
                  <a:srgbClr val="FF0000"/>
                </a:solidFill>
              </a:rPr>
              <a:t>bản</a:t>
            </a:r>
            <a:r>
              <a:rPr lang="en-US" dirty="0">
                <a:solidFill>
                  <a:srgbClr val="FF0000"/>
                </a:solidFill>
              </a:rPr>
              <a:t> </a:t>
            </a:r>
            <a:r>
              <a:rPr lang="en-US" dirty="0" err="1">
                <a:solidFill>
                  <a:srgbClr val="FF0000"/>
                </a:solidFill>
              </a:rPr>
              <a:t>bàn</a:t>
            </a:r>
            <a:r>
              <a:rPr lang="en-US" dirty="0">
                <a:solidFill>
                  <a:srgbClr val="FF0000"/>
                </a:solidFill>
              </a:rPr>
              <a:t> </a:t>
            </a:r>
            <a:r>
              <a:rPr lang="en-US" dirty="0" err="1">
                <a:solidFill>
                  <a:srgbClr val="FF0000"/>
                </a:solidFill>
              </a:rPr>
              <a:t>luận</a:t>
            </a:r>
            <a:r>
              <a:rPr lang="en-US" dirty="0">
                <a:solidFill>
                  <a:srgbClr val="FF0000"/>
                </a:solidFill>
              </a:rPr>
              <a:t> về </a:t>
            </a:r>
            <a:r>
              <a:rPr lang="en-US" dirty="0" err="1">
                <a:solidFill>
                  <a:srgbClr val="FF0000"/>
                </a:solidFill>
              </a:rPr>
              <a:t>vấn</a:t>
            </a:r>
            <a:r>
              <a:rPr lang="en-US" dirty="0">
                <a:solidFill>
                  <a:srgbClr val="FF0000"/>
                </a:solidFill>
              </a:rPr>
              <a:t> </a:t>
            </a:r>
            <a:r>
              <a:rPr lang="en-US" dirty="0" err="1">
                <a:solidFill>
                  <a:srgbClr val="FF0000"/>
                </a:solidFill>
              </a:rPr>
              <a:t>đề</a:t>
            </a:r>
            <a:r>
              <a:rPr lang="en-US" dirty="0">
                <a:solidFill>
                  <a:srgbClr val="FF0000"/>
                </a:solidFill>
              </a:rPr>
              <a:t> gì?</a:t>
            </a:r>
            <a:r>
              <a:rPr lang="en-US" i="1" dirty="0">
                <a:solidFill>
                  <a:srgbClr val="FF0000"/>
                </a:solidFill>
              </a:rPr>
              <a:t> </a:t>
            </a:r>
            <a:r>
              <a:rPr lang="en-US" dirty="0" err="1">
                <a:solidFill>
                  <a:srgbClr val="FF0000"/>
                </a:solidFill>
              </a:rPr>
              <a:t>Nêu</a:t>
            </a:r>
            <a:r>
              <a:rPr lang="en-US" dirty="0">
                <a:solidFill>
                  <a:srgbClr val="FF0000"/>
                </a:solidFill>
              </a:rPr>
              <a:t> </a:t>
            </a:r>
            <a:r>
              <a:rPr lang="en-US" dirty="0" err="1">
                <a:solidFill>
                  <a:srgbClr val="FF0000"/>
                </a:solidFill>
              </a:rPr>
              <a:t>phạm</a:t>
            </a:r>
            <a:r>
              <a:rPr lang="en-US" dirty="0">
                <a:solidFill>
                  <a:srgbClr val="FF0000"/>
                </a:solidFill>
              </a:rPr>
              <a:t> vi </a:t>
            </a:r>
            <a:r>
              <a:rPr lang="en-US" dirty="0" err="1">
                <a:solidFill>
                  <a:srgbClr val="FF0000"/>
                </a:solidFill>
              </a:rPr>
              <a:t>của</a:t>
            </a:r>
            <a:r>
              <a:rPr lang="en-US" dirty="0">
                <a:solidFill>
                  <a:srgbClr val="FF0000"/>
                </a:solidFill>
              </a:rPr>
              <a:t> </a:t>
            </a:r>
            <a:r>
              <a:rPr lang="en-US" dirty="0" err="1">
                <a:solidFill>
                  <a:srgbClr val="FF0000"/>
                </a:solidFill>
              </a:rPr>
              <a:t>vấn</a:t>
            </a:r>
            <a:r>
              <a:rPr lang="en-US" dirty="0">
                <a:solidFill>
                  <a:srgbClr val="FF0000"/>
                </a:solidFill>
              </a:rPr>
              <a:t> </a:t>
            </a:r>
            <a:r>
              <a:rPr lang="en-US" dirty="0" err="1">
                <a:solidFill>
                  <a:srgbClr val="FF0000"/>
                </a:solidFill>
              </a:rPr>
              <a:t>đề</a:t>
            </a:r>
            <a:r>
              <a:rPr lang="en-US" dirty="0">
                <a:solidFill>
                  <a:srgbClr val="FF0000"/>
                </a:solidFill>
              </a:rPr>
              <a:t> </a:t>
            </a:r>
            <a:r>
              <a:rPr lang="en-US" dirty="0" err="1">
                <a:solidFill>
                  <a:srgbClr val="FF0000"/>
                </a:solidFill>
              </a:rPr>
              <a:t>bàn</a:t>
            </a:r>
            <a:r>
              <a:rPr lang="en-US" dirty="0">
                <a:solidFill>
                  <a:srgbClr val="FF0000"/>
                </a:solidFill>
              </a:rPr>
              <a:t> </a:t>
            </a:r>
            <a:r>
              <a:rPr lang="en-US" dirty="0" err="1">
                <a:solidFill>
                  <a:srgbClr val="FF0000"/>
                </a:solidFill>
              </a:rPr>
              <a:t>luận</a:t>
            </a:r>
            <a:r>
              <a:rPr lang="en-US" dirty="0">
                <a:solidFill>
                  <a:srgbClr val="FF0000"/>
                </a:solidFill>
              </a:rPr>
              <a:t> </a:t>
            </a:r>
            <a:r>
              <a:rPr lang="en-US" dirty="0" err="1">
                <a:solidFill>
                  <a:srgbClr val="FF0000"/>
                </a:solidFill>
              </a:rPr>
              <a:t>trong</a:t>
            </a:r>
            <a:r>
              <a:rPr lang="en-US" dirty="0">
                <a:solidFill>
                  <a:srgbClr val="FF0000"/>
                </a:solidFill>
              </a:rPr>
              <a:t> </a:t>
            </a:r>
            <a:r>
              <a:rPr lang="en-US" dirty="0" err="1">
                <a:solidFill>
                  <a:srgbClr val="FF0000"/>
                </a:solidFill>
              </a:rPr>
              <a:t>văn</a:t>
            </a:r>
            <a:r>
              <a:rPr lang="en-US" dirty="0">
                <a:solidFill>
                  <a:srgbClr val="FF0000"/>
                </a:solidFill>
              </a:rPr>
              <a:t> </a:t>
            </a:r>
            <a:r>
              <a:rPr lang="en-US" dirty="0" err="1">
                <a:solidFill>
                  <a:srgbClr val="FF0000"/>
                </a:solidFill>
              </a:rPr>
              <a:t>bản</a:t>
            </a:r>
            <a:r>
              <a:rPr lang="en-US" dirty="0">
                <a:solidFill>
                  <a:srgbClr val="FF0000"/>
                </a:solidFill>
              </a:rPr>
              <a:t>.</a:t>
            </a:r>
          </a:p>
          <a:p>
            <a:endParaRPr lang="en-US" dirty="0"/>
          </a:p>
        </p:txBody>
      </p:sp>
      <p:pic>
        <p:nvPicPr>
          <p:cNvPr id="5" name="Content Placeholder 4" descr="A yellow book cover with a child flying in the air&#10;&#10;Description automatically generated">
            <a:extLst>
              <a:ext uri="{FF2B5EF4-FFF2-40B4-BE49-F238E27FC236}">
                <a16:creationId xmlns:a16="http://schemas.microsoft.com/office/drawing/2014/main" id="{0985C61B-5432-1B06-7243-502182238B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07951" y="2484255"/>
            <a:ext cx="3957438" cy="3714244"/>
          </a:xfrm>
          <a:prstGeom prst="rect">
            <a:avLst/>
          </a:prstGeom>
        </p:spPr>
      </p:pic>
      <p:sp>
        <p:nvSpPr>
          <p:cNvPr id="26" name="Rectangle 25">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416120628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5">
                                            <p:txEl>
                                              <p:pRg st="0" end="0"/>
                                            </p:txEl>
                                          </p:spTgt>
                                        </p:tgtEl>
                                        <p:attrNameLst>
                                          <p:attrName>style.visibility</p:attrName>
                                        </p:attrNameLst>
                                      </p:cBhvr>
                                      <p:to>
                                        <p:strVal val="visible"/>
                                      </p:to>
                                    </p:set>
                                    <p:animEffect transition="in" filter="barn(inVertical)">
                                      <p:cBhvr>
                                        <p:cTn id="14" dur="500"/>
                                        <p:tgtEl>
                                          <p:spTgt spid="2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25">
                                            <p:txEl>
                                              <p:pRg st="1" end="1"/>
                                            </p:txEl>
                                          </p:spTgt>
                                        </p:tgtEl>
                                        <p:attrNameLst>
                                          <p:attrName>style.visibility</p:attrName>
                                        </p:attrNameLst>
                                      </p:cBhvr>
                                      <p:to>
                                        <p:strVal val="visible"/>
                                      </p:to>
                                    </p:set>
                                    <p:animEffect transition="in" filter="barn(inVertical)">
                                      <p:cBhvr>
                                        <p:cTn id="19" dur="500"/>
                                        <p:tgtEl>
                                          <p:spTgt spid="25">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25">
                                            <p:txEl>
                                              <p:pRg st="2" end="2"/>
                                            </p:txEl>
                                          </p:spTgt>
                                        </p:tgtEl>
                                        <p:attrNameLst>
                                          <p:attrName>style.visibility</p:attrName>
                                        </p:attrNameLst>
                                      </p:cBhvr>
                                      <p:to>
                                        <p:strVal val="visible"/>
                                      </p:to>
                                    </p:set>
                                    <p:animEffect transition="in" filter="barn(inVertical)">
                                      <p:cBhvr>
                                        <p:cTn id="24" dur="500"/>
                                        <p:tgtEl>
                                          <p:spTgt spid="2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https://www.freeppt7.c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ẫu 2">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TotalTime>
  <Words>5197</Words>
  <Application>Microsoft Office PowerPoint</Application>
  <PresentationFormat>Widescreen</PresentationFormat>
  <Paragraphs>442</Paragraphs>
  <Slides>56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56</vt:i4>
      </vt:variant>
    </vt:vector>
  </HeadingPairs>
  <TitlesOfParts>
    <vt:vector size="65" baseType="lpstr">
      <vt:lpstr>Times New Roman</vt:lpstr>
      <vt:lpstr>Symbol</vt:lpstr>
      <vt:lpstr>Times New Roman</vt:lpstr>
      <vt:lpstr>Calibri</vt:lpstr>
      <vt:lpstr>Arial</vt:lpstr>
      <vt:lpstr>#9Slide05 Braxton Regular</vt:lpstr>
      <vt:lpstr>#9Slide03 AmpleSoft Bold</vt:lpstr>
      <vt:lpstr>Wingdings</vt:lpstr>
      <vt:lpstr>https://www.freeppt7.com</vt:lpstr>
      <vt:lpstr>PowerPoint Presentation</vt:lpstr>
      <vt:lpstr>HOẠT ĐỘNG 1 KHỞI ĐỘNG </vt:lpstr>
      <vt:lpstr>PowerPoint Presentation</vt:lpstr>
      <vt:lpstr>PowerPoint Presentation</vt:lpstr>
      <vt:lpstr>HOẠT ĐỘNG 2 HÌNH THÀNH  KIẾN THỨC </vt:lpstr>
      <vt:lpstr>PowerPoint Presentation</vt:lpstr>
      <vt:lpstr>1. Đọc văn bản</vt:lpstr>
      <vt:lpstr>2. Tác giả Trần Văn Toàn</vt:lpstr>
      <vt:lpstr>3. Văn bản Từ “Thằng quỷ nhỏ” của Nguyễn Nhật Ánh nghĩ về những phẩm chất của một tác phẩm viết cho thiếu nhi </vt:lpstr>
      <vt:lpstr>3. Văn bản Từ “Thằng quỷ nhỏ” của Nguyễn Nhật Ánh nghĩ về những phẩm chất của một tác phẩm viết cho thiếu nhi </vt:lpstr>
      <vt:lpstr>3. Văn bản Từ “Thằng quỷ nhỏ” của Nguyễn Nhật Ánh nghĩ về những phẩm chất của một tác phẩm viết cho thiếu nhi </vt:lpstr>
      <vt:lpstr>PowerPoint Presentation</vt:lpstr>
      <vt:lpstr>1. Tìm hiểu hệ thống luận điểm </vt:lpstr>
      <vt:lpstr>1. Tìm hiểu hệ thống luận điểm </vt:lpstr>
      <vt:lpstr>PowerPoint Presentation</vt:lpstr>
      <vt:lpstr>PowerPoint Presentation</vt:lpstr>
      <vt:lpstr> HOẠT ĐỘNG NHÓM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Nghệ thuật viết văn nghị luận của tác giả thể hiện qua văn bản </vt:lpstr>
      <vt:lpstr>PowerPoint Presentation</vt:lpstr>
      <vt:lpstr>3. Nghệ thuật viết văn nghị luận của tác giả thể hiện qua văn bản </vt:lpstr>
      <vt:lpstr>3. Nghệ thuật viết văn nghị luận của tác giả thể hiện qua văn bản </vt:lpstr>
      <vt:lpstr>3. Nghệ thuật viết văn nghị luận của tác giả thể hiện qua văn bản </vt:lpstr>
      <vt:lpstr>III. TỔNG KẾT </vt:lpstr>
      <vt:lpstr>1. Nghệ thuật</vt:lpstr>
      <vt:lpstr>2. Nội dung</vt:lpstr>
      <vt:lpstr>HOẠT ĐỘNG 3 LUYỆN TẬP</vt:lpstr>
      <vt:lpstr>PowerPoint Presentation</vt:lpstr>
      <vt:lpstr>PowerPoint Presentation</vt:lpstr>
      <vt:lpstr>PowerPoint Presentation</vt:lpstr>
      <vt:lpstr>PowerPoint Presentation</vt:lpstr>
      <vt:lpstr>PowerPoint Presentation</vt:lpstr>
      <vt:lpstr>HOẠT ĐỘNG 4 VẬN DỤNG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kimhuong8784@gmail.com</dc:creator>
  <cp:lastModifiedBy>kimhuong8784@gmail.com</cp:lastModifiedBy>
  <cp:revision>29</cp:revision>
  <dcterms:created xsi:type="dcterms:W3CDTF">2024-08-02T11:36:10Z</dcterms:created>
  <dcterms:modified xsi:type="dcterms:W3CDTF">2024-08-06T12:47:43Z</dcterms:modified>
</cp:coreProperties>
</file>