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 id="2147483672" r:id="rId2"/>
  </p:sldMasterIdLst>
  <p:notesMasterIdLst>
    <p:notesMasterId r:id="rId34"/>
  </p:notesMasterIdLst>
  <p:sldIdLst>
    <p:sldId id="290" r:id="rId3"/>
    <p:sldId id="294" r:id="rId4"/>
    <p:sldId id="300" r:id="rId5"/>
    <p:sldId id="299" r:id="rId6"/>
    <p:sldId id="296" r:id="rId7"/>
    <p:sldId id="292" r:id="rId8"/>
    <p:sldId id="301" r:id="rId9"/>
    <p:sldId id="303" r:id="rId10"/>
    <p:sldId id="302" r:id="rId11"/>
    <p:sldId id="304" r:id="rId12"/>
    <p:sldId id="286" r:id="rId13"/>
    <p:sldId id="291" r:id="rId14"/>
    <p:sldId id="307" r:id="rId15"/>
    <p:sldId id="306" r:id="rId16"/>
    <p:sldId id="308" r:id="rId17"/>
    <p:sldId id="305" r:id="rId18"/>
    <p:sldId id="309" r:id="rId19"/>
    <p:sldId id="310" r:id="rId20"/>
    <p:sldId id="311" r:id="rId21"/>
    <p:sldId id="312" r:id="rId22"/>
    <p:sldId id="313" r:id="rId23"/>
    <p:sldId id="288" r:id="rId24"/>
    <p:sldId id="314" r:id="rId25"/>
    <p:sldId id="315" r:id="rId26"/>
    <p:sldId id="297" r:id="rId27"/>
    <p:sldId id="295" r:id="rId28"/>
    <p:sldId id="293" r:id="rId29"/>
    <p:sldId id="317" r:id="rId30"/>
    <p:sldId id="318" r:id="rId31"/>
    <p:sldId id="298" r:id="rId32"/>
    <p:sldId id="319" r:id="rId33"/>
  </p:sldIdLst>
  <p:sldSz cx="12192000" cy="6858000"/>
  <p:notesSz cx="6858000" cy="9144000"/>
  <p:embeddedFontLst>
    <p:embeddedFont>
      <p:font typeface="#9Slide03 AmpleSoft Bold" panose="02000000000000000000" pitchFamily="2" charset="0"/>
      <p:regular r:id="rId35"/>
    </p:embeddedFont>
    <p:embeddedFont>
      <p:font typeface="#9Slide05 Brannboll Ny" panose="02000000000000000000" pitchFamily="2" charset="0"/>
      <p:regular r:id="rId36"/>
    </p:embeddedFont>
    <p:embeddedFont>
      <p:font typeface="#9Slide05 FS Blonde Script" panose="03000503000000000000" pitchFamily="65" charset="0"/>
      <p:italic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52" d="100"/>
          <a:sy n="52" d="100"/>
        </p:scale>
        <p:origin x="116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font" Target="fonts/font3.fntdata"/><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font" Target="fonts/font2.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1.fntdata"/><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78D17-9690-4370-AE36-EAF359468EFD}" type="datetimeFigureOut">
              <a:rPr lang="en-US" smtClean="0"/>
              <a:t>6/8/2024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C3D415-95C9-486A-9A39-83C6E81ED230}" type="slidenum">
              <a:rPr lang="en-US" smtClean="0"/>
              <a:t>‹#›</a:t>
            </a:fld>
            <a:endParaRPr lang="en-US"/>
          </a:p>
        </p:txBody>
      </p:sp>
    </p:spTree>
    <p:extLst>
      <p:ext uri="{BB962C8B-B14F-4D97-AF65-F5344CB8AC3E}">
        <p14:creationId xmlns:p14="http://schemas.microsoft.com/office/powerpoint/2010/main" val="3558192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3D415-95C9-486A-9A39-83C6E81ED230}" type="slidenum">
              <a:rPr lang="en-US" smtClean="0"/>
              <a:t>21</a:t>
            </a:fld>
            <a:endParaRPr lang="en-US"/>
          </a:p>
        </p:txBody>
      </p:sp>
    </p:spTree>
    <p:extLst>
      <p:ext uri="{BB962C8B-B14F-4D97-AF65-F5344CB8AC3E}">
        <p14:creationId xmlns:p14="http://schemas.microsoft.com/office/powerpoint/2010/main" val="39321812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062864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947194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471469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96AA5-815D-96EA-391F-7F77DCBAAA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0271AE-83B7-38EF-7F8E-3FB11685FA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0D9472-49DD-FAC2-22B9-27226893AE93}"/>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5" name="Footer Placeholder 4">
            <a:extLst>
              <a:ext uri="{FF2B5EF4-FFF2-40B4-BE49-F238E27FC236}">
                <a16:creationId xmlns:a16="http://schemas.microsoft.com/office/drawing/2014/main" id="{DEE6A9CC-C107-7036-1872-9160BF146C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7B192-FF5D-C955-45E6-B0E8F51A757F}"/>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29030381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E5CD5-2066-F34E-FE19-830122B510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B977CE-7926-E141-A8CD-36BEB4E29D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4F60A1-9520-C944-E601-0A8D2A64E88D}"/>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5" name="Footer Placeholder 4">
            <a:extLst>
              <a:ext uri="{FF2B5EF4-FFF2-40B4-BE49-F238E27FC236}">
                <a16:creationId xmlns:a16="http://schemas.microsoft.com/office/drawing/2014/main" id="{0752DF00-BF16-9A07-C091-C0F1376B1F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228F59-260D-9198-1948-BB277E8DE26D}"/>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14598824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BE5EE-279F-A7DB-8892-BA05BA3FE5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22F7C5B-97D4-5491-8B4A-11B02C96416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B530A8-EA96-38AD-8F56-176557E776B5}"/>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5" name="Footer Placeholder 4">
            <a:extLst>
              <a:ext uri="{FF2B5EF4-FFF2-40B4-BE49-F238E27FC236}">
                <a16:creationId xmlns:a16="http://schemas.microsoft.com/office/drawing/2014/main" id="{A3B5CD2C-BC15-2E29-A40F-6FA9158268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C1A41B-C89E-FBD8-C2B2-117B82449D08}"/>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1238854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C8CB5-0D20-16FD-3E46-1000AEB7E6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A9DBFB-9926-2DDF-3E48-D4111E4732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8DF51E-BD56-6CB4-553E-FA09F7AB22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9DB5D58-586B-EDEE-6146-2D76E1C4BF0C}"/>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6" name="Footer Placeholder 5">
            <a:extLst>
              <a:ext uri="{FF2B5EF4-FFF2-40B4-BE49-F238E27FC236}">
                <a16:creationId xmlns:a16="http://schemas.microsoft.com/office/drawing/2014/main" id="{61A45461-0095-0F31-8629-84C6730F79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618571-4486-D9CD-0F02-9E26A78F4CC3}"/>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3610147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1BF4E-AAE6-37C5-8A5E-95A1BA0B94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45D95D-8B87-5EED-AA0F-03CA75C029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146672-F058-6287-C71C-34DA0199AE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DA8712-0413-E0D5-142E-DE1266C039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81A408-C0BE-A30F-EF84-3BED77C512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A0E7814-C865-E7A3-AAE2-FC0E442AB4BE}"/>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8" name="Footer Placeholder 7">
            <a:extLst>
              <a:ext uri="{FF2B5EF4-FFF2-40B4-BE49-F238E27FC236}">
                <a16:creationId xmlns:a16="http://schemas.microsoft.com/office/drawing/2014/main" id="{598E1F25-326A-2084-3E3F-423E438442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C90A8B1-7DFF-18D9-FEE9-C3C2A7A8D104}"/>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25932034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B60D9-D6F3-013F-A3C8-28537EC2A4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B28726-23AD-0B4C-2286-891DF3F6B6F4}"/>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4" name="Footer Placeholder 3">
            <a:extLst>
              <a:ext uri="{FF2B5EF4-FFF2-40B4-BE49-F238E27FC236}">
                <a16:creationId xmlns:a16="http://schemas.microsoft.com/office/drawing/2014/main" id="{767C05DE-9B38-3984-E522-CF8BA009D0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0A9BD8-2EBB-A872-FBD5-7EACB676313C}"/>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1817570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FC7F53-AC3E-226B-06AE-AD83A047B6EF}"/>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3" name="Footer Placeholder 2">
            <a:extLst>
              <a:ext uri="{FF2B5EF4-FFF2-40B4-BE49-F238E27FC236}">
                <a16:creationId xmlns:a16="http://schemas.microsoft.com/office/drawing/2014/main" id="{F82C0C51-92F2-EA5D-DEF7-5A8F39F840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BB6C82-6CF6-249E-291F-A98E1D2D83D5}"/>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33285747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2A9B4-193D-0A9C-4CAF-C32D9DE646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551989-3DC3-2ADE-C68F-EA7AA3FA15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525316-C3B2-A98B-6277-AC7F4B81E0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AD425F-BBE5-61C9-2185-3AB19C0E8EDA}"/>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6" name="Footer Placeholder 5">
            <a:extLst>
              <a:ext uri="{FF2B5EF4-FFF2-40B4-BE49-F238E27FC236}">
                <a16:creationId xmlns:a16="http://schemas.microsoft.com/office/drawing/2014/main" id="{BA7E12F1-0929-84EB-45BF-D76DF45BBA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A0A108-DA15-C6CD-1AE2-41363E6907C1}"/>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1171485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4152411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2F099-5E62-2140-B377-7362166366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62FD03D-AA20-11DD-4CF6-13C35407DE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6D96A2-B105-52DB-84A9-8C06AC4B87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B9B623-6F26-182A-D402-8054473B6BB1}"/>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6" name="Footer Placeholder 5">
            <a:extLst>
              <a:ext uri="{FF2B5EF4-FFF2-40B4-BE49-F238E27FC236}">
                <a16:creationId xmlns:a16="http://schemas.microsoft.com/office/drawing/2014/main" id="{7D01416F-6221-177E-F285-89A0B5E588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50BC34-296F-4F4F-91E9-0AE59AD3F0AE}"/>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3989521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912F8-1155-7A7D-78BE-8C25D847E4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3997F2-6A95-8CDB-B848-ACD15BA57F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1926E6-B50C-00B5-70E1-B6A065AA0994}"/>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5" name="Footer Placeholder 4">
            <a:extLst>
              <a:ext uri="{FF2B5EF4-FFF2-40B4-BE49-F238E27FC236}">
                <a16:creationId xmlns:a16="http://schemas.microsoft.com/office/drawing/2014/main" id="{509A9414-C815-B9AB-F184-EE1F90BA5A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4F96F3-5B5B-403A-4CBB-8F82E37C29C5}"/>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36874512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B58C2B-5DBC-0D29-DF20-EB573F42C6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0D6BF1-4B20-E9D1-151C-2D270D2E1C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AB8271-09D2-C576-CA47-4F440116790E}"/>
              </a:ext>
            </a:extLst>
          </p:cNvPr>
          <p:cNvSpPr>
            <a:spLocks noGrp="1"/>
          </p:cNvSpPr>
          <p:nvPr>
            <p:ph type="dt" sz="half" idx="10"/>
          </p:nvPr>
        </p:nvSpPr>
        <p:spPr/>
        <p:txBody>
          <a:bodyPr/>
          <a:lstStyle/>
          <a:p>
            <a:fld id="{6B9369AA-462C-4535-9981-9B8AA7D81128}" type="datetimeFigureOut">
              <a:rPr lang="en-US" smtClean="0"/>
              <a:t>6/8/2024</a:t>
            </a:fld>
            <a:endParaRPr lang="en-US"/>
          </a:p>
        </p:txBody>
      </p:sp>
      <p:sp>
        <p:nvSpPr>
          <p:cNvPr id="5" name="Footer Placeholder 4">
            <a:extLst>
              <a:ext uri="{FF2B5EF4-FFF2-40B4-BE49-F238E27FC236}">
                <a16:creationId xmlns:a16="http://schemas.microsoft.com/office/drawing/2014/main" id="{EE6675C4-9260-0C38-DCCA-8FDEF126E5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16C5F8-128B-0CC9-0BF8-1F2147607D7F}"/>
              </a:ext>
            </a:extLst>
          </p:cNvPr>
          <p:cNvSpPr>
            <a:spLocks noGrp="1"/>
          </p:cNvSpPr>
          <p:nvPr>
            <p:ph type="sldNum" sz="quarter" idx="12"/>
          </p:nvPr>
        </p:nvSpPr>
        <p:spPr/>
        <p:txBody>
          <a:bodyPr/>
          <a:lstStyle/>
          <a:p>
            <a:fld id="{910B0D01-2DB1-43E2-8419-D6BF2B14488A}" type="slidenum">
              <a:rPr lang="en-US" smtClean="0"/>
              <a:t>‹#›</a:t>
            </a:fld>
            <a:endParaRPr lang="en-US"/>
          </a:p>
        </p:txBody>
      </p:sp>
    </p:spTree>
    <p:extLst>
      <p:ext uri="{BB962C8B-B14F-4D97-AF65-F5344CB8AC3E}">
        <p14:creationId xmlns:p14="http://schemas.microsoft.com/office/powerpoint/2010/main" val="15493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294404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1980031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3365600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414010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186926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1287151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915AC8B-95B6-45DB-8114-546E2664D038}" type="datetimeFigureOut">
              <a:rPr lang="zh-CN" altLang="en-US" smtClean="0"/>
              <a:t>2024/8/6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2477383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5AC8B-95B6-45DB-8114-546E2664D038}" type="datetimeFigureOut">
              <a:rPr lang="zh-CN" altLang="en-US" smtClean="0"/>
              <a:t>2024/8/6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5A729-F40E-4836-82E8-4A692D72DAD5}" type="slidenum">
              <a:rPr lang="zh-CN" altLang="en-US" smtClean="0"/>
              <a:t>‹#›</a:t>
            </a:fld>
            <a:endParaRPr lang="zh-CN" altLang="en-US"/>
          </a:p>
        </p:txBody>
      </p:sp>
    </p:spTree>
    <p:extLst>
      <p:ext uri="{BB962C8B-B14F-4D97-AF65-F5344CB8AC3E}">
        <p14:creationId xmlns:p14="http://schemas.microsoft.com/office/powerpoint/2010/main" val="3148784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D26547-705E-F5F0-7334-B40F17BFBE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C6459D-52B9-0065-9249-DD70482517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F0858B-D866-80C0-DA58-83C2EC76BA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9369AA-462C-4535-9981-9B8AA7D81128}" type="datetimeFigureOut">
              <a:rPr lang="en-US" smtClean="0"/>
              <a:t>6/8/2024</a:t>
            </a:fld>
            <a:endParaRPr lang="en-US"/>
          </a:p>
        </p:txBody>
      </p:sp>
      <p:sp>
        <p:nvSpPr>
          <p:cNvPr id="5" name="Footer Placeholder 4">
            <a:extLst>
              <a:ext uri="{FF2B5EF4-FFF2-40B4-BE49-F238E27FC236}">
                <a16:creationId xmlns:a16="http://schemas.microsoft.com/office/drawing/2014/main" id="{42A54A57-6DCB-39CD-2113-CA189202E4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036C406-9DAB-8A3D-EDBD-F345C7BAEB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10B0D01-2DB1-43E2-8419-D6BF2B14488A}" type="slidenum">
              <a:rPr lang="en-US" smtClean="0"/>
              <a:t>‹#›</a:t>
            </a:fld>
            <a:endParaRPr lang="en-US"/>
          </a:p>
        </p:txBody>
      </p:sp>
    </p:spTree>
    <p:extLst>
      <p:ext uri="{BB962C8B-B14F-4D97-AF65-F5344CB8AC3E}">
        <p14:creationId xmlns:p14="http://schemas.microsoft.com/office/powerpoint/2010/main" val="16263537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889AE703-9EC1-473D-8723-8E991E8852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l="9841" r="4190" b="2"/>
          <a:stretch/>
        </p:blipFill>
        <p:spPr>
          <a:xfrm>
            <a:off x="20" y="10"/>
            <a:ext cx="7534636" cy="6857990"/>
          </a:xfrm>
          <a:custGeom>
            <a:avLst/>
            <a:gdLst/>
            <a:ahLst/>
            <a:cxnLst/>
            <a:rect l="l" t="t" r="r" b="b"/>
            <a:pathLst>
              <a:path w="7534656" h="6858000">
                <a:moveTo>
                  <a:pt x="4678390" y="3089451"/>
                </a:moveTo>
                <a:cubicBezTo>
                  <a:pt x="4704756" y="3107456"/>
                  <a:pt x="4731118" y="3125461"/>
                  <a:pt x="4757484" y="3143466"/>
                </a:cubicBezTo>
                <a:cubicBezTo>
                  <a:pt x="4742694" y="3138965"/>
                  <a:pt x="4726618" y="3134464"/>
                  <a:pt x="4711185" y="3129962"/>
                </a:cubicBezTo>
                <a:cubicBezTo>
                  <a:pt x="4698324" y="3119029"/>
                  <a:pt x="4684820" y="3108743"/>
                  <a:pt x="4671961" y="3097166"/>
                </a:cubicBezTo>
                <a:cubicBezTo>
                  <a:pt x="4673888" y="3094594"/>
                  <a:pt x="4676460" y="3092024"/>
                  <a:pt x="4678390" y="3089451"/>
                </a:cubicBezTo>
                <a:close/>
                <a:moveTo>
                  <a:pt x="5151664" y="2187270"/>
                </a:moveTo>
                <a:cubicBezTo>
                  <a:pt x="5309853" y="2295300"/>
                  <a:pt x="5468040" y="2403973"/>
                  <a:pt x="5626227" y="2512004"/>
                </a:cubicBezTo>
                <a:cubicBezTo>
                  <a:pt x="5623653" y="2514576"/>
                  <a:pt x="5621726" y="2517148"/>
                  <a:pt x="5619152" y="2519721"/>
                </a:cubicBezTo>
                <a:cubicBezTo>
                  <a:pt x="5445533" y="2428409"/>
                  <a:pt x="5281559" y="2326810"/>
                  <a:pt x="5151664" y="2187270"/>
                </a:cubicBezTo>
                <a:close/>
                <a:moveTo>
                  <a:pt x="0" y="0"/>
                </a:moveTo>
                <a:lnTo>
                  <a:pt x="7534656" y="0"/>
                </a:lnTo>
                <a:lnTo>
                  <a:pt x="7534656" y="2520617"/>
                </a:lnTo>
                <a:lnTo>
                  <a:pt x="7532186" y="2520363"/>
                </a:lnTo>
                <a:cubicBezTo>
                  <a:pt x="7340561" y="2495285"/>
                  <a:pt x="6360574" y="2283083"/>
                  <a:pt x="6073136" y="2103675"/>
                </a:cubicBezTo>
                <a:cubicBezTo>
                  <a:pt x="5779268" y="1919767"/>
                  <a:pt x="5502120" y="1716567"/>
                  <a:pt x="5226257" y="1512725"/>
                </a:cubicBezTo>
                <a:cubicBezTo>
                  <a:pt x="5106652" y="1424628"/>
                  <a:pt x="4979331" y="1344249"/>
                  <a:pt x="4871300" y="1243293"/>
                </a:cubicBezTo>
                <a:cubicBezTo>
                  <a:pt x="4763272" y="1141694"/>
                  <a:pt x="4660386" y="1036235"/>
                  <a:pt x="4543354" y="942352"/>
                </a:cubicBezTo>
                <a:cubicBezTo>
                  <a:pt x="4509916" y="915344"/>
                  <a:pt x="4476478" y="886408"/>
                  <a:pt x="4427606" y="881906"/>
                </a:cubicBezTo>
                <a:cubicBezTo>
                  <a:pt x="4416676" y="880620"/>
                  <a:pt x="4405100" y="881263"/>
                  <a:pt x="4394168" y="882548"/>
                </a:cubicBezTo>
                <a:cubicBezTo>
                  <a:pt x="4381952" y="883835"/>
                  <a:pt x="4372305" y="890265"/>
                  <a:pt x="4367803" y="901197"/>
                </a:cubicBezTo>
                <a:cubicBezTo>
                  <a:pt x="4363304" y="913416"/>
                  <a:pt x="4371019" y="920488"/>
                  <a:pt x="4380021" y="926918"/>
                </a:cubicBezTo>
                <a:cubicBezTo>
                  <a:pt x="4386451" y="931420"/>
                  <a:pt x="4392881" y="938494"/>
                  <a:pt x="4401241" y="939779"/>
                </a:cubicBezTo>
                <a:cubicBezTo>
                  <a:pt x="4454614" y="947496"/>
                  <a:pt x="4474548" y="986721"/>
                  <a:pt x="4499626" y="1021444"/>
                </a:cubicBezTo>
                <a:cubicBezTo>
                  <a:pt x="4510559" y="1036235"/>
                  <a:pt x="4522132" y="1047810"/>
                  <a:pt x="4502199" y="1069029"/>
                </a:cubicBezTo>
                <a:cubicBezTo>
                  <a:pt x="4484838" y="1087677"/>
                  <a:pt x="4502841" y="1097324"/>
                  <a:pt x="4520845" y="1102469"/>
                </a:cubicBezTo>
                <a:cubicBezTo>
                  <a:pt x="4545924" y="1109541"/>
                  <a:pt x="4575503" y="1108256"/>
                  <a:pt x="4603797" y="1131405"/>
                </a:cubicBezTo>
                <a:cubicBezTo>
                  <a:pt x="4497696" y="1133334"/>
                  <a:pt x="4452684" y="1072246"/>
                  <a:pt x="4404457" y="1015657"/>
                </a:cubicBezTo>
                <a:cubicBezTo>
                  <a:pt x="4386451" y="995081"/>
                  <a:pt x="4374235" y="970645"/>
                  <a:pt x="4358802" y="947496"/>
                </a:cubicBezTo>
                <a:cubicBezTo>
                  <a:pt x="4339510" y="919203"/>
                  <a:pt x="4317003" y="917916"/>
                  <a:pt x="4288710" y="942994"/>
                </a:cubicBezTo>
                <a:cubicBezTo>
                  <a:pt x="4263632" y="965500"/>
                  <a:pt x="4251416" y="963572"/>
                  <a:pt x="4243055" y="932705"/>
                </a:cubicBezTo>
                <a:cubicBezTo>
                  <a:pt x="4230195" y="884478"/>
                  <a:pt x="4200613" y="850398"/>
                  <a:pt x="4150456" y="833036"/>
                </a:cubicBezTo>
                <a:cubicBezTo>
                  <a:pt x="4144991" y="831106"/>
                  <a:pt x="4138882" y="828052"/>
                  <a:pt x="4132854" y="827007"/>
                </a:cubicBezTo>
                <a:cubicBezTo>
                  <a:pt x="4126826" y="825962"/>
                  <a:pt x="4120878" y="826927"/>
                  <a:pt x="4115733" y="833036"/>
                </a:cubicBezTo>
                <a:cubicBezTo>
                  <a:pt x="4106731" y="843323"/>
                  <a:pt x="4114446" y="855542"/>
                  <a:pt x="4120878" y="864544"/>
                </a:cubicBezTo>
                <a:cubicBezTo>
                  <a:pt x="4132452" y="880620"/>
                  <a:pt x="4142741" y="896052"/>
                  <a:pt x="4147242" y="915344"/>
                </a:cubicBezTo>
                <a:cubicBezTo>
                  <a:pt x="4150456" y="928205"/>
                  <a:pt x="4153673" y="942352"/>
                  <a:pt x="4144669" y="951996"/>
                </a:cubicBezTo>
                <a:cubicBezTo>
                  <a:pt x="4107374" y="993151"/>
                  <a:pt x="4134382" y="1012442"/>
                  <a:pt x="4166533" y="1034306"/>
                </a:cubicBezTo>
                <a:cubicBezTo>
                  <a:pt x="4210902" y="1063886"/>
                  <a:pt x="4228266" y="1107611"/>
                  <a:pt x="4217977" y="1159698"/>
                </a:cubicBezTo>
                <a:cubicBezTo>
                  <a:pt x="4214117" y="1180919"/>
                  <a:pt x="4216690" y="1193778"/>
                  <a:pt x="4243055" y="1193136"/>
                </a:cubicBezTo>
                <a:cubicBezTo>
                  <a:pt x="4253342" y="1193136"/>
                  <a:pt x="4255915" y="1200210"/>
                  <a:pt x="4259774" y="1207925"/>
                </a:cubicBezTo>
                <a:cubicBezTo>
                  <a:pt x="4342082" y="1389905"/>
                  <a:pt x="4461044" y="1549378"/>
                  <a:pt x="4600583" y="1695991"/>
                </a:cubicBezTo>
                <a:cubicBezTo>
                  <a:pt x="4713758" y="1814953"/>
                  <a:pt x="4838507" y="1922339"/>
                  <a:pt x="4967756" y="2026512"/>
                </a:cubicBezTo>
                <a:cubicBezTo>
                  <a:pt x="4971614" y="2029727"/>
                  <a:pt x="4975473" y="2033584"/>
                  <a:pt x="4977403" y="2040014"/>
                </a:cubicBezTo>
                <a:cubicBezTo>
                  <a:pt x="4916314" y="2027155"/>
                  <a:pt x="4863586" y="2000789"/>
                  <a:pt x="4812784" y="1971210"/>
                </a:cubicBezTo>
                <a:cubicBezTo>
                  <a:pt x="4677748" y="1892760"/>
                  <a:pt x="4563930" y="1791160"/>
                  <a:pt x="4448827" y="1691489"/>
                </a:cubicBezTo>
                <a:cubicBezTo>
                  <a:pt x="4378737" y="1630400"/>
                  <a:pt x="4306715" y="1571241"/>
                  <a:pt x="4229552" y="1517227"/>
                </a:cubicBezTo>
                <a:cubicBezTo>
                  <a:pt x="4216690" y="1508223"/>
                  <a:pt x="4207687" y="1496649"/>
                  <a:pt x="4198686" y="1485074"/>
                </a:cubicBezTo>
                <a:cubicBezTo>
                  <a:pt x="4193541" y="1478645"/>
                  <a:pt x="4187111" y="1472857"/>
                  <a:pt x="4176822" y="1475430"/>
                </a:cubicBezTo>
                <a:cubicBezTo>
                  <a:pt x="4163961" y="1478645"/>
                  <a:pt x="4162675" y="1488289"/>
                  <a:pt x="4161388" y="1497936"/>
                </a:cubicBezTo>
                <a:cubicBezTo>
                  <a:pt x="4157531" y="1528801"/>
                  <a:pt x="4165890" y="1556452"/>
                  <a:pt x="4181966" y="1582816"/>
                </a:cubicBezTo>
                <a:cubicBezTo>
                  <a:pt x="4223765" y="1650334"/>
                  <a:pt x="4285495" y="1702421"/>
                  <a:pt x="4349155" y="1751935"/>
                </a:cubicBezTo>
                <a:cubicBezTo>
                  <a:pt x="4431464" y="1815596"/>
                  <a:pt x="4511200" y="1881828"/>
                  <a:pt x="4583864" y="1954492"/>
                </a:cubicBezTo>
                <a:cubicBezTo>
                  <a:pt x="4589008" y="1959636"/>
                  <a:pt x="4598653" y="1962851"/>
                  <a:pt x="4595438" y="1977640"/>
                </a:cubicBezTo>
                <a:cubicBezTo>
                  <a:pt x="4549783" y="1943560"/>
                  <a:pt x="4506699" y="1910122"/>
                  <a:pt x="4462973" y="1877969"/>
                </a:cubicBezTo>
                <a:cubicBezTo>
                  <a:pt x="4419889" y="1845818"/>
                  <a:pt x="4376162" y="1813666"/>
                  <a:pt x="4333080" y="1782158"/>
                </a:cubicBezTo>
                <a:cubicBezTo>
                  <a:pt x="4322790" y="1774441"/>
                  <a:pt x="4311858" y="1763509"/>
                  <a:pt x="4297070" y="1773155"/>
                </a:cubicBezTo>
                <a:cubicBezTo>
                  <a:pt x="4281639" y="1782800"/>
                  <a:pt x="4283566" y="1798877"/>
                  <a:pt x="4287426" y="1811736"/>
                </a:cubicBezTo>
                <a:cubicBezTo>
                  <a:pt x="4299642" y="1849676"/>
                  <a:pt x="4320864" y="1883114"/>
                  <a:pt x="4349155" y="1912694"/>
                </a:cubicBezTo>
                <a:cubicBezTo>
                  <a:pt x="4445611" y="2010436"/>
                  <a:pt x="4556856" y="2094673"/>
                  <a:pt x="4660386" y="2185984"/>
                </a:cubicBezTo>
                <a:cubicBezTo>
                  <a:pt x="4716330" y="2235499"/>
                  <a:pt x="4767772" y="2288228"/>
                  <a:pt x="4816643" y="2342884"/>
                </a:cubicBezTo>
                <a:cubicBezTo>
                  <a:pt x="4827576" y="2355104"/>
                  <a:pt x="4826931" y="2366678"/>
                  <a:pt x="4823716" y="2380824"/>
                </a:cubicBezTo>
                <a:cubicBezTo>
                  <a:pt x="4810857" y="2438056"/>
                  <a:pt x="4830791" y="2457346"/>
                  <a:pt x="4895093" y="2446415"/>
                </a:cubicBezTo>
                <a:cubicBezTo>
                  <a:pt x="4915027" y="2443198"/>
                  <a:pt x="4928532" y="2446415"/>
                  <a:pt x="4940748" y="2459917"/>
                </a:cubicBezTo>
                <a:cubicBezTo>
                  <a:pt x="5088648" y="2627107"/>
                  <a:pt x="5263553" y="2767932"/>
                  <a:pt x="5454535" y="2893324"/>
                </a:cubicBezTo>
                <a:cubicBezTo>
                  <a:pt x="5532343" y="2944123"/>
                  <a:pt x="5612723" y="2992353"/>
                  <a:pt x="5694388" y="3037365"/>
                </a:cubicBezTo>
                <a:cubicBezTo>
                  <a:pt x="5694388" y="3040580"/>
                  <a:pt x="5694388" y="3044439"/>
                  <a:pt x="5694388" y="3047654"/>
                </a:cubicBezTo>
                <a:cubicBezTo>
                  <a:pt x="5693745" y="3052154"/>
                  <a:pt x="5693102" y="3054726"/>
                  <a:pt x="5692459" y="3058585"/>
                </a:cubicBezTo>
                <a:cubicBezTo>
                  <a:pt x="5577355" y="2989137"/>
                  <a:pt x="5463536" y="2917760"/>
                  <a:pt x="5352292" y="2842525"/>
                </a:cubicBezTo>
                <a:cubicBezTo>
                  <a:pt x="5050709" y="2638683"/>
                  <a:pt x="4762627" y="2420050"/>
                  <a:pt x="4470046" y="2206561"/>
                </a:cubicBezTo>
                <a:cubicBezTo>
                  <a:pt x="4371661" y="2134541"/>
                  <a:pt x="4293855" y="2042587"/>
                  <a:pt x="4205115" y="1961564"/>
                </a:cubicBezTo>
                <a:cubicBezTo>
                  <a:pt x="4145956" y="1907550"/>
                  <a:pt x="4089368" y="1850963"/>
                  <a:pt x="4020564" y="1806593"/>
                </a:cubicBezTo>
                <a:cubicBezTo>
                  <a:pt x="3992271" y="1788587"/>
                  <a:pt x="3962691" y="1772511"/>
                  <a:pt x="3924751" y="1777013"/>
                </a:cubicBezTo>
                <a:cubicBezTo>
                  <a:pt x="3909962" y="1778943"/>
                  <a:pt x="3893242" y="1782800"/>
                  <a:pt x="3888098" y="1799519"/>
                </a:cubicBezTo>
                <a:cubicBezTo>
                  <a:pt x="3883596" y="1816238"/>
                  <a:pt x="3897100" y="1823955"/>
                  <a:pt x="3909319" y="1831028"/>
                </a:cubicBezTo>
                <a:cubicBezTo>
                  <a:pt x="3912534" y="1832957"/>
                  <a:pt x="3915749" y="1835530"/>
                  <a:pt x="3918964" y="1835530"/>
                </a:cubicBezTo>
                <a:cubicBezTo>
                  <a:pt x="3980052" y="1839387"/>
                  <a:pt x="3994199" y="1888258"/>
                  <a:pt x="4023137" y="1923626"/>
                </a:cubicBezTo>
                <a:cubicBezTo>
                  <a:pt x="4032139" y="1934558"/>
                  <a:pt x="4032781" y="1945489"/>
                  <a:pt x="4023137" y="1958349"/>
                </a:cubicBezTo>
                <a:cubicBezTo>
                  <a:pt x="4005773" y="1981498"/>
                  <a:pt x="4017992" y="1991787"/>
                  <a:pt x="4041141" y="1998217"/>
                </a:cubicBezTo>
                <a:cubicBezTo>
                  <a:pt x="4064289" y="2004648"/>
                  <a:pt x="4089368" y="2006576"/>
                  <a:pt x="4114446" y="2021367"/>
                </a:cubicBezTo>
                <a:cubicBezTo>
                  <a:pt x="4074579" y="2033584"/>
                  <a:pt x="4046928" y="2020725"/>
                  <a:pt x="4021207" y="2004648"/>
                </a:cubicBezTo>
                <a:cubicBezTo>
                  <a:pt x="3963333" y="1969281"/>
                  <a:pt x="3926038" y="1917194"/>
                  <a:pt x="3890670" y="1863823"/>
                </a:cubicBezTo>
                <a:cubicBezTo>
                  <a:pt x="3883596" y="1853534"/>
                  <a:pt x="3877809" y="1841959"/>
                  <a:pt x="3868164" y="1833600"/>
                </a:cubicBezTo>
                <a:cubicBezTo>
                  <a:pt x="3850158" y="1816881"/>
                  <a:pt x="3830867" y="1814953"/>
                  <a:pt x="3809005" y="1835530"/>
                </a:cubicBezTo>
                <a:cubicBezTo>
                  <a:pt x="3780067" y="1862537"/>
                  <a:pt x="3769780" y="1860608"/>
                  <a:pt x="3760134" y="1825885"/>
                </a:cubicBezTo>
                <a:cubicBezTo>
                  <a:pt x="3747272" y="1778943"/>
                  <a:pt x="3718336" y="1746147"/>
                  <a:pt x="3668822" y="1728786"/>
                </a:cubicBezTo>
                <a:cubicBezTo>
                  <a:pt x="3658535" y="1724927"/>
                  <a:pt x="3647603" y="1719782"/>
                  <a:pt x="3636671" y="1728142"/>
                </a:cubicBezTo>
                <a:cubicBezTo>
                  <a:pt x="3625097" y="1737788"/>
                  <a:pt x="3632812" y="1747433"/>
                  <a:pt x="3637314" y="1756437"/>
                </a:cubicBezTo>
                <a:cubicBezTo>
                  <a:pt x="3643744" y="1770583"/>
                  <a:pt x="3651461" y="1784730"/>
                  <a:pt x="3657248" y="1799519"/>
                </a:cubicBezTo>
                <a:cubicBezTo>
                  <a:pt x="3667537" y="1823312"/>
                  <a:pt x="3669467" y="1848391"/>
                  <a:pt x="3650175" y="1871539"/>
                </a:cubicBezTo>
                <a:cubicBezTo>
                  <a:pt x="3636027" y="1888258"/>
                  <a:pt x="3637314" y="1899190"/>
                  <a:pt x="3655963" y="1910765"/>
                </a:cubicBezTo>
                <a:cubicBezTo>
                  <a:pt x="3715764" y="1946775"/>
                  <a:pt x="3753704" y="1993716"/>
                  <a:pt x="3733126" y="2067022"/>
                </a:cubicBezTo>
                <a:cubicBezTo>
                  <a:pt x="3729911" y="2077311"/>
                  <a:pt x="3733770" y="2087600"/>
                  <a:pt x="3745987" y="2086956"/>
                </a:cubicBezTo>
                <a:cubicBezTo>
                  <a:pt x="3772995" y="2085028"/>
                  <a:pt x="3777495" y="2101747"/>
                  <a:pt x="3785212" y="2119109"/>
                </a:cubicBezTo>
                <a:cubicBezTo>
                  <a:pt x="3860447" y="2285655"/>
                  <a:pt x="3969120" y="2430981"/>
                  <a:pt x="4094512" y="2567305"/>
                </a:cubicBezTo>
                <a:cubicBezTo>
                  <a:pt x="4218619" y="2702344"/>
                  <a:pt x="4358159" y="2823234"/>
                  <a:pt x="4506699" y="2938980"/>
                </a:cubicBezTo>
                <a:cubicBezTo>
                  <a:pt x="4464901" y="2935122"/>
                  <a:pt x="4410886" y="2911330"/>
                  <a:pt x="4358802" y="2883679"/>
                </a:cubicBezTo>
                <a:cubicBezTo>
                  <a:pt x="4221193" y="2809730"/>
                  <a:pt x="4108016" y="2709416"/>
                  <a:pt x="3992913" y="2611032"/>
                </a:cubicBezTo>
                <a:cubicBezTo>
                  <a:pt x="3912534" y="2542227"/>
                  <a:pt x="3834084" y="2471493"/>
                  <a:pt x="3744057" y="2412332"/>
                </a:cubicBezTo>
                <a:cubicBezTo>
                  <a:pt x="3733770" y="2405903"/>
                  <a:pt x="3726696" y="2397543"/>
                  <a:pt x="3720909" y="2387254"/>
                </a:cubicBezTo>
                <a:cubicBezTo>
                  <a:pt x="3715764" y="2378252"/>
                  <a:pt x="3708047" y="2369893"/>
                  <a:pt x="3694545" y="2373750"/>
                </a:cubicBezTo>
                <a:cubicBezTo>
                  <a:pt x="3681041" y="2378252"/>
                  <a:pt x="3679754" y="2389827"/>
                  <a:pt x="3679754" y="2400116"/>
                </a:cubicBezTo>
                <a:cubicBezTo>
                  <a:pt x="3681684" y="2438698"/>
                  <a:pt x="3692615" y="2473421"/>
                  <a:pt x="3716407" y="2504287"/>
                </a:cubicBezTo>
                <a:cubicBezTo>
                  <a:pt x="3762706" y="2566020"/>
                  <a:pt x="3824437" y="2614247"/>
                  <a:pt x="3886168" y="2662474"/>
                </a:cubicBezTo>
                <a:cubicBezTo>
                  <a:pt x="3971693" y="2728707"/>
                  <a:pt x="4050787" y="2800727"/>
                  <a:pt x="4122163" y="2881107"/>
                </a:cubicBezTo>
                <a:cubicBezTo>
                  <a:pt x="4070721" y="2841882"/>
                  <a:pt x="4019277" y="2802013"/>
                  <a:pt x="3967191" y="2762788"/>
                </a:cubicBezTo>
                <a:cubicBezTo>
                  <a:pt x="3927966" y="2733209"/>
                  <a:pt x="3887455" y="2704914"/>
                  <a:pt x="3847588" y="2675978"/>
                </a:cubicBezTo>
                <a:cubicBezTo>
                  <a:pt x="3837941" y="2668905"/>
                  <a:pt x="3827652" y="2661189"/>
                  <a:pt x="3814150" y="2670833"/>
                </a:cubicBezTo>
                <a:cubicBezTo>
                  <a:pt x="3801931" y="2679193"/>
                  <a:pt x="3803861" y="2691412"/>
                  <a:pt x="3806433" y="2702986"/>
                </a:cubicBezTo>
                <a:cubicBezTo>
                  <a:pt x="3816078" y="2748641"/>
                  <a:pt x="3843086" y="2785294"/>
                  <a:pt x="3876524" y="2818089"/>
                </a:cubicBezTo>
                <a:cubicBezTo>
                  <a:pt x="3917034" y="2857314"/>
                  <a:pt x="3959476" y="2894611"/>
                  <a:pt x="4003201" y="2931907"/>
                </a:cubicBezTo>
                <a:cubicBezTo>
                  <a:pt x="3956261" y="2921618"/>
                  <a:pt x="3909319" y="2911330"/>
                  <a:pt x="3862377" y="2902971"/>
                </a:cubicBezTo>
                <a:cubicBezTo>
                  <a:pt x="3883596" y="2977562"/>
                  <a:pt x="3933110" y="2992353"/>
                  <a:pt x="3977480" y="3003927"/>
                </a:cubicBezTo>
                <a:cubicBezTo>
                  <a:pt x="4037283" y="3018716"/>
                  <a:pt x="4094512" y="3037365"/>
                  <a:pt x="4151101" y="3058585"/>
                </a:cubicBezTo>
                <a:cubicBezTo>
                  <a:pt x="4174892" y="3079805"/>
                  <a:pt x="4198686" y="3100383"/>
                  <a:pt x="4221834" y="3122245"/>
                </a:cubicBezTo>
                <a:cubicBezTo>
                  <a:pt x="4245627" y="3144753"/>
                  <a:pt x="4268133" y="3167259"/>
                  <a:pt x="4290640" y="3191050"/>
                </a:cubicBezTo>
                <a:cubicBezTo>
                  <a:pt x="4306715" y="3208411"/>
                  <a:pt x="4326007" y="3223203"/>
                  <a:pt x="4307359" y="3252781"/>
                </a:cubicBezTo>
                <a:cubicBezTo>
                  <a:pt x="4298999" y="3266285"/>
                  <a:pt x="4353655" y="3339593"/>
                  <a:pt x="4371019" y="3344093"/>
                </a:cubicBezTo>
                <a:cubicBezTo>
                  <a:pt x="4373591" y="3344735"/>
                  <a:pt x="4376162" y="3345380"/>
                  <a:pt x="4378091" y="3345380"/>
                </a:cubicBezTo>
                <a:cubicBezTo>
                  <a:pt x="4415390" y="3342808"/>
                  <a:pt x="4423749" y="3364671"/>
                  <a:pt x="4424390" y="3392322"/>
                </a:cubicBezTo>
                <a:cubicBezTo>
                  <a:pt x="4425034" y="3419328"/>
                  <a:pt x="4418604" y="3452766"/>
                  <a:pt x="4469403" y="3439262"/>
                </a:cubicBezTo>
                <a:cubicBezTo>
                  <a:pt x="4475190" y="3437977"/>
                  <a:pt x="4476478" y="3441834"/>
                  <a:pt x="4479048" y="3446336"/>
                </a:cubicBezTo>
                <a:cubicBezTo>
                  <a:pt x="4534350" y="3561439"/>
                  <a:pt x="4627590" y="3650178"/>
                  <a:pt x="4719544" y="3738917"/>
                </a:cubicBezTo>
                <a:cubicBezTo>
                  <a:pt x="4724691" y="3743419"/>
                  <a:pt x="4729833" y="3747920"/>
                  <a:pt x="4734977" y="3752421"/>
                </a:cubicBezTo>
                <a:cubicBezTo>
                  <a:pt x="4638523" y="3729915"/>
                  <a:pt x="4320218" y="3700977"/>
                  <a:pt x="4226978" y="3710624"/>
                </a:cubicBezTo>
                <a:cubicBezTo>
                  <a:pt x="4144027" y="3718984"/>
                  <a:pt x="3675254" y="3578802"/>
                  <a:pt x="3578155" y="3495850"/>
                </a:cubicBezTo>
                <a:cubicBezTo>
                  <a:pt x="3564651" y="3560796"/>
                  <a:pt x="3593587" y="3586517"/>
                  <a:pt x="3616738" y="3616098"/>
                </a:cubicBezTo>
                <a:cubicBezTo>
                  <a:pt x="3649531" y="3657895"/>
                  <a:pt x="3654676" y="3687475"/>
                  <a:pt x="3592944" y="3720913"/>
                </a:cubicBezTo>
                <a:cubicBezTo>
                  <a:pt x="3416109" y="3816082"/>
                  <a:pt x="3418038" y="3819297"/>
                  <a:pt x="3583942" y="3948546"/>
                </a:cubicBezTo>
                <a:cubicBezTo>
                  <a:pt x="3591659" y="3954335"/>
                  <a:pt x="3587800" y="3972982"/>
                  <a:pt x="3589730" y="3985844"/>
                </a:cubicBezTo>
                <a:cubicBezTo>
                  <a:pt x="3546645" y="4005135"/>
                  <a:pt x="3495846" y="3954978"/>
                  <a:pt x="3444404" y="4008992"/>
                </a:cubicBezTo>
                <a:cubicBezTo>
                  <a:pt x="3666250" y="4246272"/>
                  <a:pt x="4003845" y="4471979"/>
                  <a:pt x="4309931" y="4650101"/>
                </a:cubicBezTo>
                <a:cubicBezTo>
                  <a:pt x="4062362" y="4708617"/>
                  <a:pt x="3913819" y="4502845"/>
                  <a:pt x="3731840" y="4529209"/>
                </a:cubicBezTo>
                <a:cubicBezTo>
                  <a:pt x="3641172" y="4593512"/>
                  <a:pt x="3911247" y="4697685"/>
                  <a:pt x="3653390" y="4727908"/>
                </a:cubicBezTo>
                <a:cubicBezTo>
                  <a:pt x="3765278" y="4784495"/>
                  <a:pt x="3848230" y="4839796"/>
                  <a:pt x="3925393" y="4904742"/>
                </a:cubicBezTo>
                <a:cubicBezTo>
                  <a:pt x="4062362" y="5021132"/>
                  <a:pt x="4089368" y="5098297"/>
                  <a:pt x="4026352" y="5254555"/>
                </a:cubicBezTo>
                <a:cubicBezTo>
                  <a:pt x="3984554" y="5357440"/>
                  <a:pt x="3924108" y="5451967"/>
                  <a:pt x="3977480" y="5574787"/>
                </a:cubicBezTo>
                <a:cubicBezTo>
                  <a:pt x="4014133" y="5659024"/>
                  <a:pt x="3999986" y="5714325"/>
                  <a:pt x="3861090" y="5676385"/>
                </a:cubicBezTo>
                <a:cubicBezTo>
                  <a:pt x="3711264" y="5635875"/>
                  <a:pt x="3654676" y="5711753"/>
                  <a:pt x="3692615" y="5859008"/>
                </a:cubicBezTo>
                <a:cubicBezTo>
                  <a:pt x="3717051" y="5953535"/>
                  <a:pt x="3691328" y="5983115"/>
                  <a:pt x="3588443" y="5972183"/>
                </a:cubicBezTo>
                <a:cubicBezTo>
                  <a:pt x="3474625" y="5959965"/>
                  <a:pt x="3366596" y="5898233"/>
                  <a:pt x="3225771" y="5927814"/>
                </a:cubicBezTo>
                <a:cubicBezTo>
                  <a:pt x="3338301" y="6100148"/>
                  <a:pt x="3578798" y="6051276"/>
                  <a:pt x="3709977" y="6215251"/>
                </a:cubicBezTo>
                <a:cubicBezTo>
                  <a:pt x="3553719" y="6215893"/>
                  <a:pt x="3434115" y="6215251"/>
                  <a:pt x="3318367" y="6179240"/>
                </a:cubicBezTo>
                <a:cubicBezTo>
                  <a:pt x="3270140" y="6164451"/>
                  <a:pt x="3217411" y="6149662"/>
                  <a:pt x="3190403" y="6199174"/>
                </a:cubicBezTo>
                <a:cubicBezTo>
                  <a:pt x="3158252" y="6258978"/>
                  <a:pt x="3223841" y="6281484"/>
                  <a:pt x="3263066" y="6292415"/>
                </a:cubicBezTo>
                <a:cubicBezTo>
                  <a:pt x="3373669" y="6322638"/>
                  <a:pt x="3458550" y="6394014"/>
                  <a:pt x="3550504" y="6449958"/>
                </a:cubicBezTo>
                <a:cubicBezTo>
                  <a:pt x="3726616" y="6557427"/>
                  <a:pt x="3917990" y="6649139"/>
                  <a:pt x="4077239" y="6805655"/>
                </a:cubicBezTo>
                <a:lnTo>
                  <a:pt x="4125813" y="6858000"/>
                </a:lnTo>
                <a:lnTo>
                  <a:pt x="4084568" y="6858000"/>
                </a:lnTo>
                <a:lnTo>
                  <a:pt x="3991456" y="6828025"/>
                </a:lnTo>
                <a:cubicBezTo>
                  <a:pt x="3846743" y="6771357"/>
                  <a:pt x="3719301" y="6699136"/>
                  <a:pt x="3569795" y="6680810"/>
                </a:cubicBezTo>
                <a:cubicBezTo>
                  <a:pt x="3613040" y="6726948"/>
                  <a:pt x="3659338" y="6769067"/>
                  <a:pt x="3707747" y="6808392"/>
                </a:cubicBezTo>
                <a:lnTo>
                  <a:pt x="3775165" y="6858000"/>
                </a:lnTo>
                <a:lnTo>
                  <a:pt x="0" y="6858000"/>
                </a:lnTo>
                <a:close/>
              </a:path>
            </a:pathLst>
          </a:cu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11865" b="11865"/>
          <a:stretch/>
        </p:blipFill>
        <p:spPr>
          <a:xfrm>
            <a:off x="7653520" y="10"/>
            <a:ext cx="4538480" cy="2624956"/>
          </a:xfrm>
          <a:custGeom>
            <a:avLst/>
            <a:gdLst/>
            <a:ahLst/>
            <a:cxnLst/>
            <a:rect l="l" t="t" r="r" b="b"/>
            <a:pathLst>
              <a:path w="4538480" h="2624966">
                <a:moveTo>
                  <a:pt x="0" y="0"/>
                </a:moveTo>
                <a:lnTo>
                  <a:pt x="4538480" y="0"/>
                </a:lnTo>
                <a:lnTo>
                  <a:pt x="4538480" y="2278570"/>
                </a:lnTo>
                <a:lnTo>
                  <a:pt x="4520384" y="2284270"/>
                </a:lnTo>
                <a:cubicBezTo>
                  <a:pt x="3945063" y="2457853"/>
                  <a:pt x="2850619" y="2701056"/>
                  <a:pt x="1497830" y="2602030"/>
                </a:cubicBezTo>
                <a:cubicBezTo>
                  <a:pt x="1428382" y="2596885"/>
                  <a:pt x="1362793" y="2593669"/>
                  <a:pt x="1295917" y="2591098"/>
                </a:cubicBezTo>
                <a:cubicBezTo>
                  <a:pt x="852222" y="2571324"/>
                  <a:pt x="414677" y="2559146"/>
                  <a:pt x="120277" y="2541000"/>
                </a:cubicBezTo>
                <a:lnTo>
                  <a:pt x="0" y="2532395"/>
                </a:lnTo>
                <a:close/>
              </a:path>
            </a:pathLst>
          </a:custGeom>
        </p:spPr>
      </p:pic>
      <p:sp>
        <p:nvSpPr>
          <p:cNvPr id="3" name="Title 1">
            <a:extLst>
              <a:ext uri="{FF2B5EF4-FFF2-40B4-BE49-F238E27FC236}">
                <a16:creationId xmlns:a16="http://schemas.microsoft.com/office/drawing/2014/main" id="{3E8EE4C2-269A-D737-A2EB-F3A940448303}"/>
              </a:ext>
            </a:extLst>
          </p:cNvPr>
          <p:cNvSpPr>
            <a:spLocks noGrp="1"/>
          </p:cNvSpPr>
          <p:nvPr>
            <p:ph type="title"/>
          </p:nvPr>
        </p:nvSpPr>
        <p:spPr>
          <a:xfrm>
            <a:off x="2526957" y="3682247"/>
            <a:ext cx="9665043" cy="913975"/>
          </a:xfrm>
        </p:spPr>
        <p:txBody>
          <a:bodyPr vert="horz" lIns="91440" tIns="45720" rIns="91440" bIns="45720" rtlCol="0" anchor="ctr">
            <a:noAutofit/>
          </a:bodyPr>
          <a:lstStyle/>
          <a:p>
            <a:pPr algn="ctr"/>
            <a:r>
              <a:rPr lang="en-US" sz="5400" b="1" dirty="0">
                <a:solidFill>
                  <a:srgbClr val="0070C0"/>
                </a:solidFill>
                <a:latin typeface="#9Slide03 AmpleSoft Bold" panose="02000000000000000000" pitchFamily="2" charset="0"/>
              </a:rPr>
              <a:t>TIẾT – VĂN BẢN 3</a:t>
            </a:r>
            <a:br>
              <a:rPr lang="en-US" sz="4000" b="1" dirty="0">
                <a:solidFill>
                  <a:srgbClr val="0070C0"/>
                </a:solidFill>
                <a:latin typeface="#9Slide03 AmpleSoft Bold" panose="02000000000000000000" pitchFamily="2" charset="0"/>
              </a:rPr>
            </a:br>
            <a:r>
              <a:rPr lang="en-US" sz="8800" b="1" dirty="0">
                <a:solidFill>
                  <a:srgbClr val="FF0000"/>
                </a:solidFill>
                <a:latin typeface="#9Slide03 AmpleSoft Bold" panose="02000000000000000000" pitchFamily="2" charset="0"/>
              </a:rPr>
              <a:t>NGÀY XƯA</a:t>
            </a:r>
          </a:p>
        </p:txBody>
      </p:sp>
    </p:spTree>
    <p:extLst>
      <p:ext uri="{BB962C8B-B14F-4D97-AF65-F5344CB8AC3E}">
        <p14:creationId xmlns:p14="http://schemas.microsoft.com/office/powerpoint/2010/main" val="181683569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6E61B563-A4B2-5783-81AF-A2A053D7476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5352229"/>
            <a:ext cx="12192000" cy="1519356"/>
            <a:chOff x="0" y="-29768"/>
            <a:chExt cx="12202174" cy="1519356"/>
          </a:xfrm>
        </p:grpSpPr>
        <p:sp>
          <p:nvSpPr>
            <p:cNvPr id="31" name="Rectangle 30">
              <a:extLst>
                <a:ext uri="{FF2B5EF4-FFF2-40B4-BE49-F238E27FC236}">
                  <a16:creationId xmlns:a16="http://schemas.microsoft.com/office/drawing/2014/main" id="{40633BBC-8C60-7DC4-F0CC-CE32251096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2" name="Rectangle 31">
              <a:extLst>
                <a:ext uri="{FF2B5EF4-FFF2-40B4-BE49-F238E27FC236}">
                  <a16:creationId xmlns:a16="http://schemas.microsoft.com/office/drawing/2014/main" id="{CCC98078-F2A2-725C-ED61-320B63B695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289101" y="-1429602"/>
              <a:ext cx="1507122" cy="4319024"/>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3" name="Rectangle 32">
              <a:extLst>
                <a:ext uri="{FF2B5EF4-FFF2-40B4-BE49-F238E27FC236}">
                  <a16:creationId xmlns:a16="http://schemas.microsoft.com/office/drawing/2014/main" id="{21CD4C03-24F0-57A9-530E-8F2ABABDC5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80884" y="-2910652"/>
              <a:ext cx="1519356" cy="7281123"/>
            </a:xfrm>
            <a:prstGeom prst="rect">
              <a:avLst/>
            </a:prstGeom>
            <a:gradFill>
              <a:gsLst>
                <a:gs pos="29000">
                  <a:schemeClr val="accent5">
                    <a:lumMod val="60000"/>
                    <a:lumOff val="40000"/>
                    <a:alpha val="0"/>
                  </a:schemeClr>
                </a:gs>
                <a:gs pos="100000">
                  <a:schemeClr val="accent5">
                    <a:lumMod val="75000"/>
                    <a:alpha val="7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AADA4310-F023-B5F5-23E5-75A45867505E}"/>
              </a:ext>
            </a:extLst>
          </p:cNvPr>
          <p:cNvSpPr>
            <a:spLocks noGrp="1"/>
          </p:cNvSpPr>
          <p:nvPr>
            <p:ph type="title"/>
          </p:nvPr>
        </p:nvSpPr>
        <p:spPr>
          <a:xfrm>
            <a:off x="862912" y="5745826"/>
            <a:ext cx="9665043" cy="913975"/>
          </a:xfrm>
        </p:spPr>
        <p:txBody>
          <a:bodyPr vert="horz" lIns="91440" tIns="45720" rIns="91440" bIns="45720" rtlCol="0" anchor="ctr">
            <a:normAutofit/>
          </a:bodyPr>
          <a:lstStyle/>
          <a:p>
            <a:pPr algn="ctr"/>
            <a:r>
              <a:rPr lang="en-US" b="1" dirty="0">
                <a:solidFill>
                  <a:srgbClr val="FFFFFF"/>
                </a:solidFill>
                <a:latin typeface="#9Slide03 AmpleSoft Bold" panose="02000000000000000000" pitchFamily="2" charset="0"/>
              </a:rPr>
              <a:t>II. KHÁM PHÁ CHI TIẾT VĂN BẢN </a:t>
            </a:r>
            <a:endParaRPr lang="en-US" sz="7300" b="1" dirty="0">
              <a:solidFill>
                <a:srgbClr val="FFFFFF"/>
              </a:solidFill>
              <a:latin typeface="#9Slide03 AmpleSoft Bold" panose="02000000000000000000" pitchFamily="2" charset="0"/>
            </a:endParaRPr>
          </a:p>
        </p:txBody>
      </p:sp>
      <p:pic>
        <p:nvPicPr>
          <p:cNvPr id="10" name="Content Placeholder 9" descr="A painting of a house with a couple of dogs&#10;&#10;Description automatically generated">
            <a:extLst>
              <a:ext uri="{FF2B5EF4-FFF2-40B4-BE49-F238E27FC236}">
                <a16:creationId xmlns:a16="http://schemas.microsoft.com/office/drawing/2014/main" id="{8FF1527D-EFD6-C0AE-2A57-D709C80D43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21023" b="21023"/>
          <a:stretch/>
        </p:blipFill>
        <p:spPr>
          <a:xfrm>
            <a:off x="1" y="10"/>
            <a:ext cx="12191998" cy="5352218"/>
          </a:xfrm>
          <a:prstGeom prst="rect">
            <a:avLst/>
          </a:prstGeom>
        </p:spPr>
      </p:pic>
    </p:spTree>
    <p:extLst>
      <p:ext uri="{BB962C8B-B14F-4D97-AF65-F5344CB8AC3E}">
        <p14:creationId xmlns:p14="http://schemas.microsoft.com/office/powerpoint/2010/main" val="353749214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painting of a house with a person walking with dogs&#10;&#10;Description automatically generated">
            <a:extLst>
              <a:ext uri="{FF2B5EF4-FFF2-40B4-BE49-F238E27FC236}">
                <a16:creationId xmlns:a16="http://schemas.microsoft.com/office/drawing/2014/main" id="{ACA88E5B-F4FB-1E99-2F30-904E89B538BA}"/>
              </a:ext>
            </a:extLst>
          </p:cNvPr>
          <p:cNvPicPr>
            <a:picLocks noChangeAspect="1"/>
          </p:cNvPicPr>
          <p:nvPr/>
        </p:nvPicPr>
        <p:blipFill>
          <a:blip r:embed="rId2">
            <a:extLst>
              <a:ext uri="{28A0092B-C50C-407E-A947-70E740481C1C}">
                <a14:useLocalDpi xmlns:a14="http://schemas.microsoft.com/office/drawing/2010/main" val="0"/>
              </a:ext>
            </a:extLst>
          </a:blip>
          <a:srcRect t="25081" b="25561"/>
          <a:stretch/>
        </p:blipFill>
        <p:spPr>
          <a:xfrm>
            <a:off x="20" y="10"/>
            <a:ext cx="12191980" cy="4558420"/>
          </a:xfrm>
          <a:custGeom>
            <a:avLst/>
            <a:gdLst/>
            <a:ahLst/>
            <a:cxnLst/>
            <a:rect l="l" t="t" r="r" b="b"/>
            <a:pathLst>
              <a:path w="12188952" h="4558430">
                <a:moveTo>
                  <a:pt x="6789701" y="4490221"/>
                </a:moveTo>
                <a:lnTo>
                  <a:pt x="6788702" y="4490299"/>
                </a:lnTo>
                <a:lnTo>
                  <a:pt x="6788476" y="4490833"/>
                </a:lnTo>
                <a:close/>
                <a:moveTo>
                  <a:pt x="0" y="0"/>
                </a:moveTo>
                <a:lnTo>
                  <a:pt x="12188952" y="0"/>
                </a:lnTo>
                <a:lnTo>
                  <a:pt x="12188952" y="3596895"/>
                </a:lnTo>
                <a:lnTo>
                  <a:pt x="12061096" y="3635026"/>
                </a:lnTo>
                <a:cubicBezTo>
                  <a:pt x="11933500" y="3671240"/>
                  <a:pt x="11805390" y="3705769"/>
                  <a:pt x="11676800" y="3738601"/>
                </a:cubicBezTo>
                <a:cubicBezTo>
                  <a:pt x="11262789" y="3846108"/>
                  <a:pt x="10845343" y="3939710"/>
                  <a:pt x="10425355" y="4022140"/>
                </a:cubicBezTo>
                <a:cubicBezTo>
                  <a:pt x="10092810" y="4087351"/>
                  <a:pt x="9759033" y="4145748"/>
                  <a:pt x="9424022" y="4197302"/>
                </a:cubicBezTo>
                <a:cubicBezTo>
                  <a:pt x="9102997" y="4246959"/>
                  <a:pt x="8781133" y="4291526"/>
                  <a:pt x="8458419" y="4331003"/>
                </a:cubicBezTo>
                <a:cubicBezTo>
                  <a:pt x="8211360" y="4361169"/>
                  <a:pt x="7963792" y="4386742"/>
                  <a:pt x="7715970" y="4410950"/>
                </a:cubicBezTo>
                <a:lnTo>
                  <a:pt x="6951716" y="4476730"/>
                </a:lnTo>
                <a:lnTo>
                  <a:pt x="6936303" y="4478801"/>
                </a:lnTo>
                <a:lnTo>
                  <a:pt x="6790448" y="4490162"/>
                </a:lnTo>
                <a:lnTo>
                  <a:pt x="6799941" y="4491982"/>
                </a:lnTo>
                <a:cubicBezTo>
                  <a:pt x="6811623" y="4492448"/>
                  <a:pt x="6823734" y="4490275"/>
                  <a:pt x="6835432" y="4490275"/>
                </a:cubicBezTo>
                <a:cubicBezTo>
                  <a:pt x="6851580" y="4490275"/>
                  <a:pt x="6867729" y="4487668"/>
                  <a:pt x="6884003" y="4487297"/>
                </a:cubicBezTo>
                <a:cubicBezTo>
                  <a:pt x="7115805" y="4481835"/>
                  <a:pt x="7347351" y="4469668"/>
                  <a:pt x="7578771" y="4454770"/>
                </a:cubicBezTo>
                <a:cubicBezTo>
                  <a:pt x="7927552" y="4432302"/>
                  <a:pt x="8276080" y="4404123"/>
                  <a:pt x="8623845" y="4367873"/>
                </a:cubicBezTo>
                <a:cubicBezTo>
                  <a:pt x="8909939" y="4338575"/>
                  <a:pt x="9195310" y="4303940"/>
                  <a:pt x="9479970" y="4263967"/>
                </a:cubicBezTo>
                <a:cubicBezTo>
                  <a:pt x="9864901" y="4209593"/>
                  <a:pt x="10248014" y="4144879"/>
                  <a:pt x="10629308" y="4069810"/>
                </a:cubicBezTo>
                <a:cubicBezTo>
                  <a:pt x="11090114" y="3978690"/>
                  <a:pt x="11546975" y="3871184"/>
                  <a:pt x="11998498" y="3743816"/>
                </a:cubicBezTo>
                <a:lnTo>
                  <a:pt x="12188952" y="3687715"/>
                </a:lnTo>
                <a:lnTo>
                  <a:pt x="12188952" y="3742439"/>
                </a:lnTo>
                <a:lnTo>
                  <a:pt x="11829257" y="3846853"/>
                </a:lnTo>
                <a:cubicBezTo>
                  <a:pt x="11534769" y="3926550"/>
                  <a:pt x="11238120" y="3997436"/>
                  <a:pt x="10939183" y="4061368"/>
                </a:cubicBezTo>
                <a:cubicBezTo>
                  <a:pt x="10622824" y="4129150"/>
                  <a:pt x="10304941" y="4189147"/>
                  <a:pt x="9985530" y="4241373"/>
                </a:cubicBezTo>
                <a:cubicBezTo>
                  <a:pt x="9720036" y="4284822"/>
                  <a:pt x="9453814" y="4323467"/>
                  <a:pt x="9186882" y="4357320"/>
                </a:cubicBezTo>
                <a:cubicBezTo>
                  <a:pt x="8984197" y="4382894"/>
                  <a:pt x="8781514" y="4406977"/>
                  <a:pt x="8578198" y="4426839"/>
                </a:cubicBezTo>
                <a:cubicBezTo>
                  <a:pt x="8340547" y="4449559"/>
                  <a:pt x="8102644" y="4471034"/>
                  <a:pt x="7864358" y="4488290"/>
                </a:cubicBezTo>
                <a:cubicBezTo>
                  <a:pt x="7554994" y="4510634"/>
                  <a:pt x="7245502" y="4528512"/>
                  <a:pt x="6935502" y="4539684"/>
                </a:cubicBezTo>
                <a:cubicBezTo>
                  <a:pt x="6782917" y="4545147"/>
                  <a:pt x="6630334" y="4548995"/>
                  <a:pt x="6477750" y="4553587"/>
                </a:cubicBezTo>
                <a:cubicBezTo>
                  <a:pt x="6439195" y="4551503"/>
                  <a:pt x="6400529" y="4553128"/>
                  <a:pt x="6362294" y="4558430"/>
                </a:cubicBezTo>
                <a:lnTo>
                  <a:pt x="6057129" y="4558430"/>
                </a:lnTo>
                <a:lnTo>
                  <a:pt x="5977784" y="4553836"/>
                </a:lnTo>
                <a:cubicBezTo>
                  <a:pt x="5740261" y="4541423"/>
                  <a:pt x="5502739" y="4527644"/>
                  <a:pt x="5265087" y="4517587"/>
                </a:cubicBezTo>
                <a:cubicBezTo>
                  <a:pt x="4958267" y="4505171"/>
                  <a:pt x="4651826" y="4484691"/>
                  <a:pt x="4346277" y="4455517"/>
                </a:cubicBezTo>
                <a:cubicBezTo>
                  <a:pt x="4021654" y="4424605"/>
                  <a:pt x="3697795" y="4389970"/>
                  <a:pt x="3373045" y="4356948"/>
                </a:cubicBezTo>
                <a:cubicBezTo>
                  <a:pt x="3035412" y="4322686"/>
                  <a:pt x="2698456" y="4283047"/>
                  <a:pt x="2362173" y="4238021"/>
                </a:cubicBezTo>
                <a:cubicBezTo>
                  <a:pt x="1984692" y="4187868"/>
                  <a:pt x="1608364" y="4130142"/>
                  <a:pt x="1233177" y="4064845"/>
                </a:cubicBezTo>
                <a:cubicBezTo>
                  <a:pt x="842181" y="3996132"/>
                  <a:pt x="453758" y="3917644"/>
                  <a:pt x="68500" y="3825138"/>
                </a:cubicBezTo>
                <a:lnTo>
                  <a:pt x="0" y="3807783"/>
                </a:lnTo>
                <a:lnTo>
                  <a:pt x="0" y="3751294"/>
                </a:lnTo>
                <a:lnTo>
                  <a:pt x="72441" y="3770071"/>
                </a:lnTo>
                <a:cubicBezTo>
                  <a:pt x="247961" y="3812249"/>
                  <a:pt x="424164" y="3851509"/>
                  <a:pt x="600716" y="3888441"/>
                </a:cubicBezTo>
                <a:cubicBezTo>
                  <a:pt x="988279" y="3969255"/>
                  <a:pt x="1378133" y="4038153"/>
                  <a:pt x="1769512" y="4098609"/>
                </a:cubicBezTo>
                <a:cubicBezTo>
                  <a:pt x="2052426" y="4142185"/>
                  <a:pt x="2335725" y="4182282"/>
                  <a:pt x="2613554" y="4215551"/>
                </a:cubicBezTo>
                <a:cubicBezTo>
                  <a:pt x="2605544" y="4218158"/>
                  <a:pt x="2594611" y="4208102"/>
                  <a:pt x="2581134" y="4205620"/>
                </a:cubicBezTo>
                <a:cubicBezTo>
                  <a:pt x="2087178" y="4113668"/>
                  <a:pt x="1597684" y="4002775"/>
                  <a:pt x="1112635" y="3872923"/>
                </a:cubicBezTo>
                <a:cubicBezTo>
                  <a:pt x="880453" y="3810852"/>
                  <a:pt x="649713" y="3744374"/>
                  <a:pt x="420412" y="3673490"/>
                </a:cubicBezTo>
                <a:lnTo>
                  <a:pt x="0" y="3534573"/>
                </a:lnTo>
                <a:close/>
              </a:path>
            </a:pathLst>
          </a:custGeom>
        </p:spPr>
      </p:pic>
      <p:sp>
        <p:nvSpPr>
          <p:cNvPr id="4" name="TextBox 3">
            <a:extLst>
              <a:ext uri="{FF2B5EF4-FFF2-40B4-BE49-F238E27FC236}">
                <a16:creationId xmlns:a16="http://schemas.microsoft.com/office/drawing/2014/main" id="{A959DDEF-BD59-7829-DCDA-A8C546E63E7F}"/>
              </a:ext>
            </a:extLst>
          </p:cNvPr>
          <p:cNvSpPr txBox="1"/>
          <p:nvPr/>
        </p:nvSpPr>
        <p:spPr>
          <a:xfrm>
            <a:off x="541638" y="4480233"/>
            <a:ext cx="11108724" cy="2506007"/>
          </a:xfrm>
          <a:prstGeom prst="rect">
            <a:avLst/>
          </a:prstGeom>
          <a:noFill/>
        </p:spPr>
        <p:txBody>
          <a:bodyPr wrap="square">
            <a:spAutoFit/>
          </a:bodyPr>
          <a:lstStyle/>
          <a:p>
            <a:pPr marL="1143000" marR="0" lvl="0" indent="-1143000" algn="ctr" defTabSz="914400" rtl="0" eaLnBrk="1" fontAlgn="auto" latinLnBrk="0" hangingPunct="1">
              <a:lnSpc>
                <a:spcPct val="130000"/>
              </a:lnSpc>
              <a:spcBef>
                <a:spcPts val="0"/>
              </a:spcBef>
              <a:spcAft>
                <a:spcPts val="1000"/>
              </a:spcAft>
              <a:buClrTx/>
              <a:buSzTx/>
              <a:buFontTx/>
              <a:buAutoNum type="arabicPeriod"/>
              <a:tabLst/>
              <a:defRPr/>
            </a:pPr>
            <a:r>
              <a:rPr kumimoji="0" lang="pt-BR" sz="6000" b="1" i="0" u="none" strike="noStrike" kern="1200" cap="none" spc="0" normalizeH="0" baseline="0" noProof="0" dirty="0">
                <a:ln>
                  <a:noFill/>
                </a:ln>
                <a:solidFill>
                  <a:srgbClr val="FF0000"/>
                </a:solidFill>
                <a:effectLst/>
                <a:uLnTx/>
                <a:uFillTx/>
                <a:latin typeface="#9Slide05 FS Blonde Script" panose="03000503000000000000" pitchFamily="65" charset="0"/>
                <a:ea typeface="Calibri" panose="020F0502020204030204" pitchFamily="34" charset="0"/>
                <a:cs typeface="+mn-cs"/>
              </a:rPr>
              <a:t>Mục đích bà hát ru cháu bằng </a:t>
            </a:r>
          </a:p>
          <a:p>
            <a:pPr marL="0" marR="0" lvl="0" indent="0" algn="ctr" defTabSz="914400" rtl="0" eaLnBrk="1" fontAlgn="auto" latinLnBrk="0" hangingPunct="1">
              <a:lnSpc>
                <a:spcPct val="130000"/>
              </a:lnSpc>
              <a:spcBef>
                <a:spcPts val="0"/>
              </a:spcBef>
              <a:spcAft>
                <a:spcPts val="1000"/>
              </a:spcAft>
              <a:buClrTx/>
              <a:buSzTx/>
              <a:buFontTx/>
              <a:buNone/>
              <a:tabLst/>
              <a:defRPr/>
            </a:pPr>
            <a:r>
              <a:rPr kumimoji="0" lang="pt-BR" sz="6000" b="1" i="0" u="none" strike="noStrike" kern="1200" cap="none" spc="0" normalizeH="0" baseline="0" noProof="0" dirty="0">
                <a:ln>
                  <a:noFill/>
                </a:ln>
                <a:solidFill>
                  <a:srgbClr val="FF0000"/>
                </a:solidFill>
                <a:effectLst/>
                <a:uLnTx/>
                <a:uFillTx/>
                <a:latin typeface="#9Slide05 FS Blonde Script" panose="03000503000000000000" pitchFamily="65" charset="0"/>
                <a:ea typeface="Calibri" panose="020F0502020204030204" pitchFamily="34" charset="0"/>
                <a:cs typeface="+mn-cs"/>
              </a:rPr>
              <a:t>những câu Kiều</a:t>
            </a:r>
            <a:endParaRPr kumimoji="0" lang="en-US" sz="6000" b="0" i="0" u="none" strike="noStrike" kern="1200" cap="none" spc="0" normalizeH="0" baseline="0" noProof="0" dirty="0">
              <a:ln>
                <a:noFill/>
              </a:ln>
              <a:solidFill>
                <a:srgbClr val="FF0000"/>
              </a:solidFill>
              <a:effectLst/>
              <a:uLnTx/>
              <a:uFillTx/>
              <a:latin typeface="#9Slide05 FS Blonde Script" panose="03000503000000000000" pitchFamily="65" charset="0"/>
              <a:ea typeface="Calibri" panose="020F0502020204030204" pitchFamily="34" charset="0"/>
              <a:cs typeface="+mn-cs"/>
            </a:endParaRPr>
          </a:p>
        </p:txBody>
      </p:sp>
    </p:spTree>
    <p:extLst>
      <p:ext uri="{BB962C8B-B14F-4D97-AF65-F5344CB8AC3E}">
        <p14:creationId xmlns:p14="http://schemas.microsoft.com/office/powerpoint/2010/main" val="333424604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29F4FEF-3F4E-4042-8E6D-C24E201FB3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t="1483" r="1" b="10775"/>
          <a:stretch/>
        </p:blipFill>
        <p:spPr>
          <a:xfrm>
            <a:off x="20" y="10"/>
            <a:ext cx="6105116" cy="4191736"/>
          </a:xfrm>
          <a:custGeom>
            <a:avLst/>
            <a:gdLst/>
            <a:ahLst/>
            <a:cxnLst/>
            <a:rect l="l" t="t" r="r" b="b"/>
            <a:pathLst>
              <a:path w="6105136" h="4191746">
                <a:moveTo>
                  <a:pt x="0" y="0"/>
                </a:moveTo>
                <a:lnTo>
                  <a:pt x="5607799" y="0"/>
                </a:lnTo>
                <a:lnTo>
                  <a:pt x="5571513" y="27327"/>
                </a:lnTo>
                <a:cubicBezTo>
                  <a:pt x="5516855" y="89886"/>
                  <a:pt x="5497833" y="180727"/>
                  <a:pt x="5456712" y="261788"/>
                </a:cubicBezTo>
                <a:cubicBezTo>
                  <a:pt x="5516289" y="304550"/>
                  <a:pt x="5587520" y="313948"/>
                  <a:pt x="5651844" y="341674"/>
                </a:cubicBezTo>
                <a:cubicBezTo>
                  <a:pt x="5718760" y="370809"/>
                  <a:pt x="5718760" y="392425"/>
                  <a:pt x="5663501" y="477009"/>
                </a:cubicBezTo>
                <a:cubicBezTo>
                  <a:pt x="5807259" y="495339"/>
                  <a:pt x="5807259" y="495339"/>
                  <a:pt x="5762794" y="628324"/>
                </a:cubicBezTo>
                <a:cubicBezTo>
                  <a:pt x="5883243" y="640542"/>
                  <a:pt x="5962676" y="703511"/>
                  <a:pt x="5981237" y="841197"/>
                </a:cubicBezTo>
                <a:cubicBezTo>
                  <a:pt x="5990305" y="907926"/>
                  <a:pt x="6044700" y="939409"/>
                  <a:pt x="6105136" y="984052"/>
                </a:cubicBezTo>
                <a:cubicBezTo>
                  <a:pt x="6030022" y="1027286"/>
                  <a:pt x="5979081" y="1117509"/>
                  <a:pt x="5891443" y="1022115"/>
                </a:cubicBezTo>
                <a:cubicBezTo>
                  <a:pt x="5859498" y="987342"/>
                  <a:pt x="5862517" y="1031513"/>
                  <a:pt x="5858202" y="1044202"/>
                </a:cubicBezTo>
                <a:cubicBezTo>
                  <a:pt x="5847842" y="1075215"/>
                  <a:pt x="5869424" y="1095893"/>
                  <a:pt x="5883673" y="1119387"/>
                </a:cubicBezTo>
                <a:cubicBezTo>
                  <a:pt x="5897486" y="1142885"/>
                  <a:pt x="5913893" y="1167789"/>
                  <a:pt x="5917778" y="1194108"/>
                </a:cubicBezTo>
                <a:cubicBezTo>
                  <a:pt x="5920365" y="1212434"/>
                  <a:pt x="5907848" y="1239216"/>
                  <a:pt x="5894034" y="1252846"/>
                </a:cubicBezTo>
                <a:cubicBezTo>
                  <a:pt x="5821506" y="1324743"/>
                  <a:pt x="5864677" y="1486396"/>
                  <a:pt x="5727393" y="1507074"/>
                </a:cubicBezTo>
                <a:cubicBezTo>
                  <a:pt x="5665659" y="1516469"/>
                  <a:pt x="5635872" y="1575680"/>
                  <a:pt x="5590543" y="1608104"/>
                </a:cubicBezTo>
                <a:cubicBezTo>
                  <a:pt x="5432970" y="1721355"/>
                  <a:pt x="5327632" y="1867030"/>
                  <a:pt x="5278850" y="2067214"/>
                </a:cubicBezTo>
                <a:cubicBezTo>
                  <a:pt x="5265468" y="2122664"/>
                  <a:pt x="5214092" y="2167309"/>
                  <a:pt x="5180851" y="2216179"/>
                </a:cubicBezTo>
                <a:cubicBezTo>
                  <a:pt x="5196826" y="2251892"/>
                  <a:pt x="5284029" y="2174826"/>
                  <a:pt x="5253380" y="2268808"/>
                </a:cubicBezTo>
                <a:cubicBezTo>
                  <a:pt x="5230067" y="2339298"/>
                  <a:pt x="5170490" y="2383001"/>
                  <a:pt x="5114368" y="2424825"/>
                </a:cubicBezTo>
                <a:cubicBezTo>
                  <a:pt x="5050475" y="2472284"/>
                  <a:pt x="4979676" y="2510347"/>
                  <a:pt x="4950749" y="2598221"/>
                </a:cubicBezTo>
                <a:cubicBezTo>
                  <a:pt x="4944706" y="2617020"/>
                  <a:pt x="4925279" y="2636755"/>
                  <a:pt x="4908013" y="2644276"/>
                </a:cubicBezTo>
                <a:cubicBezTo>
                  <a:pt x="4007468" y="4190779"/>
                  <a:pt x="1790648" y="4201115"/>
                  <a:pt x="1535079" y="4190306"/>
                </a:cubicBezTo>
                <a:cubicBezTo>
                  <a:pt x="1225543" y="4176680"/>
                  <a:pt x="932844" y="4081285"/>
                  <a:pt x="645760" y="3962397"/>
                </a:cubicBezTo>
                <a:cubicBezTo>
                  <a:pt x="524448" y="3912117"/>
                  <a:pt x="411775" y="3840689"/>
                  <a:pt x="293915" y="3785239"/>
                </a:cubicBezTo>
                <a:cubicBezTo>
                  <a:pt x="212539" y="3746940"/>
                  <a:pt x="140444" y="3691254"/>
                  <a:pt x="68403" y="3637448"/>
                </a:cubicBezTo>
                <a:lnTo>
                  <a:pt x="0" y="3589272"/>
                </a:lnTo>
                <a:close/>
              </a:path>
            </a:pathLst>
          </a:cu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18628" r="-2" b="19106"/>
          <a:stretch/>
        </p:blipFill>
        <p:spPr>
          <a:xfrm>
            <a:off x="462420" y="4304418"/>
            <a:ext cx="5414116" cy="2553582"/>
          </a:xfrm>
          <a:custGeom>
            <a:avLst/>
            <a:gdLst/>
            <a:ahLst/>
            <a:cxnLst/>
            <a:rect l="l" t="t" r="r" b="b"/>
            <a:pathLst>
              <a:path w="5414116" h="2553582">
                <a:moveTo>
                  <a:pt x="158526" y="1316979"/>
                </a:moveTo>
                <a:lnTo>
                  <a:pt x="156754" y="1330318"/>
                </a:lnTo>
                <a:lnTo>
                  <a:pt x="150357" y="1343402"/>
                </a:lnTo>
                <a:cubicBezTo>
                  <a:pt x="148595" y="1346671"/>
                  <a:pt x="147784" y="1347597"/>
                  <a:pt x="148224" y="1345403"/>
                </a:cubicBezTo>
                <a:cubicBezTo>
                  <a:pt x="148536" y="1343890"/>
                  <a:pt x="150150" y="1339188"/>
                  <a:pt x="152759" y="1332109"/>
                </a:cubicBezTo>
                <a:close/>
                <a:moveTo>
                  <a:pt x="183999" y="1247985"/>
                </a:moveTo>
                <a:lnTo>
                  <a:pt x="185425" y="1249095"/>
                </a:lnTo>
                <a:lnTo>
                  <a:pt x="177909" y="1267545"/>
                </a:lnTo>
                <a:cubicBezTo>
                  <a:pt x="172543" y="1280910"/>
                  <a:pt x="167559" y="1293511"/>
                  <a:pt x="163267" y="1304542"/>
                </a:cubicBezTo>
                <a:lnTo>
                  <a:pt x="158526" y="1316979"/>
                </a:lnTo>
                <a:lnTo>
                  <a:pt x="160096" y="1305161"/>
                </a:lnTo>
                <a:cubicBezTo>
                  <a:pt x="166154" y="1273946"/>
                  <a:pt x="174799" y="1251295"/>
                  <a:pt x="183999" y="1247985"/>
                </a:cubicBezTo>
                <a:close/>
                <a:moveTo>
                  <a:pt x="2747400" y="406"/>
                </a:moveTo>
                <a:cubicBezTo>
                  <a:pt x="3035071" y="-4281"/>
                  <a:pt x="3341945" y="31161"/>
                  <a:pt x="3649095" y="133697"/>
                </a:cubicBezTo>
                <a:cubicBezTo>
                  <a:pt x="3849864" y="200721"/>
                  <a:pt x="4603144" y="576730"/>
                  <a:pt x="4698157" y="641897"/>
                </a:cubicBezTo>
                <a:cubicBezTo>
                  <a:pt x="4795794" y="709015"/>
                  <a:pt x="4865356" y="805949"/>
                  <a:pt x="4969229" y="864848"/>
                </a:cubicBezTo>
                <a:cubicBezTo>
                  <a:pt x="5024230" y="895855"/>
                  <a:pt x="5072076" y="940214"/>
                  <a:pt x="5031717" y="1024948"/>
                </a:cubicBezTo>
                <a:cubicBezTo>
                  <a:pt x="5020170" y="1048963"/>
                  <a:pt x="5029183" y="1072811"/>
                  <a:pt x="5057014" y="1071682"/>
                </a:cubicBezTo>
                <a:cubicBezTo>
                  <a:pt x="5109680" y="1069387"/>
                  <a:pt x="5118666" y="1110271"/>
                  <a:pt x="5135838" y="1143392"/>
                </a:cubicBezTo>
                <a:cubicBezTo>
                  <a:pt x="5166252" y="1202027"/>
                  <a:pt x="5193622" y="1263285"/>
                  <a:pt x="5266156" y="1289064"/>
                </a:cubicBezTo>
                <a:cubicBezTo>
                  <a:pt x="5238324" y="1323279"/>
                  <a:pt x="5215649" y="1311585"/>
                  <a:pt x="5195858" y="1298567"/>
                </a:cubicBezTo>
                <a:cubicBezTo>
                  <a:pt x="5143669" y="1263879"/>
                  <a:pt x="5093474" y="1226987"/>
                  <a:pt x="5041179" y="1192607"/>
                </a:cubicBezTo>
                <a:cubicBezTo>
                  <a:pt x="5007224" y="1170236"/>
                  <a:pt x="4975133" y="1142623"/>
                  <a:pt x="4918135" y="1145234"/>
                </a:cubicBezTo>
                <a:cubicBezTo>
                  <a:pt x="4935797" y="1231274"/>
                  <a:pt x="5007025" y="1262427"/>
                  <a:pt x="5060171" y="1300349"/>
                </a:cubicBezTo>
                <a:cubicBezTo>
                  <a:pt x="5126536" y="1347737"/>
                  <a:pt x="5152263" y="1413621"/>
                  <a:pt x="5184421" y="1487704"/>
                </a:cubicBezTo>
                <a:cubicBezTo>
                  <a:pt x="5122415" y="1489134"/>
                  <a:pt x="5103753" y="1435610"/>
                  <a:pt x="5058648" y="1427657"/>
                </a:cubicBezTo>
                <a:cubicBezTo>
                  <a:pt x="5053296" y="1435084"/>
                  <a:pt x="5045346" y="1445577"/>
                  <a:pt x="5045794" y="1446015"/>
                </a:cubicBezTo>
                <a:cubicBezTo>
                  <a:pt x="5106451" y="1496737"/>
                  <a:pt x="5117537" y="1568193"/>
                  <a:pt x="5101767" y="1647359"/>
                </a:cubicBezTo>
                <a:cubicBezTo>
                  <a:pt x="5093584" y="1688209"/>
                  <a:pt x="5115626" y="1706770"/>
                  <a:pt x="5135030" y="1731061"/>
                </a:cubicBezTo>
                <a:cubicBezTo>
                  <a:pt x="5203090" y="1816944"/>
                  <a:pt x="5278566" y="1897224"/>
                  <a:pt x="5321944" y="2003361"/>
                </a:cubicBezTo>
                <a:cubicBezTo>
                  <a:pt x="5239878" y="1971324"/>
                  <a:pt x="5191106" y="1897335"/>
                  <a:pt x="5107240" y="1850840"/>
                </a:cubicBezTo>
                <a:cubicBezTo>
                  <a:pt x="5146549" y="1965041"/>
                  <a:pt x="5224816" y="2036621"/>
                  <a:pt x="5290952" y="2116036"/>
                </a:cubicBezTo>
                <a:cubicBezTo>
                  <a:pt x="5321198" y="2152238"/>
                  <a:pt x="5345753" y="2195120"/>
                  <a:pt x="5388446" y="2220887"/>
                </a:cubicBezTo>
                <a:cubicBezTo>
                  <a:pt x="5403552" y="2230128"/>
                  <a:pt x="5428090" y="2247608"/>
                  <a:pt x="5403992" y="2273010"/>
                </a:cubicBezTo>
                <a:cubicBezTo>
                  <a:pt x="5383871" y="2294002"/>
                  <a:pt x="5363583" y="2281535"/>
                  <a:pt x="5345240" y="2269525"/>
                </a:cubicBezTo>
                <a:cubicBezTo>
                  <a:pt x="5301305" y="2240459"/>
                  <a:pt x="5249677" y="2227961"/>
                  <a:pt x="5181971" y="2212341"/>
                </a:cubicBezTo>
                <a:cubicBezTo>
                  <a:pt x="5210776" y="2304349"/>
                  <a:pt x="5323140" y="2305426"/>
                  <a:pt x="5342451" y="2399541"/>
                </a:cubicBezTo>
                <a:cubicBezTo>
                  <a:pt x="5276493" y="2399374"/>
                  <a:pt x="5240279" y="2358756"/>
                  <a:pt x="5193127" y="2341296"/>
                </a:cubicBezTo>
                <a:cubicBezTo>
                  <a:pt x="5150483" y="2325566"/>
                  <a:pt x="5134316" y="2337131"/>
                  <a:pt x="5128778" y="2384953"/>
                </a:cubicBezTo>
                <a:cubicBezTo>
                  <a:pt x="5120098" y="2459440"/>
                  <a:pt x="5082689" y="2490060"/>
                  <a:pt x="5024779" y="2455361"/>
                </a:cubicBezTo>
                <a:cubicBezTo>
                  <a:pt x="4971160" y="2423009"/>
                  <a:pt x="4955618" y="2448088"/>
                  <a:pt x="4957119" y="2492221"/>
                </a:cubicBezTo>
                <a:cubicBezTo>
                  <a:pt x="4957659" y="2508307"/>
                  <a:pt x="4955422" y="2522819"/>
                  <a:pt x="4951208" y="2536243"/>
                </a:cubicBezTo>
                <a:lnTo>
                  <a:pt x="4942986" y="2553582"/>
                </a:lnTo>
                <a:lnTo>
                  <a:pt x="0" y="2553582"/>
                </a:lnTo>
                <a:lnTo>
                  <a:pt x="10415" y="2540282"/>
                </a:lnTo>
                <a:cubicBezTo>
                  <a:pt x="21321" y="2529317"/>
                  <a:pt x="34083" y="2520126"/>
                  <a:pt x="50390" y="2514109"/>
                </a:cubicBezTo>
                <a:cubicBezTo>
                  <a:pt x="60150" y="2510393"/>
                  <a:pt x="69288" y="2504190"/>
                  <a:pt x="78593" y="2498362"/>
                </a:cubicBezTo>
                <a:cubicBezTo>
                  <a:pt x="79663" y="2490260"/>
                  <a:pt x="77016" y="2483287"/>
                  <a:pt x="68604" y="2478966"/>
                </a:cubicBezTo>
                <a:cubicBezTo>
                  <a:pt x="15119" y="2451323"/>
                  <a:pt x="33815" y="2412284"/>
                  <a:pt x="51592" y="2367344"/>
                </a:cubicBezTo>
                <a:cubicBezTo>
                  <a:pt x="73482" y="2311677"/>
                  <a:pt x="117178" y="2293901"/>
                  <a:pt x="167239" y="2281968"/>
                </a:cubicBezTo>
                <a:cubicBezTo>
                  <a:pt x="184333" y="2277976"/>
                  <a:pt x="204809" y="2283134"/>
                  <a:pt x="218700" y="2261009"/>
                </a:cubicBezTo>
                <a:cubicBezTo>
                  <a:pt x="202945" y="2233233"/>
                  <a:pt x="167661" y="2244301"/>
                  <a:pt x="144260" y="2232104"/>
                </a:cubicBezTo>
                <a:cubicBezTo>
                  <a:pt x="124982" y="2221882"/>
                  <a:pt x="89225" y="2216464"/>
                  <a:pt x="132450" y="2182200"/>
                </a:cubicBezTo>
                <a:cubicBezTo>
                  <a:pt x="145069" y="2172139"/>
                  <a:pt x="138401" y="2161211"/>
                  <a:pt x="128269" y="2157485"/>
                </a:cubicBezTo>
                <a:cubicBezTo>
                  <a:pt x="45771" y="2128357"/>
                  <a:pt x="114856" y="2054401"/>
                  <a:pt x="102768" y="2004430"/>
                </a:cubicBezTo>
                <a:cubicBezTo>
                  <a:pt x="99143" y="1990876"/>
                  <a:pt x="114661" y="1971808"/>
                  <a:pt x="128485" y="1969383"/>
                </a:cubicBezTo>
                <a:cubicBezTo>
                  <a:pt x="216478" y="1953355"/>
                  <a:pt x="255260" y="1875600"/>
                  <a:pt x="316632" y="1814867"/>
                </a:cubicBezTo>
                <a:cubicBezTo>
                  <a:pt x="286607" y="1778049"/>
                  <a:pt x="240843" y="1760915"/>
                  <a:pt x="204084" y="1732869"/>
                </a:cubicBezTo>
                <a:cubicBezTo>
                  <a:pt x="165873" y="1703815"/>
                  <a:pt x="170805" y="1689937"/>
                  <a:pt x="227085" y="1644378"/>
                </a:cubicBezTo>
                <a:cubicBezTo>
                  <a:pt x="135002" y="1609983"/>
                  <a:pt x="135002" y="1609983"/>
                  <a:pt x="194840" y="1531510"/>
                </a:cubicBezTo>
                <a:cubicBezTo>
                  <a:pt x="155738" y="1518118"/>
                  <a:pt x="147268" y="1431235"/>
                  <a:pt x="153201" y="1357062"/>
                </a:cubicBezTo>
                <a:lnTo>
                  <a:pt x="156754" y="1330318"/>
                </a:lnTo>
                <a:lnTo>
                  <a:pt x="158203" y="1327353"/>
                </a:lnTo>
                <a:cubicBezTo>
                  <a:pt x="164944" y="1313010"/>
                  <a:pt x="174305" y="1292418"/>
                  <a:pt x="183908" y="1271808"/>
                </a:cubicBezTo>
                <a:lnTo>
                  <a:pt x="192178" y="1254359"/>
                </a:lnTo>
                <a:lnTo>
                  <a:pt x="197963" y="1258870"/>
                </a:lnTo>
                <a:cubicBezTo>
                  <a:pt x="201319" y="1265759"/>
                  <a:pt x="204343" y="1269123"/>
                  <a:pt x="207082" y="1270177"/>
                </a:cubicBezTo>
                <a:cubicBezTo>
                  <a:pt x="215301" y="1273335"/>
                  <a:pt x="220953" y="1255680"/>
                  <a:pt x="225258" y="1249926"/>
                </a:cubicBezTo>
                <a:cubicBezTo>
                  <a:pt x="239225" y="1231830"/>
                  <a:pt x="229470" y="1215162"/>
                  <a:pt x="225383" y="1197822"/>
                </a:cubicBezTo>
                <a:cubicBezTo>
                  <a:pt x="223809" y="1191435"/>
                  <a:pt x="212069" y="1213060"/>
                  <a:pt x="198195" y="1241661"/>
                </a:cubicBezTo>
                <a:lnTo>
                  <a:pt x="192178" y="1254359"/>
                </a:lnTo>
                <a:lnTo>
                  <a:pt x="185425" y="1249095"/>
                </a:lnTo>
                <a:lnTo>
                  <a:pt x="194847" y="1225969"/>
                </a:lnTo>
                <a:cubicBezTo>
                  <a:pt x="218144" y="1169629"/>
                  <a:pt x="242658" y="1113997"/>
                  <a:pt x="248781" y="1110761"/>
                </a:cubicBezTo>
                <a:cubicBezTo>
                  <a:pt x="313786" y="1076283"/>
                  <a:pt x="321395" y="965784"/>
                  <a:pt x="418181" y="974220"/>
                </a:cubicBezTo>
                <a:cubicBezTo>
                  <a:pt x="461819" y="977818"/>
                  <a:pt x="495215" y="944914"/>
                  <a:pt x="532987" y="931088"/>
                </a:cubicBezTo>
                <a:cubicBezTo>
                  <a:pt x="664440" y="883526"/>
                  <a:pt x="768295" y="806734"/>
                  <a:pt x="846702" y="686183"/>
                </a:cubicBezTo>
                <a:cubicBezTo>
                  <a:pt x="868484" y="652881"/>
                  <a:pt x="913166" y="632329"/>
                  <a:pt x="946487" y="606427"/>
                </a:cubicBezTo>
                <a:cubicBezTo>
                  <a:pt x="943857" y="580742"/>
                  <a:pt x="867909" y="616319"/>
                  <a:pt x="909859" y="561037"/>
                </a:cubicBezTo>
                <a:cubicBezTo>
                  <a:pt x="941546" y="519374"/>
                  <a:pt x="991572" y="500749"/>
                  <a:pt x="1038549" y="483076"/>
                </a:cubicBezTo>
                <a:cubicBezTo>
                  <a:pt x="1092404" y="463016"/>
                  <a:pt x="1148626" y="449861"/>
                  <a:pt x="1187871" y="397948"/>
                </a:cubicBezTo>
                <a:cubicBezTo>
                  <a:pt x="1194206" y="389666"/>
                  <a:pt x="1884389" y="14461"/>
                  <a:pt x="2747400" y="406"/>
                </a:cubicBezTo>
                <a:close/>
              </a:path>
            </a:pathLst>
          </a:custGeom>
        </p:spPr>
      </p:pic>
      <p:sp>
        <p:nvSpPr>
          <p:cNvPr id="4" name="TextBox 3">
            <a:extLst>
              <a:ext uri="{FF2B5EF4-FFF2-40B4-BE49-F238E27FC236}">
                <a16:creationId xmlns:a16="http://schemas.microsoft.com/office/drawing/2014/main" id="{1B30C5D3-EF5A-DD58-9911-CA4B25E9E2C5}"/>
              </a:ext>
            </a:extLst>
          </p:cNvPr>
          <p:cNvSpPr txBox="1"/>
          <p:nvPr/>
        </p:nvSpPr>
        <p:spPr>
          <a:xfrm>
            <a:off x="5297960" y="2095878"/>
            <a:ext cx="6098058" cy="2958502"/>
          </a:xfrm>
          <a:prstGeom prst="rect">
            <a:avLst/>
          </a:prstGeom>
          <a:noFill/>
        </p:spPr>
        <p:txBody>
          <a:bodyPr wrap="square">
            <a:spAutoFit/>
          </a:bodyPr>
          <a:lstStyle/>
          <a:p>
            <a:pPr>
              <a:lnSpc>
                <a:spcPct val="150000"/>
              </a:lnSpc>
            </a:pPr>
            <a:r>
              <a:rPr lang="en-US" sz="3200" b="1" dirty="0">
                <a:solidFill>
                  <a:srgbClr val="FF0000"/>
                </a:solidFill>
                <a:effectLst/>
                <a:latin typeface="Times New Roman" panose="02020603050405020304" pitchFamily="18" charset="0"/>
                <a:ea typeface="MS Mincho" panose="02020609040205080304" pitchFamily="49" charset="-128"/>
              </a:rPr>
              <a:t> </a:t>
            </a:r>
            <a:r>
              <a:rPr lang="en-US" sz="3200" i="1" dirty="0">
                <a:solidFill>
                  <a:srgbClr val="FF0000"/>
                </a:solidFill>
                <a:effectLst/>
                <a:latin typeface="Times New Roman" panose="02020603050405020304" pitchFamily="18" charset="0"/>
                <a:ea typeface="MS Mincho" panose="02020609040205080304" pitchFamily="49" charset="-128"/>
              </a:rPr>
              <a:t>B</a:t>
            </a:r>
            <a:r>
              <a:rPr lang="en-US" sz="3200" i="1" dirty="0">
                <a:solidFill>
                  <a:srgbClr val="FF0000"/>
                </a:solidFill>
                <a:effectLst/>
                <a:latin typeface="Times New Roman" panose="02020603050405020304" pitchFamily="18" charset="0"/>
                <a:ea typeface="Calibri" panose="020F0502020204030204" pitchFamily="34" charset="0"/>
              </a:rPr>
              <a:t>à </a:t>
            </a:r>
            <a:r>
              <a:rPr lang="en-US" sz="3200" i="1" dirty="0" err="1">
                <a:solidFill>
                  <a:srgbClr val="FF0000"/>
                </a:solidFill>
                <a:effectLst/>
                <a:latin typeface="Times New Roman" panose="02020603050405020304" pitchFamily="18" charset="0"/>
                <a:ea typeface="Calibri" panose="020F0502020204030204" pitchFamily="34" charset="0"/>
              </a:rPr>
              <a:t>ru</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cháu</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bằng</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những</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câu</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Kiều</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mặc</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dù</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cháu</a:t>
            </a:r>
            <a:r>
              <a:rPr lang="en-US" sz="3200" i="1" dirty="0">
                <a:solidFill>
                  <a:srgbClr val="FF0000"/>
                </a:solidFill>
                <a:effectLst/>
                <a:latin typeface="Times New Roman" panose="02020603050405020304" pitchFamily="18" charset="0"/>
                <a:ea typeface="Calibri" panose="020F0502020204030204" pitchFamily="34" charset="0"/>
              </a:rPr>
              <a:t> còn </a:t>
            </a:r>
            <a:r>
              <a:rPr lang="en-US" sz="3200" i="1" dirty="0" err="1">
                <a:solidFill>
                  <a:srgbClr val="FF0000"/>
                </a:solidFill>
                <a:effectLst/>
                <a:latin typeface="Times New Roman" panose="02020603050405020304" pitchFamily="18" charset="0"/>
                <a:ea typeface="Calibri" panose="020F0502020204030204" pitchFamily="34" charset="0"/>
              </a:rPr>
              <a:t>rất</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nhỏ</a:t>
            </a:r>
            <a:r>
              <a:rPr lang="en-US" sz="3200" i="1" dirty="0">
                <a:solidFill>
                  <a:srgbClr val="FF0000"/>
                </a:solidFill>
                <a:effectLst/>
                <a:latin typeface="Times New Roman" panose="02020603050405020304" pitchFamily="18" charset="0"/>
                <a:ea typeface="Calibri" panose="020F0502020204030204" pitchFamily="34" charset="0"/>
              </a:rPr>
              <a:t>, chưa </a:t>
            </a:r>
            <a:r>
              <a:rPr lang="en-US" sz="3200" i="1" dirty="0" err="1">
                <a:solidFill>
                  <a:srgbClr val="FF0000"/>
                </a:solidFill>
                <a:effectLst/>
                <a:latin typeface="Times New Roman" panose="02020603050405020304" pitchFamily="18" charset="0"/>
                <a:ea typeface="Calibri" panose="020F0502020204030204" pitchFamily="34" charset="0"/>
              </a:rPr>
              <a:t>thể</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hiểu</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được</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Điều</a:t>
            </a:r>
            <a:r>
              <a:rPr lang="en-US" sz="3200" i="1" dirty="0">
                <a:solidFill>
                  <a:srgbClr val="FF0000"/>
                </a:solidFill>
                <a:effectLst/>
                <a:latin typeface="Times New Roman" panose="02020603050405020304" pitchFamily="18" charset="0"/>
                <a:ea typeface="Calibri" panose="020F0502020204030204" pitchFamily="34" charset="0"/>
              </a:rPr>
              <a:t> đó </a:t>
            </a:r>
            <a:r>
              <a:rPr lang="en-US" sz="3200" i="1" dirty="0" err="1">
                <a:solidFill>
                  <a:srgbClr val="FF0000"/>
                </a:solidFill>
                <a:effectLst/>
                <a:latin typeface="Times New Roman" panose="02020603050405020304" pitchFamily="18" charset="0"/>
                <a:ea typeface="Calibri" panose="020F0502020204030204" pitchFamily="34" charset="0"/>
              </a:rPr>
              <a:t>gợi</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cho</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em</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suy</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nghĩ</a:t>
            </a:r>
            <a:r>
              <a:rPr lang="en-US" sz="3200" i="1" dirty="0">
                <a:solidFill>
                  <a:srgbClr val="FF0000"/>
                </a:solidFill>
                <a:effectLst/>
                <a:latin typeface="Times New Roman" panose="02020603050405020304" pitchFamily="18" charset="0"/>
                <a:ea typeface="Calibri" panose="020F0502020204030204" pitchFamily="34" charset="0"/>
              </a:rPr>
              <a:t> gì?</a:t>
            </a:r>
            <a:endParaRPr lang="en-US" sz="3200" dirty="0">
              <a:solidFill>
                <a:srgbClr val="FF0000"/>
              </a:solidFill>
            </a:endParaRPr>
          </a:p>
        </p:txBody>
      </p:sp>
    </p:spTree>
    <p:extLst>
      <p:ext uri="{BB962C8B-B14F-4D97-AF65-F5344CB8AC3E}">
        <p14:creationId xmlns:p14="http://schemas.microsoft.com/office/powerpoint/2010/main" val="270025032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4" name="Rectangle 13">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ainting of a person and a child sitting on a bench outside a house&#10;&#10;Description automatically generated">
            <a:extLst>
              <a:ext uri="{FF2B5EF4-FFF2-40B4-BE49-F238E27FC236}">
                <a16:creationId xmlns:a16="http://schemas.microsoft.com/office/drawing/2014/main" id="{8FDED553-D553-DCA1-075D-1207445A1E2B}"/>
              </a:ext>
            </a:extLst>
          </p:cNvPr>
          <p:cNvPicPr>
            <a:picLocks noChangeAspect="1"/>
          </p:cNvPicPr>
          <p:nvPr/>
        </p:nvPicPr>
        <p:blipFill>
          <a:blip r:embed="rId2">
            <a:extLst>
              <a:ext uri="{28A0092B-C50C-407E-A947-70E740481C1C}">
                <a14:useLocalDpi xmlns:a14="http://schemas.microsoft.com/office/drawing/2010/main" val="0"/>
              </a:ext>
            </a:extLst>
          </a:blip>
          <a:srcRect l="8656" r="20820"/>
          <a:stretch/>
        </p:blipFill>
        <p:spPr>
          <a:xfrm>
            <a:off x="7760043" y="1"/>
            <a:ext cx="4438782" cy="6858000"/>
          </a:xfrm>
          <a:prstGeom prst="rect">
            <a:avLst/>
          </a:prstGeom>
        </p:spPr>
      </p:pic>
      <p:sp>
        <p:nvSpPr>
          <p:cNvPr id="6" name="TextBox 5">
            <a:extLst>
              <a:ext uri="{FF2B5EF4-FFF2-40B4-BE49-F238E27FC236}">
                <a16:creationId xmlns:a16="http://schemas.microsoft.com/office/drawing/2014/main" id="{73EAC97F-882A-31DD-F524-EF5285370A4E}"/>
              </a:ext>
            </a:extLst>
          </p:cNvPr>
          <p:cNvSpPr txBox="1"/>
          <p:nvPr/>
        </p:nvSpPr>
        <p:spPr>
          <a:xfrm>
            <a:off x="172994" y="279212"/>
            <a:ext cx="7414054" cy="6526338"/>
          </a:xfrm>
          <a:prstGeom prst="rect">
            <a:avLst/>
          </a:prstGeom>
          <a:noFill/>
        </p:spPr>
        <p:txBody>
          <a:bodyPr wrap="square">
            <a:spAutoFit/>
          </a:bodyPr>
          <a:lstStyle/>
          <a:p>
            <a:pPr algn="ctr">
              <a:lnSpc>
                <a:spcPct val="150000"/>
              </a:lnSpc>
            </a:pPr>
            <a:r>
              <a:rPr lang="en-US" sz="4400" b="1" dirty="0">
                <a:solidFill>
                  <a:srgbClr val="FF0000"/>
                </a:solidFill>
                <a:effectLst/>
                <a:latin typeface="Times New Roman" panose="02020603050405020304" pitchFamily="18" charset="0"/>
                <a:ea typeface="MS Mincho" panose="02020609040205080304" pitchFamily="49" charset="-128"/>
              </a:rPr>
              <a:t> </a:t>
            </a:r>
            <a:r>
              <a:rPr lang="en-US" sz="2800" b="1" dirty="0">
                <a:solidFill>
                  <a:srgbClr val="FF0000"/>
                </a:solidFill>
              </a:rPr>
              <a:t>1. </a:t>
            </a:r>
            <a:r>
              <a:rPr lang="pt-BR" sz="2800" b="1" dirty="0">
                <a:solidFill>
                  <a:srgbClr val="FF0000"/>
                </a:solidFill>
              </a:rPr>
              <a:t>Mục đích bà hát ru cháu bằng những câu Kiều</a:t>
            </a:r>
            <a:endParaRPr lang="en-US" sz="2800" dirty="0">
              <a:solidFill>
                <a:srgbClr val="FF0000"/>
              </a:solidFill>
            </a:endParaRPr>
          </a:p>
          <a:p>
            <a:pPr lvl="0" algn="just">
              <a:lnSpc>
                <a:spcPct val="150000"/>
              </a:lnSpc>
            </a:pPr>
            <a:r>
              <a:rPr lang="en-US" sz="2800" dirty="0"/>
              <a:t>Bà </a:t>
            </a:r>
            <a:r>
              <a:rPr lang="en-US" sz="2800" dirty="0" err="1"/>
              <a:t>ru</a:t>
            </a:r>
            <a:r>
              <a:rPr lang="en-US" sz="2800" dirty="0"/>
              <a:t> </a:t>
            </a:r>
            <a:r>
              <a:rPr lang="en-US" sz="2800" dirty="0" err="1"/>
              <a:t>cháu</a:t>
            </a:r>
            <a:r>
              <a:rPr lang="en-US" sz="2800" dirty="0"/>
              <a:t> </a:t>
            </a:r>
            <a:r>
              <a:rPr lang="en-US" sz="2800" dirty="0" err="1"/>
              <a:t>bằng</a:t>
            </a:r>
            <a:r>
              <a:rPr lang="en-US" sz="2800" dirty="0"/>
              <a:t> </a:t>
            </a:r>
            <a:r>
              <a:rPr lang="en-US" sz="2800" i="1" dirty="0" err="1"/>
              <a:t>Truyện</a:t>
            </a:r>
            <a:r>
              <a:rPr lang="en-US" sz="2800" i="1" dirty="0"/>
              <a:t> </a:t>
            </a:r>
            <a:r>
              <a:rPr lang="en-US" sz="2800" i="1" dirty="0" err="1"/>
              <a:t>Kiều</a:t>
            </a:r>
            <a:r>
              <a:rPr lang="en-US" sz="2800" i="1" dirty="0"/>
              <a:t> </a:t>
            </a:r>
            <a:r>
              <a:rPr lang="en-US" sz="2800" dirty="0" err="1"/>
              <a:t>không</a:t>
            </a:r>
            <a:r>
              <a:rPr lang="en-US" sz="2800" dirty="0"/>
              <a:t> </a:t>
            </a:r>
            <a:r>
              <a:rPr lang="en-US" sz="2800" dirty="0" err="1"/>
              <a:t>phải</a:t>
            </a:r>
            <a:r>
              <a:rPr lang="en-US" sz="2800" dirty="0"/>
              <a:t> vì </a:t>
            </a:r>
            <a:r>
              <a:rPr lang="en-US" sz="2800" dirty="0" err="1"/>
              <a:t>nghĩ</a:t>
            </a:r>
            <a:r>
              <a:rPr lang="en-US" sz="2800" dirty="0"/>
              <a:t> là </a:t>
            </a:r>
            <a:r>
              <a:rPr lang="en-US" sz="2800" dirty="0" err="1"/>
              <a:t>cháu</a:t>
            </a:r>
            <a:r>
              <a:rPr lang="en-US" sz="2800" dirty="0"/>
              <a:t> có </a:t>
            </a:r>
            <a:r>
              <a:rPr lang="en-US" sz="2800" dirty="0" err="1"/>
              <a:t>thể</a:t>
            </a:r>
            <a:r>
              <a:rPr lang="en-US" sz="2800" dirty="0"/>
              <a:t> </a:t>
            </a:r>
            <a:r>
              <a:rPr lang="en-US" sz="2800" dirty="0" err="1"/>
              <a:t>hiểu</a:t>
            </a:r>
            <a:r>
              <a:rPr lang="en-US" sz="2800" dirty="0"/>
              <a:t> </a:t>
            </a:r>
            <a:r>
              <a:rPr lang="en-US" sz="2800" dirty="0" err="1"/>
              <a:t>được</a:t>
            </a:r>
            <a:r>
              <a:rPr lang="en-US" sz="2800" dirty="0"/>
              <a:t> </a:t>
            </a:r>
            <a:r>
              <a:rPr lang="en-US" sz="2800" dirty="0" err="1"/>
              <a:t>lời</a:t>
            </a:r>
            <a:r>
              <a:rPr lang="en-US" sz="2800" dirty="0"/>
              <a:t> </a:t>
            </a:r>
            <a:r>
              <a:rPr lang="en-US" sz="2800" dirty="0" err="1"/>
              <a:t>ru</a:t>
            </a:r>
            <a:r>
              <a:rPr lang="en-US" sz="2800" dirty="0"/>
              <a:t>, mà chỉ là để đưa </a:t>
            </a:r>
            <a:r>
              <a:rPr lang="en-US" sz="2800" dirty="0" err="1"/>
              <a:t>cháu</a:t>
            </a:r>
            <a:r>
              <a:rPr lang="en-US" sz="2800" dirty="0"/>
              <a:t> </a:t>
            </a:r>
            <a:r>
              <a:rPr lang="en-US" sz="2800" dirty="0" err="1"/>
              <a:t>vào</a:t>
            </a:r>
            <a:r>
              <a:rPr lang="en-US" sz="2800" dirty="0"/>
              <a:t> </a:t>
            </a:r>
            <a:r>
              <a:rPr lang="en-US" sz="2800" dirty="0" err="1"/>
              <a:t>giấc</a:t>
            </a:r>
            <a:r>
              <a:rPr lang="en-US" sz="2800" dirty="0"/>
              <a:t> ngủ. </a:t>
            </a:r>
            <a:r>
              <a:rPr lang="en-US" sz="2800" dirty="0" err="1"/>
              <a:t>Điều</a:t>
            </a:r>
            <a:r>
              <a:rPr lang="en-US" sz="2800" dirty="0"/>
              <a:t> đó </a:t>
            </a:r>
            <a:r>
              <a:rPr lang="en-US" sz="2800" dirty="0" err="1"/>
              <a:t>cho</a:t>
            </a:r>
            <a:r>
              <a:rPr lang="en-US" sz="2800" dirty="0"/>
              <a:t> thấy </a:t>
            </a:r>
            <a:r>
              <a:rPr lang="en-US" sz="2800" i="1" dirty="0" err="1"/>
              <a:t>Truyện</a:t>
            </a:r>
            <a:r>
              <a:rPr lang="en-US" sz="2800" i="1" dirty="0"/>
              <a:t> </a:t>
            </a:r>
            <a:r>
              <a:rPr lang="en-US" sz="2800" i="1" dirty="0" err="1"/>
              <a:t>Kiều</a:t>
            </a:r>
            <a:r>
              <a:rPr lang="en-US" sz="2800" dirty="0"/>
              <a:t> đã </a:t>
            </a:r>
            <a:r>
              <a:rPr lang="en-US" sz="2800" dirty="0" err="1"/>
              <a:t>phát</a:t>
            </a:r>
            <a:r>
              <a:rPr lang="en-US" sz="2800" dirty="0"/>
              <a:t> </a:t>
            </a:r>
            <a:r>
              <a:rPr lang="en-US" sz="2800" dirty="0" err="1"/>
              <a:t>huy</a:t>
            </a:r>
            <a:r>
              <a:rPr lang="en-US" sz="2800" dirty="0"/>
              <a:t> </a:t>
            </a:r>
            <a:r>
              <a:rPr lang="en-US" sz="2800" dirty="0" err="1"/>
              <a:t>hiệu</a:t>
            </a:r>
            <a:r>
              <a:rPr lang="en-US" sz="2800" dirty="0"/>
              <a:t> </a:t>
            </a:r>
            <a:r>
              <a:rPr lang="en-US" sz="2800" dirty="0" err="1"/>
              <a:t>quả</a:t>
            </a:r>
            <a:r>
              <a:rPr lang="en-US" sz="2800" dirty="0"/>
              <a:t> về mặt </a:t>
            </a:r>
            <a:r>
              <a:rPr lang="en-US" sz="2800" dirty="0" err="1"/>
              <a:t>giai</a:t>
            </a:r>
            <a:r>
              <a:rPr lang="en-US" sz="2800" dirty="0"/>
              <a:t> </a:t>
            </a:r>
            <a:r>
              <a:rPr lang="en-US" sz="2800" dirty="0" err="1"/>
              <a:t>điệu</a:t>
            </a:r>
            <a:r>
              <a:rPr lang="en-US" sz="2800" dirty="0"/>
              <a:t>, </a:t>
            </a:r>
            <a:r>
              <a:rPr lang="en-US" sz="2800" dirty="0" err="1"/>
              <a:t>nhạc</a:t>
            </a:r>
            <a:r>
              <a:rPr lang="en-US" sz="2800" dirty="0"/>
              <a:t> tính.</a:t>
            </a:r>
          </a:p>
          <a:p>
            <a:pPr algn="just">
              <a:lnSpc>
                <a:spcPct val="150000"/>
              </a:lnSpc>
            </a:pPr>
            <a:r>
              <a:rPr lang="en-US" sz="2800" i="1" dirty="0"/>
              <a:t>“Con </a:t>
            </a:r>
            <a:r>
              <a:rPr lang="en-US" sz="2800" i="1" dirty="0" err="1"/>
              <a:t>tôi</a:t>
            </a:r>
            <a:r>
              <a:rPr lang="en-US" sz="2800" i="1" dirty="0"/>
              <a:t> </a:t>
            </a:r>
            <a:r>
              <a:rPr lang="en-US" sz="2800" i="1" dirty="0" err="1"/>
              <a:t>đôi</a:t>
            </a:r>
            <a:r>
              <a:rPr lang="en-US" sz="2800" i="1" dirty="0"/>
              <a:t> </a:t>
            </a:r>
            <a:r>
              <a:rPr lang="en-US" sz="2800" i="1" dirty="0" err="1"/>
              <a:t>má</a:t>
            </a:r>
            <a:r>
              <a:rPr lang="en-US" sz="2800" i="1" dirty="0"/>
              <a:t> </a:t>
            </a:r>
            <a:r>
              <a:rPr lang="en-US" sz="2800" i="1" dirty="0" err="1"/>
              <a:t>tròn</a:t>
            </a:r>
            <a:r>
              <a:rPr lang="en-US" sz="2800" i="1" dirty="0"/>
              <a:t> </a:t>
            </a:r>
            <a:r>
              <a:rPr lang="en-US" sz="2800" i="1" dirty="0" err="1"/>
              <a:t>đầy</a:t>
            </a:r>
            <a:endParaRPr lang="en-US" sz="2800" dirty="0"/>
          </a:p>
          <a:p>
            <a:pPr algn="just">
              <a:lnSpc>
                <a:spcPct val="150000"/>
              </a:lnSpc>
            </a:pPr>
            <a:r>
              <a:rPr lang="en-US" sz="2800" i="1" dirty="0"/>
              <a:t>Lại </a:t>
            </a:r>
            <a:r>
              <a:rPr lang="en-US" sz="2800" i="1" dirty="0" err="1"/>
              <a:t>ngon</a:t>
            </a:r>
            <a:r>
              <a:rPr lang="en-US" sz="2800" i="1" dirty="0"/>
              <a:t> </a:t>
            </a:r>
            <a:r>
              <a:rPr lang="en-US" sz="2800" i="1" dirty="0" err="1"/>
              <a:t>giấc</a:t>
            </a:r>
            <a:r>
              <a:rPr lang="en-US" sz="2800" i="1" dirty="0"/>
              <a:t> ngủ </a:t>
            </a:r>
            <a:r>
              <a:rPr lang="en-US" sz="2800" i="1" dirty="0" err="1"/>
              <a:t>thơ</a:t>
            </a:r>
            <a:r>
              <a:rPr lang="en-US" sz="2800" i="1" dirty="0"/>
              <a:t> </a:t>
            </a:r>
            <a:r>
              <a:rPr lang="en-US" sz="2800" i="1" dirty="0" err="1"/>
              <a:t>ngây</a:t>
            </a:r>
            <a:r>
              <a:rPr lang="en-US" sz="2800" i="1" dirty="0"/>
              <a:t> </a:t>
            </a:r>
            <a:r>
              <a:rPr lang="en-US" sz="2800" i="1" dirty="0" err="1"/>
              <a:t>chiều</a:t>
            </a:r>
            <a:r>
              <a:rPr lang="en-US" sz="2800" i="1" dirty="0"/>
              <a:t> </a:t>
            </a:r>
            <a:r>
              <a:rPr lang="en-US" sz="2800" i="1" dirty="0" err="1"/>
              <a:t>chiều</a:t>
            </a:r>
            <a:r>
              <a:rPr lang="en-US" sz="2800" i="1" dirty="0"/>
              <a:t>”</a:t>
            </a:r>
            <a:r>
              <a:rPr lang="en-US" sz="2800" dirty="0"/>
              <a:t> </a:t>
            </a:r>
          </a:p>
          <a:p>
            <a:pPr algn="just">
              <a:lnSpc>
                <a:spcPct val="150000"/>
              </a:lnSpc>
            </a:pPr>
            <a:endParaRPr lang="en-US" sz="4400" dirty="0">
              <a:solidFill>
                <a:srgbClr val="FF0000"/>
              </a:solidFill>
            </a:endParaRPr>
          </a:p>
        </p:txBody>
      </p:sp>
    </p:spTree>
    <p:extLst>
      <p:ext uri="{BB962C8B-B14F-4D97-AF65-F5344CB8AC3E}">
        <p14:creationId xmlns:p14="http://schemas.microsoft.com/office/powerpoint/2010/main" val="172943248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barn(inVertical)">
                                      <p:cBhvr>
                                        <p:cTn id="14" dur="5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Effect transition="in" filter="fade">
                                      <p:cBhvr>
                                        <p:cTn id="19" dur="1000"/>
                                        <p:tgtEl>
                                          <p:spTgt spid="6">
                                            <p:txEl>
                                              <p:pRg st="1" end="1"/>
                                            </p:txEl>
                                          </p:spTgt>
                                        </p:tgtEl>
                                      </p:cBhvr>
                                    </p:animEffect>
                                    <p:anim calcmode="lin" valueType="num">
                                      <p:cBhvr>
                                        <p:cTn id="20"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Effect transition="in" filter="fade">
                                      <p:cBhvr>
                                        <p:cTn id="24" dur="1000"/>
                                        <p:tgtEl>
                                          <p:spTgt spid="6">
                                            <p:txEl>
                                              <p:pRg st="2" end="2"/>
                                            </p:txEl>
                                          </p:spTgt>
                                        </p:tgtEl>
                                      </p:cBhvr>
                                    </p:animEffect>
                                    <p:anim calcmode="lin" valueType="num">
                                      <p:cBhvr>
                                        <p:cTn id="2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animEffect transition="in" filter="fade">
                                      <p:cBhvr>
                                        <p:cTn id="29" dur="1000"/>
                                        <p:tgtEl>
                                          <p:spTgt spid="6">
                                            <p:txEl>
                                              <p:pRg st="3" end="3"/>
                                            </p:txEl>
                                          </p:spTgt>
                                        </p:tgtEl>
                                      </p:cBhvr>
                                    </p:animEffect>
                                    <p:anim calcmode="lin" valueType="num">
                                      <p:cBhvr>
                                        <p:cTn id="30"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4" name="Rectangle 13">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ainting of a person and a child sitting on a bench outside a house&#10;&#10;Description automatically generated">
            <a:extLst>
              <a:ext uri="{FF2B5EF4-FFF2-40B4-BE49-F238E27FC236}">
                <a16:creationId xmlns:a16="http://schemas.microsoft.com/office/drawing/2014/main" id="{8FDED553-D553-DCA1-075D-1207445A1E2B}"/>
              </a:ext>
            </a:extLst>
          </p:cNvPr>
          <p:cNvPicPr>
            <a:picLocks noChangeAspect="1"/>
          </p:cNvPicPr>
          <p:nvPr/>
        </p:nvPicPr>
        <p:blipFill>
          <a:blip r:embed="rId2">
            <a:extLst>
              <a:ext uri="{28A0092B-C50C-407E-A947-70E740481C1C}">
                <a14:useLocalDpi xmlns:a14="http://schemas.microsoft.com/office/drawing/2010/main" val="0"/>
              </a:ext>
            </a:extLst>
          </a:blip>
          <a:srcRect l="8656" r="20820"/>
          <a:stretch/>
        </p:blipFill>
        <p:spPr>
          <a:xfrm>
            <a:off x="7760043" y="1"/>
            <a:ext cx="4438782" cy="6858000"/>
          </a:xfrm>
          <a:prstGeom prst="rect">
            <a:avLst/>
          </a:prstGeom>
        </p:spPr>
      </p:pic>
      <p:sp>
        <p:nvSpPr>
          <p:cNvPr id="6" name="TextBox 5">
            <a:extLst>
              <a:ext uri="{FF2B5EF4-FFF2-40B4-BE49-F238E27FC236}">
                <a16:creationId xmlns:a16="http://schemas.microsoft.com/office/drawing/2014/main" id="{73EAC97F-882A-31DD-F524-EF5285370A4E}"/>
              </a:ext>
            </a:extLst>
          </p:cNvPr>
          <p:cNvSpPr txBox="1"/>
          <p:nvPr/>
        </p:nvSpPr>
        <p:spPr>
          <a:xfrm>
            <a:off x="172994" y="279212"/>
            <a:ext cx="7414054" cy="6618671"/>
          </a:xfrm>
          <a:prstGeom prst="rect">
            <a:avLst/>
          </a:prstGeom>
          <a:noFill/>
        </p:spPr>
        <p:txBody>
          <a:bodyPr wrap="square">
            <a:spAutoFit/>
          </a:bodyPr>
          <a:lstStyle/>
          <a:p>
            <a:pPr algn="ctr"/>
            <a:r>
              <a:rPr lang="en-US" sz="4400" b="1" dirty="0">
                <a:solidFill>
                  <a:srgbClr val="FF0000"/>
                </a:solidFill>
                <a:effectLst/>
                <a:latin typeface="Times New Roman" panose="02020603050405020304" pitchFamily="18" charset="0"/>
                <a:ea typeface="MS Mincho" panose="02020609040205080304" pitchFamily="49" charset="-128"/>
              </a:rPr>
              <a:t> </a:t>
            </a:r>
            <a:r>
              <a:rPr lang="en-US" sz="2800" b="1" dirty="0">
                <a:solidFill>
                  <a:srgbClr val="FF0000"/>
                </a:solidFill>
              </a:rPr>
              <a:t>1. </a:t>
            </a:r>
            <a:r>
              <a:rPr lang="pt-BR" sz="2800" b="1" dirty="0">
                <a:solidFill>
                  <a:srgbClr val="FF0000"/>
                </a:solidFill>
              </a:rPr>
              <a:t>Mục đích bà hát ru cháu bằng những câu Kiều</a:t>
            </a:r>
            <a:endParaRPr lang="en-US" sz="2800" dirty="0"/>
          </a:p>
          <a:p>
            <a:pPr lvl="0" algn="just">
              <a:lnSpc>
                <a:spcPct val="150000"/>
              </a:lnSpc>
            </a:pPr>
            <a:r>
              <a:rPr lang="en-US" sz="2800" dirty="0" err="1"/>
              <a:t>Ngoài</a:t>
            </a:r>
            <a:r>
              <a:rPr lang="en-US" sz="2800" dirty="0"/>
              <a:t> việc </a:t>
            </a:r>
            <a:r>
              <a:rPr lang="en-US" sz="2800" dirty="0" err="1"/>
              <a:t>ru</a:t>
            </a:r>
            <a:r>
              <a:rPr lang="en-US" sz="2800" dirty="0"/>
              <a:t> </a:t>
            </a:r>
            <a:r>
              <a:rPr lang="en-US" sz="2800" dirty="0" err="1"/>
              <a:t>cháu</a:t>
            </a:r>
            <a:r>
              <a:rPr lang="en-US" sz="2800" dirty="0"/>
              <a:t> ngủ, đó còn là </a:t>
            </a:r>
            <a:r>
              <a:rPr lang="en-US" sz="2800" dirty="0" err="1"/>
              <a:t>cách</a:t>
            </a:r>
            <a:r>
              <a:rPr lang="en-US" sz="2800" dirty="0"/>
              <a:t> bà </a:t>
            </a:r>
            <a:r>
              <a:rPr lang="en-US" sz="2800" dirty="0" err="1"/>
              <a:t>thưởng</a:t>
            </a:r>
            <a:r>
              <a:rPr lang="en-US" sz="2800" dirty="0"/>
              <a:t> </a:t>
            </a:r>
            <a:r>
              <a:rPr lang="en-US" sz="2800" dirty="0" err="1"/>
              <a:t>thức</a:t>
            </a:r>
            <a:r>
              <a:rPr lang="en-US" sz="2800" dirty="0"/>
              <a:t> </a:t>
            </a:r>
            <a:r>
              <a:rPr lang="en-US" sz="2800" i="1" dirty="0" err="1"/>
              <a:t>Truyện</a:t>
            </a:r>
            <a:r>
              <a:rPr lang="en-US" sz="2800" i="1" dirty="0"/>
              <a:t> </a:t>
            </a:r>
            <a:r>
              <a:rPr lang="en-US" sz="2800" i="1" dirty="0" err="1"/>
              <a:t>Kiều</a:t>
            </a:r>
            <a:r>
              <a:rPr lang="en-US" sz="2800" dirty="0"/>
              <a:t>, </a:t>
            </a:r>
            <a:r>
              <a:rPr lang="en-US" sz="2800" dirty="0" err="1"/>
              <a:t>đồng</a:t>
            </a:r>
            <a:r>
              <a:rPr lang="en-US" sz="2800" dirty="0"/>
              <a:t> cảm </a:t>
            </a:r>
            <a:r>
              <a:rPr lang="en-US" sz="2800" dirty="0" err="1"/>
              <a:t>với</a:t>
            </a:r>
            <a:r>
              <a:rPr lang="en-US" sz="2800" dirty="0"/>
              <a:t> </a:t>
            </a:r>
            <a:r>
              <a:rPr lang="en-US" sz="2800" dirty="0" err="1"/>
              <a:t>những</a:t>
            </a:r>
            <a:r>
              <a:rPr lang="en-US" sz="2800" dirty="0"/>
              <a:t> </a:t>
            </a:r>
            <a:r>
              <a:rPr lang="en-US" sz="2800" dirty="0" err="1"/>
              <a:t>điều</a:t>
            </a:r>
            <a:r>
              <a:rPr lang="en-US" sz="2800" dirty="0"/>
              <a:t> </a:t>
            </a:r>
            <a:r>
              <a:rPr lang="en-US" sz="2800" dirty="0" err="1"/>
              <a:t>được</a:t>
            </a:r>
            <a:r>
              <a:rPr lang="en-US" sz="2800" dirty="0"/>
              <a:t> </a:t>
            </a:r>
            <a:r>
              <a:rPr lang="en-US" sz="2800" dirty="0" err="1"/>
              <a:t>nói</a:t>
            </a:r>
            <a:r>
              <a:rPr lang="en-US" sz="2800" dirty="0"/>
              <a:t> đến </a:t>
            </a:r>
            <a:r>
              <a:rPr lang="en-US" sz="2800" dirty="0" err="1"/>
              <a:t>trong</a:t>
            </a:r>
            <a:r>
              <a:rPr lang="en-US" sz="2800" dirty="0"/>
              <a:t> </a:t>
            </a:r>
            <a:r>
              <a:rPr lang="en-US" sz="2800" dirty="0" err="1"/>
              <a:t>tác</a:t>
            </a:r>
            <a:r>
              <a:rPr lang="en-US" sz="2800" dirty="0"/>
              <a:t> </a:t>
            </a:r>
            <a:r>
              <a:rPr lang="en-US" sz="2800" dirty="0" err="1"/>
              <a:t>phẩm</a:t>
            </a:r>
            <a:r>
              <a:rPr lang="en-US" sz="2800" dirty="0"/>
              <a:t>, </a:t>
            </a:r>
            <a:r>
              <a:rPr lang="en-US" sz="2800" dirty="0" err="1"/>
              <a:t>và</a:t>
            </a:r>
            <a:r>
              <a:rPr lang="en-US" sz="2800" dirty="0"/>
              <a:t> </a:t>
            </a:r>
            <a:r>
              <a:rPr lang="en-US" sz="2800" dirty="0" err="1"/>
              <a:t>thậm</a:t>
            </a:r>
            <a:r>
              <a:rPr lang="en-US" sz="2800" dirty="0"/>
              <a:t> </a:t>
            </a:r>
            <a:r>
              <a:rPr lang="en-US" sz="2800" dirty="0" err="1"/>
              <a:t>chí</a:t>
            </a:r>
            <a:r>
              <a:rPr lang="en-US" sz="2800" dirty="0"/>
              <a:t> là </a:t>
            </a:r>
            <a:r>
              <a:rPr lang="en-US" sz="2800" dirty="0" err="1"/>
              <a:t>thông</a:t>
            </a:r>
            <a:r>
              <a:rPr lang="en-US" sz="2800" dirty="0"/>
              <a:t> qua </a:t>
            </a:r>
            <a:r>
              <a:rPr lang="en-US" sz="2800" dirty="0" err="1"/>
              <a:t>những</a:t>
            </a:r>
            <a:r>
              <a:rPr lang="en-US" sz="2800" dirty="0"/>
              <a:t> </a:t>
            </a:r>
            <a:r>
              <a:rPr lang="en-US" sz="2800" dirty="0" err="1"/>
              <a:t>câu</a:t>
            </a:r>
            <a:r>
              <a:rPr lang="en-US" sz="2800" dirty="0"/>
              <a:t> </a:t>
            </a:r>
            <a:r>
              <a:rPr lang="en-US" sz="2800" dirty="0" err="1"/>
              <a:t>Kiều</a:t>
            </a:r>
            <a:r>
              <a:rPr lang="en-US" sz="2800" dirty="0"/>
              <a:t> đó để </a:t>
            </a:r>
            <a:r>
              <a:rPr lang="en-US" sz="2800" dirty="0" err="1"/>
              <a:t>giãi</a:t>
            </a:r>
            <a:r>
              <a:rPr lang="en-US" sz="2800" dirty="0"/>
              <a:t> </a:t>
            </a:r>
            <a:r>
              <a:rPr lang="en-US" sz="2800" dirty="0" err="1"/>
              <a:t>bày</a:t>
            </a:r>
            <a:r>
              <a:rPr lang="en-US" sz="2800" dirty="0"/>
              <a:t> </a:t>
            </a:r>
            <a:r>
              <a:rPr lang="en-US" sz="2800" dirty="0" err="1"/>
              <a:t>một</a:t>
            </a:r>
            <a:r>
              <a:rPr lang="en-US" sz="2800" dirty="0"/>
              <a:t> </a:t>
            </a:r>
            <a:r>
              <a:rPr lang="en-US" sz="2800" dirty="0" err="1"/>
              <a:t>nét</a:t>
            </a:r>
            <a:r>
              <a:rPr lang="en-US" sz="2800" dirty="0"/>
              <a:t> tâm </a:t>
            </a:r>
            <a:r>
              <a:rPr lang="en-US" sz="2800" dirty="0" err="1"/>
              <a:t>trạng</a:t>
            </a:r>
            <a:r>
              <a:rPr lang="en-US" sz="2800" dirty="0"/>
              <a:t> nào đó </a:t>
            </a:r>
            <a:r>
              <a:rPr lang="en-US" sz="2800" dirty="0" err="1"/>
              <a:t>của</a:t>
            </a:r>
            <a:r>
              <a:rPr lang="en-US" sz="2800" dirty="0"/>
              <a:t> </a:t>
            </a:r>
            <a:r>
              <a:rPr lang="en-US" sz="2800" dirty="0" err="1"/>
              <a:t>mình</a:t>
            </a:r>
            <a:r>
              <a:rPr lang="en-US" sz="2800" dirty="0"/>
              <a:t>:</a:t>
            </a:r>
          </a:p>
          <a:p>
            <a:pPr algn="just">
              <a:lnSpc>
                <a:spcPct val="150000"/>
              </a:lnSpc>
            </a:pPr>
            <a:r>
              <a:rPr lang="en-US" sz="2800" i="1" dirty="0"/>
              <a:t>“</a:t>
            </a:r>
            <a:r>
              <a:rPr lang="en-US" sz="2800" i="1" dirty="0" err="1"/>
              <a:t>Bâng</a:t>
            </a:r>
            <a:r>
              <a:rPr lang="en-US" sz="2800" i="1" dirty="0"/>
              <a:t> </a:t>
            </a:r>
            <a:r>
              <a:rPr lang="en-US" sz="2800" i="1" dirty="0" err="1"/>
              <a:t>khuâng</a:t>
            </a:r>
            <a:r>
              <a:rPr lang="en-US" sz="2800" i="1" dirty="0"/>
              <a:t> </a:t>
            </a:r>
            <a:r>
              <a:rPr lang="en-US" sz="2800" i="1" dirty="0" err="1"/>
              <a:t>mẹ</a:t>
            </a:r>
            <a:r>
              <a:rPr lang="en-US" sz="2800" i="1" dirty="0"/>
              <a:t> </a:t>
            </a:r>
            <a:r>
              <a:rPr lang="en-US" sz="2800" i="1" dirty="0" err="1"/>
              <a:t>nói</a:t>
            </a:r>
            <a:r>
              <a:rPr lang="en-US" sz="2800" i="1" dirty="0"/>
              <a:t> </a:t>
            </a:r>
            <a:r>
              <a:rPr lang="en-US" sz="2800" i="1" dirty="0" err="1"/>
              <a:t>một</a:t>
            </a:r>
            <a:r>
              <a:rPr lang="en-US" sz="2800" i="1" dirty="0"/>
              <a:t> </a:t>
            </a:r>
            <a:r>
              <a:rPr lang="en-US" sz="2800" i="1" dirty="0" err="1"/>
              <a:t>điều</a:t>
            </a:r>
            <a:r>
              <a:rPr lang="en-US" sz="2800" i="1" dirty="0"/>
              <a:t>:</a:t>
            </a:r>
            <a:endParaRPr lang="en-US" sz="2800" dirty="0"/>
          </a:p>
          <a:p>
            <a:pPr lvl="0" algn="just">
              <a:lnSpc>
                <a:spcPct val="150000"/>
              </a:lnSpc>
            </a:pPr>
            <a:r>
              <a:rPr lang="en-US" sz="2800" i="1" dirty="0" err="1"/>
              <a:t>Nghĩ</a:t>
            </a:r>
            <a:r>
              <a:rPr lang="en-US" sz="2800" i="1" dirty="0"/>
              <a:t> mà thương </a:t>
            </a:r>
            <a:r>
              <a:rPr lang="en-US" sz="2800" i="1" dirty="0" err="1"/>
              <a:t>phận</a:t>
            </a:r>
            <a:r>
              <a:rPr lang="en-US" sz="2800" i="1" dirty="0"/>
              <a:t> cô </a:t>
            </a:r>
            <a:r>
              <a:rPr lang="en-US" sz="2800" i="1" dirty="0" err="1"/>
              <a:t>Kiều</a:t>
            </a:r>
            <a:r>
              <a:rPr lang="en-US" sz="2800" i="1" dirty="0"/>
              <a:t> ngày </a:t>
            </a:r>
            <a:r>
              <a:rPr lang="en-US" sz="2800" i="1" dirty="0" err="1"/>
              <a:t>xưa</a:t>
            </a:r>
            <a:r>
              <a:rPr lang="en-US" sz="2800" i="1" dirty="0"/>
              <a:t>...”</a:t>
            </a:r>
            <a:endParaRPr lang="en-US" sz="2800" dirty="0"/>
          </a:p>
          <a:p>
            <a:pPr algn="just">
              <a:lnSpc>
                <a:spcPct val="150000"/>
              </a:lnSpc>
            </a:pPr>
            <a:endParaRPr lang="en-US" sz="4400" dirty="0">
              <a:solidFill>
                <a:srgbClr val="FF0000"/>
              </a:solidFill>
            </a:endParaRPr>
          </a:p>
        </p:txBody>
      </p:sp>
    </p:spTree>
    <p:extLst>
      <p:ext uri="{BB962C8B-B14F-4D97-AF65-F5344CB8AC3E}">
        <p14:creationId xmlns:p14="http://schemas.microsoft.com/office/powerpoint/2010/main" val="414206054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1000"/>
                                        <p:tgtEl>
                                          <p:spTgt spid="6">
                                            <p:txEl>
                                              <p:pRg st="2" end="2"/>
                                            </p:txEl>
                                          </p:spTgt>
                                        </p:tgtEl>
                                      </p:cBhvr>
                                    </p:animEffect>
                                    <p:anim calcmode="lin" valueType="num">
                                      <p:cBhvr>
                                        <p:cTn id="2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Effect transition="in" filter="fade">
                                      <p:cBhvr>
                                        <p:cTn id="24" dur="1000"/>
                                        <p:tgtEl>
                                          <p:spTgt spid="6">
                                            <p:txEl>
                                              <p:pRg st="3" end="3"/>
                                            </p:txEl>
                                          </p:spTgt>
                                        </p:tgtEl>
                                      </p:cBhvr>
                                    </p:animEffect>
                                    <p:anim calcmode="lin" valueType="num">
                                      <p:cBhvr>
                                        <p:cTn id="25"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CA88E5B-F4FB-1E99-2F30-904E89B538BA}"/>
              </a:ext>
            </a:extLst>
          </p:cNvPr>
          <p:cNvPicPr>
            <a:picLocks noChangeAspect="1"/>
          </p:cNvPicPr>
          <p:nvPr/>
        </p:nvPicPr>
        <p:blipFill rotWithShape="1">
          <a:blip r:embed="rId2">
            <a:extLst>
              <a:ext uri="{28A0092B-C50C-407E-A947-70E740481C1C}">
                <a14:useLocalDpi xmlns:a14="http://schemas.microsoft.com/office/drawing/2010/main" val="0"/>
              </a:ext>
            </a:extLst>
          </a:blip>
          <a:srcRect l="-2635" t="4801" r="2635" b="55447"/>
          <a:stretch/>
        </p:blipFill>
        <p:spPr>
          <a:xfrm>
            <a:off x="20" y="10"/>
            <a:ext cx="12191980" cy="4558420"/>
          </a:xfrm>
          <a:custGeom>
            <a:avLst/>
            <a:gdLst/>
            <a:ahLst/>
            <a:cxnLst/>
            <a:rect l="l" t="t" r="r" b="b"/>
            <a:pathLst>
              <a:path w="12188952" h="4558430">
                <a:moveTo>
                  <a:pt x="6789701" y="4490221"/>
                </a:moveTo>
                <a:lnTo>
                  <a:pt x="6788702" y="4490299"/>
                </a:lnTo>
                <a:lnTo>
                  <a:pt x="6788476" y="4490833"/>
                </a:lnTo>
                <a:close/>
                <a:moveTo>
                  <a:pt x="0" y="0"/>
                </a:moveTo>
                <a:lnTo>
                  <a:pt x="12188952" y="0"/>
                </a:lnTo>
                <a:lnTo>
                  <a:pt x="12188952" y="3596895"/>
                </a:lnTo>
                <a:lnTo>
                  <a:pt x="12061096" y="3635026"/>
                </a:lnTo>
                <a:cubicBezTo>
                  <a:pt x="11933500" y="3671240"/>
                  <a:pt x="11805390" y="3705769"/>
                  <a:pt x="11676800" y="3738601"/>
                </a:cubicBezTo>
                <a:cubicBezTo>
                  <a:pt x="11262789" y="3846108"/>
                  <a:pt x="10845343" y="3939710"/>
                  <a:pt x="10425355" y="4022140"/>
                </a:cubicBezTo>
                <a:cubicBezTo>
                  <a:pt x="10092810" y="4087351"/>
                  <a:pt x="9759033" y="4145748"/>
                  <a:pt x="9424022" y="4197302"/>
                </a:cubicBezTo>
                <a:cubicBezTo>
                  <a:pt x="9102997" y="4246959"/>
                  <a:pt x="8781133" y="4291526"/>
                  <a:pt x="8458419" y="4331003"/>
                </a:cubicBezTo>
                <a:cubicBezTo>
                  <a:pt x="8211360" y="4361169"/>
                  <a:pt x="7963792" y="4386742"/>
                  <a:pt x="7715970" y="4410950"/>
                </a:cubicBezTo>
                <a:lnTo>
                  <a:pt x="6951716" y="4476730"/>
                </a:lnTo>
                <a:lnTo>
                  <a:pt x="6936303" y="4478801"/>
                </a:lnTo>
                <a:lnTo>
                  <a:pt x="6790448" y="4490162"/>
                </a:lnTo>
                <a:lnTo>
                  <a:pt x="6799941" y="4491982"/>
                </a:lnTo>
                <a:cubicBezTo>
                  <a:pt x="6811623" y="4492448"/>
                  <a:pt x="6823734" y="4490275"/>
                  <a:pt x="6835432" y="4490275"/>
                </a:cubicBezTo>
                <a:cubicBezTo>
                  <a:pt x="6851580" y="4490275"/>
                  <a:pt x="6867729" y="4487668"/>
                  <a:pt x="6884003" y="4487297"/>
                </a:cubicBezTo>
                <a:cubicBezTo>
                  <a:pt x="7115805" y="4481835"/>
                  <a:pt x="7347351" y="4469668"/>
                  <a:pt x="7578771" y="4454770"/>
                </a:cubicBezTo>
                <a:cubicBezTo>
                  <a:pt x="7927552" y="4432302"/>
                  <a:pt x="8276080" y="4404123"/>
                  <a:pt x="8623845" y="4367873"/>
                </a:cubicBezTo>
                <a:cubicBezTo>
                  <a:pt x="8909939" y="4338575"/>
                  <a:pt x="9195310" y="4303940"/>
                  <a:pt x="9479970" y="4263967"/>
                </a:cubicBezTo>
                <a:cubicBezTo>
                  <a:pt x="9864901" y="4209593"/>
                  <a:pt x="10248014" y="4144879"/>
                  <a:pt x="10629308" y="4069810"/>
                </a:cubicBezTo>
                <a:cubicBezTo>
                  <a:pt x="11090114" y="3978690"/>
                  <a:pt x="11546975" y="3871184"/>
                  <a:pt x="11998498" y="3743816"/>
                </a:cubicBezTo>
                <a:lnTo>
                  <a:pt x="12188952" y="3687715"/>
                </a:lnTo>
                <a:lnTo>
                  <a:pt x="12188952" y="3742439"/>
                </a:lnTo>
                <a:lnTo>
                  <a:pt x="11829257" y="3846853"/>
                </a:lnTo>
                <a:cubicBezTo>
                  <a:pt x="11534769" y="3926550"/>
                  <a:pt x="11238120" y="3997436"/>
                  <a:pt x="10939183" y="4061368"/>
                </a:cubicBezTo>
                <a:cubicBezTo>
                  <a:pt x="10622824" y="4129150"/>
                  <a:pt x="10304941" y="4189147"/>
                  <a:pt x="9985530" y="4241373"/>
                </a:cubicBezTo>
                <a:cubicBezTo>
                  <a:pt x="9720036" y="4284822"/>
                  <a:pt x="9453814" y="4323467"/>
                  <a:pt x="9186882" y="4357320"/>
                </a:cubicBezTo>
                <a:cubicBezTo>
                  <a:pt x="8984197" y="4382894"/>
                  <a:pt x="8781514" y="4406977"/>
                  <a:pt x="8578198" y="4426839"/>
                </a:cubicBezTo>
                <a:cubicBezTo>
                  <a:pt x="8340547" y="4449559"/>
                  <a:pt x="8102644" y="4471034"/>
                  <a:pt x="7864358" y="4488290"/>
                </a:cubicBezTo>
                <a:cubicBezTo>
                  <a:pt x="7554994" y="4510634"/>
                  <a:pt x="7245502" y="4528512"/>
                  <a:pt x="6935502" y="4539684"/>
                </a:cubicBezTo>
                <a:cubicBezTo>
                  <a:pt x="6782917" y="4545147"/>
                  <a:pt x="6630334" y="4548995"/>
                  <a:pt x="6477750" y="4553587"/>
                </a:cubicBezTo>
                <a:cubicBezTo>
                  <a:pt x="6439195" y="4551503"/>
                  <a:pt x="6400529" y="4553128"/>
                  <a:pt x="6362294" y="4558430"/>
                </a:cubicBezTo>
                <a:lnTo>
                  <a:pt x="6057129" y="4558430"/>
                </a:lnTo>
                <a:lnTo>
                  <a:pt x="5977784" y="4553836"/>
                </a:lnTo>
                <a:cubicBezTo>
                  <a:pt x="5740261" y="4541423"/>
                  <a:pt x="5502739" y="4527644"/>
                  <a:pt x="5265087" y="4517587"/>
                </a:cubicBezTo>
                <a:cubicBezTo>
                  <a:pt x="4958267" y="4505171"/>
                  <a:pt x="4651826" y="4484691"/>
                  <a:pt x="4346277" y="4455517"/>
                </a:cubicBezTo>
                <a:cubicBezTo>
                  <a:pt x="4021654" y="4424605"/>
                  <a:pt x="3697795" y="4389970"/>
                  <a:pt x="3373045" y="4356948"/>
                </a:cubicBezTo>
                <a:cubicBezTo>
                  <a:pt x="3035412" y="4322686"/>
                  <a:pt x="2698456" y="4283047"/>
                  <a:pt x="2362173" y="4238021"/>
                </a:cubicBezTo>
                <a:cubicBezTo>
                  <a:pt x="1984692" y="4187868"/>
                  <a:pt x="1608364" y="4130142"/>
                  <a:pt x="1233177" y="4064845"/>
                </a:cubicBezTo>
                <a:cubicBezTo>
                  <a:pt x="842181" y="3996132"/>
                  <a:pt x="453758" y="3917644"/>
                  <a:pt x="68500" y="3825138"/>
                </a:cubicBezTo>
                <a:lnTo>
                  <a:pt x="0" y="3807783"/>
                </a:lnTo>
                <a:lnTo>
                  <a:pt x="0" y="3751294"/>
                </a:lnTo>
                <a:lnTo>
                  <a:pt x="72441" y="3770071"/>
                </a:lnTo>
                <a:cubicBezTo>
                  <a:pt x="247961" y="3812249"/>
                  <a:pt x="424164" y="3851509"/>
                  <a:pt x="600716" y="3888441"/>
                </a:cubicBezTo>
                <a:cubicBezTo>
                  <a:pt x="988279" y="3969255"/>
                  <a:pt x="1378133" y="4038153"/>
                  <a:pt x="1769512" y="4098609"/>
                </a:cubicBezTo>
                <a:cubicBezTo>
                  <a:pt x="2052426" y="4142185"/>
                  <a:pt x="2335725" y="4182282"/>
                  <a:pt x="2613554" y="4215551"/>
                </a:cubicBezTo>
                <a:cubicBezTo>
                  <a:pt x="2605544" y="4218158"/>
                  <a:pt x="2594611" y="4208102"/>
                  <a:pt x="2581134" y="4205620"/>
                </a:cubicBezTo>
                <a:cubicBezTo>
                  <a:pt x="2087178" y="4113668"/>
                  <a:pt x="1597684" y="4002775"/>
                  <a:pt x="1112635" y="3872923"/>
                </a:cubicBezTo>
                <a:cubicBezTo>
                  <a:pt x="880453" y="3810852"/>
                  <a:pt x="649713" y="3744374"/>
                  <a:pt x="420412" y="3673490"/>
                </a:cubicBezTo>
                <a:lnTo>
                  <a:pt x="0" y="3534573"/>
                </a:lnTo>
                <a:close/>
              </a:path>
            </a:pathLst>
          </a:custGeom>
        </p:spPr>
      </p:pic>
      <p:sp>
        <p:nvSpPr>
          <p:cNvPr id="4" name="TextBox 3">
            <a:extLst>
              <a:ext uri="{FF2B5EF4-FFF2-40B4-BE49-F238E27FC236}">
                <a16:creationId xmlns:a16="http://schemas.microsoft.com/office/drawing/2014/main" id="{A959DDEF-BD59-7829-DCDA-A8C546E63E7F}"/>
              </a:ext>
            </a:extLst>
          </p:cNvPr>
          <p:cNvSpPr txBox="1"/>
          <p:nvPr/>
        </p:nvSpPr>
        <p:spPr>
          <a:xfrm>
            <a:off x="790832" y="4942703"/>
            <a:ext cx="1085953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9Slide05 FS Blonde Script" panose="03000503000000000000" pitchFamily="65" charset="0"/>
                <a:ea typeface="+mn-ea"/>
                <a:cs typeface="+mn-cs"/>
              </a:rPr>
              <a:t>2. </a:t>
            </a:r>
            <a:r>
              <a:rPr kumimoji="0" lang="en-US" sz="6000" b="1" i="0" u="none" strike="noStrike" kern="1200" cap="none" spc="0" normalizeH="0" baseline="0" noProof="0" dirty="0" err="1">
                <a:ln>
                  <a:noFill/>
                </a:ln>
                <a:solidFill>
                  <a:srgbClr val="FF0000"/>
                </a:solidFill>
                <a:effectLst/>
                <a:uLnTx/>
                <a:uFillTx/>
                <a:latin typeface="#9Slide05 FS Blonde Script" panose="03000503000000000000" pitchFamily="65" charset="0"/>
                <a:ea typeface="+mn-ea"/>
                <a:cs typeface="+mn-cs"/>
              </a:rPr>
              <a:t>Những</a:t>
            </a:r>
            <a:r>
              <a:rPr kumimoji="0" lang="en-US" sz="6000" b="1" i="0" u="none" strike="noStrike" kern="1200" cap="none" spc="0" normalizeH="0" baseline="0" noProof="0" dirty="0">
                <a:ln>
                  <a:noFill/>
                </a:ln>
                <a:solidFill>
                  <a:srgbClr val="FF0000"/>
                </a:solidFill>
                <a:effectLst/>
                <a:uLnTx/>
                <a:uFillTx/>
                <a:latin typeface="#9Slide05 FS Blonde Script" panose="03000503000000000000" pitchFamily="65" charset="0"/>
                <a:ea typeface="+mn-ea"/>
                <a:cs typeface="+mn-cs"/>
              </a:rPr>
              <a:t> </a:t>
            </a:r>
            <a:r>
              <a:rPr kumimoji="0" lang="en-US" sz="6000" b="1" i="0" u="none" strike="noStrike" kern="1200" cap="none" spc="0" normalizeH="0" baseline="0" noProof="0" dirty="0" err="1">
                <a:ln>
                  <a:noFill/>
                </a:ln>
                <a:solidFill>
                  <a:srgbClr val="FF0000"/>
                </a:solidFill>
                <a:effectLst/>
                <a:uLnTx/>
                <a:uFillTx/>
                <a:latin typeface="#9Slide05 FS Blonde Script" panose="03000503000000000000" pitchFamily="65" charset="0"/>
                <a:ea typeface="+mn-ea"/>
                <a:cs typeface="+mn-cs"/>
              </a:rPr>
              <a:t>cách</a:t>
            </a:r>
            <a:r>
              <a:rPr kumimoji="0" lang="en-US" sz="6000" b="1" i="0" u="none" strike="noStrike" kern="1200" cap="none" spc="0" normalizeH="0" baseline="0" noProof="0" dirty="0">
                <a:ln>
                  <a:noFill/>
                </a:ln>
                <a:solidFill>
                  <a:srgbClr val="FF0000"/>
                </a:solidFill>
                <a:effectLst/>
                <a:uLnTx/>
                <a:uFillTx/>
                <a:latin typeface="#9Slide05 FS Blonde Script" panose="03000503000000000000" pitchFamily="65" charset="0"/>
                <a:ea typeface="+mn-ea"/>
                <a:cs typeface="+mn-cs"/>
              </a:rPr>
              <a:t> </a:t>
            </a:r>
            <a:r>
              <a:rPr kumimoji="0" lang="en-US" sz="6000" b="1" i="0" u="none" strike="noStrike" kern="1200" cap="none" spc="0" normalizeH="0" baseline="0" noProof="0" dirty="0" err="1">
                <a:ln>
                  <a:noFill/>
                </a:ln>
                <a:solidFill>
                  <a:srgbClr val="FF0000"/>
                </a:solidFill>
                <a:effectLst/>
                <a:uLnTx/>
                <a:uFillTx/>
                <a:latin typeface="#9Slide05 FS Blonde Script" panose="03000503000000000000" pitchFamily="65" charset="0"/>
                <a:ea typeface="+mn-ea"/>
                <a:cs typeface="+mn-cs"/>
              </a:rPr>
              <a:t>tiếp</a:t>
            </a:r>
            <a:r>
              <a:rPr kumimoji="0" lang="en-US" sz="6000" b="1" i="0" u="none" strike="noStrike" kern="1200" cap="none" spc="0" normalizeH="0" baseline="0" noProof="0" dirty="0">
                <a:ln>
                  <a:noFill/>
                </a:ln>
                <a:solidFill>
                  <a:srgbClr val="FF0000"/>
                </a:solidFill>
                <a:effectLst/>
                <a:uLnTx/>
                <a:uFillTx/>
                <a:latin typeface="#9Slide05 FS Blonde Script" panose="03000503000000000000" pitchFamily="65" charset="0"/>
                <a:ea typeface="+mn-ea"/>
                <a:cs typeface="+mn-cs"/>
              </a:rPr>
              <a:t> nhận </a:t>
            </a:r>
            <a:r>
              <a:rPr kumimoji="0" lang="en-US" sz="6000" b="1" i="1" u="none" strike="noStrike" kern="1200" cap="none" spc="0" normalizeH="0" baseline="0" noProof="0" dirty="0" err="1">
                <a:ln>
                  <a:noFill/>
                </a:ln>
                <a:solidFill>
                  <a:srgbClr val="FF0000"/>
                </a:solidFill>
                <a:effectLst/>
                <a:uLnTx/>
                <a:uFillTx/>
                <a:latin typeface="#9Slide05 FS Blonde Script" panose="03000503000000000000" pitchFamily="65" charset="0"/>
                <a:ea typeface="+mn-ea"/>
                <a:cs typeface="+mn-cs"/>
              </a:rPr>
              <a:t>Truyện</a:t>
            </a:r>
            <a:r>
              <a:rPr kumimoji="0" lang="en-US" sz="6000" b="1" i="1" u="none" strike="noStrike" kern="1200" cap="none" spc="0" normalizeH="0" baseline="0" noProof="0" dirty="0">
                <a:ln>
                  <a:noFill/>
                </a:ln>
                <a:solidFill>
                  <a:srgbClr val="FF0000"/>
                </a:solidFill>
                <a:effectLst/>
                <a:uLnTx/>
                <a:uFillTx/>
                <a:latin typeface="#9Slide05 FS Blonde Script" panose="03000503000000000000" pitchFamily="65" charset="0"/>
                <a:ea typeface="+mn-ea"/>
                <a:cs typeface="+mn-cs"/>
              </a:rPr>
              <a:t> </a:t>
            </a:r>
            <a:r>
              <a:rPr kumimoji="0" lang="en-US" sz="6000" b="1" i="1" u="none" strike="noStrike" kern="1200" cap="none" spc="0" normalizeH="0" baseline="0" noProof="0" dirty="0" err="1">
                <a:ln>
                  <a:noFill/>
                </a:ln>
                <a:solidFill>
                  <a:srgbClr val="FF0000"/>
                </a:solidFill>
                <a:effectLst/>
                <a:uLnTx/>
                <a:uFillTx/>
                <a:latin typeface="#9Slide05 FS Blonde Script" panose="03000503000000000000" pitchFamily="65" charset="0"/>
                <a:ea typeface="+mn-ea"/>
                <a:cs typeface="+mn-cs"/>
              </a:rPr>
              <a:t>Kiều</a:t>
            </a:r>
            <a:endParaRPr kumimoji="0" lang="en-US" sz="6000" b="0" i="0" u="none" strike="noStrike" kern="1200" cap="none" spc="0" normalizeH="0" baseline="0" noProof="0" dirty="0">
              <a:ln>
                <a:noFill/>
              </a:ln>
              <a:solidFill>
                <a:srgbClr val="FF0000"/>
              </a:solidFill>
              <a:effectLst/>
              <a:uLnTx/>
              <a:uFillTx/>
              <a:latin typeface="#9Slide05 FS Blonde Script" panose="03000503000000000000" pitchFamily="65" charset="0"/>
              <a:ea typeface="+mn-ea"/>
              <a:cs typeface="+mn-cs"/>
            </a:endParaRPr>
          </a:p>
        </p:txBody>
      </p:sp>
    </p:spTree>
    <p:extLst>
      <p:ext uri="{BB962C8B-B14F-4D97-AF65-F5344CB8AC3E}">
        <p14:creationId xmlns:p14="http://schemas.microsoft.com/office/powerpoint/2010/main" val="164118308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29F4FEF-3F4E-4042-8E6D-C24E201FB3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t="1483" r="1" b="10775"/>
          <a:stretch/>
        </p:blipFill>
        <p:spPr>
          <a:xfrm>
            <a:off x="20" y="10"/>
            <a:ext cx="6105116" cy="4191736"/>
          </a:xfrm>
          <a:custGeom>
            <a:avLst/>
            <a:gdLst/>
            <a:ahLst/>
            <a:cxnLst/>
            <a:rect l="l" t="t" r="r" b="b"/>
            <a:pathLst>
              <a:path w="6105136" h="4191746">
                <a:moveTo>
                  <a:pt x="0" y="0"/>
                </a:moveTo>
                <a:lnTo>
                  <a:pt x="5607799" y="0"/>
                </a:lnTo>
                <a:lnTo>
                  <a:pt x="5571513" y="27327"/>
                </a:lnTo>
                <a:cubicBezTo>
                  <a:pt x="5516855" y="89886"/>
                  <a:pt x="5497833" y="180727"/>
                  <a:pt x="5456712" y="261788"/>
                </a:cubicBezTo>
                <a:cubicBezTo>
                  <a:pt x="5516289" y="304550"/>
                  <a:pt x="5587520" y="313948"/>
                  <a:pt x="5651844" y="341674"/>
                </a:cubicBezTo>
                <a:cubicBezTo>
                  <a:pt x="5718760" y="370809"/>
                  <a:pt x="5718760" y="392425"/>
                  <a:pt x="5663501" y="477009"/>
                </a:cubicBezTo>
                <a:cubicBezTo>
                  <a:pt x="5807259" y="495339"/>
                  <a:pt x="5807259" y="495339"/>
                  <a:pt x="5762794" y="628324"/>
                </a:cubicBezTo>
                <a:cubicBezTo>
                  <a:pt x="5883243" y="640542"/>
                  <a:pt x="5962676" y="703511"/>
                  <a:pt x="5981237" y="841197"/>
                </a:cubicBezTo>
                <a:cubicBezTo>
                  <a:pt x="5990305" y="907926"/>
                  <a:pt x="6044700" y="939409"/>
                  <a:pt x="6105136" y="984052"/>
                </a:cubicBezTo>
                <a:cubicBezTo>
                  <a:pt x="6030022" y="1027286"/>
                  <a:pt x="5979081" y="1117509"/>
                  <a:pt x="5891443" y="1022115"/>
                </a:cubicBezTo>
                <a:cubicBezTo>
                  <a:pt x="5859498" y="987342"/>
                  <a:pt x="5862517" y="1031513"/>
                  <a:pt x="5858202" y="1044202"/>
                </a:cubicBezTo>
                <a:cubicBezTo>
                  <a:pt x="5847842" y="1075215"/>
                  <a:pt x="5869424" y="1095893"/>
                  <a:pt x="5883673" y="1119387"/>
                </a:cubicBezTo>
                <a:cubicBezTo>
                  <a:pt x="5897486" y="1142885"/>
                  <a:pt x="5913893" y="1167789"/>
                  <a:pt x="5917778" y="1194108"/>
                </a:cubicBezTo>
                <a:cubicBezTo>
                  <a:pt x="5920365" y="1212434"/>
                  <a:pt x="5907848" y="1239216"/>
                  <a:pt x="5894034" y="1252846"/>
                </a:cubicBezTo>
                <a:cubicBezTo>
                  <a:pt x="5821506" y="1324743"/>
                  <a:pt x="5864677" y="1486396"/>
                  <a:pt x="5727393" y="1507074"/>
                </a:cubicBezTo>
                <a:cubicBezTo>
                  <a:pt x="5665659" y="1516469"/>
                  <a:pt x="5635872" y="1575680"/>
                  <a:pt x="5590543" y="1608104"/>
                </a:cubicBezTo>
                <a:cubicBezTo>
                  <a:pt x="5432970" y="1721355"/>
                  <a:pt x="5327632" y="1867030"/>
                  <a:pt x="5278850" y="2067214"/>
                </a:cubicBezTo>
                <a:cubicBezTo>
                  <a:pt x="5265468" y="2122664"/>
                  <a:pt x="5214092" y="2167309"/>
                  <a:pt x="5180851" y="2216179"/>
                </a:cubicBezTo>
                <a:cubicBezTo>
                  <a:pt x="5196826" y="2251892"/>
                  <a:pt x="5284029" y="2174826"/>
                  <a:pt x="5253380" y="2268808"/>
                </a:cubicBezTo>
                <a:cubicBezTo>
                  <a:pt x="5230067" y="2339298"/>
                  <a:pt x="5170490" y="2383001"/>
                  <a:pt x="5114368" y="2424825"/>
                </a:cubicBezTo>
                <a:cubicBezTo>
                  <a:pt x="5050475" y="2472284"/>
                  <a:pt x="4979676" y="2510347"/>
                  <a:pt x="4950749" y="2598221"/>
                </a:cubicBezTo>
                <a:cubicBezTo>
                  <a:pt x="4944706" y="2617020"/>
                  <a:pt x="4925279" y="2636755"/>
                  <a:pt x="4908013" y="2644276"/>
                </a:cubicBezTo>
                <a:cubicBezTo>
                  <a:pt x="4007468" y="4190779"/>
                  <a:pt x="1790648" y="4201115"/>
                  <a:pt x="1535079" y="4190306"/>
                </a:cubicBezTo>
                <a:cubicBezTo>
                  <a:pt x="1225543" y="4176680"/>
                  <a:pt x="932844" y="4081285"/>
                  <a:pt x="645760" y="3962397"/>
                </a:cubicBezTo>
                <a:cubicBezTo>
                  <a:pt x="524448" y="3912117"/>
                  <a:pt x="411775" y="3840689"/>
                  <a:pt x="293915" y="3785239"/>
                </a:cubicBezTo>
                <a:cubicBezTo>
                  <a:pt x="212539" y="3746940"/>
                  <a:pt x="140444" y="3691254"/>
                  <a:pt x="68403" y="3637448"/>
                </a:cubicBezTo>
                <a:lnTo>
                  <a:pt x="0" y="3589272"/>
                </a:lnTo>
                <a:close/>
              </a:path>
            </a:pathLst>
          </a:cu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18628" r="-2" b="19106"/>
          <a:stretch/>
        </p:blipFill>
        <p:spPr>
          <a:xfrm>
            <a:off x="462420" y="4304418"/>
            <a:ext cx="5414116" cy="2553582"/>
          </a:xfrm>
          <a:custGeom>
            <a:avLst/>
            <a:gdLst/>
            <a:ahLst/>
            <a:cxnLst/>
            <a:rect l="l" t="t" r="r" b="b"/>
            <a:pathLst>
              <a:path w="5414116" h="2553582">
                <a:moveTo>
                  <a:pt x="158526" y="1316979"/>
                </a:moveTo>
                <a:lnTo>
                  <a:pt x="156754" y="1330318"/>
                </a:lnTo>
                <a:lnTo>
                  <a:pt x="150357" y="1343402"/>
                </a:lnTo>
                <a:cubicBezTo>
                  <a:pt x="148595" y="1346671"/>
                  <a:pt x="147784" y="1347597"/>
                  <a:pt x="148224" y="1345403"/>
                </a:cubicBezTo>
                <a:cubicBezTo>
                  <a:pt x="148536" y="1343890"/>
                  <a:pt x="150150" y="1339188"/>
                  <a:pt x="152759" y="1332109"/>
                </a:cubicBezTo>
                <a:close/>
                <a:moveTo>
                  <a:pt x="183999" y="1247985"/>
                </a:moveTo>
                <a:lnTo>
                  <a:pt x="185425" y="1249095"/>
                </a:lnTo>
                <a:lnTo>
                  <a:pt x="177909" y="1267545"/>
                </a:lnTo>
                <a:cubicBezTo>
                  <a:pt x="172543" y="1280910"/>
                  <a:pt x="167559" y="1293511"/>
                  <a:pt x="163267" y="1304542"/>
                </a:cubicBezTo>
                <a:lnTo>
                  <a:pt x="158526" y="1316979"/>
                </a:lnTo>
                <a:lnTo>
                  <a:pt x="160096" y="1305161"/>
                </a:lnTo>
                <a:cubicBezTo>
                  <a:pt x="166154" y="1273946"/>
                  <a:pt x="174799" y="1251295"/>
                  <a:pt x="183999" y="1247985"/>
                </a:cubicBezTo>
                <a:close/>
                <a:moveTo>
                  <a:pt x="2747400" y="406"/>
                </a:moveTo>
                <a:cubicBezTo>
                  <a:pt x="3035071" y="-4281"/>
                  <a:pt x="3341945" y="31161"/>
                  <a:pt x="3649095" y="133697"/>
                </a:cubicBezTo>
                <a:cubicBezTo>
                  <a:pt x="3849864" y="200721"/>
                  <a:pt x="4603144" y="576730"/>
                  <a:pt x="4698157" y="641897"/>
                </a:cubicBezTo>
                <a:cubicBezTo>
                  <a:pt x="4795794" y="709015"/>
                  <a:pt x="4865356" y="805949"/>
                  <a:pt x="4969229" y="864848"/>
                </a:cubicBezTo>
                <a:cubicBezTo>
                  <a:pt x="5024230" y="895855"/>
                  <a:pt x="5072076" y="940214"/>
                  <a:pt x="5031717" y="1024948"/>
                </a:cubicBezTo>
                <a:cubicBezTo>
                  <a:pt x="5020170" y="1048963"/>
                  <a:pt x="5029183" y="1072811"/>
                  <a:pt x="5057014" y="1071682"/>
                </a:cubicBezTo>
                <a:cubicBezTo>
                  <a:pt x="5109680" y="1069387"/>
                  <a:pt x="5118666" y="1110271"/>
                  <a:pt x="5135838" y="1143392"/>
                </a:cubicBezTo>
                <a:cubicBezTo>
                  <a:pt x="5166252" y="1202027"/>
                  <a:pt x="5193622" y="1263285"/>
                  <a:pt x="5266156" y="1289064"/>
                </a:cubicBezTo>
                <a:cubicBezTo>
                  <a:pt x="5238324" y="1323279"/>
                  <a:pt x="5215649" y="1311585"/>
                  <a:pt x="5195858" y="1298567"/>
                </a:cubicBezTo>
                <a:cubicBezTo>
                  <a:pt x="5143669" y="1263879"/>
                  <a:pt x="5093474" y="1226987"/>
                  <a:pt x="5041179" y="1192607"/>
                </a:cubicBezTo>
                <a:cubicBezTo>
                  <a:pt x="5007224" y="1170236"/>
                  <a:pt x="4975133" y="1142623"/>
                  <a:pt x="4918135" y="1145234"/>
                </a:cubicBezTo>
                <a:cubicBezTo>
                  <a:pt x="4935797" y="1231274"/>
                  <a:pt x="5007025" y="1262427"/>
                  <a:pt x="5060171" y="1300349"/>
                </a:cubicBezTo>
                <a:cubicBezTo>
                  <a:pt x="5126536" y="1347737"/>
                  <a:pt x="5152263" y="1413621"/>
                  <a:pt x="5184421" y="1487704"/>
                </a:cubicBezTo>
                <a:cubicBezTo>
                  <a:pt x="5122415" y="1489134"/>
                  <a:pt x="5103753" y="1435610"/>
                  <a:pt x="5058648" y="1427657"/>
                </a:cubicBezTo>
                <a:cubicBezTo>
                  <a:pt x="5053296" y="1435084"/>
                  <a:pt x="5045346" y="1445577"/>
                  <a:pt x="5045794" y="1446015"/>
                </a:cubicBezTo>
                <a:cubicBezTo>
                  <a:pt x="5106451" y="1496737"/>
                  <a:pt x="5117537" y="1568193"/>
                  <a:pt x="5101767" y="1647359"/>
                </a:cubicBezTo>
                <a:cubicBezTo>
                  <a:pt x="5093584" y="1688209"/>
                  <a:pt x="5115626" y="1706770"/>
                  <a:pt x="5135030" y="1731061"/>
                </a:cubicBezTo>
                <a:cubicBezTo>
                  <a:pt x="5203090" y="1816944"/>
                  <a:pt x="5278566" y="1897224"/>
                  <a:pt x="5321944" y="2003361"/>
                </a:cubicBezTo>
                <a:cubicBezTo>
                  <a:pt x="5239878" y="1971324"/>
                  <a:pt x="5191106" y="1897335"/>
                  <a:pt x="5107240" y="1850840"/>
                </a:cubicBezTo>
                <a:cubicBezTo>
                  <a:pt x="5146549" y="1965041"/>
                  <a:pt x="5224816" y="2036621"/>
                  <a:pt x="5290952" y="2116036"/>
                </a:cubicBezTo>
                <a:cubicBezTo>
                  <a:pt x="5321198" y="2152238"/>
                  <a:pt x="5345753" y="2195120"/>
                  <a:pt x="5388446" y="2220887"/>
                </a:cubicBezTo>
                <a:cubicBezTo>
                  <a:pt x="5403552" y="2230128"/>
                  <a:pt x="5428090" y="2247608"/>
                  <a:pt x="5403992" y="2273010"/>
                </a:cubicBezTo>
                <a:cubicBezTo>
                  <a:pt x="5383871" y="2294002"/>
                  <a:pt x="5363583" y="2281535"/>
                  <a:pt x="5345240" y="2269525"/>
                </a:cubicBezTo>
                <a:cubicBezTo>
                  <a:pt x="5301305" y="2240459"/>
                  <a:pt x="5249677" y="2227961"/>
                  <a:pt x="5181971" y="2212341"/>
                </a:cubicBezTo>
                <a:cubicBezTo>
                  <a:pt x="5210776" y="2304349"/>
                  <a:pt x="5323140" y="2305426"/>
                  <a:pt x="5342451" y="2399541"/>
                </a:cubicBezTo>
                <a:cubicBezTo>
                  <a:pt x="5276493" y="2399374"/>
                  <a:pt x="5240279" y="2358756"/>
                  <a:pt x="5193127" y="2341296"/>
                </a:cubicBezTo>
                <a:cubicBezTo>
                  <a:pt x="5150483" y="2325566"/>
                  <a:pt x="5134316" y="2337131"/>
                  <a:pt x="5128778" y="2384953"/>
                </a:cubicBezTo>
                <a:cubicBezTo>
                  <a:pt x="5120098" y="2459440"/>
                  <a:pt x="5082689" y="2490060"/>
                  <a:pt x="5024779" y="2455361"/>
                </a:cubicBezTo>
                <a:cubicBezTo>
                  <a:pt x="4971160" y="2423009"/>
                  <a:pt x="4955618" y="2448088"/>
                  <a:pt x="4957119" y="2492221"/>
                </a:cubicBezTo>
                <a:cubicBezTo>
                  <a:pt x="4957659" y="2508307"/>
                  <a:pt x="4955422" y="2522819"/>
                  <a:pt x="4951208" y="2536243"/>
                </a:cubicBezTo>
                <a:lnTo>
                  <a:pt x="4942986" y="2553582"/>
                </a:lnTo>
                <a:lnTo>
                  <a:pt x="0" y="2553582"/>
                </a:lnTo>
                <a:lnTo>
                  <a:pt x="10415" y="2540282"/>
                </a:lnTo>
                <a:cubicBezTo>
                  <a:pt x="21321" y="2529317"/>
                  <a:pt x="34083" y="2520126"/>
                  <a:pt x="50390" y="2514109"/>
                </a:cubicBezTo>
                <a:cubicBezTo>
                  <a:pt x="60150" y="2510393"/>
                  <a:pt x="69288" y="2504190"/>
                  <a:pt x="78593" y="2498362"/>
                </a:cubicBezTo>
                <a:cubicBezTo>
                  <a:pt x="79663" y="2490260"/>
                  <a:pt x="77016" y="2483287"/>
                  <a:pt x="68604" y="2478966"/>
                </a:cubicBezTo>
                <a:cubicBezTo>
                  <a:pt x="15119" y="2451323"/>
                  <a:pt x="33815" y="2412284"/>
                  <a:pt x="51592" y="2367344"/>
                </a:cubicBezTo>
                <a:cubicBezTo>
                  <a:pt x="73482" y="2311677"/>
                  <a:pt x="117178" y="2293901"/>
                  <a:pt x="167239" y="2281968"/>
                </a:cubicBezTo>
                <a:cubicBezTo>
                  <a:pt x="184333" y="2277976"/>
                  <a:pt x="204809" y="2283134"/>
                  <a:pt x="218700" y="2261009"/>
                </a:cubicBezTo>
                <a:cubicBezTo>
                  <a:pt x="202945" y="2233233"/>
                  <a:pt x="167661" y="2244301"/>
                  <a:pt x="144260" y="2232104"/>
                </a:cubicBezTo>
                <a:cubicBezTo>
                  <a:pt x="124982" y="2221882"/>
                  <a:pt x="89225" y="2216464"/>
                  <a:pt x="132450" y="2182200"/>
                </a:cubicBezTo>
                <a:cubicBezTo>
                  <a:pt x="145069" y="2172139"/>
                  <a:pt x="138401" y="2161211"/>
                  <a:pt x="128269" y="2157485"/>
                </a:cubicBezTo>
                <a:cubicBezTo>
                  <a:pt x="45771" y="2128357"/>
                  <a:pt x="114856" y="2054401"/>
                  <a:pt x="102768" y="2004430"/>
                </a:cubicBezTo>
                <a:cubicBezTo>
                  <a:pt x="99143" y="1990876"/>
                  <a:pt x="114661" y="1971808"/>
                  <a:pt x="128485" y="1969383"/>
                </a:cubicBezTo>
                <a:cubicBezTo>
                  <a:pt x="216478" y="1953355"/>
                  <a:pt x="255260" y="1875600"/>
                  <a:pt x="316632" y="1814867"/>
                </a:cubicBezTo>
                <a:cubicBezTo>
                  <a:pt x="286607" y="1778049"/>
                  <a:pt x="240843" y="1760915"/>
                  <a:pt x="204084" y="1732869"/>
                </a:cubicBezTo>
                <a:cubicBezTo>
                  <a:pt x="165873" y="1703815"/>
                  <a:pt x="170805" y="1689937"/>
                  <a:pt x="227085" y="1644378"/>
                </a:cubicBezTo>
                <a:cubicBezTo>
                  <a:pt x="135002" y="1609983"/>
                  <a:pt x="135002" y="1609983"/>
                  <a:pt x="194840" y="1531510"/>
                </a:cubicBezTo>
                <a:cubicBezTo>
                  <a:pt x="155738" y="1518118"/>
                  <a:pt x="147268" y="1431235"/>
                  <a:pt x="153201" y="1357062"/>
                </a:cubicBezTo>
                <a:lnTo>
                  <a:pt x="156754" y="1330318"/>
                </a:lnTo>
                <a:lnTo>
                  <a:pt x="158203" y="1327353"/>
                </a:lnTo>
                <a:cubicBezTo>
                  <a:pt x="164944" y="1313010"/>
                  <a:pt x="174305" y="1292418"/>
                  <a:pt x="183908" y="1271808"/>
                </a:cubicBezTo>
                <a:lnTo>
                  <a:pt x="192178" y="1254359"/>
                </a:lnTo>
                <a:lnTo>
                  <a:pt x="197963" y="1258870"/>
                </a:lnTo>
                <a:cubicBezTo>
                  <a:pt x="201319" y="1265759"/>
                  <a:pt x="204343" y="1269123"/>
                  <a:pt x="207082" y="1270177"/>
                </a:cubicBezTo>
                <a:cubicBezTo>
                  <a:pt x="215301" y="1273335"/>
                  <a:pt x="220953" y="1255680"/>
                  <a:pt x="225258" y="1249926"/>
                </a:cubicBezTo>
                <a:cubicBezTo>
                  <a:pt x="239225" y="1231830"/>
                  <a:pt x="229470" y="1215162"/>
                  <a:pt x="225383" y="1197822"/>
                </a:cubicBezTo>
                <a:cubicBezTo>
                  <a:pt x="223809" y="1191435"/>
                  <a:pt x="212069" y="1213060"/>
                  <a:pt x="198195" y="1241661"/>
                </a:cubicBezTo>
                <a:lnTo>
                  <a:pt x="192178" y="1254359"/>
                </a:lnTo>
                <a:lnTo>
                  <a:pt x="185425" y="1249095"/>
                </a:lnTo>
                <a:lnTo>
                  <a:pt x="194847" y="1225969"/>
                </a:lnTo>
                <a:cubicBezTo>
                  <a:pt x="218144" y="1169629"/>
                  <a:pt x="242658" y="1113997"/>
                  <a:pt x="248781" y="1110761"/>
                </a:cubicBezTo>
                <a:cubicBezTo>
                  <a:pt x="313786" y="1076283"/>
                  <a:pt x="321395" y="965784"/>
                  <a:pt x="418181" y="974220"/>
                </a:cubicBezTo>
                <a:cubicBezTo>
                  <a:pt x="461819" y="977818"/>
                  <a:pt x="495215" y="944914"/>
                  <a:pt x="532987" y="931088"/>
                </a:cubicBezTo>
                <a:cubicBezTo>
                  <a:pt x="664440" y="883526"/>
                  <a:pt x="768295" y="806734"/>
                  <a:pt x="846702" y="686183"/>
                </a:cubicBezTo>
                <a:cubicBezTo>
                  <a:pt x="868484" y="652881"/>
                  <a:pt x="913166" y="632329"/>
                  <a:pt x="946487" y="606427"/>
                </a:cubicBezTo>
                <a:cubicBezTo>
                  <a:pt x="943857" y="580742"/>
                  <a:pt x="867909" y="616319"/>
                  <a:pt x="909859" y="561037"/>
                </a:cubicBezTo>
                <a:cubicBezTo>
                  <a:pt x="941546" y="519374"/>
                  <a:pt x="991572" y="500749"/>
                  <a:pt x="1038549" y="483076"/>
                </a:cubicBezTo>
                <a:cubicBezTo>
                  <a:pt x="1092404" y="463016"/>
                  <a:pt x="1148626" y="449861"/>
                  <a:pt x="1187871" y="397948"/>
                </a:cubicBezTo>
                <a:cubicBezTo>
                  <a:pt x="1194206" y="389666"/>
                  <a:pt x="1884389" y="14461"/>
                  <a:pt x="2747400" y="406"/>
                </a:cubicBezTo>
                <a:close/>
              </a:path>
            </a:pathLst>
          </a:custGeom>
        </p:spPr>
      </p:pic>
      <p:sp>
        <p:nvSpPr>
          <p:cNvPr id="4" name="TextBox 3">
            <a:extLst>
              <a:ext uri="{FF2B5EF4-FFF2-40B4-BE49-F238E27FC236}">
                <a16:creationId xmlns:a16="http://schemas.microsoft.com/office/drawing/2014/main" id="{1B30C5D3-EF5A-DD58-9911-CA4B25E9E2C5}"/>
              </a:ext>
            </a:extLst>
          </p:cNvPr>
          <p:cNvSpPr txBox="1"/>
          <p:nvPr/>
        </p:nvSpPr>
        <p:spPr>
          <a:xfrm>
            <a:off x="6105136" y="538927"/>
            <a:ext cx="6083816" cy="6504216"/>
          </a:xfrm>
          <a:prstGeom prst="rect">
            <a:avLst/>
          </a:prstGeom>
          <a:noFill/>
        </p:spPr>
        <p:txBody>
          <a:bodyPr wrap="square">
            <a:spAutoFit/>
          </a:bodyPr>
          <a:lstStyle/>
          <a:p>
            <a:pPr algn="ctr">
              <a:lnSpc>
                <a:spcPct val="150000"/>
              </a:lnSpc>
            </a:pPr>
            <a:r>
              <a:rPr lang="en-US" sz="2800" b="1" dirty="0">
                <a:solidFill>
                  <a:srgbClr val="FF0000"/>
                </a:solidFill>
                <a:latin typeface="#9Slide03 AmpleSoft Bold" panose="02000000000000000000" pitchFamily="2" charset="0"/>
              </a:rPr>
              <a:t>HOẠT ĐỘNG NHÓM</a:t>
            </a:r>
          </a:p>
          <a:p>
            <a:pPr>
              <a:lnSpc>
                <a:spcPct val="150000"/>
              </a:lnSpc>
            </a:pPr>
            <a:r>
              <a:rPr lang="en-US" sz="2800" b="1" dirty="0">
                <a:solidFill>
                  <a:srgbClr val="FF0000"/>
                </a:solidFill>
                <a:latin typeface="#9Slide03 AmpleSoft Bold" panose="02000000000000000000" pitchFamily="2" charset="0"/>
              </a:rPr>
              <a:t>+ </a:t>
            </a:r>
            <a:r>
              <a:rPr lang="en-US" sz="2800" b="1" dirty="0" err="1">
                <a:solidFill>
                  <a:srgbClr val="FF0000"/>
                </a:solidFill>
                <a:latin typeface="#9Slide03 AmpleSoft Bold" panose="02000000000000000000" pitchFamily="2" charset="0"/>
              </a:rPr>
              <a:t>Nhóm</a:t>
            </a:r>
            <a:r>
              <a:rPr lang="en-US" sz="2800" b="1" dirty="0">
                <a:solidFill>
                  <a:srgbClr val="FF0000"/>
                </a:solidFill>
                <a:latin typeface="#9Slide03 AmpleSoft Bold" panose="02000000000000000000" pitchFamily="2" charset="0"/>
              </a:rPr>
              <a:t> 1, 2: </a:t>
            </a:r>
            <a:r>
              <a:rPr lang="en-US" sz="2800" dirty="0" err="1">
                <a:latin typeface="#9Slide03 AmpleSoft Bold" panose="02000000000000000000" pitchFamily="2" charset="0"/>
              </a:rPr>
              <a:t>Những</a:t>
            </a:r>
            <a:r>
              <a:rPr lang="en-US" sz="2800" dirty="0">
                <a:latin typeface="#9Slide03 AmpleSoft Bold" panose="02000000000000000000" pitchFamily="2" charset="0"/>
              </a:rPr>
              <a:t> </a:t>
            </a:r>
            <a:r>
              <a:rPr lang="en-US" sz="2800" dirty="0" err="1">
                <a:latin typeface="#9Slide03 AmpleSoft Bold" panose="02000000000000000000" pitchFamily="2" charset="0"/>
              </a:rPr>
              <a:t>cách</a:t>
            </a:r>
            <a:r>
              <a:rPr lang="en-US" sz="2800" dirty="0">
                <a:latin typeface="#9Slide03 AmpleSoft Bold" panose="02000000000000000000" pitchFamily="2" charset="0"/>
              </a:rPr>
              <a:t> </a:t>
            </a:r>
            <a:r>
              <a:rPr lang="en-US" sz="2800" dirty="0" err="1">
                <a:latin typeface="#9Slide03 AmpleSoft Bold" panose="02000000000000000000" pitchFamily="2" charset="0"/>
              </a:rPr>
              <a:t>tiếp</a:t>
            </a:r>
            <a:r>
              <a:rPr lang="en-US" sz="2800" dirty="0">
                <a:latin typeface="#9Slide03 AmpleSoft Bold" panose="02000000000000000000" pitchFamily="2" charset="0"/>
              </a:rPr>
              <a:t> nhận </a:t>
            </a:r>
            <a:r>
              <a:rPr lang="en-US" sz="2800" dirty="0" err="1">
                <a:latin typeface="#9Slide03 AmpleSoft Bold" panose="02000000000000000000" pitchFamily="2" charset="0"/>
              </a:rPr>
              <a:t>và</a:t>
            </a:r>
            <a:r>
              <a:rPr lang="en-US" sz="2800" dirty="0">
                <a:latin typeface="#9Slide03 AmpleSoft Bold" panose="02000000000000000000" pitchFamily="2" charset="0"/>
              </a:rPr>
              <a:t> </a:t>
            </a:r>
            <a:r>
              <a:rPr lang="en-US" sz="2800" dirty="0" err="1">
                <a:latin typeface="#9Slide03 AmpleSoft Bold" panose="02000000000000000000" pitchFamily="2" charset="0"/>
              </a:rPr>
              <a:t>sức</a:t>
            </a:r>
            <a:r>
              <a:rPr lang="en-US" sz="2800" dirty="0">
                <a:latin typeface="#9Slide03 AmpleSoft Bold" panose="02000000000000000000" pitchFamily="2" charset="0"/>
              </a:rPr>
              <a:t> </a:t>
            </a:r>
            <a:r>
              <a:rPr lang="en-US" sz="2800" dirty="0" err="1">
                <a:latin typeface="#9Slide03 AmpleSoft Bold" panose="02000000000000000000" pitchFamily="2" charset="0"/>
              </a:rPr>
              <a:t>sống</a:t>
            </a:r>
            <a:r>
              <a:rPr lang="en-US" sz="2800" dirty="0">
                <a:latin typeface="#9Slide03 AmpleSoft Bold" panose="02000000000000000000" pitchFamily="2" charset="0"/>
              </a:rPr>
              <a:t> </a:t>
            </a:r>
            <a:r>
              <a:rPr lang="en-US" sz="2800" dirty="0" err="1">
                <a:latin typeface="#9Slide03 AmpleSoft Bold" panose="02000000000000000000" pitchFamily="2" charset="0"/>
              </a:rPr>
              <a:t>của</a:t>
            </a:r>
            <a:r>
              <a:rPr lang="en-US" sz="2800" dirty="0">
                <a:latin typeface="#9Slide03 AmpleSoft Bold" panose="02000000000000000000" pitchFamily="2" charset="0"/>
              </a:rPr>
              <a:t> </a:t>
            </a:r>
            <a:r>
              <a:rPr lang="en-US" sz="2800" dirty="0" err="1">
                <a:latin typeface="#9Slide03 AmpleSoft Bold" panose="02000000000000000000" pitchFamily="2" charset="0"/>
              </a:rPr>
              <a:t>Truyện</a:t>
            </a:r>
            <a:r>
              <a:rPr lang="en-US" sz="2800" dirty="0">
                <a:latin typeface="#9Slide03 AmpleSoft Bold" panose="02000000000000000000" pitchFamily="2" charset="0"/>
              </a:rPr>
              <a:t> </a:t>
            </a:r>
            <a:r>
              <a:rPr lang="en-US" sz="2800" dirty="0" err="1">
                <a:latin typeface="#9Slide03 AmpleSoft Bold" panose="02000000000000000000" pitchFamily="2" charset="0"/>
              </a:rPr>
              <a:t>Kiều</a:t>
            </a:r>
            <a:r>
              <a:rPr lang="en-US" sz="2800" i="1" dirty="0">
                <a:latin typeface="#9Slide03 AmpleSoft Bold" panose="02000000000000000000" pitchFamily="2" charset="0"/>
              </a:rPr>
              <a:t> </a:t>
            </a:r>
            <a:r>
              <a:rPr lang="en-US" sz="2800" b="1" dirty="0">
                <a:latin typeface="#9Slide03 AmpleSoft Bold" panose="02000000000000000000" pitchFamily="2" charset="0"/>
              </a:rPr>
              <a:t>(</a:t>
            </a:r>
            <a:r>
              <a:rPr lang="en-US" sz="2800" b="1" dirty="0" err="1">
                <a:latin typeface="#9Slide03 AmpleSoft Bold" panose="02000000000000000000" pitchFamily="2" charset="0"/>
              </a:rPr>
              <a:t>Phiếu</a:t>
            </a:r>
            <a:r>
              <a:rPr lang="en-US" sz="2800" b="1" dirty="0">
                <a:latin typeface="#9Slide03 AmpleSoft Bold" panose="02000000000000000000" pitchFamily="2" charset="0"/>
              </a:rPr>
              <a:t> học </a:t>
            </a:r>
            <a:r>
              <a:rPr lang="en-US" sz="2800" b="1" dirty="0" err="1">
                <a:latin typeface="#9Slide03 AmpleSoft Bold" panose="02000000000000000000" pitchFamily="2" charset="0"/>
              </a:rPr>
              <a:t>tập</a:t>
            </a:r>
            <a:r>
              <a:rPr lang="en-US" sz="2800" b="1" dirty="0">
                <a:latin typeface="#9Slide03 AmpleSoft Bold" panose="02000000000000000000" pitchFamily="2" charset="0"/>
              </a:rPr>
              <a:t> 2.1)</a:t>
            </a:r>
            <a:endParaRPr lang="en-US" sz="2800" dirty="0">
              <a:latin typeface="#9Slide03 AmpleSoft Bold" panose="02000000000000000000" pitchFamily="2" charset="0"/>
            </a:endParaRPr>
          </a:p>
          <a:p>
            <a:pPr>
              <a:lnSpc>
                <a:spcPct val="150000"/>
              </a:lnSpc>
            </a:pPr>
            <a:r>
              <a:rPr lang="vi-VN" sz="2800" i="1" dirty="0">
                <a:solidFill>
                  <a:srgbClr val="FF0000"/>
                </a:solidFill>
                <a:latin typeface="#9Slide03 AmpleSoft Bold" panose="02000000000000000000" pitchFamily="2" charset="0"/>
              </a:rPr>
              <a:t>+ </a:t>
            </a:r>
            <a:r>
              <a:rPr lang="vi-VN" sz="2800" b="1" dirty="0">
                <a:solidFill>
                  <a:srgbClr val="FF0000"/>
                </a:solidFill>
                <a:latin typeface="#9Slide03 AmpleSoft Bold" panose="02000000000000000000" pitchFamily="2" charset="0"/>
              </a:rPr>
              <a:t>Nhóm 3, 4: </a:t>
            </a:r>
            <a:r>
              <a:rPr lang="vi-VN" sz="2800" dirty="0">
                <a:latin typeface="#9Slide03 AmpleSoft Bold" panose="02000000000000000000" pitchFamily="2" charset="0"/>
              </a:rPr>
              <a:t>Tìm hiểu </a:t>
            </a:r>
            <a:r>
              <a:rPr lang="en-US" sz="2800" dirty="0">
                <a:latin typeface="#9Slide03 AmpleSoft Bold" panose="02000000000000000000" pitchFamily="2" charset="0"/>
              </a:rPr>
              <a:t>về </a:t>
            </a:r>
            <a:r>
              <a:rPr lang="en-US" sz="2800" dirty="0" err="1">
                <a:latin typeface="#9Slide03 AmpleSoft Bold" panose="02000000000000000000" pitchFamily="2" charset="0"/>
              </a:rPr>
              <a:t>những</a:t>
            </a:r>
            <a:r>
              <a:rPr lang="en-US" sz="2800" dirty="0">
                <a:latin typeface="#9Slide03 AmpleSoft Bold" panose="02000000000000000000" pitchFamily="2" charset="0"/>
              </a:rPr>
              <a:t> </a:t>
            </a:r>
            <a:r>
              <a:rPr lang="en-US" sz="2800" dirty="0" err="1">
                <a:latin typeface="#9Slide03 AmpleSoft Bold" panose="02000000000000000000" pitchFamily="2" charset="0"/>
              </a:rPr>
              <a:t>đặc</a:t>
            </a:r>
            <a:r>
              <a:rPr lang="en-US" sz="2800" dirty="0">
                <a:latin typeface="#9Slide03 AmpleSoft Bold" panose="02000000000000000000" pitchFamily="2" charset="0"/>
              </a:rPr>
              <a:t> </a:t>
            </a:r>
            <a:r>
              <a:rPr lang="en-US" sz="2800" dirty="0" err="1">
                <a:latin typeface="#9Slide03 AmpleSoft Bold" panose="02000000000000000000" pitchFamily="2" charset="0"/>
              </a:rPr>
              <a:t>sắc</a:t>
            </a:r>
            <a:r>
              <a:rPr lang="en-US" sz="2800" dirty="0">
                <a:latin typeface="#9Slide03 AmpleSoft Bold" panose="02000000000000000000" pitchFamily="2" charset="0"/>
              </a:rPr>
              <a:t> </a:t>
            </a:r>
            <a:r>
              <a:rPr lang="en-US" sz="2800" dirty="0" err="1">
                <a:latin typeface="#9Slide03 AmpleSoft Bold" panose="02000000000000000000" pitchFamily="2" charset="0"/>
              </a:rPr>
              <a:t>nghệ</a:t>
            </a:r>
            <a:r>
              <a:rPr lang="en-US" sz="2800" dirty="0">
                <a:latin typeface="#9Slide03 AmpleSoft Bold" panose="02000000000000000000" pitchFamily="2" charset="0"/>
              </a:rPr>
              <a:t> </a:t>
            </a:r>
            <a:r>
              <a:rPr lang="en-US" sz="2800" dirty="0" err="1">
                <a:latin typeface="#9Slide03 AmpleSoft Bold" panose="02000000000000000000" pitchFamily="2" charset="0"/>
              </a:rPr>
              <a:t>thuật</a:t>
            </a:r>
            <a:r>
              <a:rPr lang="en-US" sz="2800" dirty="0">
                <a:latin typeface="#9Slide03 AmpleSoft Bold" panose="02000000000000000000" pitchFamily="2" charset="0"/>
              </a:rPr>
              <a:t> </a:t>
            </a:r>
            <a:r>
              <a:rPr lang="en-US" sz="2800" dirty="0" err="1">
                <a:latin typeface="#9Slide03 AmpleSoft Bold" panose="02000000000000000000" pitchFamily="2" charset="0"/>
              </a:rPr>
              <a:t>của</a:t>
            </a:r>
            <a:r>
              <a:rPr lang="en-US" sz="2800" dirty="0">
                <a:latin typeface="#9Slide03 AmpleSoft Bold" panose="02000000000000000000" pitchFamily="2" charset="0"/>
              </a:rPr>
              <a:t> </a:t>
            </a:r>
            <a:r>
              <a:rPr lang="en-US" sz="2800" dirty="0" err="1">
                <a:latin typeface="#9Slide03 AmpleSoft Bold" panose="02000000000000000000" pitchFamily="2" charset="0"/>
              </a:rPr>
              <a:t>bài</a:t>
            </a:r>
            <a:r>
              <a:rPr lang="en-US" sz="2800" dirty="0">
                <a:latin typeface="#9Slide03 AmpleSoft Bold" panose="02000000000000000000" pitchFamily="2" charset="0"/>
              </a:rPr>
              <a:t> </a:t>
            </a:r>
            <a:r>
              <a:rPr lang="en-US" sz="2800" dirty="0" err="1">
                <a:latin typeface="#9Slide03 AmpleSoft Bold" panose="02000000000000000000" pitchFamily="2" charset="0"/>
              </a:rPr>
              <a:t>thơ</a:t>
            </a:r>
            <a:r>
              <a:rPr lang="en-US" sz="2800" dirty="0">
                <a:latin typeface="#9Slide03 AmpleSoft Bold" panose="02000000000000000000" pitchFamily="2" charset="0"/>
              </a:rPr>
              <a:t> (</a:t>
            </a:r>
            <a:r>
              <a:rPr lang="en-US" sz="2800" b="1" dirty="0" err="1">
                <a:latin typeface="#9Slide03 AmpleSoft Bold" panose="02000000000000000000" pitchFamily="2" charset="0"/>
              </a:rPr>
              <a:t>Phiếu</a:t>
            </a:r>
            <a:r>
              <a:rPr lang="en-US" sz="2800" b="1" dirty="0">
                <a:latin typeface="#9Slide03 AmpleSoft Bold" panose="02000000000000000000" pitchFamily="2" charset="0"/>
              </a:rPr>
              <a:t> học </a:t>
            </a:r>
            <a:r>
              <a:rPr lang="en-US" sz="2800" b="1" dirty="0" err="1">
                <a:latin typeface="#9Slide03 AmpleSoft Bold" panose="02000000000000000000" pitchFamily="2" charset="0"/>
              </a:rPr>
              <a:t>tập</a:t>
            </a:r>
            <a:r>
              <a:rPr lang="en-US" sz="2800" b="1" dirty="0">
                <a:latin typeface="#9Slide03 AmpleSoft Bold" panose="02000000000000000000" pitchFamily="2" charset="0"/>
              </a:rPr>
              <a:t> 2.2)</a:t>
            </a:r>
            <a:endParaRPr lang="en-US" sz="2800" b="1" i="1" dirty="0">
              <a:latin typeface="#9Slide03 AmpleSoft Bold" panose="02000000000000000000" pitchFamily="2" charset="0"/>
            </a:endParaRPr>
          </a:p>
          <a:p>
            <a:pPr>
              <a:lnSpc>
                <a:spcPct val="150000"/>
              </a:lnSpc>
            </a:pPr>
            <a:r>
              <a:rPr lang="en-US" sz="2800" dirty="0">
                <a:latin typeface="#9Slide03 AmpleSoft Bold" panose="02000000000000000000" pitchFamily="2" charset="0"/>
              </a:rPr>
              <a:t>- </a:t>
            </a:r>
            <a:r>
              <a:rPr lang="en-US" sz="2800" dirty="0" err="1">
                <a:latin typeface="#9Slide03 AmpleSoft Bold" panose="02000000000000000000" pitchFamily="2" charset="0"/>
              </a:rPr>
              <a:t>Thời</a:t>
            </a:r>
            <a:r>
              <a:rPr lang="en-US" sz="2800" dirty="0">
                <a:latin typeface="#9Slide03 AmpleSoft Bold" panose="02000000000000000000" pitchFamily="2" charset="0"/>
              </a:rPr>
              <a:t> </a:t>
            </a:r>
            <a:r>
              <a:rPr lang="en-US" sz="2800" dirty="0" err="1">
                <a:latin typeface="#9Slide03 AmpleSoft Bold" panose="02000000000000000000" pitchFamily="2" charset="0"/>
              </a:rPr>
              <a:t>gian</a:t>
            </a:r>
            <a:r>
              <a:rPr lang="en-US" sz="2800" dirty="0">
                <a:latin typeface="#9Slide03 AmpleSoft Bold" panose="02000000000000000000" pitchFamily="2" charset="0"/>
              </a:rPr>
              <a:t> </a:t>
            </a:r>
            <a:r>
              <a:rPr lang="en-US" sz="2800" dirty="0" err="1">
                <a:latin typeface="#9Slide03 AmpleSoft Bold" panose="02000000000000000000" pitchFamily="2" charset="0"/>
              </a:rPr>
              <a:t>thảo</a:t>
            </a:r>
            <a:r>
              <a:rPr lang="en-US" sz="2800" dirty="0">
                <a:latin typeface="#9Slide03 AmpleSoft Bold" panose="02000000000000000000" pitchFamily="2" charset="0"/>
              </a:rPr>
              <a:t> </a:t>
            </a:r>
            <a:r>
              <a:rPr lang="en-US" sz="2800" dirty="0" err="1">
                <a:latin typeface="#9Slide03 AmpleSoft Bold" panose="02000000000000000000" pitchFamily="2" charset="0"/>
              </a:rPr>
              <a:t>luận</a:t>
            </a:r>
            <a:r>
              <a:rPr lang="en-US" sz="2800" dirty="0">
                <a:latin typeface="#9Slide03 AmpleSoft Bold" panose="02000000000000000000" pitchFamily="2" charset="0"/>
              </a:rPr>
              <a:t>: 05 </a:t>
            </a:r>
            <a:r>
              <a:rPr lang="en-US" sz="2800" dirty="0" err="1">
                <a:latin typeface="#9Slide03 AmpleSoft Bold" panose="02000000000000000000" pitchFamily="2" charset="0"/>
              </a:rPr>
              <a:t>phút</a:t>
            </a:r>
            <a:r>
              <a:rPr lang="en-US" sz="2800" dirty="0">
                <a:latin typeface="#9Slide03 AmpleSoft Bold" panose="02000000000000000000" pitchFamily="2" charset="0"/>
              </a:rPr>
              <a:t>.</a:t>
            </a:r>
          </a:p>
          <a:p>
            <a:pPr algn="just">
              <a:lnSpc>
                <a:spcPct val="150000"/>
              </a:lnSpc>
            </a:pPr>
            <a:endParaRPr lang="en-US" sz="6000" dirty="0">
              <a:solidFill>
                <a:srgbClr val="FF0000"/>
              </a:solidFill>
              <a:latin typeface="#9Slide03 AmpleSoft Bold" panose="02000000000000000000" pitchFamily="2" charset="0"/>
            </a:endParaRPr>
          </a:p>
        </p:txBody>
      </p:sp>
    </p:spTree>
    <p:extLst>
      <p:ext uri="{BB962C8B-B14F-4D97-AF65-F5344CB8AC3E}">
        <p14:creationId xmlns:p14="http://schemas.microsoft.com/office/powerpoint/2010/main" val="112578662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barn(inVertical)">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barn(inVertical)">
                                      <p:cBhvr>
                                        <p:cTn id="19" dur="5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barn(inVertical)">
                                      <p:cBhvr>
                                        <p:cTn id="24" dur="500"/>
                                        <p:tgtEl>
                                          <p:spTgt spid="4">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barn(inVertical)">
                                      <p:cBhvr>
                                        <p:cTn id="29"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9C5712B7-2C00-1950-0CE2-78C674418B7C}"/>
              </a:ext>
            </a:extLst>
          </p:cNvPr>
          <p:cNvGraphicFramePr>
            <a:graphicFrameLocks noGrp="1"/>
          </p:cNvGraphicFramePr>
          <p:nvPr>
            <p:extLst>
              <p:ext uri="{D42A27DB-BD31-4B8C-83A1-F6EECF244321}">
                <p14:modId xmlns:p14="http://schemas.microsoft.com/office/powerpoint/2010/main" val="3557900510"/>
              </p:ext>
            </p:extLst>
          </p:nvPr>
        </p:nvGraphicFramePr>
        <p:xfrm>
          <a:off x="333352" y="262297"/>
          <a:ext cx="10905067" cy="6273480"/>
        </p:xfrm>
        <a:graphic>
          <a:graphicData uri="http://schemas.openxmlformats.org/drawingml/2006/table">
            <a:tbl>
              <a:tblPr firstRow="1" firstCol="1" bandRow="1">
                <a:tableStyleId>{8799B23B-EC83-4686-B30A-512413B5E67A}</a:tableStyleId>
              </a:tblPr>
              <a:tblGrid>
                <a:gridCol w="5052295">
                  <a:extLst>
                    <a:ext uri="{9D8B030D-6E8A-4147-A177-3AD203B41FA5}">
                      <a16:colId xmlns:a16="http://schemas.microsoft.com/office/drawing/2014/main" val="820545342"/>
                    </a:ext>
                  </a:extLst>
                </a:gridCol>
                <a:gridCol w="5852772">
                  <a:extLst>
                    <a:ext uri="{9D8B030D-6E8A-4147-A177-3AD203B41FA5}">
                      <a16:colId xmlns:a16="http://schemas.microsoft.com/office/drawing/2014/main" val="1322104720"/>
                    </a:ext>
                  </a:extLst>
                </a:gridCol>
              </a:tblGrid>
              <a:tr h="982795">
                <a:tc gridSpan="2">
                  <a:txBody>
                    <a:bodyPr/>
                    <a:lstStyle/>
                    <a:p>
                      <a:pPr marL="521970" indent="-124460" algn="ctr">
                        <a:lnSpc>
                          <a:spcPct val="130000"/>
                        </a:lnSpc>
                        <a:spcBef>
                          <a:spcPts val="870"/>
                        </a:spcBef>
                        <a:spcAft>
                          <a:spcPts val="0"/>
                        </a:spcAft>
                      </a:pPr>
                      <a:r>
                        <a:rPr lang="en-US" sz="2400" b="1" dirty="0" err="1">
                          <a:solidFill>
                            <a:srgbClr val="FF0000"/>
                          </a:solidFill>
                          <a:effectLst/>
                        </a:rPr>
                        <a:t>Phiếu</a:t>
                      </a:r>
                      <a:r>
                        <a:rPr lang="en-US" sz="2400" b="1" dirty="0">
                          <a:solidFill>
                            <a:srgbClr val="FF0000"/>
                          </a:solidFill>
                          <a:effectLst/>
                        </a:rPr>
                        <a:t> học </a:t>
                      </a:r>
                      <a:r>
                        <a:rPr lang="en-US" sz="2400" b="1" dirty="0" err="1">
                          <a:solidFill>
                            <a:srgbClr val="FF0000"/>
                          </a:solidFill>
                          <a:effectLst/>
                        </a:rPr>
                        <a:t>tập</a:t>
                      </a:r>
                      <a:r>
                        <a:rPr lang="en-US" sz="2400" b="1" dirty="0">
                          <a:solidFill>
                            <a:srgbClr val="FF0000"/>
                          </a:solidFill>
                          <a:effectLst/>
                        </a:rPr>
                        <a:t> 2.1: </a:t>
                      </a:r>
                      <a:r>
                        <a:rPr lang="en-US" sz="2400" b="1" dirty="0" err="1">
                          <a:solidFill>
                            <a:srgbClr val="FF0000"/>
                          </a:solidFill>
                          <a:effectLst/>
                        </a:rPr>
                        <a:t>Tìm</a:t>
                      </a:r>
                      <a:r>
                        <a:rPr lang="en-US" sz="2400" b="1" dirty="0">
                          <a:solidFill>
                            <a:srgbClr val="FF0000"/>
                          </a:solidFill>
                          <a:effectLst/>
                        </a:rPr>
                        <a:t> </a:t>
                      </a:r>
                      <a:r>
                        <a:rPr lang="en-US" sz="2400" b="1" dirty="0" err="1">
                          <a:solidFill>
                            <a:srgbClr val="FF0000"/>
                          </a:solidFill>
                          <a:effectLst/>
                        </a:rPr>
                        <a:t>hiểu</a:t>
                      </a:r>
                      <a:r>
                        <a:rPr lang="en-US" sz="2400" b="1" dirty="0">
                          <a:solidFill>
                            <a:srgbClr val="FF0000"/>
                          </a:solidFill>
                          <a:effectLst/>
                        </a:rPr>
                        <a:t> </a:t>
                      </a:r>
                      <a:r>
                        <a:rPr lang="en-US" sz="2400" b="1" dirty="0" err="1">
                          <a:solidFill>
                            <a:srgbClr val="FF0000"/>
                          </a:solidFill>
                          <a:effectLst/>
                        </a:rPr>
                        <a:t>những</a:t>
                      </a:r>
                      <a:r>
                        <a:rPr lang="en-US" sz="2400" b="1" dirty="0">
                          <a:solidFill>
                            <a:srgbClr val="FF0000"/>
                          </a:solidFill>
                          <a:effectLst/>
                        </a:rPr>
                        <a:t> </a:t>
                      </a:r>
                      <a:r>
                        <a:rPr lang="en-US" sz="2400" b="1" dirty="0" err="1">
                          <a:solidFill>
                            <a:srgbClr val="FF0000"/>
                          </a:solidFill>
                          <a:effectLst/>
                        </a:rPr>
                        <a:t>cách</a:t>
                      </a:r>
                      <a:r>
                        <a:rPr lang="en-US" sz="2400" b="1" dirty="0">
                          <a:solidFill>
                            <a:srgbClr val="FF0000"/>
                          </a:solidFill>
                          <a:effectLst/>
                        </a:rPr>
                        <a:t> </a:t>
                      </a:r>
                      <a:r>
                        <a:rPr lang="en-US" sz="2400" b="1" dirty="0" err="1">
                          <a:solidFill>
                            <a:srgbClr val="FF0000"/>
                          </a:solidFill>
                          <a:effectLst/>
                        </a:rPr>
                        <a:t>tiếp</a:t>
                      </a:r>
                      <a:r>
                        <a:rPr lang="en-US" sz="2400" b="1" dirty="0">
                          <a:solidFill>
                            <a:srgbClr val="FF0000"/>
                          </a:solidFill>
                          <a:effectLst/>
                        </a:rPr>
                        <a:t> nhận </a:t>
                      </a:r>
                      <a:r>
                        <a:rPr lang="en-US" sz="2400" b="1" dirty="0" err="1">
                          <a:solidFill>
                            <a:srgbClr val="FF0000"/>
                          </a:solidFill>
                          <a:effectLst/>
                        </a:rPr>
                        <a:t>và</a:t>
                      </a:r>
                      <a:r>
                        <a:rPr lang="en-US" sz="2400" b="1" dirty="0">
                          <a:solidFill>
                            <a:srgbClr val="FF0000"/>
                          </a:solidFill>
                          <a:effectLst/>
                        </a:rPr>
                        <a:t> </a:t>
                      </a:r>
                      <a:r>
                        <a:rPr lang="en-US" sz="2400" b="1" dirty="0" err="1">
                          <a:solidFill>
                            <a:srgbClr val="FF0000"/>
                          </a:solidFill>
                          <a:effectLst/>
                        </a:rPr>
                        <a:t>sức</a:t>
                      </a:r>
                      <a:r>
                        <a:rPr lang="en-US" sz="2400" b="1" dirty="0">
                          <a:solidFill>
                            <a:srgbClr val="FF0000"/>
                          </a:solidFill>
                          <a:effectLst/>
                        </a:rPr>
                        <a:t> </a:t>
                      </a:r>
                      <a:r>
                        <a:rPr lang="en-US" sz="2400" b="1" dirty="0" err="1">
                          <a:solidFill>
                            <a:srgbClr val="FF0000"/>
                          </a:solidFill>
                          <a:effectLst/>
                        </a:rPr>
                        <a:t>sống</a:t>
                      </a:r>
                      <a:r>
                        <a:rPr lang="en-US" sz="2400" b="1" dirty="0">
                          <a:solidFill>
                            <a:srgbClr val="FF0000"/>
                          </a:solidFill>
                          <a:effectLst/>
                        </a:rPr>
                        <a:t> </a:t>
                      </a:r>
                      <a:r>
                        <a:rPr lang="en-US" sz="2400" b="1" dirty="0" err="1">
                          <a:solidFill>
                            <a:srgbClr val="FF0000"/>
                          </a:solidFill>
                          <a:effectLst/>
                        </a:rPr>
                        <a:t>của</a:t>
                      </a:r>
                      <a:r>
                        <a:rPr lang="en-US" sz="2400" b="1" dirty="0">
                          <a:solidFill>
                            <a:srgbClr val="FF0000"/>
                          </a:solidFill>
                          <a:effectLst/>
                        </a:rPr>
                        <a:t> </a:t>
                      </a:r>
                      <a:r>
                        <a:rPr lang="en-US" sz="2400" b="1" dirty="0" err="1">
                          <a:solidFill>
                            <a:srgbClr val="FF0000"/>
                          </a:solidFill>
                          <a:effectLst/>
                        </a:rPr>
                        <a:t>Truyện</a:t>
                      </a:r>
                      <a:r>
                        <a:rPr lang="en-US" sz="2400" b="1" dirty="0">
                          <a:solidFill>
                            <a:srgbClr val="FF0000"/>
                          </a:solidFill>
                          <a:effectLst/>
                        </a:rPr>
                        <a:t> </a:t>
                      </a:r>
                      <a:r>
                        <a:rPr lang="en-US" sz="2400" b="1" dirty="0" err="1">
                          <a:solidFill>
                            <a:srgbClr val="FF0000"/>
                          </a:solidFill>
                          <a:effectLst/>
                        </a:rPr>
                        <a:t>Kiều</a:t>
                      </a:r>
                      <a:endParaRPr lang="en-US" sz="2400" b="1" dirty="0">
                        <a:solidFill>
                          <a:srgbClr val="FF0000"/>
                        </a:solidFill>
                        <a:effectLst/>
                      </a:endParaRPr>
                    </a:p>
                    <a:p>
                      <a:pPr marL="521970" indent="-124460">
                        <a:lnSpc>
                          <a:spcPct val="130000"/>
                        </a:lnSpc>
                        <a:spcBef>
                          <a:spcPts val="870"/>
                        </a:spcBef>
                        <a:spcAft>
                          <a:spcPts val="0"/>
                        </a:spcAft>
                      </a:pPr>
                      <a:r>
                        <a:rPr lang="en-US" sz="2400" b="1" dirty="0">
                          <a:solidFill>
                            <a:srgbClr val="FF0000"/>
                          </a:solidFill>
                          <a:effectLst/>
                        </a:rPr>
                        <a:t>1. </a:t>
                      </a:r>
                      <a:r>
                        <a:rPr lang="en-US" sz="2400" b="1" dirty="0" err="1">
                          <a:solidFill>
                            <a:srgbClr val="FF0000"/>
                          </a:solidFill>
                          <a:effectLst/>
                        </a:rPr>
                        <a:t>Tìm</a:t>
                      </a:r>
                      <a:r>
                        <a:rPr lang="en-US" sz="2400" b="1" dirty="0">
                          <a:solidFill>
                            <a:srgbClr val="FF0000"/>
                          </a:solidFill>
                          <a:effectLst/>
                        </a:rPr>
                        <a:t> </a:t>
                      </a:r>
                      <a:r>
                        <a:rPr lang="en-US" sz="2400" b="1" dirty="0" err="1">
                          <a:solidFill>
                            <a:srgbClr val="FF0000"/>
                          </a:solidFill>
                          <a:effectLst/>
                        </a:rPr>
                        <a:t>hiểu</a:t>
                      </a:r>
                      <a:r>
                        <a:rPr lang="en-US" sz="2400" b="1" dirty="0">
                          <a:solidFill>
                            <a:srgbClr val="FF0000"/>
                          </a:solidFill>
                          <a:effectLst/>
                        </a:rPr>
                        <a:t> </a:t>
                      </a:r>
                      <a:r>
                        <a:rPr lang="en-US" sz="2400" b="1" dirty="0" err="1">
                          <a:solidFill>
                            <a:srgbClr val="FF0000"/>
                          </a:solidFill>
                          <a:effectLst/>
                        </a:rPr>
                        <a:t>những</a:t>
                      </a:r>
                      <a:r>
                        <a:rPr lang="en-US" sz="2400" b="1" dirty="0">
                          <a:solidFill>
                            <a:srgbClr val="FF0000"/>
                          </a:solidFill>
                          <a:effectLst/>
                        </a:rPr>
                        <a:t> </a:t>
                      </a:r>
                      <a:r>
                        <a:rPr lang="en-US" sz="2400" b="1" dirty="0" err="1">
                          <a:solidFill>
                            <a:srgbClr val="FF0000"/>
                          </a:solidFill>
                          <a:effectLst/>
                        </a:rPr>
                        <a:t>cách</a:t>
                      </a:r>
                      <a:r>
                        <a:rPr lang="en-US" sz="2400" b="1" dirty="0">
                          <a:solidFill>
                            <a:srgbClr val="FF0000"/>
                          </a:solidFill>
                          <a:effectLst/>
                        </a:rPr>
                        <a:t> </a:t>
                      </a:r>
                      <a:r>
                        <a:rPr lang="en-US" sz="2400" b="1" dirty="0" err="1">
                          <a:solidFill>
                            <a:srgbClr val="FF0000"/>
                          </a:solidFill>
                          <a:effectLst/>
                        </a:rPr>
                        <a:t>tiếp</a:t>
                      </a:r>
                      <a:r>
                        <a:rPr lang="en-US" sz="2400" b="1" dirty="0">
                          <a:solidFill>
                            <a:srgbClr val="FF0000"/>
                          </a:solidFill>
                          <a:effectLst/>
                        </a:rPr>
                        <a:t> nhận </a:t>
                      </a:r>
                      <a:r>
                        <a:rPr lang="en-US" sz="2400" b="1" dirty="0" err="1">
                          <a:solidFill>
                            <a:srgbClr val="FF0000"/>
                          </a:solidFill>
                          <a:effectLst/>
                        </a:rPr>
                        <a:t>Truyện</a:t>
                      </a:r>
                      <a:r>
                        <a:rPr lang="en-US" sz="2400" b="1" dirty="0">
                          <a:solidFill>
                            <a:srgbClr val="FF0000"/>
                          </a:solidFill>
                          <a:effectLst/>
                        </a:rPr>
                        <a:t> </a:t>
                      </a:r>
                      <a:r>
                        <a:rPr lang="en-US" sz="2400" b="1" dirty="0" err="1">
                          <a:solidFill>
                            <a:srgbClr val="FF0000"/>
                          </a:solidFill>
                          <a:effectLst/>
                        </a:rPr>
                        <a:t>Kiều</a:t>
                      </a:r>
                      <a:r>
                        <a:rPr lang="en-US" sz="2400" b="1" dirty="0">
                          <a:solidFill>
                            <a:srgbClr val="FF0000"/>
                          </a:solidFill>
                          <a:effectLst/>
                        </a:rPr>
                        <a:t> </a:t>
                      </a:r>
                      <a:r>
                        <a:rPr lang="en-US" sz="2400" b="1" dirty="0" err="1">
                          <a:solidFill>
                            <a:srgbClr val="FF0000"/>
                          </a:solidFill>
                          <a:effectLst/>
                        </a:rPr>
                        <a:t>được</a:t>
                      </a:r>
                      <a:r>
                        <a:rPr lang="en-US" sz="2400" b="1" dirty="0">
                          <a:solidFill>
                            <a:srgbClr val="FF0000"/>
                          </a:solidFill>
                          <a:effectLst/>
                        </a:rPr>
                        <a:t> </a:t>
                      </a:r>
                      <a:r>
                        <a:rPr lang="en-US" sz="2400" b="1" dirty="0" err="1">
                          <a:solidFill>
                            <a:srgbClr val="FF0000"/>
                          </a:solidFill>
                          <a:effectLst/>
                        </a:rPr>
                        <a:t>nói</a:t>
                      </a:r>
                      <a:r>
                        <a:rPr lang="en-US" sz="2400" b="1" dirty="0">
                          <a:solidFill>
                            <a:srgbClr val="FF0000"/>
                          </a:solidFill>
                          <a:effectLst/>
                        </a:rPr>
                        <a:t> </a:t>
                      </a:r>
                      <a:r>
                        <a:rPr lang="en-US" sz="2400" b="1" dirty="0" err="1">
                          <a:solidFill>
                            <a:srgbClr val="FF0000"/>
                          </a:solidFill>
                          <a:effectLst/>
                        </a:rPr>
                        <a:t>tới</a:t>
                      </a:r>
                      <a:r>
                        <a:rPr lang="en-US" sz="2400" b="1" dirty="0">
                          <a:solidFill>
                            <a:srgbClr val="FF0000"/>
                          </a:solidFill>
                          <a:effectLst/>
                        </a:rPr>
                        <a:t> </a:t>
                      </a:r>
                      <a:r>
                        <a:rPr lang="en-US" sz="2400" b="1" dirty="0" err="1">
                          <a:solidFill>
                            <a:srgbClr val="FF0000"/>
                          </a:solidFill>
                          <a:effectLst/>
                        </a:rPr>
                        <a:t>trong</a:t>
                      </a:r>
                      <a:r>
                        <a:rPr lang="en-US" sz="2400" b="1" dirty="0">
                          <a:solidFill>
                            <a:srgbClr val="FF0000"/>
                          </a:solidFill>
                          <a:effectLst/>
                        </a:rPr>
                        <a:t> </a:t>
                      </a:r>
                      <a:r>
                        <a:rPr lang="en-US" sz="2400" b="1" dirty="0" err="1">
                          <a:solidFill>
                            <a:srgbClr val="FF0000"/>
                          </a:solidFill>
                          <a:effectLst/>
                        </a:rPr>
                        <a:t>bài</a:t>
                      </a:r>
                      <a:r>
                        <a:rPr lang="en-US" sz="2400" b="1" dirty="0">
                          <a:solidFill>
                            <a:srgbClr val="FF0000"/>
                          </a:solidFill>
                          <a:effectLst/>
                        </a:rPr>
                        <a:t> </a:t>
                      </a:r>
                      <a:r>
                        <a:rPr lang="en-US" sz="2400" b="1" dirty="0" err="1">
                          <a:solidFill>
                            <a:srgbClr val="FF0000"/>
                          </a:solidFill>
                          <a:effectLst/>
                        </a:rPr>
                        <a:t>thơ</a:t>
                      </a:r>
                      <a:r>
                        <a:rPr lang="en-US" sz="2400" b="1" dirty="0">
                          <a:solidFill>
                            <a:srgbClr val="FF0000"/>
                          </a:solidFill>
                          <a:effectLst/>
                        </a:rPr>
                        <a:t>:</a:t>
                      </a:r>
                      <a:endParaRPr lang="en-US" sz="2400" b="1" i="1" dirty="0">
                        <a:solidFill>
                          <a:srgbClr val="FF0000"/>
                        </a:solidFill>
                        <a:effectLst/>
                        <a:latin typeface="Times New Roman" panose="02020603050405020304" pitchFamily="18" charset="0"/>
                        <a:ea typeface="Times New Roman" panose="02020603050405020304" pitchFamily="18" charset="0"/>
                      </a:endParaRPr>
                    </a:p>
                  </a:txBody>
                  <a:tcPr marL="218696" marR="131217" marT="131217" marB="131217"/>
                </a:tc>
                <a:tc hMerge="1">
                  <a:txBody>
                    <a:bodyPr/>
                    <a:lstStyle/>
                    <a:p>
                      <a:endParaRPr lang="en-US"/>
                    </a:p>
                  </a:txBody>
                  <a:tcPr/>
                </a:tc>
                <a:extLst>
                  <a:ext uri="{0D108BD9-81ED-4DB2-BD59-A6C34878D82A}">
                    <a16:rowId xmlns:a16="http://schemas.microsoft.com/office/drawing/2014/main" val="3169987012"/>
                  </a:ext>
                </a:extLst>
              </a:tr>
              <a:tr h="570189">
                <a:tc>
                  <a:txBody>
                    <a:bodyPr/>
                    <a:lstStyle/>
                    <a:p>
                      <a:pPr marL="521970" indent="-124460" algn="ctr">
                        <a:lnSpc>
                          <a:spcPct val="130000"/>
                        </a:lnSpc>
                        <a:spcBef>
                          <a:spcPts val="870"/>
                        </a:spcBef>
                        <a:spcAft>
                          <a:spcPts val="0"/>
                        </a:spcAft>
                      </a:pPr>
                      <a:r>
                        <a:rPr lang="en-US" sz="2400" b="1" dirty="0" err="1">
                          <a:solidFill>
                            <a:schemeClr val="tx1"/>
                          </a:solidFill>
                          <a:effectLst/>
                        </a:rPr>
                        <a:t>Chủ</a:t>
                      </a:r>
                      <a:r>
                        <a:rPr lang="en-US" sz="2400" b="1" dirty="0">
                          <a:solidFill>
                            <a:schemeClr val="tx1"/>
                          </a:solidFill>
                          <a:effectLst/>
                        </a:rPr>
                        <a:t> </a:t>
                      </a:r>
                      <a:r>
                        <a:rPr lang="en-US" sz="2400" b="1" dirty="0" err="1">
                          <a:solidFill>
                            <a:schemeClr val="tx1"/>
                          </a:solidFill>
                          <a:effectLst/>
                        </a:rPr>
                        <a:t>thể</a:t>
                      </a:r>
                      <a:r>
                        <a:rPr lang="en-US" sz="2400" b="1" dirty="0">
                          <a:solidFill>
                            <a:schemeClr val="tx1"/>
                          </a:solidFill>
                          <a:effectLst/>
                        </a:rPr>
                        <a:t> </a:t>
                      </a:r>
                      <a:r>
                        <a:rPr lang="en-US" sz="2400" b="1" dirty="0" err="1">
                          <a:solidFill>
                            <a:schemeClr val="tx1"/>
                          </a:solidFill>
                          <a:effectLst/>
                        </a:rPr>
                        <a:t>tiếp</a:t>
                      </a:r>
                      <a:r>
                        <a:rPr lang="en-US" sz="2400" b="1" dirty="0">
                          <a:solidFill>
                            <a:schemeClr val="tx1"/>
                          </a:solidFill>
                          <a:effectLst/>
                        </a:rPr>
                        <a:t> nhận</a:t>
                      </a:r>
                      <a:endParaRPr lang="en-US" sz="2400" b="1" i="1" dirty="0">
                        <a:solidFill>
                          <a:schemeClr val="tx1"/>
                        </a:solidFill>
                        <a:effectLst/>
                        <a:latin typeface="Times New Roman" panose="02020603050405020304" pitchFamily="18" charset="0"/>
                        <a:ea typeface="Times New Roman" panose="02020603050405020304" pitchFamily="18" charset="0"/>
                      </a:endParaRPr>
                    </a:p>
                  </a:txBody>
                  <a:tcPr marL="218696" marR="131217" marT="131217" marB="131217"/>
                </a:tc>
                <a:tc>
                  <a:txBody>
                    <a:bodyPr/>
                    <a:lstStyle/>
                    <a:p>
                      <a:pPr marL="521970" indent="-124460" algn="ctr">
                        <a:lnSpc>
                          <a:spcPct val="130000"/>
                        </a:lnSpc>
                        <a:spcBef>
                          <a:spcPts val="870"/>
                        </a:spcBef>
                        <a:spcAft>
                          <a:spcPts val="0"/>
                        </a:spcAft>
                      </a:pPr>
                      <a:r>
                        <a:rPr lang="en-US" sz="2400">
                          <a:solidFill>
                            <a:schemeClr val="tx1"/>
                          </a:solidFill>
                          <a:effectLst/>
                        </a:rPr>
                        <a:t>Cách tiếp nhận</a:t>
                      </a:r>
                      <a:endParaRPr lang="en-US" sz="2400" b="1" i="1">
                        <a:solidFill>
                          <a:schemeClr val="tx1"/>
                        </a:solidFill>
                        <a:effectLst/>
                        <a:latin typeface="Times New Roman" panose="02020603050405020304" pitchFamily="18" charset="0"/>
                        <a:ea typeface="Times New Roman" panose="02020603050405020304" pitchFamily="18" charset="0"/>
                      </a:endParaRPr>
                    </a:p>
                  </a:txBody>
                  <a:tcPr marL="218696" marR="131217" marT="131217" marB="131217"/>
                </a:tc>
                <a:extLst>
                  <a:ext uri="{0D108BD9-81ED-4DB2-BD59-A6C34878D82A}">
                    <a16:rowId xmlns:a16="http://schemas.microsoft.com/office/drawing/2014/main" val="4133567534"/>
                  </a:ext>
                </a:extLst>
              </a:tr>
              <a:tr h="570189">
                <a:tc>
                  <a:txBody>
                    <a:bodyPr/>
                    <a:lstStyle/>
                    <a:p>
                      <a:pPr marL="521970" indent="-124460">
                        <a:lnSpc>
                          <a:spcPct val="130000"/>
                        </a:lnSpc>
                        <a:spcBef>
                          <a:spcPts val="870"/>
                        </a:spcBef>
                        <a:spcAft>
                          <a:spcPts val="0"/>
                        </a:spcAft>
                      </a:pPr>
                      <a:r>
                        <a:rPr lang="en-US" sz="2400" b="1">
                          <a:solidFill>
                            <a:schemeClr val="tx1"/>
                          </a:solidFill>
                          <a:effectLst/>
                        </a:rPr>
                        <a:t>Nhân vật “mẹ tôi”</a:t>
                      </a:r>
                      <a:endParaRPr lang="en-US" sz="2400" b="1" i="1">
                        <a:solidFill>
                          <a:schemeClr val="tx1"/>
                        </a:solidFill>
                        <a:effectLst/>
                        <a:latin typeface="Times New Roman" panose="02020603050405020304" pitchFamily="18" charset="0"/>
                        <a:ea typeface="Times New Roman" panose="02020603050405020304" pitchFamily="18" charset="0"/>
                      </a:endParaRPr>
                    </a:p>
                  </a:txBody>
                  <a:tcPr marL="218696" marR="131217" marT="131217" marB="131217"/>
                </a:tc>
                <a:tc>
                  <a:txBody>
                    <a:bodyPr/>
                    <a:lstStyle/>
                    <a:p>
                      <a:pPr marL="521970" indent="-124460" algn="ctr">
                        <a:lnSpc>
                          <a:spcPct val="130000"/>
                        </a:lnSpc>
                        <a:spcBef>
                          <a:spcPts val="870"/>
                        </a:spcBef>
                        <a:spcAft>
                          <a:spcPts val="0"/>
                        </a:spcAft>
                      </a:pPr>
                      <a:r>
                        <a:rPr lang="en-US" sz="2400">
                          <a:solidFill>
                            <a:schemeClr val="tx1"/>
                          </a:solidFill>
                          <a:effectLst/>
                        </a:rPr>
                        <a:t>...........................................................</a:t>
                      </a:r>
                      <a:endParaRPr lang="en-US" sz="2400" b="1" i="1">
                        <a:solidFill>
                          <a:schemeClr val="tx1"/>
                        </a:solidFill>
                        <a:effectLst/>
                        <a:latin typeface="Times New Roman" panose="02020603050405020304" pitchFamily="18" charset="0"/>
                        <a:ea typeface="Times New Roman" panose="02020603050405020304" pitchFamily="18" charset="0"/>
                      </a:endParaRPr>
                    </a:p>
                  </a:txBody>
                  <a:tcPr marL="218696" marR="131217" marT="131217" marB="131217"/>
                </a:tc>
                <a:extLst>
                  <a:ext uri="{0D108BD9-81ED-4DB2-BD59-A6C34878D82A}">
                    <a16:rowId xmlns:a16="http://schemas.microsoft.com/office/drawing/2014/main" val="488846585"/>
                  </a:ext>
                </a:extLst>
              </a:tr>
              <a:tr h="570189">
                <a:tc>
                  <a:txBody>
                    <a:bodyPr/>
                    <a:lstStyle/>
                    <a:p>
                      <a:pPr marL="521970" indent="-124460">
                        <a:lnSpc>
                          <a:spcPct val="130000"/>
                        </a:lnSpc>
                        <a:spcBef>
                          <a:spcPts val="870"/>
                        </a:spcBef>
                        <a:spcAft>
                          <a:spcPts val="0"/>
                        </a:spcAft>
                      </a:pPr>
                      <a:r>
                        <a:rPr lang="en-US" sz="2400" b="1">
                          <a:solidFill>
                            <a:schemeClr val="tx1"/>
                          </a:solidFill>
                          <a:effectLst/>
                        </a:rPr>
                        <a:t>Nhân vật “tôi”</a:t>
                      </a:r>
                      <a:endParaRPr lang="en-US" sz="2400" b="1" i="1">
                        <a:solidFill>
                          <a:schemeClr val="tx1"/>
                        </a:solidFill>
                        <a:effectLst/>
                        <a:latin typeface="Times New Roman" panose="02020603050405020304" pitchFamily="18" charset="0"/>
                        <a:ea typeface="Times New Roman" panose="02020603050405020304" pitchFamily="18" charset="0"/>
                      </a:endParaRPr>
                    </a:p>
                  </a:txBody>
                  <a:tcPr marL="218696" marR="131217" marT="131217" marB="131217"/>
                </a:tc>
                <a:tc>
                  <a:txBody>
                    <a:bodyPr/>
                    <a:lstStyle/>
                    <a:p>
                      <a:pPr algn="ctr">
                        <a:lnSpc>
                          <a:spcPct val="130000"/>
                        </a:lnSpc>
                        <a:spcAft>
                          <a:spcPts val="1000"/>
                        </a:spcAft>
                      </a:pPr>
                      <a:r>
                        <a:rPr lang="en-US" sz="2400">
                          <a:solidFill>
                            <a:schemeClr val="tx1"/>
                          </a:solidFill>
                          <a:effectLst/>
                        </a:rPr>
                        <a:t>..........................................................</a:t>
                      </a:r>
                      <a:endParaRPr lang="en-US" sz="2400">
                        <a:solidFill>
                          <a:schemeClr val="tx1"/>
                        </a:solidFill>
                        <a:effectLst/>
                        <a:latin typeface="Times New Roman" panose="02020603050405020304" pitchFamily="18" charset="0"/>
                        <a:ea typeface="Calibri" panose="020F0502020204030204" pitchFamily="34" charset="0"/>
                      </a:endParaRPr>
                    </a:p>
                  </a:txBody>
                  <a:tcPr marL="218696" marR="131217" marT="131217" marB="131217"/>
                </a:tc>
                <a:extLst>
                  <a:ext uri="{0D108BD9-81ED-4DB2-BD59-A6C34878D82A}">
                    <a16:rowId xmlns:a16="http://schemas.microsoft.com/office/drawing/2014/main" val="2655775000"/>
                  </a:ext>
                </a:extLst>
              </a:tr>
              <a:tr h="570189">
                <a:tc>
                  <a:txBody>
                    <a:bodyPr/>
                    <a:lstStyle/>
                    <a:p>
                      <a:pPr marL="521970" indent="-124460">
                        <a:lnSpc>
                          <a:spcPct val="130000"/>
                        </a:lnSpc>
                        <a:spcBef>
                          <a:spcPts val="870"/>
                        </a:spcBef>
                        <a:spcAft>
                          <a:spcPts val="0"/>
                        </a:spcAft>
                      </a:pPr>
                      <a:r>
                        <a:rPr lang="en-US" sz="2400" b="1" dirty="0" err="1">
                          <a:solidFill>
                            <a:schemeClr val="tx1"/>
                          </a:solidFill>
                          <a:effectLst/>
                        </a:rPr>
                        <a:t>Nhân</a:t>
                      </a:r>
                      <a:r>
                        <a:rPr lang="en-US" sz="2400" b="1" dirty="0">
                          <a:solidFill>
                            <a:schemeClr val="tx1"/>
                          </a:solidFill>
                          <a:effectLst/>
                        </a:rPr>
                        <a:t> </a:t>
                      </a:r>
                      <a:r>
                        <a:rPr lang="en-US" sz="2400" b="1" dirty="0" err="1">
                          <a:solidFill>
                            <a:schemeClr val="tx1"/>
                          </a:solidFill>
                          <a:effectLst/>
                        </a:rPr>
                        <a:t>vật</a:t>
                      </a:r>
                      <a:r>
                        <a:rPr lang="en-US" sz="2400" b="1" dirty="0">
                          <a:solidFill>
                            <a:schemeClr val="tx1"/>
                          </a:solidFill>
                          <a:effectLst/>
                        </a:rPr>
                        <a:t> </a:t>
                      </a:r>
                      <a:r>
                        <a:rPr lang="en-US" sz="2400" b="1" dirty="0" err="1">
                          <a:solidFill>
                            <a:schemeClr val="tx1"/>
                          </a:solidFill>
                          <a:effectLst/>
                        </a:rPr>
                        <a:t>em</a:t>
                      </a:r>
                      <a:r>
                        <a:rPr lang="en-US" sz="2400" b="1" dirty="0">
                          <a:solidFill>
                            <a:schemeClr val="tx1"/>
                          </a:solidFill>
                          <a:effectLst/>
                        </a:rPr>
                        <a:t> </a:t>
                      </a:r>
                      <a:r>
                        <a:rPr lang="en-US" sz="2400" b="1" dirty="0" err="1">
                          <a:solidFill>
                            <a:schemeClr val="tx1"/>
                          </a:solidFill>
                          <a:effectLst/>
                        </a:rPr>
                        <a:t>bé</a:t>
                      </a:r>
                      <a:endParaRPr lang="en-US" sz="2400" b="1" i="1" dirty="0">
                        <a:solidFill>
                          <a:schemeClr val="tx1"/>
                        </a:solidFill>
                        <a:effectLst/>
                        <a:latin typeface="Times New Roman" panose="02020603050405020304" pitchFamily="18" charset="0"/>
                        <a:ea typeface="Times New Roman" panose="02020603050405020304" pitchFamily="18" charset="0"/>
                      </a:endParaRPr>
                    </a:p>
                  </a:txBody>
                  <a:tcPr marL="218696" marR="131217" marT="131217" marB="131217"/>
                </a:tc>
                <a:tc>
                  <a:txBody>
                    <a:bodyPr/>
                    <a:lstStyle/>
                    <a:p>
                      <a:pPr algn="ctr">
                        <a:lnSpc>
                          <a:spcPct val="130000"/>
                        </a:lnSpc>
                        <a:spcAft>
                          <a:spcPts val="1000"/>
                        </a:spcAft>
                      </a:pPr>
                      <a:r>
                        <a:rPr lang="en-US" sz="2400">
                          <a:solidFill>
                            <a:schemeClr val="tx1"/>
                          </a:solidFill>
                          <a:effectLst/>
                        </a:rPr>
                        <a:t>..........................................................</a:t>
                      </a:r>
                      <a:endParaRPr lang="en-US" sz="2400">
                        <a:solidFill>
                          <a:schemeClr val="tx1"/>
                        </a:solidFill>
                        <a:effectLst/>
                        <a:latin typeface="Times New Roman" panose="02020603050405020304" pitchFamily="18" charset="0"/>
                        <a:ea typeface="Calibri" panose="020F0502020204030204" pitchFamily="34" charset="0"/>
                      </a:endParaRPr>
                    </a:p>
                  </a:txBody>
                  <a:tcPr marL="218696" marR="131217" marT="131217" marB="131217"/>
                </a:tc>
                <a:extLst>
                  <a:ext uri="{0D108BD9-81ED-4DB2-BD59-A6C34878D82A}">
                    <a16:rowId xmlns:a16="http://schemas.microsoft.com/office/drawing/2014/main" val="3730877618"/>
                  </a:ext>
                </a:extLst>
              </a:tr>
              <a:tr h="1395401">
                <a:tc gridSpan="2">
                  <a:txBody>
                    <a:bodyPr/>
                    <a:lstStyle/>
                    <a:p>
                      <a:pPr marL="521970" indent="-124460">
                        <a:lnSpc>
                          <a:spcPct val="130000"/>
                        </a:lnSpc>
                        <a:spcBef>
                          <a:spcPts val="870"/>
                        </a:spcBef>
                        <a:spcAft>
                          <a:spcPts val="0"/>
                        </a:spcAft>
                      </a:pPr>
                      <a:r>
                        <a:rPr lang="en-US" sz="2400" b="1" dirty="0">
                          <a:solidFill>
                            <a:schemeClr val="tx1"/>
                          </a:solidFill>
                          <a:effectLst/>
                        </a:rPr>
                        <a:t>2. </a:t>
                      </a:r>
                      <a:r>
                        <a:rPr lang="en-US" sz="2400" b="1" dirty="0" err="1">
                          <a:solidFill>
                            <a:schemeClr val="tx1"/>
                          </a:solidFill>
                          <a:effectLst/>
                        </a:rPr>
                        <a:t>Bài</a:t>
                      </a:r>
                      <a:r>
                        <a:rPr lang="en-US" sz="2400" b="1" dirty="0">
                          <a:solidFill>
                            <a:schemeClr val="tx1"/>
                          </a:solidFill>
                          <a:effectLst/>
                        </a:rPr>
                        <a:t> </a:t>
                      </a:r>
                      <a:r>
                        <a:rPr lang="en-US" sz="2400" b="1" dirty="0" err="1">
                          <a:solidFill>
                            <a:schemeClr val="tx1"/>
                          </a:solidFill>
                          <a:effectLst/>
                        </a:rPr>
                        <a:t>thơ</a:t>
                      </a:r>
                      <a:r>
                        <a:rPr lang="en-US" sz="2400" b="1" dirty="0">
                          <a:solidFill>
                            <a:schemeClr val="tx1"/>
                          </a:solidFill>
                          <a:effectLst/>
                        </a:rPr>
                        <a:t> </a:t>
                      </a:r>
                      <a:r>
                        <a:rPr lang="en-US" sz="2400" b="1" dirty="0" err="1">
                          <a:solidFill>
                            <a:schemeClr val="tx1"/>
                          </a:solidFill>
                          <a:effectLst/>
                        </a:rPr>
                        <a:t>gợi</a:t>
                      </a:r>
                      <a:r>
                        <a:rPr lang="en-US" sz="2400" b="1" dirty="0">
                          <a:solidFill>
                            <a:schemeClr val="tx1"/>
                          </a:solidFill>
                          <a:effectLst/>
                        </a:rPr>
                        <a:t> </a:t>
                      </a:r>
                      <a:r>
                        <a:rPr lang="en-US" sz="2400" b="1" dirty="0" err="1">
                          <a:solidFill>
                            <a:schemeClr val="tx1"/>
                          </a:solidFill>
                          <a:effectLst/>
                        </a:rPr>
                        <a:t>cho</a:t>
                      </a:r>
                      <a:r>
                        <a:rPr lang="en-US" sz="2400" b="1" dirty="0">
                          <a:solidFill>
                            <a:schemeClr val="tx1"/>
                          </a:solidFill>
                          <a:effectLst/>
                        </a:rPr>
                        <a:t> </a:t>
                      </a:r>
                      <a:r>
                        <a:rPr lang="en-US" sz="2400" b="1" dirty="0" err="1">
                          <a:solidFill>
                            <a:schemeClr val="tx1"/>
                          </a:solidFill>
                          <a:effectLst/>
                        </a:rPr>
                        <a:t>em</a:t>
                      </a:r>
                      <a:r>
                        <a:rPr lang="en-US" sz="2400" b="1" dirty="0">
                          <a:solidFill>
                            <a:schemeClr val="tx1"/>
                          </a:solidFill>
                          <a:effectLst/>
                        </a:rPr>
                        <a:t> </a:t>
                      </a:r>
                      <a:r>
                        <a:rPr lang="en-US" sz="2400" b="1" dirty="0" err="1">
                          <a:solidFill>
                            <a:schemeClr val="tx1"/>
                          </a:solidFill>
                          <a:effectLst/>
                        </a:rPr>
                        <a:t>suy</a:t>
                      </a:r>
                      <a:r>
                        <a:rPr lang="en-US" sz="2400" b="1" dirty="0">
                          <a:solidFill>
                            <a:schemeClr val="tx1"/>
                          </a:solidFill>
                          <a:effectLst/>
                        </a:rPr>
                        <a:t> </a:t>
                      </a:r>
                      <a:r>
                        <a:rPr lang="en-US" sz="2400" b="1" dirty="0" err="1">
                          <a:solidFill>
                            <a:schemeClr val="tx1"/>
                          </a:solidFill>
                          <a:effectLst/>
                        </a:rPr>
                        <a:t>nghĩ</a:t>
                      </a:r>
                      <a:r>
                        <a:rPr lang="en-US" sz="2400" b="1" dirty="0">
                          <a:solidFill>
                            <a:schemeClr val="tx1"/>
                          </a:solidFill>
                          <a:effectLst/>
                        </a:rPr>
                        <a:t> gì về </a:t>
                      </a:r>
                      <a:r>
                        <a:rPr lang="en-US" sz="2400" b="1" dirty="0" err="1">
                          <a:solidFill>
                            <a:schemeClr val="tx1"/>
                          </a:solidFill>
                          <a:effectLst/>
                        </a:rPr>
                        <a:t>sức</a:t>
                      </a:r>
                      <a:r>
                        <a:rPr lang="en-US" sz="2400" b="1" dirty="0">
                          <a:solidFill>
                            <a:schemeClr val="tx1"/>
                          </a:solidFill>
                          <a:effectLst/>
                        </a:rPr>
                        <a:t> </a:t>
                      </a:r>
                      <a:r>
                        <a:rPr lang="en-US" sz="2400" b="1" dirty="0" err="1">
                          <a:solidFill>
                            <a:schemeClr val="tx1"/>
                          </a:solidFill>
                          <a:effectLst/>
                        </a:rPr>
                        <a:t>sống</a:t>
                      </a:r>
                      <a:r>
                        <a:rPr lang="en-US" sz="2400" b="1" dirty="0">
                          <a:solidFill>
                            <a:schemeClr val="tx1"/>
                          </a:solidFill>
                          <a:effectLst/>
                        </a:rPr>
                        <a:t> </a:t>
                      </a:r>
                      <a:r>
                        <a:rPr lang="en-US" sz="2400" b="1" dirty="0" err="1">
                          <a:solidFill>
                            <a:schemeClr val="tx1"/>
                          </a:solidFill>
                          <a:effectLst/>
                        </a:rPr>
                        <a:t>của</a:t>
                      </a:r>
                      <a:r>
                        <a:rPr lang="en-US" sz="2400" b="1" dirty="0">
                          <a:solidFill>
                            <a:schemeClr val="tx1"/>
                          </a:solidFill>
                          <a:effectLst/>
                        </a:rPr>
                        <a:t> </a:t>
                      </a:r>
                      <a:r>
                        <a:rPr lang="en-US" sz="2400" b="1" dirty="0" err="1">
                          <a:solidFill>
                            <a:schemeClr val="tx1"/>
                          </a:solidFill>
                          <a:effectLst/>
                        </a:rPr>
                        <a:t>Truyện</a:t>
                      </a:r>
                      <a:r>
                        <a:rPr lang="en-US" sz="2400" b="1" dirty="0">
                          <a:solidFill>
                            <a:schemeClr val="tx1"/>
                          </a:solidFill>
                          <a:effectLst/>
                        </a:rPr>
                        <a:t> </a:t>
                      </a:r>
                      <a:r>
                        <a:rPr lang="en-US" sz="2400" b="1" dirty="0" err="1">
                          <a:solidFill>
                            <a:schemeClr val="tx1"/>
                          </a:solidFill>
                          <a:effectLst/>
                        </a:rPr>
                        <a:t>Kiều</a:t>
                      </a:r>
                      <a:r>
                        <a:rPr lang="en-US" sz="2400" b="1" dirty="0">
                          <a:solidFill>
                            <a:schemeClr val="tx1"/>
                          </a:solidFill>
                          <a:effectLst/>
                        </a:rPr>
                        <a:t> </a:t>
                      </a:r>
                      <a:r>
                        <a:rPr lang="en-US" sz="2400" b="1" dirty="0" err="1">
                          <a:solidFill>
                            <a:schemeClr val="tx1"/>
                          </a:solidFill>
                          <a:effectLst/>
                        </a:rPr>
                        <a:t>trong</a:t>
                      </a:r>
                      <a:r>
                        <a:rPr lang="en-US" sz="2400" b="1" dirty="0">
                          <a:solidFill>
                            <a:schemeClr val="tx1"/>
                          </a:solidFill>
                          <a:effectLst/>
                        </a:rPr>
                        <a:t> </a:t>
                      </a:r>
                      <a:r>
                        <a:rPr lang="en-US" sz="2400" b="1" dirty="0" err="1">
                          <a:solidFill>
                            <a:schemeClr val="tx1"/>
                          </a:solidFill>
                          <a:effectLst/>
                        </a:rPr>
                        <a:t>lòng</a:t>
                      </a:r>
                      <a:r>
                        <a:rPr lang="en-US" sz="2400" b="1" dirty="0">
                          <a:solidFill>
                            <a:schemeClr val="tx1"/>
                          </a:solidFill>
                          <a:effectLst/>
                        </a:rPr>
                        <a:t> </a:t>
                      </a:r>
                      <a:r>
                        <a:rPr lang="en-US" sz="2400" b="1" dirty="0" err="1">
                          <a:solidFill>
                            <a:schemeClr val="tx1"/>
                          </a:solidFill>
                          <a:effectLst/>
                        </a:rPr>
                        <a:t>người</a:t>
                      </a:r>
                      <a:r>
                        <a:rPr lang="en-US" sz="2400" b="1" dirty="0">
                          <a:solidFill>
                            <a:schemeClr val="tx1"/>
                          </a:solidFill>
                          <a:effectLst/>
                        </a:rPr>
                        <a:t> </a:t>
                      </a:r>
                      <a:r>
                        <a:rPr lang="en-US" sz="2400" b="1" dirty="0" err="1">
                          <a:solidFill>
                            <a:schemeClr val="tx1"/>
                          </a:solidFill>
                          <a:effectLst/>
                        </a:rPr>
                        <a:t>dân</a:t>
                      </a:r>
                      <a:r>
                        <a:rPr lang="en-US" sz="2400" b="1" dirty="0">
                          <a:solidFill>
                            <a:schemeClr val="tx1"/>
                          </a:solidFill>
                          <a:effectLst/>
                        </a:rPr>
                        <a:t> </a:t>
                      </a:r>
                      <a:r>
                        <a:rPr lang="en-US" sz="2400" b="1" dirty="0" err="1">
                          <a:solidFill>
                            <a:schemeClr val="tx1"/>
                          </a:solidFill>
                          <a:effectLst/>
                        </a:rPr>
                        <a:t>Việt</a:t>
                      </a:r>
                      <a:r>
                        <a:rPr lang="en-US" sz="2400" b="1" dirty="0">
                          <a:solidFill>
                            <a:schemeClr val="tx1"/>
                          </a:solidFill>
                          <a:effectLst/>
                        </a:rPr>
                        <a:t> Nam:</a:t>
                      </a:r>
                    </a:p>
                    <a:p>
                      <a:pPr marL="521970" indent="-124460">
                        <a:lnSpc>
                          <a:spcPct val="130000"/>
                        </a:lnSpc>
                        <a:spcBef>
                          <a:spcPts val="870"/>
                        </a:spcBef>
                        <a:spcAft>
                          <a:spcPts val="0"/>
                        </a:spcAft>
                      </a:pPr>
                      <a:r>
                        <a:rPr lang="en-US" sz="2400" b="1" dirty="0">
                          <a:solidFill>
                            <a:schemeClr val="tx1"/>
                          </a:solidFill>
                          <a:effectLst/>
                        </a:rPr>
                        <a:t>.....................................................................................................................................</a:t>
                      </a:r>
                      <a:endParaRPr lang="en-US" sz="2400" b="1" i="1" dirty="0">
                        <a:solidFill>
                          <a:schemeClr val="tx1"/>
                        </a:solidFill>
                        <a:effectLst/>
                        <a:latin typeface="Times New Roman" panose="02020603050405020304" pitchFamily="18" charset="0"/>
                        <a:ea typeface="Times New Roman" panose="02020603050405020304" pitchFamily="18" charset="0"/>
                      </a:endParaRPr>
                    </a:p>
                  </a:txBody>
                  <a:tcPr marL="218696" marR="131217" marT="131217" marB="131217"/>
                </a:tc>
                <a:tc hMerge="1">
                  <a:txBody>
                    <a:bodyPr/>
                    <a:lstStyle/>
                    <a:p>
                      <a:endParaRPr lang="en-US"/>
                    </a:p>
                  </a:txBody>
                  <a:tcPr/>
                </a:tc>
                <a:extLst>
                  <a:ext uri="{0D108BD9-81ED-4DB2-BD59-A6C34878D82A}">
                    <a16:rowId xmlns:a16="http://schemas.microsoft.com/office/drawing/2014/main" val="4060553924"/>
                  </a:ext>
                </a:extLst>
              </a:tr>
            </a:tbl>
          </a:graphicData>
        </a:graphic>
      </p:graphicFrame>
    </p:spTree>
    <p:extLst>
      <p:ext uri="{BB962C8B-B14F-4D97-AF65-F5344CB8AC3E}">
        <p14:creationId xmlns:p14="http://schemas.microsoft.com/office/powerpoint/2010/main" val="392384311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8213725C-43DC-094B-EB7F-3B4C29276E8D}"/>
              </a:ext>
            </a:extLst>
          </p:cNvPr>
          <p:cNvGraphicFramePr>
            <a:graphicFrameLocks noGrp="1"/>
          </p:cNvGraphicFramePr>
          <p:nvPr>
            <p:extLst>
              <p:ext uri="{D42A27DB-BD31-4B8C-83A1-F6EECF244321}">
                <p14:modId xmlns:p14="http://schemas.microsoft.com/office/powerpoint/2010/main" val="282021324"/>
              </p:ext>
            </p:extLst>
          </p:nvPr>
        </p:nvGraphicFramePr>
        <p:xfrm>
          <a:off x="643467" y="1060055"/>
          <a:ext cx="10905067" cy="4737892"/>
        </p:xfrm>
        <a:graphic>
          <a:graphicData uri="http://schemas.openxmlformats.org/drawingml/2006/table">
            <a:tbl>
              <a:tblPr firstRow="1" firstCol="1" bandRow="1">
                <a:tableStyleId>{0505E3EF-67EA-436B-97B2-0124C06EBD24}</a:tableStyleId>
              </a:tblPr>
              <a:tblGrid>
                <a:gridCol w="5890886">
                  <a:extLst>
                    <a:ext uri="{9D8B030D-6E8A-4147-A177-3AD203B41FA5}">
                      <a16:colId xmlns:a16="http://schemas.microsoft.com/office/drawing/2014/main" val="3938645008"/>
                    </a:ext>
                  </a:extLst>
                </a:gridCol>
                <a:gridCol w="5014181">
                  <a:extLst>
                    <a:ext uri="{9D8B030D-6E8A-4147-A177-3AD203B41FA5}">
                      <a16:colId xmlns:a16="http://schemas.microsoft.com/office/drawing/2014/main" val="3003657256"/>
                    </a:ext>
                  </a:extLst>
                </a:gridCol>
              </a:tblGrid>
              <a:tr h="1274677">
                <a:tc gridSpan="2">
                  <a:txBody>
                    <a:bodyPr/>
                    <a:lstStyle/>
                    <a:p>
                      <a:pPr marL="521970" indent="-124460" algn="ctr">
                        <a:lnSpc>
                          <a:spcPct val="130000"/>
                        </a:lnSpc>
                        <a:spcBef>
                          <a:spcPts val="870"/>
                        </a:spcBef>
                        <a:spcAft>
                          <a:spcPts val="0"/>
                        </a:spcAft>
                      </a:pPr>
                      <a:r>
                        <a:rPr lang="en-US" sz="2400" dirty="0" err="1">
                          <a:solidFill>
                            <a:srgbClr val="FF0000"/>
                          </a:solidFill>
                          <a:effectLst/>
                        </a:rPr>
                        <a:t>Phiếu</a:t>
                      </a:r>
                      <a:r>
                        <a:rPr lang="en-US" sz="2400" dirty="0">
                          <a:solidFill>
                            <a:srgbClr val="FF0000"/>
                          </a:solidFill>
                          <a:effectLst/>
                        </a:rPr>
                        <a:t> học </a:t>
                      </a:r>
                      <a:r>
                        <a:rPr lang="en-US" sz="2400" dirty="0" err="1">
                          <a:solidFill>
                            <a:srgbClr val="FF0000"/>
                          </a:solidFill>
                          <a:effectLst/>
                        </a:rPr>
                        <a:t>tập</a:t>
                      </a:r>
                      <a:r>
                        <a:rPr lang="en-US" sz="2400" dirty="0">
                          <a:solidFill>
                            <a:srgbClr val="FF0000"/>
                          </a:solidFill>
                          <a:effectLst/>
                        </a:rPr>
                        <a:t> 2.2: </a:t>
                      </a:r>
                      <a:r>
                        <a:rPr lang="en-US" sz="2400" dirty="0" err="1">
                          <a:solidFill>
                            <a:srgbClr val="FF0000"/>
                          </a:solidFill>
                          <a:effectLst/>
                        </a:rPr>
                        <a:t>Tìm</a:t>
                      </a:r>
                      <a:r>
                        <a:rPr lang="en-US" sz="2400" dirty="0">
                          <a:solidFill>
                            <a:srgbClr val="FF0000"/>
                          </a:solidFill>
                          <a:effectLst/>
                        </a:rPr>
                        <a:t> </a:t>
                      </a:r>
                      <a:r>
                        <a:rPr lang="en-US" sz="2400" dirty="0" err="1">
                          <a:solidFill>
                            <a:srgbClr val="FF0000"/>
                          </a:solidFill>
                          <a:effectLst/>
                        </a:rPr>
                        <a:t>hiểu</a:t>
                      </a:r>
                      <a:r>
                        <a:rPr lang="en-US" sz="2400" dirty="0">
                          <a:solidFill>
                            <a:srgbClr val="FF0000"/>
                          </a:solidFill>
                          <a:effectLst/>
                        </a:rPr>
                        <a:t> về </a:t>
                      </a:r>
                      <a:r>
                        <a:rPr lang="en-US" sz="2400" dirty="0" err="1">
                          <a:solidFill>
                            <a:srgbClr val="FF0000"/>
                          </a:solidFill>
                          <a:effectLst/>
                        </a:rPr>
                        <a:t>những</a:t>
                      </a:r>
                      <a:r>
                        <a:rPr lang="en-US" sz="2400" dirty="0">
                          <a:solidFill>
                            <a:srgbClr val="FF0000"/>
                          </a:solidFill>
                          <a:effectLst/>
                        </a:rPr>
                        <a:t> </a:t>
                      </a:r>
                      <a:r>
                        <a:rPr lang="en-US" sz="2400" dirty="0" err="1">
                          <a:solidFill>
                            <a:srgbClr val="FF0000"/>
                          </a:solidFill>
                          <a:effectLst/>
                        </a:rPr>
                        <a:t>đặc</a:t>
                      </a:r>
                      <a:r>
                        <a:rPr lang="en-US" sz="2400" dirty="0">
                          <a:solidFill>
                            <a:srgbClr val="FF0000"/>
                          </a:solidFill>
                          <a:effectLst/>
                        </a:rPr>
                        <a:t> </a:t>
                      </a:r>
                      <a:r>
                        <a:rPr lang="en-US" sz="2400" dirty="0" err="1">
                          <a:solidFill>
                            <a:srgbClr val="FF0000"/>
                          </a:solidFill>
                          <a:effectLst/>
                        </a:rPr>
                        <a:t>sắc</a:t>
                      </a:r>
                      <a:r>
                        <a:rPr lang="en-US" sz="2400" dirty="0">
                          <a:solidFill>
                            <a:srgbClr val="FF0000"/>
                          </a:solidFill>
                          <a:effectLst/>
                        </a:rPr>
                        <a:t> </a:t>
                      </a:r>
                      <a:r>
                        <a:rPr lang="en-US" sz="2400" dirty="0" err="1">
                          <a:solidFill>
                            <a:srgbClr val="FF0000"/>
                          </a:solidFill>
                          <a:effectLst/>
                        </a:rPr>
                        <a:t>nghệ</a:t>
                      </a:r>
                      <a:r>
                        <a:rPr lang="en-US" sz="2400" dirty="0">
                          <a:solidFill>
                            <a:srgbClr val="FF0000"/>
                          </a:solidFill>
                          <a:effectLst/>
                        </a:rPr>
                        <a:t> </a:t>
                      </a:r>
                      <a:r>
                        <a:rPr lang="en-US" sz="2400" dirty="0" err="1">
                          <a:solidFill>
                            <a:srgbClr val="FF0000"/>
                          </a:solidFill>
                          <a:effectLst/>
                        </a:rPr>
                        <a:t>thuật</a:t>
                      </a:r>
                      <a:r>
                        <a:rPr lang="en-US" sz="2400" dirty="0">
                          <a:solidFill>
                            <a:srgbClr val="FF0000"/>
                          </a:solidFill>
                          <a:effectLst/>
                        </a:rPr>
                        <a:t> </a:t>
                      </a:r>
                      <a:r>
                        <a:rPr lang="en-US" sz="2400" dirty="0" err="1">
                          <a:solidFill>
                            <a:srgbClr val="FF0000"/>
                          </a:solidFill>
                          <a:effectLst/>
                        </a:rPr>
                        <a:t>của</a:t>
                      </a:r>
                      <a:r>
                        <a:rPr lang="en-US" sz="2400" dirty="0">
                          <a:solidFill>
                            <a:srgbClr val="FF0000"/>
                          </a:solidFill>
                          <a:effectLst/>
                        </a:rPr>
                        <a:t> </a:t>
                      </a:r>
                      <a:r>
                        <a:rPr lang="en-US" sz="2400" dirty="0" err="1">
                          <a:solidFill>
                            <a:srgbClr val="FF0000"/>
                          </a:solidFill>
                          <a:effectLst/>
                        </a:rPr>
                        <a:t>bài</a:t>
                      </a:r>
                      <a:r>
                        <a:rPr lang="en-US" sz="2400" dirty="0">
                          <a:solidFill>
                            <a:srgbClr val="FF0000"/>
                          </a:solidFill>
                          <a:effectLst/>
                        </a:rPr>
                        <a:t> </a:t>
                      </a:r>
                      <a:r>
                        <a:rPr lang="en-US" sz="2400" dirty="0" err="1">
                          <a:solidFill>
                            <a:srgbClr val="FF0000"/>
                          </a:solidFill>
                          <a:effectLst/>
                        </a:rPr>
                        <a:t>thơ</a:t>
                      </a:r>
                      <a:endParaRPr lang="en-US" sz="2400" dirty="0">
                        <a:solidFill>
                          <a:srgbClr val="FF0000"/>
                        </a:solidFill>
                        <a:effectLst/>
                      </a:endParaRPr>
                    </a:p>
                    <a:p>
                      <a:pPr marL="521970" indent="-124460" algn="ctr">
                        <a:lnSpc>
                          <a:spcPct val="130000"/>
                        </a:lnSpc>
                        <a:spcBef>
                          <a:spcPts val="870"/>
                        </a:spcBef>
                        <a:spcAft>
                          <a:spcPts val="0"/>
                        </a:spcAft>
                      </a:pPr>
                      <a:r>
                        <a:rPr lang="en-US" sz="2400" dirty="0">
                          <a:effectLst/>
                        </a:rPr>
                        <a:t> </a:t>
                      </a:r>
                      <a:endParaRPr lang="en-US" sz="2400" b="1" i="1" dirty="0">
                        <a:effectLst/>
                        <a:latin typeface="Times New Roman" panose="02020603050405020304" pitchFamily="18" charset="0"/>
                        <a:ea typeface="Times New Roman" panose="02020603050405020304" pitchFamily="18"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907440930"/>
                  </a:ext>
                </a:extLst>
              </a:tr>
              <a:tr h="519267">
                <a:tc>
                  <a:txBody>
                    <a:bodyPr/>
                    <a:lstStyle/>
                    <a:p>
                      <a:pPr marL="521970" indent="-124460" algn="ctr">
                        <a:lnSpc>
                          <a:spcPct val="130000"/>
                        </a:lnSpc>
                        <a:spcBef>
                          <a:spcPts val="870"/>
                        </a:spcBef>
                        <a:spcAft>
                          <a:spcPts val="0"/>
                        </a:spcAft>
                      </a:pPr>
                      <a:r>
                        <a:rPr lang="en-US" sz="2400">
                          <a:effectLst/>
                        </a:rPr>
                        <a:t>Phương diện nghệ thuật</a:t>
                      </a:r>
                      <a:endParaRPr lang="en-US" sz="2400" b="1" i="1">
                        <a:effectLst/>
                        <a:latin typeface="Times New Roman" panose="02020603050405020304" pitchFamily="18" charset="0"/>
                        <a:ea typeface="Times New Roman" panose="02020603050405020304" pitchFamily="18"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521970" indent="-124460" algn="ctr">
                        <a:lnSpc>
                          <a:spcPct val="130000"/>
                        </a:lnSpc>
                        <a:spcBef>
                          <a:spcPts val="870"/>
                        </a:spcBef>
                        <a:spcAft>
                          <a:spcPts val="0"/>
                        </a:spcAft>
                      </a:pPr>
                      <a:r>
                        <a:rPr lang="en-US" sz="2400">
                          <a:effectLst/>
                        </a:rPr>
                        <a:t>Nhận xét</a:t>
                      </a:r>
                      <a:endParaRPr lang="en-US" sz="2400" b="1" i="1">
                        <a:effectLst/>
                        <a:latin typeface="Times New Roman" panose="02020603050405020304" pitchFamily="18" charset="0"/>
                        <a:ea typeface="Times New Roman" panose="02020603050405020304" pitchFamily="18"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0572023"/>
                  </a:ext>
                </a:extLst>
              </a:tr>
              <a:tr h="648547">
                <a:tc>
                  <a:txBody>
                    <a:bodyPr/>
                    <a:lstStyle/>
                    <a:p>
                      <a:pPr marL="521970" indent="-124460">
                        <a:lnSpc>
                          <a:spcPct val="130000"/>
                        </a:lnSpc>
                        <a:spcBef>
                          <a:spcPts val="870"/>
                        </a:spcBef>
                        <a:spcAft>
                          <a:spcPts val="0"/>
                        </a:spcAft>
                      </a:pPr>
                      <a:r>
                        <a:rPr lang="en-US" sz="2400">
                          <a:effectLst/>
                        </a:rPr>
                        <a:t>1. Thể thơ</a:t>
                      </a:r>
                      <a:endParaRPr lang="en-US" sz="2400" b="1" i="1">
                        <a:effectLst/>
                        <a:latin typeface="Times New Roman" panose="02020603050405020304" pitchFamily="18" charset="0"/>
                        <a:ea typeface="Times New Roman" panose="02020603050405020304" pitchFamily="18"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1000"/>
                        </a:spcAft>
                      </a:pPr>
                      <a:r>
                        <a:rPr lang="en-US" sz="3100">
                          <a:effectLst/>
                        </a:rPr>
                        <a:t>......................................</a:t>
                      </a:r>
                      <a:endParaRPr lang="en-US" sz="3400">
                        <a:effectLst/>
                        <a:latin typeface="Times New Roman" panose="02020603050405020304" pitchFamily="18" charset="0"/>
                        <a:ea typeface="Calibri" panose="020F0502020204030204" pitchFamily="34"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0869409"/>
                  </a:ext>
                </a:extLst>
              </a:tr>
              <a:tr h="648547">
                <a:tc>
                  <a:txBody>
                    <a:bodyPr/>
                    <a:lstStyle/>
                    <a:p>
                      <a:pPr marL="521970" indent="-124460">
                        <a:lnSpc>
                          <a:spcPct val="130000"/>
                        </a:lnSpc>
                        <a:spcBef>
                          <a:spcPts val="870"/>
                        </a:spcBef>
                        <a:spcAft>
                          <a:spcPts val="0"/>
                        </a:spcAft>
                      </a:pPr>
                      <a:r>
                        <a:rPr lang="en-US" sz="2400">
                          <a:effectLst/>
                        </a:rPr>
                        <a:t>2. Ngôn từ, hình ảnh</a:t>
                      </a:r>
                      <a:endParaRPr lang="en-US" sz="2400" b="1" i="1">
                        <a:effectLst/>
                        <a:latin typeface="Times New Roman" panose="02020603050405020304" pitchFamily="18" charset="0"/>
                        <a:ea typeface="Times New Roman" panose="02020603050405020304" pitchFamily="18"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1000"/>
                        </a:spcAft>
                      </a:pPr>
                      <a:r>
                        <a:rPr lang="en-US" sz="3100">
                          <a:effectLst/>
                        </a:rPr>
                        <a:t>....................................</a:t>
                      </a:r>
                      <a:endParaRPr lang="en-US" sz="3400">
                        <a:effectLst/>
                        <a:latin typeface="Times New Roman" panose="02020603050405020304" pitchFamily="18" charset="0"/>
                        <a:ea typeface="Calibri" panose="020F0502020204030204" pitchFamily="34"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3406706"/>
                  </a:ext>
                </a:extLst>
              </a:tr>
              <a:tr h="648547">
                <a:tc>
                  <a:txBody>
                    <a:bodyPr/>
                    <a:lstStyle/>
                    <a:p>
                      <a:pPr marL="521970" indent="-124460">
                        <a:lnSpc>
                          <a:spcPct val="130000"/>
                        </a:lnSpc>
                        <a:spcBef>
                          <a:spcPts val="870"/>
                        </a:spcBef>
                        <a:spcAft>
                          <a:spcPts val="0"/>
                        </a:spcAft>
                      </a:pPr>
                      <a:r>
                        <a:rPr lang="en-US" sz="2400">
                          <a:effectLst/>
                        </a:rPr>
                        <a:t>3. Cách tổ chức, sắp xếp ý thơ</a:t>
                      </a:r>
                      <a:endParaRPr lang="en-US" sz="2400" b="1" i="1">
                        <a:effectLst/>
                        <a:latin typeface="Times New Roman" panose="02020603050405020304" pitchFamily="18" charset="0"/>
                        <a:ea typeface="Times New Roman" panose="02020603050405020304" pitchFamily="18"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1000"/>
                        </a:spcAft>
                      </a:pPr>
                      <a:r>
                        <a:rPr lang="en-US" sz="3100">
                          <a:effectLst/>
                        </a:rPr>
                        <a:t>....................................</a:t>
                      </a:r>
                      <a:endParaRPr lang="en-US" sz="3400">
                        <a:effectLst/>
                        <a:latin typeface="Times New Roman" panose="02020603050405020304" pitchFamily="18" charset="0"/>
                        <a:ea typeface="Calibri" panose="020F0502020204030204" pitchFamily="34"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5808903"/>
                  </a:ext>
                </a:extLst>
              </a:tr>
              <a:tr h="998307">
                <a:tc>
                  <a:txBody>
                    <a:bodyPr/>
                    <a:lstStyle/>
                    <a:p>
                      <a:pPr marL="521970" indent="-124460">
                        <a:lnSpc>
                          <a:spcPct val="130000"/>
                        </a:lnSpc>
                        <a:spcBef>
                          <a:spcPts val="870"/>
                        </a:spcBef>
                        <a:spcAft>
                          <a:spcPts val="0"/>
                        </a:spcAft>
                      </a:pPr>
                      <a:r>
                        <a:rPr lang="en-US" sz="2400">
                          <a:effectLst/>
                        </a:rPr>
                        <a:t>4. Các phương diện khác (nếu có)</a:t>
                      </a:r>
                      <a:endParaRPr lang="en-US" sz="2400" b="1" i="1">
                        <a:effectLst/>
                        <a:latin typeface="Times New Roman" panose="02020603050405020304" pitchFamily="18" charset="0"/>
                        <a:ea typeface="Times New Roman" panose="02020603050405020304" pitchFamily="18"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1000"/>
                        </a:spcAft>
                      </a:pPr>
                      <a:r>
                        <a:rPr lang="en-US" sz="3100" dirty="0">
                          <a:effectLst/>
                        </a:rPr>
                        <a:t>....................................</a:t>
                      </a:r>
                      <a:endParaRPr lang="en-US" sz="3400" dirty="0">
                        <a:effectLst/>
                        <a:latin typeface="Times New Roman" panose="02020603050405020304" pitchFamily="18" charset="0"/>
                        <a:ea typeface="Calibri" panose="020F0502020204030204" pitchFamily="34" charset="0"/>
                      </a:endParaRPr>
                    </a:p>
                  </a:txBody>
                  <a:tcPr marL="165822" marR="1658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7224220"/>
                  </a:ext>
                </a:extLst>
              </a:tr>
            </a:tbl>
          </a:graphicData>
        </a:graphic>
      </p:graphicFrame>
    </p:spTree>
    <p:extLst>
      <p:ext uri="{BB962C8B-B14F-4D97-AF65-F5344CB8AC3E}">
        <p14:creationId xmlns:p14="http://schemas.microsoft.com/office/powerpoint/2010/main" val="382913342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29F4FEF-3F4E-4042-8E6D-C24E201FB3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t="1483" r="1" b="10775"/>
          <a:stretch/>
        </p:blipFill>
        <p:spPr>
          <a:xfrm>
            <a:off x="20" y="10"/>
            <a:ext cx="4732618" cy="4191736"/>
          </a:xfrm>
          <a:custGeom>
            <a:avLst/>
            <a:gdLst/>
            <a:ahLst/>
            <a:cxnLst/>
            <a:rect l="l" t="t" r="r" b="b"/>
            <a:pathLst>
              <a:path w="6105136" h="4191746">
                <a:moveTo>
                  <a:pt x="0" y="0"/>
                </a:moveTo>
                <a:lnTo>
                  <a:pt x="5607799" y="0"/>
                </a:lnTo>
                <a:lnTo>
                  <a:pt x="5571513" y="27327"/>
                </a:lnTo>
                <a:cubicBezTo>
                  <a:pt x="5516855" y="89886"/>
                  <a:pt x="5497833" y="180727"/>
                  <a:pt x="5456712" y="261788"/>
                </a:cubicBezTo>
                <a:cubicBezTo>
                  <a:pt x="5516289" y="304550"/>
                  <a:pt x="5587520" y="313948"/>
                  <a:pt x="5651844" y="341674"/>
                </a:cubicBezTo>
                <a:cubicBezTo>
                  <a:pt x="5718760" y="370809"/>
                  <a:pt x="5718760" y="392425"/>
                  <a:pt x="5663501" y="477009"/>
                </a:cubicBezTo>
                <a:cubicBezTo>
                  <a:pt x="5807259" y="495339"/>
                  <a:pt x="5807259" y="495339"/>
                  <a:pt x="5762794" y="628324"/>
                </a:cubicBezTo>
                <a:cubicBezTo>
                  <a:pt x="5883243" y="640542"/>
                  <a:pt x="5962676" y="703511"/>
                  <a:pt x="5981237" y="841197"/>
                </a:cubicBezTo>
                <a:cubicBezTo>
                  <a:pt x="5990305" y="907926"/>
                  <a:pt x="6044700" y="939409"/>
                  <a:pt x="6105136" y="984052"/>
                </a:cubicBezTo>
                <a:cubicBezTo>
                  <a:pt x="6030022" y="1027286"/>
                  <a:pt x="5979081" y="1117509"/>
                  <a:pt x="5891443" y="1022115"/>
                </a:cubicBezTo>
                <a:cubicBezTo>
                  <a:pt x="5859498" y="987342"/>
                  <a:pt x="5862517" y="1031513"/>
                  <a:pt x="5858202" y="1044202"/>
                </a:cubicBezTo>
                <a:cubicBezTo>
                  <a:pt x="5847842" y="1075215"/>
                  <a:pt x="5869424" y="1095893"/>
                  <a:pt x="5883673" y="1119387"/>
                </a:cubicBezTo>
                <a:cubicBezTo>
                  <a:pt x="5897486" y="1142885"/>
                  <a:pt x="5913893" y="1167789"/>
                  <a:pt x="5917778" y="1194108"/>
                </a:cubicBezTo>
                <a:cubicBezTo>
                  <a:pt x="5920365" y="1212434"/>
                  <a:pt x="5907848" y="1239216"/>
                  <a:pt x="5894034" y="1252846"/>
                </a:cubicBezTo>
                <a:cubicBezTo>
                  <a:pt x="5821506" y="1324743"/>
                  <a:pt x="5864677" y="1486396"/>
                  <a:pt x="5727393" y="1507074"/>
                </a:cubicBezTo>
                <a:cubicBezTo>
                  <a:pt x="5665659" y="1516469"/>
                  <a:pt x="5635872" y="1575680"/>
                  <a:pt x="5590543" y="1608104"/>
                </a:cubicBezTo>
                <a:cubicBezTo>
                  <a:pt x="5432970" y="1721355"/>
                  <a:pt x="5327632" y="1867030"/>
                  <a:pt x="5278850" y="2067214"/>
                </a:cubicBezTo>
                <a:cubicBezTo>
                  <a:pt x="5265468" y="2122664"/>
                  <a:pt x="5214092" y="2167309"/>
                  <a:pt x="5180851" y="2216179"/>
                </a:cubicBezTo>
                <a:cubicBezTo>
                  <a:pt x="5196826" y="2251892"/>
                  <a:pt x="5284029" y="2174826"/>
                  <a:pt x="5253380" y="2268808"/>
                </a:cubicBezTo>
                <a:cubicBezTo>
                  <a:pt x="5230067" y="2339298"/>
                  <a:pt x="5170490" y="2383001"/>
                  <a:pt x="5114368" y="2424825"/>
                </a:cubicBezTo>
                <a:cubicBezTo>
                  <a:pt x="5050475" y="2472284"/>
                  <a:pt x="4979676" y="2510347"/>
                  <a:pt x="4950749" y="2598221"/>
                </a:cubicBezTo>
                <a:cubicBezTo>
                  <a:pt x="4944706" y="2617020"/>
                  <a:pt x="4925279" y="2636755"/>
                  <a:pt x="4908013" y="2644276"/>
                </a:cubicBezTo>
                <a:cubicBezTo>
                  <a:pt x="4007468" y="4190779"/>
                  <a:pt x="1790648" y="4201115"/>
                  <a:pt x="1535079" y="4190306"/>
                </a:cubicBezTo>
                <a:cubicBezTo>
                  <a:pt x="1225543" y="4176680"/>
                  <a:pt x="932844" y="4081285"/>
                  <a:pt x="645760" y="3962397"/>
                </a:cubicBezTo>
                <a:cubicBezTo>
                  <a:pt x="524448" y="3912117"/>
                  <a:pt x="411775" y="3840689"/>
                  <a:pt x="293915" y="3785239"/>
                </a:cubicBezTo>
                <a:cubicBezTo>
                  <a:pt x="212539" y="3746940"/>
                  <a:pt x="140444" y="3691254"/>
                  <a:pt x="68403" y="3637448"/>
                </a:cubicBezTo>
                <a:lnTo>
                  <a:pt x="0" y="3589272"/>
                </a:lnTo>
                <a:close/>
              </a:path>
            </a:pathLst>
          </a:cu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18628" r="-2" b="19106"/>
          <a:stretch/>
        </p:blipFill>
        <p:spPr>
          <a:xfrm>
            <a:off x="-259460" y="4304418"/>
            <a:ext cx="4992098" cy="2553582"/>
          </a:xfrm>
          <a:custGeom>
            <a:avLst/>
            <a:gdLst/>
            <a:ahLst/>
            <a:cxnLst/>
            <a:rect l="l" t="t" r="r" b="b"/>
            <a:pathLst>
              <a:path w="5414116" h="2553582">
                <a:moveTo>
                  <a:pt x="158526" y="1316979"/>
                </a:moveTo>
                <a:lnTo>
                  <a:pt x="156754" y="1330318"/>
                </a:lnTo>
                <a:lnTo>
                  <a:pt x="150357" y="1343402"/>
                </a:lnTo>
                <a:cubicBezTo>
                  <a:pt x="148595" y="1346671"/>
                  <a:pt x="147784" y="1347597"/>
                  <a:pt x="148224" y="1345403"/>
                </a:cubicBezTo>
                <a:cubicBezTo>
                  <a:pt x="148536" y="1343890"/>
                  <a:pt x="150150" y="1339188"/>
                  <a:pt x="152759" y="1332109"/>
                </a:cubicBezTo>
                <a:close/>
                <a:moveTo>
                  <a:pt x="183999" y="1247985"/>
                </a:moveTo>
                <a:lnTo>
                  <a:pt x="185425" y="1249095"/>
                </a:lnTo>
                <a:lnTo>
                  <a:pt x="177909" y="1267545"/>
                </a:lnTo>
                <a:cubicBezTo>
                  <a:pt x="172543" y="1280910"/>
                  <a:pt x="167559" y="1293511"/>
                  <a:pt x="163267" y="1304542"/>
                </a:cubicBezTo>
                <a:lnTo>
                  <a:pt x="158526" y="1316979"/>
                </a:lnTo>
                <a:lnTo>
                  <a:pt x="160096" y="1305161"/>
                </a:lnTo>
                <a:cubicBezTo>
                  <a:pt x="166154" y="1273946"/>
                  <a:pt x="174799" y="1251295"/>
                  <a:pt x="183999" y="1247985"/>
                </a:cubicBezTo>
                <a:close/>
                <a:moveTo>
                  <a:pt x="2747400" y="406"/>
                </a:moveTo>
                <a:cubicBezTo>
                  <a:pt x="3035071" y="-4281"/>
                  <a:pt x="3341945" y="31161"/>
                  <a:pt x="3649095" y="133697"/>
                </a:cubicBezTo>
                <a:cubicBezTo>
                  <a:pt x="3849864" y="200721"/>
                  <a:pt x="4603144" y="576730"/>
                  <a:pt x="4698157" y="641897"/>
                </a:cubicBezTo>
                <a:cubicBezTo>
                  <a:pt x="4795794" y="709015"/>
                  <a:pt x="4865356" y="805949"/>
                  <a:pt x="4969229" y="864848"/>
                </a:cubicBezTo>
                <a:cubicBezTo>
                  <a:pt x="5024230" y="895855"/>
                  <a:pt x="5072076" y="940214"/>
                  <a:pt x="5031717" y="1024948"/>
                </a:cubicBezTo>
                <a:cubicBezTo>
                  <a:pt x="5020170" y="1048963"/>
                  <a:pt x="5029183" y="1072811"/>
                  <a:pt x="5057014" y="1071682"/>
                </a:cubicBezTo>
                <a:cubicBezTo>
                  <a:pt x="5109680" y="1069387"/>
                  <a:pt x="5118666" y="1110271"/>
                  <a:pt x="5135838" y="1143392"/>
                </a:cubicBezTo>
                <a:cubicBezTo>
                  <a:pt x="5166252" y="1202027"/>
                  <a:pt x="5193622" y="1263285"/>
                  <a:pt x="5266156" y="1289064"/>
                </a:cubicBezTo>
                <a:cubicBezTo>
                  <a:pt x="5238324" y="1323279"/>
                  <a:pt x="5215649" y="1311585"/>
                  <a:pt x="5195858" y="1298567"/>
                </a:cubicBezTo>
                <a:cubicBezTo>
                  <a:pt x="5143669" y="1263879"/>
                  <a:pt x="5093474" y="1226987"/>
                  <a:pt x="5041179" y="1192607"/>
                </a:cubicBezTo>
                <a:cubicBezTo>
                  <a:pt x="5007224" y="1170236"/>
                  <a:pt x="4975133" y="1142623"/>
                  <a:pt x="4918135" y="1145234"/>
                </a:cubicBezTo>
                <a:cubicBezTo>
                  <a:pt x="4935797" y="1231274"/>
                  <a:pt x="5007025" y="1262427"/>
                  <a:pt x="5060171" y="1300349"/>
                </a:cubicBezTo>
                <a:cubicBezTo>
                  <a:pt x="5126536" y="1347737"/>
                  <a:pt x="5152263" y="1413621"/>
                  <a:pt x="5184421" y="1487704"/>
                </a:cubicBezTo>
                <a:cubicBezTo>
                  <a:pt x="5122415" y="1489134"/>
                  <a:pt x="5103753" y="1435610"/>
                  <a:pt x="5058648" y="1427657"/>
                </a:cubicBezTo>
                <a:cubicBezTo>
                  <a:pt x="5053296" y="1435084"/>
                  <a:pt x="5045346" y="1445577"/>
                  <a:pt x="5045794" y="1446015"/>
                </a:cubicBezTo>
                <a:cubicBezTo>
                  <a:pt x="5106451" y="1496737"/>
                  <a:pt x="5117537" y="1568193"/>
                  <a:pt x="5101767" y="1647359"/>
                </a:cubicBezTo>
                <a:cubicBezTo>
                  <a:pt x="5093584" y="1688209"/>
                  <a:pt x="5115626" y="1706770"/>
                  <a:pt x="5135030" y="1731061"/>
                </a:cubicBezTo>
                <a:cubicBezTo>
                  <a:pt x="5203090" y="1816944"/>
                  <a:pt x="5278566" y="1897224"/>
                  <a:pt x="5321944" y="2003361"/>
                </a:cubicBezTo>
                <a:cubicBezTo>
                  <a:pt x="5239878" y="1971324"/>
                  <a:pt x="5191106" y="1897335"/>
                  <a:pt x="5107240" y="1850840"/>
                </a:cubicBezTo>
                <a:cubicBezTo>
                  <a:pt x="5146549" y="1965041"/>
                  <a:pt x="5224816" y="2036621"/>
                  <a:pt x="5290952" y="2116036"/>
                </a:cubicBezTo>
                <a:cubicBezTo>
                  <a:pt x="5321198" y="2152238"/>
                  <a:pt x="5345753" y="2195120"/>
                  <a:pt x="5388446" y="2220887"/>
                </a:cubicBezTo>
                <a:cubicBezTo>
                  <a:pt x="5403552" y="2230128"/>
                  <a:pt x="5428090" y="2247608"/>
                  <a:pt x="5403992" y="2273010"/>
                </a:cubicBezTo>
                <a:cubicBezTo>
                  <a:pt x="5383871" y="2294002"/>
                  <a:pt x="5363583" y="2281535"/>
                  <a:pt x="5345240" y="2269525"/>
                </a:cubicBezTo>
                <a:cubicBezTo>
                  <a:pt x="5301305" y="2240459"/>
                  <a:pt x="5249677" y="2227961"/>
                  <a:pt x="5181971" y="2212341"/>
                </a:cubicBezTo>
                <a:cubicBezTo>
                  <a:pt x="5210776" y="2304349"/>
                  <a:pt x="5323140" y="2305426"/>
                  <a:pt x="5342451" y="2399541"/>
                </a:cubicBezTo>
                <a:cubicBezTo>
                  <a:pt x="5276493" y="2399374"/>
                  <a:pt x="5240279" y="2358756"/>
                  <a:pt x="5193127" y="2341296"/>
                </a:cubicBezTo>
                <a:cubicBezTo>
                  <a:pt x="5150483" y="2325566"/>
                  <a:pt x="5134316" y="2337131"/>
                  <a:pt x="5128778" y="2384953"/>
                </a:cubicBezTo>
                <a:cubicBezTo>
                  <a:pt x="5120098" y="2459440"/>
                  <a:pt x="5082689" y="2490060"/>
                  <a:pt x="5024779" y="2455361"/>
                </a:cubicBezTo>
                <a:cubicBezTo>
                  <a:pt x="4971160" y="2423009"/>
                  <a:pt x="4955618" y="2448088"/>
                  <a:pt x="4957119" y="2492221"/>
                </a:cubicBezTo>
                <a:cubicBezTo>
                  <a:pt x="4957659" y="2508307"/>
                  <a:pt x="4955422" y="2522819"/>
                  <a:pt x="4951208" y="2536243"/>
                </a:cubicBezTo>
                <a:lnTo>
                  <a:pt x="4942986" y="2553582"/>
                </a:lnTo>
                <a:lnTo>
                  <a:pt x="0" y="2553582"/>
                </a:lnTo>
                <a:lnTo>
                  <a:pt x="10415" y="2540282"/>
                </a:lnTo>
                <a:cubicBezTo>
                  <a:pt x="21321" y="2529317"/>
                  <a:pt x="34083" y="2520126"/>
                  <a:pt x="50390" y="2514109"/>
                </a:cubicBezTo>
                <a:cubicBezTo>
                  <a:pt x="60150" y="2510393"/>
                  <a:pt x="69288" y="2504190"/>
                  <a:pt x="78593" y="2498362"/>
                </a:cubicBezTo>
                <a:cubicBezTo>
                  <a:pt x="79663" y="2490260"/>
                  <a:pt x="77016" y="2483287"/>
                  <a:pt x="68604" y="2478966"/>
                </a:cubicBezTo>
                <a:cubicBezTo>
                  <a:pt x="15119" y="2451323"/>
                  <a:pt x="33815" y="2412284"/>
                  <a:pt x="51592" y="2367344"/>
                </a:cubicBezTo>
                <a:cubicBezTo>
                  <a:pt x="73482" y="2311677"/>
                  <a:pt x="117178" y="2293901"/>
                  <a:pt x="167239" y="2281968"/>
                </a:cubicBezTo>
                <a:cubicBezTo>
                  <a:pt x="184333" y="2277976"/>
                  <a:pt x="204809" y="2283134"/>
                  <a:pt x="218700" y="2261009"/>
                </a:cubicBezTo>
                <a:cubicBezTo>
                  <a:pt x="202945" y="2233233"/>
                  <a:pt x="167661" y="2244301"/>
                  <a:pt x="144260" y="2232104"/>
                </a:cubicBezTo>
                <a:cubicBezTo>
                  <a:pt x="124982" y="2221882"/>
                  <a:pt x="89225" y="2216464"/>
                  <a:pt x="132450" y="2182200"/>
                </a:cubicBezTo>
                <a:cubicBezTo>
                  <a:pt x="145069" y="2172139"/>
                  <a:pt x="138401" y="2161211"/>
                  <a:pt x="128269" y="2157485"/>
                </a:cubicBezTo>
                <a:cubicBezTo>
                  <a:pt x="45771" y="2128357"/>
                  <a:pt x="114856" y="2054401"/>
                  <a:pt x="102768" y="2004430"/>
                </a:cubicBezTo>
                <a:cubicBezTo>
                  <a:pt x="99143" y="1990876"/>
                  <a:pt x="114661" y="1971808"/>
                  <a:pt x="128485" y="1969383"/>
                </a:cubicBezTo>
                <a:cubicBezTo>
                  <a:pt x="216478" y="1953355"/>
                  <a:pt x="255260" y="1875600"/>
                  <a:pt x="316632" y="1814867"/>
                </a:cubicBezTo>
                <a:cubicBezTo>
                  <a:pt x="286607" y="1778049"/>
                  <a:pt x="240843" y="1760915"/>
                  <a:pt x="204084" y="1732869"/>
                </a:cubicBezTo>
                <a:cubicBezTo>
                  <a:pt x="165873" y="1703815"/>
                  <a:pt x="170805" y="1689937"/>
                  <a:pt x="227085" y="1644378"/>
                </a:cubicBezTo>
                <a:cubicBezTo>
                  <a:pt x="135002" y="1609983"/>
                  <a:pt x="135002" y="1609983"/>
                  <a:pt x="194840" y="1531510"/>
                </a:cubicBezTo>
                <a:cubicBezTo>
                  <a:pt x="155738" y="1518118"/>
                  <a:pt x="147268" y="1431235"/>
                  <a:pt x="153201" y="1357062"/>
                </a:cubicBezTo>
                <a:lnTo>
                  <a:pt x="156754" y="1330318"/>
                </a:lnTo>
                <a:lnTo>
                  <a:pt x="158203" y="1327353"/>
                </a:lnTo>
                <a:cubicBezTo>
                  <a:pt x="164944" y="1313010"/>
                  <a:pt x="174305" y="1292418"/>
                  <a:pt x="183908" y="1271808"/>
                </a:cubicBezTo>
                <a:lnTo>
                  <a:pt x="192178" y="1254359"/>
                </a:lnTo>
                <a:lnTo>
                  <a:pt x="197963" y="1258870"/>
                </a:lnTo>
                <a:cubicBezTo>
                  <a:pt x="201319" y="1265759"/>
                  <a:pt x="204343" y="1269123"/>
                  <a:pt x="207082" y="1270177"/>
                </a:cubicBezTo>
                <a:cubicBezTo>
                  <a:pt x="215301" y="1273335"/>
                  <a:pt x="220953" y="1255680"/>
                  <a:pt x="225258" y="1249926"/>
                </a:cubicBezTo>
                <a:cubicBezTo>
                  <a:pt x="239225" y="1231830"/>
                  <a:pt x="229470" y="1215162"/>
                  <a:pt x="225383" y="1197822"/>
                </a:cubicBezTo>
                <a:cubicBezTo>
                  <a:pt x="223809" y="1191435"/>
                  <a:pt x="212069" y="1213060"/>
                  <a:pt x="198195" y="1241661"/>
                </a:cubicBezTo>
                <a:lnTo>
                  <a:pt x="192178" y="1254359"/>
                </a:lnTo>
                <a:lnTo>
                  <a:pt x="185425" y="1249095"/>
                </a:lnTo>
                <a:lnTo>
                  <a:pt x="194847" y="1225969"/>
                </a:lnTo>
                <a:cubicBezTo>
                  <a:pt x="218144" y="1169629"/>
                  <a:pt x="242658" y="1113997"/>
                  <a:pt x="248781" y="1110761"/>
                </a:cubicBezTo>
                <a:cubicBezTo>
                  <a:pt x="313786" y="1076283"/>
                  <a:pt x="321395" y="965784"/>
                  <a:pt x="418181" y="974220"/>
                </a:cubicBezTo>
                <a:cubicBezTo>
                  <a:pt x="461819" y="977818"/>
                  <a:pt x="495215" y="944914"/>
                  <a:pt x="532987" y="931088"/>
                </a:cubicBezTo>
                <a:cubicBezTo>
                  <a:pt x="664440" y="883526"/>
                  <a:pt x="768295" y="806734"/>
                  <a:pt x="846702" y="686183"/>
                </a:cubicBezTo>
                <a:cubicBezTo>
                  <a:pt x="868484" y="652881"/>
                  <a:pt x="913166" y="632329"/>
                  <a:pt x="946487" y="606427"/>
                </a:cubicBezTo>
                <a:cubicBezTo>
                  <a:pt x="943857" y="580742"/>
                  <a:pt x="867909" y="616319"/>
                  <a:pt x="909859" y="561037"/>
                </a:cubicBezTo>
                <a:cubicBezTo>
                  <a:pt x="941546" y="519374"/>
                  <a:pt x="991572" y="500749"/>
                  <a:pt x="1038549" y="483076"/>
                </a:cubicBezTo>
                <a:cubicBezTo>
                  <a:pt x="1092404" y="463016"/>
                  <a:pt x="1148626" y="449861"/>
                  <a:pt x="1187871" y="397948"/>
                </a:cubicBezTo>
                <a:cubicBezTo>
                  <a:pt x="1194206" y="389666"/>
                  <a:pt x="1884389" y="14461"/>
                  <a:pt x="2747400" y="406"/>
                </a:cubicBezTo>
                <a:close/>
              </a:path>
            </a:pathLst>
          </a:custGeom>
        </p:spPr>
      </p:pic>
      <p:sp>
        <p:nvSpPr>
          <p:cNvPr id="4" name="TextBox 3">
            <a:extLst>
              <a:ext uri="{FF2B5EF4-FFF2-40B4-BE49-F238E27FC236}">
                <a16:creationId xmlns:a16="http://schemas.microsoft.com/office/drawing/2014/main" id="{1B30C5D3-EF5A-DD58-9911-CA4B25E9E2C5}"/>
              </a:ext>
            </a:extLst>
          </p:cNvPr>
          <p:cNvSpPr txBox="1"/>
          <p:nvPr/>
        </p:nvSpPr>
        <p:spPr>
          <a:xfrm>
            <a:off x="4386650" y="538927"/>
            <a:ext cx="7290486" cy="7348871"/>
          </a:xfrm>
          <a:prstGeom prst="rect">
            <a:avLst/>
          </a:prstGeom>
          <a:noFill/>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a:ea typeface="+mn-ea"/>
                <a:cs typeface="+mn-cs"/>
              </a:rPr>
              <a:t>2. </a:t>
            </a:r>
            <a:r>
              <a:rPr kumimoji="0" lang="en-US" sz="2800" b="1" i="0" u="none" strike="noStrike" kern="1200" cap="none" spc="0" normalizeH="0" baseline="0" noProof="0" dirty="0" err="1">
                <a:ln>
                  <a:noFill/>
                </a:ln>
                <a:solidFill>
                  <a:srgbClr val="FF0000"/>
                </a:solidFill>
                <a:effectLst/>
                <a:uLnTx/>
                <a:uFillTx/>
                <a:latin typeface="times new roman"/>
                <a:ea typeface="+mn-ea"/>
                <a:cs typeface="+mn-cs"/>
              </a:rPr>
              <a:t>Những</a:t>
            </a:r>
            <a:r>
              <a:rPr kumimoji="0" lang="en-US" sz="2800" b="1" i="0" u="none" strike="noStrike" kern="1200" cap="none" spc="0" normalizeH="0" baseline="0" noProof="0" dirty="0">
                <a:ln>
                  <a:noFill/>
                </a:ln>
                <a:solidFill>
                  <a:srgbClr val="FF0000"/>
                </a:solidFill>
                <a:effectLst/>
                <a:uLnTx/>
                <a:uFillTx/>
                <a:latin typeface="times new roman"/>
                <a:ea typeface="+mn-ea"/>
                <a:cs typeface="+mn-cs"/>
              </a:rPr>
              <a:t> </a:t>
            </a:r>
            <a:r>
              <a:rPr kumimoji="0" lang="en-US" sz="2800" b="1" i="0" u="none" strike="noStrike" kern="1200" cap="none" spc="0" normalizeH="0" baseline="0" noProof="0" dirty="0" err="1">
                <a:ln>
                  <a:noFill/>
                </a:ln>
                <a:solidFill>
                  <a:srgbClr val="FF0000"/>
                </a:solidFill>
                <a:effectLst/>
                <a:uLnTx/>
                <a:uFillTx/>
                <a:latin typeface="times new roman"/>
                <a:ea typeface="+mn-ea"/>
                <a:cs typeface="+mn-cs"/>
              </a:rPr>
              <a:t>cách</a:t>
            </a:r>
            <a:r>
              <a:rPr kumimoji="0" lang="en-US" sz="2800" b="1" i="0" u="none" strike="noStrike" kern="1200" cap="none" spc="0" normalizeH="0" baseline="0" noProof="0" dirty="0">
                <a:ln>
                  <a:noFill/>
                </a:ln>
                <a:solidFill>
                  <a:srgbClr val="FF0000"/>
                </a:solidFill>
                <a:effectLst/>
                <a:uLnTx/>
                <a:uFillTx/>
                <a:latin typeface="times new roman"/>
                <a:ea typeface="+mn-ea"/>
                <a:cs typeface="+mn-cs"/>
              </a:rPr>
              <a:t> </a:t>
            </a:r>
            <a:r>
              <a:rPr kumimoji="0" lang="en-US" sz="2800" b="1" i="0" u="none" strike="noStrike" kern="1200" cap="none" spc="0" normalizeH="0" baseline="0" noProof="0" dirty="0" err="1">
                <a:ln>
                  <a:noFill/>
                </a:ln>
                <a:solidFill>
                  <a:srgbClr val="FF0000"/>
                </a:solidFill>
                <a:effectLst/>
                <a:uLnTx/>
                <a:uFillTx/>
                <a:latin typeface="times new roman"/>
                <a:ea typeface="+mn-ea"/>
                <a:cs typeface="+mn-cs"/>
              </a:rPr>
              <a:t>tiếp</a:t>
            </a:r>
            <a:r>
              <a:rPr kumimoji="0" lang="en-US" sz="2800" b="1" i="0" u="none" strike="noStrike" kern="1200" cap="none" spc="0" normalizeH="0" baseline="0" noProof="0" dirty="0">
                <a:ln>
                  <a:noFill/>
                </a:ln>
                <a:solidFill>
                  <a:srgbClr val="FF0000"/>
                </a:solidFill>
                <a:effectLst/>
                <a:uLnTx/>
                <a:uFillTx/>
                <a:latin typeface="times new roman"/>
                <a:ea typeface="+mn-ea"/>
                <a:cs typeface="+mn-cs"/>
              </a:rPr>
              <a:t> nhận </a:t>
            </a:r>
            <a:r>
              <a:rPr kumimoji="0" lang="en-US" sz="2800" b="1" i="1" u="none" strike="noStrike" kern="1200" cap="none" spc="0" normalizeH="0" baseline="0" noProof="0" dirty="0" err="1">
                <a:ln>
                  <a:noFill/>
                </a:ln>
                <a:solidFill>
                  <a:srgbClr val="FF0000"/>
                </a:solidFill>
                <a:effectLst/>
                <a:uLnTx/>
                <a:uFillTx/>
                <a:latin typeface="times new roman"/>
                <a:ea typeface="+mn-ea"/>
                <a:cs typeface="+mn-cs"/>
              </a:rPr>
              <a:t>Truyện</a:t>
            </a:r>
            <a:r>
              <a:rPr kumimoji="0" lang="en-US" sz="2800" b="1" i="1" u="none" strike="noStrike" kern="1200" cap="none" spc="0" normalizeH="0" baseline="0" noProof="0" dirty="0">
                <a:ln>
                  <a:noFill/>
                </a:ln>
                <a:solidFill>
                  <a:srgbClr val="FF0000"/>
                </a:solidFill>
                <a:effectLst/>
                <a:uLnTx/>
                <a:uFillTx/>
                <a:latin typeface="times new roman"/>
                <a:ea typeface="+mn-ea"/>
                <a:cs typeface="+mn-cs"/>
              </a:rPr>
              <a:t> </a:t>
            </a:r>
            <a:r>
              <a:rPr kumimoji="0" lang="en-US" sz="2800" b="1" i="1" u="none" strike="noStrike" kern="1200" cap="none" spc="0" normalizeH="0" baseline="0" noProof="0" dirty="0" err="1">
                <a:ln>
                  <a:noFill/>
                </a:ln>
                <a:solidFill>
                  <a:srgbClr val="FF0000"/>
                </a:solidFill>
                <a:effectLst/>
                <a:uLnTx/>
                <a:uFillTx/>
                <a:latin typeface="times new roman"/>
                <a:ea typeface="+mn-ea"/>
                <a:cs typeface="+mn-cs"/>
              </a:rPr>
              <a:t>Kiều</a:t>
            </a:r>
            <a:endParaRPr kumimoji="0" lang="en-US" sz="2800" b="0" i="0" u="none" strike="noStrike" kern="1200" cap="none" spc="0" normalizeH="0" baseline="0" noProof="0" dirty="0">
              <a:ln>
                <a:noFill/>
              </a:ln>
              <a:solidFill>
                <a:srgbClr val="FF0000"/>
              </a:solidFill>
              <a:effectLst/>
              <a:uLnTx/>
              <a:uFillTx/>
              <a:latin typeface="times new roman"/>
              <a:ea typeface="+mn-ea"/>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Đối</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với</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mẹ</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tôi</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Truyện</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Kiều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khơi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gợi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niềm</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đồng</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cảm,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xót</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thương: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Nghĩ</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mà thương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phận</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cô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Kiều</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ngày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xưa</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Trước</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lời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nói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của</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người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con,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tuy</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bà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chẳng</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trả</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lời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nhưng</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qua việc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hát</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ru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có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thể</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thấy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với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bà,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Truyện</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Kiều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có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thể</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đưa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em</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bé</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vào</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giấc</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ngủ qua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giai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điệu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nhạc</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tính.</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en-US" sz="8000" b="0" i="0" u="none" strike="noStrike" kern="1200" cap="none" spc="0" normalizeH="0" baseline="0" noProof="0" dirty="0">
              <a:ln>
                <a:noFill/>
              </a:ln>
              <a:solidFill>
                <a:srgbClr val="FF0000"/>
              </a:solidFill>
              <a:effectLst/>
              <a:uLnTx/>
              <a:uFillTx/>
              <a:latin typeface="#9Slide03 AmpleSoft Bold" panose="02000000000000000000" pitchFamily="2" charset="0"/>
              <a:ea typeface="+mn-ea"/>
              <a:cs typeface="+mn-cs"/>
            </a:endParaRPr>
          </a:p>
        </p:txBody>
      </p:sp>
    </p:spTree>
    <p:extLst>
      <p:ext uri="{BB962C8B-B14F-4D97-AF65-F5344CB8AC3E}">
        <p14:creationId xmlns:p14="http://schemas.microsoft.com/office/powerpoint/2010/main" val="234609530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barn(inVertical)">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barn(inVertical)">
                                      <p:cBhvr>
                                        <p:cTn id="19"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1" name="Rectangle 30">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t="8516" b="17806"/>
          <a:stretch/>
        </p:blipFill>
        <p:spPr>
          <a:xfrm>
            <a:off x="279143" y="299508"/>
            <a:ext cx="5221625" cy="3010397"/>
          </a:xfrm>
          <a:prstGeom prst="rect">
            <a:avLst/>
          </a:pr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11706" b="12185"/>
          <a:stretch/>
        </p:blipFill>
        <p:spPr>
          <a:xfrm>
            <a:off x="279143" y="3548095"/>
            <a:ext cx="5221625" cy="3010397"/>
          </a:xfrm>
          <a:prstGeom prst="rect">
            <a:avLst/>
          </a:prstGeom>
        </p:spPr>
      </p:pic>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3893"/>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F472C3BE-D47A-9BAD-88B2-F1C39009533B}"/>
              </a:ext>
            </a:extLst>
          </p:cNvPr>
          <p:cNvSpPr>
            <a:spLocks noGrp="1"/>
          </p:cNvSpPr>
          <p:nvPr>
            <p:ph type="title"/>
          </p:nvPr>
        </p:nvSpPr>
        <p:spPr>
          <a:xfrm>
            <a:off x="5487345" y="2724120"/>
            <a:ext cx="6321489" cy="1171569"/>
          </a:xfrm>
        </p:spPr>
        <p:txBody>
          <a:bodyPr vert="horz" lIns="91440" tIns="45720" rIns="91440" bIns="45720" rtlCol="0" anchor="b">
            <a:normAutofit fontScale="90000"/>
          </a:bodyPr>
          <a:lstStyle/>
          <a:p>
            <a:pPr algn="ctr"/>
            <a:r>
              <a:rPr lang="en-US" sz="4800" dirty="0">
                <a:solidFill>
                  <a:srgbClr val="FF0000"/>
                </a:solidFill>
                <a:latin typeface="#9Slide03 AmpleSoft Bold" panose="02000000000000000000" pitchFamily="2" charset="0"/>
              </a:rPr>
              <a:t>HOẠT ĐỘNG 1</a:t>
            </a:r>
            <a:br>
              <a:rPr lang="en-US" sz="4800" dirty="0">
                <a:solidFill>
                  <a:srgbClr val="FF0000"/>
                </a:solidFill>
                <a:latin typeface="#9Slide03 AmpleSoft Bold" panose="02000000000000000000" pitchFamily="2" charset="0"/>
              </a:rPr>
            </a:br>
            <a:r>
              <a:rPr lang="en-US" sz="9800" dirty="0">
                <a:solidFill>
                  <a:srgbClr val="0B9764"/>
                </a:solidFill>
                <a:latin typeface="#9Slide03 AmpleSoft Bold" panose="02000000000000000000" pitchFamily="2" charset="0"/>
              </a:rPr>
              <a:t>KHỞI ĐỘNG </a:t>
            </a:r>
            <a:endParaRPr lang="en-US" sz="4800" dirty="0">
              <a:solidFill>
                <a:srgbClr val="0B9764"/>
              </a:solidFill>
              <a:latin typeface="#9Slide03 AmpleSoft Bold" panose="02000000000000000000" pitchFamily="2" charset="0"/>
            </a:endParaRPr>
          </a:p>
        </p:txBody>
      </p:sp>
    </p:spTree>
    <p:extLst>
      <p:ext uri="{BB962C8B-B14F-4D97-AF65-F5344CB8AC3E}">
        <p14:creationId xmlns:p14="http://schemas.microsoft.com/office/powerpoint/2010/main" val="422743634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29F4FEF-3F4E-4042-8E6D-C24E201FB3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t="1483" r="1" b="10775"/>
          <a:stretch/>
        </p:blipFill>
        <p:spPr>
          <a:xfrm>
            <a:off x="20" y="10"/>
            <a:ext cx="4732618" cy="4191736"/>
          </a:xfrm>
          <a:custGeom>
            <a:avLst/>
            <a:gdLst/>
            <a:ahLst/>
            <a:cxnLst/>
            <a:rect l="l" t="t" r="r" b="b"/>
            <a:pathLst>
              <a:path w="6105136" h="4191746">
                <a:moveTo>
                  <a:pt x="0" y="0"/>
                </a:moveTo>
                <a:lnTo>
                  <a:pt x="5607799" y="0"/>
                </a:lnTo>
                <a:lnTo>
                  <a:pt x="5571513" y="27327"/>
                </a:lnTo>
                <a:cubicBezTo>
                  <a:pt x="5516855" y="89886"/>
                  <a:pt x="5497833" y="180727"/>
                  <a:pt x="5456712" y="261788"/>
                </a:cubicBezTo>
                <a:cubicBezTo>
                  <a:pt x="5516289" y="304550"/>
                  <a:pt x="5587520" y="313948"/>
                  <a:pt x="5651844" y="341674"/>
                </a:cubicBezTo>
                <a:cubicBezTo>
                  <a:pt x="5718760" y="370809"/>
                  <a:pt x="5718760" y="392425"/>
                  <a:pt x="5663501" y="477009"/>
                </a:cubicBezTo>
                <a:cubicBezTo>
                  <a:pt x="5807259" y="495339"/>
                  <a:pt x="5807259" y="495339"/>
                  <a:pt x="5762794" y="628324"/>
                </a:cubicBezTo>
                <a:cubicBezTo>
                  <a:pt x="5883243" y="640542"/>
                  <a:pt x="5962676" y="703511"/>
                  <a:pt x="5981237" y="841197"/>
                </a:cubicBezTo>
                <a:cubicBezTo>
                  <a:pt x="5990305" y="907926"/>
                  <a:pt x="6044700" y="939409"/>
                  <a:pt x="6105136" y="984052"/>
                </a:cubicBezTo>
                <a:cubicBezTo>
                  <a:pt x="6030022" y="1027286"/>
                  <a:pt x="5979081" y="1117509"/>
                  <a:pt x="5891443" y="1022115"/>
                </a:cubicBezTo>
                <a:cubicBezTo>
                  <a:pt x="5859498" y="987342"/>
                  <a:pt x="5862517" y="1031513"/>
                  <a:pt x="5858202" y="1044202"/>
                </a:cubicBezTo>
                <a:cubicBezTo>
                  <a:pt x="5847842" y="1075215"/>
                  <a:pt x="5869424" y="1095893"/>
                  <a:pt x="5883673" y="1119387"/>
                </a:cubicBezTo>
                <a:cubicBezTo>
                  <a:pt x="5897486" y="1142885"/>
                  <a:pt x="5913893" y="1167789"/>
                  <a:pt x="5917778" y="1194108"/>
                </a:cubicBezTo>
                <a:cubicBezTo>
                  <a:pt x="5920365" y="1212434"/>
                  <a:pt x="5907848" y="1239216"/>
                  <a:pt x="5894034" y="1252846"/>
                </a:cubicBezTo>
                <a:cubicBezTo>
                  <a:pt x="5821506" y="1324743"/>
                  <a:pt x="5864677" y="1486396"/>
                  <a:pt x="5727393" y="1507074"/>
                </a:cubicBezTo>
                <a:cubicBezTo>
                  <a:pt x="5665659" y="1516469"/>
                  <a:pt x="5635872" y="1575680"/>
                  <a:pt x="5590543" y="1608104"/>
                </a:cubicBezTo>
                <a:cubicBezTo>
                  <a:pt x="5432970" y="1721355"/>
                  <a:pt x="5327632" y="1867030"/>
                  <a:pt x="5278850" y="2067214"/>
                </a:cubicBezTo>
                <a:cubicBezTo>
                  <a:pt x="5265468" y="2122664"/>
                  <a:pt x="5214092" y="2167309"/>
                  <a:pt x="5180851" y="2216179"/>
                </a:cubicBezTo>
                <a:cubicBezTo>
                  <a:pt x="5196826" y="2251892"/>
                  <a:pt x="5284029" y="2174826"/>
                  <a:pt x="5253380" y="2268808"/>
                </a:cubicBezTo>
                <a:cubicBezTo>
                  <a:pt x="5230067" y="2339298"/>
                  <a:pt x="5170490" y="2383001"/>
                  <a:pt x="5114368" y="2424825"/>
                </a:cubicBezTo>
                <a:cubicBezTo>
                  <a:pt x="5050475" y="2472284"/>
                  <a:pt x="4979676" y="2510347"/>
                  <a:pt x="4950749" y="2598221"/>
                </a:cubicBezTo>
                <a:cubicBezTo>
                  <a:pt x="4944706" y="2617020"/>
                  <a:pt x="4925279" y="2636755"/>
                  <a:pt x="4908013" y="2644276"/>
                </a:cubicBezTo>
                <a:cubicBezTo>
                  <a:pt x="4007468" y="4190779"/>
                  <a:pt x="1790648" y="4201115"/>
                  <a:pt x="1535079" y="4190306"/>
                </a:cubicBezTo>
                <a:cubicBezTo>
                  <a:pt x="1225543" y="4176680"/>
                  <a:pt x="932844" y="4081285"/>
                  <a:pt x="645760" y="3962397"/>
                </a:cubicBezTo>
                <a:cubicBezTo>
                  <a:pt x="524448" y="3912117"/>
                  <a:pt x="411775" y="3840689"/>
                  <a:pt x="293915" y="3785239"/>
                </a:cubicBezTo>
                <a:cubicBezTo>
                  <a:pt x="212539" y="3746940"/>
                  <a:pt x="140444" y="3691254"/>
                  <a:pt x="68403" y="3637448"/>
                </a:cubicBezTo>
                <a:lnTo>
                  <a:pt x="0" y="3589272"/>
                </a:lnTo>
                <a:close/>
              </a:path>
            </a:pathLst>
          </a:cu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18628" r="-2" b="19106"/>
          <a:stretch/>
        </p:blipFill>
        <p:spPr>
          <a:xfrm>
            <a:off x="-202878" y="4360754"/>
            <a:ext cx="4134294" cy="2553582"/>
          </a:xfrm>
          <a:custGeom>
            <a:avLst/>
            <a:gdLst/>
            <a:ahLst/>
            <a:cxnLst/>
            <a:rect l="l" t="t" r="r" b="b"/>
            <a:pathLst>
              <a:path w="5414116" h="2553582">
                <a:moveTo>
                  <a:pt x="158526" y="1316979"/>
                </a:moveTo>
                <a:lnTo>
                  <a:pt x="156754" y="1330318"/>
                </a:lnTo>
                <a:lnTo>
                  <a:pt x="150357" y="1343402"/>
                </a:lnTo>
                <a:cubicBezTo>
                  <a:pt x="148595" y="1346671"/>
                  <a:pt x="147784" y="1347597"/>
                  <a:pt x="148224" y="1345403"/>
                </a:cubicBezTo>
                <a:cubicBezTo>
                  <a:pt x="148536" y="1343890"/>
                  <a:pt x="150150" y="1339188"/>
                  <a:pt x="152759" y="1332109"/>
                </a:cubicBezTo>
                <a:close/>
                <a:moveTo>
                  <a:pt x="183999" y="1247985"/>
                </a:moveTo>
                <a:lnTo>
                  <a:pt x="185425" y="1249095"/>
                </a:lnTo>
                <a:lnTo>
                  <a:pt x="177909" y="1267545"/>
                </a:lnTo>
                <a:cubicBezTo>
                  <a:pt x="172543" y="1280910"/>
                  <a:pt x="167559" y="1293511"/>
                  <a:pt x="163267" y="1304542"/>
                </a:cubicBezTo>
                <a:lnTo>
                  <a:pt x="158526" y="1316979"/>
                </a:lnTo>
                <a:lnTo>
                  <a:pt x="160096" y="1305161"/>
                </a:lnTo>
                <a:cubicBezTo>
                  <a:pt x="166154" y="1273946"/>
                  <a:pt x="174799" y="1251295"/>
                  <a:pt x="183999" y="1247985"/>
                </a:cubicBezTo>
                <a:close/>
                <a:moveTo>
                  <a:pt x="2747400" y="406"/>
                </a:moveTo>
                <a:cubicBezTo>
                  <a:pt x="3035071" y="-4281"/>
                  <a:pt x="3341945" y="31161"/>
                  <a:pt x="3649095" y="133697"/>
                </a:cubicBezTo>
                <a:cubicBezTo>
                  <a:pt x="3849864" y="200721"/>
                  <a:pt x="4603144" y="576730"/>
                  <a:pt x="4698157" y="641897"/>
                </a:cubicBezTo>
                <a:cubicBezTo>
                  <a:pt x="4795794" y="709015"/>
                  <a:pt x="4865356" y="805949"/>
                  <a:pt x="4969229" y="864848"/>
                </a:cubicBezTo>
                <a:cubicBezTo>
                  <a:pt x="5024230" y="895855"/>
                  <a:pt x="5072076" y="940214"/>
                  <a:pt x="5031717" y="1024948"/>
                </a:cubicBezTo>
                <a:cubicBezTo>
                  <a:pt x="5020170" y="1048963"/>
                  <a:pt x="5029183" y="1072811"/>
                  <a:pt x="5057014" y="1071682"/>
                </a:cubicBezTo>
                <a:cubicBezTo>
                  <a:pt x="5109680" y="1069387"/>
                  <a:pt x="5118666" y="1110271"/>
                  <a:pt x="5135838" y="1143392"/>
                </a:cubicBezTo>
                <a:cubicBezTo>
                  <a:pt x="5166252" y="1202027"/>
                  <a:pt x="5193622" y="1263285"/>
                  <a:pt x="5266156" y="1289064"/>
                </a:cubicBezTo>
                <a:cubicBezTo>
                  <a:pt x="5238324" y="1323279"/>
                  <a:pt x="5215649" y="1311585"/>
                  <a:pt x="5195858" y="1298567"/>
                </a:cubicBezTo>
                <a:cubicBezTo>
                  <a:pt x="5143669" y="1263879"/>
                  <a:pt x="5093474" y="1226987"/>
                  <a:pt x="5041179" y="1192607"/>
                </a:cubicBezTo>
                <a:cubicBezTo>
                  <a:pt x="5007224" y="1170236"/>
                  <a:pt x="4975133" y="1142623"/>
                  <a:pt x="4918135" y="1145234"/>
                </a:cubicBezTo>
                <a:cubicBezTo>
                  <a:pt x="4935797" y="1231274"/>
                  <a:pt x="5007025" y="1262427"/>
                  <a:pt x="5060171" y="1300349"/>
                </a:cubicBezTo>
                <a:cubicBezTo>
                  <a:pt x="5126536" y="1347737"/>
                  <a:pt x="5152263" y="1413621"/>
                  <a:pt x="5184421" y="1487704"/>
                </a:cubicBezTo>
                <a:cubicBezTo>
                  <a:pt x="5122415" y="1489134"/>
                  <a:pt x="5103753" y="1435610"/>
                  <a:pt x="5058648" y="1427657"/>
                </a:cubicBezTo>
                <a:cubicBezTo>
                  <a:pt x="5053296" y="1435084"/>
                  <a:pt x="5045346" y="1445577"/>
                  <a:pt x="5045794" y="1446015"/>
                </a:cubicBezTo>
                <a:cubicBezTo>
                  <a:pt x="5106451" y="1496737"/>
                  <a:pt x="5117537" y="1568193"/>
                  <a:pt x="5101767" y="1647359"/>
                </a:cubicBezTo>
                <a:cubicBezTo>
                  <a:pt x="5093584" y="1688209"/>
                  <a:pt x="5115626" y="1706770"/>
                  <a:pt x="5135030" y="1731061"/>
                </a:cubicBezTo>
                <a:cubicBezTo>
                  <a:pt x="5203090" y="1816944"/>
                  <a:pt x="5278566" y="1897224"/>
                  <a:pt x="5321944" y="2003361"/>
                </a:cubicBezTo>
                <a:cubicBezTo>
                  <a:pt x="5239878" y="1971324"/>
                  <a:pt x="5191106" y="1897335"/>
                  <a:pt x="5107240" y="1850840"/>
                </a:cubicBezTo>
                <a:cubicBezTo>
                  <a:pt x="5146549" y="1965041"/>
                  <a:pt x="5224816" y="2036621"/>
                  <a:pt x="5290952" y="2116036"/>
                </a:cubicBezTo>
                <a:cubicBezTo>
                  <a:pt x="5321198" y="2152238"/>
                  <a:pt x="5345753" y="2195120"/>
                  <a:pt x="5388446" y="2220887"/>
                </a:cubicBezTo>
                <a:cubicBezTo>
                  <a:pt x="5403552" y="2230128"/>
                  <a:pt x="5428090" y="2247608"/>
                  <a:pt x="5403992" y="2273010"/>
                </a:cubicBezTo>
                <a:cubicBezTo>
                  <a:pt x="5383871" y="2294002"/>
                  <a:pt x="5363583" y="2281535"/>
                  <a:pt x="5345240" y="2269525"/>
                </a:cubicBezTo>
                <a:cubicBezTo>
                  <a:pt x="5301305" y="2240459"/>
                  <a:pt x="5249677" y="2227961"/>
                  <a:pt x="5181971" y="2212341"/>
                </a:cubicBezTo>
                <a:cubicBezTo>
                  <a:pt x="5210776" y="2304349"/>
                  <a:pt x="5323140" y="2305426"/>
                  <a:pt x="5342451" y="2399541"/>
                </a:cubicBezTo>
                <a:cubicBezTo>
                  <a:pt x="5276493" y="2399374"/>
                  <a:pt x="5240279" y="2358756"/>
                  <a:pt x="5193127" y="2341296"/>
                </a:cubicBezTo>
                <a:cubicBezTo>
                  <a:pt x="5150483" y="2325566"/>
                  <a:pt x="5134316" y="2337131"/>
                  <a:pt x="5128778" y="2384953"/>
                </a:cubicBezTo>
                <a:cubicBezTo>
                  <a:pt x="5120098" y="2459440"/>
                  <a:pt x="5082689" y="2490060"/>
                  <a:pt x="5024779" y="2455361"/>
                </a:cubicBezTo>
                <a:cubicBezTo>
                  <a:pt x="4971160" y="2423009"/>
                  <a:pt x="4955618" y="2448088"/>
                  <a:pt x="4957119" y="2492221"/>
                </a:cubicBezTo>
                <a:cubicBezTo>
                  <a:pt x="4957659" y="2508307"/>
                  <a:pt x="4955422" y="2522819"/>
                  <a:pt x="4951208" y="2536243"/>
                </a:cubicBezTo>
                <a:lnTo>
                  <a:pt x="4942986" y="2553582"/>
                </a:lnTo>
                <a:lnTo>
                  <a:pt x="0" y="2553582"/>
                </a:lnTo>
                <a:lnTo>
                  <a:pt x="10415" y="2540282"/>
                </a:lnTo>
                <a:cubicBezTo>
                  <a:pt x="21321" y="2529317"/>
                  <a:pt x="34083" y="2520126"/>
                  <a:pt x="50390" y="2514109"/>
                </a:cubicBezTo>
                <a:cubicBezTo>
                  <a:pt x="60150" y="2510393"/>
                  <a:pt x="69288" y="2504190"/>
                  <a:pt x="78593" y="2498362"/>
                </a:cubicBezTo>
                <a:cubicBezTo>
                  <a:pt x="79663" y="2490260"/>
                  <a:pt x="77016" y="2483287"/>
                  <a:pt x="68604" y="2478966"/>
                </a:cubicBezTo>
                <a:cubicBezTo>
                  <a:pt x="15119" y="2451323"/>
                  <a:pt x="33815" y="2412284"/>
                  <a:pt x="51592" y="2367344"/>
                </a:cubicBezTo>
                <a:cubicBezTo>
                  <a:pt x="73482" y="2311677"/>
                  <a:pt x="117178" y="2293901"/>
                  <a:pt x="167239" y="2281968"/>
                </a:cubicBezTo>
                <a:cubicBezTo>
                  <a:pt x="184333" y="2277976"/>
                  <a:pt x="204809" y="2283134"/>
                  <a:pt x="218700" y="2261009"/>
                </a:cubicBezTo>
                <a:cubicBezTo>
                  <a:pt x="202945" y="2233233"/>
                  <a:pt x="167661" y="2244301"/>
                  <a:pt x="144260" y="2232104"/>
                </a:cubicBezTo>
                <a:cubicBezTo>
                  <a:pt x="124982" y="2221882"/>
                  <a:pt x="89225" y="2216464"/>
                  <a:pt x="132450" y="2182200"/>
                </a:cubicBezTo>
                <a:cubicBezTo>
                  <a:pt x="145069" y="2172139"/>
                  <a:pt x="138401" y="2161211"/>
                  <a:pt x="128269" y="2157485"/>
                </a:cubicBezTo>
                <a:cubicBezTo>
                  <a:pt x="45771" y="2128357"/>
                  <a:pt x="114856" y="2054401"/>
                  <a:pt x="102768" y="2004430"/>
                </a:cubicBezTo>
                <a:cubicBezTo>
                  <a:pt x="99143" y="1990876"/>
                  <a:pt x="114661" y="1971808"/>
                  <a:pt x="128485" y="1969383"/>
                </a:cubicBezTo>
                <a:cubicBezTo>
                  <a:pt x="216478" y="1953355"/>
                  <a:pt x="255260" y="1875600"/>
                  <a:pt x="316632" y="1814867"/>
                </a:cubicBezTo>
                <a:cubicBezTo>
                  <a:pt x="286607" y="1778049"/>
                  <a:pt x="240843" y="1760915"/>
                  <a:pt x="204084" y="1732869"/>
                </a:cubicBezTo>
                <a:cubicBezTo>
                  <a:pt x="165873" y="1703815"/>
                  <a:pt x="170805" y="1689937"/>
                  <a:pt x="227085" y="1644378"/>
                </a:cubicBezTo>
                <a:cubicBezTo>
                  <a:pt x="135002" y="1609983"/>
                  <a:pt x="135002" y="1609983"/>
                  <a:pt x="194840" y="1531510"/>
                </a:cubicBezTo>
                <a:cubicBezTo>
                  <a:pt x="155738" y="1518118"/>
                  <a:pt x="147268" y="1431235"/>
                  <a:pt x="153201" y="1357062"/>
                </a:cubicBezTo>
                <a:lnTo>
                  <a:pt x="156754" y="1330318"/>
                </a:lnTo>
                <a:lnTo>
                  <a:pt x="158203" y="1327353"/>
                </a:lnTo>
                <a:cubicBezTo>
                  <a:pt x="164944" y="1313010"/>
                  <a:pt x="174305" y="1292418"/>
                  <a:pt x="183908" y="1271808"/>
                </a:cubicBezTo>
                <a:lnTo>
                  <a:pt x="192178" y="1254359"/>
                </a:lnTo>
                <a:lnTo>
                  <a:pt x="197963" y="1258870"/>
                </a:lnTo>
                <a:cubicBezTo>
                  <a:pt x="201319" y="1265759"/>
                  <a:pt x="204343" y="1269123"/>
                  <a:pt x="207082" y="1270177"/>
                </a:cubicBezTo>
                <a:cubicBezTo>
                  <a:pt x="215301" y="1273335"/>
                  <a:pt x="220953" y="1255680"/>
                  <a:pt x="225258" y="1249926"/>
                </a:cubicBezTo>
                <a:cubicBezTo>
                  <a:pt x="239225" y="1231830"/>
                  <a:pt x="229470" y="1215162"/>
                  <a:pt x="225383" y="1197822"/>
                </a:cubicBezTo>
                <a:cubicBezTo>
                  <a:pt x="223809" y="1191435"/>
                  <a:pt x="212069" y="1213060"/>
                  <a:pt x="198195" y="1241661"/>
                </a:cubicBezTo>
                <a:lnTo>
                  <a:pt x="192178" y="1254359"/>
                </a:lnTo>
                <a:lnTo>
                  <a:pt x="185425" y="1249095"/>
                </a:lnTo>
                <a:lnTo>
                  <a:pt x="194847" y="1225969"/>
                </a:lnTo>
                <a:cubicBezTo>
                  <a:pt x="218144" y="1169629"/>
                  <a:pt x="242658" y="1113997"/>
                  <a:pt x="248781" y="1110761"/>
                </a:cubicBezTo>
                <a:cubicBezTo>
                  <a:pt x="313786" y="1076283"/>
                  <a:pt x="321395" y="965784"/>
                  <a:pt x="418181" y="974220"/>
                </a:cubicBezTo>
                <a:cubicBezTo>
                  <a:pt x="461819" y="977818"/>
                  <a:pt x="495215" y="944914"/>
                  <a:pt x="532987" y="931088"/>
                </a:cubicBezTo>
                <a:cubicBezTo>
                  <a:pt x="664440" y="883526"/>
                  <a:pt x="768295" y="806734"/>
                  <a:pt x="846702" y="686183"/>
                </a:cubicBezTo>
                <a:cubicBezTo>
                  <a:pt x="868484" y="652881"/>
                  <a:pt x="913166" y="632329"/>
                  <a:pt x="946487" y="606427"/>
                </a:cubicBezTo>
                <a:cubicBezTo>
                  <a:pt x="943857" y="580742"/>
                  <a:pt x="867909" y="616319"/>
                  <a:pt x="909859" y="561037"/>
                </a:cubicBezTo>
                <a:cubicBezTo>
                  <a:pt x="941546" y="519374"/>
                  <a:pt x="991572" y="500749"/>
                  <a:pt x="1038549" y="483076"/>
                </a:cubicBezTo>
                <a:cubicBezTo>
                  <a:pt x="1092404" y="463016"/>
                  <a:pt x="1148626" y="449861"/>
                  <a:pt x="1187871" y="397948"/>
                </a:cubicBezTo>
                <a:cubicBezTo>
                  <a:pt x="1194206" y="389666"/>
                  <a:pt x="1884389" y="14461"/>
                  <a:pt x="2747400" y="406"/>
                </a:cubicBezTo>
                <a:close/>
              </a:path>
            </a:pathLst>
          </a:custGeom>
        </p:spPr>
      </p:pic>
      <p:sp>
        <p:nvSpPr>
          <p:cNvPr id="4" name="TextBox 3">
            <a:extLst>
              <a:ext uri="{FF2B5EF4-FFF2-40B4-BE49-F238E27FC236}">
                <a16:creationId xmlns:a16="http://schemas.microsoft.com/office/drawing/2014/main" id="{1B30C5D3-EF5A-DD58-9911-CA4B25E9E2C5}"/>
              </a:ext>
            </a:extLst>
          </p:cNvPr>
          <p:cNvSpPr txBox="1"/>
          <p:nvPr/>
        </p:nvSpPr>
        <p:spPr>
          <a:xfrm>
            <a:off x="4386649" y="538927"/>
            <a:ext cx="7599405" cy="7564315"/>
          </a:xfrm>
          <a:prstGeom prst="rect">
            <a:avLst/>
          </a:prstGeom>
          <a:noFill/>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a:ea typeface="+mn-ea"/>
                <a:cs typeface="+mn-cs"/>
              </a:rPr>
              <a:t>2. </a:t>
            </a:r>
            <a:r>
              <a:rPr kumimoji="0" lang="en-US" sz="2800" b="1" i="0" u="none" strike="noStrike" kern="1200" cap="none" spc="0" normalizeH="0" baseline="0" noProof="0" dirty="0" err="1">
                <a:ln>
                  <a:noFill/>
                </a:ln>
                <a:solidFill>
                  <a:srgbClr val="FF0000"/>
                </a:solidFill>
                <a:effectLst/>
                <a:uLnTx/>
                <a:uFillTx/>
                <a:latin typeface="times new roman"/>
                <a:ea typeface="+mn-ea"/>
                <a:cs typeface="+mn-cs"/>
              </a:rPr>
              <a:t>Những</a:t>
            </a:r>
            <a:r>
              <a:rPr kumimoji="0" lang="en-US" sz="2800" b="1" i="0" u="none" strike="noStrike" kern="1200" cap="none" spc="0" normalizeH="0" baseline="0" noProof="0" dirty="0">
                <a:ln>
                  <a:noFill/>
                </a:ln>
                <a:solidFill>
                  <a:srgbClr val="FF0000"/>
                </a:solidFill>
                <a:effectLst/>
                <a:uLnTx/>
                <a:uFillTx/>
                <a:latin typeface="times new roman"/>
                <a:ea typeface="+mn-ea"/>
                <a:cs typeface="+mn-cs"/>
              </a:rPr>
              <a:t> </a:t>
            </a:r>
            <a:r>
              <a:rPr kumimoji="0" lang="en-US" sz="2800" b="1" i="0" u="none" strike="noStrike" kern="1200" cap="none" spc="0" normalizeH="0" baseline="0" noProof="0" dirty="0" err="1">
                <a:ln>
                  <a:noFill/>
                </a:ln>
                <a:solidFill>
                  <a:srgbClr val="FF0000"/>
                </a:solidFill>
                <a:effectLst/>
                <a:uLnTx/>
                <a:uFillTx/>
                <a:latin typeface="times new roman"/>
                <a:ea typeface="+mn-ea"/>
                <a:cs typeface="+mn-cs"/>
              </a:rPr>
              <a:t>cách</a:t>
            </a:r>
            <a:r>
              <a:rPr kumimoji="0" lang="en-US" sz="2800" b="1" i="0" u="none" strike="noStrike" kern="1200" cap="none" spc="0" normalizeH="0" baseline="0" noProof="0" dirty="0">
                <a:ln>
                  <a:noFill/>
                </a:ln>
                <a:solidFill>
                  <a:srgbClr val="FF0000"/>
                </a:solidFill>
                <a:effectLst/>
                <a:uLnTx/>
                <a:uFillTx/>
                <a:latin typeface="times new roman"/>
                <a:ea typeface="+mn-ea"/>
                <a:cs typeface="+mn-cs"/>
              </a:rPr>
              <a:t> </a:t>
            </a:r>
            <a:r>
              <a:rPr kumimoji="0" lang="en-US" sz="2800" b="1" i="0" u="none" strike="noStrike" kern="1200" cap="none" spc="0" normalizeH="0" baseline="0" noProof="0" dirty="0" err="1">
                <a:ln>
                  <a:noFill/>
                </a:ln>
                <a:solidFill>
                  <a:srgbClr val="FF0000"/>
                </a:solidFill>
                <a:effectLst/>
                <a:uLnTx/>
                <a:uFillTx/>
                <a:latin typeface="times new roman"/>
                <a:ea typeface="+mn-ea"/>
                <a:cs typeface="+mn-cs"/>
              </a:rPr>
              <a:t>tiếp</a:t>
            </a:r>
            <a:r>
              <a:rPr kumimoji="0" lang="en-US" sz="2800" b="1" i="0" u="none" strike="noStrike" kern="1200" cap="none" spc="0" normalizeH="0" baseline="0" noProof="0" dirty="0">
                <a:ln>
                  <a:noFill/>
                </a:ln>
                <a:solidFill>
                  <a:srgbClr val="FF0000"/>
                </a:solidFill>
                <a:effectLst/>
                <a:uLnTx/>
                <a:uFillTx/>
                <a:latin typeface="times new roman"/>
                <a:ea typeface="+mn-ea"/>
                <a:cs typeface="+mn-cs"/>
              </a:rPr>
              <a:t> nhận </a:t>
            </a:r>
            <a:r>
              <a:rPr kumimoji="0" lang="en-US" sz="2800" b="1" i="1" u="none" strike="noStrike" kern="1200" cap="none" spc="0" normalizeH="0" baseline="0" noProof="0" dirty="0" err="1">
                <a:ln>
                  <a:noFill/>
                </a:ln>
                <a:solidFill>
                  <a:srgbClr val="FF0000"/>
                </a:solidFill>
                <a:effectLst/>
                <a:uLnTx/>
                <a:uFillTx/>
                <a:latin typeface="times new roman"/>
                <a:ea typeface="+mn-ea"/>
                <a:cs typeface="+mn-cs"/>
              </a:rPr>
              <a:t>Truyện</a:t>
            </a:r>
            <a:r>
              <a:rPr kumimoji="0" lang="en-US" sz="2800" b="1" i="1" u="none" strike="noStrike" kern="1200" cap="none" spc="0" normalizeH="0" baseline="0" noProof="0" dirty="0">
                <a:ln>
                  <a:noFill/>
                </a:ln>
                <a:solidFill>
                  <a:srgbClr val="FF0000"/>
                </a:solidFill>
                <a:effectLst/>
                <a:uLnTx/>
                <a:uFillTx/>
                <a:latin typeface="times new roman"/>
                <a:ea typeface="+mn-ea"/>
                <a:cs typeface="+mn-cs"/>
              </a:rPr>
              <a:t> </a:t>
            </a:r>
            <a:r>
              <a:rPr kumimoji="0" lang="en-US" sz="2800" b="1" i="1" u="none" strike="noStrike" kern="1200" cap="none" spc="0" normalizeH="0" baseline="0" noProof="0" dirty="0" err="1">
                <a:ln>
                  <a:noFill/>
                </a:ln>
                <a:solidFill>
                  <a:srgbClr val="FF0000"/>
                </a:solidFill>
                <a:effectLst/>
                <a:uLnTx/>
                <a:uFillTx/>
                <a:latin typeface="times new roman"/>
                <a:ea typeface="+mn-ea"/>
                <a:cs typeface="+mn-cs"/>
              </a:rPr>
              <a:t>Kiều</a:t>
            </a:r>
            <a:endParaRPr kumimoji="0" lang="en-US" sz="2800" b="0" i="0" u="none" strike="noStrike" kern="1200" cap="none" spc="0" normalizeH="0" baseline="0" noProof="0" dirty="0">
              <a:ln>
                <a:noFill/>
              </a:ln>
              <a:solidFill>
                <a:srgbClr val="FF0000"/>
              </a:solidFill>
              <a:effectLst/>
              <a:uLnTx/>
              <a:uFillTx/>
              <a:latin typeface="times new roman"/>
              <a:ea typeface="+mn-ea"/>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Đối</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với</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tôi</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Truyện</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Kiều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vô</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cùng</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sâu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sắc</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và</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đặc</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biệt</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là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những</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câu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thơ</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đã có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từ</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xưa</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có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một</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khoảng</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cách</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rất</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xa so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với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đứa</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trẻ</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nên</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trẻ</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con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không</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thể</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hiểu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được</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times new roman"/>
                <a:ea typeface="+mn-ea"/>
                <a:cs typeface="+mn-cs"/>
              </a:rPr>
              <a:t>“</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Tôi</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rằng</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cháu</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hiểu</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làm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sao</a:t>
            </a:r>
            <a:endParaRPr kumimoji="0" lang="en-US" sz="2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Những</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câu</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thơ</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tự</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thuở</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nào,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mẹ</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ơi!”</a:t>
            </a:r>
            <a:endParaRPr kumimoji="0" lang="en-US" sz="2800" b="0" i="0" u="none" strike="noStrike" kern="1200" cap="none" spc="0" normalizeH="0" baseline="0" noProof="0" dirty="0">
              <a:ln>
                <a:noFill/>
              </a:ln>
              <a:solidFill>
                <a:prstClr val="black"/>
              </a:solidFill>
              <a:effectLst/>
              <a:uLnTx/>
              <a:uFillTx/>
              <a:latin typeface="times new roman"/>
              <a:ea typeface="+mn-ea"/>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Đối</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với</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em</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1" i="0" u="none" strike="noStrike" kern="1200" cap="none" spc="0" normalizeH="0" baseline="0" noProof="0" dirty="0" err="1">
                <a:ln>
                  <a:noFill/>
                </a:ln>
                <a:solidFill>
                  <a:prstClr val="black"/>
                </a:solidFill>
                <a:effectLst/>
                <a:uLnTx/>
                <a:uFillTx/>
                <a:latin typeface="times new roman"/>
                <a:ea typeface="+mn-ea"/>
                <a:cs typeface="+mn-cs"/>
              </a:rPr>
              <a:t>bé</a:t>
            </a:r>
            <a:r>
              <a:rPr kumimoji="0" lang="en-US" sz="2800" b="1" i="0" u="none" strike="noStrike" kern="1200" cap="none" spc="0" normalizeH="0" baseline="0" noProof="0" dirty="0">
                <a:ln>
                  <a:noFill/>
                </a:ln>
                <a:solidFill>
                  <a:prstClr val="black"/>
                </a:solidFill>
                <a:effectLst/>
                <a:uLnTx/>
                <a:uFillTx/>
                <a:latin typeface="times new roman"/>
                <a:ea typeface="+mn-ea"/>
                <a:cs typeface="+mn-cs"/>
              </a:rPr>
              <a:t>:</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Qua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lời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ru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của</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bà,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em</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bé</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tiếp</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nhận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một</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cách</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vô</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thức</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giai</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điệu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0" u="none" strike="noStrike" kern="1200" cap="none" spc="0" normalizeH="0" baseline="0" noProof="0" dirty="0" err="1">
                <a:ln>
                  <a:noFill/>
                </a:ln>
                <a:solidFill>
                  <a:prstClr val="black"/>
                </a:solidFill>
                <a:effectLst/>
                <a:uLnTx/>
                <a:uFillTx/>
                <a:latin typeface="times new roman"/>
                <a:ea typeface="+mn-ea"/>
                <a:cs typeface="+mn-cs"/>
              </a:rPr>
              <a:t>của</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Truyện</a:t>
            </a:r>
            <a:r>
              <a:rPr kumimoji="0" lang="en-US" sz="2800" b="0" i="1" u="none" strike="noStrike" kern="1200" cap="none" spc="0" normalizeH="0" baseline="0" noProof="0" dirty="0">
                <a:ln>
                  <a:noFill/>
                </a:ln>
                <a:solidFill>
                  <a:prstClr val="black"/>
                </a:solidFill>
                <a:effectLst/>
                <a:uLnTx/>
                <a:uFillTx/>
                <a:latin typeface="times new roman"/>
                <a:ea typeface="+mn-ea"/>
                <a:cs typeface="+mn-cs"/>
              </a:rPr>
              <a:t> </a:t>
            </a:r>
            <a:r>
              <a:rPr kumimoji="0" lang="en-US" sz="2800" b="0" i="1" u="none" strike="noStrike" kern="1200" cap="none" spc="0" normalizeH="0" baseline="0" noProof="0" dirty="0" err="1">
                <a:ln>
                  <a:noFill/>
                </a:ln>
                <a:solidFill>
                  <a:prstClr val="black"/>
                </a:solidFill>
                <a:effectLst/>
                <a:uLnTx/>
                <a:uFillTx/>
                <a:latin typeface="times new roman"/>
                <a:ea typeface="+mn-ea"/>
                <a:cs typeface="+mn-cs"/>
              </a:rPr>
              <a:t>Kiều</a:t>
            </a:r>
            <a:r>
              <a:rPr kumimoji="0" lang="en-US" sz="2800" b="0" i="0" u="none" strike="noStrike" kern="1200" cap="none" spc="0" normalizeH="0" baseline="0" noProof="0" dirty="0">
                <a:ln>
                  <a:noFill/>
                </a:ln>
                <a:solidFill>
                  <a:prstClr val="black"/>
                </a:solidFill>
                <a:effectLst/>
                <a:uLnTx/>
                <a:uFillTx/>
                <a:latin typeface="times new roman"/>
                <a:ea typeface="+mn-ea"/>
                <a:cs typeface="+mn-cs"/>
              </a:rPr>
              <a:t>.</a:t>
            </a: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en-US" sz="8000" b="0" i="0" u="none" strike="noStrike" kern="1200" cap="none" spc="0" normalizeH="0" baseline="0" noProof="0" dirty="0">
              <a:ln>
                <a:noFill/>
              </a:ln>
              <a:solidFill>
                <a:srgbClr val="FF0000"/>
              </a:solidFill>
              <a:effectLst/>
              <a:uLnTx/>
              <a:uFillTx/>
              <a:latin typeface="#9Slide03 AmpleSoft Bold" panose="02000000000000000000" pitchFamily="2" charset="0"/>
              <a:ea typeface="+mn-ea"/>
              <a:cs typeface="+mn-cs"/>
            </a:endParaRPr>
          </a:p>
        </p:txBody>
      </p:sp>
    </p:spTree>
    <p:extLst>
      <p:ext uri="{BB962C8B-B14F-4D97-AF65-F5344CB8AC3E}">
        <p14:creationId xmlns:p14="http://schemas.microsoft.com/office/powerpoint/2010/main" val="318388811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barn(inVertical)">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barn(inVertical)">
                                      <p:cBhvr>
                                        <p:cTn id="19" dur="500"/>
                                        <p:tgtEl>
                                          <p:spTgt spid="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barn(inVertical)">
                                      <p:cBhvr>
                                        <p:cTn id="24" dur="500"/>
                                        <p:tgtEl>
                                          <p:spTgt spid="4">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barn(inVertical)">
                                      <p:cBhvr>
                                        <p:cTn id="29"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6B5E2835-4E47-45B3-9CFE-732FF7B054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10" name="Content Placeholder 9">
            <a:extLst>
              <a:ext uri="{FF2B5EF4-FFF2-40B4-BE49-F238E27FC236}">
                <a16:creationId xmlns:a16="http://schemas.microsoft.com/office/drawing/2014/main" id="{8FF1527D-EFD6-C0AE-2A57-D709C80D43C4}"/>
              </a:ext>
            </a:extLst>
          </p:cNvPr>
          <p:cNvPicPr>
            <a:picLocks noChangeAspect="1"/>
          </p:cNvPicPr>
          <p:nvPr/>
        </p:nvPicPr>
        <p:blipFill>
          <a:blip r:embed="rId3">
            <a:extLst>
              <a:ext uri="{28A0092B-C50C-407E-A947-70E740481C1C}">
                <a14:useLocalDpi xmlns:a14="http://schemas.microsoft.com/office/drawing/2010/main" val="0"/>
              </a:ext>
            </a:extLst>
          </a:blip>
          <a:srcRect l="521" r="521"/>
          <a:stretch/>
        </p:blipFill>
        <p:spPr>
          <a:xfrm>
            <a:off x="6845643" y="10"/>
            <a:ext cx="5346359" cy="6857990"/>
          </a:xfrm>
          <a:custGeom>
            <a:avLst/>
            <a:gdLst/>
            <a:ahLst/>
            <a:cxnLst/>
            <a:rect l="l" t="t" r="r" b="b"/>
            <a:pathLst>
              <a:path w="8949307" h="6858000">
                <a:moveTo>
                  <a:pt x="0" y="0"/>
                </a:moveTo>
                <a:lnTo>
                  <a:pt x="8949307" y="0"/>
                </a:lnTo>
                <a:lnTo>
                  <a:pt x="8949307" y="6858000"/>
                </a:lnTo>
                <a:lnTo>
                  <a:pt x="0" y="6858000"/>
                </a:lnTo>
                <a:lnTo>
                  <a:pt x="62983" y="6788730"/>
                </a:lnTo>
                <a:cubicBezTo>
                  <a:pt x="773509" y="5928900"/>
                  <a:pt x="1212979" y="4741056"/>
                  <a:pt x="1212979" y="3429000"/>
                </a:cubicBezTo>
                <a:cubicBezTo>
                  <a:pt x="1212979" y="2116944"/>
                  <a:pt x="773509" y="929100"/>
                  <a:pt x="62983" y="69271"/>
                </a:cubicBezTo>
                <a:close/>
              </a:path>
            </a:pathLst>
          </a:custGeom>
        </p:spPr>
      </p:pic>
      <p:sp useBgFill="1">
        <p:nvSpPr>
          <p:cNvPr id="19" name="Freeform: Shape 18">
            <a:extLst>
              <a:ext uri="{FF2B5EF4-FFF2-40B4-BE49-F238E27FC236}">
                <a16:creationId xmlns:a16="http://schemas.microsoft.com/office/drawing/2014/main" id="{5B45AD5D-AA52-4F7B-9362-576A39AD9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D5D5D5"/>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Freeform: Shape 20">
            <a:extLst>
              <a:ext uri="{FF2B5EF4-FFF2-40B4-BE49-F238E27FC236}">
                <a16:creationId xmlns:a16="http://schemas.microsoft.com/office/drawing/2014/main" id="{AEDD7960-4866-4399-BEF6-DD1431AB4E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375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8841455-D048-37CD-6246-B20F245E33A3}"/>
              </a:ext>
            </a:extLst>
          </p:cNvPr>
          <p:cNvSpPr txBox="1"/>
          <p:nvPr/>
        </p:nvSpPr>
        <p:spPr>
          <a:xfrm>
            <a:off x="207058" y="260949"/>
            <a:ext cx="7117492" cy="6625916"/>
          </a:xfrm>
          <a:prstGeom prst="rect">
            <a:avLst/>
          </a:prstGeom>
          <a:noFill/>
        </p:spPr>
        <p:txBody>
          <a:bodyPr wrap="square">
            <a:spAutoFit/>
          </a:bodyPr>
          <a:lstStyle/>
          <a:p>
            <a:pPr marL="0" marR="0" lvl="0" indent="0" algn="l" defTabSz="914400" rtl="0" eaLnBrk="1" fontAlgn="auto" latinLnBrk="0" hangingPunct="1">
              <a:lnSpc>
                <a:spcPct val="130000"/>
              </a:lnSpc>
              <a:spcBef>
                <a:spcPts val="0"/>
              </a:spcBef>
              <a:spcAft>
                <a:spcPts val="1000"/>
              </a:spcAft>
              <a:buClrTx/>
              <a:buSzTx/>
              <a:buFontTx/>
              <a:buNone/>
              <a:tabLst/>
              <a:defRPr/>
            </a:pP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3.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Sức</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sống</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của</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Truyện</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Kiều</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trong</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lòng</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người</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dân</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Việt</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Nam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pPr marL="0" marR="0" lvl="0" indent="0" algn="just" defTabSz="914400" rtl="0" eaLnBrk="1" fontAlgn="auto" latinLnBrk="0" hangingPunct="1">
              <a:lnSpc>
                <a:spcPct val="150000"/>
              </a:lnSpc>
              <a:spcBef>
                <a:spcPts val="0"/>
              </a:spcBef>
              <a:spcAft>
                <a:spcPts val="1000"/>
              </a:spcAft>
              <a:buClrTx/>
              <a:buSzTx/>
              <a:buFontTx/>
              <a:buNone/>
              <a:tabLst/>
              <a:defRPr/>
            </a:pP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Truyện</a:t>
            </a: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Kiều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đã đi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vào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đời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sống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người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dân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Việt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Nam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qua nhiều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hoạt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động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phong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phú</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trong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đó có việc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hát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ru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p>
          <a:p>
            <a:pPr marL="0" marR="0" lvl="0" indent="0" algn="just" defTabSz="914400" rtl="0" eaLnBrk="1" fontAlgn="auto" latinLnBrk="0" hangingPunct="1">
              <a:lnSpc>
                <a:spcPct val="150000"/>
              </a:lnSpc>
              <a:spcBef>
                <a:spcPts val="0"/>
              </a:spcBef>
              <a:spcAft>
                <a:spcPts val="10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Truyện</a:t>
            </a: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Kiều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qua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ru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đã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động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đến thế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giới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tâm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hồn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trẻ</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thơ</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Nó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vừa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mang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lại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trẻ</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những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giai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điệu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êm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đềm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vừa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giúp</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trẻ</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thẩm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thấu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được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ngôn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từ</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một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cách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nhiên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a:t>
            </a:r>
          </a:p>
          <a:p>
            <a:pPr marL="0" marR="0" lvl="0" indent="0" algn="just" defTabSz="914400" rtl="0" eaLnBrk="1" fontAlgn="auto" latinLnBrk="0" hangingPunct="1">
              <a:lnSpc>
                <a:spcPct val="130000"/>
              </a:lnSpc>
              <a:spcBef>
                <a:spcPts val="0"/>
              </a:spcBef>
              <a:spcAft>
                <a:spcPts val="10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p>
        </p:txBody>
      </p:sp>
    </p:spTree>
    <p:extLst>
      <p:ext uri="{BB962C8B-B14F-4D97-AF65-F5344CB8AC3E}">
        <p14:creationId xmlns:p14="http://schemas.microsoft.com/office/powerpoint/2010/main" val="272254349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barn(inVertical)">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barn(inVertical)">
                                      <p:cBhvr>
                                        <p:cTn id="19"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6B5E2835-4E47-45B3-9CFE-732FF7B054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10" name="Content Placeholder 9">
            <a:extLst>
              <a:ext uri="{FF2B5EF4-FFF2-40B4-BE49-F238E27FC236}">
                <a16:creationId xmlns:a16="http://schemas.microsoft.com/office/drawing/2014/main" id="{8FF1527D-EFD6-C0AE-2A57-D709C80D43C4}"/>
              </a:ext>
            </a:extLst>
          </p:cNvPr>
          <p:cNvPicPr>
            <a:picLocks noChangeAspect="1"/>
          </p:cNvPicPr>
          <p:nvPr/>
        </p:nvPicPr>
        <p:blipFill>
          <a:blip r:embed="rId2">
            <a:extLst>
              <a:ext uri="{28A0092B-C50C-407E-A947-70E740481C1C}">
                <a14:useLocalDpi xmlns:a14="http://schemas.microsoft.com/office/drawing/2010/main" val="0"/>
              </a:ext>
            </a:extLst>
          </a:blip>
          <a:srcRect l="521" r="521"/>
          <a:stretch/>
        </p:blipFill>
        <p:spPr>
          <a:xfrm>
            <a:off x="6845643" y="10"/>
            <a:ext cx="5346359" cy="6857990"/>
          </a:xfrm>
          <a:custGeom>
            <a:avLst/>
            <a:gdLst/>
            <a:ahLst/>
            <a:cxnLst/>
            <a:rect l="l" t="t" r="r" b="b"/>
            <a:pathLst>
              <a:path w="8949307" h="6858000">
                <a:moveTo>
                  <a:pt x="0" y="0"/>
                </a:moveTo>
                <a:lnTo>
                  <a:pt x="8949307" y="0"/>
                </a:lnTo>
                <a:lnTo>
                  <a:pt x="8949307" y="6858000"/>
                </a:lnTo>
                <a:lnTo>
                  <a:pt x="0" y="6858000"/>
                </a:lnTo>
                <a:lnTo>
                  <a:pt x="62983" y="6788730"/>
                </a:lnTo>
                <a:cubicBezTo>
                  <a:pt x="773509" y="5928900"/>
                  <a:pt x="1212979" y="4741056"/>
                  <a:pt x="1212979" y="3429000"/>
                </a:cubicBezTo>
                <a:cubicBezTo>
                  <a:pt x="1212979" y="2116944"/>
                  <a:pt x="773509" y="929100"/>
                  <a:pt x="62983" y="69271"/>
                </a:cubicBezTo>
                <a:close/>
              </a:path>
            </a:pathLst>
          </a:custGeom>
        </p:spPr>
      </p:pic>
      <p:sp useBgFill="1">
        <p:nvSpPr>
          <p:cNvPr id="19" name="Freeform: Shape 18">
            <a:extLst>
              <a:ext uri="{FF2B5EF4-FFF2-40B4-BE49-F238E27FC236}">
                <a16:creationId xmlns:a16="http://schemas.microsoft.com/office/drawing/2014/main" id="{5B45AD5D-AA52-4F7B-9362-576A39AD9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D5D5D5"/>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Freeform: Shape 20">
            <a:extLst>
              <a:ext uri="{FF2B5EF4-FFF2-40B4-BE49-F238E27FC236}">
                <a16:creationId xmlns:a16="http://schemas.microsoft.com/office/drawing/2014/main" id="{AEDD7960-4866-4399-BEF6-DD1431AB4E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375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8841455-D048-37CD-6246-B20F245E33A3}"/>
              </a:ext>
            </a:extLst>
          </p:cNvPr>
          <p:cNvSpPr txBox="1"/>
          <p:nvPr/>
        </p:nvSpPr>
        <p:spPr>
          <a:xfrm>
            <a:off x="207058" y="260949"/>
            <a:ext cx="7117492" cy="6454587"/>
          </a:xfrm>
          <a:prstGeom prst="rect">
            <a:avLst/>
          </a:prstGeom>
          <a:noFill/>
        </p:spPr>
        <p:txBody>
          <a:bodyPr wrap="square">
            <a:spAutoFit/>
          </a:bodyPr>
          <a:lstStyle/>
          <a:p>
            <a:pPr marL="0" marR="0" lvl="0" indent="0" algn="l" defTabSz="914400" rtl="0" eaLnBrk="1" fontAlgn="auto" latinLnBrk="0" hangingPunct="1">
              <a:lnSpc>
                <a:spcPct val="130000"/>
              </a:lnSpc>
              <a:spcBef>
                <a:spcPts val="0"/>
              </a:spcBef>
              <a:spcAft>
                <a:spcPts val="1000"/>
              </a:spcAft>
              <a:buClrTx/>
              <a:buSzTx/>
              <a:buFontTx/>
              <a:buNone/>
              <a:tabLst/>
              <a:defRPr/>
            </a:pP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3.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Sức</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sống</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của</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Truyện</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Kiều</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trong</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lòng</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người</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dân</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70C0"/>
                </a:solidFill>
                <a:effectLst/>
                <a:uLnTx/>
                <a:uFillTx/>
                <a:latin typeface="Times New Roman" panose="02020603050405020304" pitchFamily="18" charset="0"/>
                <a:ea typeface="Times New Roman" panose="02020603050405020304" pitchFamily="18" charset="0"/>
                <a:cs typeface="+mn-cs"/>
              </a:rPr>
              <a:t>Việt</a:t>
            </a:r>
            <a:r>
              <a:rPr kumimoji="0" lang="en-US" sz="2800" b="1"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rPr>
              <a:t> Nam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pPr marL="0" marR="0" lvl="0" indent="0" algn="just" defTabSz="914400" rtl="0" eaLnBrk="1" fontAlgn="auto" latinLnBrk="0" hangingPunct="1">
              <a:lnSpc>
                <a:spcPct val="130000"/>
              </a:lnSpc>
              <a:spcBef>
                <a:spcPts val="0"/>
              </a:spcBef>
              <a:spcAft>
                <a:spcPts val="10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Truyện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Kiều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đã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trở</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thành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một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phần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máu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thịt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trong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đời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sống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tinh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thần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người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bà để bà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ru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cháu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với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tất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cả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nỗi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niềm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yêu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thương,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đồng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cảm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phận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nàng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Kiều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a:t>
            </a:r>
          </a:p>
          <a:p>
            <a:pPr marL="0" marR="0" lvl="0" indent="0" algn="just" defTabSz="914400" rtl="0" eaLnBrk="1" fontAlgn="auto" latinLnBrk="0" hangingPunct="1">
              <a:lnSpc>
                <a:spcPct val="130000"/>
              </a:lnSpc>
              <a:spcBef>
                <a:spcPts val="0"/>
              </a:spcBef>
              <a:spcAft>
                <a:spcPts val="10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Việc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Truyện</a:t>
            </a: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Kiều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được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tiếp</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nhận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từ</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thế hệ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này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qua thế hệ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khác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từ</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mẹ</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sang con,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từ</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con đến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cháu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chứng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tỏ</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sức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sống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phẩm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trường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tồn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theo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thời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gian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luôn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sống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mãi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trong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lòng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người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dân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Việt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Nam.</a:t>
            </a:r>
          </a:p>
        </p:txBody>
      </p:sp>
    </p:spTree>
    <p:extLst>
      <p:ext uri="{BB962C8B-B14F-4D97-AF65-F5344CB8AC3E}">
        <p14:creationId xmlns:p14="http://schemas.microsoft.com/office/powerpoint/2010/main" val="345787096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barn(inVertical)">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barn(inVertical)">
                                      <p:cBhvr>
                                        <p:cTn id="19"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460B0EFB-53ED-4F35-B05D-F658EA021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star fruit on a tree&#10;&#10;Description automatically generated">
            <a:extLst>
              <a:ext uri="{FF2B5EF4-FFF2-40B4-BE49-F238E27FC236}">
                <a16:creationId xmlns:a16="http://schemas.microsoft.com/office/drawing/2014/main" id="{EE0D872D-A0D4-963E-CEF2-59C036227065}"/>
              </a:ext>
            </a:extLst>
          </p:cNvPr>
          <p:cNvPicPr>
            <a:picLocks noChangeAspect="1"/>
          </p:cNvPicPr>
          <p:nvPr/>
        </p:nvPicPr>
        <p:blipFill>
          <a:blip r:embed="rId2">
            <a:extLst>
              <a:ext uri="{28A0092B-C50C-407E-A947-70E740481C1C}">
                <a14:useLocalDpi xmlns:a14="http://schemas.microsoft.com/office/drawing/2010/main" val="0"/>
              </a:ext>
            </a:extLst>
          </a:blip>
          <a:srcRect l="5597"/>
          <a:stretch/>
        </p:blipFill>
        <p:spPr>
          <a:xfrm>
            <a:off x="-7366" y="10"/>
            <a:ext cx="4855591" cy="6857990"/>
          </a:xfrm>
          <a:custGeom>
            <a:avLst/>
            <a:gdLst/>
            <a:ahLst/>
            <a:cxnLst/>
            <a:rect l="l" t="t" r="r" b="b"/>
            <a:pathLst>
              <a:path w="4636517" h="6858000">
                <a:moveTo>
                  <a:pt x="0" y="0"/>
                </a:moveTo>
                <a:lnTo>
                  <a:pt x="4636517" y="0"/>
                </a:lnTo>
                <a:lnTo>
                  <a:pt x="4636517" y="6858000"/>
                </a:lnTo>
                <a:lnTo>
                  <a:pt x="0" y="6858000"/>
                </a:lnTo>
                <a:close/>
              </a:path>
            </a:pathLst>
          </a:custGeom>
        </p:spPr>
      </p:pic>
      <p:sp>
        <p:nvSpPr>
          <p:cNvPr id="23" name="!!Arc">
            <a:extLst>
              <a:ext uri="{FF2B5EF4-FFF2-40B4-BE49-F238E27FC236}">
                <a16:creationId xmlns:a16="http://schemas.microsoft.com/office/drawing/2014/main" id="{835EF3DD-7D43-4A27-8967-A92FD8CC9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3531" y="407987"/>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8790D4EF-D88A-4EA5-0419-3A7053D8B038}"/>
              </a:ext>
            </a:extLst>
          </p:cNvPr>
          <p:cNvSpPr txBox="1"/>
          <p:nvPr/>
        </p:nvSpPr>
        <p:spPr>
          <a:xfrm>
            <a:off x="5262995" y="1478642"/>
            <a:ext cx="6821072" cy="3093667"/>
          </a:xfrm>
          <a:prstGeom prst="rect">
            <a:avLst/>
          </a:prstGeom>
          <a:noFill/>
        </p:spPr>
        <p:txBody>
          <a:bodyPr wrap="square">
            <a:spAutoFit/>
          </a:bodyPr>
          <a:lstStyle/>
          <a:p>
            <a:pPr algn="just">
              <a:lnSpc>
                <a:spcPct val="130000"/>
              </a:lnSpc>
              <a:spcAft>
                <a:spcPts val="1000"/>
              </a:spcAft>
            </a:pPr>
            <a:r>
              <a:rPr lang="en-US" sz="2800" b="1" dirty="0">
                <a:solidFill>
                  <a:srgbClr val="0070C0"/>
                </a:solidFill>
                <a:effectLst/>
                <a:latin typeface="Times New Roman" panose="02020603050405020304" pitchFamily="18" charset="0"/>
                <a:ea typeface="Times New Roman" panose="02020603050405020304" pitchFamily="18" charset="0"/>
              </a:rPr>
              <a:t>4. </a:t>
            </a:r>
            <a:r>
              <a:rPr lang="en-US" sz="2800" b="1" dirty="0" err="1">
                <a:solidFill>
                  <a:srgbClr val="0070C0"/>
                </a:solidFill>
                <a:effectLst/>
                <a:latin typeface="Times New Roman" panose="02020603050405020304" pitchFamily="18" charset="0"/>
                <a:ea typeface="Times New Roman" panose="02020603050405020304" pitchFamily="18" charset="0"/>
              </a:rPr>
              <a:t>Đặc</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sắc</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nghệ</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thuật</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của</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bài</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thơ</a:t>
            </a:r>
            <a:endParaRPr lang="en-US" sz="2800" dirty="0">
              <a:effectLst/>
              <a:latin typeface="Times New Roman" panose="02020603050405020304" pitchFamily="18" charset="0"/>
              <a:ea typeface="Calibri" panose="020F0502020204030204" pitchFamily="34" charset="0"/>
            </a:endParaRPr>
          </a:p>
          <a:p>
            <a:pPr marL="457200" indent="-457200" algn="just">
              <a:lnSpc>
                <a:spcPct val="130000"/>
              </a:lnSpc>
              <a:spcAft>
                <a:spcPts val="1000"/>
              </a:spcAft>
              <a:buFont typeface="Wingdings" panose="05000000000000000000" pitchFamily="2" charset="2"/>
              <a:buChar char="ü"/>
            </a:pPr>
            <a:r>
              <a:rPr lang="en-US" sz="2800" dirty="0" err="1">
                <a:effectLst/>
                <a:latin typeface="Times New Roman" panose="02020603050405020304" pitchFamily="18" charset="0"/>
                <a:ea typeface="Calibri" panose="020F0502020204030204" pitchFamily="34" charset="0"/>
              </a:rPr>
              <a:t>Thể</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thơ</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lục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bát</a:t>
            </a:r>
            <a:r>
              <a:rPr lang="en-US" sz="2800" dirty="0">
                <a:effectLst/>
                <a:latin typeface="Times New Roman" panose="02020603050405020304" pitchFamily="18" charset="0"/>
                <a:ea typeface="Calibri" panose="020F0502020204030204" pitchFamily="34" charset="0"/>
              </a:rPr>
              <a:t> có </a:t>
            </a:r>
            <a:r>
              <a:rPr lang="en-US" sz="2800" dirty="0" err="1">
                <a:effectLst/>
                <a:latin typeface="Times New Roman" panose="02020603050405020304" pitchFamily="18" charset="0"/>
                <a:ea typeface="Calibri" panose="020F0502020204030204" pitchFamily="34" charset="0"/>
              </a:rPr>
              <a:t>sử</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dụng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yếu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tự</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sự</a:t>
            </a:r>
            <a:r>
              <a:rPr lang="en-US" sz="2800" dirty="0">
                <a:effectLst/>
                <a:latin typeface="Times New Roman" panose="02020603050405020304" pitchFamily="18" charset="0"/>
                <a:ea typeface="Calibri" panose="020F0502020204030204" pitchFamily="34" charset="0"/>
              </a:rPr>
              <a:t> </a:t>
            </a:r>
            <a:r>
              <a:rPr lang="en-US" sz="2800" dirty="0">
                <a:effectLst/>
                <a:latin typeface="Times New Roman" panose="02020603050405020304" pitchFamily="18" charset="0"/>
                <a:ea typeface="Calibri" panose="020F0502020204030204" pitchFamily="34" charset="0"/>
                <a:sym typeface="Wingdings" panose="05000000000000000000" pitchFamily="2" charset="2"/>
              </a:rPr>
              <a: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tạo</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nên</a:t>
            </a:r>
            <a:r>
              <a:rPr lang="en-US" sz="2800" dirty="0">
                <a:effectLst/>
                <a:latin typeface="Times New Roman" panose="02020603050405020304" pitchFamily="18" charset="0"/>
                <a:ea typeface="Calibri" panose="020F0502020204030204" pitchFamily="34" charset="0"/>
              </a:rPr>
              <a:t> ít nhiều </a:t>
            </a:r>
            <a:r>
              <a:rPr lang="en-US" sz="2800" dirty="0" err="1">
                <a:effectLst/>
                <a:latin typeface="Times New Roman" panose="02020603050405020304" pitchFamily="18" charset="0"/>
                <a:ea typeface="Calibri" panose="020F0502020204030204" pitchFamily="34" charset="0"/>
              </a:rPr>
              <a:t>sự</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đồng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vọng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bắt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nối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với</a:t>
            </a:r>
            <a:r>
              <a:rPr lang="en-US" sz="2800" dirty="0">
                <a:effectLst/>
                <a:latin typeface="Times New Roman" panose="02020603050405020304" pitchFamily="18" charset="0"/>
                <a:ea typeface="Calibri" panose="020F0502020204030204" pitchFamily="34" charset="0"/>
              </a:rPr>
              <a:t> </a:t>
            </a:r>
            <a:r>
              <a:rPr lang="en-US" sz="2800" i="1" dirty="0" err="1">
                <a:effectLst/>
                <a:latin typeface="Times New Roman" panose="02020603050405020304" pitchFamily="18" charset="0"/>
                <a:ea typeface="Calibri" panose="020F0502020204030204" pitchFamily="34" charset="0"/>
              </a:rPr>
              <a:t>Truyện</a:t>
            </a:r>
            <a:r>
              <a:rPr lang="en-US" sz="2800" i="1" dirty="0">
                <a:effectLst/>
                <a:latin typeface="Times New Roman" panose="02020603050405020304" pitchFamily="18" charset="0"/>
                <a:ea typeface="Calibri" panose="020F0502020204030204" pitchFamily="34" charset="0"/>
              </a:rPr>
              <a:t> </a:t>
            </a:r>
            <a:r>
              <a:rPr lang="en-US" sz="2800" i="1" dirty="0" err="1">
                <a:effectLst/>
                <a:latin typeface="Times New Roman" panose="02020603050405020304" pitchFamily="18" charset="0"/>
                <a:ea typeface="Calibri" panose="020F0502020204030204" pitchFamily="34" charset="0"/>
              </a:rPr>
              <a:t>Kiều</a:t>
            </a:r>
            <a:r>
              <a:rPr lang="en-US" sz="2800" dirty="0">
                <a:effectLst/>
                <a:latin typeface="Times New Roman" panose="02020603050405020304" pitchFamily="18" charset="0"/>
                <a:ea typeface="Calibri" panose="020F0502020204030204" pitchFamily="34" charset="0"/>
              </a:rPr>
              <a:t> về mặt </a:t>
            </a:r>
            <a:r>
              <a:rPr lang="en-US" sz="2800" dirty="0" err="1">
                <a:effectLst/>
                <a:latin typeface="Times New Roman" panose="02020603050405020304" pitchFamily="18" charset="0"/>
                <a:ea typeface="Calibri" panose="020F0502020204030204" pitchFamily="34" charset="0"/>
              </a:rPr>
              <a:t>âm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hưởng</a:t>
            </a:r>
            <a:r>
              <a:rPr lang="en-US" sz="2800" dirty="0">
                <a:effectLst/>
                <a:latin typeface="Times New Roman" panose="02020603050405020304" pitchFamily="18" charset="0"/>
                <a:ea typeface="Calibri" panose="020F0502020204030204" pitchFamily="34" charset="0"/>
              </a:rPr>
              <a:t>.</a:t>
            </a:r>
          </a:p>
          <a:p>
            <a:pPr marL="457200" indent="-457200" algn="just">
              <a:lnSpc>
                <a:spcPct val="130000"/>
              </a:lnSpc>
              <a:spcAft>
                <a:spcPts val="1000"/>
              </a:spcAft>
              <a:buFont typeface="Wingdings" panose="05000000000000000000" pitchFamily="2" charset="2"/>
              <a:buChar char="ü"/>
            </a:pPr>
            <a:r>
              <a:rPr lang="en-US" sz="2800" dirty="0" err="1">
                <a:effectLst/>
                <a:latin typeface="Times New Roman" panose="02020603050405020304" pitchFamily="18" charset="0"/>
                <a:ea typeface="Calibri" panose="020F0502020204030204" pitchFamily="34" charset="0"/>
              </a:rPr>
              <a:t>Ngôn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từ</a:t>
            </a:r>
            <a:r>
              <a:rPr lang="en-US" sz="2800" dirty="0">
                <a:effectLst/>
                <a:latin typeface="Times New Roman" panose="02020603050405020304" pitchFamily="18" charset="0"/>
                <a:ea typeface="Calibri" panose="020F0502020204030204" pitchFamily="34" charset="0"/>
              </a:rPr>
              <a:t>, hình ảnh </a:t>
            </a:r>
            <a:r>
              <a:rPr lang="en-US" sz="2800" dirty="0" err="1">
                <a:effectLst/>
                <a:latin typeface="Times New Roman" panose="02020603050405020304" pitchFamily="18" charset="0"/>
                <a:ea typeface="Calibri" panose="020F0502020204030204" pitchFamily="34" charset="0"/>
              </a:rPr>
              <a:t>thơ</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giản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dị</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gần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gũi</a:t>
            </a:r>
            <a:r>
              <a:rPr lang="en-US" sz="2800" dirty="0">
                <a:effectLst/>
                <a:latin typeface="Times New Roman" panose="02020603050405020304" pitchFamily="18" charset="0"/>
                <a:ea typeface="Calibri" panose="020F0502020204030204" pitchFamily="34" charset="0"/>
              </a:rPr>
              <a:t>. </a:t>
            </a:r>
            <a:endParaRPr lang="en-US" sz="2800" dirty="0"/>
          </a:p>
        </p:txBody>
      </p:sp>
    </p:spTree>
    <p:extLst>
      <p:ext uri="{BB962C8B-B14F-4D97-AF65-F5344CB8AC3E}">
        <p14:creationId xmlns:p14="http://schemas.microsoft.com/office/powerpoint/2010/main" val="279003254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000"/>
                                        <p:tgtEl>
                                          <p:spTgt spid="7">
                                            <p:txEl>
                                              <p:pRg st="2" end="2"/>
                                            </p:txEl>
                                          </p:spTgt>
                                        </p:tgtEl>
                                      </p:cBhvr>
                                    </p:animEffect>
                                    <p:anim calcmode="lin" valueType="num">
                                      <p:cBhvr>
                                        <p:cTn id="20"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460B0EFB-53ED-4F35-B05D-F658EA021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star fruit on a tree&#10;&#10;Description automatically generated">
            <a:extLst>
              <a:ext uri="{FF2B5EF4-FFF2-40B4-BE49-F238E27FC236}">
                <a16:creationId xmlns:a16="http://schemas.microsoft.com/office/drawing/2014/main" id="{EE0D872D-A0D4-963E-CEF2-59C036227065}"/>
              </a:ext>
            </a:extLst>
          </p:cNvPr>
          <p:cNvPicPr>
            <a:picLocks noChangeAspect="1"/>
          </p:cNvPicPr>
          <p:nvPr/>
        </p:nvPicPr>
        <p:blipFill>
          <a:blip r:embed="rId2">
            <a:extLst>
              <a:ext uri="{28A0092B-C50C-407E-A947-70E740481C1C}">
                <a14:useLocalDpi xmlns:a14="http://schemas.microsoft.com/office/drawing/2010/main" val="0"/>
              </a:ext>
            </a:extLst>
          </a:blip>
          <a:srcRect l="5597"/>
          <a:stretch/>
        </p:blipFill>
        <p:spPr>
          <a:xfrm>
            <a:off x="-7366" y="10"/>
            <a:ext cx="4855591" cy="6857990"/>
          </a:xfrm>
          <a:custGeom>
            <a:avLst/>
            <a:gdLst/>
            <a:ahLst/>
            <a:cxnLst/>
            <a:rect l="l" t="t" r="r" b="b"/>
            <a:pathLst>
              <a:path w="4636517" h="6858000">
                <a:moveTo>
                  <a:pt x="0" y="0"/>
                </a:moveTo>
                <a:lnTo>
                  <a:pt x="4636517" y="0"/>
                </a:lnTo>
                <a:lnTo>
                  <a:pt x="4636517" y="6858000"/>
                </a:lnTo>
                <a:lnTo>
                  <a:pt x="0" y="6858000"/>
                </a:lnTo>
                <a:close/>
              </a:path>
            </a:pathLst>
          </a:custGeom>
        </p:spPr>
      </p:pic>
      <p:sp>
        <p:nvSpPr>
          <p:cNvPr id="23" name="!!Arc">
            <a:extLst>
              <a:ext uri="{FF2B5EF4-FFF2-40B4-BE49-F238E27FC236}">
                <a16:creationId xmlns:a16="http://schemas.microsoft.com/office/drawing/2014/main" id="{835EF3DD-7D43-4A27-8967-A92FD8CC9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3531" y="407987"/>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8790D4EF-D88A-4EA5-0419-3A7053D8B038}"/>
              </a:ext>
            </a:extLst>
          </p:cNvPr>
          <p:cNvSpPr txBox="1"/>
          <p:nvPr/>
        </p:nvSpPr>
        <p:spPr>
          <a:xfrm>
            <a:off x="4848225" y="700167"/>
            <a:ext cx="7063689" cy="5873916"/>
          </a:xfrm>
          <a:prstGeom prst="rect">
            <a:avLst/>
          </a:prstGeom>
          <a:noFill/>
        </p:spPr>
        <p:txBody>
          <a:bodyPr wrap="square">
            <a:spAutoFit/>
          </a:bodyPr>
          <a:lstStyle/>
          <a:p>
            <a:pPr algn="ctr">
              <a:lnSpc>
                <a:spcPct val="130000"/>
              </a:lnSpc>
              <a:spcAft>
                <a:spcPts val="1000"/>
              </a:spcAft>
            </a:pPr>
            <a:r>
              <a:rPr lang="en-US" sz="2800" b="1" dirty="0">
                <a:solidFill>
                  <a:srgbClr val="0070C0"/>
                </a:solidFill>
                <a:effectLst/>
                <a:latin typeface="Times New Roman" panose="02020603050405020304" pitchFamily="18" charset="0"/>
                <a:ea typeface="Times New Roman" panose="02020603050405020304" pitchFamily="18" charset="0"/>
              </a:rPr>
              <a:t>4. </a:t>
            </a:r>
            <a:r>
              <a:rPr lang="en-US" sz="2800" b="1" dirty="0" err="1">
                <a:solidFill>
                  <a:srgbClr val="0070C0"/>
                </a:solidFill>
                <a:effectLst/>
                <a:latin typeface="Times New Roman" panose="02020603050405020304" pitchFamily="18" charset="0"/>
                <a:ea typeface="Times New Roman" panose="02020603050405020304" pitchFamily="18" charset="0"/>
              </a:rPr>
              <a:t>Đặc</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sắc</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nghệ</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thuật</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của</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bài</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thơ</a:t>
            </a:r>
            <a:endParaRPr lang="en-US" sz="2800" dirty="0">
              <a:effectLst/>
              <a:latin typeface="Times New Roman" panose="02020603050405020304" pitchFamily="18" charset="0"/>
              <a:ea typeface="Calibri" panose="020F0502020204030204" pitchFamily="34" charset="0"/>
            </a:endParaRPr>
          </a:p>
          <a:p>
            <a:pPr marL="457200" indent="-457200" algn="just">
              <a:lnSpc>
                <a:spcPct val="150000"/>
              </a:lnSpc>
              <a:buFont typeface="Wingdings" panose="05000000000000000000" pitchFamily="2" charset="2"/>
              <a:buChar char="ü"/>
            </a:pPr>
            <a:r>
              <a:rPr lang="en-US" sz="2800" dirty="0" err="1">
                <a:effectLst/>
                <a:latin typeface="Times New Roman" panose="02020603050405020304" pitchFamily="18" charset="0"/>
                <a:ea typeface="Calibri" panose="020F0502020204030204" pitchFamily="34" charset="0"/>
              </a:rPr>
              <a:t>Cách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tổ</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chức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sắp</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xếp</a:t>
            </a:r>
            <a:r>
              <a:rPr lang="en-US" sz="2800" dirty="0">
                <a:effectLst/>
                <a:latin typeface="Times New Roman" panose="02020603050405020304" pitchFamily="18" charset="0"/>
                <a:ea typeface="Calibri" panose="020F0502020204030204" pitchFamily="34" charset="0"/>
              </a:rPr>
              <a:t> ý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bài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thơ</a:t>
            </a:r>
            <a:r>
              <a:rPr lang="en-US" sz="2800" dirty="0">
                <a:effectLst/>
                <a:latin typeface="Times New Roman" panose="02020603050405020304" pitchFamily="18" charset="0"/>
                <a:ea typeface="Calibri" panose="020F0502020204030204" pitchFamily="34" charset="0"/>
              </a:rPr>
              <a:t>: có </a:t>
            </a:r>
            <a:r>
              <a:rPr lang="en-US" sz="2800" dirty="0" err="1">
                <a:effectLst/>
                <a:latin typeface="Times New Roman" panose="02020603050405020304" pitchFamily="18" charset="0"/>
                <a:ea typeface="Calibri" panose="020F0502020204030204" pitchFamily="34" charset="0"/>
              </a:rPr>
              <a:t>sự</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đan</a:t>
            </a:r>
            <a:r>
              <a:rPr lang="en-US" sz="2800" dirty="0">
                <a:effectLst/>
                <a:latin typeface="Times New Roman" panose="02020603050405020304" pitchFamily="18" charset="0"/>
                <a:ea typeface="Calibri" panose="020F0502020204030204" pitchFamily="34" charset="0"/>
              </a:rPr>
              <a:t> xen </a:t>
            </a:r>
            <a:r>
              <a:rPr lang="en-US" sz="2800" dirty="0" err="1">
                <a:effectLst/>
                <a:latin typeface="Times New Roman" panose="02020603050405020304" pitchFamily="18" charset="0"/>
                <a:ea typeface="Calibri" panose="020F0502020204030204" pitchFamily="34" charset="0"/>
              </a:rPr>
              <a:t>những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câu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kể</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dẫn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dắt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người</a:t>
            </a:r>
            <a:r>
              <a:rPr lang="en-US" sz="2800" dirty="0">
                <a:effectLst/>
                <a:latin typeface="Times New Roman" panose="02020603050405020304" pitchFamily="18" charset="0"/>
                <a:ea typeface="Calibri" panose="020F0502020204030204" pitchFamily="34" charset="0"/>
              </a:rPr>
              <a:t> con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những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câu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Kiều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được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trích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dẫn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nguyên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vẹn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Ngoài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ra</a:t>
            </a:r>
            <a:r>
              <a:rPr lang="en-US" sz="2800" dirty="0">
                <a:effectLst/>
                <a:latin typeface="Times New Roman" panose="02020603050405020304" pitchFamily="18" charset="0"/>
                <a:ea typeface="Calibri" panose="020F0502020204030204" pitchFamily="34" charset="0"/>
              </a:rPr>
              <a:t> còn có </a:t>
            </a:r>
            <a:r>
              <a:rPr lang="en-US" sz="2800" dirty="0" err="1">
                <a:effectLst/>
                <a:latin typeface="Times New Roman" panose="02020603050405020304" pitchFamily="18" charset="0"/>
                <a:ea typeface="Calibri" panose="020F0502020204030204" pitchFamily="34" charset="0"/>
              </a:rPr>
              <a:t>sự</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xuất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hiện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một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người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tiếp</a:t>
            </a:r>
            <a:r>
              <a:rPr lang="en-US" sz="2800" dirty="0">
                <a:effectLst/>
                <a:latin typeface="Times New Roman" panose="02020603050405020304" pitchFamily="18" charset="0"/>
                <a:ea typeface="Calibri" panose="020F0502020204030204" pitchFamily="34" charset="0"/>
              </a:rPr>
              <a:t> nhận </a:t>
            </a:r>
            <a:r>
              <a:rPr lang="en-US" sz="2800" dirty="0" err="1">
                <a:effectLst/>
                <a:latin typeface="Times New Roman" panose="02020603050405020304" pitchFamily="18" charset="0"/>
                <a:ea typeface="Calibri" panose="020F0502020204030204" pitchFamily="34" charset="0"/>
              </a:rPr>
              <a:t>lặng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lẽ</a:t>
            </a:r>
            <a:r>
              <a:rPr lang="en-US" sz="2800" dirty="0">
                <a:effectLst/>
                <a:latin typeface="Times New Roman" panose="02020603050405020304" pitchFamily="18" charset="0"/>
                <a:ea typeface="Calibri" panose="020F0502020204030204" pitchFamily="34" charset="0"/>
              </a:rPr>
              <a:t> - </a:t>
            </a:r>
            <a:r>
              <a:rPr lang="en-US" sz="2800" dirty="0" err="1">
                <a:effectLst/>
                <a:latin typeface="Times New Roman" panose="02020603050405020304" pitchFamily="18" charset="0"/>
                <a:ea typeface="Calibri" panose="020F0502020204030204" pitchFamily="34" charset="0"/>
              </a:rPr>
              <a:t>đứa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cháu</a:t>
            </a:r>
            <a:r>
              <a:rPr lang="en-US" sz="2800" dirty="0">
                <a:effectLst/>
                <a:latin typeface="Times New Roman" panose="02020603050405020304" pitchFamily="18" charset="0"/>
                <a:ea typeface="Calibri" panose="020F0502020204030204" pitchFamily="34"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Cách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tổ</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chức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này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khiến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bài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thơ</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trở</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sinh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động</a:t>
            </a:r>
            <a:r>
              <a:rPr lang="en-US" sz="2800" dirty="0">
                <a:effectLst/>
                <a:latin typeface="Times New Roman" panose="02020603050405020304" pitchFamily="18" charset="0"/>
                <a:ea typeface="Calibri" panose="020F0502020204030204" pitchFamily="34" charset="0"/>
              </a:rPr>
              <a:t>, nhiều </a:t>
            </a:r>
            <a:r>
              <a:rPr lang="en-US" sz="2800" dirty="0" err="1">
                <a:effectLst/>
                <a:latin typeface="Times New Roman" panose="02020603050405020304" pitchFamily="18" charset="0"/>
                <a:ea typeface="Calibri" panose="020F0502020204030204" pitchFamily="34" charset="0"/>
              </a:rPr>
              <a:t>giọng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điệu</a:t>
            </a:r>
            <a:r>
              <a:rPr lang="en-US" sz="2800" dirty="0">
                <a:effectLst/>
                <a:latin typeface="Times New Roman" panose="02020603050405020304" pitchFamily="18" charset="0"/>
                <a:ea typeface="Calibri" panose="020F0502020204030204" pitchFamily="34" charset="0"/>
              </a:rPr>
              <a:t>, nhiều cái </a:t>
            </a:r>
            <a:r>
              <a:rPr lang="en-US" sz="2800" dirty="0" err="1">
                <a:effectLst/>
                <a:latin typeface="Times New Roman" panose="02020603050405020304" pitchFamily="18" charset="0"/>
                <a:ea typeface="Calibri" panose="020F0502020204030204" pitchFamily="34" charset="0"/>
              </a:rPr>
              <a:t>nhìn</a:t>
            </a:r>
            <a:r>
              <a:rPr lang="en-US" sz="2800" dirty="0">
                <a:effectLst/>
                <a:latin typeface="Times New Roman" panose="02020603050405020304" pitchFamily="18" charset="0"/>
                <a:ea typeface="Calibri" panose="020F0502020204030204" pitchFamily="34" charset="0"/>
              </a:rPr>
              <a:t>, giàu </a:t>
            </a:r>
            <a:r>
              <a:rPr lang="en-US" sz="2800" dirty="0" err="1">
                <a:effectLst/>
                <a:latin typeface="Times New Roman" panose="02020603050405020304" pitchFamily="18" charset="0"/>
                <a:ea typeface="Calibri" panose="020F0502020204030204" pitchFamily="34" charset="0"/>
              </a:rPr>
              <a:t>sức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gơi</a:t>
            </a:r>
            <a:r>
              <a:rPr lang="en-US" sz="2800" dirty="0">
                <a:effectLst/>
                <a:latin typeface="Times New Roman" panose="02020603050405020304" pitchFamily="18" charset="0"/>
                <a:ea typeface="Calibri" panose="020F0502020204030204" pitchFamily="34" charset="0"/>
              </a:rPr>
              <a:t>.</a:t>
            </a:r>
            <a:endParaRPr lang="en-US" sz="2800" dirty="0"/>
          </a:p>
        </p:txBody>
      </p:sp>
    </p:spTree>
    <p:extLst>
      <p:ext uri="{BB962C8B-B14F-4D97-AF65-F5344CB8AC3E}">
        <p14:creationId xmlns:p14="http://schemas.microsoft.com/office/powerpoint/2010/main" val="1950834344"/>
      </p:ext>
    </p:extLst>
  </p:cSld>
  <p:clrMapOvr>
    <a:masterClrMapping/>
  </p:clrMapOvr>
  <p:transition spd="slow">
    <p:wheel spokes="1"/>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1" name="Rectangle 30">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t="8516" b="17806"/>
          <a:stretch/>
        </p:blipFill>
        <p:spPr>
          <a:xfrm>
            <a:off x="279143" y="299508"/>
            <a:ext cx="5221625" cy="3010397"/>
          </a:xfrm>
          <a:prstGeom prst="rect">
            <a:avLst/>
          </a:pr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11706" b="12185"/>
          <a:stretch/>
        </p:blipFill>
        <p:spPr>
          <a:xfrm>
            <a:off x="279143" y="3548095"/>
            <a:ext cx="5221625" cy="3010397"/>
          </a:xfrm>
          <a:prstGeom prst="rect">
            <a:avLst/>
          </a:prstGeom>
        </p:spPr>
      </p:pic>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3893"/>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65FAEB46-9027-6B4A-686F-4BC8EC9FED3E}"/>
              </a:ext>
            </a:extLst>
          </p:cNvPr>
          <p:cNvSpPr>
            <a:spLocks noGrp="1"/>
          </p:cNvSpPr>
          <p:nvPr>
            <p:ph type="title"/>
          </p:nvPr>
        </p:nvSpPr>
        <p:spPr>
          <a:xfrm>
            <a:off x="5500768" y="2726810"/>
            <a:ext cx="6321489" cy="1171569"/>
          </a:xfrm>
        </p:spPr>
        <p:txBody>
          <a:bodyPr vert="horz" lIns="91440" tIns="45720" rIns="91440" bIns="45720" rtlCol="0" anchor="b">
            <a:normAutofit fontScale="90000"/>
          </a:bodyPr>
          <a:lstStyle/>
          <a:p>
            <a:pPr algn="ctr"/>
            <a:r>
              <a:rPr lang="en-US" sz="4800" dirty="0">
                <a:solidFill>
                  <a:srgbClr val="FF0000"/>
                </a:solidFill>
                <a:latin typeface="#9Slide03 AmpleSoft Bold" panose="02000000000000000000" pitchFamily="2" charset="0"/>
              </a:rPr>
              <a:t>HOẠT ĐỘNG 3</a:t>
            </a:r>
            <a:br>
              <a:rPr lang="en-US" sz="4800" dirty="0">
                <a:solidFill>
                  <a:srgbClr val="FF0000"/>
                </a:solidFill>
                <a:latin typeface="#9Slide03 AmpleSoft Bold" panose="02000000000000000000" pitchFamily="2" charset="0"/>
              </a:rPr>
            </a:br>
            <a:r>
              <a:rPr lang="en-US" sz="9800" dirty="0">
                <a:solidFill>
                  <a:srgbClr val="0B9764"/>
                </a:solidFill>
                <a:latin typeface="#9Slide03 AmpleSoft Bold" panose="02000000000000000000" pitchFamily="2" charset="0"/>
              </a:rPr>
              <a:t>LUYỆN TẬP</a:t>
            </a:r>
            <a:endParaRPr lang="en-US" sz="4800" dirty="0">
              <a:solidFill>
                <a:srgbClr val="0B9764"/>
              </a:solidFill>
              <a:latin typeface="#9Slide03 AmpleSoft Bold" panose="02000000000000000000" pitchFamily="2" charset="0"/>
            </a:endParaRPr>
          </a:p>
        </p:txBody>
      </p:sp>
    </p:spTree>
    <p:extLst>
      <p:ext uri="{BB962C8B-B14F-4D97-AF65-F5344CB8AC3E}">
        <p14:creationId xmlns:p14="http://schemas.microsoft.com/office/powerpoint/2010/main" val="263403547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B430338F-E2FD-4573-B0B7-E2EB12CC92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C88EC93B-4663-2818-1599-FB53369DA449}"/>
              </a:ext>
            </a:extLst>
          </p:cNvPr>
          <p:cNvSpPr>
            <a:spLocks noGrp="1"/>
          </p:cNvSpPr>
          <p:nvPr>
            <p:ph type="title"/>
          </p:nvPr>
        </p:nvSpPr>
        <p:spPr>
          <a:xfrm>
            <a:off x="193060" y="4993668"/>
            <a:ext cx="4441623" cy="1905232"/>
          </a:xfrm>
        </p:spPr>
        <p:txBody>
          <a:bodyPr anchor="ctr">
            <a:noAutofit/>
          </a:bodyPr>
          <a:lstStyle/>
          <a:p>
            <a:pPr algn="ctr">
              <a:lnSpc>
                <a:spcPct val="130000"/>
              </a:lnSpc>
              <a:spcAft>
                <a:spcPts val="1000"/>
              </a:spcAft>
            </a:pPr>
            <a:r>
              <a:rPr lang="en-US" sz="2800" b="1" dirty="0">
                <a:solidFill>
                  <a:srgbClr val="FF0000"/>
                </a:solidFill>
                <a:effectLst/>
                <a:latin typeface="Times New Roman" panose="02020603050405020304" pitchFamily="18" charset="0"/>
                <a:ea typeface="Calibri" panose="020F0502020204030204" pitchFamily="34" charset="0"/>
              </a:rPr>
              <a:t>1</a:t>
            </a:r>
            <a:r>
              <a:rPr lang="en-US" sz="2800" dirty="0">
                <a:solidFill>
                  <a:srgbClr val="FF0000"/>
                </a:solidFill>
                <a:effectLst/>
                <a:latin typeface="Times New Roman" panose="02020603050405020304" pitchFamily="18" charset="0"/>
                <a:ea typeface="Calibri" panose="020F0502020204030204" pitchFamily="34" charset="0"/>
              </a:rPr>
              <a:t>. Qua </a:t>
            </a:r>
            <a:r>
              <a:rPr lang="en-US" sz="2800" dirty="0" err="1">
                <a:solidFill>
                  <a:srgbClr val="FF0000"/>
                </a:solidFill>
                <a:effectLst/>
                <a:latin typeface="Times New Roman" panose="02020603050405020304" pitchFamily="18" charset="0"/>
                <a:ea typeface="Calibri" panose="020F0502020204030204" pitchFamily="34" charset="0"/>
              </a:rPr>
              <a:t>bài</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thơ</a:t>
            </a:r>
            <a:r>
              <a:rPr lang="en-US" sz="2800" dirty="0">
                <a:solidFill>
                  <a:srgbClr val="FF0000"/>
                </a:solidFill>
                <a:effectLst/>
                <a:latin typeface="Times New Roman" panose="02020603050405020304" pitchFamily="18" charset="0"/>
                <a:ea typeface="Calibri" panose="020F0502020204030204" pitchFamily="34" charset="0"/>
              </a:rPr>
              <a:t> </a:t>
            </a:r>
            <a:r>
              <a:rPr lang="en-US" sz="2800" i="1" dirty="0">
                <a:solidFill>
                  <a:srgbClr val="FF0000"/>
                </a:solidFill>
                <a:effectLst/>
                <a:latin typeface="Times New Roman" panose="02020603050405020304" pitchFamily="18" charset="0"/>
                <a:ea typeface="Calibri" panose="020F0502020204030204" pitchFamily="34" charset="0"/>
              </a:rPr>
              <a:t>Ngày </a:t>
            </a:r>
            <a:r>
              <a:rPr lang="en-US" sz="2800" i="1" dirty="0" err="1">
                <a:solidFill>
                  <a:srgbClr val="FF0000"/>
                </a:solidFill>
                <a:effectLst/>
                <a:latin typeface="Times New Roman" panose="02020603050405020304" pitchFamily="18" charset="0"/>
                <a:ea typeface="Calibri" panose="020F0502020204030204" pitchFamily="34" charset="0"/>
              </a:rPr>
              <a:t>xưa</a:t>
            </a:r>
            <a:r>
              <a:rPr lang="en-US" sz="2800" dirty="0">
                <a:solidFill>
                  <a:srgbClr val="FF0000"/>
                </a:solidFill>
                <a:effectLst/>
                <a:latin typeface="Times New Roman" panose="02020603050405020304" pitchFamily="18" charset="0"/>
                <a:ea typeface="Calibri" panose="020F0502020204030204" pitchFamily="34" charset="0"/>
              </a:rPr>
              <a:t> (Vũ Cao), </a:t>
            </a:r>
            <a:r>
              <a:rPr lang="en-US" sz="2800" dirty="0" err="1">
                <a:solidFill>
                  <a:srgbClr val="FF0000"/>
                </a:solidFill>
                <a:effectLst/>
                <a:latin typeface="Times New Roman" panose="02020603050405020304" pitchFamily="18" charset="0"/>
                <a:ea typeface="Calibri" panose="020F0502020204030204" pitchFamily="34" charset="0"/>
              </a:rPr>
              <a:t>em</a:t>
            </a:r>
            <a:r>
              <a:rPr lang="en-US" sz="2800" dirty="0">
                <a:solidFill>
                  <a:srgbClr val="FF0000"/>
                </a:solidFill>
                <a:effectLst/>
                <a:latin typeface="Times New Roman" panose="02020603050405020304" pitchFamily="18" charset="0"/>
                <a:ea typeface="Calibri" panose="020F0502020204030204" pitchFamily="34" charset="0"/>
              </a:rPr>
              <a:t> có </a:t>
            </a:r>
            <a:r>
              <a:rPr lang="en-US" sz="2800" dirty="0" err="1">
                <a:solidFill>
                  <a:srgbClr val="FF0000"/>
                </a:solidFill>
                <a:effectLst/>
                <a:latin typeface="Times New Roman" panose="02020603050405020304" pitchFamily="18" charset="0"/>
                <a:ea typeface="Calibri" panose="020F0502020204030204" pitchFamily="34" charset="0"/>
              </a:rPr>
              <a:t>thêm</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suy</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nghĩ</a:t>
            </a:r>
            <a:r>
              <a:rPr lang="en-US" sz="2800" dirty="0">
                <a:solidFill>
                  <a:srgbClr val="FF0000"/>
                </a:solidFill>
                <a:effectLst/>
                <a:latin typeface="Times New Roman" panose="02020603050405020304" pitchFamily="18" charset="0"/>
                <a:ea typeface="Calibri" panose="020F0502020204030204" pitchFamily="34" charset="0"/>
              </a:rPr>
              <a:t> gì về </a:t>
            </a:r>
            <a:r>
              <a:rPr lang="en-US" sz="2800" dirty="0" err="1">
                <a:solidFill>
                  <a:srgbClr val="FF0000"/>
                </a:solidFill>
                <a:effectLst/>
                <a:latin typeface="Times New Roman" panose="02020603050405020304" pitchFamily="18" charset="0"/>
                <a:ea typeface="Calibri" panose="020F0502020204030204" pitchFamily="34" charset="0"/>
              </a:rPr>
              <a:t>cách</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tiếp</a:t>
            </a:r>
            <a:r>
              <a:rPr lang="en-US" sz="2800" dirty="0">
                <a:solidFill>
                  <a:srgbClr val="FF0000"/>
                </a:solidFill>
                <a:effectLst/>
                <a:latin typeface="Times New Roman" panose="02020603050405020304" pitchFamily="18" charset="0"/>
                <a:ea typeface="Calibri" panose="020F0502020204030204" pitchFamily="34" charset="0"/>
              </a:rPr>
              <a:t> nhận </a:t>
            </a:r>
            <a:r>
              <a:rPr lang="en-US" sz="2800" dirty="0" err="1">
                <a:solidFill>
                  <a:srgbClr val="FF0000"/>
                </a:solidFill>
                <a:effectLst/>
                <a:latin typeface="Times New Roman" panose="02020603050405020304" pitchFamily="18" charset="0"/>
                <a:ea typeface="Calibri" panose="020F0502020204030204" pitchFamily="34" charset="0"/>
              </a:rPr>
              <a:t>tác</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phẩm</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văn</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chương</a:t>
            </a:r>
            <a:r>
              <a:rPr lang="en-US" sz="2800" dirty="0">
                <a:solidFill>
                  <a:srgbClr val="FF0000"/>
                </a:solidFill>
                <a:effectLst/>
                <a:latin typeface="Times New Roman" panose="02020603050405020304" pitchFamily="18" charset="0"/>
                <a:ea typeface="Calibri" panose="020F0502020204030204" pitchFamily="34" charset="0"/>
              </a:rPr>
              <a:t> so </a:t>
            </a:r>
            <a:r>
              <a:rPr lang="en-US" sz="2800" dirty="0" err="1">
                <a:solidFill>
                  <a:srgbClr val="FF0000"/>
                </a:solidFill>
                <a:effectLst/>
                <a:latin typeface="Times New Roman" panose="02020603050405020304" pitchFamily="18" charset="0"/>
                <a:ea typeface="Calibri" panose="020F0502020204030204" pitchFamily="34" charset="0"/>
              </a:rPr>
              <a:t>với</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văn</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bản</a:t>
            </a:r>
            <a:r>
              <a:rPr lang="en-US" sz="2800" dirty="0">
                <a:solidFill>
                  <a:srgbClr val="FF0000"/>
                </a:solidFill>
                <a:effectLst/>
                <a:latin typeface="Times New Roman" panose="02020603050405020304" pitchFamily="18" charset="0"/>
                <a:ea typeface="Calibri" panose="020F0502020204030204" pitchFamily="34" charset="0"/>
              </a:rPr>
              <a:t> 1, </a:t>
            </a:r>
            <a:r>
              <a:rPr lang="en-US" sz="2800" dirty="0" err="1">
                <a:solidFill>
                  <a:srgbClr val="FF0000"/>
                </a:solidFill>
                <a:effectLst/>
                <a:latin typeface="Times New Roman" panose="02020603050405020304" pitchFamily="18" charset="0"/>
                <a:ea typeface="Calibri" panose="020F0502020204030204" pitchFamily="34" charset="0"/>
              </a:rPr>
              <a:t>văn</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bản</a:t>
            </a:r>
            <a:r>
              <a:rPr lang="en-US" sz="2800" dirty="0">
                <a:solidFill>
                  <a:srgbClr val="FF0000"/>
                </a:solidFill>
                <a:effectLst/>
                <a:latin typeface="Times New Roman" panose="02020603050405020304" pitchFamily="18" charset="0"/>
                <a:ea typeface="Calibri" panose="020F0502020204030204" pitchFamily="34" charset="0"/>
              </a:rPr>
              <a:t> 2?</a:t>
            </a:r>
            <a:br>
              <a:rPr lang="en-US" sz="2800" dirty="0">
                <a:solidFill>
                  <a:srgbClr val="FF0000"/>
                </a:solidFill>
                <a:effectLst/>
                <a:latin typeface="Times New Roman" panose="02020603050405020304" pitchFamily="18" charset="0"/>
                <a:ea typeface="Calibri" panose="020F0502020204030204" pitchFamily="34" charset="0"/>
              </a:rPr>
            </a:br>
            <a:r>
              <a:rPr lang="en-US" sz="2800" b="1" dirty="0">
                <a:solidFill>
                  <a:srgbClr val="FF0000"/>
                </a:solidFill>
                <a:effectLst/>
                <a:latin typeface="Times New Roman" panose="02020603050405020304" pitchFamily="18" charset="0"/>
                <a:ea typeface="Calibri" panose="020F0502020204030204" pitchFamily="34" charset="0"/>
              </a:rPr>
              <a:t> </a:t>
            </a:r>
            <a:br>
              <a:rPr lang="en-US" sz="2800" dirty="0">
                <a:solidFill>
                  <a:srgbClr val="FF0000"/>
                </a:solidFill>
                <a:effectLst/>
                <a:latin typeface="Times New Roman" panose="02020603050405020304" pitchFamily="18" charset="0"/>
                <a:ea typeface="Calibri" panose="020F0502020204030204" pitchFamily="34" charset="0"/>
              </a:rPr>
            </a:br>
            <a:endParaRPr lang="en-US" sz="2800" dirty="0">
              <a:solidFill>
                <a:srgbClr val="FF0000"/>
              </a:solidFill>
            </a:endParaRPr>
          </a:p>
        </p:txBody>
      </p:sp>
      <p:sp>
        <p:nvSpPr>
          <p:cNvPr id="21" name="Rectangle 20">
            <a:extLst>
              <a:ext uri="{FF2B5EF4-FFF2-40B4-BE49-F238E27FC236}">
                <a16:creationId xmlns:a16="http://schemas.microsoft.com/office/drawing/2014/main" id="{95C8260E-968F-44E8-A823-ABB431311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8658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3" name="Rectangle 22">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89" y="-1"/>
            <a:ext cx="11231745" cy="413142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t="2732" b="12023"/>
          <a:stretch/>
        </p:blipFill>
        <p:spPr>
          <a:xfrm>
            <a:off x="838200" y="364143"/>
            <a:ext cx="5136795" cy="3426462"/>
          </a:xfrm>
          <a:prstGeom prst="rect">
            <a:avLst/>
          </a:pr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5731" b="6211"/>
          <a:stretch/>
        </p:blipFill>
        <p:spPr>
          <a:xfrm>
            <a:off x="6297264" y="364142"/>
            <a:ext cx="5136795" cy="3426462"/>
          </a:xfrm>
          <a:prstGeom prst="rect">
            <a:avLst/>
          </a:prstGeom>
        </p:spPr>
      </p:pic>
      <p:sp>
        <p:nvSpPr>
          <p:cNvPr id="25" name="Rectangle 24">
            <a:extLst>
              <a:ext uri="{FF2B5EF4-FFF2-40B4-BE49-F238E27FC236}">
                <a16:creationId xmlns:a16="http://schemas.microsoft.com/office/drawing/2014/main" id="{FE43805F-24A6-46A4-B19B-54F283473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837444" y="5460209"/>
            <a:ext cx="1790365" cy="457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 name="Content Placeholder 10">
            <a:extLst>
              <a:ext uri="{FF2B5EF4-FFF2-40B4-BE49-F238E27FC236}">
                <a16:creationId xmlns:a16="http://schemas.microsoft.com/office/drawing/2014/main" id="{9756B892-BCD7-9412-B427-E6D938790639}"/>
              </a:ext>
            </a:extLst>
          </p:cNvPr>
          <p:cNvSpPr>
            <a:spLocks noGrp="1"/>
          </p:cNvSpPr>
          <p:nvPr>
            <p:ph idx="1"/>
          </p:nvPr>
        </p:nvSpPr>
        <p:spPr>
          <a:xfrm>
            <a:off x="5102051" y="4495568"/>
            <a:ext cx="7108213" cy="1905232"/>
          </a:xfrm>
        </p:spPr>
        <p:txBody>
          <a:bodyPr anchor="ctr">
            <a:normAutofit/>
          </a:bodyPr>
          <a:lstStyle/>
          <a:p>
            <a:pPr marL="0" indent="0" algn="ctr">
              <a:buNone/>
            </a:pPr>
            <a:r>
              <a:rPr lang="en-US" b="1" dirty="0">
                <a:effectLst/>
                <a:latin typeface="Times New Roman" panose="02020603050405020304" pitchFamily="18" charset="0"/>
                <a:ea typeface="Calibri" panose="020F0502020204030204" pitchFamily="34" charset="0"/>
              </a:rPr>
              <a:t>2</a:t>
            </a:r>
            <a:r>
              <a:rPr lang="en-US" dirty="0">
                <a:effectLst/>
                <a:latin typeface="Times New Roman" panose="02020603050405020304" pitchFamily="18" charset="0"/>
                <a:ea typeface="Calibri" panose="020F0502020204030204" pitchFamily="34" charset="0"/>
              </a:rPr>
              <a:t>. Viết </a:t>
            </a:r>
            <a:r>
              <a:rPr lang="en-US" dirty="0" err="1">
                <a:effectLst/>
                <a:latin typeface="Times New Roman" panose="02020603050405020304" pitchFamily="18" charset="0"/>
                <a:ea typeface="Calibri" panose="020F0502020204030204" pitchFamily="34" charset="0"/>
              </a:rPr>
              <a:t>đoạn</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văn</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khoảng</a:t>
            </a:r>
            <a:r>
              <a:rPr lang="en-US" dirty="0">
                <a:effectLst/>
                <a:latin typeface="Times New Roman" panose="02020603050405020304" pitchFamily="18" charset="0"/>
                <a:ea typeface="Calibri" panose="020F0502020204030204" pitchFamily="34" charset="0"/>
              </a:rPr>
              <a:t>  7 – 9 </a:t>
            </a:r>
            <a:r>
              <a:rPr lang="en-US" dirty="0" err="1">
                <a:effectLst/>
                <a:latin typeface="Times New Roman" panose="02020603050405020304" pitchFamily="18" charset="0"/>
                <a:ea typeface="Calibri" panose="020F0502020204030204" pitchFamily="34" charset="0"/>
              </a:rPr>
              <a:t>câu</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nêu</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suy</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nghĩ</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của</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em</a:t>
            </a:r>
            <a:r>
              <a:rPr lang="en-US" dirty="0">
                <a:effectLst/>
                <a:latin typeface="Times New Roman" panose="02020603050405020304" pitchFamily="18" charset="0"/>
                <a:ea typeface="Calibri" panose="020F0502020204030204" pitchFamily="34" charset="0"/>
              </a:rPr>
              <a:t> về </a:t>
            </a:r>
            <a:r>
              <a:rPr lang="en-US" dirty="0" err="1">
                <a:effectLst/>
                <a:latin typeface="Times New Roman" panose="02020603050405020304" pitchFamily="18" charset="0"/>
                <a:ea typeface="Calibri" panose="020F0502020204030204" pitchFamily="34" charset="0"/>
              </a:rPr>
              <a:t>sức</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sống</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của</a:t>
            </a:r>
            <a:r>
              <a:rPr lang="en-US" dirty="0">
                <a:effectLst/>
                <a:latin typeface="Times New Roman" panose="02020603050405020304" pitchFamily="18" charset="0"/>
                <a:ea typeface="Calibri" panose="020F0502020204030204" pitchFamily="34" charset="0"/>
              </a:rPr>
              <a:t> </a:t>
            </a:r>
            <a:r>
              <a:rPr lang="en-US" i="1" dirty="0" err="1">
                <a:effectLst/>
                <a:latin typeface="Times New Roman" panose="02020603050405020304" pitchFamily="18" charset="0"/>
                <a:ea typeface="Calibri" panose="020F0502020204030204" pitchFamily="34" charset="0"/>
              </a:rPr>
              <a:t>Truyện</a:t>
            </a:r>
            <a:r>
              <a:rPr lang="en-US" i="1" dirty="0">
                <a:effectLst/>
                <a:latin typeface="Times New Roman" panose="02020603050405020304" pitchFamily="18" charset="0"/>
                <a:ea typeface="Calibri" panose="020F0502020204030204" pitchFamily="34" charset="0"/>
              </a:rPr>
              <a:t> </a:t>
            </a:r>
            <a:r>
              <a:rPr lang="en-US" i="1" dirty="0" err="1">
                <a:effectLst/>
                <a:latin typeface="Times New Roman" panose="02020603050405020304" pitchFamily="18" charset="0"/>
                <a:ea typeface="Calibri" panose="020F0502020204030204" pitchFamily="34" charset="0"/>
              </a:rPr>
              <a:t>Kiều</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trong</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thời</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đại</a:t>
            </a:r>
            <a:r>
              <a:rPr lang="en-US" dirty="0">
                <a:effectLst/>
                <a:latin typeface="Times New Roman" panose="02020603050405020304" pitchFamily="18" charset="0"/>
                <a:ea typeface="Calibri" panose="020F0502020204030204" pitchFamily="34" charset="0"/>
              </a:rPr>
              <a:t> ngày nay.</a:t>
            </a:r>
            <a:endParaRPr lang="en-US" dirty="0"/>
          </a:p>
        </p:txBody>
      </p:sp>
    </p:spTree>
    <p:extLst>
      <p:ext uri="{BB962C8B-B14F-4D97-AF65-F5344CB8AC3E}">
        <p14:creationId xmlns:p14="http://schemas.microsoft.com/office/powerpoint/2010/main" val="319507584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barn(inVertical)">
                                      <p:cBhvr>
                                        <p:cTn id="14"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36BB3C5-822B-45E1-A81E-5CC3176C61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2">
            <a:extLst>
              <a:ext uri="{28A0092B-C50C-407E-A947-70E740481C1C}">
                <a14:useLocalDpi xmlns:a14="http://schemas.microsoft.com/office/drawing/2010/main" val="0"/>
              </a:ext>
            </a:extLst>
          </a:blip>
          <a:srcRect t="17599" r="2" b="18081"/>
          <a:stretch/>
        </p:blipFill>
        <p:spPr>
          <a:xfrm>
            <a:off x="579264" y="365141"/>
            <a:ext cx="6288262" cy="3063875"/>
          </a:xfrm>
          <a:prstGeom prst="rect">
            <a:avLst/>
          </a:prstGeom>
        </p:spPr>
      </p:pic>
      <p:sp useBgFill="1">
        <p:nvSpPr>
          <p:cNvPr id="26" name="Rectangle 25">
            <a:extLst>
              <a:ext uri="{FF2B5EF4-FFF2-40B4-BE49-F238E27FC236}">
                <a16:creationId xmlns:a16="http://schemas.microsoft.com/office/drawing/2014/main" id="{FB39ECA9-4CDE-4883-98E8-287E905E9F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263" y="3630934"/>
            <a:ext cx="6288261" cy="2546028"/>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88EC93B-4663-2818-1599-FB53369DA449}"/>
              </a:ext>
            </a:extLst>
          </p:cNvPr>
          <p:cNvSpPr>
            <a:spLocks noGrp="1"/>
          </p:cNvSpPr>
          <p:nvPr>
            <p:ph type="title"/>
          </p:nvPr>
        </p:nvSpPr>
        <p:spPr>
          <a:xfrm>
            <a:off x="841248" y="3849689"/>
            <a:ext cx="2111122" cy="2105025"/>
          </a:xfrm>
        </p:spPr>
        <p:txBody>
          <a:bodyPr>
            <a:normAutofit/>
          </a:bodyPr>
          <a:lstStyle/>
          <a:p>
            <a:endParaRPr lang="en-US" sz="2400" dirty="0"/>
          </a:p>
        </p:txBody>
      </p:sp>
      <p:sp>
        <p:nvSpPr>
          <p:cNvPr id="27" name="Rectangle 26">
            <a:extLst>
              <a:ext uri="{FF2B5EF4-FFF2-40B4-BE49-F238E27FC236}">
                <a16:creationId xmlns:a16="http://schemas.microsoft.com/office/drawing/2014/main" id="{A67483D0-BAEB-4927-88AD-76F5DA846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494" y="4565724"/>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0DBB7B12-4298-4CFB-B539-44A91C930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94346" y="4893056"/>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Content Placeholder 10">
            <a:extLst>
              <a:ext uri="{FF2B5EF4-FFF2-40B4-BE49-F238E27FC236}">
                <a16:creationId xmlns:a16="http://schemas.microsoft.com/office/drawing/2014/main" id="{9756B892-BCD7-9412-B427-E6D938790639}"/>
              </a:ext>
            </a:extLst>
          </p:cNvPr>
          <p:cNvSpPr>
            <a:spLocks noGrp="1"/>
          </p:cNvSpPr>
          <p:nvPr>
            <p:ph idx="1"/>
          </p:nvPr>
        </p:nvSpPr>
        <p:spPr>
          <a:xfrm>
            <a:off x="3360563" y="3849688"/>
            <a:ext cx="3315810" cy="2105025"/>
          </a:xfrm>
        </p:spPr>
        <p:txBody>
          <a:bodyPr anchor="ctr">
            <a:normAutofit/>
          </a:bodyPr>
          <a:lstStyle/>
          <a:p>
            <a:endParaRPr lang="en-US" sz="1700"/>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3">
            <a:extLst>
              <a:ext uri="{28A0092B-C50C-407E-A947-70E740481C1C}">
                <a14:useLocalDpi xmlns:a14="http://schemas.microsoft.com/office/drawing/2010/main" val="0"/>
              </a:ext>
            </a:extLst>
          </a:blip>
          <a:srcRect l="21718" r="16064" b="-1"/>
          <a:stretch/>
        </p:blipFill>
        <p:spPr>
          <a:xfrm>
            <a:off x="7048500" y="365109"/>
            <a:ext cx="4621006" cy="3063891"/>
          </a:xfrm>
          <a:prstGeom prst="rect">
            <a:avLst/>
          </a:prstGeom>
        </p:spPr>
      </p:pic>
      <p:sp>
        <p:nvSpPr>
          <p:cNvPr id="3" name="Rectangle 2">
            <a:extLst>
              <a:ext uri="{FF2B5EF4-FFF2-40B4-BE49-F238E27FC236}">
                <a16:creationId xmlns:a16="http://schemas.microsoft.com/office/drawing/2014/main" id="{187FBE24-55AD-10B2-465A-08E064A7F4AE}"/>
              </a:ext>
            </a:extLst>
          </p:cNvPr>
          <p:cNvSpPr/>
          <p:nvPr/>
        </p:nvSpPr>
        <p:spPr>
          <a:xfrm>
            <a:off x="170935" y="3510587"/>
            <a:ext cx="11850130" cy="326580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30000"/>
              </a:lnSpc>
            </a:pPr>
            <a:r>
              <a:rPr lang="en-US" sz="2800" b="1" dirty="0" err="1">
                <a:solidFill>
                  <a:srgbClr val="FF0000"/>
                </a:solidFill>
                <a:effectLst/>
                <a:highlight>
                  <a:srgbClr val="FFFFFF"/>
                </a:highlight>
                <a:latin typeface="Times New Roman" panose="02020603050405020304" pitchFamily="18" charset="0"/>
                <a:ea typeface="Times New Roman" panose="02020603050405020304" pitchFamily="18" charset="0"/>
              </a:rPr>
              <a:t>Nhiệm</a:t>
            </a:r>
            <a:r>
              <a:rPr lang="en-US" sz="2800" b="1" dirty="0">
                <a:solidFill>
                  <a:srgbClr val="FF0000"/>
                </a:solidFill>
                <a:effectLst/>
                <a:highlight>
                  <a:srgbClr val="FFFFFF"/>
                </a:highlight>
                <a:latin typeface="Times New Roman" panose="02020603050405020304" pitchFamily="18" charset="0"/>
                <a:ea typeface="Times New Roman" panose="02020603050405020304" pitchFamily="18" charset="0"/>
              </a:rPr>
              <a:t> </a:t>
            </a:r>
            <a:r>
              <a:rPr lang="en-US" sz="2800" b="1" dirty="0" err="1">
                <a:solidFill>
                  <a:srgbClr val="FF0000"/>
                </a:solidFill>
                <a:effectLst/>
                <a:highlight>
                  <a:srgbClr val="FFFFFF"/>
                </a:highlight>
                <a:latin typeface="Times New Roman" panose="02020603050405020304" pitchFamily="18" charset="0"/>
                <a:ea typeface="Times New Roman" panose="02020603050405020304" pitchFamily="18" charset="0"/>
              </a:rPr>
              <a:t>vụ</a:t>
            </a:r>
            <a:r>
              <a:rPr lang="en-US" sz="2800" b="1" dirty="0">
                <a:solidFill>
                  <a:srgbClr val="FF0000"/>
                </a:solidFill>
                <a:effectLst/>
                <a:highlight>
                  <a:srgbClr val="FFFFFF"/>
                </a:highlight>
                <a:latin typeface="Times New Roman" panose="02020603050405020304" pitchFamily="18" charset="0"/>
                <a:ea typeface="Times New Roman" panose="02020603050405020304" pitchFamily="18" charset="0"/>
              </a:rPr>
              <a:t> 1:</a:t>
            </a:r>
            <a:endParaRPr lang="en-US" sz="2800" dirty="0">
              <a:solidFill>
                <a:srgbClr val="FF0000"/>
              </a:solidFill>
              <a:effectLst/>
              <a:highlight>
                <a:srgbClr val="FFFFFF"/>
              </a:highlight>
              <a:latin typeface="Times New Roman" panose="02020603050405020304" pitchFamily="18" charset="0"/>
              <a:ea typeface="Times New Roman" panose="02020603050405020304" pitchFamily="18" charset="0"/>
            </a:endParaRPr>
          </a:p>
          <a:p>
            <a:pPr algn="just">
              <a:lnSpc>
                <a:spcPct val="130000"/>
              </a:lnSpc>
            </a:pPr>
            <a:r>
              <a:rPr lang="en-US" sz="2800" dirty="0">
                <a:solidFill>
                  <a:srgbClr val="0D0D0D"/>
                </a:solidFill>
                <a:effectLst/>
                <a:highlight>
                  <a:srgbClr val="FFFFFF"/>
                </a:highlight>
                <a:latin typeface="Times New Roman" panose="02020603050405020304" pitchFamily="18" charset="0"/>
                <a:ea typeface="Times New Roman" panose="02020603050405020304" pitchFamily="18" charset="0"/>
              </a:rPr>
              <a:t>- </a:t>
            </a:r>
            <a:r>
              <a:rPr lang="vi-VN" sz="2800" dirty="0">
                <a:solidFill>
                  <a:srgbClr val="000000"/>
                </a:solidFill>
                <a:effectLst/>
                <a:highlight>
                  <a:srgbClr val="FFFFFF"/>
                </a:highlight>
                <a:latin typeface="Times New Roman" panose="02020603050405020304" pitchFamily="18" charset="0"/>
                <a:ea typeface="Times New Roman" panose="02020603050405020304" pitchFamily="18" charset="0"/>
              </a:rPr>
              <a:t>VB 1, VB 2 là hai VB nghị luận giúp người đọc hiểu được con đường, cách thức khám phá vẻ đẹp văn chương của nhà nghiên cứu, phê bình văn học</a:t>
            </a:r>
            <a:r>
              <a:rPr lang="en-US" sz="2800" dirty="0">
                <a:solidFill>
                  <a:srgbClr val="000000"/>
                </a:solidFill>
                <a:effectLst/>
                <a:highlight>
                  <a:srgbClr val="FFFFFF"/>
                </a:highlight>
                <a:latin typeface="Times New Roman" panose="02020603050405020304" pitchFamily="18" charset="0"/>
                <a:ea typeface="Times New Roman" panose="02020603050405020304" pitchFamily="18" charset="0"/>
              </a:rPr>
              <a:t>.</a:t>
            </a:r>
            <a:endParaRPr lang="en-US" sz="2800" dirty="0">
              <a:effectLst/>
              <a:highlight>
                <a:srgbClr val="FFFFFF"/>
              </a:highlight>
              <a:latin typeface="Times New Roman" panose="02020603050405020304" pitchFamily="18" charset="0"/>
              <a:ea typeface="Times New Roman" panose="02020603050405020304" pitchFamily="18" charset="0"/>
            </a:endParaRPr>
          </a:p>
          <a:p>
            <a:pPr algn="just">
              <a:lnSpc>
                <a:spcPct val="130000"/>
              </a:lnSpc>
            </a:pPr>
            <a:r>
              <a:rPr lang="en-US" sz="2800" dirty="0">
                <a:solidFill>
                  <a:srgbClr val="000000"/>
                </a:solidFill>
                <a:effectLst/>
                <a:highlight>
                  <a:srgbClr val="FFFFFF"/>
                </a:highlight>
                <a:latin typeface="Times New Roman" panose="02020603050405020304" pitchFamily="18" charset="0"/>
                <a:ea typeface="Times New Roman" panose="02020603050405020304" pitchFamily="18" charset="0"/>
              </a:rPr>
              <a:t>- </a:t>
            </a:r>
            <a:r>
              <a:rPr lang="vi-VN" sz="2800" dirty="0">
                <a:solidFill>
                  <a:srgbClr val="000000"/>
                </a:solidFill>
                <a:effectLst/>
                <a:highlight>
                  <a:srgbClr val="FFFFFF"/>
                </a:highlight>
                <a:latin typeface="Times New Roman" panose="02020603050405020304" pitchFamily="18" charset="0"/>
                <a:ea typeface="Times New Roman" panose="02020603050405020304" pitchFamily="18" charset="0"/>
              </a:rPr>
              <a:t>VB 3 là một bài thơ kết nối về chủ đề cho thấy một tác phẩm văn chương có thể được tiếp nhận khác nhau bởi những đối tượng có hiểu biết, vốn sống, trải nghiệm khác nhau.</a:t>
            </a:r>
            <a:endParaRPr lang="en-US" sz="2800" dirty="0">
              <a:effectLst/>
              <a:highlight>
                <a:srgbClr val="FFFFFF"/>
              </a:highligh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0922476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descr="A white flowers in a vase&#10;&#10;Description automatically generated">
            <a:extLst>
              <a:ext uri="{FF2B5EF4-FFF2-40B4-BE49-F238E27FC236}">
                <a16:creationId xmlns:a16="http://schemas.microsoft.com/office/drawing/2014/main" id="{F58D6C50-F64D-3CF7-05C9-EA2194D1B2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78963" y="909081"/>
            <a:ext cx="3364538" cy="5071731"/>
          </a:xfrm>
          <a:prstGeom prst="rect">
            <a:avLst/>
          </a:prstGeom>
        </p:spPr>
      </p:pic>
      <p:sp>
        <p:nvSpPr>
          <p:cNvPr id="7" name="TextBox 6">
            <a:extLst>
              <a:ext uri="{FF2B5EF4-FFF2-40B4-BE49-F238E27FC236}">
                <a16:creationId xmlns:a16="http://schemas.microsoft.com/office/drawing/2014/main" id="{2B838EDD-4CAE-9F72-1433-7BA82A590DA5}"/>
              </a:ext>
            </a:extLst>
          </p:cNvPr>
          <p:cNvSpPr txBox="1"/>
          <p:nvPr/>
        </p:nvSpPr>
        <p:spPr>
          <a:xfrm>
            <a:off x="256421" y="216994"/>
            <a:ext cx="6966121" cy="6378477"/>
          </a:xfrm>
          <a:prstGeom prst="rect">
            <a:avLst/>
          </a:prstGeom>
          <a:noFill/>
        </p:spPr>
        <p:txBody>
          <a:bodyPr wrap="square">
            <a:spAutoFit/>
          </a:bodyPr>
          <a:lstStyle/>
          <a:p>
            <a:pPr algn="just">
              <a:lnSpc>
                <a:spcPct val="130000"/>
              </a:lnSpc>
            </a:pPr>
            <a:r>
              <a:rPr lang="vi-VN" sz="2400" dirty="0">
                <a:effectLst/>
                <a:latin typeface="Times New Roman" panose="02020603050405020304" pitchFamily="18" charset="0"/>
                <a:ea typeface="Times New Roman" panose="02020603050405020304" pitchFamily="18" charset="0"/>
              </a:rPr>
              <a:t> </a:t>
            </a:r>
            <a:r>
              <a:rPr lang="en-US" sz="2400" b="1" dirty="0" err="1">
                <a:solidFill>
                  <a:srgbClr val="FF0000"/>
                </a:solidFill>
                <a:effectLst/>
                <a:latin typeface="Times New Roman" panose="02020603050405020304" pitchFamily="18" charset="0"/>
                <a:ea typeface="Times New Roman" panose="02020603050405020304" pitchFamily="18" charset="0"/>
              </a:rPr>
              <a:t>Nhiệm</a:t>
            </a:r>
            <a:r>
              <a:rPr lang="en-US" sz="2400" b="1" dirty="0">
                <a:solidFill>
                  <a:srgbClr val="FF0000"/>
                </a:solidFill>
                <a:effectLst/>
                <a:latin typeface="Times New Roman" panose="02020603050405020304" pitchFamily="18" charset="0"/>
                <a:ea typeface="Times New Roman" panose="02020603050405020304" pitchFamily="18" charset="0"/>
              </a:rPr>
              <a:t> </a:t>
            </a:r>
            <a:r>
              <a:rPr lang="en-US" sz="2400" b="1" dirty="0" err="1">
                <a:solidFill>
                  <a:srgbClr val="FF0000"/>
                </a:solidFill>
                <a:effectLst/>
                <a:latin typeface="Times New Roman" panose="02020603050405020304" pitchFamily="18" charset="0"/>
                <a:ea typeface="Times New Roman" panose="02020603050405020304" pitchFamily="18" charset="0"/>
              </a:rPr>
              <a:t>vụ</a:t>
            </a:r>
            <a:r>
              <a:rPr lang="en-US" sz="2400" b="1" dirty="0">
                <a:solidFill>
                  <a:srgbClr val="FF0000"/>
                </a:solidFill>
                <a:effectLst/>
                <a:latin typeface="Times New Roman" panose="02020603050405020304" pitchFamily="18" charset="0"/>
                <a:ea typeface="Times New Roman" panose="02020603050405020304" pitchFamily="18" charset="0"/>
              </a:rPr>
              <a:t> 2: </a:t>
            </a:r>
            <a:r>
              <a:rPr lang="en-US" sz="2400" dirty="0">
                <a:solidFill>
                  <a:srgbClr val="FF0000"/>
                </a:solidFill>
                <a:effectLst/>
                <a:latin typeface="Times New Roman" panose="02020603050405020304" pitchFamily="18" charset="0"/>
                <a:ea typeface="Times New Roman" panose="02020603050405020304" pitchFamily="18" charset="0"/>
              </a:rPr>
              <a:t>HS </a:t>
            </a:r>
            <a:r>
              <a:rPr lang="en-US" sz="2400" dirty="0" err="1">
                <a:solidFill>
                  <a:srgbClr val="FF0000"/>
                </a:solidFill>
                <a:effectLst/>
                <a:latin typeface="Times New Roman" panose="02020603050405020304" pitchFamily="18" charset="0"/>
                <a:ea typeface="Times New Roman" panose="02020603050405020304" pitchFamily="18" charset="0"/>
              </a:rPr>
              <a:t>dựa</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vào</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mục</a:t>
            </a:r>
            <a:r>
              <a:rPr lang="en-US" sz="2400" dirty="0">
                <a:solidFill>
                  <a:srgbClr val="FF0000"/>
                </a:solidFill>
                <a:effectLst/>
                <a:latin typeface="Times New Roman" panose="02020603050405020304" pitchFamily="18" charset="0"/>
                <a:ea typeface="Times New Roman" panose="02020603050405020304" pitchFamily="18" charset="0"/>
              </a:rPr>
              <a:t> 3 </a:t>
            </a:r>
            <a:r>
              <a:rPr lang="en-US" sz="2400" dirty="0" err="1">
                <a:solidFill>
                  <a:srgbClr val="FF0000"/>
                </a:solidFill>
                <a:effectLst/>
                <a:latin typeface="Times New Roman" panose="02020603050405020304" pitchFamily="18" charset="0"/>
                <a:ea typeface="Times New Roman" panose="02020603050405020304" pitchFamily="18" charset="0"/>
              </a:rPr>
              <a:t>phần</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Khám</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phá</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văn</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bản</a:t>
            </a:r>
            <a:r>
              <a:rPr lang="en-US" sz="2400" dirty="0">
                <a:solidFill>
                  <a:srgbClr val="FF0000"/>
                </a:solidFill>
                <a:effectLst/>
                <a:latin typeface="Times New Roman" panose="02020603050405020304" pitchFamily="18" charset="0"/>
                <a:ea typeface="Times New Roman" panose="02020603050405020304" pitchFamily="18" charset="0"/>
              </a:rPr>
              <a:t> để </a:t>
            </a:r>
            <a:r>
              <a:rPr lang="en-US" sz="2400" dirty="0" err="1">
                <a:solidFill>
                  <a:srgbClr val="FF0000"/>
                </a:solidFill>
                <a:effectLst/>
                <a:latin typeface="Times New Roman" panose="02020603050405020304" pitchFamily="18" charset="0"/>
                <a:ea typeface="Times New Roman" panose="02020603050405020304" pitchFamily="18" charset="0"/>
              </a:rPr>
              <a:t>tự</a:t>
            </a:r>
            <a:r>
              <a:rPr lang="en-US" sz="2400" dirty="0">
                <a:solidFill>
                  <a:srgbClr val="FF0000"/>
                </a:solidFill>
                <a:effectLst/>
                <a:latin typeface="Times New Roman" panose="02020603050405020304" pitchFamily="18" charset="0"/>
                <a:ea typeface="Times New Roman" panose="02020603050405020304" pitchFamily="18" charset="0"/>
              </a:rPr>
              <a:t> viết </a:t>
            </a:r>
            <a:r>
              <a:rPr lang="en-US" sz="2400" dirty="0" err="1">
                <a:solidFill>
                  <a:srgbClr val="FF0000"/>
                </a:solidFill>
                <a:effectLst/>
                <a:latin typeface="Times New Roman" panose="02020603050405020304" pitchFamily="18" charset="0"/>
                <a:ea typeface="Times New Roman" panose="02020603050405020304" pitchFamily="18" charset="0"/>
              </a:rPr>
              <a:t>đoạn</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văn</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thể</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hiện</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suy</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nghĩ</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riêng</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của</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bản</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thân</a:t>
            </a:r>
            <a:r>
              <a:rPr lang="en-US" sz="2400" dirty="0">
                <a:solidFill>
                  <a:srgbClr val="FF0000"/>
                </a:solidFill>
                <a:effectLst/>
                <a:latin typeface="Times New Roman" panose="02020603050405020304" pitchFamily="18" charset="0"/>
                <a:ea typeface="Times New Roman" panose="02020603050405020304" pitchFamily="18" charset="0"/>
              </a:rPr>
              <a:t> về </a:t>
            </a:r>
            <a:r>
              <a:rPr lang="en-US" sz="2400" dirty="0" err="1">
                <a:solidFill>
                  <a:srgbClr val="FF0000"/>
                </a:solidFill>
                <a:effectLst/>
                <a:latin typeface="Times New Roman" panose="02020603050405020304" pitchFamily="18" charset="0"/>
                <a:ea typeface="Times New Roman" panose="02020603050405020304" pitchFamily="18" charset="0"/>
              </a:rPr>
              <a:t>sức</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sống</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của</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i="1" dirty="0" err="1">
                <a:solidFill>
                  <a:srgbClr val="FF0000"/>
                </a:solidFill>
                <a:effectLst/>
                <a:latin typeface="Times New Roman" panose="02020603050405020304" pitchFamily="18" charset="0"/>
                <a:ea typeface="Times New Roman" panose="02020603050405020304" pitchFamily="18" charset="0"/>
              </a:rPr>
              <a:t>Truyện</a:t>
            </a:r>
            <a:r>
              <a:rPr lang="en-US" sz="2400" i="1" dirty="0">
                <a:solidFill>
                  <a:srgbClr val="FF0000"/>
                </a:solidFill>
                <a:effectLst/>
                <a:latin typeface="Times New Roman" panose="02020603050405020304" pitchFamily="18" charset="0"/>
                <a:ea typeface="Times New Roman" panose="02020603050405020304" pitchFamily="18" charset="0"/>
              </a:rPr>
              <a:t> </a:t>
            </a:r>
            <a:r>
              <a:rPr lang="en-US" sz="2400" i="1" dirty="0" err="1">
                <a:solidFill>
                  <a:srgbClr val="FF0000"/>
                </a:solidFill>
                <a:effectLst/>
                <a:latin typeface="Times New Roman" panose="02020603050405020304" pitchFamily="18" charset="0"/>
                <a:ea typeface="Times New Roman" panose="02020603050405020304" pitchFamily="18" charset="0"/>
              </a:rPr>
              <a:t>Kiều</a:t>
            </a:r>
            <a:r>
              <a:rPr lang="en-US" sz="2400" dirty="0">
                <a:solidFill>
                  <a:srgbClr val="FF0000"/>
                </a:solidFill>
                <a:effectLst/>
                <a:latin typeface="Times New Roman" panose="02020603050405020304" pitchFamily="18" charset="0"/>
                <a:ea typeface="Times New Roman" panose="02020603050405020304" pitchFamily="18" charset="0"/>
              </a:rPr>
              <a:t>.</a:t>
            </a:r>
            <a:endParaRPr lang="en-US" sz="2000" dirty="0">
              <a:solidFill>
                <a:srgbClr val="FF0000"/>
              </a:solidFill>
              <a:effectLst/>
              <a:latin typeface="Times New Roman" panose="02020603050405020304" pitchFamily="18" charset="0"/>
              <a:ea typeface="Times New Roman" panose="02020603050405020304" pitchFamily="18" charset="0"/>
            </a:endParaRPr>
          </a:p>
          <a:p>
            <a:pPr algn="ctr">
              <a:lnSpc>
                <a:spcPct val="130000"/>
              </a:lnSpc>
            </a:pPr>
            <a:r>
              <a:rPr lang="en-US" sz="2400" dirty="0" err="1">
                <a:solidFill>
                  <a:srgbClr val="000000"/>
                </a:solidFill>
                <a:effectLst/>
                <a:latin typeface="Times New Roman" panose="02020603050405020304" pitchFamily="18" charset="0"/>
                <a:ea typeface="Times New Roman" panose="02020603050405020304" pitchFamily="18" charset="0"/>
              </a:rPr>
              <a:t>Gợi</a:t>
            </a:r>
            <a:r>
              <a:rPr lang="en-US" sz="2400" dirty="0">
                <a:solidFill>
                  <a:srgbClr val="000000"/>
                </a:solidFill>
                <a:effectLst/>
                <a:latin typeface="Times New Roman" panose="02020603050405020304" pitchFamily="18" charset="0"/>
                <a:ea typeface="Times New Roman" panose="02020603050405020304" pitchFamily="18" charset="0"/>
              </a:rPr>
              <a:t> ý</a:t>
            </a:r>
            <a:endParaRPr lang="en-US" sz="2000" dirty="0">
              <a:effectLst/>
              <a:latin typeface="Times New Roman" panose="02020603050405020304" pitchFamily="18" charset="0"/>
              <a:ea typeface="Times New Roman" panose="02020603050405020304" pitchFamily="18" charset="0"/>
            </a:endParaRPr>
          </a:p>
          <a:p>
            <a:pPr algn="just">
              <a:lnSpc>
                <a:spcPct val="150000"/>
              </a:lnSpc>
            </a:pPr>
            <a:r>
              <a:rPr lang="en-US" sz="2400" b="1" dirty="0">
                <a:solidFill>
                  <a:srgbClr val="1F1F1F"/>
                </a:solidFill>
                <a:effectLst/>
                <a:latin typeface="Times New Roman" panose="02020603050405020304" pitchFamily="18" charset="0"/>
                <a:ea typeface="Times New Roman" panose="02020603050405020304" pitchFamily="18" charset="0"/>
              </a:rPr>
              <a:t>- </a:t>
            </a:r>
            <a:r>
              <a:rPr lang="en-US" sz="2400" b="0" i="1" dirty="0">
                <a:solidFill>
                  <a:srgbClr val="1F1F1F"/>
                </a:solidFill>
                <a:effectLst/>
                <a:latin typeface="Times New Roman" panose="02020603050405020304" pitchFamily="18" charset="0"/>
                <a:ea typeface="Times New Roman" panose="02020603050405020304" pitchFamily="18" charset="0"/>
              </a:rPr>
              <a:t>Tr</a:t>
            </a:r>
            <a:r>
              <a:rPr lang="vi-VN" sz="2400" b="0" i="1" dirty="0">
                <a:solidFill>
                  <a:srgbClr val="1F1F1F"/>
                </a:solidFill>
                <a:effectLst/>
                <a:latin typeface="Times New Roman" panose="02020603050405020304" pitchFamily="18" charset="0"/>
                <a:ea typeface="Times New Roman" panose="02020603050405020304" pitchFamily="18" charset="0"/>
              </a:rPr>
              <a:t>uyện Kiều</a:t>
            </a:r>
            <a:r>
              <a:rPr lang="vi-VN" sz="2400" dirty="0">
                <a:solidFill>
                  <a:srgbClr val="1F1F1F"/>
                </a:solidFill>
                <a:effectLst/>
                <a:latin typeface="Times New Roman" panose="02020603050405020304" pitchFamily="18" charset="0"/>
                <a:ea typeface="Times New Roman" panose="02020603050405020304" pitchFamily="18" charset="0"/>
              </a:rPr>
              <a:t> gắn liền với đời sống của người Việt. </a:t>
            </a:r>
            <a:r>
              <a:rPr lang="vi-VN" sz="2400" i="1" dirty="0">
                <a:solidFill>
                  <a:srgbClr val="1F1F1F"/>
                </a:solidFill>
                <a:effectLst/>
                <a:latin typeface="Times New Roman" panose="02020603050405020304" pitchFamily="18" charset="0"/>
                <a:ea typeface="Times New Roman" panose="02020603050405020304" pitchFamily="18" charset="0"/>
              </a:rPr>
              <a:t>Truyện Kiều</a:t>
            </a:r>
            <a:r>
              <a:rPr lang="vi-VN" sz="2400" dirty="0">
                <a:solidFill>
                  <a:srgbClr val="1F1F1F"/>
                </a:solidFill>
                <a:effectLst/>
                <a:latin typeface="Times New Roman" panose="02020603050405020304" pitchFamily="18" charset="0"/>
                <a:ea typeface="Times New Roman" panose="02020603050405020304" pitchFamily="18" charset="0"/>
              </a:rPr>
              <a:t> đã đi sâu vào tiềm thức của người Việt, được thuộc nằm lòng, được diễn xướng, được chuyển thể thành nhiều loại hình nghệ thuật khác nhau. </a:t>
            </a:r>
            <a:r>
              <a:rPr lang="vi-VN" sz="2400" i="1" dirty="0">
                <a:solidFill>
                  <a:srgbClr val="1F1F1F"/>
                </a:solidFill>
                <a:effectLst/>
                <a:latin typeface="Times New Roman" panose="02020603050405020304" pitchFamily="18" charset="0"/>
                <a:ea typeface="Times New Roman" panose="02020603050405020304" pitchFamily="18" charset="0"/>
              </a:rPr>
              <a:t>Truyện Kiều</a:t>
            </a:r>
            <a:r>
              <a:rPr lang="vi-VN" sz="2400" dirty="0">
                <a:solidFill>
                  <a:srgbClr val="1F1F1F"/>
                </a:solidFill>
                <a:effectLst/>
                <a:latin typeface="Times New Roman" panose="02020603050405020304" pitchFamily="18" charset="0"/>
                <a:ea typeface="Times New Roman" panose="02020603050405020304" pitchFamily="18" charset="0"/>
              </a:rPr>
              <a:t> lắng vào "tiếng ru" của bà, là những câu chuyện giữa bà và mẹ. Các nhân vật và câu thơ trong Truyện Kiều được sử dụng như những thành ngữ, điển tích trong đời sống thường ngày.</a:t>
            </a:r>
            <a:endParaRPr lang="en-US" sz="2400" dirty="0"/>
          </a:p>
        </p:txBody>
      </p:sp>
    </p:spTree>
    <p:extLst>
      <p:ext uri="{BB962C8B-B14F-4D97-AF65-F5344CB8AC3E}">
        <p14:creationId xmlns:p14="http://schemas.microsoft.com/office/powerpoint/2010/main" val="118998043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descr="A white flowers in a vase&#10;&#10;Description automatically generated">
            <a:extLst>
              <a:ext uri="{FF2B5EF4-FFF2-40B4-BE49-F238E27FC236}">
                <a16:creationId xmlns:a16="http://schemas.microsoft.com/office/drawing/2014/main" id="{F58D6C50-F64D-3CF7-05C9-EA2194D1B2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78963" y="909081"/>
            <a:ext cx="3364538" cy="5071731"/>
          </a:xfrm>
          <a:prstGeom prst="rect">
            <a:avLst/>
          </a:prstGeom>
        </p:spPr>
      </p:pic>
      <p:sp>
        <p:nvSpPr>
          <p:cNvPr id="7" name="TextBox 6">
            <a:extLst>
              <a:ext uri="{FF2B5EF4-FFF2-40B4-BE49-F238E27FC236}">
                <a16:creationId xmlns:a16="http://schemas.microsoft.com/office/drawing/2014/main" id="{2B838EDD-4CAE-9F72-1433-7BA82A590DA5}"/>
              </a:ext>
            </a:extLst>
          </p:cNvPr>
          <p:cNvSpPr txBox="1"/>
          <p:nvPr/>
        </p:nvSpPr>
        <p:spPr>
          <a:xfrm>
            <a:off x="256421" y="216994"/>
            <a:ext cx="7198688" cy="6478184"/>
          </a:xfrm>
          <a:prstGeom prst="rect">
            <a:avLst/>
          </a:prstGeom>
          <a:noFill/>
        </p:spPr>
        <p:txBody>
          <a:bodyPr wrap="square">
            <a:spAutoFit/>
          </a:bodyPr>
          <a:lstStyle/>
          <a:p>
            <a:pPr algn="just">
              <a:lnSpc>
                <a:spcPct val="150000"/>
              </a:lnSpc>
            </a:pPr>
            <a:r>
              <a:rPr lang="vi-VN" sz="2800" dirty="0">
                <a:effectLst/>
                <a:latin typeface="Times New Roman" panose="02020603050405020304" pitchFamily="18" charset="0"/>
                <a:ea typeface="Times New Roman" panose="02020603050405020304" pitchFamily="18" charset="0"/>
              </a:rPr>
              <a:t> </a:t>
            </a:r>
            <a:r>
              <a:rPr lang="en-US" sz="2800" b="1" dirty="0" err="1">
                <a:solidFill>
                  <a:srgbClr val="FF0000"/>
                </a:solidFill>
                <a:effectLst/>
                <a:latin typeface="Times New Roman" panose="02020603050405020304" pitchFamily="18" charset="0"/>
                <a:ea typeface="Times New Roman" panose="02020603050405020304" pitchFamily="18" charset="0"/>
              </a:rPr>
              <a:t>Nhiệm</a:t>
            </a:r>
            <a:r>
              <a:rPr lang="en-US" sz="2800" b="1" dirty="0">
                <a:solidFill>
                  <a:srgbClr val="FF0000"/>
                </a:solidFill>
                <a:effectLst/>
                <a:latin typeface="Times New Roman" panose="02020603050405020304" pitchFamily="18" charset="0"/>
                <a:ea typeface="Times New Roman" panose="02020603050405020304" pitchFamily="18" charset="0"/>
              </a:rPr>
              <a:t> </a:t>
            </a:r>
            <a:r>
              <a:rPr lang="en-US" sz="2800" b="1" dirty="0" err="1">
                <a:solidFill>
                  <a:srgbClr val="FF0000"/>
                </a:solidFill>
                <a:effectLst/>
                <a:latin typeface="Times New Roman" panose="02020603050405020304" pitchFamily="18" charset="0"/>
                <a:ea typeface="Times New Roman" panose="02020603050405020304" pitchFamily="18" charset="0"/>
              </a:rPr>
              <a:t>vụ</a:t>
            </a:r>
            <a:r>
              <a:rPr lang="en-US" sz="2800" b="1" dirty="0">
                <a:solidFill>
                  <a:srgbClr val="FF0000"/>
                </a:solidFill>
                <a:effectLst/>
                <a:latin typeface="Times New Roman" panose="02020603050405020304" pitchFamily="18" charset="0"/>
                <a:ea typeface="Times New Roman" panose="02020603050405020304" pitchFamily="18" charset="0"/>
              </a:rPr>
              <a:t> 2: </a:t>
            </a:r>
            <a:r>
              <a:rPr lang="en-US" sz="2800" dirty="0">
                <a:solidFill>
                  <a:srgbClr val="FF0000"/>
                </a:solidFill>
                <a:effectLst/>
                <a:latin typeface="Times New Roman" panose="02020603050405020304" pitchFamily="18" charset="0"/>
                <a:ea typeface="Times New Roman" panose="02020603050405020304" pitchFamily="18" charset="0"/>
              </a:rPr>
              <a:t>HS </a:t>
            </a:r>
            <a:r>
              <a:rPr lang="en-US" sz="2800" dirty="0" err="1">
                <a:solidFill>
                  <a:srgbClr val="FF0000"/>
                </a:solidFill>
                <a:effectLst/>
                <a:latin typeface="Times New Roman" panose="02020603050405020304" pitchFamily="18" charset="0"/>
                <a:ea typeface="Times New Roman" panose="02020603050405020304" pitchFamily="18" charset="0"/>
              </a:rPr>
              <a:t>dựa</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vào</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mục</a:t>
            </a:r>
            <a:r>
              <a:rPr lang="en-US" sz="2800" dirty="0">
                <a:solidFill>
                  <a:srgbClr val="FF0000"/>
                </a:solidFill>
                <a:effectLst/>
                <a:latin typeface="Times New Roman" panose="02020603050405020304" pitchFamily="18" charset="0"/>
                <a:ea typeface="Times New Roman" panose="02020603050405020304" pitchFamily="18" charset="0"/>
              </a:rPr>
              <a:t> 3 </a:t>
            </a:r>
            <a:r>
              <a:rPr lang="en-US" sz="2800" dirty="0" err="1">
                <a:solidFill>
                  <a:srgbClr val="FF0000"/>
                </a:solidFill>
                <a:effectLst/>
                <a:latin typeface="Times New Roman" panose="02020603050405020304" pitchFamily="18" charset="0"/>
                <a:ea typeface="Times New Roman" panose="02020603050405020304" pitchFamily="18" charset="0"/>
              </a:rPr>
              <a:t>phần</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Khám</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phá</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văn</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bản</a:t>
            </a:r>
            <a:r>
              <a:rPr lang="en-US" sz="2800" dirty="0">
                <a:solidFill>
                  <a:srgbClr val="FF0000"/>
                </a:solidFill>
                <a:effectLst/>
                <a:latin typeface="Times New Roman" panose="02020603050405020304" pitchFamily="18" charset="0"/>
                <a:ea typeface="Times New Roman" panose="02020603050405020304" pitchFamily="18" charset="0"/>
              </a:rPr>
              <a:t> để </a:t>
            </a:r>
            <a:r>
              <a:rPr lang="en-US" sz="2800" dirty="0" err="1">
                <a:solidFill>
                  <a:srgbClr val="FF0000"/>
                </a:solidFill>
                <a:effectLst/>
                <a:latin typeface="Times New Roman" panose="02020603050405020304" pitchFamily="18" charset="0"/>
                <a:ea typeface="Times New Roman" panose="02020603050405020304" pitchFamily="18" charset="0"/>
              </a:rPr>
              <a:t>tự</a:t>
            </a:r>
            <a:r>
              <a:rPr lang="en-US" sz="2800" dirty="0">
                <a:solidFill>
                  <a:srgbClr val="FF0000"/>
                </a:solidFill>
                <a:effectLst/>
                <a:latin typeface="Times New Roman" panose="02020603050405020304" pitchFamily="18" charset="0"/>
                <a:ea typeface="Times New Roman" panose="02020603050405020304" pitchFamily="18" charset="0"/>
              </a:rPr>
              <a:t> viết </a:t>
            </a:r>
            <a:r>
              <a:rPr lang="en-US" sz="2800" dirty="0" err="1">
                <a:solidFill>
                  <a:srgbClr val="FF0000"/>
                </a:solidFill>
                <a:effectLst/>
                <a:latin typeface="Times New Roman" panose="02020603050405020304" pitchFamily="18" charset="0"/>
                <a:ea typeface="Times New Roman" panose="02020603050405020304" pitchFamily="18" charset="0"/>
              </a:rPr>
              <a:t>đoạn</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văn</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thể</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hiện</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suy</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nghĩ</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riêng</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của</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bản</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thân</a:t>
            </a:r>
            <a:r>
              <a:rPr lang="en-US" sz="2800" dirty="0">
                <a:solidFill>
                  <a:srgbClr val="FF0000"/>
                </a:solidFill>
                <a:effectLst/>
                <a:latin typeface="Times New Roman" panose="02020603050405020304" pitchFamily="18" charset="0"/>
                <a:ea typeface="Times New Roman" panose="02020603050405020304" pitchFamily="18" charset="0"/>
              </a:rPr>
              <a:t> về </a:t>
            </a:r>
            <a:r>
              <a:rPr lang="en-US" sz="2800" dirty="0" err="1">
                <a:solidFill>
                  <a:srgbClr val="FF0000"/>
                </a:solidFill>
                <a:effectLst/>
                <a:latin typeface="Times New Roman" panose="02020603050405020304" pitchFamily="18" charset="0"/>
                <a:ea typeface="Times New Roman" panose="02020603050405020304" pitchFamily="18" charset="0"/>
              </a:rPr>
              <a:t>sức</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sống</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dirty="0" err="1">
                <a:solidFill>
                  <a:srgbClr val="FF0000"/>
                </a:solidFill>
                <a:effectLst/>
                <a:latin typeface="Times New Roman" panose="02020603050405020304" pitchFamily="18" charset="0"/>
                <a:ea typeface="Times New Roman" panose="02020603050405020304" pitchFamily="18" charset="0"/>
              </a:rPr>
              <a:t>của</a:t>
            </a:r>
            <a:r>
              <a:rPr lang="en-US" sz="2800" dirty="0">
                <a:solidFill>
                  <a:srgbClr val="FF0000"/>
                </a:solidFill>
                <a:effectLst/>
                <a:latin typeface="Times New Roman" panose="02020603050405020304" pitchFamily="18" charset="0"/>
                <a:ea typeface="Times New Roman" panose="02020603050405020304" pitchFamily="18" charset="0"/>
              </a:rPr>
              <a:t> </a:t>
            </a:r>
            <a:r>
              <a:rPr lang="en-US" sz="2800" i="1" dirty="0" err="1">
                <a:solidFill>
                  <a:srgbClr val="FF0000"/>
                </a:solidFill>
                <a:effectLst/>
                <a:latin typeface="Times New Roman" panose="02020603050405020304" pitchFamily="18" charset="0"/>
                <a:ea typeface="Times New Roman" panose="02020603050405020304" pitchFamily="18" charset="0"/>
              </a:rPr>
              <a:t>Truyện</a:t>
            </a:r>
            <a:r>
              <a:rPr lang="en-US" sz="2800" i="1" dirty="0">
                <a:solidFill>
                  <a:srgbClr val="FF0000"/>
                </a:solidFill>
                <a:effectLst/>
                <a:latin typeface="Times New Roman" panose="02020603050405020304" pitchFamily="18" charset="0"/>
                <a:ea typeface="Times New Roman" panose="02020603050405020304" pitchFamily="18" charset="0"/>
              </a:rPr>
              <a:t> </a:t>
            </a:r>
            <a:r>
              <a:rPr lang="en-US" sz="2800" i="1" dirty="0" err="1">
                <a:solidFill>
                  <a:srgbClr val="FF0000"/>
                </a:solidFill>
                <a:effectLst/>
                <a:latin typeface="Times New Roman" panose="02020603050405020304" pitchFamily="18" charset="0"/>
                <a:ea typeface="Times New Roman" panose="02020603050405020304" pitchFamily="18" charset="0"/>
              </a:rPr>
              <a:t>Kiều</a:t>
            </a:r>
            <a:r>
              <a:rPr lang="en-US" sz="2800" dirty="0">
                <a:solidFill>
                  <a:srgbClr val="FF0000"/>
                </a:solidFill>
                <a:effectLst/>
                <a:latin typeface="Times New Roman" panose="02020603050405020304" pitchFamily="18" charset="0"/>
                <a:ea typeface="Times New Roman" panose="02020603050405020304" pitchFamily="18" charset="0"/>
              </a:rPr>
              <a:t>.</a:t>
            </a:r>
            <a:endParaRPr lang="en-US" sz="2400" dirty="0">
              <a:solidFill>
                <a:srgbClr val="FF0000"/>
              </a:solidFill>
              <a:effectLst/>
              <a:latin typeface="Times New Roman" panose="02020603050405020304" pitchFamily="18" charset="0"/>
              <a:ea typeface="Times New Roman" panose="02020603050405020304" pitchFamily="18" charset="0"/>
            </a:endParaRPr>
          </a:p>
          <a:p>
            <a:pPr algn="just">
              <a:lnSpc>
                <a:spcPct val="150000"/>
              </a:lnSpc>
            </a:pPr>
            <a:r>
              <a:rPr lang="en-US" sz="2800" b="1" dirty="0" err="1">
                <a:solidFill>
                  <a:srgbClr val="000000"/>
                </a:solidFill>
                <a:effectLst/>
                <a:latin typeface="Times New Roman" panose="02020603050405020304" pitchFamily="18" charset="0"/>
                <a:ea typeface="Times New Roman" panose="02020603050405020304" pitchFamily="18" charset="0"/>
              </a:rPr>
              <a:t>Gợi</a:t>
            </a:r>
            <a:r>
              <a:rPr lang="en-US" sz="2800" b="1" dirty="0">
                <a:solidFill>
                  <a:srgbClr val="000000"/>
                </a:solidFill>
                <a:effectLst/>
                <a:latin typeface="Times New Roman" panose="02020603050405020304" pitchFamily="18" charset="0"/>
                <a:ea typeface="Times New Roman" panose="02020603050405020304" pitchFamily="18" charset="0"/>
              </a:rPr>
              <a:t> ý</a:t>
            </a:r>
            <a:endParaRPr lang="en-US" sz="2400" b="1" dirty="0">
              <a:effectLst/>
              <a:latin typeface="Times New Roman" panose="02020603050405020304" pitchFamily="18" charset="0"/>
              <a:ea typeface="Times New Roman" panose="02020603050405020304" pitchFamily="18" charset="0"/>
            </a:endParaRPr>
          </a:p>
          <a:p>
            <a:pPr algn="just">
              <a:lnSpc>
                <a:spcPct val="150000"/>
              </a:lnSpc>
            </a:pPr>
            <a:r>
              <a:rPr lang="en-US" sz="2800" dirty="0">
                <a:solidFill>
                  <a:srgbClr val="1F1F1F"/>
                </a:solidFill>
                <a:effectLst/>
                <a:latin typeface="Times New Roman" panose="02020603050405020304" pitchFamily="18" charset="0"/>
                <a:ea typeface="Calibri" panose="020F0502020204030204" pitchFamily="34" charset="0"/>
              </a:rPr>
              <a:t>- Ngày nay, vì </a:t>
            </a:r>
            <a:r>
              <a:rPr lang="en-US" sz="2800" dirty="0" err="1">
                <a:solidFill>
                  <a:srgbClr val="1F1F1F"/>
                </a:solidFill>
                <a:effectLst/>
                <a:latin typeface="Times New Roman" panose="02020603050405020304" pitchFamily="18" charset="0"/>
                <a:ea typeface="Calibri" panose="020F0502020204030204" pitchFamily="34" charset="0"/>
              </a:rPr>
              <a:t>khoảng</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cách</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thời</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gian</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nên</a:t>
            </a:r>
            <a:r>
              <a:rPr lang="en-US" sz="2800" dirty="0">
                <a:solidFill>
                  <a:srgbClr val="1F1F1F"/>
                </a:solidFill>
                <a:effectLst/>
                <a:latin typeface="Times New Roman" panose="02020603050405020304" pitchFamily="18" charset="0"/>
                <a:ea typeface="Calibri" panose="020F0502020204030204" pitchFamily="34" charset="0"/>
              </a:rPr>
              <a:t> việc </a:t>
            </a:r>
            <a:r>
              <a:rPr lang="en-US" sz="2800" dirty="0" err="1">
                <a:solidFill>
                  <a:srgbClr val="1F1F1F"/>
                </a:solidFill>
                <a:effectLst/>
                <a:latin typeface="Times New Roman" panose="02020603050405020304" pitchFamily="18" charset="0"/>
                <a:ea typeface="Calibri" panose="020F0502020204030204" pitchFamily="34" charset="0"/>
              </a:rPr>
              <a:t>tiếp</a:t>
            </a:r>
            <a:r>
              <a:rPr lang="en-US" sz="2800" dirty="0">
                <a:solidFill>
                  <a:srgbClr val="1F1F1F"/>
                </a:solidFill>
                <a:effectLst/>
                <a:latin typeface="Times New Roman" panose="02020603050405020304" pitchFamily="18" charset="0"/>
                <a:ea typeface="Calibri" panose="020F0502020204030204" pitchFamily="34" charset="0"/>
              </a:rPr>
              <a:t> nhận </a:t>
            </a:r>
            <a:r>
              <a:rPr lang="en-US" sz="2800" dirty="0" err="1">
                <a:solidFill>
                  <a:srgbClr val="1F1F1F"/>
                </a:solidFill>
                <a:effectLst/>
                <a:latin typeface="Times New Roman" panose="02020603050405020304" pitchFamily="18" charset="0"/>
                <a:ea typeface="Calibri" panose="020F0502020204030204" pitchFamily="34" charset="0"/>
              </a:rPr>
              <a:t>Truyện</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Kiều</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của</a:t>
            </a:r>
            <a:r>
              <a:rPr lang="en-US" sz="2800" dirty="0">
                <a:solidFill>
                  <a:srgbClr val="1F1F1F"/>
                </a:solidFill>
                <a:effectLst/>
                <a:latin typeface="Times New Roman" panose="02020603050405020304" pitchFamily="18" charset="0"/>
                <a:ea typeface="Calibri" panose="020F0502020204030204" pitchFamily="34" charset="0"/>
              </a:rPr>
              <a:t> thế hệ </a:t>
            </a:r>
            <a:r>
              <a:rPr lang="en-US" sz="2800" dirty="0" err="1">
                <a:solidFill>
                  <a:srgbClr val="1F1F1F"/>
                </a:solidFill>
                <a:effectLst/>
                <a:latin typeface="Times New Roman" panose="02020603050405020304" pitchFamily="18" charset="0"/>
                <a:ea typeface="Calibri" panose="020F0502020204030204" pitchFamily="34" charset="0"/>
              </a:rPr>
              <a:t>trẻ</a:t>
            </a:r>
            <a:r>
              <a:rPr lang="en-US" sz="2800" dirty="0">
                <a:solidFill>
                  <a:srgbClr val="1F1F1F"/>
                </a:solidFill>
                <a:effectLst/>
                <a:latin typeface="Times New Roman" panose="02020603050405020304" pitchFamily="18" charset="0"/>
                <a:ea typeface="Calibri" panose="020F0502020204030204" pitchFamily="34" charset="0"/>
              </a:rPr>
              <a:t> ngày nay có </a:t>
            </a:r>
            <a:r>
              <a:rPr lang="en-US" sz="2800" dirty="0" err="1">
                <a:solidFill>
                  <a:srgbClr val="1F1F1F"/>
                </a:solidFill>
                <a:effectLst/>
                <a:latin typeface="Times New Roman" panose="02020603050405020304" pitchFamily="18" charset="0"/>
                <a:ea typeface="Calibri" panose="020F0502020204030204" pitchFamily="34" charset="0"/>
              </a:rPr>
              <a:t>phần</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hạn</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chế</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hơn</a:t>
            </a:r>
            <a:r>
              <a:rPr lang="en-US" sz="2800" dirty="0">
                <a:solidFill>
                  <a:srgbClr val="1F1F1F"/>
                </a:solidFill>
                <a:effectLst/>
                <a:latin typeface="Times New Roman" panose="02020603050405020304" pitchFamily="18" charset="0"/>
                <a:ea typeface="Calibri" panose="020F0502020204030204" pitchFamily="34" charset="0"/>
              </a:rPr>
              <a:t> so </a:t>
            </a:r>
            <a:r>
              <a:rPr lang="en-US" sz="2800" dirty="0" err="1">
                <a:solidFill>
                  <a:srgbClr val="1F1F1F"/>
                </a:solidFill>
                <a:effectLst/>
                <a:latin typeface="Times New Roman" panose="02020603050405020304" pitchFamily="18" charset="0"/>
                <a:ea typeface="Calibri" panose="020F0502020204030204" pitchFamily="34" charset="0"/>
              </a:rPr>
              <a:t>với</a:t>
            </a:r>
            <a:r>
              <a:rPr lang="en-US" sz="2800" dirty="0">
                <a:solidFill>
                  <a:srgbClr val="1F1F1F"/>
                </a:solidFill>
                <a:effectLst/>
                <a:latin typeface="Times New Roman" panose="02020603050405020304" pitchFamily="18" charset="0"/>
                <a:ea typeface="Calibri" panose="020F0502020204030204" pitchFamily="34" charset="0"/>
              </a:rPr>
              <a:t> các thế hệ </a:t>
            </a:r>
            <a:r>
              <a:rPr lang="en-US" sz="2800" dirty="0" err="1">
                <a:solidFill>
                  <a:srgbClr val="1F1F1F"/>
                </a:solidFill>
                <a:effectLst/>
                <a:latin typeface="Times New Roman" panose="02020603050405020304" pitchFamily="18" charset="0"/>
                <a:ea typeface="Calibri" panose="020F0502020204030204" pitchFamily="34" charset="0"/>
              </a:rPr>
              <a:t>trước</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Tuy</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nhiên</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Truyện</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Kiều</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mãi</a:t>
            </a:r>
            <a:r>
              <a:rPr lang="en-US" sz="2800" dirty="0">
                <a:solidFill>
                  <a:srgbClr val="1F1F1F"/>
                </a:solidFill>
                <a:effectLst/>
                <a:latin typeface="Times New Roman" panose="02020603050405020304" pitchFamily="18" charset="0"/>
                <a:ea typeface="Calibri" panose="020F0502020204030204" pitchFamily="34" charset="0"/>
              </a:rPr>
              <a:t> là </a:t>
            </a:r>
            <a:r>
              <a:rPr lang="en-US" sz="2800" dirty="0" err="1">
                <a:solidFill>
                  <a:srgbClr val="1F1F1F"/>
                </a:solidFill>
                <a:effectLst/>
                <a:latin typeface="Times New Roman" panose="02020603050405020304" pitchFamily="18" charset="0"/>
                <a:ea typeface="Calibri" panose="020F0502020204030204" pitchFamily="34" charset="0"/>
              </a:rPr>
              <a:t>kiệt</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tác</a:t>
            </a:r>
            <a:r>
              <a:rPr lang="en-US" sz="2800" dirty="0">
                <a:solidFill>
                  <a:srgbClr val="1F1F1F"/>
                </a:solidFill>
                <a:effectLst/>
                <a:latin typeface="Times New Roman" panose="02020603050405020304" pitchFamily="18" charset="0"/>
                <a:ea typeface="Calibri" panose="020F0502020204030204" pitchFamily="34" charset="0"/>
              </a:rPr>
              <a:t>, là </a:t>
            </a:r>
            <a:r>
              <a:rPr lang="en-US" sz="2800" dirty="0" err="1">
                <a:solidFill>
                  <a:srgbClr val="1F1F1F"/>
                </a:solidFill>
                <a:effectLst/>
                <a:latin typeface="Times New Roman" panose="02020603050405020304" pitchFamily="18" charset="0"/>
                <a:ea typeface="Calibri" panose="020F0502020204030204" pitchFamily="34" charset="0"/>
              </a:rPr>
              <a:t>một</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biểu</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tượng</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văn</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hóa</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và</a:t>
            </a:r>
            <a:r>
              <a:rPr lang="en-US" sz="2800" dirty="0">
                <a:solidFill>
                  <a:srgbClr val="1F1F1F"/>
                </a:solidFill>
                <a:effectLst/>
                <a:latin typeface="Times New Roman" panose="02020603050405020304" pitchFamily="18" charset="0"/>
                <a:ea typeface="Calibri" panose="020F0502020204030204" pitchFamily="34" charset="0"/>
              </a:rPr>
              <a:t> là </a:t>
            </a:r>
            <a:r>
              <a:rPr lang="en-US" sz="2800" dirty="0" err="1">
                <a:solidFill>
                  <a:srgbClr val="1F1F1F"/>
                </a:solidFill>
                <a:effectLst/>
                <a:latin typeface="Times New Roman" panose="02020603050405020304" pitchFamily="18" charset="0"/>
                <a:ea typeface="Calibri" panose="020F0502020204030204" pitchFamily="34" charset="0"/>
              </a:rPr>
              <a:t>niềm</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tự</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hào</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của</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người</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dân</a:t>
            </a:r>
            <a:r>
              <a:rPr lang="en-US" sz="2800" dirty="0">
                <a:solidFill>
                  <a:srgbClr val="1F1F1F"/>
                </a:solidFill>
                <a:effectLst/>
                <a:latin typeface="Times New Roman" panose="02020603050405020304" pitchFamily="18" charset="0"/>
                <a:ea typeface="Calibri" panose="020F0502020204030204" pitchFamily="34" charset="0"/>
              </a:rPr>
              <a:t> </a:t>
            </a:r>
            <a:r>
              <a:rPr lang="en-US" sz="2800" dirty="0" err="1">
                <a:solidFill>
                  <a:srgbClr val="1F1F1F"/>
                </a:solidFill>
                <a:effectLst/>
                <a:latin typeface="Times New Roman" panose="02020603050405020304" pitchFamily="18" charset="0"/>
                <a:ea typeface="Calibri" panose="020F0502020204030204" pitchFamily="34" charset="0"/>
              </a:rPr>
              <a:t>Việt</a:t>
            </a:r>
            <a:r>
              <a:rPr lang="en-US" sz="2800" dirty="0">
                <a:solidFill>
                  <a:srgbClr val="1F1F1F"/>
                </a:solidFill>
                <a:effectLst/>
                <a:latin typeface="Times New Roman" panose="02020603050405020304" pitchFamily="18" charset="0"/>
                <a:ea typeface="Calibri" panose="020F0502020204030204" pitchFamily="34" charset="0"/>
              </a:rPr>
              <a:t> Nam.</a:t>
            </a:r>
            <a:endParaRPr lang="en-US" sz="2800" dirty="0"/>
          </a:p>
        </p:txBody>
      </p:sp>
    </p:spTree>
    <p:extLst>
      <p:ext uri="{BB962C8B-B14F-4D97-AF65-F5344CB8AC3E}">
        <p14:creationId xmlns:p14="http://schemas.microsoft.com/office/powerpoint/2010/main" val="760553004"/>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2992C37-7956-B4CF-9CC8-E0D7C865EFF9}"/>
              </a:ext>
            </a:extLst>
          </p:cNvPr>
          <p:cNvSpPr>
            <a:spLocks noGrp="1"/>
          </p:cNvSpPr>
          <p:nvPr>
            <p:ph type="title"/>
          </p:nvPr>
        </p:nvSpPr>
        <p:spPr>
          <a:xfrm>
            <a:off x="6657715" y="467271"/>
            <a:ext cx="4195674" cy="2052522"/>
          </a:xfrm>
        </p:spPr>
        <p:txBody>
          <a:bodyPr anchor="b">
            <a:normAutofit/>
          </a:bodyPr>
          <a:lstStyle/>
          <a:p>
            <a:r>
              <a:rPr lang="en-US" sz="7200" dirty="0" err="1">
                <a:solidFill>
                  <a:srgbClr val="FF0000"/>
                </a:solidFill>
                <a:latin typeface="#9Slide05 Brannboll Ny" panose="02000000000000000000" pitchFamily="2" charset="0"/>
              </a:rPr>
              <a:t>Ngâm</a:t>
            </a:r>
            <a:r>
              <a:rPr lang="en-US" sz="7200" dirty="0">
                <a:solidFill>
                  <a:srgbClr val="FF0000"/>
                </a:solidFill>
                <a:latin typeface="#9Slide05 Brannboll Ny" panose="02000000000000000000" pitchFamily="2" charset="0"/>
              </a:rPr>
              <a:t> </a:t>
            </a:r>
            <a:r>
              <a:rPr lang="en-US" sz="7200" dirty="0" err="1">
                <a:solidFill>
                  <a:srgbClr val="FF0000"/>
                </a:solidFill>
                <a:latin typeface="#9Slide05 Brannboll Ny" panose="02000000000000000000" pitchFamily="2" charset="0"/>
              </a:rPr>
              <a:t>Kiều</a:t>
            </a:r>
            <a:endParaRPr lang="en-US" sz="7200" dirty="0">
              <a:solidFill>
                <a:srgbClr val="FF0000"/>
              </a:solidFill>
              <a:latin typeface="#9Slide05 Brannboll Ny" panose="02000000000000000000" pitchFamily="2" charset="0"/>
            </a:endParaRPr>
          </a:p>
        </p:txBody>
      </p:sp>
      <p:sp>
        <p:nvSpPr>
          <p:cNvPr id="16" name="Freeform: Shape 15">
            <a:extLst>
              <a:ext uri="{FF2B5EF4-FFF2-40B4-BE49-F238E27FC236}">
                <a16:creationId xmlns:a16="http://schemas.microsoft.com/office/drawing/2014/main" id="{D0F14822-B1F1-4730-A131-C3416A790B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50930" y="3942512"/>
            <a:ext cx="3238728" cy="2915488"/>
          </a:xfrm>
          <a:custGeom>
            <a:avLst/>
            <a:gdLst>
              <a:gd name="connsiteX0" fmla="*/ 1619364 w 3238728"/>
              <a:gd name="connsiteY0" fmla="*/ 0 h 2915488"/>
              <a:gd name="connsiteX1" fmla="*/ 3238728 w 3238728"/>
              <a:gd name="connsiteY1" fmla="*/ 1619364 h 2915488"/>
              <a:gd name="connsiteX2" fmla="*/ 2649430 w 3238728"/>
              <a:gd name="connsiteY2" fmla="*/ 2868944 h 2915488"/>
              <a:gd name="connsiteX3" fmla="*/ 2587188 w 3238728"/>
              <a:gd name="connsiteY3" fmla="*/ 2915488 h 2915488"/>
              <a:gd name="connsiteX4" fmla="*/ 651541 w 3238728"/>
              <a:gd name="connsiteY4" fmla="*/ 2915488 h 2915488"/>
              <a:gd name="connsiteX5" fmla="*/ 589298 w 3238728"/>
              <a:gd name="connsiteY5" fmla="*/ 2868944 h 2915488"/>
              <a:gd name="connsiteX6" fmla="*/ 0 w 3238728"/>
              <a:gd name="connsiteY6" fmla="*/ 1619364 h 2915488"/>
              <a:gd name="connsiteX7" fmla="*/ 1619364 w 3238728"/>
              <a:gd name="connsiteY7" fmla="*/ 0 h 2915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38728" h="2915488">
                <a:moveTo>
                  <a:pt x="1619364" y="0"/>
                </a:moveTo>
                <a:cubicBezTo>
                  <a:pt x="2513714" y="0"/>
                  <a:pt x="3238728" y="725014"/>
                  <a:pt x="3238728" y="1619364"/>
                </a:cubicBezTo>
                <a:cubicBezTo>
                  <a:pt x="3238728" y="2122436"/>
                  <a:pt x="3009329" y="2571929"/>
                  <a:pt x="2649430" y="2868944"/>
                </a:cubicBezTo>
                <a:lnTo>
                  <a:pt x="2587188" y="2915488"/>
                </a:lnTo>
                <a:lnTo>
                  <a:pt x="651541" y="2915488"/>
                </a:lnTo>
                <a:lnTo>
                  <a:pt x="589298" y="2868944"/>
                </a:lnTo>
                <a:cubicBezTo>
                  <a:pt x="229399" y="2571929"/>
                  <a:pt x="0" y="2122436"/>
                  <a:pt x="0" y="1619364"/>
                </a:cubicBezTo>
                <a:cubicBezTo>
                  <a:pt x="0" y="725014"/>
                  <a:pt x="725014" y="0"/>
                  <a:pt x="1619364" y="0"/>
                </a:cubicBezTo>
                <a:close/>
              </a:path>
            </a:pathLst>
          </a:cu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063F1D6B-3845-4F68-9803-39000080EC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154502" cy="4167582"/>
          </a:xfrm>
          <a:custGeom>
            <a:avLst/>
            <a:gdLst>
              <a:gd name="connsiteX0" fmla="*/ 1209514 w 4154502"/>
              <a:gd name="connsiteY0" fmla="*/ 0 h 4167582"/>
              <a:gd name="connsiteX1" fmla="*/ 2782034 w 4154502"/>
              <a:gd name="connsiteY1" fmla="*/ 0 h 4167582"/>
              <a:gd name="connsiteX2" fmla="*/ 2836049 w 4154502"/>
              <a:gd name="connsiteY2" fmla="*/ 19770 h 4167582"/>
              <a:gd name="connsiteX3" fmla="*/ 4154502 w 4154502"/>
              <a:gd name="connsiteY3" fmla="*/ 2008854 h 4167582"/>
              <a:gd name="connsiteX4" fmla="*/ 1995774 w 4154502"/>
              <a:gd name="connsiteY4" fmla="*/ 4167582 h 4167582"/>
              <a:gd name="connsiteX5" fmla="*/ 6690 w 4154502"/>
              <a:gd name="connsiteY5" fmla="*/ 2849129 h 4167582"/>
              <a:gd name="connsiteX6" fmla="*/ 0 w 4154502"/>
              <a:gd name="connsiteY6" fmla="*/ 2830852 h 4167582"/>
              <a:gd name="connsiteX7" fmla="*/ 0 w 4154502"/>
              <a:gd name="connsiteY7" fmla="*/ 1186857 h 4167582"/>
              <a:gd name="connsiteX8" fmla="*/ 6690 w 4154502"/>
              <a:gd name="connsiteY8" fmla="*/ 1168580 h 4167582"/>
              <a:gd name="connsiteX9" fmla="*/ 1155500 w 4154502"/>
              <a:gd name="connsiteY9" fmla="*/ 19770 h 4167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154502" h="4167582">
                <a:moveTo>
                  <a:pt x="1209514" y="0"/>
                </a:moveTo>
                <a:lnTo>
                  <a:pt x="2782034" y="0"/>
                </a:lnTo>
                <a:lnTo>
                  <a:pt x="2836049" y="19770"/>
                </a:lnTo>
                <a:cubicBezTo>
                  <a:pt x="3610849" y="347482"/>
                  <a:pt x="4154502" y="1114679"/>
                  <a:pt x="4154502" y="2008854"/>
                </a:cubicBezTo>
                <a:cubicBezTo>
                  <a:pt x="4154502" y="3201087"/>
                  <a:pt x="3188007" y="4167582"/>
                  <a:pt x="1995774" y="4167582"/>
                </a:cubicBezTo>
                <a:cubicBezTo>
                  <a:pt x="1101599" y="4167582"/>
                  <a:pt x="334402" y="3623929"/>
                  <a:pt x="6690" y="2849129"/>
                </a:cubicBezTo>
                <a:lnTo>
                  <a:pt x="0" y="2830852"/>
                </a:lnTo>
                <a:lnTo>
                  <a:pt x="0" y="1186857"/>
                </a:lnTo>
                <a:lnTo>
                  <a:pt x="6690" y="1168580"/>
                </a:lnTo>
                <a:cubicBezTo>
                  <a:pt x="225165" y="652046"/>
                  <a:pt x="638966" y="238245"/>
                  <a:pt x="1155500" y="19770"/>
                </a:cubicBezTo>
                <a:close/>
              </a:path>
            </a:pathLst>
          </a:cu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erson and person on a horse&#10;&#10;Description automatically generated">
            <a:extLst>
              <a:ext uri="{FF2B5EF4-FFF2-40B4-BE49-F238E27FC236}">
                <a16:creationId xmlns:a16="http://schemas.microsoft.com/office/drawing/2014/main" id="{1A48F477-5595-4413-965C-1FF44BE337E2}"/>
              </a:ext>
            </a:extLst>
          </p:cNvPr>
          <p:cNvPicPr>
            <a:picLocks noChangeAspect="1"/>
          </p:cNvPicPr>
          <p:nvPr/>
        </p:nvPicPr>
        <p:blipFill>
          <a:blip r:embed="rId2">
            <a:extLst>
              <a:ext uri="{28A0092B-C50C-407E-A947-70E740481C1C}">
                <a14:useLocalDpi xmlns:a14="http://schemas.microsoft.com/office/drawing/2010/main" val="0"/>
              </a:ext>
            </a:extLst>
          </a:blip>
          <a:srcRect t="3472" r="1" b="1"/>
          <a:stretch/>
        </p:blipFill>
        <p:spPr>
          <a:xfrm>
            <a:off x="-3" y="10"/>
            <a:ext cx="4317456" cy="4167571"/>
          </a:xfrm>
          <a:custGeom>
            <a:avLst/>
            <a:gdLst/>
            <a:ahLst/>
            <a:cxnLst/>
            <a:rect l="l" t="t" r="r" b="b"/>
            <a:pathLst>
              <a:path w="4317456" h="4167581">
                <a:moveTo>
                  <a:pt x="1372466" y="0"/>
                </a:moveTo>
                <a:lnTo>
                  <a:pt x="2944990" y="0"/>
                </a:lnTo>
                <a:lnTo>
                  <a:pt x="2999002" y="19769"/>
                </a:lnTo>
                <a:cubicBezTo>
                  <a:pt x="3773802" y="347482"/>
                  <a:pt x="4317456" y="1114680"/>
                  <a:pt x="4317456" y="2008853"/>
                </a:cubicBezTo>
                <a:cubicBezTo>
                  <a:pt x="4317456" y="3201085"/>
                  <a:pt x="3350960" y="4167581"/>
                  <a:pt x="2158728" y="4167581"/>
                </a:cubicBezTo>
                <a:cubicBezTo>
                  <a:pt x="966497" y="4167581"/>
                  <a:pt x="0" y="3201085"/>
                  <a:pt x="0" y="2008853"/>
                </a:cubicBezTo>
                <a:cubicBezTo>
                  <a:pt x="0" y="1114680"/>
                  <a:pt x="543654" y="347482"/>
                  <a:pt x="1318454" y="19769"/>
                </a:cubicBezTo>
                <a:close/>
              </a:path>
            </a:pathLst>
          </a:custGeom>
        </p:spPr>
      </p:pic>
      <p:pic>
        <p:nvPicPr>
          <p:cNvPr id="5" name="Content Placeholder 4" descr="A poster with two women in traditional clothing&#10;&#10;Description automatically generated">
            <a:extLst>
              <a:ext uri="{FF2B5EF4-FFF2-40B4-BE49-F238E27FC236}">
                <a16:creationId xmlns:a16="http://schemas.microsoft.com/office/drawing/2014/main" id="{2AA5C117-0D71-C87E-72DA-19C2900D6E9E}"/>
              </a:ext>
            </a:extLst>
          </p:cNvPr>
          <p:cNvPicPr>
            <a:picLocks noChangeAspect="1"/>
          </p:cNvPicPr>
          <p:nvPr/>
        </p:nvPicPr>
        <p:blipFill>
          <a:blip r:embed="rId3">
            <a:extLst>
              <a:ext uri="{28A0092B-C50C-407E-A947-70E740481C1C}">
                <a14:useLocalDpi xmlns:a14="http://schemas.microsoft.com/office/drawing/2010/main" val="0"/>
              </a:ext>
            </a:extLst>
          </a:blip>
          <a:srcRect t="987" r="2" b="3304"/>
          <a:stretch/>
        </p:blipFill>
        <p:spPr>
          <a:xfrm>
            <a:off x="2767505" y="3942512"/>
            <a:ext cx="3238727" cy="2915488"/>
          </a:xfrm>
          <a:custGeom>
            <a:avLst/>
            <a:gdLst/>
            <a:ahLst/>
            <a:cxnLst/>
            <a:rect l="l" t="t" r="r" b="b"/>
            <a:pathLst>
              <a:path w="3238727" h="2915488">
                <a:moveTo>
                  <a:pt x="1619364" y="0"/>
                </a:moveTo>
                <a:cubicBezTo>
                  <a:pt x="2513714" y="0"/>
                  <a:pt x="3238727" y="725014"/>
                  <a:pt x="3238727" y="1619364"/>
                </a:cubicBezTo>
                <a:cubicBezTo>
                  <a:pt x="3238727" y="2122436"/>
                  <a:pt x="3009328" y="2571928"/>
                  <a:pt x="2649429" y="2868943"/>
                </a:cubicBezTo>
                <a:lnTo>
                  <a:pt x="2587186" y="2915488"/>
                </a:lnTo>
                <a:lnTo>
                  <a:pt x="651541" y="2915488"/>
                </a:lnTo>
                <a:lnTo>
                  <a:pt x="589298" y="2868943"/>
                </a:lnTo>
                <a:cubicBezTo>
                  <a:pt x="229399" y="2571928"/>
                  <a:pt x="0" y="2122436"/>
                  <a:pt x="0" y="1619364"/>
                </a:cubicBezTo>
                <a:cubicBezTo>
                  <a:pt x="0" y="725014"/>
                  <a:pt x="725014" y="0"/>
                  <a:pt x="1619364" y="0"/>
                </a:cubicBezTo>
                <a:close/>
              </a:path>
            </a:pathLst>
          </a:custGeom>
        </p:spPr>
      </p:pic>
      <p:grpSp>
        <p:nvGrpSpPr>
          <p:cNvPr id="20" name="Group 19">
            <a:extLst>
              <a:ext uri="{FF2B5EF4-FFF2-40B4-BE49-F238E27FC236}">
                <a16:creationId xmlns:a16="http://schemas.microsoft.com/office/drawing/2014/main" id="{C6C6FA52-B664-419A-A212-125E50579D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825" y="1771652"/>
            <a:ext cx="3486643" cy="2754874"/>
            <a:chOff x="1303825" y="1771652"/>
            <a:chExt cx="3486643" cy="2754874"/>
          </a:xfrm>
        </p:grpSpPr>
        <p:sp>
          <p:nvSpPr>
            <p:cNvPr id="21"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18953" y="17716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1"/>
            </a:solidFill>
            <a:ln w="776" cap="flat">
              <a:noFill/>
              <a:prstDash val="solid"/>
              <a:miter/>
            </a:ln>
          </p:spPr>
          <p:txBody>
            <a:bodyPr rtlCol="0" anchor="ctr"/>
            <a:lstStyle/>
            <a:p>
              <a:endParaRPr lang="en-US"/>
            </a:p>
          </p:txBody>
        </p:sp>
        <p:sp>
          <p:nvSpPr>
            <p:cNvPr id="22"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04045" y="3208746"/>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1"/>
            </a:solidFill>
            <a:ln w="516" cap="flat">
              <a:noFill/>
              <a:prstDash val="solid"/>
              <a:miter/>
            </a:ln>
          </p:spPr>
          <p:txBody>
            <a:bodyPr rtlCol="0" anchor="ctr"/>
            <a:lstStyle/>
            <a:p>
              <a:endParaRPr lang="en-US"/>
            </a:p>
          </p:txBody>
        </p:sp>
        <p:sp>
          <p:nvSpPr>
            <p:cNvPr id="23"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825" y="4368981"/>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1"/>
            </a:solidFill>
            <a:ln w="751" cap="flat">
              <a:noFill/>
              <a:prstDash val="solid"/>
              <a:miter/>
            </a:ln>
          </p:spPr>
          <p:txBody>
            <a:bodyPr rtlCol="0" anchor="ctr"/>
            <a:lstStyle/>
            <a:p>
              <a:endParaRPr lang="en-US"/>
            </a:p>
          </p:txBody>
        </p:sp>
      </p:grpSp>
      <p:cxnSp>
        <p:nvCxnSpPr>
          <p:cNvPr id="25" name="Straight Connector 24">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3893"/>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8AA41384-09E6-0809-E96D-F9D743E674FA}"/>
              </a:ext>
            </a:extLst>
          </p:cNvPr>
          <p:cNvSpPr txBox="1"/>
          <p:nvPr/>
        </p:nvSpPr>
        <p:spPr>
          <a:xfrm>
            <a:off x="6095999" y="3429000"/>
            <a:ext cx="5327211" cy="1490729"/>
          </a:xfrm>
          <a:prstGeom prst="rect">
            <a:avLst/>
          </a:prstGeom>
          <a:noFill/>
        </p:spPr>
        <p:txBody>
          <a:bodyPr wrap="square">
            <a:spAutoFit/>
          </a:bodyPr>
          <a:lstStyle/>
          <a:p>
            <a:pPr algn="just">
              <a:lnSpc>
                <a:spcPct val="150000"/>
              </a:lnSpc>
            </a:pPr>
            <a:r>
              <a:rPr lang="en-US" sz="3200" dirty="0" err="1">
                <a:solidFill>
                  <a:srgbClr val="0D0D0D"/>
                </a:solidFill>
                <a:latin typeface="Times New Roman" panose="02020603050405020304" pitchFamily="18" charset="0"/>
                <a:ea typeface="Calibri" panose="020F0502020204030204" pitchFamily="34" charset="0"/>
              </a:rPr>
              <a:t>C</a:t>
            </a:r>
            <a:r>
              <a:rPr lang="en-US" sz="3200" dirty="0" err="1">
                <a:solidFill>
                  <a:srgbClr val="0D0D0D"/>
                </a:solidFill>
                <a:effectLst/>
                <a:latin typeface="Times New Roman" panose="02020603050405020304" pitchFamily="18" charset="0"/>
                <a:ea typeface="Calibri" panose="020F0502020204030204" pitchFamily="34" charset="0"/>
              </a:rPr>
              <a:t>họn</a:t>
            </a:r>
            <a:r>
              <a:rPr lang="en-US" sz="3200" dirty="0">
                <a:solidFill>
                  <a:srgbClr val="0D0D0D"/>
                </a:solidFill>
                <a:effectLst/>
                <a:latin typeface="Times New Roman" panose="02020603050405020304" pitchFamily="18" charset="0"/>
                <a:ea typeface="Calibri" panose="020F0502020204030204" pitchFamily="34" charset="0"/>
              </a:rPr>
              <a:t> 1 </a:t>
            </a:r>
            <a:r>
              <a:rPr lang="en-US" sz="3200" dirty="0" err="1">
                <a:solidFill>
                  <a:srgbClr val="0D0D0D"/>
                </a:solidFill>
                <a:effectLst/>
                <a:latin typeface="Times New Roman" panose="02020603050405020304" pitchFamily="18" charset="0"/>
                <a:ea typeface="Calibri" panose="020F0502020204030204" pitchFamily="34" charset="0"/>
              </a:rPr>
              <a:t>đoạn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trích</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trong</a:t>
            </a:r>
            <a:r>
              <a:rPr lang="en-US" sz="3200" dirty="0">
                <a:solidFill>
                  <a:srgbClr val="0D0D0D"/>
                </a:solidFill>
                <a:effectLst/>
                <a:latin typeface="Times New Roman" panose="02020603050405020304" pitchFamily="18" charset="0"/>
                <a:ea typeface="Calibri" panose="020F0502020204030204" pitchFamily="34" charset="0"/>
              </a:rPr>
              <a:t> </a:t>
            </a:r>
            <a:r>
              <a:rPr lang="en-US" sz="3200" i="1" dirty="0" err="1">
                <a:solidFill>
                  <a:srgbClr val="0D0D0D"/>
                </a:solidFill>
                <a:effectLst/>
                <a:latin typeface="Times New Roman" panose="02020603050405020304" pitchFamily="18" charset="0"/>
                <a:ea typeface="Calibri" panose="020F0502020204030204" pitchFamily="34" charset="0"/>
              </a:rPr>
              <a:t>Truyện</a:t>
            </a:r>
            <a:r>
              <a:rPr lang="en-US" sz="3200" i="1" dirty="0">
                <a:solidFill>
                  <a:srgbClr val="0D0D0D"/>
                </a:solidFill>
                <a:effectLst/>
                <a:latin typeface="Times New Roman" panose="02020603050405020304" pitchFamily="18" charset="0"/>
                <a:ea typeface="Calibri" panose="020F0502020204030204" pitchFamily="34" charset="0"/>
              </a:rPr>
              <a:t> </a:t>
            </a:r>
            <a:r>
              <a:rPr lang="en-US" sz="3200" i="1" dirty="0" err="1">
                <a:solidFill>
                  <a:srgbClr val="0D0D0D"/>
                </a:solidFill>
                <a:effectLst/>
                <a:latin typeface="Times New Roman" panose="02020603050405020304" pitchFamily="18" charset="0"/>
                <a:ea typeface="Calibri" panose="020F0502020204030204" pitchFamily="34" charset="0"/>
              </a:rPr>
              <a:t>Kiều</a:t>
            </a:r>
            <a:r>
              <a:rPr lang="en-US" sz="3200" i="1" dirty="0">
                <a:solidFill>
                  <a:srgbClr val="0D0D0D"/>
                </a:solidFill>
                <a:effectLst/>
                <a:latin typeface="Times New Roman" panose="02020603050405020304" pitchFamily="18" charset="0"/>
                <a:ea typeface="Calibri" panose="020F0502020204030204" pitchFamily="34" charset="0"/>
              </a:rPr>
              <a:t> </a:t>
            </a:r>
            <a:r>
              <a:rPr lang="en-US" sz="3200" dirty="0">
                <a:solidFill>
                  <a:srgbClr val="0D0D0D"/>
                </a:solidFill>
                <a:effectLst/>
                <a:latin typeface="Times New Roman" panose="02020603050405020304" pitchFamily="18" charset="0"/>
                <a:ea typeface="Calibri" panose="020F0502020204030204" pitchFamily="34" charset="0"/>
              </a:rPr>
              <a:t>để </a:t>
            </a:r>
            <a:r>
              <a:rPr lang="en-US" sz="3200" dirty="0" err="1">
                <a:solidFill>
                  <a:srgbClr val="0D0D0D"/>
                </a:solidFill>
                <a:effectLst/>
                <a:latin typeface="Times New Roman" panose="02020603050405020304" pitchFamily="18" charset="0"/>
                <a:ea typeface="Calibri" panose="020F0502020204030204" pitchFamily="34" charset="0"/>
              </a:rPr>
              <a:t>mời</a:t>
            </a:r>
            <a:r>
              <a:rPr lang="en-US" sz="3200" dirty="0">
                <a:solidFill>
                  <a:srgbClr val="0D0D0D"/>
                </a:solidFill>
                <a:effectLst/>
                <a:latin typeface="Times New Roman" panose="02020603050405020304" pitchFamily="18" charset="0"/>
                <a:ea typeface="Calibri" panose="020F0502020204030204" pitchFamily="34" charset="0"/>
              </a:rPr>
              <a:t> 2 HS </a:t>
            </a:r>
            <a:r>
              <a:rPr lang="en-US" sz="3200" dirty="0" err="1">
                <a:solidFill>
                  <a:srgbClr val="0D0D0D"/>
                </a:solidFill>
                <a:effectLst/>
                <a:latin typeface="Times New Roman" panose="02020603050405020304" pitchFamily="18" charset="0"/>
                <a:ea typeface="Calibri" panose="020F0502020204030204" pitchFamily="34" charset="0"/>
              </a:rPr>
              <a:t>ngâm</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thơ</a:t>
            </a:r>
            <a:r>
              <a:rPr lang="en-US" sz="3200" dirty="0">
                <a:solidFill>
                  <a:srgbClr val="0D0D0D"/>
                </a:solidFill>
                <a:effectLst/>
                <a:latin typeface="Times New Roman" panose="02020603050405020304" pitchFamily="18" charset="0"/>
                <a:ea typeface="Calibri" panose="020F0502020204030204" pitchFamily="34" charset="0"/>
              </a:rPr>
              <a:t>.</a:t>
            </a:r>
            <a:endParaRPr lang="en-US" sz="3200" dirty="0"/>
          </a:p>
        </p:txBody>
      </p:sp>
    </p:spTree>
    <p:extLst>
      <p:ext uri="{BB962C8B-B14F-4D97-AF65-F5344CB8AC3E}">
        <p14:creationId xmlns:p14="http://schemas.microsoft.com/office/powerpoint/2010/main" val="203451964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1" name="Rectangle 30">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t="8516" b="17806"/>
          <a:stretch/>
        </p:blipFill>
        <p:spPr>
          <a:xfrm>
            <a:off x="279143" y="299508"/>
            <a:ext cx="5221625" cy="3010397"/>
          </a:xfrm>
          <a:prstGeom prst="rect">
            <a:avLst/>
          </a:pr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11706" b="12185"/>
          <a:stretch/>
        </p:blipFill>
        <p:spPr>
          <a:xfrm>
            <a:off x="279143" y="3548095"/>
            <a:ext cx="5221625" cy="3010397"/>
          </a:xfrm>
          <a:prstGeom prst="rect">
            <a:avLst/>
          </a:prstGeom>
        </p:spPr>
      </p:pic>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3893"/>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65FAEB46-9027-6B4A-686F-4BC8EC9FED3E}"/>
              </a:ext>
            </a:extLst>
          </p:cNvPr>
          <p:cNvSpPr>
            <a:spLocks noGrp="1"/>
          </p:cNvSpPr>
          <p:nvPr>
            <p:ph type="title"/>
          </p:nvPr>
        </p:nvSpPr>
        <p:spPr>
          <a:xfrm>
            <a:off x="5500768" y="2726810"/>
            <a:ext cx="6321489" cy="1171569"/>
          </a:xfrm>
        </p:spPr>
        <p:txBody>
          <a:bodyPr vert="horz" lIns="91440" tIns="45720" rIns="91440" bIns="45720" rtlCol="0" anchor="b">
            <a:normAutofit fontScale="90000"/>
          </a:bodyPr>
          <a:lstStyle/>
          <a:p>
            <a:pPr algn="ctr"/>
            <a:r>
              <a:rPr lang="en-US" sz="4800" dirty="0">
                <a:solidFill>
                  <a:srgbClr val="FF0000"/>
                </a:solidFill>
                <a:latin typeface="#9Slide03 AmpleSoft Bold" panose="02000000000000000000" pitchFamily="2" charset="0"/>
              </a:rPr>
              <a:t>HOẠT ĐỘNG 4</a:t>
            </a:r>
            <a:br>
              <a:rPr lang="en-US" sz="4800" dirty="0">
                <a:solidFill>
                  <a:srgbClr val="FF0000"/>
                </a:solidFill>
                <a:latin typeface="#9Slide03 AmpleSoft Bold" panose="02000000000000000000" pitchFamily="2" charset="0"/>
              </a:rPr>
            </a:br>
            <a:r>
              <a:rPr lang="en-US" sz="9800" dirty="0">
                <a:solidFill>
                  <a:srgbClr val="0B9764"/>
                </a:solidFill>
                <a:latin typeface="#9Slide03 AmpleSoft Bold" panose="02000000000000000000" pitchFamily="2" charset="0"/>
              </a:rPr>
              <a:t>VẬN DỤNG </a:t>
            </a:r>
            <a:endParaRPr lang="en-US" sz="4800" dirty="0">
              <a:solidFill>
                <a:srgbClr val="0B9764"/>
              </a:solidFill>
              <a:latin typeface="#9Slide03 AmpleSoft Bold" panose="02000000000000000000" pitchFamily="2" charset="0"/>
            </a:endParaRPr>
          </a:p>
        </p:txBody>
      </p:sp>
    </p:spTree>
    <p:extLst>
      <p:ext uri="{BB962C8B-B14F-4D97-AF65-F5344CB8AC3E}">
        <p14:creationId xmlns:p14="http://schemas.microsoft.com/office/powerpoint/2010/main" val="96534748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descr="A vase of yellow flowers&#10;&#10;Description automatically generated">
            <a:extLst>
              <a:ext uri="{FF2B5EF4-FFF2-40B4-BE49-F238E27FC236}">
                <a16:creationId xmlns:a16="http://schemas.microsoft.com/office/drawing/2014/main" id="{320C9D33-3C6B-44CB-0834-92545868E9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2194" y="909081"/>
            <a:ext cx="3918075" cy="5071731"/>
          </a:xfrm>
          <a:prstGeom prst="rect">
            <a:avLst/>
          </a:prstGeom>
        </p:spPr>
      </p:pic>
      <p:sp>
        <p:nvSpPr>
          <p:cNvPr id="7" name="TextBox 6">
            <a:extLst>
              <a:ext uri="{FF2B5EF4-FFF2-40B4-BE49-F238E27FC236}">
                <a16:creationId xmlns:a16="http://schemas.microsoft.com/office/drawing/2014/main" id="{096320A0-0601-C366-306E-07377CB84C02}"/>
              </a:ext>
            </a:extLst>
          </p:cNvPr>
          <p:cNvSpPr txBox="1"/>
          <p:nvPr/>
        </p:nvSpPr>
        <p:spPr>
          <a:xfrm>
            <a:off x="457200" y="982257"/>
            <a:ext cx="6590818" cy="4435830"/>
          </a:xfrm>
          <a:prstGeom prst="rect">
            <a:avLst/>
          </a:prstGeom>
          <a:noFill/>
        </p:spPr>
        <p:txBody>
          <a:bodyPr wrap="square">
            <a:spAutoFit/>
          </a:bodyPr>
          <a:lstStyle/>
          <a:p>
            <a:pPr algn="just">
              <a:lnSpc>
                <a:spcPct val="150000"/>
              </a:lnSpc>
              <a:tabLst>
                <a:tab pos="90170" algn="l"/>
              </a:tabLst>
            </a:pPr>
            <a:r>
              <a:rPr lang="en-US" sz="3200" b="1" dirty="0">
                <a:solidFill>
                  <a:srgbClr val="FF0000"/>
                </a:solidFill>
                <a:effectLst/>
                <a:latin typeface="Times New Roman" panose="02020603050405020304" pitchFamily="18" charset="0"/>
                <a:ea typeface="Times New Roman" panose="02020603050405020304" pitchFamily="18" charset="0"/>
              </a:rPr>
              <a:t>1.  </a:t>
            </a:r>
            <a:r>
              <a:rPr lang="en-US" sz="3200" dirty="0" err="1">
                <a:solidFill>
                  <a:srgbClr val="FF0000"/>
                </a:solidFill>
                <a:effectLst/>
                <a:latin typeface="Times New Roman" panose="02020603050405020304" pitchFamily="18" charset="0"/>
                <a:ea typeface="Times New Roman" panose="02020603050405020304" pitchFamily="18" charset="0"/>
              </a:rPr>
              <a:t>Hãy</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tưởng</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tượng</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và</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kể</a:t>
            </a:r>
            <a:r>
              <a:rPr lang="en-US" sz="3200" dirty="0">
                <a:solidFill>
                  <a:srgbClr val="FF0000"/>
                </a:solidFill>
                <a:effectLst/>
                <a:latin typeface="Times New Roman" panose="02020603050405020304" pitchFamily="18" charset="0"/>
                <a:ea typeface="Times New Roman" panose="02020603050405020304" pitchFamily="18" charset="0"/>
              </a:rPr>
              <a:t> lại </a:t>
            </a:r>
            <a:r>
              <a:rPr lang="en-US" sz="3200" dirty="0" err="1">
                <a:solidFill>
                  <a:srgbClr val="FF0000"/>
                </a:solidFill>
                <a:effectLst/>
                <a:latin typeface="Times New Roman" panose="02020603050405020304" pitchFamily="18" charset="0"/>
                <a:ea typeface="Times New Roman" panose="02020603050405020304" pitchFamily="18" charset="0"/>
              </a:rPr>
              <a:t>cuộc</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gặp</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của</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em</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với</a:t>
            </a:r>
            <a:r>
              <a:rPr lang="en-US" sz="3200" dirty="0">
                <a:solidFill>
                  <a:srgbClr val="FF0000"/>
                </a:solidFill>
                <a:effectLst/>
                <a:latin typeface="Times New Roman" panose="02020603050405020304" pitchFamily="18" charset="0"/>
                <a:ea typeface="Times New Roman" panose="02020603050405020304" pitchFamily="18" charset="0"/>
              </a:rPr>
              <a:t> nhà </a:t>
            </a:r>
            <a:r>
              <a:rPr lang="en-US" sz="3200" dirty="0" err="1">
                <a:solidFill>
                  <a:srgbClr val="FF0000"/>
                </a:solidFill>
                <a:effectLst/>
                <a:latin typeface="Times New Roman" panose="02020603050405020304" pitchFamily="18" charset="0"/>
                <a:ea typeface="Times New Roman" panose="02020603050405020304" pitchFamily="18" charset="0"/>
              </a:rPr>
              <a:t>thơ</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Nguyễn</a:t>
            </a:r>
            <a:r>
              <a:rPr lang="en-US" sz="3200" dirty="0">
                <a:solidFill>
                  <a:srgbClr val="FF0000"/>
                </a:solidFill>
                <a:effectLst/>
                <a:latin typeface="Times New Roman" panose="02020603050405020304" pitchFamily="18" charset="0"/>
                <a:ea typeface="Times New Roman" panose="02020603050405020304" pitchFamily="18" charset="0"/>
              </a:rPr>
              <a:t> Du để chia </a:t>
            </a:r>
            <a:r>
              <a:rPr lang="en-US" sz="3200" dirty="0" err="1">
                <a:solidFill>
                  <a:srgbClr val="FF0000"/>
                </a:solidFill>
                <a:effectLst/>
                <a:latin typeface="Times New Roman" panose="02020603050405020304" pitchFamily="18" charset="0"/>
                <a:ea typeface="Times New Roman" panose="02020603050405020304" pitchFamily="18" charset="0"/>
              </a:rPr>
              <a:t>sẻ</a:t>
            </a:r>
            <a:r>
              <a:rPr lang="en-US" sz="3200" dirty="0">
                <a:solidFill>
                  <a:srgbClr val="FF0000"/>
                </a:solidFill>
                <a:effectLst/>
                <a:latin typeface="Times New Roman" panose="02020603050405020304" pitchFamily="18" charset="0"/>
                <a:ea typeface="Times New Roman" panose="02020603050405020304" pitchFamily="18" charset="0"/>
              </a:rPr>
              <a:t> về </a:t>
            </a:r>
            <a:r>
              <a:rPr lang="en-US" sz="3200" dirty="0" err="1">
                <a:solidFill>
                  <a:srgbClr val="FF0000"/>
                </a:solidFill>
                <a:effectLst/>
                <a:latin typeface="Times New Roman" panose="02020603050405020304" pitchFamily="18" charset="0"/>
                <a:ea typeface="Times New Roman" panose="02020603050405020304" pitchFamily="18" charset="0"/>
              </a:rPr>
              <a:t>tác</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phẩm</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i="1" dirty="0" err="1">
                <a:solidFill>
                  <a:srgbClr val="FF0000"/>
                </a:solidFill>
                <a:effectLst/>
                <a:latin typeface="Times New Roman" panose="02020603050405020304" pitchFamily="18" charset="0"/>
                <a:ea typeface="Times New Roman" panose="02020603050405020304" pitchFamily="18" charset="0"/>
              </a:rPr>
              <a:t>Truyện</a:t>
            </a:r>
            <a:r>
              <a:rPr lang="en-US" sz="3200" i="1" dirty="0">
                <a:solidFill>
                  <a:srgbClr val="FF0000"/>
                </a:solidFill>
                <a:effectLst/>
                <a:latin typeface="Times New Roman" panose="02020603050405020304" pitchFamily="18" charset="0"/>
                <a:ea typeface="Times New Roman" panose="02020603050405020304" pitchFamily="18" charset="0"/>
              </a:rPr>
              <a:t> </a:t>
            </a:r>
            <a:r>
              <a:rPr lang="en-US" sz="3200" i="1" dirty="0" err="1">
                <a:solidFill>
                  <a:srgbClr val="FF0000"/>
                </a:solidFill>
                <a:effectLst/>
                <a:latin typeface="Times New Roman" panose="02020603050405020304" pitchFamily="18" charset="0"/>
                <a:ea typeface="Times New Roman" panose="02020603050405020304" pitchFamily="18" charset="0"/>
              </a:rPr>
              <a:t>Kiều</a:t>
            </a:r>
            <a:r>
              <a:rPr lang="en-US" sz="3200" dirty="0">
                <a:solidFill>
                  <a:srgbClr val="FF0000"/>
                </a:solidFill>
                <a:effectLst/>
                <a:latin typeface="Times New Roman" panose="02020603050405020304" pitchFamily="18" charset="0"/>
                <a:ea typeface="Times New Roman" panose="02020603050405020304" pitchFamily="18" charset="0"/>
              </a:rPr>
              <a:t>.</a:t>
            </a:r>
            <a:endParaRPr lang="en-US" sz="2800" dirty="0">
              <a:solidFill>
                <a:srgbClr val="FF0000"/>
              </a:solidFill>
              <a:effectLst/>
              <a:latin typeface="Times New Roman" panose="02020603050405020304" pitchFamily="18" charset="0"/>
              <a:ea typeface="Times New Roman" panose="02020603050405020304" pitchFamily="18" charset="0"/>
            </a:endParaRPr>
          </a:p>
          <a:p>
            <a:pPr algn="just">
              <a:lnSpc>
                <a:spcPct val="150000"/>
              </a:lnSpc>
              <a:spcAft>
                <a:spcPts val="1000"/>
              </a:spcAft>
            </a:pPr>
            <a:r>
              <a:rPr lang="en-US" sz="3200" b="1" dirty="0">
                <a:solidFill>
                  <a:srgbClr val="FF0000"/>
                </a:solidFill>
                <a:effectLst/>
                <a:latin typeface="Times New Roman" panose="02020603050405020304" pitchFamily="18" charset="0"/>
                <a:ea typeface="Calibri" panose="020F0502020204030204" pitchFamily="34" charset="0"/>
              </a:rPr>
              <a:t>2. </a:t>
            </a:r>
            <a:r>
              <a:rPr lang="en-US" sz="3200" dirty="0">
                <a:solidFill>
                  <a:srgbClr val="FF0000"/>
                </a:solidFill>
                <a:effectLst/>
                <a:latin typeface="Times New Roman" panose="02020603050405020304" pitchFamily="18" charset="0"/>
                <a:ea typeface="Calibri" panose="020F0502020204030204" pitchFamily="34" charset="0"/>
              </a:rPr>
              <a:t>GV </a:t>
            </a:r>
            <a:r>
              <a:rPr lang="en-US" sz="3200" dirty="0" err="1">
                <a:solidFill>
                  <a:srgbClr val="FF0000"/>
                </a:solidFill>
                <a:effectLst/>
                <a:latin typeface="Times New Roman" panose="02020603050405020304" pitchFamily="18" charset="0"/>
                <a:ea typeface="Calibri" panose="020F0502020204030204" pitchFamily="34" charset="0"/>
              </a:rPr>
              <a:t>yêu</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cầu</a:t>
            </a:r>
            <a:r>
              <a:rPr lang="en-US" sz="3200" dirty="0">
                <a:solidFill>
                  <a:srgbClr val="FF0000"/>
                </a:solidFill>
                <a:effectLst/>
                <a:latin typeface="Times New Roman" panose="02020603050405020304" pitchFamily="18" charset="0"/>
                <a:ea typeface="Calibri" panose="020F0502020204030204" pitchFamily="34" charset="0"/>
              </a:rPr>
              <a:t> HS </a:t>
            </a:r>
            <a:r>
              <a:rPr lang="en-US" sz="3200" dirty="0" err="1">
                <a:solidFill>
                  <a:srgbClr val="FF0000"/>
                </a:solidFill>
                <a:effectLst/>
                <a:latin typeface="Times New Roman" panose="02020603050405020304" pitchFamily="18" charset="0"/>
                <a:ea typeface="Calibri" panose="020F0502020204030204" pitchFamily="34" charset="0"/>
              </a:rPr>
              <a:t>tìm</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hiểu</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những</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cách</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tiếp</a:t>
            </a:r>
            <a:r>
              <a:rPr lang="en-US" sz="3200" dirty="0">
                <a:solidFill>
                  <a:srgbClr val="FF0000"/>
                </a:solidFill>
                <a:effectLst/>
                <a:latin typeface="Times New Roman" panose="02020603050405020304" pitchFamily="18" charset="0"/>
                <a:ea typeface="Calibri" panose="020F0502020204030204" pitchFamily="34" charset="0"/>
              </a:rPr>
              <a:t> nhận </a:t>
            </a:r>
            <a:r>
              <a:rPr lang="en-US" sz="3200" i="1" dirty="0" err="1">
                <a:solidFill>
                  <a:srgbClr val="FF0000"/>
                </a:solidFill>
                <a:effectLst/>
                <a:latin typeface="Times New Roman" panose="02020603050405020304" pitchFamily="18" charset="0"/>
                <a:ea typeface="Calibri" panose="020F0502020204030204" pitchFamily="34" charset="0"/>
              </a:rPr>
              <a:t>Truyện</a:t>
            </a:r>
            <a:r>
              <a:rPr lang="en-US" sz="3200" i="1" dirty="0">
                <a:solidFill>
                  <a:srgbClr val="FF0000"/>
                </a:solidFill>
                <a:effectLst/>
                <a:latin typeface="Times New Roman" panose="02020603050405020304" pitchFamily="18" charset="0"/>
                <a:ea typeface="Calibri" panose="020F0502020204030204" pitchFamily="34" charset="0"/>
              </a:rPr>
              <a:t> </a:t>
            </a:r>
            <a:r>
              <a:rPr lang="en-US" sz="3200" i="1" dirty="0" err="1">
                <a:solidFill>
                  <a:srgbClr val="FF0000"/>
                </a:solidFill>
                <a:effectLst/>
                <a:latin typeface="Times New Roman" panose="02020603050405020304" pitchFamily="18" charset="0"/>
                <a:ea typeface="Calibri" panose="020F0502020204030204" pitchFamily="34" charset="0"/>
              </a:rPr>
              <a:t>Kiều</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khác</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và</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lựa</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chọn</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một</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cách</a:t>
            </a:r>
            <a:r>
              <a:rPr lang="en-US" sz="3200" dirty="0">
                <a:solidFill>
                  <a:srgbClr val="FF0000"/>
                </a:solidFill>
                <a:effectLst/>
                <a:latin typeface="Times New Roman" panose="02020603050405020304" pitchFamily="18" charset="0"/>
                <a:ea typeface="Calibri" panose="020F0502020204030204" pitchFamily="34" charset="0"/>
              </a:rPr>
              <a:t> để </a:t>
            </a:r>
            <a:r>
              <a:rPr lang="en-US" sz="3200" dirty="0" err="1">
                <a:solidFill>
                  <a:srgbClr val="FF0000"/>
                </a:solidFill>
                <a:effectLst/>
                <a:latin typeface="Times New Roman" panose="02020603050405020304" pitchFamily="18" charset="0"/>
                <a:ea typeface="Calibri" panose="020F0502020204030204" pitchFamily="34" charset="0"/>
              </a:rPr>
              <a:t>thể</a:t>
            </a:r>
            <a:r>
              <a:rPr lang="en-US" sz="3200" dirty="0">
                <a:solidFill>
                  <a:srgbClr val="FF0000"/>
                </a:solidFill>
                <a:effectLst/>
                <a:latin typeface="Times New Roman" panose="02020603050405020304" pitchFamily="18" charset="0"/>
                <a:ea typeface="Calibri" panose="020F0502020204030204" pitchFamily="34" charset="0"/>
              </a:rPr>
              <a:t> </a:t>
            </a:r>
            <a:r>
              <a:rPr lang="en-US" sz="3200" dirty="0" err="1">
                <a:solidFill>
                  <a:srgbClr val="FF0000"/>
                </a:solidFill>
                <a:effectLst/>
                <a:latin typeface="Times New Roman" panose="02020603050405020304" pitchFamily="18" charset="0"/>
                <a:ea typeface="Calibri" panose="020F0502020204030204" pitchFamily="34" charset="0"/>
              </a:rPr>
              <a:t>hiện</a:t>
            </a:r>
            <a:r>
              <a:rPr lang="en-US" sz="3200" dirty="0">
                <a:solidFill>
                  <a:srgbClr val="FF000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47262020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1" name="Rectangle 30">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2">
            <a:extLst>
              <a:ext uri="{28A0092B-C50C-407E-A947-70E740481C1C}">
                <a14:useLocalDpi xmlns:a14="http://schemas.microsoft.com/office/drawing/2010/main" val="0"/>
              </a:ext>
            </a:extLst>
          </a:blip>
          <a:srcRect t="8516" b="17806"/>
          <a:stretch/>
        </p:blipFill>
        <p:spPr>
          <a:xfrm>
            <a:off x="279143" y="299508"/>
            <a:ext cx="5221625" cy="3010397"/>
          </a:xfrm>
          <a:prstGeom prst="rect">
            <a:avLst/>
          </a:prstGeom>
        </p:spPr>
      </p:pic>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3">
            <a:extLst>
              <a:ext uri="{28A0092B-C50C-407E-A947-70E740481C1C}">
                <a14:useLocalDpi xmlns:a14="http://schemas.microsoft.com/office/drawing/2010/main" val="0"/>
              </a:ext>
            </a:extLst>
          </a:blip>
          <a:srcRect t="11706" b="12185"/>
          <a:stretch/>
        </p:blipFill>
        <p:spPr>
          <a:xfrm>
            <a:off x="279143" y="3548095"/>
            <a:ext cx="5221625" cy="3010397"/>
          </a:xfrm>
          <a:prstGeom prst="rect">
            <a:avLst/>
          </a:prstGeom>
        </p:spPr>
      </p:pic>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3893"/>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F472C3BE-D47A-9BAD-88B2-F1C39009533B}"/>
              </a:ext>
            </a:extLst>
          </p:cNvPr>
          <p:cNvSpPr>
            <a:spLocks noGrp="1"/>
          </p:cNvSpPr>
          <p:nvPr>
            <p:ph type="title"/>
          </p:nvPr>
        </p:nvSpPr>
        <p:spPr>
          <a:xfrm>
            <a:off x="5487345" y="2724120"/>
            <a:ext cx="6321489" cy="1171569"/>
          </a:xfrm>
        </p:spPr>
        <p:txBody>
          <a:bodyPr vert="horz" lIns="91440" tIns="45720" rIns="91440" bIns="45720" rtlCol="0" anchor="b">
            <a:normAutofit fontScale="90000"/>
          </a:bodyPr>
          <a:lstStyle/>
          <a:p>
            <a:pPr algn="ctr"/>
            <a:r>
              <a:rPr lang="en-US" sz="4800" dirty="0">
                <a:solidFill>
                  <a:srgbClr val="FF0000"/>
                </a:solidFill>
                <a:latin typeface="#9Slide03 AmpleSoft Bold" panose="02000000000000000000" pitchFamily="2" charset="0"/>
              </a:rPr>
              <a:t>HOẠT ĐỘNG 2</a:t>
            </a:r>
            <a:br>
              <a:rPr lang="en-US" sz="4800" dirty="0">
                <a:solidFill>
                  <a:srgbClr val="FF0000"/>
                </a:solidFill>
                <a:latin typeface="#9Slide03 AmpleSoft Bold" panose="02000000000000000000" pitchFamily="2" charset="0"/>
              </a:rPr>
            </a:br>
            <a:r>
              <a:rPr lang="en-US" sz="8000" dirty="0">
                <a:solidFill>
                  <a:srgbClr val="0B9764"/>
                </a:solidFill>
                <a:latin typeface="#9Slide03 AmpleSoft Bold" panose="02000000000000000000" pitchFamily="2" charset="0"/>
              </a:rPr>
              <a:t>HÌNH THÀNH KIẾN THỨC </a:t>
            </a:r>
            <a:endParaRPr lang="en-US" sz="4800" dirty="0">
              <a:solidFill>
                <a:srgbClr val="0B9764"/>
              </a:solidFill>
              <a:latin typeface="#9Slide03 AmpleSoft Bold" panose="02000000000000000000" pitchFamily="2" charset="0"/>
            </a:endParaRPr>
          </a:p>
        </p:txBody>
      </p:sp>
    </p:spTree>
    <p:extLst>
      <p:ext uri="{BB962C8B-B14F-4D97-AF65-F5344CB8AC3E}">
        <p14:creationId xmlns:p14="http://schemas.microsoft.com/office/powerpoint/2010/main" val="406928841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6E61B563-A4B2-5783-81AF-A2A053D7476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5352229"/>
            <a:ext cx="12192000" cy="1519356"/>
            <a:chOff x="0" y="-29768"/>
            <a:chExt cx="12202174" cy="1519356"/>
          </a:xfrm>
        </p:grpSpPr>
        <p:sp>
          <p:nvSpPr>
            <p:cNvPr id="31" name="Rectangle 30">
              <a:extLst>
                <a:ext uri="{FF2B5EF4-FFF2-40B4-BE49-F238E27FC236}">
                  <a16:creationId xmlns:a16="http://schemas.microsoft.com/office/drawing/2014/main" id="{40633BBC-8C60-7DC4-F0CC-CE32251096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2" name="Rectangle 31">
              <a:extLst>
                <a:ext uri="{FF2B5EF4-FFF2-40B4-BE49-F238E27FC236}">
                  <a16:creationId xmlns:a16="http://schemas.microsoft.com/office/drawing/2014/main" id="{CCC98078-F2A2-725C-ED61-320B63B695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289101" y="-1429602"/>
              <a:ext cx="1507122" cy="4319024"/>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3" name="Rectangle 32">
              <a:extLst>
                <a:ext uri="{FF2B5EF4-FFF2-40B4-BE49-F238E27FC236}">
                  <a16:creationId xmlns:a16="http://schemas.microsoft.com/office/drawing/2014/main" id="{21CD4C03-24F0-57A9-530E-8F2ABABDC5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80884" y="-2910652"/>
              <a:ext cx="1519356" cy="7281123"/>
            </a:xfrm>
            <a:prstGeom prst="rect">
              <a:avLst/>
            </a:prstGeom>
            <a:gradFill>
              <a:gsLst>
                <a:gs pos="29000">
                  <a:schemeClr val="accent5">
                    <a:lumMod val="60000"/>
                    <a:lumOff val="40000"/>
                    <a:alpha val="0"/>
                  </a:schemeClr>
                </a:gs>
                <a:gs pos="100000">
                  <a:schemeClr val="accent5">
                    <a:lumMod val="75000"/>
                    <a:alpha val="7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AADA4310-F023-B5F5-23E5-75A45867505E}"/>
              </a:ext>
            </a:extLst>
          </p:cNvPr>
          <p:cNvSpPr>
            <a:spLocks noGrp="1"/>
          </p:cNvSpPr>
          <p:nvPr>
            <p:ph type="title"/>
          </p:nvPr>
        </p:nvSpPr>
        <p:spPr>
          <a:xfrm>
            <a:off x="862912" y="5745826"/>
            <a:ext cx="9665043" cy="913975"/>
          </a:xfrm>
        </p:spPr>
        <p:txBody>
          <a:bodyPr vert="horz" lIns="91440" tIns="45720" rIns="91440" bIns="45720" rtlCol="0" anchor="ctr">
            <a:normAutofit/>
          </a:bodyPr>
          <a:lstStyle/>
          <a:p>
            <a:pPr algn="ctr"/>
            <a:r>
              <a:rPr lang="en-US" b="1" dirty="0">
                <a:solidFill>
                  <a:srgbClr val="FFFFFF"/>
                </a:solidFill>
                <a:latin typeface="#9Slide03 AmpleSoft Bold" panose="02000000000000000000" pitchFamily="2" charset="0"/>
              </a:rPr>
              <a:t>I. ĐỌC – KHÁM PHÁ CHUNG</a:t>
            </a:r>
            <a:endParaRPr lang="en-US" sz="7300" b="1" dirty="0">
              <a:solidFill>
                <a:srgbClr val="FFFFFF"/>
              </a:solidFill>
              <a:latin typeface="#9Slide03 AmpleSoft Bold" panose="02000000000000000000" pitchFamily="2" charset="0"/>
            </a:endParaRPr>
          </a:p>
        </p:txBody>
      </p:sp>
      <p:pic>
        <p:nvPicPr>
          <p:cNvPr id="10" name="Content Placeholder 9" descr="A painting of a house with a couple of dogs&#10;&#10;Description automatically generated">
            <a:extLst>
              <a:ext uri="{FF2B5EF4-FFF2-40B4-BE49-F238E27FC236}">
                <a16:creationId xmlns:a16="http://schemas.microsoft.com/office/drawing/2014/main" id="{8FF1527D-EFD6-C0AE-2A57-D709C80D43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21023" b="21023"/>
          <a:stretch/>
        </p:blipFill>
        <p:spPr>
          <a:xfrm>
            <a:off x="1" y="10"/>
            <a:ext cx="12191998" cy="5352218"/>
          </a:xfrm>
          <a:prstGeom prst="rect">
            <a:avLst/>
          </a:prstGeom>
        </p:spPr>
      </p:pic>
    </p:spTree>
    <p:extLst>
      <p:ext uri="{BB962C8B-B14F-4D97-AF65-F5344CB8AC3E}">
        <p14:creationId xmlns:p14="http://schemas.microsoft.com/office/powerpoint/2010/main" val="118537105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A203437-703A-4E00-A8C0-91D328D6C7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3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C88EC93B-4663-2818-1599-FB53369DA449}"/>
              </a:ext>
            </a:extLst>
          </p:cNvPr>
          <p:cNvSpPr>
            <a:spLocks noGrp="1"/>
          </p:cNvSpPr>
          <p:nvPr>
            <p:ph type="title"/>
          </p:nvPr>
        </p:nvSpPr>
        <p:spPr>
          <a:xfrm>
            <a:off x="589009" y="502400"/>
            <a:ext cx="3367171" cy="1818064"/>
          </a:xfrm>
        </p:spPr>
        <p:txBody>
          <a:bodyPr>
            <a:normAutofit/>
          </a:bodyPr>
          <a:lstStyle/>
          <a:p>
            <a:pPr algn="ctr"/>
            <a:r>
              <a:rPr lang="en-US" sz="3200" b="1" dirty="0">
                <a:solidFill>
                  <a:srgbClr val="0070C0"/>
                </a:solidFill>
                <a:effectLst/>
                <a:latin typeface="Times New Roman" panose="02020603050405020304" pitchFamily="18" charset="0"/>
                <a:ea typeface="Calibri" panose="020F0502020204030204" pitchFamily="34" charset="0"/>
              </a:rPr>
              <a:t>1. </a:t>
            </a:r>
            <a:r>
              <a:rPr lang="en-US" sz="3200" b="1" dirty="0" err="1">
                <a:solidFill>
                  <a:srgbClr val="0070C0"/>
                </a:solidFill>
                <a:effectLst/>
                <a:latin typeface="Times New Roman" panose="02020603050405020304" pitchFamily="18" charset="0"/>
                <a:ea typeface="Calibri" panose="020F0502020204030204" pitchFamily="34" charset="0"/>
              </a:rPr>
              <a:t>Đọc</a:t>
            </a:r>
            <a:r>
              <a:rPr lang="en-US" sz="3200" b="1" dirty="0">
                <a:solidFill>
                  <a:srgbClr val="0070C0"/>
                </a:solidFill>
                <a:effectLst/>
                <a:latin typeface="Times New Roman" panose="02020603050405020304" pitchFamily="18" charset="0"/>
                <a:ea typeface="Calibri" panose="020F0502020204030204" pitchFamily="34" charset="0"/>
              </a:rPr>
              <a:t> </a:t>
            </a:r>
            <a:r>
              <a:rPr lang="en-US" sz="3200" b="1" dirty="0" err="1">
                <a:solidFill>
                  <a:srgbClr val="0070C0"/>
                </a:solidFill>
                <a:effectLst/>
                <a:latin typeface="Times New Roman" panose="02020603050405020304" pitchFamily="18" charset="0"/>
                <a:ea typeface="Calibri" panose="020F0502020204030204" pitchFamily="34" charset="0"/>
              </a:rPr>
              <a:t>văn</a:t>
            </a:r>
            <a:r>
              <a:rPr lang="en-US" sz="3200" b="1" dirty="0">
                <a:solidFill>
                  <a:srgbClr val="0070C0"/>
                </a:solidFill>
                <a:effectLst/>
                <a:latin typeface="Times New Roman" panose="02020603050405020304" pitchFamily="18" charset="0"/>
                <a:ea typeface="Calibri" panose="020F0502020204030204" pitchFamily="34" charset="0"/>
              </a:rPr>
              <a:t> </a:t>
            </a:r>
            <a:r>
              <a:rPr lang="en-US" sz="3200" b="1" dirty="0" err="1">
                <a:solidFill>
                  <a:srgbClr val="0070C0"/>
                </a:solidFill>
                <a:effectLst/>
                <a:latin typeface="Times New Roman" panose="02020603050405020304" pitchFamily="18" charset="0"/>
                <a:ea typeface="Calibri" panose="020F0502020204030204" pitchFamily="34" charset="0"/>
              </a:rPr>
              <a:t>bản</a:t>
            </a:r>
            <a:br>
              <a:rPr lang="en-US" sz="3200" dirty="0">
                <a:effectLst/>
                <a:latin typeface="Times New Roman" panose="02020603050405020304" pitchFamily="18" charset="0"/>
                <a:ea typeface="Calibri" panose="020F0502020204030204" pitchFamily="34" charset="0"/>
              </a:rPr>
            </a:br>
            <a:endParaRPr lang="en-US" dirty="0"/>
          </a:p>
        </p:txBody>
      </p:sp>
      <p:pic>
        <p:nvPicPr>
          <p:cNvPr id="7" name="Picture 6">
            <a:extLst>
              <a:ext uri="{FF2B5EF4-FFF2-40B4-BE49-F238E27FC236}">
                <a16:creationId xmlns:a16="http://schemas.microsoft.com/office/drawing/2014/main" id="{42713ECC-A90D-1CAC-1A26-A5AFEBE650AF}"/>
              </a:ext>
            </a:extLst>
          </p:cNvPr>
          <p:cNvPicPr>
            <a:picLocks noChangeAspect="1"/>
          </p:cNvPicPr>
          <p:nvPr/>
        </p:nvPicPr>
        <p:blipFill>
          <a:blip r:embed="rId2">
            <a:extLst>
              <a:ext uri="{28A0092B-C50C-407E-A947-70E740481C1C}">
                <a14:useLocalDpi xmlns:a14="http://schemas.microsoft.com/office/drawing/2010/main" val="0"/>
              </a:ext>
            </a:extLst>
          </a:blip>
          <a:srcRect t="26121" b="26121"/>
          <a:stretch/>
        </p:blipFill>
        <p:spPr>
          <a:xfrm>
            <a:off x="4555236" y="6"/>
            <a:ext cx="7636763" cy="2762724"/>
          </a:xfrm>
          <a:prstGeom prst="rect">
            <a:avLst/>
          </a:prstGeom>
        </p:spPr>
      </p:pic>
      <p:sp>
        <p:nvSpPr>
          <p:cNvPr id="21" name="Rectangle 20">
            <a:extLst>
              <a:ext uri="{FF2B5EF4-FFF2-40B4-BE49-F238E27FC236}">
                <a16:creationId xmlns:a16="http://schemas.microsoft.com/office/drawing/2014/main" id="{CD84038B-4A56-439B-A184-79B2D45066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762729"/>
            <a:ext cx="12192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4546A"/>
              </a:solidFill>
              <a:effectLst/>
              <a:uLnTx/>
              <a:uFillTx/>
              <a:latin typeface="Calibri"/>
              <a:ea typeface="+mn-ea"/>
              <a:cs typeface="+mn-cs"/>
            </a:endParaRPr>
          </a:p>
        </p:txBody>
      </p:sp>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3">
            <a:extLst>
              <a:ext uri="{28A0092B-C50C-407E-A947-70E740481C1C}">
                <a14:useLocalDpi xmlns:a14="http://schemas.microsoft.com/office/drawing/2010/main" val="0"/>
              </a:ext>
            </a:extLst>
          </a:blip>
          <a:srcRect l="8514" r="2858" b="-3"/>
          <a:stretch/>
        </p:blipFill>
        <p:spPr>
          <a:xfrm>
            <a:off x="-1" y="2826737"/>
            <a:ext cx="4565779" cy="4031263"/>
          </a:xfrm>
          <a:prstGeom prst="rect">
            <a:avLst/>
          </a:prstGeom>
        </p:spPr>
      </p:pic>
      <p:sp>
        <p:nvSpPr>
          <p:cNvPr id="11" name="Content Placeholder 10">
            <a:extLst>
              <a:ext uri="{FF2B5EF4-FFF2-40B4-BE49-F238E27FC236}">
                <a16:creationId xmlns:a16="http://schemas.microsoft.com/office/drawing/2014/main" id="{9756B892-BCD7-9412-B427-E6D938790639}"/>
              </a:ext>
            </a:extLst>
          </p:cNvPr>
          <p:cNvSpPr>
            <a:spLocks noGrp="1"/>
          </p:cNvSpPr>
          <p:nvPr>
            <p:ph idx="1"/>
          </p:nvPr>
        </p:nvSpPr>
        <p:spPr>
          <a:xfrm>
            <a:off x="5449632" y="3455208"/>
            <a:ext cx="6375783" cy="2344708"/>
          </a:xfrm>
        </p:spPr>
        <p:txBody>
          <a:bodyPr anchor="ctr">
            <a:noAutofit/>
          </a:bodyPr>
          <a:lstStyle/>
          <a:p>
            <a:pPr marL="0" indent="0" algn="just">
              <a:lnSpc>
                <a:spcPct val="150000"/>
              </a:lnSpc>
              <a:buNone/>
            </a:pPr>
            <a:r>
              <a:rPr lang="en-US" dirty="0" err="1">
                <a:latin typeface="Times New Roman" panose="02020603050405020304" pitchFamily="18" charset="0"/>
                <a:ea typeface="MS Mincho" panose="02020609040205080304" pitchFamily="49" charset="-128"/>
              </a:rPr>
              <a:t>H</a:t>
            </a:r>
            <a:r>
              <a:rPr lang="en-US" dirty="0" err="1">
                <a:effectLst/>
                <a:latin typeface="Times New Roman" panose="02020603050405020304" pitchFamily="18" charset="0"/>
                <a:ea typeface="MS Mincho" panose="02020609040205080304" pitchFamily="49" charset="-128"/>
              </a:rPr>
              <a:t>ướng</a:t>
            </a:r>
            <a:r>
              <a:rPr lang="en-US" dirty="0">
                <a:effectLst/>
                <a:latin typeface="Times New Roman" panose="02020603050405020304" pitchFamily="18" charset="0"/>
                <a:ea typeface="MS Mincho" panose="02020609040205080304" pitchFamily="49" charset="-128"/>
              </a:rPr>
              <a:t> </a:t>
            </a:r>
            <a:r>
              <a:rPr lang="en-US" dirty="0" err="1">
                <a:effectLst/>
                <a:latin typeface="Times New Roman" panose="02020603050405020304" pitchFamily="18" charset="0"/>
                <a:ea typeface="MS Mincho" panose="02020609040205080304" pitchFamily="49" charset="-128"/>
              </a:rPr>
              <a:t>dẫn</a:t>
            </a:r>
            <a:r>
              <a:rPr lang="en-US" dirty="0">
                <a:effectLst/>
                <a:latin typeface="Times New Roman" panose="02020603050405020304" pitchFamily="18" charset="0"/>
                <a:ea typeface="MS Mincho" panose="02020609040205080304" pitchFamily="49" charset="-128"/>
              </a:rPr>
              <a:t> HS </a:t>
            </a:r>
            <a:r>
              <a:rPr lang="en-US" dirty="0" err="1">
                <a:effectLst/>
                <a:latin typeface="Times New Roman" panose="02020603050405020304" pitchFamily="18" charset="0"/>
                <a:ea typeface="MS Mincho" panose="02020609040205080304" pitchFamily="49" charset="-128"/>
              </a:rPr>
              <a:t>đọc</a:t>
            </a:r>
            <a:r>
              <a:rPr lang="en-US" dirty="0">
                <a:effectLst/>
                <a:latin typeface="Times New Roman" panose="02020603050405020304" pitchFamily="18" charset="0"/>
                <a:ea typeface="MS Mincho" panose="02020609040205080304" pitchFamily="49" charset="-128"/>
              </a:rPr>
              <a:t> VB:</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đọc</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với</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giọng</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trữ</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tình</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nhẹ</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nhàng</a:t>
            </a:r>
            <a:r>
              <a:rPr lang="en-US" dirty="0">
                <a:effectLst/>
                <a:latin typeface="Times New Roman" panose="02020603050405020304" pitchFamily="18" charset="0"/>
                <a:ea typeface="Times New Roman" panose="02020603050405020304" pitchFamily="18" charset="0"/>
              </a:rPr>
              <a:t>, có </a:t>
            </a:r>
            <a:r>
              <a:rPr lang="en-US" dirty="0" err="1">
                <a:effectLst/>
                <a:latin typeface="Times New Roman" panose="02020603050405020304" pitchFamily="18" charset="0"/>
                <a:ea typeface="Times New Roman" panose="02020603050405020304" pitchFamily="18" charset="0"/>
              </a:rPr>
              <a:t>thể</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thay</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đổi</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giọng</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đọc</a:t>
            </a:r>
            <a:r>
              <a:rPr lang="en-US" dirty="0">
                <a:effectLst/>
                <a:latin typeface="Times New Roman" panose="02020603050405020304" pitchFamily="18" charset="0"/>
                <a:ea typeface="Times New Roman" panose="02020603050405020304" pitchFamily="18" charset="0"/>
              </a:rPr>
              <a:t> ở các </a:t>
            </a:r>
            <a:r>
              <a:rPr lang="en-US" dirty="0" err="1">
                <a:effectLst/>
                <a:latin typeface="Times New Roman" panose="02020603050405020304" pitchFamily="18" charset="0"/>
                <a:ea typeface="Times New Roman" panose="02020603050405020304" pitchFamily="18" charset="0"/>
              </a:rPr>
              <a:t>câu</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thơ</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thể</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hiện</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lời</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của</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nhân</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vật</a:t>
            </a:r>
            <a:r>
              <a:rPr lang="en-US" dirty="0">
                <a:effectLst/>
                <a:latin typeface="Times New Roman" panose="02020603050405020304" pitchFamily="18" charset="0"/>
                <a:ea typeface="Times New Roman" panose="02020603050405020304" pitchFamily="18" charset="0"/>
              </a:rPr>
              <a:t> để </a:t>
            </a:r>
            <a:r>
              <a:rPr lang="en-US" dirty="0" err="1">
                <a:effectLst/>
                <a:latin typeface="Times New Roman" panose="02020603050405020304" pitchFamily="18" charset="0"/>
                <a:ea typeface="Times New Roman" panose="02020603050405020304" pitchFamily="18" charset="0"/>
              </a:rPr>
              <a:t>tạo</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điểm</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nhấn</a:t>
            </a:r>
            <a:r>
              <a:rPr lang="en-US" dirty="0">
                <a:effectLst/>
                <a:latin typeface="Times New Roman" panose="02020603050405020304" pitchFamily="18" charset="0"/>
                <a:ea typeface="Times New Roman" panose="02020603050405020304" pitchFamily="18" charset="0"/>
              </a:rPr>
              <a:t>.</a:t>
            </a:r>
          </a:p>
          <a:p>
            <a:pPr algn="just">
              <a:lnSpc>
                <a:spcPct val="150000"/>
              </a:lnSpc>
            </a:pPr>
            <a:endParaRPr lang="en-US" dirty="0"/>
          </a:p>
        </p:txBody>
      </p:sp>
      <p:sp>
        <p:nvSpPr>
          <p:cNvPr id="23" name="Rectangle 22">
            <a:extLst>
              <a:ext uri="{FF2B5EF4-FFF2-40B4-BE49-F238E27FC236}">
                <a16:creationId xmlns:a16="http://schemas.microsoft.com/office/drawing/2014/main" id="{4F96EE13-2C4D-4262-812E-DDE5FC35F0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58239" y="3396995"/>
            <a:ext cx="6858002"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44546A"/>
              </a:solidFill>
              <a:effectLst/>
              <a:uLnTx/>
              <a:uFillTx/>
              <a:latin typeface="Calibri"/>
              <a:ea typeface="+mn-ea"/>
              <a:cs typeface="+mn-cs"/>
            </a:endParaRPr>
          </a:p>
        </p:txBody>
      </p:sp>
    </p:spTree>
    <p:extLst>
      <p:ext uri="{BB962C8B-B14F-4D97-AF65-F5344CB8AC3E}">
        <p14:creationId xmlns:p14="http://schemas.microsoft.com/office/powerpoint/2010/main" val="383910064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1000"/>
                                        <p:tgtEl>
                                          <p:spTgt spid="11">
                                            <p:txEl>
                                              <p:pRg st="0" end="0"/>
                                            </p:txEl>
                                          </p:spTgt>
                                        </p:tgtEl>
                                      </p:cBhvr>
                                    </p:animEffect>
                                    <p:anim calcmode="lin" valueType="num">
                                      <p:cBhvr>
                                        <p:cTn id="13"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26CAED0A-2A45-4C9C-BCDD-21A8A092C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8EC93B-4663-2818-1599-FB53369DA449}"/>
              </a:ext>
            </a:extLst>
          </p:cNvPr>
          <p:cNvSpPr>
            <a:spLocks noGrp="1"/>
          </p:cNvSpPr>
          <p:nvPr>
            <p:ph type="title"/>
          </p:nvPr>
        </p:nvSpPr>
        <p:spPr>
          <a:xfrm>
            <a:off x="737407" y="1062384"/>
            <a:ext cx="10066122" cy="1298448"/>
          </a:xfrm>
        </p:spPr>
        <p:txBody>
          <a:bodyPr anchor="b">
            <a:normAutofit fontScale="90000"/>
          </a:bodyPr>
          <a:lstStyle/>
          <a:p>
            <a:pPr algn="ctr"/>
            <a:r>
              <a:rPr lang="en-US" b="1" dirty="0">
                <a:solidFill>
                  <a:srgbClr val="FF0000"/>
                </a:solidFill>
                <a:latin typeface="#9Slide03 AmpleSoft Bold" panose="02000000000000000000" pitchFamily="2" charset="0"/>
              </a:rPr>
              <a:t>2. </a:t>
            </a:r>
            <a:r>
              <a:rPr lang="pt-BR" b="1" dirty="0">
                <a:solidFill>
                  <a:srgbClr val="FF0000"/>
                </a:solidFill>
                <a:latin typeface="#9Slide03 AmpleSoft Bold" panose="02000000000000000000" pitchFamily="2" charset="0"/>
              </a:rPr>
              <a:t>Tác giả Vũ Cao</a:t>
            </a:r>
            <a:br>
              <a:rPr lang="en-US" dirty="0">
                <a:solidFill>
                  <a:srgbClr val="FF0000"/>
                </a:solidFill>
                <a:latin typeface="#9Slide03 AmpleSoft Bold" panose="02000000000000000000" pitchFamily="2" charset="0"/>
              </a:rPr>
            </a:br>
            <a:br>
              <a:rPr lang="en-US" dirty="0">
                <a:solidFill>
                  <a:srgbClr val="FF0000"/>
                </a:solidFill>
                <a:effectLst/>
                <a:latin typeface="#9Slide03 AmpleSoft Bold" panose="02000000000000000000" pitchFamily="2" charset="0"/>
                <a:ea typeface="Calibri" panose="020F0502020204030204" pitchFamily="34" charset="0"/>
              </a:rPr>
            </a:br>
            <a:endParaRPr lang="en-US" dirty="0">
              <a:solidFill>
                <a:srgbClr val="FF0000"/>
              </a:solidFill>
              <a:latin typeface="#9Slide03 AmpleSoft Bold" panose="02000000000000000000" pitchFamily="2" charset="0"/>
            </a:endParaRPr>
          </a:p>
        </p:txBody>
      </p:sp>
      <p:sp>
        <p:nvSpPr>
          <p:cNvPr id="30" name="Rectangle 29">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10">
            <a:extLst>
              <a:ext uri="{FF2B5EF4-FFF2-40B4-BE49-F238E27FC236}">
                <a16:creationId xmlns:a16="http://schemas.microsoft.com/office/drawing/2014/main" id="{9756B892-BCD7-9412-B427-E6D938790639}"/>
              </a:ext>
            </a:extLst>
          </p:cNvPr>
          <p:cNvSpPr>
            <a:spLocks noGrp="1"/>
          </p:cNvSpPr>
          <p:nvPr>
            <p:ph idx="1"/>
          </p:nvPr>
        </p:nvSpPr>
        <p:spPr>
          <a:xfrm>
            <a:off x="222422" y="2599509"/>
            <a:ext cx="5108231" cy="3598989"/>
          </a:xfrm>
        </p:spPr>
        <p:txBody>
          <a:bodyPr anchor="ctr">
            <a:normAutofit/>
          </a:bodyPr>
          <a:lstStyle/>
          <a:p>
            <a:pPr lvl="0" algn="just">
              <a:lnSpc>
                <a:spcPct val="150000"/>
              </a:lnSpc>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Vũ Cao (1922 - 2007) quê ở Nam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a:t>
            </a:r>
          </a:p>
          <a:p>
            <a:pPr lvl="0" algn="just">
              <a:lnSpc>
                <a:spcPct val="150000"/>
              </a:lnSpc>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ông</a:t>
            </a:r>
            <a:r>
              <a:rPr lang="en-US" dirty="0">
                <a:latin typeface="Times New Roman" panose="02020603050405020304" pitchFamily="18" charset="0"/>
                <a:cs typeface="Times New Roman" panose="02020603050405020304" pitchFamily="18" charset="0"/>
              </a:rPr>
              <a:t> viết về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tài </a:t>
            </a:r>
            <a:r>
              <a:rPr lang="en-US" dirty="0" err="1">
                <a:latin typeface="Times New Roman" panose="02020603050405020304" pitchFamily="18" charset="0"/>
                <a:cs typeface="Times New Roman" panose="02020603050405020304" pitchFamily="18" charset="0"/>
              </a:rPr>
              <a:t>kháng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chiến</a:t>
            </a:r>
            <a:r>
              <a:rPr lang="en-US" dirty="0">
                <a:latin typeface="Times New Roman" panose="02020603050405020304" pitchFamily="18" charset="0"/>
                <a:cs typeface="Times New Roman" panose="02020603050405020304" pitchFamily="18" charset="0"/>
              </a:rPr>
              <a:t>, hình ảnh </a:t>
            </a:r>
            <a:r>
              <a:rPr lang="en-US" dirty="0" err="1">
                <a:latin typeface="Times New Roman" panose="02020603050405020304" pitchFamily="18" charset="0"/>
                <a:cs typeface="Times New Roman" panose="02020603050405020304" pitchFamily="18" charset="0"/>
              </a:rPr>
              <a:t>thơ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giàu cảm </a:t>
            </a:r>
            <a:r>
              <a:rPr lang="en-US" dirty="0" err="1">
                <a:latin typeface="Times New Roman" panose="02020603050405020304" pitchFamily="18" charset="0"/>
                <a:cs typeface="Times New Roman" panose="02020603050405020304" pitchFamily="18" charset="0"/>
              </a:rPr>
              <a:t>xúc</a:t>
            </a:r>
            <a:r>
              <a:rPr lang="en-US"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endParaRPr lang="en-US" sz="2000" dirty="0">
              <a:latin typeface="Times New Roman" panose="02020603050405020304" pitchFamily="18" charset="0"/>
              <a:cs typeface="Times New Roman" panose="02020603050405020304" pitchFamily="18" charset="0"/>
            </a:endParaRPr>
          </a:p>
        </p:txBody>
      </p:sp>
      <p:pic>
        <p:nvPicPr>
          <p:cNvPr id="7" name="Picture 6" descr="An old person with white hair&#10;&#10;Description automatically generated">
            <a:extLst>
              <a:ext uri="{FF2B5EF4-FFF2-40B4-BE49-F238E27FC236}">
                <a16:creationId xmlns:a16="http://schemas.microsoft.com/office/drawing/2014/main" id="{42713ECC-A90D-1CAC-1A26-A5AFEBE650AF}"/>
              </a:ext>
            </a:extLst>
          </p:cNvPr>
          <p:cNvPicPr>
            <a:picLocks noChangeAspect="1"/>
          </p:cNvPicPr>
          <p:nvPr/>
        </p:nvPicPr>
        <p:blipFill>
          <a:blip r:embed="rId2">
            <a:extLst>
              <a:ext uri="{28A0092B-C50C-407E-A947-70E740481C1C}">
                <a14:useLocalDpi xmlns:a14="http://schemas.microsoft.com/office/drawing/2010/main" val="0"/>
              </a:ext>
            </a:extLst>
          </a:blip>
          <a:srcRect r="2599" b="-2"/>
          <a:stretch/>
        </p:blipFill>
        <p:spPr>
          <a:xfrm>
            <a:off x="5418759" y="2559047"/>
            <a:ext cx="2741805" cy="3639451"/>
          </a:xfrm>
          <a:prstGeom prst="rect">
            <a:avLst/>
          </a:prstGeom>
        </p:spPr>
      </p:pic>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3">
            <a:extLst>
              <a:ext uri="{28A0092B-C50C-407E-A947-70E740481C1C}">
                <a14:useLocalDpi xmlns:a14="http://schemas.microsoft.com/office/drawing/2010/main" val="0"/>
              </a:ext>
            </a:extLst>
          </a:blip>
          <a:srcRect l="23331" r="17682" b="3"/>
          <a:stretch/>
        </p:blipFill>
        <p:spPr>
          <a:xfrm>
            <a:off x="8412616" y="2559047"/>
            <a:ext cx="2743620" cy="3639451"/>
          </a:xfrm>
          <a:prstGeom prst="rect">
            <a:avLst/>
          </a:prstGeom>
        </p:spPr>
      </p:pic>
      <p:sp>
        <p:nvSpPr>
          <p:cNvPr id="34" name="Rectangle 33">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263249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1000"/>
                                        <p:tgtEl>
                                          <p:spTgt spid="11">
                                            <p:txEl>
                                              <p:pRg st="0" end="0"/>
                                            </p:txEl>
                                          </p:spTgt>
                                        </p:tgtEl>
                                      </p:cBhvr>
                                    </p:animEffect>
                                    <p:anim calcmode="lin" valueType="num">
                                      <p:cBhvr>
                                        <p:cTn id="13"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fade">
                                      <p:cBhvr>
                                        <p:cTn id="19" dur="1000"/>
                                        <p:tgtEl>
                                          <p:spTgt spid="11">
                                            <p:txEl>
                                              <p:pRg st="1" end="1"/>
                                            </p:txEl>
                                          </p:spTgt>
                                        </p:tgtEl>
                                      </p:cBhvr>
                                    </p:animEffect>
                                    <p:anim calcmode="lin" valueType="num">
                                      <p:cBhvr>
                                        <p:cTn id="20"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0313F54A-C39F-203B-0947-D7E2D0B8694E}"/>
              </a:ext>
            </a:extLst>
          </p:cNvPr>
          <p:cNvGraphicFramePr>
            <a:graphicFrameLocks noGrp="1"/>
          </p:cNvGraphicFramePr>
          <p:nvPr>
            <p:extLst>
              <p:ext uri="{D42A27DB-BD31-4B8C-83A1-F6EECF244321}">
                <p14:modId xmlns:p14="http://schemas.microsoft.com/office/powerpoint/2010/main" val="602100671"/>
              </p:ext>
            </p:extLst>
          </p:nvPr>
        </p:nvGraphicFramePr>
        <p:xfrm>
          <a:off x="902043" y="1432543"/>
          <a:ext cx="10614455" cy="4684896"/>
        </p:xfrm>
        <a:graphic>
          <a:graphicData uri="http://schemas.openxmlformats.org/drawingml/2006/table">
            <a:tbl>
              <a:tblPr firstRow="1" firstCol="1" bandRow="1">
                <a:tableStyleId>{0E3FDE45-AF77-4B5C-9715-49D594BDF05E}</a:tableStyleId>
              </a:tblPr>
              <a:tblGrid>
                <a:gridCol w="6028437">
                  <a:extLst>
                    <a:ext uri="{9D8B030D-6E8A-4147-A177-3AD203B41FA5}">
                      <a16:colId xmlns:a16="http://schemas.microsoft.com/office/drawing/2014/main" val="4178225560"/>
                    </a:ext>
                  </a:extLst>
                </a:gridCol>
                <a:gridCol w="4586018">
                  <a:extLst>
                    <a:ext uri="{9D8B030D-6E8A-4147-A177-3AD203B41FA5}">
                      <a16:colId xmlns:a16="http://schemas.microsoft.com/office/drawing/2014/main" val="2587863769"/>
                    </a:ext>
                  </a:extLst>
                </a:gridCol>
              </a:tblGrid>
              <a:tr h="1334673">
                <a:tc>
                  <a:txBody>
                    <a:bodyPr/>
                    <a:lstStyle/>
                    <a:p>
                      <a:pPr algn="ctr">
                        <a:lnSpc>
                          <a:spcPct val="130000"/>
                        </a:lnSpc>
                        <a:spcAft>
                          <a:spcPts val="1000"/>
                        </a:spcAft>
                      </a:pPr>
                      <a:r>
                        <a:rPr lang="en-US" sz="3300">
                          <a:effectLst/>
                        </a:rPr>
                        <a:t>Nội dung tìm hiểu</a:t>
                      </a:r>
                      <a:endParaRPr lang="en-US" sz="3600">
                        <a:effectLst/>
                        <a:latin typeface="Times New Roman" panose="02020603050405020304" pitchFamily="18" charset="0"/>
                        <a:ea typeface="Calibri" panose="020F0502020204030204" pitchFamily="34" charset="0"/>
                      </a:endParaRPr>
                    </a:p>
                  </a:txBody>
                  <a:tcPr marL="174088" marR="1740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1000"/>
                        </a:spcAft>
                      </a:pPr>
                      <a:r>
                        <a:rPr lang="en-US" sz="3300">
                          <a:effectLst/>
                        </a:rPr>
                        <a:t>Trả lời</a:t>
                      </a:r>
                      <a:endParaRPr lang="en-US" sz="3600">
                        <a:effectLst/>
                        <a:latin typeface="Times New Roman" panose="02020603050405020304" pitchFamily="18" charset="0"/>
                        <a:ea typeface="Calibri" panose="020F0502020204030204" pitchFamily="34" charset="0"/>
                      </a:endParaRPr>
                    </a:p>
                  </a:txBody>
                  <a:tcPr marL="174088" marR="1740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2909532"/>
                  </a:ext>
                </a:extLst>
              </a:tr>
              <a:tr h="680877">
                <a:tc>
                  <a:txBody>
                    <a:bodyPr/>
                    <a:lstStyle/>
                    <a:p>
                      <a:pPr algn="just">
                        <a:lnSpc>
                          <a:spcPct val="130000"/>
                        </a:lnSpc>
                        <a:spcAft>
                          <a:spcPts val="1000"/>
                        </a:spcAft>
                      </a:pPr>
                      <a:r>
                        <a:rPr lang="en-US" sz="3300" dirty="0">
                          <a:effectLst/>
                        </a:rPr>
                        <a:t>1. </a:t>
                      </a:r>
                      <a:r>
                        <a:rPr lang="en-US" sz="3300" dirty="0" err="1">
                          <a:effectLst/>
                        </a:rPr>
                        <a:t>Thể</a:t>
                      </a:r>
                      <a:r>
                        <a:rPr lang="en-US" sz="3300" dirty="0">
                          <a:effectLst/>
                        </a:rPr>
                        <a:t> </a:t>
                      </a:r>
                      <a:r>
                        <a:rPr lang="en-US" sz="3300" dirty="0" err="1">
                          <a:effectLst/>
                        </a:rPr>
                        <a:t>thơ</a:t>
                      </a:r>
                      <a:endParaRPr lang="en-US" sz="3600" dirty="0">
                        <a:effectLst/>
                        <a:latin typeface="Times New Roman" panose="02020603050405020304" pitchFamily="18" charset="0"/>
                        <a:ea typeface="Calibri" panose="020F0502020204030204" pitchFamily="34" charset="0"/>
                      </a:endParaRPr>
                    </a:p>
                  </a:txBody>
                  <a:tcPr marL="174088" marR="1740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1000"/>
                        </a:spcAft>
                      </a:pPr>
                      <a:r>
                        <a:rPr lang="en-US" sz="3300">
                          <a:effectLst/>
                        </a:rPr>
                        <a:t>.................</a:t>
                      </a:r>
                      <a:endParaRPr lang="en-US" sz="3600">
                        <a:effectLst/>
                        <a:latin typeface="Times New Roman" panose="02020603050405020304" pitchFamily="18" charset="0"/>
                        <a:ea typeface="Calibri" panose="020F0502020204030204" pitchFamily="34" charset="0"/>
                      </a:endParaRPr>
                    </a:p>
                  </a:txBody>
                  <a:tcPr marL="174088" marR="1740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3686949"/>
                  </a:ext>
                </a:extLst>
              </a:tr>
              <a:tr h="1334673">
                <a:tc>
                  <a:txBody>
                    <a:bodyPr/>
                    <a:lstStyle/>
                    <a:p>
                      <a:pPr algn="just">
                        <a:lnSpc>
                          <a:spcPct val="130000"/>
                        </a:lnSpc>
                        <a:spcAft>
                          <a:spcPts val="1000"/>
                        </a:spcAft>
                      </a:pPr>
                      <a:r>
                        <a:rPr lang="en-US" sz="3300">
                          <a:effectLst/>
                        </a:rPr>
                        <a:t>2. Nhân vật trữ tình</a:t>
                      </a:r>
                      <a:endParaRPr lang="en-US" sz="3600">
                        <a:effectLst/>
                        <a:latin typeface="Times New Roman" panose="02020603050405020304" pitchFamily="18" charset="0"/>
                        <a:ea typeface="Calibri" panose="020F0502020204030204" pitchFamily="34" charset="0"/>
                      </a:endParaRPr>
                    </a:p>
                  </a:txBody>
                  <a:tcPr marL="174088" marR="1740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1000"/>
                        </a:spcAft>
                      </a:pPr>
                      <a:r>
                        <a:rPr lang="en-US" sz="3300">
                          <a:effectLst/>
                        </a:rPr>
                        <a:t>................</a:t>
                      </a:r>
                      <a:endParaRPr lang="en-US" sz="3600">
                        <a:effectLst/>
                        <a:latin typeface="Times New Roman" panose="02020603050405020304" pitchFamily="18" charset="0"/>
                        <a:ea typeface="Calibri" panose="020F0502020204030204" pitchFamily="34" charset="0"/>
                      </a:endParaRPr>
                    </a:p>
                  </a:txBody>
                  <a:tcPr marL="174088" marR="1740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4146580"/>
                  </a:ext>
                </a:extLst>
              </a:tr>
              <a:tr h="1334673">
                <a:tc>
                  <a:txBody>
                    <a:bodyPr/>
                    <a:lstStyle/>
                    <a:p>
                      <a:pPr algn="just">
                        <a:lnSpc>
                          <a:spcPct val="130000"/>
                        </a:lnSpc>
                        <a:spcAft>
                          <a:spcPts val="1000"/>
                        </a:spcAft>
                      </a:pPr>
                      <a:r>
                        <a:rPr lang="en-US" sz="3300">
                          <a:effectLst/>
                        </a:rPr>
                        <a:t>3. Nội dung chính</a:t>
                      </a:r>
                      <a:endParaRPr lang="en-US" sz="3600">
                        <a:effectLst/>
                        <a:latin typeface="Times New Roman" panose="02020603050405020304" pitchFamily="18" charset="0"/>
                        <a:ea typeface="Calibri" panose="020F0502020204030204" pitchFamily="34" charset="0"/>
                      </a:endParaRPr>
                    </a:p>
                  </a:txBody>
                  <a:tcPr marL="174088" marR="1740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30000"/>
                        </a:lnSpc>
                        <a:spcAft>
                          <a:spcPts val="1000"/>
                        </a:spcAft>
                      </a:pPr>
                      <a:r>
                        <a:rPr lang="en-US" sz="3300" dirty="0">
                          <a:effectLst/>
                        </a:rPr>
                        <a:t>................</a:t>
                      </a:r>
                      <a:endParaRPr lang="en-US" sz="3600" dirty="0">
                        <a:effectLst/>
                        <a:latin typeface="Times New Roman" panose="02020603050405020304" pitchFamily="18" charset="0"/>
                        <a:ea typeface="Calibri" panose="020F0502020204030204" pitchFamily="34" charset="0"/>
                      </a:endParaRPr>
                    </a:p>
                  </a:txBody>
                  <a:tcPr marL="174088" marR="1740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5002934"/>
                  </a:ext>
                </a:extLst>
              </a:tr>
            </a:tbl>
          </a:graphicData>
        </a:graphic>
      </p:graphicFrame>
      <p:sp>
        <p:nvSpPr>
          <p:cNvPr id="5" name="TextBox 4">
            <a:extLst>
              <a:ext uri="{FF2B5EF4-FFF2-40B4-BE49-F238E27FC236}">
                <a16:creationId xmlns:a16="http://schemas.microsoft.com/office/drawing/2014/main" id="{ECBCA187-0D02-E96F-11BC-DB515FCC0462}"/>
              </a:ext>
            </a:extLst>
          </p:cNvPr>
          <p:cNvSpPr txBox="1"/>
          <p:nvPr/>
        </p:nvSpPr>
        <p:spPr>
          <a:xfrm>
            <a:off x="1981592" y="720090"/>
            <a:ext cx="6647935" cy="646331"/>
          </a:xfrm>
          <a:prstGeom prst="rect">
            <a:avLst/>
          </a:prstGeom>
          <a:noFill/>
        </p:spPr>
        <p:txBody>
          <a:bodyPr wrap="square" rtlCol="0">
            <a:spAutoFit/>
          </a:bodyPr>
          <a:lstStyle/>
          <a:p>
            <a:pPr algn="r"/>
            <a:r>
              <a:rPr lang="en-US" sz="3600" dirty="0">
                <a:solidFill>
                  <a:srgbClr val="FF0000"/>
                </a:solidFill>
                <a:latin typeface="#9Slide03 AmpleSoft Bold" panose="02000000000000000000" pitchFamily="2" charset="0"/>
              </a:rPr>
              <a:t>HOẠT ĐỘNG CẶP ĐÔI </a:t>
            </a:r>
          </a:p>
        </p:txBody>
      </p:sp>
    </p:spTree>
    <p:extLst>
      <p:ext uri="{BB962C8B-B14F-4D97-AF65-F5344CB8AC3E}">
        <p14:creationId xmlns:p14="http://schemas.microsoft.com/office/powerpoint/2010/main" val="59931688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26CAED0A-2A45-4C9C-BCDD-21A8A092C5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8EC93B-4663-2818-1599-FB53369DA449}"/>
              </a:ext>
            </a:extLst>
          </p:cNvPr>
          <p:cNvSpPr>
            <a:spLocks noGrp="1"/>
          </p:cNvSpPr>
          <p:nvPr>
            <p:ph type="title"/>
          </p:nvPr>
        </p:nvSpPr>
        <p:spPr>
          <a:xfrm>
            <a:off x="737407" y="1062384"/>
            <a:ext cx="10066122" cy="1298448"/>
          </a:xfrm>
        </p:spPr>
        <p:txBody>
          <a:bodyPr anchor="b">
            <a:normAutofit fontScale="90000"/>
          </a:bodyPr>
          <a:lstStyle/>
          <a:p>
            <a:pPr algn="ctr"/>
            <a:r>
              <a:rPr lang="en-US" b="1" dirty="0">
                <a:solidFill>
                  <a:srgbClr val="FF0000"/>
                </a:solidFill>
                <a:latin typeface="#9Slide03 AmpleSoft Bold" panose="02000000000000000000" pitchFamily="2" charset="0"/>
              </a:rPr>
              <a:t>3. Văn </a:t>
            </a:r>
            <a:r>
              <a:rPr lang="en-US" b="1" dirty="0" err="1">
                <a:solidFill>
                  <a:srgbClr val="FF0000"/>
                </a:solidFill>
                <a:latin typeface="#9Slide03 AmpleSoft Bold" panose="02000000000000000000" pitchFamily="2" charset="0"/>
              </a:rPr>
              <a:t>bản</a:t>
            </a:r>
            <a:r>
              <a:rPr lang="en-US" b="1" dirty="0">
                <a:solidFill>
                  <a:srgbClr val="FF0000"/>
                </a:solidFill>
                <a:latin typeface="#9Slide03 AmpleSoft Bold" panose="02000000000000000000" pitchFamily="2" charset="0"/>
              </a:rPr>
              <a:t> “Ngày </a:t>
            </a:r>
            <a:r>
              <a:rPr lang="en-US" b="1" dirty="0" err="1">
                <a:solidFill>
                  <a:srgbClr val="FF0000"/>
                </a:solidFill>
                <a:latin typeface="#9Slide03 AmpleSoft Bold" panose="02000000000000000000" pitchFamily="2" charset="0"/>
              </a:rPr>
              <a:t>xưa</a:t>
            </a:r>
            <a:r>
              <a:rPr lang="en-US" b="1" dirty="0">
                <a:solidFill>
                  <a:srgbClr val="FF0000"/>
                </a:solidFill>
                <a:latin typeface="#9Slide03 AmpleSoft Bold" panose="02000000000000000000" pitchFamily="2" charset="0"/>
              </a:rPr>
              <a:t>”</a:t>
            </a:r>
            <a:br>
              <a:rPr lang="en-US" dirty="0">
                <a:solidFill>
                  <a:srgbClr val="FF0000"/>
                </a:solidFill>
                <a:latin typeface="#9Slide03 AmpleSoft Bold" panose="02000000000000000000" pitchFamily="2" charset="0"/>
              </a:rPr>
            </a:br>
            <a:br>
              <a:rPr lang="en-US" dirty="0">
                <a:solidFill>
                  <a:srgbClr val="FF0000"/>
                </a:solidFill>
                <a:effectLst/>
                <a:latin typeface="#9Slide03 AmpleSoft Bold" panose="02000000000000000000" pitchFamily="2" charset="0"/>
                <a:ea typeface="Calibri" panose="020F0502020204030204" pitchFamily="34" charset="0"/>
              </a:rPr>
            </a:br>
            <a:endParaRPr lang="en-US" dirty="0">
              <a:solidFill>
                <a:srgbClr val="FF0000"/>
              </a:solidFill>
              <a:latin typeface="#9Slide03 AmpleSoft Bold" panose="02000000000000000000" pitchFamily="2" charset="0"/>
            </a:endParaRPr>
          </a:p>
        </p:txBody>
      </p:sp>
      <p:sp>
        <p:nvSpPr>
          <p:cNvPr id="30" name="Rectangle 29">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10">
            <a:extLst>
              <a:ext uri="{FF2B5EF4-FFF2-40B4-BE49-F238E27FC236}">
                <a16:creationId xmlns:a16="http://schemas.microsoft.com/office/drawing/2014/main" id="{9756B892-BCD7-9412-B427-E6D938790639}"/>
              </a:ext>
            </a:extLst>
          </p:cNvPr>
          <p:cNvSpPr>
            <a:spLocks noGrp="1"/>
          </p:cNvSpPr>
          <p:nvPr>
            <p:ph idx="1"/>
          </p:nvPr>
        </p:nvSpPr>
        <p:spPr>
          <a:xfrm>
            <a:off x="222422" y="2599509"/>
            <a:ext cx="5108231" cy="3598989"/>
          </a:xfrm>
        </p:spPr>
        <p:txBody>
          <a:bodyPr anchor="ctr">
            <a:normAutofit/>
          </a:bodyPr>
          <a:lstStyle/>
          <a:p>
            <a:pPr algn="just">
              <a:lnSpc>
                <a:spcPct val="150000"/>
              </a:lnSpc>
              <a:buFont typeface="Wingdings" panose="05000000000000000000" pitchFamily="2" charset="2"/>
              <a:buChar char="ü"/>
            </a:pPr>
            <a:r>
              <a:rPr lang="pt-BR" b="1" dirty="0">
                <a:latin typeface="Times New Roman" panose="02020603050405020304" pitchFamily="18" charset="0"/>
                <a:cs typeface="Times New Roman" panose="02020603050405020304" pitchFamily="18" charset="0"/>
              </a:rPr>
              <a:t>Thể thơ</a:t>
            </a:r>
            <a:r>
              <a:rPr lang="pt-BR" dirty="0">
                <a:latin typeface="Times New Roman" panose="02020603050405020304" pitchFamily="18" charset="0"/>
                <a:cs typeface="Times New Roman" panose="02020603050405020304" pitchFamily="18" charset="0"/>
              </a:rPr>
              <a:t>: thơ lục bát</a:t>
            </a:r>
            <a:endParaRPr lang="en-US"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ü"/>
            </a:pPr>
            <a:r>
              <a:rPr lang="pt-BR" b="1" dirty="0">
                <a:latin typeface="Times New Roman" panose="02020603050405020304" pitchFamily="18" charset="0"/>
                <a:cs typeface="Times New Roman" panose="02020603050405020304" pitchFamily="18" charset="0"/>
              </a:rPr>
              <a:t>Nhân vật trữ tình</a:t>
            </a:r>
            <a:r>
              <a:rPr lang="pt-BR" dirty="0">
                <a:latin typeface="Times New Roman" panose="02020603050405020304" pitchFamily="18" charset="0"/>
                <a:cs typeface="Times New Roman" panose="02020603050405020304" pitchFamily="18" charset="0"/>
              </a:rPr>
              <a:t>: Nhân vật </a:t>
            </a:r>
            <a:r>
              <a:rPr lang="pt-BR" i="1" dirty="0">
                <a:latin typeface="Times New Roman" panose="02020603050405020304" pitchFamily="18" charset="0"/>
                <a:cs typeface="Times New Roman" panose="02020603050405020304" pitchFamily="18" charset="0"/>
              </a:rPr>
              <a:t>tôi</a:t>
            </a:r>
            <a:endParaRPr lang="en-US"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ü"/>
            </a:pPr>
            <a:r>
              <a:rPr lang="pt-BR" b="1" dirty="0">
                <a:latin typeface="Times New Roman" panose="02020603050405020304" pitchFamily="18" charset="0"/>
                <a:cs typeface="Times New Roman" panose="02020603050405020304" pitchFamily="18" charset="0"/>
              </a:rPr>
              <a:t>Khát quát nội dung chính: </a:t>
            </a:r>
            <a:r>
              <a:rPr lang="pt-BR" dirty="0">
                <a:latin typeface="Times New Roman" panose="02020603050405020304" pitchFamily="18" charset="0"/>
                <a:cs typeface="Times New Roman" panose="02020603050405020304" pitchFamily="18" charset="0"/>
              </a:rPr>
              <a:t>Nói về sức sống của tác phẩm </a:t>
            </a:r>
            <a:r>
              <a:rPr lang="pt-BR" i="1" dirty="0">
                <a:latin typeface="Times New Roman" panose="02020603050405020304" pitchFamily="18" charset="0"/>
                <a:cs typeface="Times New Roman" panose="02020603050405020304" pitchFamily="18" charset="0"/>
              </a:rPr>
              <a:t>Truyện Kiều</a:t>
            </a:r>
            <a:r>
              <a:rPr lang="pt-BR" dirty="0">
                <a:latin typeface="Times New Roman" panose="02020603050405020304" pitchFamily="18" charset="0"/>
                <a:cs typeface="Times New Roman" panose="02020603050405020304" pitchFamily="18" charset="0"/>
              </a:rPr>
              <a:t> trong lòng hậu thế.</a:t>
            </a:r>
            <a:endParaRPr lang="en-US"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ü"/>
            </a:pPr>
            <a:endParaRPr lang="en-US" sz="2000" dirty="0">
              <a:latin typeface="Times New Roman" panose="02020603050405020304" pitchFamily="18" charset="0"/>
              <a:cs typeface="Times New Roman" panose="02020603050405020304" pitchFamily="18" charset="0"/>
            </a:endParaRPr>
          </a:p>
        </p:txBody>
      </p:sp>
      <p:pic>
        <p:nvPicPr>
          <p:cNvPr id="7" name="Picture 6" descr="An old person with white hair&#10;&#10;Description automatically generated">
            <a:extLst>
              <a:ext uri="{FF2B5EF4-FFF2-40B4-BE49-F238E27FC236}">
                <a16:creationId xmlns:a16="http://schemas.microsoft.com/office/drawing/2014/main" id="{42713ECC-A90D-1CAC-1A26-A5AFEBE650AF}"/>
              </a:ext>
            </a:extLst>
          </p:cNvPr>
          <p:cNvPicPr>
            <a:picLocks noChangeAspect="1"/>
          </p:cNvPicPr>
          <p:nvPr/>
        </p:nvPicPr>
        <p:blipFill>
          <a:blip r:embed="rId2">
            <a:extLst>
              <a:ext uri="{28A0092B-C50C-407E-A947-70E740481C1C}">
                <a14:useLocalDpi xmlns:a14="http://schemas.microsoft.com/office/drawing/2010/main" val="0"/>
              </a:ext>
            </a:extLst>
          </a:blip>
          <a:srcRect r="2599" b="-2"/>
          <a:stretch/>
        </p:blipFill>
        <p:spPr>
          <a:xfrm>
            <a:off x="5418759" y="2559047"/>
            <a:ext cx="2741805" cy="3639451"/>
          </a:xfrm>
          <a:prstGeom prst="rect">
            <a:avLst/>
          </a:prstGeom>
        </p:spPr>
      </p:pic>
      <p:pic>
        <p:nvPicPr>
          <p:cNvPr id="5" name="Content Placeholder 4" descr="A painting of a person washing a rice in a courtyard&#10;&#10;Description automatically generated with medium confidence">
            <a:extLst>
              <a:ext uri="{FF2B5EF4-FFF2-40B4-BE49-F238E27FC236}">
                <a16:creationId xmlns:a16="http://schemas.microsoft.com/office/drawing/2014/main" id="{F18BE219-1389-41EF-9E61-A8556A69D1D8}"/>
              </a:ext>
            </a:extLst>
          </p:cNvPr>
          <p:cNvPicPr>
            <a:picLocks noChangeAspect="1"/>
          </p:cNvPicPr>
          <p:nvPr/>
        </p:nvPicPr>
        <p:blipFill>
          <a:blip r:embed="rId3">
            <a:extLst>
              <a:ext uri="{28A0092B-C50C-407E-A947-70E740481C1C}">
                <a14:useLocalDpi xmlns:a14="http://schemas.microsoft.com/office/drawing/2010/main" val="0"/>
              </a:ext>
            </a:extLst>
          </a:blip>
          <a:srcRect l="23331" r="17682" b="3"/>
          <a:stretch/>
        </p:blipFill>
        <p:spPr>
          <a:xfrm>
            <a:off x="8412616" y="2559047"/>
            <a:ext cx="2743620" cy="3639451"/>
          </a:xfrm>
          <a:prstGeom prst="rect">
            <a:avLst/>
          </a:prstGeom>
        </p:spPr>
      </p:pic>
      <p:sp>
        <p:nvSpPr>
          <p:cNvPr id="34" name="Rectangle 33">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701514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1000"/>
                                        <p:tgtEl>
                                          <p:spTgt spid="11">
                                            <p:txEl>
                                              <p:pRg st="0" end="0"/>
                                            </p:txEl>
                                          </p:spTgt>
                                        </p:tgtEl>
                                      </p:cBhvr>
                                    </p:animEffect>
                                    <p:anim calcmode="lin" valueType="num">
                                      <p:cBhvr>
                                        <p:cTn id="13"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fade">
                                      <p:cBhvr>
                                        <p:cTn id="19" dur="1000"/>
                                        <p:tgtEl>
                                          <p:spTgt spid="11">
                                            <p:txEl>
                                              <p:pRg st="1" end="1"/>
                                            </p:txEl>
                                          </p:spTgt>
                                        </p:tgtEl>
                                      </p:cBhvr>
                                    </p:animEffect>
                                    <p:anim calcmode="lin" valueType="num">
                                      <p:cBhvr>
                                        <p:cTn id="20"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Effect transition="in" filter="fade">
                                      <p:cBhvr>
                                        <p:cTn id="26" dur="1000"/>
                                        <p:tgtEl>
                                          <p:spTgt spid="11">
                                            <p:txEl>
                                              <p:pRg st="2" end="2"/>
                                            </p:txEl>
                                          </p:spTgt>
                                        </p:tgtEl>
                                      </p:cBhvr>
                                    </p:animEffect>
                                    <p:anim calcmode="lin" valueType="num">
                                      <p:cBhvr>
                                        <p:cTn id="27"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build="p"/>
    </p:bldLst>
  </p:timing>
</p:sld>
</file>

<file path=ppt/theme/theme1.xml><?xml version="1.0" encoding="utf-8"?>
<a:theme xmlns:a="http://schemas.openxmlformats.org/drawingml/2006/main" name="https://www.freeppt7.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ẫu 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111</TotalTime>
  <Words>1551</Words>
  <Application>Microsoft Office PowerPoint</Application>
  <PresentationFormat>Widescreen</PresentationFormat>
  <Paragraphs>101</Paragraphs>
  <Slides>31</Slides>
  <Notes>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31</vt:i4>
      </vt:variant>
    </vt:vector>
  </HeadingPairs>
  <TitlesOfParts>
    <vt:vector size="43" baseType="lpstr">
      <vt:lpstr>#9Slide05 Brannboll Ny</vt:lpstr>
      <vt:lpstr>#9Slide05 FS Blonde Script</vt:lpstr>
      <vt:lpstr>Times New Roman</vt:lpstr>
      <vt:lpstr>Times New Roman</vt:lpstr>
      <vt:lpstr>Aptos Display</vt:lpstr>
      <vt:lpstr>Calibri</vt:lpstr>
      <vt:lpstr>Arial</vt:lpstr>
      <vt:lpstr>#9Slide03 AmpleSoft Bold</vt:lpstr>
      <vt:lpstr>Aptos</vt:lpstr>
      <vt:lpstr>Wingdings</vt:lpstr>
      <vt:lpstr>https://www.freeppt7.com</vt:lpstr>
      <vt:lpstr>Office Theme</vt:lpstr>
      <vt:lpstr>TIẾT – VĂN BẢN 3 NGÀY XƯA</vt:lpstr>
      <vt:lpstr>HOẠT ĐỘNG 1 KHỞI ĐỘNG </vt:lpstr>
      <vt:lpstr>Ngâm Kiều</vt:lpstr>
      <vt:lpstr>HOẠT ĐỘNG 2 HÌNH THÀNH KIẾN THỨC </vt:lpstr>
      <vt:lpstr>I. ĐỌC – KHÁM PHÁ CHUNG</vt:lpstr>
      <vt:lpstr>1. Đọc văn bản </vt:lpstr>
      <vt:lpstr>2. Tác giả Vũ Cao  </vt:lpstr>
      <vt:lpstr>PowerPoint Presentation</vt:lpstr>
      <vt:lpstr>3. Văn bản “Ngày xưa”  </vt:lpstr>
      <vt:lpstr>II. KHÁM PHÁ CHI TIẾT VĂN BẢN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HOẠT ĐỘNG 3 LUYỆN TẬP</vt:lpstr>
      <vt:lpstr>1. Qua bài thơ Ngày xưa (Vũ Cao), em có thêm suy nghĩ gì về cách tiếp nhận tác phẩm văn chương so với văn bản 1, văn bản 2?   </vt:lpstr>
      <vt:lpstr>PowerPoint Presentation</vt:lpstr>
      <vt:lpstr>PowerPoint Presentation</vt:lpstr>
      <vt:lpstr>PowerPoint Presentation</vt:lpstr>
      <vt:lpstr>HOẠT ĐỘNG 4 VẬN DỤNG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kimhuong8784@gmail.com</dc:creator>
  <cp:lastModifiedBy>kimhuong8784@gmail.com</cp:lastModifiedBy>
  <cp:revision>16</cp:revision>
  <dcterms:created xsi:type="dcterms:W3CDTF">2024-08-02T11:10:48Z</dcterms:created>
  <dcterms:modified xsi:type="dcterms:W3CDTF">2024-08-06T14:02:47Z</dcterms:modified>
</cp:coreProperties>
</file>