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50" r:id="rId2"/>
    <p:sldId id="3051" r:id="rId3"/>
    <p:sldId id="3052" r:id="rId4"/>
    <p:sldId id="3054" r:id="rId5"/>
    <p:sldId id="3055" r:id="rId6"/>
    <p:sldId id="3056" r:id="rId7"/>
    <p:sldId id="3053" r:id="rId8"/>
    <p:sldId id="3057" r:id="rId9"/>
    <p:sldId id="3058" r:id="rId10"/>
    <p:sldId id="30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C89F5B-2500-4CAD-A49B-A18A276D4A51}">
          <p14:sldIdLst>
            <p14:sldId id="3050"/>
            <p14:sldId id="3051"/>
            <p14:sldId id="3052"/>
            <p14:sldId id="3054"/>
            <p14:sldId id="3055"/>
            <p14:sldId id="3056"/>
          </p14:sldIdLst>
        </p14:section>
        <p14:section name="Untitled Section" id="{DBAC2FAB-8421-423F-B902-4D927C438B31}">
          <p14:sldIdLst>
            <p14:sldId id="3053"/>
            <p14:sldId id="3057"/>
            <p14:sldId id="3058"/>
            <p14:sldId id="30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52" d="100"/>
          <a:sy n="52" d="100"/>
        </p:scale>
        <p:origin x="116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7/8/2024</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0966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7/8/2024</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7197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7/8/2024</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4582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7/8/2024</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8201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7/8/2024</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9513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7/8/2024</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6597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7/8/2024</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281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7/8/2024</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80571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7/8/2024</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9313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7/8/2024</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540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7/8/2024</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770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7/8/2024</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71457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12" name="Rectangle 11">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134" name="Rectangle 133">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1">
            <a:extLst>
              <a:ext uri="{FF2B5EF4-FFF2-40B4-BE49-F238E27FC236}">
                <a16:creationId xmlns:a16="http://schemas.microsoft.com/office/drawing/2014/main" id="{CCF19D13-2FC2-9F1C-5C52-61C155E5EEDA}"/>
              </a:ext>
            </a:extLst>
          </p:cNvPr>
          <p:cNvSpPr>
            <a:spLocks noGrp="1"/>
          </p:cNvSpPr>
          <p:nvPr>
            <p:ph type="ctrTitle"/>
          </p:nvPr>
        </p:nvSpPr>
        <p:spPr>
          <a:xfrm>
            <a:off x="960120" y="1240403"/>
            <a:ext cx="6849349" cy="2941983"/>
          </a:xfrm>
        </p:spPr>
        <p:txBody>
          <a:bodyPr anchor="ctr">
            <a:noAutofit/>
          </a:bodyPr>
          <a:lstStyle/>
          <a:p>
            <a:r>
              <a:rPr lang="en-US" sz="6600" b="1" dirty="0">
                <a:solidFill>
                  <a:srgbClr val="0070C0"/>
                </a:solidFill>
              </a:rPr>
              <a:t>H</a:t>
            </a:r>
            <a:r>
              <a:rPr lang="vi-VN" sz="6600" b="1" dirty="0">
                <a:solidFill>
                  <a:srgbClr val="0070C0"/>
                </a:solidFill>
              </a:rPr>
              <a:t>ƯỚNG DẪN</a:t>
            </a:r>
            <a:r>
              <a:rPr lang="en-US" sz="6600" b="1" dirty="0">
                <a:solidFill>
                  <a:srgbClr val="0070C0"/>
                </a:solidFill>
              </a:rPr>
              <a:t> TỰ HỌC Ở NHÀ</a:t>
            </a:r>
          </a:p>
        </p:txBody>
      </p:sp>
      <p:sp>
        <p:nvSpPr>
          <p:cNvPr id="3" name="Subtitle 2">
            <a:extLst>
              <a:ext uri="{FF2B5EF4-FFF2-40B4-BE49-F238E27FC236}">
                <a16:creationId xmlns:a16="http://schemas.microsoft.com/office/drawing/2014/main" id="{274BB196-095E-4F47-5A29-ECFD4D51BE9D}"/>
              </a:ext>
            </a:extLst>
          </p:cNvPr>
          <p:cNvSpPr>
            <a:spLocks noGrp="1"/>
          </p:cNvSpPr>
          <p:nvPr>
            <p:ph type="subTitle" idx="1"/>
          </p:nvPr>
        </p:nvSpPr>
        <p:spPr>
          <a:xfrm>
            <a:off x="960120" y="5206247"/>
            <a:ext cx="10268712" cy="1013577"/>
          </a:xfrm>
        </p:spPr>
        <p:txBody>
          <a:bodyPr>
            <a:normAutofit/>
          </a:bodyPr>
          <a:lstStyle/>
          <a:p>
            <a:pPr algn="l"/>
            <a:endParaRPr lang="en-US"/>
          </a:p>
        </p:txBody>
      </p:sp>
      <p:pic>
        <p:nvPicPr>
          <p:cNvPr id="5" name="Picture 4" descr="A close-up of pink flowers in vases&#10;&#10;Description automatically generated">
            <a:extLst>
              <a:ext uri="{FF2B5EF4-FFF2-40B4-BE49-F238E27FC236}">
                <a16:creationId xmlns:a16="http://schemas.microsoft.com/office/drawing/2014/main" id="{727A0A9A-34C4-F594-262A-0372BA246535}"/>
              </a:ext>
            </a:extLst>
          </p:cNvPr>
          <p:cNvPicPr>
            <a:picLocks noChangeAspect="1"/>
          </p:cNvPicPr>
          <p:nvPr/>
        </p:nvPicPr>
        <p:blipFill rotWithShape="1">
          <a:blip r:embed="rId2">
            <a:extLst>
              <a:ext uri="{28A0092B-C50C-407E-A947-70E740481C1C}">
                <a14:useLocalDpi xmlns:a14="http://schemas.microsoft.com/office/drawing/2010/main" val="0"/>
              </a:ext>
            </a:extLst>
          </a:blip>
          <a:srcRect t="36572" r="2" b="7228"/>
          <a:stretch/>
        </p:blipFill>
        <p:spPr>
          <a:xfrm>
            <a:off x="7533136" y="646441"/>
            <a:ext cx="4658863" cy="3952185"/>
          </a:xfrm>
          <a:prstGeom prst="rect">
            <a:avLst/>
          </a:prstGeom>
        </p:spPr>
      </p:pic>
    </p:spTree>
    <p:extLst>
      <p:ext uri="{BB962C8B-B14F-4D97-AF65-F5344CB8AC3E}">
        <p14:creationId xmlns:p14="http://schemas.microsoft.com/office/powerpoint/2010/main" val="14934983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84251A-D24D-182C-F18C-1DFD845D33CA}"/>
              </a:ext>
            </a:extLst>
          </p:cNvPr>
          <p:cNvSpPr txBox="1"/>
          <p:nvPr/>
        </p:nvSpPr>
        <p:spPr>
          <a:xfrm>
            <a:off x="300681" y="265826"/>
            <a:ext cx="11590637" cy="6326347"/>
          </a:xfrm>
          <a:prstGeom prst="rect">
            <a:avLst/>
          </a:prstGeom>
          <a:noFill/>
        </p:spPr>
        <p:txBody>
          <a:bodyPr wrap="square">
            <a:spAutoFit/>
          </a:bodyPr>
          <a:lstStyle/>
          <a:p>
            <a:pPr>
              <a:lnSpc>
                <a:spcPct val="130000"/>
              </a:lnSpc>
              <a:spcAft>
                <a:spcPts val="1000"/>
              </a:spcAft>
            </a:pP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Đoạn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văn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tham</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khảo</a:t>
            </a:r>
            <a:r>
              <a:rPr lang="en-US" sz="2800" b="1" dirty="0">
                <a:solidFill>
                  <a:srgbClr val="FF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marL="114300" indent="179705" algn="just">
              <a:lnSpc>
                <a:spcPct val="130000"/>
              </a:lnSpc>
              <a:tabLst>
                <a:tab pos="165100" algn="l"/>
              </a:tabLst>
            </a:pP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rPr>
              <a:t>Các yếu tố kì ảo giúp tô đậm, làm hoàn chỉnh thêm nét đẹp của nhân vật Vũ Nương: dù ở thế giới khác vẫn nặng tình với cuộc đời, khao khát được phục hồi danh dự, khát vọng được giải oan là nỗi niềm đau đáu trong lòng nàng. Các yếu tố kì ảo còn làm câu chuyện trở nên lung linh, kì ảo, hấp dẫn, lôi cuốn hơn</a:t>
            </a:r>
            <a:r>
              <a:rPr lang="en-US" sz="2800" dirty="0">
                <a:effectLst/>
                <a:latin typeface="Times New Roman" panose="02020603050405020304" pitchFamily="18" charset="0"/>
                <a:ea typeface="Times New Roman" panose="02020603050405020304" pitchFamily="18" charset="0"/>
              </a:rPr>
              <a:t>; t</a:t>
            </a:r>
            <a:r>
              <a:rPr lang="vi-VN" sz="2800" dirty="0">
                <a:effectLst/>
                <a:latin typeface="Times New Roman" panose="02020603050405020304" pitchFamily="18" charset="0"/>
                <a:ea typeface="Times New Roman" panose="02020603050405020304" pitchFamily="18" charset="0"/>
              </a:rPr>
              <a:t>ạo nên một kết thúc phần nào có hậu cho tác phẩm, thể hiện ước mơ của nhân dân về sự công bằng trong cuộc đời: người tốt dù có trải qua bao oan khuất, dập vùi cuối cùng sẽ được minh oan. Tuy nhiên, kết thúc đó vẫn để lại sự xót xa, tiếc nuối vì tất cả chỉ là ảo ảnh mà thôi</a:t>
            </a:r>
            <a:r>
              <a:rPr lang="en-US" sz="2800" dirty="0">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Như vậy, </a:t>
            </a:r>
            <a:r>
              <a:rPr lang="vi-VN" sz="2800" dirty="0">
                <a:effectLst/>
                <a:latin typeface="Times New Roman" panose="02020603050405020304" pitchFamily="18" charset="0"/>
                <a:ea typeface="Times New Roman" panose="02020603050405020304" pitchFamily="18" charset="0"/>
              </a:rPr>
              <a:t>các yếu tố kì ảo được sử dụng đan xen với yếu tố thực</a:t>
            </a:r>
            <a:r>
              <a:rPr lang="en-US" sz="2800" dirty="0">
                <a:effectLst/>
                <a:latin typeface="Times New Roman" panose="02020603050405020304" pitchFamily="18" charset="0"/>
                <a:ea typeface="Times New Roman" panose="02020603050405020304" pitchFamily="18" charset="0"/>
              </a:rPr>
              <a:t> là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tiện</a:t>
            </a:r>
            <a:r>
              <a:rPr lang="en-US" sz="2800" dirty="0">
                <a:effectLst/>
                <a:latin typeface="Times New Roman" panose="02020603050405020304" pitchFamily="18" charset="0"/>
                <a:ea typeface="Times New Roman" panose="02020603050405020304" pitchFamily="18" charset="0"/>
              </a:rPr>
              <a:t> để nhà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rPr>
              <a:t> về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81627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CD3F60-224B-4A33-8366-65BAA0E6E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ouquet of pink roses with a ribbon&#10;&#10;Description automatically generated">
            <a:extLst>
              <a:ext uri="{FF2B5EF4-FFF2-40B4-BE49-F238E27FC236}">
                <a16:creationId xmlns:a16="http://schemas.microsoft.com/office/drawing/2014/main" id="{65826186-C792-E603-9173-0E506EACD335}"/>
              </a:ext>
            </a:extLst>
          </p:cNvPr>
          <p:cNvPicPr>
            <a:picLocks noChangeAspect="1"/>
          </p:cNvPicPr>
          <p:nvPr/>
        </p:nvPicPr>
        <p:blipFill>
          <a:blip r:embed="rId2">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9" name="TextBox 8">
            <a:extLst>
              <a:ext uri="{FF2B5EF4-FFF2-40B4-BE49-F238E27FC236}">
                <a16:creationId xmlns:a16="http://schemas.microsoft.com/office/drawing/2014/main" id="{A3AFF08D-10E9-8E25-32C8-3B21297C19A8}"/>
              </a:ext>
            </a:extLst>
          </p:cNvPr>
          <p:cNvSpPr txBox="1"/>
          <p:nvPr/>
        </p:nvSpPr>
        <p:spPr>
          <a:xfrm>
            <a:off x="1541505" y="1051010"/>
            <a:ext cx="6098058" cy="1754326"/>
          </a:xfrm>
          <a:prstGeom prst="rect">
            <a:avLst/>
          </a:prstGeom>
          <a:noFill/>
        </p:spPr>
        <p:txBody>
          <a:bodyPr wrap="square">
            <a:spAutoFit/>
          </a:bodyPr>
          <a:lstStyle/>
          <a:p>
            <a:pPr algn="ctr"/>
            <a:r>
              <a:rPr lang="en-US" sz="5400" b="1" dirty="0" err="1">
                <a:solidFill>
                  <a:srgbClr val="0070C0"/>
                </a:solidFill>
                <a:effectLst/>
                <a:ea typeface="Calibri" panose="020F0502020204030204" pitchFamily="34" charset="0"/>
              </a:rPr>
              <a:t>Củng</a:t>
            </a:r>
            <a:r>
              <a:rPr lang="en-US" sz="5400" b="1" dirty="0">
                <a:solidFill>
                  <a:srgbClr val="0070C0"/>
                </a:solidFill>
                <a:effectLst/>
                <a:ea typeface="Calibri" panose="020F0502020204030204" pitchFamily="34" charset="0"/>
              </a:rPr>
              <a:t> cố, </a:t>
            </a:r>
            <a:r>
              <a:rPr lang="en-US" sz="5400" b="1" dirty="0" err="1">
                <a:solidFill>
                  <a:srgbClr val="0070C0"/>
                </a:solidFill>
                <a:effectLst/>
                <a:ea typeface="Calibri" panose="020F0502020204030204" pitchFamily="34" charset="0"/>
              </a:rPr>
              <a:t>mở</a:t>
            </a:r>
            <a:r>
              <a:rPr lang="en-US" sz="5400" b="1" dirty="0">
                <a:solidFill>
                  <a:srgbClr val="0070C0"/>
                </a:solidFill>
                <a:effectLst/>
                <a:ea typeface="Calibri" panose="020F0502020204030204" pitchFamily="34" charset="0"/>
              </a:rPr>
              <a:t> </a:t>
            </a:r>
            <a:r>
              <a:rPr lang="en-US" sz="5400" b="1" dirty="0" err="1">
                <a:solidFill>
                  <a:srgbClr val="0070C0"/>
                </a:solidFill>
                <a:effectLst/>
                <a:ea typeface="Calibri" panose="020F0502020204030204" pitchFamily="34" charset="0"/>
              </a:rPr>
              <a:t>rộng</a:t>
            </a:r>
            <a:r>
              <a:rPr lang="en-US" sz="5400" b="1" dirty="0">
                <a:solidFill>
                  <a:srgbClr val="0070C0"/>
                </a:solidFill>
                <a:effectLst/>
                <a:ea typeface="Calibri" panose="020F0502020204030204" pitchFamily="34" charset="0"/>
              </a:rPr>
              <a:t> </a:t>
            </a:r>
            <a:r>
              <a:rPr lang="en-US" sz="5400" b="1" dirty="0" err="1">
                <a:solidFill>
                  <a:srgbClr val="0070C0"/>
                </a:solidFill>
                <a:effectLst/>
                <a:ea typeface="Calibri" panose="020F0502020204030204" pitchFamily="34" charset="0"/>
              </a:rPr>
              <a:t>bài</a:t>
            </a:r>
            <a:r>
              <a:rPr lang="en-US" sz="5400" b="1" dirty="0">
                <a:solidFill>
                  <a:srgbClr val="0070C0"/>
                </a:solidFill>
                <a:effectLst/>
                <a:ea typeface="Calibri" panose="020F0502020204030204" pitchFamily="34" charset="0"/>
              </a:rPr>
              <a:t> học 4</a:t>
            </a:r>
            <a:endParaRPr lang="en-US" sz="5400" dirty="0">
              <a:solidFill>
                <a:srgbClr val="0070C0"/>
              </a:solidFill>
            </a:endParaRPr>
          </a:p>
        </p:txBody>
      </p:sp>
    </p:spTree>
    <p:extLst>
      <p:ext uri="{BB962C8B-B14F-4D97-AF65-F5344CB8AC3E}">
        <p14:creationId xmlns:p14="http://schemas.microsoft.com/office/powerpoint/2010/main" val="13752933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CD3F60-224B-4A33-8366-65BAA0E6E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Yellow flowers on a black background&#10;&#10;Description automatically generated">
            <a:extLst>
              <a:ext uri="{FF2B5EF4-FFF2-40B4-BE49-F238E27FC236}">
                <a16:creationId xmlns:a16="http://schemas.microsoft.com/office/drawing/2014/main" id="{58E6AC26-7564-5826-8649-4E6B7A65B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628" y="643467"/>
            <a:ext cx="5740743" cy="5571066"/>
          </a:xfrm>
          <a:prstGeom prst="rect">
            <a:avLst/>
          </a:prstGeom>
        </p:spPr>
      </p:pic>
      <p:sp>
        <p:nvSpPr>
          <p:cNvPr id="5" name="TextBox 4">
            <a:extLst>
              <a:ext uri="{FF2B5EF4-FFF2-40B4-BE49-F238E27FC236}">
                <a16:creationId xmlns:a16="http://schemas.microsoft.com/office/drawing/2014/main" id="{067D864C-78EE-D7E7-6FD8-161ED19148F2}"/>
              </a:ext>
            </a:extLst>
          </p:cNvPr>
          <p:cNvSpPr txBox="1"/>
          <p:nvPr/>
        </p:nvSpPr>
        <p:spPr>
          <a:xfrm>
            <a:off x="605482" y="736399"/>
            <a:ext cx="11306432" cy="2837187"/>
          </a:xfrm>
          <a:prstGeom prst="rect">
            <a:avLst/>
          </a:prstGeom>
          <a:noFill/>
        </p:spPr>
        <p:txBody>
          <a:bodyPr wrap="square">
            <a:spAutoFit/>
          </a:bodyPr>
          <a:lstStyle/>
          <a:p>
            <a:pPr algn="just">
              <a:lnSpc>
                <a:spcPct val="130000"/>
              </a:lnSpc>
              <a:spcAft>
                <a:spcPts val="1000"/>
              </a:spcAft>
            </a:pPr>
            <a:r>
              <a:rPr lang="en-US" sz="2800" b="1" dirty="0">
                <a:solidFill>
                  <a:srgbClr val="0070C0"/>
                </a:solidFill>
                <a:effectLst/>
                <a:latin typeface="Times New Roman" panose="02020603050405020304" pitchFamily="18" charset="0"/>
                <a:ea typeface="Calibri" panose="020F0502020204030204" pitchFamily="34" charset="0"/>
              </a:rPr>
              <a:t>1.2. </a:t>
            </a:r>
            <a:r>
              <a:rPr lang="vi-VN" sz="2800" b="1" dirty="0">
                <a:solidFill>
                  <a:srgbClr val="0070C0"/>
                </a:solidFill>
                <a:effectLst/>
                <a:latin typeface="Times New Roman" panose="02020603050405020304" pitchFamily="18" charset="0"/>
                <a:ea typeface="Calibri" panose="020F0502020204030204" pitchFamily="34" charset="0"/>
              </a:rPr>
              <a:t>Bài tập 2 (SHS/ Tr 110)</a:t>
            </a:r>
            <a:r>
              <a:rPr lang="en-US" sz="2800" b="1" dirty="0">
                <a:solidFill>
                  <a:srgbClr val="0070C0"/>
                </a:solidFill>
                <a:effectLst/>
                <a:latin typeface="Times New Roman" panose="02020603050405020304" pitchFamily="18" charset="0"/>
                <a:ea typeface="Calibri" panose="020F0502020204030204" pitchFamily="34" charset="0"/>
              </a:rPr>
              <a:t>:</a:t>
            </a:r>
            <a:r>
              <a:rPr lang="en-US" sz="2800" b="1" dirty="0">
                <a:effectLst/>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Chỉ </a:t>
            </a:r>
            <a:r>
              <a:rPr lang="en-US" sz="2800" dirty="0" err="1">
                <a:effectLst/>
                <a:latin typeface="Times New Roman" panose="02020603050405020304" pitchFamily="18" charset="0"/>
                <a:ea typeface="Calibri" panose="020F0502020204030204" pitchFamily="34" charset="0"/>
              </a:rPr>
              <a:t>ra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tương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đồng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biệt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đặt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vấn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tổ</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điểm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hai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bản</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Người</a:t>
            </a:r>
            <a:r>
              <a:rPr lang="en-US" sz="2800" i="1" dirty="0">
                <a:effectLst/>
                <a:latin typeface="Times New Roman" panose="02020603050405020304" pitchFamily="18" charset="0"/>
                <a:ea typeface="Calibri" panose="020F0502020204030204" pitchFamily="34" charset="0"/>
              </a:rPr>
              <a:t> con </a:t>
            </a:r>
            <a:r>
              <a:rPr lang="en-US" sz="2800" i="1" dirty="0" err="1">
                <a:effectLst/>
                <a:latin typeface="Times New Roman" panose="02020603050405020304" pitchFamily="18" charset="0"/>
                <a:ea typeface="Calibri" panose="020F0502020204030204" pitchFamily="34" charset="0"/>
              </a:rPr>
              <a:t>gái</a:t>
            </a:r>
            <a:r>
              <a:rPr lang="en-US" sz="2800" i="1" dirty="0">
                <a:effectLst/>
                <a:latin typeface="Times New Roman" panose="02020603050405020304" pitchFamily="18" charset="0"/>
                <a:ea typeface="Calibri" panose="020F0502020204030204" pitchFamily="34" charset="0"/>
              </a:rPr>
              <a:t> Nam </a:t>
            </a:r>
            <a:r>
              <a:rPr lang="en-US" sz="2800" i="1" dirty="0" err="1">
                <a:effectLst/>
                <a:latin typeface="Times New Roman" panose="02020603050405020304" pitchFamily="18" charset="0"/>
                <a:ea typeface="Calibri" panose="020F0502020204030204" pitchFamily="34" charset="0"/>
              </a:rPr>
              <a:t>Xương</a:t>
            </a:r>
            <a:r>
              <a:rPr lang="en-US" sz="2800" i="1" dirty="0">
                <a:effectLst/>
                <a:latin typeface="Times New Roman" panose="02020603050405020304" pitchFamily="18" charset="0"/>
                <a:ea typeface="Calibri" panose="020F0502020204030204" pitchFamily="34" charset="0"/>
              </a:rPr>
              <a:t> – </a:t>
            </a:r>
            <a:r>
              <a:rPr lang="en-US" sz="2800" i="1" dirty="0" err="1">
                <a:effectLst/>
                <a:latin typeface="Times New Roman" panose="02020603050405020304" pitchFamily="18" charset="0"/>
                <a:ea typeface="Calibri" panose="020F0502020204030204" pitchFamily="34" charset="0"/>
              </a:rPr>
              <a:t>một</a:t>
            </a:r>
            <a:r>
              <a:rPr lang="en-US" sz="2800" i="1" dirty="0">
                <a:effectLst/>
                <a:latin typeface="Times New Roman" panose="02020603050405020304" pitchFamily="18" charset="0"/>
                <a:ea typeface="Calibri" panose="020F0502020204030204" pitchFamily="34" charset="0"/>
              </a:rPr>
              <a:t> bi </a:t>
            </a:r>
            <a:r>
              <a:rPr lang="en-US" sz="2800" i="1" dirty="0" err="1">
                <a:effectLst/>
                <a:latin typeface="Times New Roman" panose="02020603050405020304" pitchFamily="18" charset="0"/>
                <a:ea typeface="Calibri" panose="020F0502020204030204" pitchFamily="34" charset="0"/>
              </a:rPr>
              <a:t>kịch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của</a:t>
            </a:r>
            <a:r>
              <a:rPr lang="en-US" sz="2800" i="1" dirty="0">
                <a:effectLst/>
                <a:latin typeface="Times New Roman" panose="02020603050405020304" pitchFamily="18" charset="0"/>
                <a:ea typeface="Calibri" panose="020F0502020204030204" pitchFamily="34" charset="0"/>
              </a:rPr>
              <a:t> con </a:t>
            </a:r>
            <a:r>
              <a:rPr lang="en-US" sz="2800" i="1"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Từ</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Thằng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quỷ</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nhỏ</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của</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Nguyễn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Nhật</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Ánh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nghĩ</a:t>
            </a:r>
            <a:r>
              <a:rPr lang="en-US" sz="2800" i="1" dirty="0">
                <a:effectLst/>
                <a:latin typeface="Times New Roman" panose="02020603050405020304" pitchFamily="18" charset="0"/>
                <a:ea typeface="Calibri" panose="020F0502020204030204" pitchFamily="34" charset="0"/>
              </a:rPr>
              <a:t> về </a:t>
            </a:r>
            <a:r>
              <a:rPr lang="en-US" sz="2800" i="1" dirty="0" err="1">
                <a:effectLst/>
                <a:latin typeface="Times New Roman" panose="02020603050405020304" pitchFamily="18" charset="0"/>
                <a:ea typeface="Calibri" panose="020F0502020204030204" pitchFamily="34" charset="0"/>
              </a:rPr>
              <a:t>những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phẩm</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chất</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của</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một</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tác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phẩm</a:t>
            </a:r>
            <a:r>
              <a:rPr lang="en-US" sz="2800" i="1" dirty="0">
                <a:effectLst/>
                <a:latin typeface="Times New Roman" panose="02020603050405020304" pitchFamily="18" charset="0"/>
                <a:ea typeface="Calibri" panose="020F0502020204030204" pitchFamily="34" charset="0"/>
              </a:rPr>
              <a:t> viết </a:t>
            </a:r>
            <a:r>
              <a:rPr lang="en-US" sz="2800" i="1" dirty="0" err="1">
                <a:effectLst/>
                <a:latin typeface="Times New Roman" panose="02020603050405020304" pitchFamily="18" charset="0"/>
                <a:ea typeface="Calibri" panose="020F0502020204030204" pitchFamily="34" charset="0"/>
              </a:rPr>
              <a:t>cho</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thiếu</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Từ</a:t>
            </a:r>
            <a:r>
              <a:rPr lang="en-US" sz="2800" dirty="0">
                <a:effectLst/>
                <a:latin typeface="Times New Roman" panose="02020603050405020304" pitchFamily="18" charset="0"/>
                <a:ea typeface="Calibri" panose="020F0502020204030204" pitchFamily="34" charset="0"/>
              </a:rPr>
              <a:t> đó </a:t>
            </a:r>
            <a:r>
              <a:rPr lang="en-US" sz="2800" dirty="0" err="1">
                <a:effectLst/>
                <a:latin typeface="Times New Roman" panose="02020603050405020304" pitchFamily="18" charset="0"/>
                <a:ea typeface="Calibri" panose="020F0502020204030204" pitchFamily="34" charset="0"/>
              </a:rPr>
              <a:t>em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rút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học gì khi </a:t>
            </a:r>
            <a:r>
              <a:rPr lang="en-US" sz="2800" dirty="0" err="1">
                <a:effectLst/>
                <a:latin typeface="Times New Roman" panose="02020603050405020304" pitchFamily="18" charset="0"/>
                <a:ea typeface="Calibri" panose="020F0502020204030204" pitchFamily="34" charset="0"/>
              </a:rPr>
              <a:t>thực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hành</a:t>
            </a:r>
            <a:r>
              <a:rPr lang="en-US" sz="2800" dirty="0">
                <a:effectLst/>
                <a:latin typeface="Times New Roman" panose="02020603050405020304" pitchFamily="18" charset="0"/>
                <a:ea typeface="Calibri" panose="020F0502020204030204" pitchFamily="34" charset="0"/>
              </a:rPr>
              <a:t> viết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học.</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791133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13BBA5-06D5-8C0F-2863-792A57E04356}"/>
              </a:ext>
            </a:extLst>
          </p:cNvPr>
          <p:cNvSpPr txBox="1"/>
          <p:nvPr/>
        </p:nvSpPr>
        <p:spPr>
          <a:xfrm>
            <a:off x="345989" y="101039"/>
            <a:ext cx="11269362" cy="6326347"/>
          </a:xfrm>
          <a:prstGeom prst="rect">
            <a:avLst/>
          </a:prstGeom>
          <a:noFill/>
        </p:spPr>
        <p:txBody>
          <a:bodyPr wrap="square">
            <a:spAutoFit/>
          </a:bodyPr>
          <a:lstStyle/>
          <a:p>
            <a:pPr algn="ctr">
              <a:lnSpc>
                <a:spcPct val="130000"/>
              </a:lnSpc>
              <a:spcAft>
                <a:spcPts val="1000"/>
              </a:spcAft>
            </a:pPr>
            <a:r>
              <a:rPr lang="en-US" sz="2800" b="1" dirty="0" err="1">
                <a:solidFill>
                  <a:srgbClr val="FF0000"/>
                </a:solidFill>
                <a:effectLst/>
                <a:highlight>
                  <a:srgbClr val="FFFFFF"/>
                </a:highlight>
                <a:latin typeface="Times New Roman" panose="02020603050405020304" pitchFamily="18" charset="0"/>
                <a:ea typeface="Calibri" panose="020F0502020204030204" pitchFamily="34" charset="0"/>
              </a:rPr>
              <a:t>Gợi</a:t>
            </a:r>
            <a:r>
              <a:rPr lang="en-US" sz="2800" b="1" dirty="0">
                <a:solidFill>
                  <a:srgbClr val="FF0000"/>
                </a:solidFill>
                <a:effectLst/>
                <a:highlight>
                  <a:srgbClr val="FFFFFF"/>
                </a:highlight>
                <a:latin typeface="Times New Roman" panose="02020603050405020304" pitchFamily="18" charset="0"/>
                <a:ea typeface="Calibri" panose="020F0502020204030204" pitchFamily="34" charset="0"/>
              </a:rPr>
              <a:t> ý</a:t>
            </a:r>
            <a:endParaRPr lang="en-US" sz="2800" dirty="0">
              <a:effectLst/>
              <a:latin typeface="Times New Roman" panose="02020603050405020304" pitchFamily="18" charset="0"/>
              <a:ea typeface="Calibri" panose="020F0502020204030204" pitchFamily="34" charset="0"/>
            </a:endParaRPr>
          </a:p>
          <a:p>
            <a:pPr algn="just">
              <a:lnSpc>
                <a:spcPct val="130000"/>
              </a:lnSpc>
              <a:tabLst>
                <a:tab pos="125095" algn="l"/>
              </a:tabLst>
            </a:pP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*So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sánh</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cách</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đặt</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vấn</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đề</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cách</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tổ</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chức</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luận</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điểm</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của</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hai</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văn</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bản</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Người</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con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gái</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Nam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Xương</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một</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bi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kịch</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của</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con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người</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(VB 1)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Từ</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Thằng</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quỷ</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nhỏ</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của</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Nguyễn</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Nhật</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Ánh</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nghĩ</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về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những</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phẩm</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chất</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của</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một</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tác</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phẩm</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viết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cho</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thiếu</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i="1" dirty="0" err="1">
                <a:solidFill>
                  <a:srgbClr val="231F20"/>
                </a:solidFill>
                <a:effectLst/>
                <a:highlight>
                  <a:srgbClr val="FFFFFF"/>
                </a:highlight>
                <a:latin typeface="Times New Roman" panose="02020603050405020304" pitchFamily="18" charset="0"/>
                <a:ea typeface="Times New Roman" panose="02020603050405020304" pitchFamily="18" charset="0"/>
              </a:rPr>
              <a:t>nhi</a:t>
            </a:r>
            <a:r>
              <a:rPr lang="en-US" sz="2800" i="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(VB 2):</a:t>
            </a:r>
          </a:p>
          <a:p>
            <a:pPr algn="just">
              <a:lnSpc>
                <a:spcPct val="130000"/>
              </a:lnSpc>
              <a:tabLst>
                <a:tab pos="125095" algn="l"/>
              </a:tabLst>
            </a:pP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231F20"/>
                </a:solidFill>
                <a:effectLst/>
                <a:highlight>
                  <a:srgbClr val="FFFFFF"/>
                </a:highlight>
                <a:latin typeface="Times New Roman" panose="02020603050405020304" pitchFamily="18" charset="0"/>
                <a:ea typeface="Times New Roman" panose="02020603050405020304" pitchFamily="18" charset="0"/>
              </a:rPr>
              <a:t>Sự</a:t>
            </a:r>
            <a:r>
              <a:rPr lang="en-US" sz="2800" b="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231F20"/>
                </a:solidFill>
                <a:effectLst/>
                <a:highlight>
                  <a:srgbClr val="FFFFFF"/>
                </a:highlight>
                <a:latin typeface="Times New Roman" panose="02020603050405020304" pitchFamily="18" charset="0"/>
                <a:ea typeface="Times New Roman" panose="02020603050405020304" pitchFamily="18" charset="0"/>
              </a:rPr>
              <a:t>tương</a:t>
            </a:r>
            <a:r>
              <a:rPr lang="en-US" sz="2800" b="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231F20"/>
                </a:solidFill>
                <a:effectLst/>
                <a:highlight>
                  <a:srgbClr val="FFFFFF"/>
                </a:highlight>
                <a:latin typeface="Times New Roman" panose="02020603050405020304" pitchFamily="18" charset="0"/>
                <a:ea typeface="Times New Roman" panose="02020603050405020304" pitchFamily="18" charset="0"/>
              </a:rPr>
              <a:t>đồng</a:t>
            </a:r>
            <a:r>
              <a:rPr lang="en-US" sz="2800" b="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231F20"/>
                </a:solidFill>
                <a:effectLst/>
                <a:highlight>
                  <a:srgbClr val="FFFFFF"/>
                </a:highlight>
                <a:latin typeface="Times New Roman" panose="02020603050405020304" pitchFamily="18" charset="0"/>
                <a:ea typeface="Times New Roman" panose="02020603050405020304" pitchFamily="18" charset="0"/>
              </a:rPr>
              <a:t>của</a:t>
            </a:r>
            <a:r>
              <a:rPr lang="en-US" sz="2800" b="1"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231F20"/>
                </a:solidFill>
                <a:effectLst/>
                <a:highlight>
                  <a:srgbClr val="FFFFFF"/>
                </a:highlight>
                <a:latin typeface="Times New Roman" panose="02020603050405020304" pitchFamily="18" charset="0"/>
                <a:ea typeface="Times New Roman" panose="02020603050405020304" pitchFamily="18" charset="0"/>
              </a:rPr>
              <a:t>hai</a:t>
            </a:r>
            <a:r>
              <a:rPr lang="en-US" sz="2800" b="1" dirty="0">
                <a:solidFill>
                  <a:srgbClr val="231F20"/>
                </a:solidFill>
                <a:effectLst/>
                <a:highlight>
                  <a:srgbClr val="FFFFFF"/>
                </a:highlight>
                <a:latin typeface="Times New Roman" panose="02020603050405020304" pitchFamily="18" charset="0"/>
                <a:ea typeface="Times New Roman" panose="02020603050405020304" pitchFamily="18" charset="0"/>
              </a:rPr>
              <a:t> VB</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VB 1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VB 2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đều</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thuộc</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loại</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VB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nghị</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luận</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văn</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học, do đó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cách</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đặt</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vấn</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đề</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tổ</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chức</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luận</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điểm</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đều</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đảm</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bảo</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những</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nguyên</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tắc</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chung</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của</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loại</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VB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này</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Trong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cách</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đặt</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vấn</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đề</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cả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hai</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VB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đều</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giới</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thiệu</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trực</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tiếp</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tác</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phẩm</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tác</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giả</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vấn</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đề</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cần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bàn</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luận</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Trong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cách</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tổ</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chức</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luận</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điểm</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cả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hai</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VB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đều</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tổ</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chức</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luận</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điểm</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để làm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nổi</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bật</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các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khía</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cạnh</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của</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luận</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231F20"/>
                </a:solidFill>
                <a:effectLst/>
                <a:highlight>
                  <a:srgbClr val="FFFFFF"/>
                </a:highlight>
                <a:latin typeface="Times New Roman" panose="02020603050405020304" pitchFamily="18" charset="0"/>
                <a:ea typeface="Times New Roman" panose="02020603050405020304" pitchFamily="18" charset="0"/>
              </a:rPr>
              <a:t>đề</a:t>
            </a:r>
            <a:r>
              <a:rPr lang="en-US" sz="2800" dirty="0">
                <a:solidFill>
                  <a:srgbClr val="231F20"/>
                </a:solidFill>
                <a:effectLst/>
                <a:highlight>
                  <a:srgbClr val="FFFFFF"/>
                </a:highligh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6466466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13BBA5-06D5-8C0F-2863-792A57E04356}"/>
              </a:ext>
            </a:extLst>
          </p:cNvPr>
          <p:cNvSpPr txBox="1"/>
          <p:nvPr/>
        </p:nvSpPr>
        <p:spPr>
          <a:xfrm>
            <a:off x="345989" y="101039"/>
            <a:ext cx="11269362" cy="6248185"/>
          </a:xfrm>
          <a:prstGeom prst="rect">
            <a:avLst/>
          </a:prstGeom>
          <a:noFill/>
        </p:spPr>
        <p:txBody>
          <a:bodyPr wrap="square">
            <a:spAutoFit/>
          </a:bodyPr>
          <a:lstStyle/>
          <a:p>
            <a:pPr algn="just">
              <a:lnSpc>
                <a:spcPct val="150000"/>
              </a:lnSpc>
              <a:spcAft>
                <a:spcPts val="1000"/>
              </a:spcAft>
            </a:pPr>
            <a:r>
              <a:rPr lang="en-US" sz="2400" b="1" dirty="0" err="1">
                <a:solidFill>
                  <a:srgbClr val="FF0000"/>
                </a:solidFill>
                <a:effectLst/>
                <a:latin typeface="Times New Roman" panose="02020603050405020304" pitchFamily="18" charset="0"/>
                <a:ea typeface="Calibri" panose="020F0502020204030204" pitchFamily="34" charset="0"/>
              </a:rPr>
              <a:t>Gợi</a:t>
            </a:r>
            <a:r>
              <a:rPr lang="en-US" sz="2400" b="1" dirty="0">
                <a:solidFill>
                  <a:srgbClr val="FF0000"/>
                </a:solidFill>
                <a:effectLst/>
                <a:latin typeface="Times New Roman" panose="02020603050405020304" pitchFamily="18" charset="0"/>
                <a:ea typeface="Calibri" panose="020F0502020204030204" pitchFamily="34" charset="0"/>
              </a:rPr>
              <a:t> ý</a:t>
            </a:r>
            <a:endParaRPr lang="en-US" sz="2400" dirty="0">
              <a:effectLst/>
              <a:latin typeface="Times New Roman" panose="02020603050405020304" pitchFamily="18" charset="0"/>
              <a:ea typeface="Calibri" panose="020F0502020204030204" pitchFamily="34" charset="0"/>
            </a:endParaRPr>
          </a:p>
          <a:p>
            <a:pPr algn="just">
              <a:lnSpc>
                <a:spcPct val="150000"/>
              </a:lnSpc>
            </a:pPr>
            <a:r>
              <a:rPr lang="en-US" sz="2400" b="1" dirty="0"/>
              <a:t>- </a:t>
            </a:r>
            <a:r>
              <a:rPr lang="en-US" sz="2400" b="1" dirty="0" err="1"/>
              <a:t>Sự</a:t>
            </a:r>
            <a:r>
              <a:rPr lang="en-US" sz="2400" b="1" dirty="0"/>
              <a:t> </a:t>
            </a:r>
            <a:r>
              <a:rPr lang="en-US" sz="2400" b="1" dirty="0" err="1"/>
              <a:t>khác</a:t>
            </a:r>
            <a:r>
              <a:rPr lang="en-US" sz="2400" b="1" dirty="0"/>
              <a:t> </a:t>
            </a:r>
            <a:r>
              <a:rPr lang="en-US" sz="2400" b="1" dirty="0" err="1"/>
              <a:t>biệt</a:t>
            </a:r>
            <a:r>
              <a:rPr lang="en-US" sz="2400" b="1" dirty="0"/>
              <a:t> </a:t>
            </a:r>
            <a:r>
              <a:rPr lang="en-US" sz="2400" b="1" dirty="0" err="1"/>
              <a:t>của</a:t>
            </a:r>
            <a:r>
              <a:rPr lang="en-US" sz="2400" b="1" dirty="0"/>
              <a:t> </a:t>
            </a:r>
            <a:r>
              <a:rPr lang="en-US" sz="2400" b="1" dirty="0" err="1"/>
              <a:t>hai</a:t>
            </a:r>
            <a:r>
              <a:rPr lang="en-US" sz="2400" b="1" dirty="0"/>
              <a:t> VB:</a:t>
            </a:r>
            <a:endParaRPr lang="en-US" sz="2400" dirty="0"/>
          </a:p>
          <a:p>
            <a:pPr algn="just">
              <a:lnSpc>
                <a:spcPct val="150000"/>
              </a:lnSpc>
            </a:pPr>
            <a:r>
              <a:rPr lang="en-US" sz="2400" dirty="0"/>
              <a:t>  + </a:t>
            </a:r>
            <a:r>
              <a:rPr lang="en-US" sz="2400" dirty="0" err="1"/>
              <a:t>Nếu</a:t>
            </a:r>
            <a:r>
              <a:rPr lang="en-US" sz="2400" dirty="0"/>
              <a:t> VB 1 </a:t>
            </a:r>
            <a:r>
              <a:rPr lang="en-US" sz="2400" dirty="0" err="1"/>
              <a:t>đặt</a:t>
            </a:r>
            <a:r>
              <a:rPr lang="en-US" sz="2400" dirty="0"/>
              <a:t> </a:t>
            </a:r>
            <a:r>
              <a:rPr lang="en-US" sz="2400" dirty="0" err="1"/>
              <a:t>ra</a:t>
            </a:r>
            <a:r>
              <a:rPr lang="en-US" sz="2400" dirty="0"/>
              <a:t> </a:t>
            </a:r>
            <a:r>
              <a:rPr lang="en-US" sz="2400" dirty="0" err="1"/>
              <a:t>và</a:t>
            </a:r>
            <a:r>
              <a:rPr lang="en-US" sz="2400" dirty="0"/>
              <a:t> </a:t>
            </a:r>
            <a:r>
              <a:rPr lang="en-US" sz="2400" dirty="0" err="1"/>
              <a:t>giải</a:t>
            </a:r>
            <a:r>
              <a:rPr lang="en-US" sz="2400" dirty="0"/>
              <a:t> </a:t>
            </a:r>
            <a:r>
              <a:rPr lang="en-US" sz="2400" dirty="0" err="1"/>
              <a:t>quyết</a:t>
            </a:r>
            <a:r>
              <a:rPr lang="en-US" sz="2400" dirty="0"/>
              <a:t> </a:t>
            </a:r>
            <a:r>
              <a:rPr lang="en-US" sz="2400" dirty="0" err="1"/>
              <a:t>một</a:t>
            </a:r>
            <a:r>
              <a:rPr lang="en-US" sz="2400" dirty="0"/>
              <a:t> </a:t>
            </a:r>
            <a:r>
              <a:rPr lang="en-US" sz="2400" dirty="0" err="1"/>
              <a:t>vấn</a:t>
            </a:r>
            <a:r>
              <a:rPr lang="en-US" sz="2400" dirty="0"/>
              <a:t> </a:t>
            </a:r>
            <a:r>
              <a:rPr lang="en-US" sz="2400" dirty="0" err="1"/>
              <a:t>đề</a:t>
            </a:r>
            <a:r>
              <a:rPr lang="en-US" sz="2400" dirty="0"/>
              <a:t> </a:t>
            </a:r>
            <a:r>
              <a:rPr lang="en-US" sz="2400" dirty="0" err="1"/>
              <a:t>thuộc</a:t>
            </a:r>
            <a:r>
              <a:rPr lang="en-US" sz="2400" dirty="0"/>
              <a:t> VB </a:t>
            </a:r>
            <a:r>
              <a:rPr lang="en-US" sz="2400" i="1" dirty="0" err="1"/>
              <a:t>Người</a:t>
            </a:r>
            <a:r>
              <a:rPr lang="en-US" sz="2400" i="1" dirty="0"/>
              <a:t> con </a:t>
            </a:r>
            <a:r>
              <a:rPr lang="en-US" sz="2400" i="1" dirty="0" err="1"/>
              <a:t>gái</a:t>
            </a:r>
            <a:r>
              <a:rPr lang="en-US" sz="2400" i="1" dirty="0"/>
              <a:t> Nam </a:t>
            </a:r>
            <a:r>
              <a:rPr lang="en-US" sz="2400" i="1" dirty="0" err="1"/>
              <a:t>Xương</a:t>
            </a:r>
            <a:r>
              <a:rPr lang="en-US" sz="2400" dirty="0"/>
              <a:t> thì VB 2 lại </a:t>
            </a:r>
            <a:r>
              <a:rPr lang="en-US" sz="2400" dirty="0" err="1"/>
              <a:t>sử</a:t>
            </a:r>
            <a:r>
              <a:rPr lang="en-US" sz="2400" dirty="0"/>
              <a:t> </a:t>
            </a:r>
            <a:r>
              <a:rPr lang="en-US" sz="2400" dirty="0" err="1"/>
              <a:t>dụng</a:t>
            </a:r>
            <a:r>
              <a:rPr lang="en-US" sz="2400" dirty="0"/>
              <a:t> </a:t>
            </a:r>
            <a:r>
              <a:rPr lang="en-US" sz="2400" dirty="0" err="1"/>
              <a:t>tác</a:t>
            </a:r>
            <a:r>
              <a:rPr lang="en-US" sz="2400" dirty="0"/>
              <a:t> </a:t>
            </a:r>
            <a:r>
              <a:rPr lang="en-US" sz="2400" dirty="0" err="1"/>
              <a:t>phẩm</a:t>
            </a:r>
            <a:r>
              <a:rPr lang="en-US" sz="2400" dirty="0"/>
              <a:t> </a:t>
            </a:r>
            <a:r>
              <a:rPr lang="en-US" sz="2400" i="1" dirty="0" err="1"/>
              <a:t>Thằng</a:t>
            </a:r>
            <a:r>
              <a:rPr lang="en-US" sz="2400" i="1" dirty="0"/>
              <a:t> </a:t>
            </a:r>
            <a:r>
              <a:rPr lang="en-US" sz="2400" i="1" dirty="0" err="1"/>
              <a:t>quỷ</a:t>
            </a:r>
            <a:r>
              <a:rPr lang="en-US" sz="2400" i="1" dirty="0"/>
              <a:t> </a:t>
            </a:r>
            <a:r>
              <a:rPr lang="en-US" sz="2400" i="1" dirty="0" err="1"/>
              <a:t>nhỏ</a:t>
            </a:r>
            <a:r>
              <a:rPr lang="en-US" sz="2400" i="1" dirty="0"/>
              <a:t> </a:t>
            </a:r>
            <a:r>
              <a:rPr lang="en-US" sz="2400" dirty="0"/>
              <a:t>như </a:t>
            </a:r>
            <a:r>
              <a:rPr lang="en-US" sz="2400" dirty="0" err="1"/>
              <a:t>một</a:t>
            </a:r>
            <a:r>
              <a:rPr lang="en-US" sz="2400" dirty="0"/>
              <a:t> </a:t>
            </a:r>
            <a:r>
              <a:rPr lang="en-US" sz="2400" dirty="0" err="1"/>
              <a:t>nghiên</a:t>
            </a:r>
            <a:r>
              <a:rPr lang="en-US" sz="2400" dirty="0"/>
              <a:t> </a:t>
            </a:r>
            <a:r>
              <a:rPr lang="en-US" sz="2400" dirty="0" err="1"/>
              <a:t>cứu</a:t>
            </a:r>
            <a:r>
              <a:rPr lang="en-US" sz="2400" dirty="0"/>
              <a:t> về </a:t>
            </a:r>
            <a:r>
              <a:rPr lang="en-US" sz="2400" dirty="0" err="1"/>
              <a:t>một</a:t>
            </a:r>
            <a:r>
              <a:rPr lang="en-US" sz="2400" dirty="0"/>
              <a:t> </a:t>
            </a:r>
            <a:r>
              <a:rPr lang="en-US" sz="2400" dirty="0" err="1"/>
              <a:t>trường</a:t>
            </a:r>
            <a:r>
              <a:rPr lang="en-US" sz="2400" dirty="0"/>
              <a:t> </a:t>
            </a:r>
            <a:r>
              <a:rPr lang="en-US" sz="2400" dirty="0" err="1"/>
              <a:t>hợp</a:t>
            </a:r>
            <a:r>
              <a:rPr lang="en-US" sz="2400" dirty="0"/>
              <a:t> </a:t>
            </a:r>
            <a:r>
              <a:rPr lang="en-US" sz="2400" dirty="0" err="1"/>
              <a:t>tiêu</a:t>
            </a:r>
            <a:r>
              <a:rPr lang="en-US" sz="2400" dirty="0"/>
              <a:t> </a:t>
            </a:r>
            <a:r>
              <a:rPr lang="en-US" sz="2400" dirty="0" err="1"/>
              <a:t>biểu</a:t>
            </a:r>
            <a:r>
              <a:rPr lang="en-US" sz="2400" dirty="0"/>
              <a:t> để </a:t>
            </a:r>
            <a:r>
              <a:rPr lang="en-US" sz="2400" dirty="0" err="1"/>
              <a:t>từ</a:t>
            </a:r>
            <a:r>
              <a:rPr lang="en-US" sz="2400" dirty="0"/>
              <a:t> đó </a:t>
            </a:r>
            <a:r>
              <a:rPr lang="en-US" sz="2400" dirty="0" err="1"/>
              <a:t>đặt</a:t>
            </a:r>
            <a:r>
              <a:rPr lang="en-US" sz="2400" dirty="0"/>
              <a:t> </a:t>
            </a:r>
            <a:r>
              <a:rPr lang="en-US" sz="2400" dirty="0" err="1"/>
              <a:t>ra</a:t>
            </a:r>
            <a:r>
              <a:rPr lang="en-US" sz="2400" dirty="0"/>
              <a:t> </a:t>
            </a:r>
            <a:r>
              <a:rPr lang="en-US" sz="2400" dirty="0" err="1"/>
              <a:t>vấn</a:t>
            </a:r>
            <a:r>
              <a:rPr lang="en-US" sz="2400" dirty="0"/>
              <a:t> </a:t>
            </a:r>
            <a:r>
              <a:rPr lang="en-US" sz="2400" dirty="0" err="1"/>
              <a:t>đề</a:t>
            </a:r>
            <a:r>
              <a:rPr lang="en-US" sz="2400" dirty="0"/>
              <a:t> </a:t>
            </a:r>
            <a:r>
              <a:rPr lang="en-US" sz="2400" dirty="0" err="1"/>
              <a:t>rộng</a:t>
            </a:r>
            <a:r>
              <a:rPr lang="en-US" sz="2400" dirty="0"/>
              <a:t> </a:t>
            </a:r>
            <a:r>
              <a:rPr lang="en-US" sz="2400" dirty="0" err="1"/>
              <a:t>lớn</a:t>
            </a:r>
            <a:r>
              <a:rPr lang="en-US" sz="2400" dirty="0"/>
              <a:t> </a:t>
            </a:r>
            <a:r>
              <a:rPr lang="en-US" sz="2400" dirty="0" err="1"/>
              <a:t>hơn</a:t>
            </a:r>
            <a:r>
              <a:rPr lang="en-US" sz="2400" dirty="0"/>
              <a:t> </a:t>
            </a:r>
            <a:r>
              <a:rPr lang="en-US" sz="2400" dirty="0" err="1"/>
              <a:t>liên</a:t>
            </a:r>
            <a:r>
              <a:rPr lang="en-US" sz="2400" dirty="0"/>
              <a:t> </a:t>
            </a:r>
            <a:r>
              <a:rPr lang="en-US" sz="2400" dirty="0" err="1"/>
              <a:t>quan</a:t>
            </a:r>
            <a:r>
              <a:rPr lang="en-US" sz="2400" dirty="0"/>
              <a:t> đến </a:t>
            </a:r>
            <a:r>
              <a:rPr lang="en-US" sz="2400" dirty="0" err="1"/>
              <a:t>phẩm</a:t>
            </a:r>
            <a:r>
              <a:rPr lang="en-US" sz="2400" dirty="0"/>
              <a:t> </a:t>
            </a:r>
            <a:r>
              <a:rPr lang="en-US" sz="2400" dirty="0" err="1"/>
              <a:t>chất</a:t>
            </a:r>
            <a:r>
              <a:rPr lang="en-US" sz="2400" dirty="0"/>
              <a:t> </a:t>
            </a:r>
            <a:r>
              <a:rPr lang="en-US" sz="2400" dirty="0" err="1"/>
              <a:t>của</a:t>
            </a:r>
            <a:r>
              <a:rPr lang="en-US" sz="2400" dirty="0"/>
              <a:t> </a:t>
            </a:r>
            <a:r>
              <a:rPr lang="en-US" sz="2400" dirty="0" err="1"/>
              <a:t>một</a:t>
            </a:r>
            <a:r>
              <a:rPr lang="en-US" sz="2400" dirty="0"/>
              <a:t> </a:t>
            </a:r>
            <a:r>
              <a:rPr lang="en-US" sz="2400" dirty="0" err="1"/>
              <a:t>tác</a:t>
            </a:r>
            <a:r>
              <a:rPr lang="en-US" sz="2400" dirty="0"/>
              <a:t> </a:t>
            </a:r>
            <a:r>
              <a:rPr lang="en-US" sz="2400" dirty="0" err="1"/>
              <a:t>phẩm</a:t>
            </a:r>
            <a:r>
              <a:rPr lang="en-US" sz="2400" dirty="0"/>
              <a:t> </a:t>
            </a:r>
            <a:r>
              <a:rPr lang="en-US" sz="2400" dirty="0" err="1"/>
              <a:t>văn</a:t>
            </a:r>
            <a:r>
              <a:rPr lang="en-US" sz="2400" dirty="0"/>
              <a:t> học viết </a:t>
            </a:r>
            <a:r>
              <a:rPr lang="en-US" sz="2400" dirty="0" err="1"/>
              <a:t>cho</a:t>
            </a:r>
            <a:r>
              <a:rPr lang="en-US" sz="2400" dirty="0"/>
              <a:t> </a:t>
            </a:r>
            <a:r>
              <a:rPr lang="en-US" sz="2400" dirty="0" err="1"/>
              <a:t>thiếu</a:t>
            </a:r>
            <a:r>
              <a:rPr lang="en-US" sz="2400" dirty="0"/>
              <a:t> </a:t>
            </a:r>
            <a:r>
              <a:rPr lang="en-US" sz="2400" dirty="0" err="1"/>
              <a:t>nhi</a:t>
            </a:r>
            <a:r>
              <a:rPr lang="en-US" sz="2400" dirty="0"/>
              <a:t>. </a:t>
            </a:r>
            <a:r>
              <a:rPr lang="en-US" sz="2400" dirty="0" err="1"/>
              <a:t>Nói</a:t>
            </a:r>
            <a:r>
              <a:rPr lang="en-US" sz="2400" dirty="0"/>
              <a:t> </a:t>
            </a:r>
            <a:r>
              <a:rPr lang="en-US" sz="2400" dirty="0" err="1"/>
              <a:t>cách</a:t>
            </a:r>
            <a:r>
              <a:rPr lang="en-US" sz="2400" dirty="0"/>
              <a:t> </a:t>
            </a:r>
            <a:r>
              <a:rPr lang="en-US" sz="2400" dirty="0" err="1"/>
              <a:t>khác</a:t>
            </a:r>
            <a:r>
              <a:rPr lang="en-US" sz="2400" dirty="0"/>
              <a:t>, </a:t>
            </a:r>
            <a:r>
              <a:rPr lang="en-US" sz="2400" dirty="0" err="1"/>
              <a:t>nếu</a:t>
            </a:r>
            <a:r>
              <a:rPr lang="en-US" sz="2400" dirty="0"/>
              <a:t> VB 1 là </a:t>
            </a:r>
            <a:r>
              <a:rPr lang="en-US" sz="2400" dirty="0" err="1"/>
              <a:t>bàn</a:t>
            </a:r>
            <a:r>
              <a:rPr lang="en-US" sz="2400" dirty="0"/>
              <a:t> </a:t>
            </a:r>
            <a:r>
              <a:rPr lang="en-US" sz="2400" dirty="0" err="1"/>
              <a:t>luận</a:t>
            </a:r>
            <a:r>
              <a:rPr lang="en-US" sz="2400" dirty="0"/>
              <a:t> </a:t>
            </a:r>
            <a:r>
              <a:rPr lang="en-US" sz="2400" dirty="0" err="1"/>
              <a:t>trong</a:t>
            </a:r>
            <a:r>
              <a:rPr lang="en-US" sz="2400" dirty="0"/>
              <a:t> </a:t>
            </a:r>
            <a:r>
              <a:rPr lang="en-US" sz="2400" dirty="0" err="1"/>
              <a:t>phạm</a:t>
            </a:r>
            <a:r>
              <a:rPr lang="en-US" sz="2400" dirty="0"/>
              <a:t> vi </a:t>
            </a:r>
            <a:r>
              <a:rPr lang="en-US" sz="2400" dirty="0" err="1"/>
              <a:t>một</a:t>
            </a:r>
            <a:r>
              <a:rPr lang="en-US" sz="2400" dirty="0"/>
              <a:t> </a:t>
            </a:r>
            <a:r>
              <a:rPr lang="en-US" sz="2400" dirty="0" err="1"/>
              <a:t>tác</a:t>
            </a:r>
            <a:r>
              <a:rPr lang="en-US" sz="2400" dirty="0"/>
              <a:t> </a:t>
            </a:r>
            <a:r>
              <a:rPr lang="en-US" sz="2400" dirty="0" err="1"/>
              <a:t>phẩm</a:t>
            </a:r>
            <a:r>
              <a:rPr lang="en-US" sz="2400" dirty="0"/>
              <a:t> thì VB 2 </a:t>
            </a:r>
            <a:r>
              <a:rPr lang="en-US" sz="2400" dirty="0" err="1"/>
              <a:t>hướng</a:t>
            </a:r>
            <a:r>
              <a:rPr lang="en-US" sz="2400" dirty="0"/>
              <a:t> </a:t>
            </a:r>
            <a:r>
              <a:rPr lang="en-US" sz="2400" dirty="0" err="1"/>
              <a:t>tới</a:t>
            </a:r>
            <a:r>
              <a:rPr lang="en-US" sz="2400" dirty="0"/>
              <a:t> </a:t>
            </a:r>
            <a:r>
              <a:rPr lang="en-US" sz="2400" dirty="0" err="1"/>
              <a:t>bàn</a:t>
            </a:r>
            <a:r>
              <a:rPr lang="en-US" sz="2400" dirty="0"/>
              <a:t> </a:t>
            </a:r>
            <a:r>
              <a:rPr lang="en-US" sz="2400" dirty="0" err="1"/>
              <a:t>luận</a:t>
            </a:r>
            <a:r>
              <a:rPr lang="en-US" sz="2400" dirty="0"/>
              <a:t> </a:t>
            </a:r>
            <a:r>
              <a:rPr lang="en-US" sz="2400" dirty="0" err="1"/>
              <a:t>những</a:t>
            </a:r>
            <a:r>
              <a:rPr lang="en-US" sz="2400" dirty="0"/>
              <a:t> </a:t>
            </a:r>
            <a:r>
              <a:rPr lang="en-US" sz="2400" dirty="0" err="1"/>
              <a:t>vấn</a:t>
            </a:r>
            <a:r>
              <a:rPr lang="en-US" sz="2400" dirty="0"/>
              <a:t> </a:t>
            </a:r>
            <a:r>
              <a:rPr lang="en-US" sz="2400" dirty="0" err="1"/>
              <a:t>đề</a:t>
            </a:r>
            <a:r>
              <a:rPr lang="en-US" sz="2400" dirty="0"/>
              <a:t> </a:t>
            </a:r>
            <a:r>
              <a:rPr lang="en-US" sz="2400" dirty="0" err="1"/>
              <a:t>rộng</a:t>
            </a:r>
            <a:r>
              <a:rPr lang="en-US" sz="2400" dirty="0"/>
              <a:t> </a:t>
            </a:r>
            <a:r>
              <a:rPr lang="en-US" sz="2400" dirty="0" err="1"/>
              <a:t>lớn</a:t>
            </a:r>
            <a:r>
              <a:rPr lang="en-US" sz="2400" dirty="0"/>
              <a:t> </a:t>
            </a:r>
            <a:r>
              <a:rPr lang="en-US" sz="2400" dirty="0" err="1"/>
              <a:t>hơn</a:t>
            </a:r>
            <a:r>
              <a:rPr lang="en-US" sz="2400" dirty="0"/>
              <a:t> </a:t>
            </a:r>
            <a:r>
              <a:rPr lang="en-US" sz="2400" dirty="0" err="1"/>
              <a:t>được</a:t>
            </a:r>
            <a:r>
              <a:rPr lang="en-US" sz="2400" dirty="0"/>
              <a:t> </a:t>
            </a:r>
            <a:r>
              <a:rPr lang="en-US" sz="2400" dirty="0" err="1"/>
              <a:t>gợi</a:t>
            </a:r>
            <a:r>
              <a:rPr lang="en-US" sz="2400" dirty="0"/>
              <a:t> </a:t>
            </a:r>
            <a:r>
              <a:rPr lang="en-US" sz="2400" dirty="0" err="1"/>
              <a:t>ra</a:t>
            </a:r>
            <a:r>
              <a:rPr lang="en-US" sz="2400" dirty="0"/>
              <a:t> </a:t>
            </a:r>
            <a:r>
              <a:rPr lang="en-US" sz="2400" dirty="0" err="1"/>
              <a:t>từ</a:t>
            </a:r>
            <a:r>
              <a:rPr lang="en-US" sz="2400" dirty="0"/>
              <a:t> </a:t>
            </a:r>
            <a:r>
              <a:rPr lang="en-US" sz="2400" dirty="0" err="1"/>
              <a:t>tác</a:t>
            </a:r>
            <a:r>
              <a:rPr lang="en-US" sz="2400" dirty="0"/>
              <a:t> </a:t>
            </a:r>
            <a:r>
              <a:rPr lang="en-US" sz="2400" dirty="0" err="1"/>
              <a:t>phẩm</a:t>
            </a:r>
            <a:r>
              <a:rPr lang="en-US" sz="2400" dirty="0"/>
              <a:t>.</a:t>
            </a:r>
          </a:p>
          <a:p>
            <a:pPr algn="just">
              <a:lnSpc>
                <a:spcPct val="150000"/>
              </a:lnSpc>
            </a:pPr>
            <a:r>
              <a:rPr lang="en-US" sz="2400" dirty="0"/>
              <a:t>  + </a:t>
            </a:r>
            <a:r>
              <a:rPr lang="en-US" sz="2400" dirty="0" err="1"/>
              <a:t>Nếu</a:t>
            </a:r>
            <a:r>
              <a:rPr lang="en-US" sz="2400" dirty="0"/>
              <a:t> VB 1 </a:t>
            </a:r>
            <a:r>
              <a:rPr lang="en-US" sz="2400" dirty="0" err="1"/>
              <a:t>chủ</a:t>
            </a:r>
            <a:r>
              <a:rPr lang="en-US" sz="2400" dirty="0"/>
              <a:t> </a:t>
            </a:r>
            <a:r>
              <a:rPr lang="en-US" sz="2400" dirty="0" err="1"/>
              <a:t>yếu</a:t>
            </a:r>
            <a:r>
              <a:rPr lang="en-US" sz="2400" dirty="0"/>
              <a:t> </a:t>
            </a:r>
            <a:r>
              <a:rPr lang="en-US" sz="2400" dirty="0" err="1"/>
              <a:t>dùng</a:t>
            </a:r>
            <a:r>
              <a:rPr lang="en-US" sz="2400" dirty="0"/>
              <a:t> các tri </a:t>
            </a:r>
            <a:r>
              <a:rPr lang="en-US" sz="2400" dirty="0" err="1"/>
              <a:t>thức</a:t>
            </a:r>
            <a:r>
              <a:rPr lang="en-US" sz="2400" dirty="0"/>
              <a:t> </a:t>
            </a:r>
            <a:r>
              <a:rPr lang="en-US" sz="2400" dirty="0" err="1"/>
              <a:t>văn</a:t>
            </a:r>
            <a:r>
              <a:rPr lang="en-US" sz="2400" dirty="0"/>
              <a:t> học để làm </a:t>
            </a:r>
            <a:r>
              <a:rPr lang="en-US" sz="2400" dirty="0" err="1"/>
              <a:t>sáng</a:t>
            </a:r>
            <a:r>
              <a:rPr lang="en-US" sz="2400" dirty="0"/>
              <a:t> </a:t>
            </a:r>
            <a:r>
              <a:rPr lang="en-US" sz="2400" dirty="0" err="1"/>
              <a:t>tỏ</a:t>
            </a:r>
            <a:r>
              <a:rPr lang="en-US" sz="2400" dirty="0"/>
              <a:t> </a:t>
            </a:r>
            <a:r>
              <a:rPr lang="en-US" sz="2400" dirty="0" err="1"/>
              <a:t>vấn</a:t>
            </a:r>
            <a:r>
              <a:rPr lang="en-US" sz="2400" dirty="0"/>
              <a:t> </a:t>
            </a:r>
            <a:r>
              <a:rPr lang="en-US" sz="2400" dirty="0" err="1"/>
              <a:t>đề</a:t>
            </a:r>
            <a:r>
              <a:rPr lang="en-US" sz="2400" dirty="0"/>
              <a:t> thì VB 2 </a:t>
            </a:r>
            <a:r>
              <a:rPr lang="en-US" sz="2400" dirty="0" err="1"/>
              <a:t>bên</a:t>
            </a:r>
            <a:r>
              <a:rPr lang="en-US" sz="2400" dirty="0"/>
              <a:t> </a:t>
            </a:r>
            <a:r>
              <a:rPr lang="en-US" sz="2400" dirty="0" err="1"/>
              <a:t>cạnh</a:t>
            </a:r>
            <a:r>
              <a:rPr lang="en-US" sz="2400" dirty="0"/>
              <a:t> tri </a:t>
            </a:r>
            <a:r>
              <a:rPr lang="en-US" sz="2400" dirty="0" err="1"/>
              <a:t>thức</a:t>
            </a:r>
            <a:r>
              <a:rPr lang="en-US" sz="2400" dirty="0"/>
              <a:t> </a:t>
            </a:r>
            <a:r>
              <a:rPr lang="en-US" sz="2400" dirty="0" err="1"/>
              <a:t>văn</a:t>
            </a:r>
            <a:r>
              <a:rPr lang="en-US" sz="2400" dirty="0"/>
              <a:t> học (vẫn là </a:t>
            </a:r>
            <a:r>
              <a:rPr lang="en-US" sz="2400" dirty="0" err="1"/>
              <a:t>vùng</a:t>
            </a:r>
            <a:r>
              <a:rPr lang="en-US" sz="2400" dirty="0"/>
              <a:t> tri </a:t>
            </a:r>
            <a:r>
              <a:rPr lang="en-US" sz="2400" dirty="0" err="1"/>
              <a:t>thức</a:t>
            </a:r>
            <a:r>
              <a:rPr lang="en-US" sz="2400" dirty="0"/>
              <a:t> </a:t>
            </a:r>
            <a:r>
              <a:rPr lang="en-US" sz="2400" dirty="0" err="1"/>
              <a:t>chủ</a:t>
            </a:r>
            <a:r>
              <a:rPr lang="en-US" sz="2400" dirty="0"/>
              <a:t> </a:t>
            </a:r>
            <a:r>
              <a:rPr lang="en-US" sz="2400" dirty="0" err="1"/>
              <a:t>yếu</a:t>
            </a:r>
            <a:r>
              <a:rPr lang="en-US" sz="2400" dirty="0"/>
              <a:t>), còn </a:t>
            </a:r>
            <a:r>
              <a:rPr lang="en-US" sz="2400" dirty="0" err="1"/>
              <a:t>sử</a:t>
            </a:r>
            <a:r>
              <a:rPr lang="en-US" sz="2400" dirty="0"/>
              <a:t> </a:t>
            </a:r>
            <a:r>
              <a:rPr lang="en-US" sz="2400" dirty="0" err="1"/>
              <a:t>dụng</a:t>
            </a:r>
            <a:r>
              <a:rPr lang="en-US" sz="2400" dirty="0"/>
              <a:t> cả </a:t>
            </a:r>
            <a:r>
              <a:rPr lang="en-US" sz="2400" dirty="0" err="1"/>
              <a:t>những</a:t>
            </a:r>
            <a:r>
              <a:rPr lang="en-US" sz="2400" dirty="0"/>
              <a:t> tri </a:t>
            </a:r>
            <a:r>
              <a:rPr lang="en-US" sz="2400" dirty="0" err="1"/>
              <a:t>thức</a:t>
            </a:r>
            <a:r>
              <a:rPr lang="en-US" sz="2400" dirty="0"/>
              <a:t> về </a:t>
            </a:r>
            <a:r>
              <a:rPr lang="en-US" sz="2400" dirty="0" err="1"/>
              <a:t>nhân</a:t>
            </a:r>
            <a:r>
              <a:rPr lang="en-US" sz="2400" dirty="0"/>
              <a:t> học, </a:t>
            </a:r>
            <a:r>
              <a:rPr lang="en-US" sz="2400" dirty="0" err="1"/>
              <a:t>văn</a:t>
            </a:r>
            <a:r>
              <a:rPr lang="en-US" sz="2400" dirty="0"/>
              <a:t> </a:t>
            </a:r>
            <a:r>
              <a:rPr lang="en-US" sz="2400" dirty="0" err="1"/>
              <a:t>hoá</a:t>
            </a:r>
            <a:r>
              <a:rPr lang="en-US" sz="2400" dirty="0"/>
              <a:t> để </a:t>
            </a:r>
            <a:r>
              <a:rPr lang="en-US" sz="2400" dirty="0" err="1"/>
              <a:t>giải</a:t>
            </a:r>
            <a:r>
              <a:rPr lang="en-US" sz="2400" dirty="0"/>
              <a:t> </a:t>
            </a:r>
            <a:r>
              <a:rPr lang="en-US" sz="2400" dirty="0" err="1"/>
              <a:t>quyết</a:t>
            </a:r>
            <a:r>
              <a:rPr lang="en-US" sz="2400" dirty="0"/>
              <a:t>, </a:t>
            </a:r>
            <a:r>
              <a:rPr lang="en-US" sz="2400" dirty="0" err="1"/>
              <a:t>bước</a:t>
            </a:r>
            <a:r>
              <a:rPr lang="en-US" sz="2400" dirty="0"/>
              <a:t> </a:t>
            </a:r>
            <a:r>
              <a:rPr lang="en-US" sz="2400" dirty="0" err="1"/>
              <a:t>đầu</a:t>
            </a:r>
            <a:r>
              <a:rPr lang="en-US" sz="2400" dirty="0"/>
              <a:t> </a:t>
            </a:r>
            <a:r>
              <a:rPr lang="en-US" sz="2400" dirty="0" err="1"/>
              <a:t>giúp</a:t>
            </a:r>
            <a:r>
              <a:rPr lang="en-US" sz="2400" dirty="0"/>
              <a:t> HS ý </a:t>
            </a:r>
            <a:r>
              <a:rPr lang="en-US" sz="2400" dirty="0" err="1"/>
              <a:t>thức</a:t>
            </a:r>
            <a:r>
              <a:rPr lang="en-US" sz="2400" dirty="0"/>
              <a:t> </a:t>
            </a:r>
            <a:r>
              <a:rPr lang="en-US" sz="2400" dirty="0" err="1"/>
              <a:t>được</a:t>
            </a:r>
            <a:r>
              <a:rPr lang="en-US" sz="2400" dirty="0"/>
              <a:t> có </a:t>
            </a:r>
            <a:r>
              <a:rPr lang="en-US" sz="2400" dirty="0" err="1"/>
              <a:t>thể</a:t>
            </a:r>
            <a:r>
              <a:rPr lang="en-US" sz="2400" dirty="0"/>
              <a:t> </a:t>
            </a:r>
            <a:r>
              <a:rPr lang="en-US" sz="2400" dirty="0" err="1"/>
              <a:t>sử</a:t>
            </a:r>
            <a:r>
              <a:rPr lang="en-US" sz="2400" dirty="0"/>
              <a:t> </a:t>
            </a:r>
            <a:r>
              <a:rPr lang="en-US" sz="2400" dirty="0" err="1"/>
              <a:t>dụng</a:t>
            </a:r>
            <a:r>
              <a:rPr lang="en-US" sz="2400" dirty="0"/>
              <a:t> tri </a:t>
            </a:r>
            <a:r>
              <a:rPr lang="en-US" sz="2400" dirty="0" err="1"/>
              <a:t>thức</a:t>
            </a:r>
            <a:r>
              <a:rPr lang="en-US" sz="2400" dirty="0"/>
              <a:t> </a:t>
            </a:r>
            <a:r>
              <a:rPr lang="en-US" sz="2400" dirty="0" err="1"/>
              <a:t>liên</a:t>
            </a:r>
            <a:r>
              <a:rPr lang="en-US" sz="2400" dirty="0"/>
              <a:t> </a:t>
            </a:r>
            <a:r>
              <a:rPr lang="en-US" sz="2400" dirty="0" err="1"/>
              <a:t>ngành</a:t>
            </a:r>
            <a:r>
              <a:rPr lang="en-US" sz="2400" dirty="0"/>
              <a:t> </a:t>
            </a:r>
            <a:r>
              <a:rPr lang="en-US" sz="2400" dirty="0" err="1"/>
              <a:t>trong</a:t>
            </a:r>
            <a:r>
              <a:rPr lang="en-US" sz="2400" dirty="0"/>
              <a:t> </a:t>
            </a:r>
            <a:r>
              <a:rPr lang="en-US" sz="2400" dirty="0" err="1"/>
              <a:t>nghiên</a:t>
            </a:r>
            <a:r>
              <a:rPr lang="en-US" sz="2400" dirty="0"/>
              <a:t> </a:t>
            </a:r>
            <a:r>
              <a:rPr lang="en-US" sz="2400" dirty="0" err="1"/>
              <a:t>cứu</a:t>
            </a:r>
            <a:r>
              <a:rPr lang="en-US" sz="2400" dirty="0"/>
              <a:t> </a:t>
            </a:r>
            <a:r>
              <a:rPr lang="en-US" sz="2400" dirty="0" err="1"/>
              <a:t>văn</a:t>
            </a:r>
            <a:r>
              <a:rPr lang="en-US" sz="2400" dirty="0"/>
              <a:t> học. </a:t>
            </a:r>
          </a:p>
        </p:txBody>
      </p:sp>
    </p:spTree>
    <p:extLst>
      <p:ext uri="{BB962C8B-B14F-4D97-AF65-F5344CB8AC3E}">
        <p14:creationId xmlns:p14="http://schemas.microsoft.com/office/powerpoint/2010/main" val="22579153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13BBA5-06D5-8C0F-2863-792A57E04356}"/>
              </a:ext>
            </a:extLst>
          </p:cNvPr>
          <p:cNvSpPr txBox="1"/>
          <p:nvPr/>
        </p:nvSpPr>
        <p:spPr>
          <a:xfrm>
            <a:off x="345989" y="101039"/>
            <a:ext cx="11269362" cy="6478184"/>
          </a:xfrm>
          <a:prstGeom prst="rect">
            <a:avLst/>
          </a:prstGeom>
          <a:noFill/>
        </p:spPr>
        <p:txBody>
          <a:bodyPr wrap="square">
            <a:spAutoFit/>
          </a:bodyPr>
          <a:lstStyle/>
          <a:p>
            <a:pPr algn="just">
              <a:lnSpc>
                <a:spcPct val="150000"/>
              </a:lnSpc>
            </a:pPr>
            <a:r>
              <a:rPr lang="en-US" sz="2800" dirty="0"/>
              <a:t>+ Vì </a:t>
            </a:r>
            <a:r>
              <a:rPr lang="en-US" sz="2800" dirty="0" err="1"/>
              <a:t>khác</a:t>
            </a:r>
            <a:r>
              <a:rPr lang="en-US" sz="2800" dirty="0"/>
              <a:t> </a:t>
            </a:r>
            <a:r>
              <a:rPr lang="en-US" sz="2800" dirty="0" err="1"/>
              <a:t>biệt</a:t>
            </a:r>
            <a:r>
              <a:rPr lang="en-US" sz="2800" dirty="0"/>
              <a:t> </a:t>
            </a:r>
            <a:r>
              <a:rPr lang="en-US" sz="2800" dirty="0" err="1"/>
              <a:t>trong</a:t>
            </a:r>
            <a:r>
              <a:rPr lang="en-US" sz="2800" dirty="0"/>
              <a:t> </a:t>
            </a:r>
            <a:r>
              <a:rPr lang="en-US" sz="2800" dirty="0" err="1"/>
              <a:t>cách</a:t>
            </a:r>
            <a:r>
              <a:rPr lang="en-US" sz="2800" dirty="0"/>
              <a:t> </a:t>
            </a:r>
            <a:r>
              <a:rPr lang="en-US" sz="2800" dirty="0" err="1"/>
              <a:t>đặt</a:t>
            </a:r>
            <a:r>
              <a:rPr lang="en-US" sz="2800" dirty="0"/>
              <a:t> </a:t>
            </a:r>
            <a:r>
              <a:rPr lang="en-US" sz="2800" dirty="0" err="1"/>
              <a:t>vấn</a:t>
            </a:r>
            <a:r>
              <a:rPr lang="en-US" sz="2800" dirty="0"/>
              <a:t> </a:t>
            </a:r>
            <a:r>
              <a:rPr lang="en-US" sz="2800" dirty="0" err="1"/>
              <a:t>đề</a:t>
            </a:r>
            <a:r>
              <a:rPr lang="en-US" sz="2800" dirty="0"/>
              <a:t> </a:t>
            </a:r>
            <a:r>
              <a:rPr lang="en-US" sz="2800" dirty="0" err="1"/>
              <a:t>nên</a:t>
            </a:r>
            <a:r>
              <a:rPr lang="en-US" sz="2800" dirty="0"/>
              <a:t> </a:t>
            </a:r>
            <a:r>
              <a:rPr lang="en-US" sz="2800" dirty="0" err="1"/>
              <a:t>cách</a:t>
            </a:r>
            <a:r>
              <a:rPr lang="en-US" sz="2800" dirty="0"/>
              <a:t> </a:t>
            </a:r>
            <a:r>
              <a:rPr lang="en-US" sz="2800" dirty="0" err="1"/>
              <a:t>tổ</a:t>
            </a:r>
            <a:r>
              <a:rPr lang="en-US" sz="2800" dirty="0"/>
              <a:t> </a:t>
            </a:r>
            <a:r>
              <a:rPr lang="en-US" sz="2800" dirty="0" err="1"/>
              <a:t>chức</a:t>
            </a:r>
            <a:r>
              <a:rPr lang="en-US" sz="2800" dirty="0"/>
              <a:t> </a:t>
            </a:r>
            <a:r>
              <a:rPr lang="en-US" sz="2800" dirty="0" err="1"/>
              <a:t>luận</a:t>
            </a:r>
            <a:r>
              <a:rPr lang="en-US" sz="2800" dirty="0"/>
              <a:t> </a:t>
            </a:r>
            <a:r>
              <a:rPr lang="en-US" sz="2800" dirty="0" err="1"/>
              <a:t>điểm</a:t>
            </a:r>
            <a:r>
              <a:rPr lang="en-US" sz="2800" dirty="0"/>
              <a:t> </a:t>
            </a:r>
            <a:r>
              <a:rPr lang="en-US" sz="2800" dirty="0" err="1"/>
              <a:t>của</a:t>
            </a:r>
            <a:r>
              <a:rPr lang="en-US" sz="2800" dirty="0"/>
              <a:t> </a:t>
            </a:r>
            <a:r>
              <a:rPr lang="en-US" sz="2800" dirty="0" err="1"/>
              <a:t>hai</a:t>
            </a:r>
            <a:r>
              <a:rPr lang="en-US" sz="2800" dirty="0"/>
              <a:t> VB cũng </a:t>
            </a:r>
            <a:r>
              <a:rPr lang="en-US" sz="2800" dirty="0" err="1"/>
              <a:t>khác</a:t>
            </a:r>
            <a:r>
              <a:rPr lang="en-US" sz="2800" dirty="0"/>
              <a:t> </a:t>
            </a:r>
            <a:r>
              <a:rPr lang="en-US" sz="2800" dirty="0" err="1"/>
              <a:t>biệt</a:t>
            </a:r>
            <a:r>
              <a:rPr lang="en-US" sz="2800" dirty="0"/>
              <a:t>. VB 1 </a:t>
            </a:r>
            <a:r>
              <a:rPr lang="en-US" sz="2800" dirty="0" err="1"/>
              <a:t>tổ</a:t>
            </a:r>
            <a:r>
              <a:rPr lang="en-US" sz="2800" dirty="0"/>
              <a:t> </a:t>
            </a:r>
            <a:r>
              <a:rPr lang="en-US" sz="2800" dirty="0" err="1"/>
              <a:t>chức</a:t>
            </a:r>
            <a:r>
              <a:rPr lang="en-US" sz="2800" dirty="0"/>
              <a:t> </a:t>
            </a:r>
            <a:r>
              <a:rPr lang="en-US" sz="2800" dirty="0" err="1"/>
              <a:t>luận</a:t>
            </a:r>
            <a:r>
              <a:rPr lang="en-US" sz="2800" dirty="0"/>
              <a:t> </a:t>
            </a:r>
            <a:r>
              <a:rPr lang="en-US" sz="2800" dirty="0" err="1"/>
              <a:t>điểm</a:t>
            </a:r>
            <a:r>
              <a:rPr lang="en-US" sz="2800" dirty="0"/>
              <a:t> </a:t>
            </a:r>
            <a:r>
              <a:rPr lang="en-US" sz="2800" dirty="0" err="1"/>
              <a:t>theo</a:t>
            </a:r>
            <a:r>
              <a:rPr lang="en-US" sz="2800" dirty="0"/>
              <a:t> </a:t>
            </a:r>
            <a:r>
              <a:rPr lang="en-US" sz="2800" dirty="0" err="1"/>
              <a:t>hướng</a:t>
            </a:r>
            <a:r>
              <a:rPr lang="en-US" sz="2800" dirty="0"/>
              <a:t> </a:t>
            </a:r>
            <a:r>
              <a:rPr lang="en-US" sz="2800" dirty="0" err="1"/>
              <a:t>bám</a:t>
            </a:r>
            <a:r>
              <a:rPr lang="en-US" sz="2800" dirty="0"/>
              <a:t> </a:t>
            </a:r>
            <a:r>
              <a:rPr lang="en-US" sz="2800" dirty="0" err="1"/>
              <a:t>sát</a:t>
            </a:r>
            <a:r>
              <a:rPr lang="en-US" sz="2800" dirty="0"/>
              <a:t> </a:t>
            </a:r>
            <a:r>
              <a:rPr lang="en-US" sz="2800" dirty="0" err="1"/>
              <a:t>diễn</a:t>
            </a:r>
            <a:r>
              <a:rPr lang="en-US" sz="2800" dirty="0"/>
              <a:t> </a:t>
            </a:r>
            <a:r>
              <a:rPr lang="en-US" sz="2800" dirty="0" err="1"/>
              <a:t>biến</a:t>
            </a:r>
            <a:r>
              <a:rPr lang="en-US" sz="2800" dirty="0"/>
              <a:t> </a:t>
            </a:r>
            <a:r>
              <a:rPr lang="en-US" sz="2800" dirty="0" err="1"/>
              <a:t>câu</a:t>
            </a:r>
            <a:r>
              <a:rPr lang="en-US" sz="2800" dirty="0"/>
              <a:t> </a:t>
            </a:r>
            <a:r>
              <a:rPr lang="en-US" sz="2800" dirty="0" err="1"/>
              <a:t>chuyện</a:t>
            </a:r>
            <a:r>
              <a:rPr lang="en-US" sz="2800" dirty="0"/>
              <a:t> bi </a:t>
            </a:r>
            <a:r>
              <a:rPr lang="en-US" sz="2800" dirty="0" err="1"/>
              <a:t>kịch</a:t>
            </a:r>
            <a:r>
              <a:rPr lang="en-US" sz="2800" dirty="0"/>
              <a:t> </a:t>
            </a:r>
            <a:r>
              <a:rPr lang="en-US" sz="2800" dirty="0" err="1"/>
              <a:t>của</a:t>
            </a:r>
            <a:r>
              <a:rPr lang="en-US" sz="2800" dirty="0"/>
              <a:t> Vũ </a:t>
            </a:r>
            <a:r>
              <a:rPr lang="en-US" sz="2800" dirty="0" err="1"/>
              <a:t>Nương</a:t>
            </a:r>
            <a:r>
              <a:rPr lang="en-US" sz="2800" dirty="0"/>
              <a:t> </a:t>
            </a:r>
            <a:r>
              <a:rPr lang="en-US" sz="2800" dirty="0" err="1"/>
              <a:t>với</a:t>
            </a:r>
            <a:r>
              <a:rPr lang="en-US" sz="2800" dirty="0"/>
              <a:t> </a:t>
            </a:r>
            <a:r>
              <a:rPr lang="en-US" sz="2800" dirty="0" err="1"/>
              <a:t>lô-gíc</a:t>
            </a:r>
            <a:r>
              <a:rPr lang="en-US" sz="2800" dirty="0"/>
              <a:t>: nhận </a:t>
            </a:r>
            <a:r>
              <a:rPr lang="en-US" sz="2800" dirty="0" err="1"/>
              <a:t>diện</a:t>
            </a:r>
            <a:r>
              <a:rPr lang="en-US" sz="2800" dirty="0"/>
              <a:t> bi </a:t>
            </a:r>
            <a:r>
              <a:rPr lang="en-US" sz="2800" dirty="0" err="1"/>
              <a:t>kịch</a:t>
            </a:r>
            <a:r>
              <a:rPr lang="en-US" sz="2800" dirty="0"/>
              <a:t> - </a:t>
            </a:r>
            <a:r>
              <a:rPr lang="en-US" sz="2800" dirty="0" err="1"/>
              <a:t>lí</a:t>
            </a:r>
            <a:r>
              <a:rPr lang="en-US" sz="2800" dirty="0"/>
              <a:t> </a:t>
            </a:r>
            <a:r>
              <a:rPr lang="en-US" sz="2800" dirty="0" err="1"/>
              <a:t>giải</a:t>
            </a:r>
            <a:r>
              <a:rPr lang="en-US" sz="2800" dirty="0"/>
              <a:t> bi </a:t>
            </a:r>
            <a:r>
              <a:rPr lang="en-US" sz="2800" dirty="0" err="1"/>
              <a:t>kịch</a:t>
            </a:r>
            <a:r>
              <a:rPr lang="en-US" sz="2800" dirty="0"/>
              <a:t> - </a:t>
            </a:r>
            <a:r>
              <a:rPr lang="en-US" sz="2800" dirty="0" err="1"/>
              <a:t>hoá</a:t>
            </a:r>
            <a:r>
              <a:rPr lang="en-US" sz="2800" dirty="0"/>
              <a:t> </a:t>
            </a:r>
            <a:r>
              <a:rPr lang="en-US" sz="2800" dirty="0" err="1"/>
              <a:t>giải</a:t>
            </a:r>
            <a:r>
              <a:rPr lang="en-US" sz="2800" dirty="0"/>
              <a:t> bi </a:t>
            </a:r>
            <a:r>
              <a:rPr lang="en-US" sz="2800" dirty="0" err="1"/>
              <a:t>kịch</a:t>
            </a:r>
            <a:r>
              <a:rPr lang="en-US" sz="2800" dirty="0"/>
              <a:t>; VB 2 </a:t>
            </a:r>
            <a:r>
              <a:rPr lang="en-US" sz="2800" dirty="0" err="1"/>
              <a:t>tổ</a:t>
            </a:r>
            <a:r>
              <a:rPr lang="en-US" sz="2800" dirty="0"/>
              <a:t> </a:t>
            </a:r>
            <a:r>
              <a:rPr lang="en-US" sz="2800" dirty="0" err="1"/>
              <a:t>chức</a:t>
            </a:r>
            <a:r>
              <a:rPr lang="en-US" sz="2800" dirty="0"/>
              <a:t> </a:t>
            </a:r>
            <a:r>
              <a:rPr lang="en-US" sz="2800" dirty="0" err="1"/>
              <a:t>luận</a:t>
            </a:r>
            <a:r>
              <a:rPr lang="en-US" sz="2800" dirty="0"/>
              <a:t> </a:t>
            </a:r>
            <a:r>
              <a:rPr lang="en-US" sz="2800" dirty="0" err="1"/>
              <a:t>điểm</a:t>
            </a:r>
            <a:r>
              <a:rPr lang="en-US" sz="2800" dirty="0"/>
              <a:t> </a:t>
            </a:r>
            <a:r>
              <a:rPr lang="en-US" sz="2800" dirty="0" err="1"/>
              <a:t>theo</a:t>
            </a:r>
            <a:r>
              <a:rPr lang="en-US" sz="2800" dirty="0"/>
              <a:t> </a:t>
            </a:r>
            <a:r>
              <a:rPr lang="en-US" sz="2800" dirty="0" err="1"/>
              <a:t>hướng</a:t>
            </a:r>
            <a:r>
              <a:rPr lang="en-US" sz="2800" dirty="0"/>
              <a:t> </a:t>
            </a:r>
            <a:r>
              <a:rPr lang="en-US" sz="2800" dirty="0" err="1"/>
              <a:t>quy</a:t>
            </a:r>
            <a:r>
              <a:rPr lang="en-US" sz="2800" dirty="0"/>
              <a:t> </a:t>
            </a:r>
            <a:r>
              <a:rPr lang="en-US" sz="2800" dirty="0" err="1"/>
              <a:t>nạp</a:t>
            </a:r>
            <a:r>
              <a:rPr lang="en-US" sz="2800" dirty="0"/>
              <a:t>: </a:t>
            </a:r>
            <a:r>
              <a:rPr lang="en-US" sz="2800" dirty="0" err="1"/>
              <a:t>từ</a:t>
            </a:r>
            <a:r>
              <a:rPr lang="en-US" sz="2800" dirty="0"/>
              <a:t> </a:t>
            </a:r>
            <a:r>
              <a:rPr lang="en-US" sz="2800" dirty="0" err="1"/>
              <a:t>phân</a:t>
            </a:r>
            <a:r>
              <a:rPr lang="en-US" sz="2800" dirty="0"/>
              <a:t> </a:t>
            </a:r>
            <a:r>
              <a:rPr lang="en-US" sz="2800" dirty="0" err="1"/>
              <a:t>tích</a:t>
            </a:r>
            <a:r>
              <a:rPr lang="en-US" sz="2800" dirty="0"/>
              <a:t>, </a:t>
            </a:r>
            <a:r>
              <a:rPr lang="en-US" sz="2800" dirty="0" err="1"/>
              <a:t>lí</a:t>
            </a:r>
            <a:r>
              <a:rPr lang="en-US" sz="2800" dirty="0"/>
              <a:t> </a:t>
            </a:r>
            <a:r>
              <a:rPr lang="en-US" sz="2800" dirty="0" err="1"/>
              <a:t>giải</a:t>
            </a:r>
            <a:r>
              <a:rPr lang="en-US" sz="2800" dirty="0"/>
              <a:t> </a:t>
            </a:r>
            <a:r>
              <a:rPr lang="en-US" sz="2800" dirty="0" err="1"/>
              <a:t>trường</a:t>
            </a:r>
            <a:r>
              <a:rPr lang="en-US" sz="2800" dirty="0"/>
              <a:t> </a:t>
            </a:r>
            <a:r>
              <a:rPr lang="en-US" sz="2800" dirty="0" err="1"/>
              <a:t>hợp</a:t>
            </a:r>
            <a:r>
              <a:rPr lang="en-US" sz="2800" dirty="0"/>
              <a:t> </a:t>
            </a:r>
            <a:r>
              <a:rPr lang="en-US" sz="2800" dirty="0" err="1"/>
              <a:t>tác</a:t>
            </a:r>
            <a:r>
              <a:rPr lang="en-US" sz="2800" dirty="0"/>
              <a:t> </a:t>
            </a:r>
            <a:r>
              <a:rPr lang="en-US" sz="2800" dirty="0" err="1"/>
              <a:t>phẩm</a:t>
            </a:r>
            <a:r>
              <a:rPr lang="en-US" sz="2800" dirty="0"/>
              <a:t> </a:t>
            </a:r>
            <a:r>
              <a:rPr lang="en-US" sz="2800" i="1" dirty="0" err="1"/>
              <a:t>Thằng</a:t>
            </a:r>
            <a:r>
              <a:rPr lang="en-US" sz="2800" i="1" dirty="0"/>
              <a:t> </a:t>
            </a:r>
            <a:r>
              <a:rPr lang="en-US" sz="2800" i="1" dirty="0" err="1"/>
              <a:t>quỷ</a:t>
            </a:r>
            <a:r>
              <a:rPr lang="en-US" sz="2800" i="1" dirty="0"/>
              <a:t> </a:t>
            </a:r>
            <a:r>
              <a:rPr lang="en-US" sz="2800" i="1" dirty="0" err="1"/>
              <a:t>nhỏ</a:t>
            </a:r>
            <a:r>
              <a:rPr lang="en-US" sz="2800" dirty="0"/>
              <a:t>, </a:t>
            </a:r>
            <a:r>
              <a:rPr lang="en-US" sz="2800" dirty="0" err="1"/>
              <a:t>tác</a:t>
            </a:r>
            <a:r>
              <a:rPr lang="en-US" sz="2800" dirty="0"/>
              <a:t> </a:t>
            </a:r>
            <a:r>
              <a:rPr lang="en-US" sz="2800" dirty="0" err="1"/>
              <a:t>giả</a:t>
            </a:r>
            <a:r>
              <a:rPr lang="en-US" sz="2800" dirty="0"/>
              <a:t> </a:t>
            </a:r>
            <a:r>
              <a:rPr lang="en-US" sz="2800" dirty="0" err="1"/>
              <a:t>nêu</a:t>
            </a:r>
            <a:r>
              <a:rPr lang="en-US" sz="2800" dirty="0"/>
              <a:t> lên </a:t>
            </a:r>
            <a:r>
              <a:rPr lang="en-US" sz="2800" dirty="0" err="1"/>
              <a:t>những</a:t>
            </a:r>
            <a:r>
              <a:rPr lang="en-US" sz="2800" dirty="0"/>
              <a:t> </a:t>
            </a:r>
            <a:r>
              <a:rPr lang="en-US" sz="2800" dirty="0" err="1"/>
              <a:t>suy</a:t>
            </a:r>
            <a:r>
              <a:rPr lang="en-US" sz="2800" dirty="0"/>
              <a:t> </a:t>
            </a:r>
            <a:r>
              <a:rPr lang="en-US" sz="2800" dirty="0" err="1"/>
              <a:t>ngẫm</a:t>
            </a:r>
            <a:r>
              <a:rPr lang="en-US" sz="2800" dirty="0"/>
              <a:t> về </a:t>
            </a:r>
            <a:r>
              <a:rPr lang="en-US" sz="2800" dirty="0" err="1"/>
              <a:t>phẩm</a:t>
            </a:r>
            <a:r>
              <a:rPr lang="en-US" sz="2800" dirty="0"/>
              <a:t> </a:t>
            </a:r>
            <a:r>
              <a:rPr lang="en-US" sz="2800" dirty="0" err="1"/>
              <a:t>chất</a:t>
            </a:r>
            <a:r>
              <a:rPr lang="en-US" sz="2800" dirty="0"/>
              <a:t> </a:t>
            </a:r>
            <a:r>
              <a:rPr lang="en-US" sz="2800" dirty="0" err="1"/>
              <a:t>của</a:t>
            </a:r>
            <a:r>
              <a:rPr lang="en-US" sz="2800" dirty="0"/>
              <a:t> các </a:t>
            </a:r>
            <a:r>
              <a:rPr lang="en-US" sz="2800" dirty="0" err="1"/>
              <a:t>tác</a:t>
            </a:r>
            <a:r>
              <a:rPr lang="en-US" sz="2800" dirty="0"/>
              <a:t> </a:t>
            </a:r>
            <a:r>
              <a:rPr lang="en-US" sz="2800" dirty="0" err="1"/>
              <a:t>phẩm</a:t>
            </a:r>
            <a:r>
              <a:rPr lang="en-US" sz="2800" dirty="0"/>
              <a:t> </a:t>
            </a:r>
            <a:r>
              <a:rPr lang="en-US" sz="2800" dirty="0" err="1"/>
              <a:t>văn</a:t>
            </a:r>
            <a:r>
              <a:rPr lang="en-US" sz="2800" dirty="0"/>
              <a:t> học viết </a:t>
            </a:r>
            <a:r>
              <a:rPr lang="en-US" sz="2800" dirty="0" err="1"/>
              <a:t>cho</a:t>
            </a:r>
            <a:r>
              <a:rPr lang="en-US" sz="2800" dirty="0"/>
              <a:t> </a:t>
            </a:r>
            <a:r>
              <a:rPr lang="en-US" sz="2800" dirty="0" err="1"/>
              <a:t>thiếu</a:t>
            </a:r>
            <a:r>
              <a:rPr lang="en-US" sz="2800" dirty="0"/>
              <a:t> </a:t>
            </a:r>
            <a:r>
              <a:rPr lang="en-US" sz="2800" dirty="0" err="1"/>
              <a:t>nhi</a:t>
            </a:r>
            <a:r>
              <a:rPr lang="en-US" sz="2800" dirty="0"/>
              <a:t>.</a:t>
            </a:r>
          </a:p>
          <a:p>
            <a:pPr algn="just">
              <a:lnSpc>
                <a:spcPct val="150000"/>
              </a:lnSpc>
            </a:pPr>
            <a:r>
              <a:rPr lang="en-US" sz="2800" b="1" dirty="0"/>
              <a:t>*</a:t>
            </a:r>
            <a:r>
              <a:rPr lang="en-US" sz="2800" b="1" dirty="0" err="1"/>
              <a:t>Rút</a:t>
            </a:r>
            <a:r>
              <a:rPr lang="en-US" sz="2800" b="1" dirty="0"/>
              <a:t> </a:t>
            </a:r>
            <a:r>
              <a:rPr lang="en-US" sz="2800" b="1" dirty="0" err="1"/>
              <a:t>ra</a:t>
            </a:r>
            <a:r>
              <a:rPr lang="en-US" sz="2800" b="1" dirty="0"/>
              <a:t> </a:t>
            </a:r>
            <a:r>
              <a:rPr lang="en-US" sz="2800" b="1" dirty="0" err="1"/>
              <a:t>bài</a:t>
            </a:r>
            <a:r>
              <a:rPr lang="en-US" sz="2800" b="1" dirty="0"/>
              <a:t> học gì khi </a:t>
            </a:r>
            <a:r>
              <a:rPr lang="en-US" sz="2800" b="1" dirty="0" err="1"/>
              <a:t>thực</a:t>
            </a:r>
            <a:r>
              <a:rPr lang="en-US" sz="2800" b="1" dirty="0"/>
              <a:t> </a:t>
            </a:r>
            <a:r>
              <a:rPr lang="en-US" sz="2800" b="1" dirty="0" err="1"/>
              <a:t>hành</a:t>
            </a:r>
            <a:r>
              <a:rPr lang="en-US" sz="2800" b="1" dirty="0"/>
              <a:t> viết </a:t>
            </a:r>
            <a:r>
              <a:rPr lang="en-US" sz="2800" b="1" dirty="0" err="1"/>
              <a:t>bài</a:t>
            </a:r>
            <a:r>
              <a:rPr lang="en-US" sz="2800" b="1" dirty="0"/>
              <a:t> </a:t>
            </a:r>
            <a:r>
              <a:rPr lang="en-US" sz="2800" b="1" dirty="0" err="1"/>
              <a:t>văn</a:t>
            </a:r>
            <a:r>
              <a:rPr lang="en-US" sz="2800" b="1" dirty="0"/>
              <a:t> </a:t>
            </a:r>
            <a:r>
              <a:rPr lang="en-US" sz="2800" b="1" dirty="0" err="1"/>
              <a:t>nghị</a:t>
            </a:r>
            <a:r>
              <a:rPr lang="en-US" sz="2800" b="1" dirty="0"/>
              <a:t> </a:t>
            </a:r>
            <a:r>
              <a:rPr lang="en-US" sz="2800" b="1" dirty="0" err="1"/>
              <a:t>luận</a:t>
            </a:r>
            <a:r>
              <a:rPr lang="en-US" sz="2800" b="1" dirty="0"/>
              <a:t> </a:t>
            </a:r>
            <a:r>
              <a:rPr lang="en-US" sz="2800" b="1" dirty="0" err="1"/>
              <a:t>văn</a:t>
            </a:r>
            <a:r>
              <a:rPr lang="en-US" sz="2800" b="1" dirty="0"/>
              <a:t> học:</a:t>
            </a:r>
            <a:endParaRPr lang="en-US" sz="2800" dirty="0"/>
          </a:p>
          <a:p>
            <a:pPr algn="just">
              <a:lnSpc>
                <a:spcPct val="150000"/>
              </a:lnSpc>
            </a:pPr>
            <a:r>
              <a:rPr lang="vi-VN" sz="2800" dirty="0"/>
              <a:t>+ </a:t>
            </a:r>
            <a:r>
              <a:rPr lang="en-US" sz="2800" dirty="0" err="1"/>
              <a:t>Cách</a:t>
            </a:r>
            <a:r>
              <a:rPr lang="en-US" sz="2800" dirty="0"/>
              <a:t> </a:t>
            </a:r>
            <a:r>
              <a:rPr lang="en-US" sz="2800" dirty="0" err="1"/>
              <a:t>đặt</a:t>
            </a:r>
            <a:r>
              <a:rPr lang="en-US" sz="2800" dirty="0"/>
              <a:t> </a:t>
            </a:r>
            <a:r>
              <a:rPr lang="en-US" sz="2800" dirty="0" err="1"/>
              <a:t>vấn</a:t>
            </a:r>
            <a:r>
              <a:rPr lang="en-US" sz="2800" dirty="0"/>
              <a:t> </a:t>
            </a:r>
            <a:r>
              <a:rPr lang="en-US" sz="2800" dirty="0" err="1"/>
              <a:t>đề</a:t>
            </a:r>
            <a:r>
              <a:rPr lang="en-US" sz="2800" dirty="0"/>
              <a:t> </a:t>
            </a:r>
            <a:r>
              <a:rPr lang="en-US" sz="2800" dirty="0" err="1"/>
              <a:t>nghị</a:t>
            </a:r>
            <a:r>
              <a:rPr lang="en-US" sz="2800" dirty="0"/>
              <a:t> </a:t>
            </a:r>
            <a:r>
              <a:rPr lang="en-US" sz="2800" dirty="0" err="1"/>
              <a:t>luận</a:t>
            </a:r>
            <a:r>
              <a:rPr lang="en-US" sz="2800" dirty="0"/>
              <a:t> cần </a:t>
            </a:r>
            <a:r>
              <a:rPr lang="en-US" sz="2800" dirty="0" err="1"/>
              <a:t>xuất</a:t>
            </a:r>
            <a:r>
              <a:rPr lang="en-US" sz="2800" dirty="0"/>
              <a:t> </a:t>
            </a:r>
            <a:r>
              <a:rPr lang="en-US" sz="2800" dirty="0" err="1"/>
              <a:t>phát</a:t>
            </a:r>
            <a:r>
              <a:rPr lang="en-US" sz="2800" dirty="0"/>
              <a:t> </a:t>
            </a:r>
            <a:r>
              <a:rPr lang="en-US" sz="2800" dirty="0" err="1"/>
              <a:t>từ</a:t>
            </a:r>
            <a:r>
              <a:rPr lang="en-US" sz="2800" dirty="0"/>
              <a:t> </a:t>
            </a:r>
            <a:r>
              <a:rPr lang="en-US" sz="2800" dirty="0" err="1"/>
              <a:t>mục</a:t>
            </a:r>
            <a:r>
              <a:rPr lang="en-US" sz="2800" dirty="0"/>
              <a:t> </a:t>
            </a:r>
            <a:r>
              <a:rPr lang="en-US" sz="2800" dirty="0" err="1"/>
              <a:t>đích</a:t>
            </a:r>
            <a:r>
              <a:rPr lang="en-US" sz="2800" dirty="0"/>
              <a:t> </a:t>
            </a:r>
            <a:r>
              <a:rPr lang="en-US" sz="2800" dirty="0" err="1"/>
              <a:t>của</a:t>
            </a:r>
            <a:r>
              <a:rPr lang="en-US" sz="2800" dirty="0"/>
              <a:t> </a:t>
            </a:r>
            <a:r>
              <a:rPr lang="en-US" sz="2800" dirty="0" err="1"/>
              <a:t>bài</a:t>
            </a:r>
            <a:r>
              <a:rPr lang="en-US" sz="2800" dirty="0"/>
              <a:t> </a:t>
            </a:r>
            <a:r>
              <a:rPr lang="en-US" sz="2800" dirty="0" err="1"/>
              <a:t>văn</a:t>
            </a:r>
            <a:r>
              <a:rPr lang="en-US" sz="2800" dirty="0"/>
              <a:t> </a:t>
            </a:r>
            <a:r>
              <a:rPr lang="en-US" sz="2800" dirty="0" err="1"/>
              <a:t>nghị</a:t>
            </a:r>
            <a:r>
              <a:rPr lang="en-US" sz="2800" dirty="0"/>
              <a:t> </a:t>
            </a:r>
            <a:r>
              <a:rPr lang="en-US" sz="2800" dirty="0" err="1"/>
              <a:t>luận</a:t>
            </a:r>
            <a:r>
              <a:rPr lang="en-US" sz="2800" dirty="0"/>
              <a:t>.</a:t>
            </a:r>
          </a:p>
          <a:p>
            <a:pPr algn="just">
              <a:lnSpc>
                <a:spcPct val="150000"/>
              </a:lnSpc>
            </a:pPr>
            <a:r>
              <a:rPr lang="en-US" sz="2800" dirty="0"/>
              <a:t>+ </a:t>
            </a:r>
            <a:r>
              <a:rPr lang="en-US" sz="2800" dirty="0" err="1"/>
              <a:t>Cách</a:t>
            </a:r>
            <a:r>
              <a:rPr lang="en-US" sz="2800" dirty="0"/>
              <a:t> </a:t>
            </a:r>
            <a:r>
              <a:rPr lang="en-US" sz="2800" dirty="0" err="1"/>
              <a:t>triển</a:t>
            </a:r>
            <a:r>
              <a:rPr lang="en-US" sz="2800" dirty="0"/>
              <a:t> </a:t>
            </a:r>
            <a:r>
              <a:rPr lang="en-US" sz="2800" dirty="0" err="1"/>
              <a:t>khai</a:t>
            </a:r>
            <a:r>
              <a:rPr lang="en-US" sz="2800" dirty="0"/>
              <a:t> </a:t>
            </a:r>
            <a:r>
              <a:rPr lang="en-US" sz="2800" dirty="0" err="1"/>
              <a:t>vấn</a:t>
            </a:r>
            <a:r>
              <a:rPr lang="en-US" sz="2800" dirty="0"/>
              <a:t> </a:t>
            </a:r>
            <a:r>
              <a:rPr lang="en-US" sz="2800" dirty="0" err="1"/>
              <a:t>đè</a:t>
            </a:r>
            <a:r>
              <a:rPr lang="en-US" sz="2800" dirty="0"/>
              <a:t> </a:t>
            </a:r>
            <a:r>
              <a:rPr lang="en-US" sz="2800" dirty="0" err="1"/>
              <a:t>nghị</a:t>
            </a:r>
            <a:r>
              <a:rPr lang="en-US" sz="2800" dirty="0"/>
              <a:t> </a:t>
            </a:r>
            <a:r>
              <a:rPr lang="en-US" sz="2800" dirty="0" err="1"/>
              <a:t>luận</a:t>
            </a:r>
            <a:r>
              <a:rPr lang="en-US" sz="2800" dirty="0"/>
              <a:t> có </a:t>
            </a:r>
            <a:r>
              <a:rPr lang="en-US" sz="2800" dirty="0" err="1"/>
              <a:t>thể</a:t>
            </a:r>
            <a:r>
              <a:rPr lang="en-US" sz="2800" dirty="0"/>
              <a:t> có nhiều </a:t>
            </a:r>
            <a:r>
              <a:rPr lang="en-US" sz="2800" dirty="0" err="1"/>
              <a:t>cách</a:t>
            </a:r>
            <a:r>
              <a:rPr lang="en-US" sz="2800" dirty="0"/>
              <a:t> </a:t>
            </a:r>
            <a:r>
              <a:rPr lang="en-US" sz="2800" dirty="0" err="1"/>
              <a:t>nhưng</a:t>
            </a:r>
            <a:r>
              <a:rPr lang="en-US" sz="2800" dirty="0"/>
              <a:t> cần làm </a:t>
            </a:r>
            <a:r>
              <a:rPr lang="en-US" sz="2800" dirty="0" err="1"/>
              <a:t>sáng</a:t>
            </a:r>
            <a:r>
              <a:rPr lang="en-US" sz="2800" dirty="0"/>
              <a:t> </a:t>
            </a:r>
            <a:r>
              <a:rPr lang="en-US" sz="2800" dirty="0" err="1"/>
              <a:t>tỏ</a:t>
            </a:r>
            <a:r>
              <a:rPr lang="en-US" sz="2800" dirty="0"/>
              <a:t> </a:t>
            </a:r>
            <a:r>
              <a:rPr lang="en-US" sz="2800" dirty="0" err="1"/>
              <a:t>vấn</a:t>
            </a:r>
            <a:r>
              <a:rPr lang="en-US" sz="2800" dirty="0"/>
              <a:t> </a:t>
            </a:r>
            <a:r>
              <a:rPr lang="en-US" sz="2800" dirty="0" err="1"/>
              <a:t>đề</a:t>
            </a:r>
            <a:r>
              <a:rPr lang="en-US" sz="2800" dirty="0"/>
              <a:t> </a:t>
            </a:r>
            <a:r>
              <a:rPr lang="en-US" sz="2800" dirty="0" err="1"/>
              <a:t>nghị</a:t>
            </a:r>
            <a:r>
              <a:rPr lang="en-US" sz="2800" dirty="0"/>
              <a:t> </a:t>
            </a:r>
            <a:r>
              <a:rPr lang="en-US" sz="2800" dirty="0" err="1"/>
              <a:t>luận</a:t>
            </a:r>
            <a:r>
              <a:rPr lang="en-US" sz="2800" dirty="0"/>
              <a:t> đã </a:t>
            </a:r>
            <a:r>
              <a:rPr lang="en-US" sz="2800" dirty="0" err="1"/>
              <a:t>đặt</a:t>
            </a:r>
            <a:r>
              <a:rPr lang="en-US" sz="2800" dirty="0"/>
              <a:t> </a:t>
            </a:r>
            <a:r>
              <a:rPr lang="en-US" sz="2800" dirty="0" err="1"/>
              <a:t>ra.</a:t>
            </a:r>
            <a:r>
              <a:rPr lang="en-US" sz="2800" dirty="0"/>
              <a:t> </a:t>
            </a:r>
          </a:p>
        </p:txBody>
      </p:sp>
    </p:spTree>
    <p:extLst>
      <p:ext uri="{BB962C8B-B14F-4D97-AF65-F5344CB8AC3E}">
        <p14:creationId xmlns:p14="http://schemas.microsoft.com/office/powerpoint/2010/main" val="17346268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CD3F60-224B-4A33-8366-65BAA0E6E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Yellow flowers on a black background&#10;&#10;Description automatically generated">
            <a:extLst>
              <a:ext uri="{FF2B5EF4-FFF2-40B4-BE49-F238E27FC236}">
                <a16:creationId xmlns:a16="http://schemas.microsoft.com/office/drawing/2014/main" id="{58E6AC26-7564-5826-8649-4E6B7A65B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628" y="643467"/>
            <a:ext cx="5740743" cy="5571066"/>
          </a:xfrm>
          <a:prstGeom prst="rect">
            <a:avLst/>
          </a:prstGeom>
        </p:spPr>
      </p:pic>
      <p:sp>
        <p:nvSpPr>
          <p:cNvPr id="5" name="TextBox 4">
            <a:extLst>
              <a:ext uri="{FF2B5EF4-FFF2-40B4-BE49-F238E27FC236}">
                <a16:creationId xmlns:a16="http://schemas.microsoft.com/office/drawing/2014/main" id="{067D864C-78EE-D7E7-6FD8-161ED19148F2}"/>
              </a:ext>
            </a:extLst>
          </p:cNvPr>
          <p:cNvSpPr txBox="1"/>
          <p:nvPr/>
        </p:nvSpPr>
        <p:spPr>
          <a:xfrm>
            <a:off x="605482" y="736399"/>
            <a:ext cx="11306432" cy="2600199"/>
          </a:xfrm>
          <a:prstGeom prst="rect">
            <a:avLst/>
          </a:prstGeom>
          <a:noFill/>
        </p:spPr>
        <p:txBody>
          <a:bodyPr wrap="square">
            <a:spAutoFit/>
          </a:bodyPr>
          <a:lstStyle/>
          <a:p>
            <a:pPr algn="just">
              <a:lnSpc>
                <a:spcPct val="150000"/>
              </a:lnSpc>
            </a:pPr>
            <a:r>
              <a:rPr lang="en-US" sz="2800" b="1" dirty="0">
                <a:solidFill>
                  <a:srgbClr val="0070C0"/>
                </a:solidFill>
              </a:rPr>
              <a:t>1.3. </a:t>
            </a:r>
            <a:r>
              <a:rPr lang="vi-VN" sz="2800" b="1" dirty="0">
                <a:solidFill>
                  <a:srgbClr val="0070C0"/>
                </a:solidFill>
              </a:rPr>
              <a:t>Bài tập 3 (SHS/ Tr 110)</a:t>
            </a:r>
            <a:r>
              <a:rPr lang="en-US" sz="2800" b="1" dirty="0">
                <a:solidFill>
                  <a:srgbClr val="0070C0"/>
                </a:solidFill>
              </a:rPr>
              <a:t>: </a:t>
            </a:r>
            <a:r>
              <a:rPr lang="en-US" sz="2800" dirty="0">
                <a:solidFill>
                  <a:srgbClr val="0070C0"/>
                </a:solidFill>
              </a:rPr>
              <a:t>Viết </a:t>
            </a:r>
            <a:r>
              <a:rPr lang="en-US" sz="2800" dirty="0" err="1">
                <a:solidFill>
                  <a:srgbClr val="0070C0"/>
                </a:solidFill>
              </a:rPr>
              <a:t>đoạn</a:t>
            </a:r>
            <a:r>
              <a:rPr lang="en-US" sz="2800" dirty="0">
                <a:solidFill>
                  <a:srgbClr val="0070C0"/>
                </a:solidFill>
              </a:rPr>
              <a:t> </a:t>
            </a:r>
            <a:r>
              <a:rPr lang="en-US" sz="2800" dirty="0" err="1">
                <a:solidFill>
                  <a:srgbClr val="0070C0"/>
                </a:solidFill>
              </a:rPr>
              <a:t>văn</a:t>
            </a:r>
            <a:r>
              <a:rPr lang="en-US" sz="2800" dirty="0">
                <a:solidFill>
                  <a:srgbClr val="0070C0"/>
                </a:solidFill>
              </a:rPr>
              <a:t> (</a:t>
            </a:r>
            <a:r>
              <a:rPr lang="en-US" sz="2800" dirty="0" err="1">
                <a:solidFill>
                  <a:srgbClr val="0070C0"/>
                </a:solidFill>
              </a:rPr>
              <a:t>khoảng</a:t>
            </a:r>
            <a:r>
              <a:rPr lang="en-US" sz="2800" dirty="0">
                <a:solidFill>
                  <a:srgbClr val="0070C0"/>
                </a:solidFill>
              </a:rPr>
              <a:t> 8-10 </a:t>
            </a:r>
            <a:r>
              <a:rPr lang="en-US" sz="2800" dirty="0" err="1">
                <a:solidFill>
                  <a:srgbClr val="0070C0"/>
                </a:solidFill>
              </a:rPr>
              <a:t>câu</a:t>
            </a:r>
            <a:r>
              <a:rPr lang="en-US" sz="2800" dirty="0">
                <a:solidFill>
                  <a:srgbClr val="0070C0"/>
                </a:solidFill>
              </a:rPr>
              <a:t>) </a:t>
            </a:r>
            <a:r>
              <a:rPr lang="en-US" sz="2800" dirty="0" err="1">
                <a:solidFill>
                  <a:srgbClr val="0070C0"/>
                </a:solidFill>
              </a:rPr>
              <a:t>phân</a:t>
            </a:r>
            <a:r>
              <a:rPr lang="en-US" sz="2800" dirty="0">
                <a:solidFill>
                  <a:srgbClr val="0070C0"/>
                </a:solidFill>
              </a:rPr>
              <a:t> </a:t>
            </a:r>
            <a:r>
              <a:rPr lang="en-US" sz="2800" dirty="0" err="1">
                <a:solidFill>
                  <a:srgbClr val="0070C0"/>
                </a:solidFill>
              </a:rPr>
              <a:t>tích</a:t>
            </a:r>
            <a:r>
              <a:rPr lang="en-US" sz="2800" dirty="0">
                <a:solidFill>
                  <a:srgbClr val="0070C0"/>
                </a:solidFill>
              </a:rPr>
              <a:t> </a:t>
            </a:r>
            <a:r>
              <a:rPr lang="en-US" sz="2800" dirty="0" err="1">
                <a:solidFill>
                  <a:srgbClr val="0070C0"/>
                </a:solidFill>
              </a:rPr>
              <a:t>vẻ</a:t>
            </a:r>
            <a:r>
              <a:rPr lang="en-US" sz="2800" dirty="0">
                <a:solidFill>
                  <a:srgbClr val="0070C0"/>
                </a:solidFill>
              </a:rPr>
              <a:t> đẹp </a:t>
            </a:r>
            <a:r>
              <a:rPr lang="en-US" sz="2800" dirty="0" err="1">
                <a:solidFill>
                  <a:srgbClr val="0070C0"/>
                </a:solidFill>
              </a:rPr>
              <a:t>ngôn</a:t>
            </a:r>
            <a:r>
              <a:rPr lang="en-US" sz="2800" dirty="0">
                <a:solidFill>
                  <a:srgbClr val="0070C0"/>
                </a:solidFill>
              </a:rPr>
              <a:t> </a:t>
            </a:r>
            <a:r>
              <a:rPr lang="en-US" sz="2800" dirty="0" err="1">
                <a:solidFill>
                  <a:srgbClr val="0070C0"/>
                </a:solidFill>
              </a:rPr>
              <a:t>từ</a:t>
            </a:r>
            <a:r>
              <a:rPr lang="en-US" sz="2800" dirty="0">
                <a:solidFill>
                  <a:srgbClr val="0070C0"/>
                </a:solidFill>
              </a:rPr>
              <a:t> </a:t>
            </a:r>
            <a:r>
              <a:rPr lang="en-US" sz="2800" dirty="0" err="1">
                <a:solidFill>
                  <a:srgbClr val="0070C0"/>
                </a:solidFill>
              </a:rPr>
              <a:t>của</a:t>
            </a:r>
            <a:r>
              <a:rPr lang="en-US" sz="2800" dirty="0">
                <a:solidFill>
                  <a:srgbClr val="0070C0"/>
                </a:solidFill>
              </a:rPr>
              <a:t> </a:t>
            </a:r>
            <a:r>
              <a:rPr lang="en-US" sz="2800" dirty="0" err="1">
                <a:solidFill>
                  <a:srgbClr val="0070C0"/>
                </a:solidFill>
              </a:rPr>
              <a:t>một</a:t>
            </a:r>
            <a:r>
              <a:rPr lang="en-US" sz="2800" dirty="0">
                <a:solidFill>
                  <a:srgbClr val="0070C0"/>
                </a:solidFill>
              </a:rPr>
              <a:t> </a:t>
            </a:r>
            <a:r>
              <a:rPr lang="en-US" sz="2800" dirty="0" err="1">
                <a:solidFill>
                  <a:srgbClr val="0070C0"/>
                </a:solidFill>
              </a:rPr>
              <a:t>đoạn</a:t>
            </a:r>
            <a:r>
              <a:rPr lang="en-US" sz="2800" dirty="0">
                <a:solidFill>
                  <a:srgbClr val="0070C0"/>
                </a:solidFill>
              </a:rPr>
              <a:t> </a:t>
            </a:r>
            <a:r>
              <a:rPr lang="en-US" sz="2800" dirty="0" err="1">
                <a:solidFill>
                  <a:srgbClr val="0070C0"/>
                </a:solidFill>
              </a:rPr>
              <a:t>trích</a:t>
            </a:r>
            <a:r>
              <a:rPr lang="en-US" sz="2800" dirty="0">
                <a:solidFill>
                  <a:srgbClr val="0070C0"/>
                </a:solidFill>
              </a:rPr>
              <a:t> </a:t>
            </a:r>
            <a:r>
              <a:rPr lang="en-US" sz="2800" dirty="0" err="1">
                <a:solidFill>
                  <a:srgbClr val="0070C0"/>
                </a:solidFill>
              </a:rPr>
              <a:t>truyện</a:t>
            </a:r>
            <a:r>
              <a:rPr lang="en-US" sz="2800" dirty="0">
                <a:solidFill>
                  <a:srgbClr val="0070C0"/>
                </a:solidFill>
              </a:rPr>
              <a:t> </a:t>
            </a:r>
            <a:r>
              <a:rPr lang="en-US" sz="2800" dirty="0" err="1">
                <a:solidFill>
                  <a:srgbClr val="0070C0"/>
                </a:solidFill>
              </a:rPr>
              <a:t>thơ</a:t>
            </a:r>
            <a:r>
              <a:rPr lang="en-US" sz="2800" dirty="0">
                <a:solidFill>
                  <a:srgbClr val="0070C0"/>
                </a:solidFill>
              </a:rPr>
              <a:t> </a:t>
            </a:r>
            <a:r>
              <a:rPr lang="en-US" sz="2800" dirty="0" err="1">
                <a:solidFill>
                  <a:srgbClr val="0070C0"/>
                </a:solidFill>
              </a:rPr>
              <a:t>Nôm</a:t>
            </a:r>
            <a:r>
              <a:rPr lang="en-US" sz="2800" dirty="0">
                <a:solidFill>
                  <a:srgbClr val="0070C0"/>
                </a:solidFill>
              </a:rPr>
              <a:t> </a:t>
            </a:r>
            <a:r>
              <a:rPr lang="en-US" sz="2800" dirty="0" err="1">
                <a:solidFill>
                  <a:srgbClr val="0070C0"/>
                </a:solidFill>
              </a:rPr>
              <a:t>hoặc</a:t>
            </a:r>
            <a:r>
              <a:rPr lang="en-US" sz="2800" dirty="0">
                <a:solidFill>
                  <a:srgbClr val="0070C0"/>
                </a:solidFill>
              </a:rPr>
              <a:t> </a:t>
            </a:r>
            <a:r>
              <a:rPr lang="en-US" sz="2800" dirty="0" err="1">
                <a:solidFill>
                  <a:srgbClr val="0070C0"/>
                </a:solidFill>
              </a:rPr>
              <a:t>tác</a:t>
            </a:r>
            <a:r>
              <a:rPr lang="en-US" sz="2800" dirty="0">
                <a:solidFill>
                  <a:srgbClr val="0070C0"/>
                </a:solidFill>
              </a:rPr>
              <a:t> </a:t>
            </a:r>
            <a:r>
              <a:rPr lang="en-US" sz="2800" dirty="0" err="1">
                <a:solidFill>
                  <a:srgbClr val="0070C0"/>
                </a:solidFill>
              </a:rPr>
              <a:t>dụng</a:t>
            </a:r>
            <a:r>
              <a:rPr lang="en-US" sz="2800" dirty="0">
                <a:solidFill>
                  <a:srgbClr val="0070C0"/>
                </a:solidFill>
              </a:rPr>
              <a:t> </a:t>
            </a:r>
            <a:r>
              <a:rPr lang="en-US" sz="2800" dirty="0" err="1">
                <a:solidFill>
                  <a:srgbClr val="0070C0"/>
                </a:solidFill>
              </a:rPr>
              <a:t>của</a:t>
            </a:r>
            <a:r>
              <a:rPr lang="en-US" sz="2800" dirty="0">
                <a:solidFill>
                  <a:srgbClr val="0070C0"/>
                </a:solidFill>
              </a:rPr>
              <a:t> </a:t>
            </a:r>
            <a:r>
              <a:rPr lang="en-US" sz="2800" dirty="0" err="1">
                <a:solidFill>
                  <a:srgbClr val="0070C0"/>
                </a:solidFill>
              </a:rPr>
              <a:t>yếu</a:t>
            </a:r>
            <a:r>
              <a:rPr lang="en-US" sz="2800" dirty="0">
                <a:solidFill>
                  <a:srgbClr val="0070C0"/>
                </a:solidFill>
              </a:rPr>
              <a:t> </a:t>
            </a:r>
            <a:r>
              <a:rPr lang="en-US" sz="2800" dirty="0" err="1">
                <a:solidFill>
                  <a:srgbClr val="0070C0"/>
                </a:solidFill>
              </a:rPr>
              <a:t>tố</a:t>
            </a:r>
            <a:r>
              <a:rPr lang="en-US" sz="2800" dirty="0">
                <a:solidFill>
                  <a:srgbClr val="0070C0"/>
                </a:solidFill>
              </a:rPr>
              <a:t> </a:t>
            </a:r>
            <a:r>
              <a:rPr lang="en-US" sz="2800" dirty="0" err="1">
                <a:solidFill>
                  <a:srgbClr val="0070C0"/>
                </a:solidFill>
              </a:rPr>
              <a:t>kì</a:t>
            </a:r>
            <a:r>
              <a:rPr lang="en-US" sz="2800" dirty="0">
                <a:solidFill>
                  <a:srgbClr val="0070C0"/>
                </a:solidFill>
              </a:rPr>
              <a:t> </a:t>
            </a:r>
            <a:r>
              <a:rPr lang="en-US" sz="2800" dirty="0" err="1">
                <a:solidFill>
                  <a:srgbClr val="0070C0"/>
                </a:solidFill>
              </a:rPr>
              <a:t>ảo</a:t>
            </a:r>
            <a:r>
              <a:rPr lang="en-US" sz="2800" dirty="0">
                <a:solidFill>
                  <a:srgbClr val="0070C0"/>
                </a:solidFill>
              </a:rPr>
              <a:t> </a:t>
            </a:r>
            <a:r>
              <a:rPr lang="en-US" sz="2800" dirty="0" err="1">
                <a:solidFill>
                  <a:srgbClr val="0070C0"/>
                </a:solidFill>
              </a:rPr>
              <a:t>trong</a:t>
            </a:r>
            <a:r>
              <a:rPr lang="en-US" sz="2800" dirty="0">
                <a:solidFill>
                  <a:srgbClr val="0070C0"/>
                </a:solidFill>
              </a:rPr>
              <a:t> </a:t>
            </a:r>
            <a:r>
              <a:rPr lang="en-US" sz="2800" dirty="0" err="1">
                <a:solidFill>
                  <a:srgbClr val="0070C0"/>
                </a:solidFill>
              </a:rPr>
              <a:t>một</a:t>
            </a:r>
            <a:r>
              <a:rPr lang="en-US" sz="2800" dirty="0">
                <a:solidFill>
                  <a:srgbClr val="0070C0"/>
                </a:solidFill>
              </a:rPr>
              <a:t> </a:t>
            </a:r>
            <a:r>
              <a:rPr lang="en-US" sz="2800" dirty="0" err="1">
                <a:solidFill>
                  <a:srgbClr val="0070C0"/>
                </a:solidFill>
              </a:rPr>
              <a:t>truyện</a:t>
            </a:r>
            <a:r>
              <a:rPr lang="en-US" sz="2800" dirty="0">
                <a:solidFill>
                  <a:srgbClr val="0070C0"/>
                </a:solidFill>
              </a:rPr>
              <a:t> </a:t>
            </a:r>
            <a:r>
              <a:rPr lang="en-US" sz="2800" dirty="0" err="1">
                <a:solidFill>
                  <a:srgbClr val="0070C0"/>
                </a:solidFill>
              </a:rPr>
              <a:t>truyền</a:t>
            </a:r>
            <a:r>
              <a:rPr lang="en-US" sz="2800" dirty="0">
                <a:solidFill>
                  <a:srgbClr val="0070C0"/>
                </a:solidFill>
              </a:rPr>
              <a:t> </a:t>
            </a:r>
            <a:r>
              <a:rPr lang="en-US" sz="2800" dirty="0" err="1">
                <a:solidFill>
                  <a:srgbClr val="0070C0"/>
                </a:solidFill>
              </a:rPr>
              <a:t>kì</a:t>
            </a:r>
            <a:r>
              <a:rPr lang="en-US" sz="2800" dirty="0">
                <a:solidFill>
                  <a:srgbClr val="0070C0"/>
                </a:solidFill>
              </a:rPr>
              <a:t>, </a:t>
            </a:r>
            <a:r>
              <a:rPr lang="en-US" sz="2800" dirty="0" err="1">
                <a:solidFill>
                  <a:srgbClr val="0070C0"/>
                </a:solidFill>
              </a:rPr>
              <a:t>trong</a:t>
            </a:r>
            <a:r>
              <a:rPr lang="en-US" sz="2800" dirty="0">
                <a:solidFill>
                  <a:srgbClr val="0070C0"/>
                </a:solidFill>
              </a:rPr>
              <a:t> đó có </a:t>
            </a:r>
            <a:r>
              <a:rPr lang="en-US" sz="2800" dirty="0" err="1">
                <a:solidFill>
                  <a:srgbClr val="0070C0"/>
                </a:solidFill>
              </a:rPr>
              <a:t>sử</a:t>
            </a:r>
            <a:r>
              <a:rPr lang="en-US" sz="2800" dirty="0">
                <a:solidFill>
                  <a:srgbClr val="0070C0"/>
                </a:solidFill>
              </a:rPr>
              <a:t> </a:t>
            </a:r>
            <a:r>
              <a:rPr lang="en-US" sz="2800" dirty="0" err="1">
                <a:solidFill>
                  <a:srgbClr val="0070C0"/>
                </a:solidFill>
              </a:rPr>
              <a:t>dụng</a:t>
            </a:r>
            <a:r>
              <a:rPr lang="en-US" sz="2800" dirty="0">
                <a:solidFill>
                  <a:srgbClr val="0070C0"/>
                </a:solidFill>
              </a:rPr>
              <a:t> </a:t>
            </a:r>
            <a:r>
              <a:rPr lang="en-US" sz="2800" dirty="0" err="1">
                <a:solidFill>
                  <a:srgbClr val="0070C0"/>
                </a:solidFill>
              </a:rPr>
              <a:t>cách</a:t>
            </a:r>
            <a:r>
              <a:rPr lang="en-US" sz="2800" dirty="0">
                <a:solidFill>
                  <a:srgbClr val="0070C0"/>
                </a:solidFill>
              </a:rPr>
              <a:t> </a:t>
            </a:r>
            <a:r>
              <a:rPr lang="en-US" sz="2800" dirty="0" err="1">
                <a:solidFill>
                  <a:srgbClr val="0070C0"/>
                </a:solidFill>
              </a:rPr>
              <a:t>dẫn</a:t>
            </a:r>
            <a:r>
              <a:rPr lang="en-US" sz="2800" dirty="0">
                <a:solidFill>
                  <a:srgbClr val="0070C0"/>
                </a:solidFill>
              </a:rPr>
              <a:t> </a:t>
            </a:r>
            <a:r>
              <a:rPr lang="en-US" sz="2800" dirty="0" err="1">
                <a:solidFill>
                  <a:srgbClr val="0070C0"/>
                </a:solidFill>
              </a:rPr>
              <a:t>trực</a:t>
            </a:r>
            <a:r>
              <a:rPr lang="en-US" sz="2800" dirty="0">
                <a:solidFill>
                  <a:srgbClr val="0070C0"/>
                </a:solidFill>
              </a:rPr>
              <a:t> </a:t>
            </a:r>
            <a:r>
              <a:rPr lang="en-US" sz="2800" dirty="0" err="1">
                <a:solidFill>
                  <a:srgbClr val="0070C0"/>
                </a:solidFill>
              </a:rPr>
              <a:t>tiếp</a:t>
            </a:r>
            <a:r>
              <a:rPr lang="en-US" sz="2800" dirty="0">
                <a:solidFill>
                  <a:srgbClr val="0070C0"/>
                </a:solidFill>
              </a:rPr>
              <a:t> </a:t>
            </a:r>
            <a:r>
              <a:rPr lang="en-US" sz="2800" dirty="0" err="1">
                <a:solidFill>
                  <a:srgbClr val="0070C0"/>
                </a:solidFill>
              </a:rPr>
              <a:t>và</a:t>
            </a:r>
            <a:r>
              <a:rPr lang="en-US" sz="2800" dirty="0">
                <a:solidFill>
                  <a:srgbClr val="0070C0"/>
                </a:solidFill>
              </a:rPr>
              <a:t> </a:t>
            </a:r>
            <a:r>
              <a:rPr lang="en-US" sz="2800" dirty="0" err="1">
                <a:solidFill>
                  <a:srgbClr val="0070C0"/>
                </a:solidFill>
              </a:rPr>
              <a:t>cách</a:t>
            </a:r>
            <a:r>
              <a:rPr lang="en-US" sz="2800" dirty="0">
                <a:solidFill>
                  <a:srgbClr val="0070C0"/>
                </a:solidFill>
              </a:rPr>
              <a:t> </a:t>
            </a:r>
            <a:r>
              <a:rPr lang="en-US" sz="2800" dirty="0" err="1">
                <a:solidFill>
                  <a:srgbClr val="0070C0"/>
                </a:solidFill>
              </a:rPr>
              <a:t>dẫn</a:t>
            </a:r>
            <a:r>
              <a:rPr lang="en-US" sz="2800" dirty="0">
                <a:solidFill>
                  <a:srgbClr val="0070C0"/>
                </a:solidFill>
              </a:rPr>
              <a:t> </a:t>
            </a:r>
            <a:r>
              <a:rPr lang="en-US" sz="2800" dirty="0" err="1">
                <a:solidFill>
                  <a:srgbClr val="0070C0"/>
                </a:solidFill>
              </a:rPr>
              <a:t>gián</a:t>
            </a:r>
            <a:r>
              <a:rPr lang="en-US" sz="2800" dirty="0">
                <a:solidFill>
                  <a:srgbClr val="0070C0"/>
                </a:solidFill>
              </a:rPr>
              <a:t> </a:t>
            </a:r>
            <a:r>
              <a:rPr lang="en-US" sz="2800" dirty="0" err="1">
                <a:solidFill>
                  <a:srgbClr val="0070C0"/>
                </a:solidFill>
              </a:rPr>
              <a:t>tiếp</a:t>
            </a:r>
            <a:r>
              <a:rPr lang="en-US" sz="2800" dirty="0">
                <a:solidFill>
                  <a:srgbClr val="0070C0"/>
                </a:solidFill>
              </a:rPr>
              <a:t>.</a:t>
            </a:r>
          </a:p>
        </p:txBody>
      </p:sp>
    </p:spTree>
    <p:extLst>
      <p:ext uri="{BB962C8B-B14F-4D97-AF65-F5344CB8AC3E}">
        <p14:creationId xmlns:p14="http://schemas.microsoft.com/office/powerpoint/2010/main" val="19598175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ECE60F5-7B15-AFAE-50B9-0C2EA944779A}"/>
              </a:ext>
            </a:extLst>
          </p:cNvPr>
          <p:cNvGraphicFramePr>
            <a:graphicFrameLocks noGrp="1"/>
          </p:cNvGraphicFramePr>
          <p:nvPr>
            <p:extLst>
              <p:ext uri="{D42A27DB-BD31-4B8C-83A1-F6EECF244321}">
                <p14:modId xmlns:p14="http://schemas.microsoft.com/office/powerpoint/2010/main" val="4073952398"/>
              </p:ext>
            </p:extLst>
          </p:nvPr>
        </p:nvGraphicFramePr>
        <p:xfrm>
          <a:off x="381000" y="1105781"/>
          <a:ext cx="11429999" cy="5554511"/>
        </p:xfrm>
        <a:graphic>
          <a:graphicData uri="http://schemas.openxmlformats.org/drawingml/2006/table">
            <a:tbl>
              <a:tblPr firstRow="1" firstCol="1" bandRow="1">
                <a:tableStyleId>{9D7B26C5-4107-4FEC-AEDC-1716B250A1EF}</a:tableStyleId>
              </a:tblPr>
              <a:tblGrid>
                <a:gridCol w="1012449">
                  <a:extLst>
                    <a:ext uri="{9D8B030D-6E8A-4147-A177-3AD203B41FA5}">
                      <a16:colId xmlns:a16="http://schemas.microsoft.com/office/drawing/2014/main" val="699332412"/>
                    </a:ext>
                  </a:extLst>
                </a:gridCol>
                <a:gridCol w="8823530">
                  <a:extLst>
                    <a:ext uri="{9D8B030D-6E8A-4147-A177-3AD203B41FA5}">
                      <a16:colId xmlns:a16="http://schemas.microsoft.com/office/drawing/2014/main" val="3050132952"/>
                    </a:ext>
                  </a:extLst>
                </a:gridCol>
                <a:gridCol w="852616">
                  <a:extLst>
                    <a:ext uri="{9D8B030D-6E8A-4147-A177-3AD203B41FA5}">
                      <a16:colId xmlns:a16="http://schemas.microsoft.com/office/drawing/2014/main" val="2557418282"/>
                    </a:ext>
                  </a:extLst>
                </a:gridCol>
                <a:gridCol w="741404">
                  <a:extLst>
                    <a:ext uri="{9D8B030D-6E8A-4147-A177-3AD203B41FA5}">
                      <a16:colId xmlns:a16="http://schemas.microsoft.com/office/drawing/2014/main" val="2805335917"/>
                    </a:ext>
                  </a:extLst>
                </a:gridCol>
              </a:tblGrid>
              <a:tr h="456284">
                <a:tc>
                  <a:txBody>
                    <a:bodyPr/>
                    <a:lstStyle/>
                    <a:p>
                      <a:pPr algn="ctr">
                        <a:lnSpc>
                          <a:spcPct val="130000"/>
                        </a:lnSpc>
                      </a:pPr>
                      <a:r>
                        <a:rPr lang="en-US" sz="2400" dirty="0">
                          <a:effectLst/>
                        </a:rPr>
                        <a:t>STT</a:t>
                      </a:r>
                      <a:endParaRPr lang="en-US" sz="1600" dirty="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2400" dirty="0" err="1">
                          <a:effectLst/>
                        </a:rPr>
                        <a:t>Tiêu</a:t>
                      </a:r>
                      <a:r>
                        <a:rPr lang="en-US" sz="2400" dirty="0">
                          <a:effectLst/>
                        </a:rPr>
                        <a:t> </a:t>
                      </a:r>
                      <a:r>
                        <a:rPr lang="en-US" sz="2400" dirty="0" err="1">
                          <a:effectLst/>
                        </a:rPr>
                        <a:t>chí</a:t>
                      </a:r>
                      <a:endParaRPr lang="en-US" sz="1600" dirty="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2400" dirty="0" err="1">
                          <a:effectLst/>
                        </a:rPr>
                        <a:t>Đạt</a:t>
                      </a:r>
                      <a:endParaRPr lang="en-US" sz="1600" dirty="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2400" dirty="0">
                          <a:effectLst/>
                        </a:rPr>
                        <a:t>CĐ</a:t>
                      </a:r>
                      <a:endParaRPr lang="en-US" sz="1600" dirty="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5755594"/>
                  </a:ext>
                </a:extLst>
              </a:tr>
              <a:tr h="795867">
                <a:tc>
                  <a:txBody>
                    <a:bodyPr/>
                    <a:lstStyle/>
                    <a:p>
                      <a:pPr algn="ctr">
                        <a:lnSpc>
                          <a:spcPct val="130000"/>
                        </a:lnSpc>
                      </a:pPr>
                      <a:r>
                        <a:rPr lang="en-US" sz="2400">
                          <a:effectLst/>
                        </a:rPr>
                        <a:t>1</a:t>
                      </a:r>
                      <a:endParaRPr lang="en-US" sz="160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dirty="0" err="1">
                          <a:effectLst/>
                        </a:rPr>
                        <a:t>Đảm</a:t>
                      </a:r>
                      <a:r>
                        <a:rPr lang="en-US" sz="2400" dirty="0">
                          <a:effectLst/>
                        </a:rPr>
                        <a:t> </a:t>
                      </a:r>
                      <a:r>
                        <a:rPr lang="en-US" sz="2400" dirty="0" err="1">
                          <a:effectLst/>
                        </a:rPr>
                        <a:t>bảo</a:t>
                      </a:r>
                      <a:r>
                        <a:rPr lang="en-US" sz="2400" dirty="0">
                          <a:effectLst/>
                        </a:rPr>
                        <a:t> hình </a:t>
                      </a:r>
                      <a:r>
                        <a:rPr lang="en-US" sz="2400" dirty="0" err="1">
                          <a:effectLst/>
                        </a:rPr>
                        <a:t>thức</a:t>
                      </a:r>
                      <a:r>
                        <a:rPr lang="en-US" sz="2400" dirty="0">
                          <a:effectLst/>
                        </a:rPr>
                        <a:t> </a:t>
                      </a:r>
                      <a:r>
                        <a:rPr lang="en-US" sz="2400" dirty="0" err="1">
                          <a:effectLst/>
                        </a:rPr>
                        <a:t>đoạn</a:t>
                      </a:r>
                      <a:r>
                        <a:rPr lang="en-US" sz="2400" dirty="0">
                          <a:effectLst/>
                        </a:rPr>
                        <a:t> </a:t>
                      </a:r>
                      <a:r>
                        <a:rPr lang="en-US" sz="2400" dirty="0" err="1">
                          <a:effectLst/>
                        </a:rPr>
                        <a:t>văn</a:t>
                      </a:r>
                      <a:r>
                        <a:rPr lang="en-US" sz="2400" dirty="0">
                          <a:effectLst/>
                        </a:rPr>
                        <a:t>  </a:t>
                      </a:r>
                      <a:r>
                        <a:rPr lang="en-US" sz="2400" dirty="0" err="1">
                          <a:effectLst/>
                        </a:rPr>
                        <a:t>với</a:t>
                      </a:r>
                      <a:r>
                        <a:rPr lang="en-US" sz="2400" dirty="0">
                          <a:effectLst/>
                        </a:rPr>
                        <a:t> dung </a:t>
                      </a:r>
                      <a:r>
                        <a:rPr lang="en-US" sz="2400" dirty="0" err="1">
                          <a:effectLst/>
                        </a:rPr>
                        <a:t>lượng</a:t>
                      </a:r>
                      <a:r>
                        <a:rPr lang="en-US" sz="2400" dirty="0">
                          <a:effectLst/>
                        </a:rPr>
                        <a:t> </a:t>
                      </a:r>
                      <a:r>
                        <a:rPr lang="en-US" sz="2400" dirty="0" err="1">
                          <a:effectLst/>
                        </a:rPr>
                        <a:t>khoảng</a:t>
                      </a:r>
                      <a:r>
                        <a:rPr lang="en-US" sz="2400" dirty="0">
                          <a:effectLst/>
                        </a:rPr>
                        <a:t> 8 - 10 </a:t>
                      </a:r>
                      <a:r>
                        <a:rPr lang="en-US" sz="2400" dirty="0" err="1">
                          <a:effectLst/>
                        </a:rPr>
                        <a:t>câu</a:t>
                      </a:r>
                      <a:r>
                        <a:rPr lang="en-US" sz="2400" dirty="0">
                          <a:effectLst/>
                        </a:rPr>
                        <a:t>.</a:t>
                      </a:r>
                      <a:endParaRPr lang="en-US" sz="1600" dirty="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0756411"/>
                  </a:ext>
                </a:extLst>
              </a:tr>
              <a:tr h="1190873">
                <a:tc>
                  <a:txBody>
                    <a:bodyPr/>
                    <a:lstStyle/>
                    <a:p>
                      <a:pPr algn="ctr">
                        <a:lnSpc>
                          <a:spcPct val="130000"/>
                        </a:lnSpc>
                      </a:pPr>
                      <a:r>
                        <a:rPr lang="en-US" sz="2400">
                          <a:effectLst/>
                        </a:rPr>
                        <a:t>2</a:t>
                      </a:r>
                      <a:endParaRPr lang="en-US" sz="160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30000"/>
                        </a:lnSpc>
                      </a:pPr>
                      <a:r>
                        <a:rPr lang="en-US" sz="2400" dirty="0" err="1">
                          <a:effectLst/>
                        </a:rPr>
                        <a:t>Xác</a:t>
                      </a:r>
                      <a:r>
                        <a:rPr lang="en-US" sz="2400" dirty="0">
                          <a:effectLst/>
                        </a:rPr>
                        <a:t> </a:t>
                      </a:r>
                      <a:r>
                        <a:rPr lang="en-US" sz="2400" dirty="0" err="1">
                          <a:effectLst/>
                        </a:rPr>
                        <a:t>định</a:t>
                      </a:r>
                      <a:r>
                        <a:rPr lang="en-US" sz="2400" dirty="0">
                          <a:effectLst/>
                        </a:rPr>
                        <a:t> đúng </a:t>
                      </a:r>
                      <a:r>
                        <a:rPr lang="en-US" sz="2400" dirty="0" err="1">
                          <a:effectLst/>
                        </a:rPr>
                        <a:t>vấn</a:t>
                      </a:r>
                      <a:r>
                        <a:rPr lang="en-US" sz="2400" dirty="0">
                          <a:effectLst/>
                        </a:rPr>
                        <a:t> </a:t>
                      </a:r>
                      <a:r>
                        <a:rPr lang="en-US" sz="2400" dirty="0" err="1">
                          <a:effectLst/>
                        </a:rPr>
                        <a:t>đề</a:t>
                      </a:r>
                      <a:r>
                        <a:rPr lang="en-US" sz="2400" dirty="0">
                          <a:effectLst/>
                        </a:rPr>
                        <a:t> </a:t>
                      </a:r>
                      <a:r>
                        <a:rPr lang="en-US" sz="2400" dirty="0" err="1">
                          <a:effectLst/>
                        </a:rPr>
                        <a:t>nghị</a:t>
                      </a:r>
                      <a:r>
                        <a:rPr lang="en-US" sz="2400" dirty="0">
                          <a:effectLst/>
                        </a:rPr>
                        <a:t> </a:t>
                      </a:r>
                      <a:r>
                        <a:rPr lang="en-US" sz="2400" dirty="0" err="1">
                          <a:effectLst/>
                        </a:rPr>
                        <a:t>luận</a:t>
                      </a:r>
                      <a:r>
                        <a:rPr lang="vi-VN" sz="2400" dirty="0">
                          <a:effectLst/>
                        </a:rPr>
                        <a:t>: phân tích vẻ đẹp ngôn từ của một đoạn trích truyện thơ Nôm hoặc tác dụng của yếu tố kì ảo trong một truyện truyền kì</a:t>
                      </a:r>
                      <a:r>
                        <a:rPr lang="en-US" sz="2400" dirty="0">
                          <a:effectLst/>
                        </a:rPr>
                        <a:t>.</a:t>
                      </a:r>
                      <a:endParaRPr lang="en-US" sz="1600" dirty="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dirty="0">
                          <a:effectLst/>
                        </a:rPr>
                        <a:t> </a:t>
                      </a:r>
                      <a:endParaRPr lang="en-US" sz="1600" dirty="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0270845"/>
                  </a:ext>
                </a:extLst>
              </a:tr>
              <a:tr h="400861">
                <a:tc>
                  <a:txBody>
                    <a:bodyPr/>
                    <a:lstStyle/>
                    <a:p>
                      <a:pPr algn="ctr">
                        <a:lnSpc>
                          <a:spcPct val="130000"/>
                        </a:lnSpc>
                      </a:pPr>
                      <a:r>
                        <a:rPr lang="en-US" sz="2400">
                          <a:effectLst/>
                        </a:rPr>
                        <a:t>3</a:t>
                      </a:r>
                      <a:endParaRPr lang="en-US" sz="160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Có câu chủ đề.</a:t>
                      </a:r>
                      <a:endParaRPr lang="en-US" sz="160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5430425"/>
                  </a:ext>
                </a:extLst>
              </a:tr>
              <a:tr h="795867">
                <a:tc>
                  <a:txBody>
                    <a:bodyPr/>
                    <a:lstStyle/>
                    <a:p>
                      <a:pPr algn="ctr">
                        <a:lnSpc>
                          <a:spcPct val="130000"/>
                        </a:lnSpc>
                        <a:spcAft>
                          <a:spcPts val="1000"/>
                        </a:spcAft>
                      </a:pPr>
                      <a:r>
                        <a:rPr lang="en-US" sz="2400">
                          <a:effectLst/>
                        </a:rPr>
                        <a:t>4</a:t>
                      </a:r>
                      <a:endParaRPr lang="en-US" sz="1600" b="1">
                        <a:effectLst/>
                        <a:latin typeface="Times New Roman" panose="02020603050405020304" pitchFamily="18" charset="0"/>
                        <a:ea typeface="Calibri" panose="020F0502020204030204" pitchFamily="34"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30000"/>
                        </a:lnSpc>
                      </a:pPr>
                      <a:r>
                        <a:rPr lang="en-US" sz="2400">
                          <a:effectLst/>
                        </a:rPr>
                        <a:t>Đ</a:t>
                      </a:r>
                      <a:r>
                        <a:rPr lang="vi-VN" sz="2400">
                          <a:effectLst/>
                        </a:rPr>
                        <a:t>oạn văn có sử dụng cách dẫn trực tiếp và cách dẫn gián tiếp</a:t>
                      </a:r>
                      <a:r>
                        <a:rPr lang="en-US" sz="2400">
                          <a:effectLst/>
                        </a:rPr>
                        <a:t>.</a:t>
                      </a:r>
                      <a:endParaRPr lang="en-US" sz="160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2227529"/>
                  </a:ext>
                </a:extLst>
              </a:tr>
              <a:tr h="795867">
                <a:tc>
                  <a:txBody>
                    <a:bodyPr/>
                    <a:lstStyle/>
                    <a:p>
                      <a:pPr algn="ctr">
                        <a:lnSpc>
                          <a:spcPct val="130000"/>
                        </a:lnSpc>
                      </a:pPr>
                      <a:r>
                        <a:rPr lang="en-US" sz="2400">
                          <a:effectLst/>
                        </a:rPr>
                        <a:t>5</a:t>
                      </a:r>
                      <a:endParaRPr lang="en-US" sz="160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lnSpc>
                          <a:spcPct val="130000"/>
                        </a:lnSpc>
                      </a:pPr>
                      <a:r>
                        <a:rPr lang="en-US" sz="2400">
                          <a:effectLst/>
                        </a:rPr>
                        <a:t>Đoạn văn đảm bảo tính liên kết giữa các câu trong đoạn văn.</a:t>
                      </a:r>
                      <a:endParaRPr lang="en-US" sz="2400">
                        <a:effectLst/>
                        <a:latin typeface="Times New Roman" panose="02020603050405020304" pitchFamily="18" charset="0"/>
                        <a:ea typeface="Calibri" panose="020F0502020204030204" pitchFamily="34"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lnSpc>
                          <a:spcPct val="130000"/>
                        </a:lnSpc>
                      </a:pPr>
                      <a:r>
                        <a:rPr lang="en-US" sz="2400">
                          <a:effectLst/>
                        </a:rPr>
                        <a:t> </a:t>
                      </a:r>
                      <a:endParaRPr lang="en-US" sz="2400">
                        <a:effectLst/>
                        <a:latin typeface="Times New Roman" panose="02020603050405020304" pitchFamily="18" charset="0"/>
                        <a:ea typeface="Calibri" panose="020F0502020204030204" pitchFamily="34"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lnSpc>
                          <a:spcPct val="130000"/>
                        </a:lnSpc>
                        <a:spcAft>
                          <a:spcPts val="1000"/>
                        </a:spcAft>
                      </a:pPr>
                      <a:r>
                        <a:rPr lang="en-US" sz="2400">
                          <a:effectLst/>
                        </a:rPr>
                        <a:t> </a:t>
                      </a:r>
                      <a:endParaRPr lang="en-US" sz="2400">
                        <a:effectLst/>
                        <a:latin typeface="Times New Roman" panose="02020603050405020304" pitchFamily="18" charset="0"/>
                        <a:ea typeface="Calibri" panose="020F0502020204030204" pitchFamily="34"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2087818"/>
                  </a:ext>
                </a:extLst>
              </a:tr>
              <a:tr h="795867">
                <a:tc>
                  <a:txBody>
                    <a:bodyPr/>
                    <a:lstStyle/>
                    <a:p>
                      <a:pPr algn="ctr">
                        <a:lnSpc>
                          <a:spcPct val="130000"/>
                        </a:lnSpc>
                      </a:pPr>
                      <a:r>
                        <a:rPr lang="en-US" sz="2400">
                          <a:effectLst/>
                        </a:rPr>
                        <a:t>6</a:t>
                      </a:r>
                      <a:endParaRPr lang="en-US" sz="160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Đoạn văn đảm bảo về yêu cầu về chính tả, cách sử dụng từ ngữ, ngữ pháp.</a:t>
                      </a:r>
                      <a:endParaRPr lang="en-US" sz="160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dirty="0">
                          <a:effectLst/>
                        </a:rPr>
                        <a:t> </a:t>
                      </a:r>
                      <a:endParaRPr lang="en-US" sz="1600" dirty="0">
                        <a:effectLst/>
                        <a:latin typeface="Times New Roman" panose="02020603050405020304" pitchFamily="18" charset="0"/>
                        <a:ea typeface="Times New Roman" panose="02020603050405020304" pitchFamily="18" charset="0"/>
                      </a:endParaRPr>
                    </a:p>
                  </a:txBody>
                  <a:tcPr marL="106796" marR="1067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0831470"/>
                  </a:ext>
                </a:extLst>
              </a:tr>
            </a:tbl>
          </a:graphicData>
        </a:graphic>
      </p:graphicFrame>
      <p:sp>
        <p:nvSpPr>
          <p:cNvPr id="4" name="TextBox 3">
            <a:extLst>
              <a:ext uri="{FF2B5EF4-FFF2-40B4-BE49-F238E27FC236}">
                <a16:creationId xmlns:a16="http://schemas.microsoft.com/office/drawing/2014/main" id="{A0C26A46-F14D-55F8-4D45-D30BF757D95E}"/>
              </a:ext>
            </a:extLst>
          </p:cNvPr>
          <p:cNvSpPr txBox="1"/>
          <p:nvPr/>
        </p:nvSpPr>
        <p:spPr>
          <a:xfrm>
            <a:off x="2434281" y="197708"/>
            <a:ext cx="6712807" cy="596574"/>
          </a:xfrm>
          <a:prstGeom prst="rect">
            <a:avLst/>
          </a:prstGeom>
          <a:noFill/>
        </p:spPr>
        <p:txBody>
          <a:bodyPr wrap="square">
            <a:spAutoFit/>
          </a:bodyPr>
          <a:lstStyle/>
          <a:p>
            <a:pPr marL="171450" marR="30480" algn="ctr">
              <a:lnSpc>
                <a:spcPct val="130000"/>
              </a:lnSpc>
              <a:spcAft>
                <a:spcPts val="1000"/>
              </a:spcAft>
            </a:pPr>
            <a:r>
              <a:rPr lang="en-US" sz="2800" b="1" dirty="0" err="1">
                <a:solidFill>
                  <a:srgbClr val="0070C0"/>
                </a:solidFill>
                <a:effectLst/>
                <a:highlight>
                  <a:srgbClr val="FFFFFF"/>
                </a:highlight>
                <a:latin typeface="Times New Roman" panose="02020603050405020304" pitchFamily="18" charset="0"/>
                <a:ea typeface="Calibri" panose="020F0502020204030204" pitchFamily="34" charset="0"/>
              </a:rPr>
              <a:t>Bảng</a:t>
            </a:r>
            <a:r>
              <a:rPr lang="en-US" sz="2800" b="1" dirty="0">
                <a:solidFill>
                  <a:srgbClr val="0070C0"/>
                </a:solidFill>
                <a:effectLst/>
                <a:highlight>
                  <a:srgbClr val="FFFFFF"/>
                </a:highlight>
                <a:latin typeface="Times New Roman" panose="02020603050405020304" pitchFamily="18" charset="0"/>
                <a:ea typeface="Calibri" panose="020F0502020204030204" pitchFamily="34" charset="0"/>
              </a:rPr>
              <a:t> </a:t>
            </a:r>
            <a:r>
              <a:rPr lang="en-US" sz="2800" b="1" dirty="0" err="1">
                <a:solidFill>
                  <a:srgbClr val="0070C0"/>
                </a:solidFill>
                <a:effectLst/>
                <a:highlight>
                  <a:srgbClr val="FFFFFF"/>
                </a:highlight>
                <a:latin typeface="Times New Roman" panose="02020603050405020304" pitchFamily="18" charset="0"/>
                <a:ea typeface="Calibri" panose="020F0502020204030204" pitchFamily="34" charset="0"/>
              </a:rPr>
              <a:t>kiểm</a:t>
            </a:r>
            <a:r>
              <a:rPr lang="en-US" sz="2800" b="1" dirty="0">
                <a:solidFill>
                  <a:srgbClr val="0070C0"/>
                </a:solidFill>
                <a:effectLst/>
                <a:highlight>
                  <a:srgbClr val="FFFFFF"/>
                </a:highlight>
                <a:latin typeface="Times New Roman" panose="02020603050405020304" pitchFamily="18" charset="0"/>
                <a:ea typeface="Calibri" panose="020F0502020204030204" pitchFamily="34" charset="0"/>
              </a:rPr>
              <a:t> </a:t>
            </a:r>
            <a:r>
              <a:rPr lang="en-US" sz="2800" b="1" dirty="0" err="1">
                <a:solidFill>
                  <a:srgbClr val="0070C0"/>
                </a:solidFill>
                <a:effectLst/>
                <a:highlight>
                  <a:srgbClr val="FFFFFF"/>
                </a:highlight>
                <a:latin typeface="Times New Roman" panose="02020603050405020304" pitchFamily="18" charset="0"/>
                <a:ea typeface="Calibri" panose="020F0502020204030204" pitchFamily="34" charset="0"/>
              </a:rPr>
              <a:t>kĩ</a:t>
            </a:r>
            <a:r>
              <a:rPr lang="en-US" sz="2800" b="1" dirty="0">
                <a:solidFill>
                  <a:srgbClr val="0070C0"/>
                </a:solidFill>
                <a:effectLst/>
                <a:highlight>
                  <a:srgbClr val="FFFFFF"/>
                </a:highlight>
                <a:latin typeface="Times New Roman" panose="02020603050405020304" pitchFamily="18" charset="0"/>
                <a:ea typeface="Calibri" panose="020F0502020204030204" pitchFamily="34" charset="0"/>
              </a:rPr>
              <a:t> </a:t>
            </a:r>
            <a:r>
              <a:rPr lang="en-US" sz="2800" b="1" dirty="0" err="1">
                <a:solidFill>
                  <a:srgbClr val="0070C0"/>
                </a:solidFill>
                <a:effectLst/>
                <a:highlight>
                  <a:srgbClr val="FFFFFF"/>
                </a:highlight>
                <a:latin typeface="Times New Roman" panose="02020603050405020304" pitchFamily="18" charset="0"/>
                <a:ea typeface="Calibri" panose="020F0502020204030204" pitchFamily="34" charset="0"/>
              </a:rPr>
              <a:t>năng</a:t>
            </a:r>
            <a:r>
              <a:rPr lang="en-US" sz="2800" b="1" dirty="0">
                <a:solidFill>
                  <a:srgbClr val="0070C0"/>
                </a:solidFill>
                <a:effectLst/>
                <a:highlight>
                  <a:srgbClr val="FFFFFF"/>
                </a:highlight>
                <a:latin typeface="Times New Roman" panose="02020603050405020304" pitchFamily="18" charset="0"/>
                <a:ea typeface="Calibri" panose="020F0502020204030204" pitchFamily="34" charset="0"/>
              </a:rPr>
              <a:t> viết </a:t>
            </a:r>
            <a:r>
              <a:rPr lang="en-US" sz="2800" b="1" dirty="0" err="1">
                <a:solidFill>
                  <a:srgbClr val="0070C0"/>
                </a:solidFill>
                <a:effectLst/>
                <a:highlight>
                  <a:srgbClr val="FFFFFF"/>
                </a:highlight>
                <a:latin typeface="Times New Roman" panose="02020603050405020304" pitchFamily="18" charset="0"/>
                <a:ea typeface="Calibri" panose="020F0502020204030204" pitchFamily="34" charset="0"/>
              </a:rPr>
              <a:t>đoạn</a:t>
            </a:r>
            <a:r>
              <a:rPr lang="en-US" sz="2800" b="1" dirty="0">
                <a:solidFill>
                  <a:srgbClr val="0070C0"/>
                </a:solidFill>
                <a:effectLst/>
                <a:highlight>
                  <a:srgbClr val="FFFFFF"/>
                </a:highlight>
                <a:latin typeface="Times New Roman" panose="02020603050405020304" pitchFamily="18" charset="0"/>
                <a:ea typeface="Calibri" panose="020F0502020204030204" pitchFamily="34" charset="0"/>
              </a:rPr>
              <a:t> </a:t>
            </a:r>
            <a:r>
              <a:rPr lang="en-US" sz="2800" b="1" dirty="0" err="1">
                <a:solidFill>
                  <a:srgbClr val="0070C0"/>
                </a:solidFill>
                <a:effectLst/>
                <a:highlight>
                  <a:srgbClr val="FFFFFF"/>
                </a:highlight>
                <a:latin typeface="Times New Roman" panose="02020603050405020304" pitchFamily="18" charset="0"/>
                <a:ea typeface="Calibri" panose="020F0502020204030204" pitchFamily="34" charset="0"/>
              </a:rPr>
              <a:t>văn</a:t>
            </a:r>
            <a:r>
              <a:rPr lang="en-US" sz="2800" b="1" dirty="0">
                <a:solidFill>
                  <a:srgbClr val="0070C0"/>
                </a:solidFill>
                <a:effectLst/>
                <a:highlight>
                  <a:srgbClr val="FFFFFF"/>
                </a:highlight>
                <a:latin typeface="Times New Roman" panose="02020603050405020304" pitchFamily="18" charset="0"/>
                <a:ea typeface="Calibri" panose="020F0502020204030204" pitchFamily="34" charset="0"/>
              </a:rPr>
              <a:t>:</a:t>
            </a:r>
            <a:endParaRPr lang="en-US" sz="2800" dirty="0">
              <a:effectLst/>
              <a:highlight>
                <a:srgbClr val="FFFFFF"/>
              </a:highligh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24175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84251A-D24D-182C-F18C-1DFD845D33CA}"/>
              </a:ext>
            </a:extLst>
          </p:cNvPr>
          <p:cNvSpPr txBox="1"/>
          <p:nvPr/>
        </p:nvSpPr>
        <p:spPr>
          <a:xfrm>
            <a:off x="135925" y="221807"/>
            <a:ext cx="11602994" cy="6414385"/>
          </a:xfrm>
          <a:prstGeom prst="rect">
            <a:avLst/>
          </a:prstGeom>
          <a:noFill/>
        </p:spPr>
        <p:txBody>
          <a:bodyPr wrap="square">
            <a:spAutoFit/>
          </a:bodyPr>
          <a:lstStyle/>
          <a:p>
            <a:pPr>
              <a:lnSpc>
                <a:spcPct val="130000"/>
              </a:lnSpc>
              <a:spcAft>
                <a:spcPts val="1000"/>
              </a:spcAft>
            </a:pP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Đoạn</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văn</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tham</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khảo</a:t>
            </a:r>
            <a:r>
              <a:rPr lang="en-US" sz="2400" b="1" dirty="0">
                <a:solidFill>
                  <a:srgbClr val="FF0000"/>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marL="114300" indent="179705" algn="just">
              <a:lnSpc>
                <a:spcPct val="130000"/>
              </a:lnSpc>
              <a:tabLst>
                <a:tab pos="165100" algn="l"/>
              </a:tabLst>
            </a:pPr>
            <a:r>
              <a:rPr lang="vi-VN" sz="2400" dirty="0">
                <a:solidFill>
                  <a:srgbClr val="000000"/>
                </a:solidFill>
                <a:effectLst/>
                <a:latin typeface="Times New Roman" panose="02020603050405020304" pitchFamily="18" charset="0"/>
                <a:ea typeface="Times New Roman" panose="02020603050405020304" pitchFamily="18" charset="0"/>
              </a:rPr>
              <a:t>		Làm nên thành công của truyện truyền kì </a:t>
            </a:r>
            <a:r>
              <a:rPr lang="vi-VN" sz="2400" i="1" dirty="0">
                <a:solidFill>
                  <a:srgbClr val="000000"/>
                </a:solidFill>
                <a:effectLst/>
                <a:latin typeface="Times New Roman" panose="02020603050405020304" pitchFamily="18" charset="0"/>
                <a:ea typeface="Times New Roman" panose="02020603050405020304" pitchFamily="18" charset="0"/>
              </a:rPr>
              <a:t>Chuyện người con gái Nam Xương</a:t>
            </a:r>
            <a:r>
              <a:rPr lang="vi-VN" sz="2400" dirty="0">
                <a:solidFill>
                  <a:srgbClr val="000000"/>
                </a:solidFill>
                <a:effectLst/>
                <a:latin typeface="Times New Roman" panose="02020603050405020304" pitchFamily="18" charset="0"/>
                <a:ea typeface="Times New Roman" panose="02020603050405020304" pitchFamily="18" charset="0"/>
              </a:rPr>
              <a:t> (Nguyễn Dữ) không thể không kể đến vai trò của yếu tố kì ảo. Yếu tố kì ảo được thể hiện qua những chi tiết</a:t>
            </a:r>
            <a:r>
              <a:rPr lang="vi-VN" sz="2400" dirty="0">
                <a:effectLst/>
                <a:latin typeface="Times New Roman" panose="02020603050405020304" pitchFamily="18" charset="0"/>
                <a:ea typeface="Times New Roman" panose="02020603050405020304" pitchFamily="18" charset="0"/>
              </a:rPr>
              <a:t>: Phan Lang nằm mộng rồi thả rùa; Phan Lang lạc vào động rùa của Linh Phi, được đãi tiệc yến và gặp Vũ Nương, được sứ giả của Linh Phi rẽ nước đưa về dương thế. </a:t>
            </a:r>
            <a:r>
              <a:rPr lang="vi-VN" sz="2400" u="sng" dirty="0">
                <a:effectLst/>
                <a:latin typeface="Times New Roman" panose="02020603050405020304" pitchFamily="18" charset="0"/>
                <a:ea typeface="Times New Roman" panose="02020603050405020304" pitchFamily="18" charset="0"/>
              </a:rPr>
              <a:t>Đặc biệt là hình ảnh Vũ Nương hiện về sau khi Trương Sinh lập đàn giải oan</a:t>
            </a:r>
            <a:r>
              <a:rPr lang="en-US" sz="2400" u="sng" dirty="0">
                <a:effectLst/>
                <a:latin typeface="Times New Roman" panose="02020603050405020304" pitchFamily="18" charset="0"/>
                <a:ea typeface="Times New Roman" panose="02020603050405020304" pitchFamily="18" charset="0"/>
              </a:rPr>
              <a:t> trên </a:t>
            </a:r>
            <a:r>
              <a:rPr lang="en-US" sz="2400" u="sng" dirty="0" err="1">
                <a:effectLst/>
                <a:latin typeface="Times New Roman" panose="02020603050405020304" pitchFamily="18" charset="0"/>
                <a:ea typeface="Times New Roman" panose="02020603050405020304" pitchFamily="18" charset="0"/>
              </a:rPr>
              <a:t>bến</a:t>
            </a:r>
            <a:r>
              <a:rPr lang="en-US" sz="2400" u="sng" dirty="0">
                <a:effectLst/>
                <a:latin typeface="Times New Roman" panose="02020603050405020304" pitchFamily="18" charset="0"/>
                <a:ea typeface="Times New Roman" panose="02020603050405020304" pitchFamily="18" charset="0"/>
              </a:rPr>
              <a:t> Hoàng Giang</a:t>
            </a:r>
            <a:r>
              <a:rPr lang="vi-VN" sz="2400" u="sng" dirty="0">
                <a:effectLst/>
                <a:latin typeface="Times New Roman" panose="02020603050405020304" pitchFamily="18" charset="0"/>
                <a:ea typeface="Times New Roman" panose="02020603050405020304" pitchFamily="18" charset="0"/>
              </a:rPr>
              <a:t>:</a:t>
            </a:r>
            <a:r>
              <a:rPr lang="en-US" sz="2400"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Rồi</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quả</a:t>
            </a:r>
            <a:r>
              <a:rPr lang="en-US" sz="2400" i="1" u="sng" dirty="0">
                <a:effectLst/>
                <a:latin typeface="Times New Roman" panose="02020603050405020304" pitchFamily="18" charset="0"/>
                <a:ea typeface="Times New Roman" panose="02020603050405020304" pitchFamily="18" charset="0"/>
              </a:rPr>
              <a:t> thấy Vũ </a:t>
            </a:r>
            <a:r>
              <a:rPr lang="en-US" sz="2400" i="1" u="sng" dirty="0" err="1">
                <a:effectLst/>
                <a:latin typeface="Times New Roman" panose="02020603050405020304" pitchFamily="18" charset="0"/>
                <a:ea typeface="Times New Roman" panose="02020603050405020304" pitchFamily="18" charset="0"/>
              </a:rPr>
              <a:t>Nương</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ngồi</a:t>
            </a:r>
            <a:r>
              <a:rPr lang="en-US" sz="2400" i="1" u="sng" dirty="0">
                <a:effectLst/>
                <a:latin typeface="Times New Roman" panose="02020603050405020304" pitchFamily="18" charset="0"/>
                <a:ea typeface="Times New Roman" panose="02020603050405020304" pitchFamily="18" charset="0"/>
              </a:rPr>
              <a:t> trên </a:t>
            </a:r>
            <a:r>
              <a:rPr lang="en-US" sz="2400" i="1" u="sng" dirty="0" err="1">
                <a:effectLst/>
                <a:latin typeface="Times New Roman" panose="02020603050405020304" pitchFamily="18" charset="0"/>
                <a:ea typeface="Times New Roman" panose="02020603050405020304" pitchFamily="18" charset="0"/>
              </a:rPr>
              <a:t>một</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chiếc</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kiệu</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hoa</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đứng</a:t>
            </a:r>
            <a:r>
              <a:rPr lang="en-US" sz="2400" i="1" u="sng" dirty="0">
                <a:effectLst/>
                <a:latin typeface="Times New Roman" panose="02020603050405020304" pitchFamily="18" charset="0"/>
                <a:ea typeface="Times New Roman" panose="02020603050405020304" pitchFamily="18" charset="0"/>
              </a:rPr>
              <a:t> ở </a:t>
            </a:r>
            <a:r>
              <a:rPr lang="en-US" sz="2400" i="1" u="sng" dirty="0" err="1">
                <a:effectLst/>
                <a:latin typeface="Times New Roman" panose="02020603050405020304" pitchFamily="18" charset="0"/>
                <a:ea typeface="Times New Roman" panose="02020603050405020304" pitchFamily="18" charset="0"/>
              </a:rPr>
              <a:t>giữa</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dòng</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theo</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sau</a:t>
            </a:r>
            <a:r>
              <a:rPr lang="en-US" sz="2400" i="1" u="sng" dirty="0">
                <a:effectLst/>
                <a:latin typeface="Times New Roman" panose="02020603050405020304" pitchFamily="18" charset="0"/>
                <a:ea typeface="Times New Roman" panose="02020603050405020304" pitchFamily="18" charset="0"/>
              </a:rPr>
              <a:t> có đến </a:t>
            </a:r>
            <a:r>
              <a:rPr lang="en-US" sz="2400" i="1" u="sng" dirty="0" err="1">
                <a:effectLst/>
                <a:latin typeface="Times New Roman" panose="02020603050405020304" pitchFamily="18" charset="0"/>
                <a:ea typeface="Times New Roman" panose="02020603050405020304" pitchFamily="18" charset="0"/>
              </a:rPr>
              <a:t>năm</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mươi</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chiếc</a:t>
            </a:r>
            <a:r>
              <a:rPr lang="en-US" sz="2400" i="1" u="sng" dirty="0">
                <a:effectLst/>
                <a:latin typeface="Times New Roman" panose="02020603050405020304" pitchFamily="18" charset="0"/>
                <a:ea typeface="Times New Roman" panose="02020603050405020304" pitchFamily="18" charset="0"/>
              </a:rPr>
              <a:t> xe </a:t>
            </a:r>
            <a:r>
              <a:rPr lang="en-US" sz="2400" i="1" u="sng" dirty="0" err="1">
                <a:effectLst/>
                <a:latin typeface="Times New Roman" panose="02020603050405020304" pitchFamily="18" charset="0"/>
                <a:ea typeface="Times New Roman" panose="02020603050405020304" pitchFamily="18" charset="0"/>
              </a:rPr>
              <a:t>cờ</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tán</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võng</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lọng</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rực</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rỡ</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đầy</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sông</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lúc</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ẩn</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lúc</a:t>
            </a:r>
            <a:r>
              <a:rPr lang="en-US" sz="2400" i="1" u="sng" dirty="0">
                <a:effectLst/>
                <a:latin typeface="Times New Roman" panose="02020603050405020304" pitchFamily="18" charset="0"/>
                <a:ea typeface="Times New Roman" panose="02020603050405020304" pitchFamily="18" charset="0"/>
              </a:rPr>
              <a:t> </a:t>
            </a:r>
            <a:r>
              <a:rPr lang="en-US" sz="2400" i="1" u="sng" dirty="0" err="1">
                <a:effectLst/>
                <a:latin typeface="Times New Roman" panose="02020603050405020304" pitchFamily="18" charset="0"/>
                <a:ea typeface="Times New Roman" panose="02020603050405020304" pitchFamily="18" charset="0"/>
              </a:rPr>
              <a:t>hiện</a:t>
            </a:r>
            <a:r>
              <a:rPr lang="en-US" sz="2400" u="sng"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r>
              <a:rPr lang="en-US" sz="2400" u="sng" dirty="0">
                <a:effectLst/>
                <a:latin typeface="Times New Roman" panose="02020603050405020304" pitchFamily="18" charset="0"/>
                <a:ea typeface="Times New Roman" panose="02020603050405020304" pitchFamily="18" charset="0"/>
              </a:rPr>
              <a:t>Khi </a:t>
            </a:r>
            <a:r>
              <a:rPr lang="en-US" sz="2400" u="sng" dirty="0" err="1">
                <a:effectLst/>
                <a:latin typeface="Times New Roman" panose="02020603050405020304" pitchFamily="18" charset="0"/>
                <a:ea typeface="Times New Roman" panose="02020603050405020304" pitchFamily="18" charset="0"/>
              </a:rPr>
              <a:t>Trương</a:t>
            </a:r>
            <a:r>
              <a:rPr lang="en-US" sz="2400" u="sng" dirty="0">
                <a:effectLst/>
                <a:latin typeface="Times New Roman" panose="02020603050405020304" pitchFamily="18" charset="0"/>
                <a:ea typeface="Times New Roman" panose="02020603050405020304" pitchFamily="18" charset="0"/>
              </a:rPr>
              <a:t> Sinh </a:t>
            </a:r>
            <a:r>
              <a:rPr lang="en-US" sz="2400" u="sng" dirty="0" err="1">
                <a:effectLst/>
                <a:latin typeface="Times New Roman" panose="02020603050405020304" pitchFamily="18" charset="0"/>
                <a:ea typeface="Times New Roman" panose="02020603050405020304" pitchFamily="18" charset="0"/>
              </a:rPr>
              <a:t>vẫy</a:t>
            </a:r>
            <a:r>
              <a:rPr lang="en-US" sz="2400" u="sng" dirty="0">
                <a:effectLst/>
                <a:latin typeface="Times New Roman" panose="02020603050405020304" pitchFamily="18" charset="0"/>
                <a:ea typeface="Times New Roman" panose="02020603050405020304" pitchFamily="18" charset="0"/>
              </a:rPr>
              <a:t> </a:t>
            </a:r>
            <a:r>
              <a:rPr lang="en-US" sz="2400" u="sng" dirty="0" err="1">
                <a:effectLst/>
                <a:latin typeface="Times New Roman" panose="02020603050405020304" pitchFamily="18" charset="0"/>
                <a:ea typeface="Times New Roman" panose="02020603050405020304" pitchFamily="18" charset="0"/>
              </a:rPr>
              <a:t>gọi</a:t>
            </a:r>
            <a:r>
              <a:rPr lang="en-US" sz="2400" u="sng" dirty="0">
                <a:effectLst/>
                <a:latin typeface="Times New Roman" panose="02020603050405020304" pitchFamily="18" charset="0"/>
                <a:ea typeface="Times New Roman" panose="02020603050405020304" pitchFamily="18" charset="0"/>
              </a:rPr>
              <a:t>, Vũ </a:t>
            </a:r>
            <a:r>
              <a:rPr lang="en-US" sz="2400" u="sng" dirty="0" err="1">
                <a:effectLst/>
                <a:latin typeface="Times New Roman" panose="02020603050405020304" pitchFamily="18" charset="0"/>
                <a:ea typeface="Times New Roman" panose="02020603050405020304" pitchFamily="18" charset="0"/>
              </a:rPr>
              <a:t>Nương</a:t>
            </a:r>
            <a:r>
              <a:rPr lang="en-US" sz="2400" u="sng" dirty="0">
                <a:effectLst/>
                <a:latin typeface="Times New Roman" panose="02020603050405020304" pitchFamily="18" charset="0"/>
                <a:ea typeface="Times New Roman" panose="02020603050405020304" pitchFamily="18" charset="0"/>
              </a:rPr>
              <a:t> vẫn ở </a:t>
            </a:r>
            <a:r>
              <a:rPr lang="en-US" sz="2400" u="sng" dirty="0" err="1">
                <a:effectLst/>
                <a:latin typeface="Times New Roman" panose="02020603050405020304" pitchFamily="18" charset="0"/>
                <a:ea typeface="Times New Roman" panose="02020603050405020304" pitchFamily="18" charset="0"/>
              </a:rPr>
              <a:t>giữa</a:t>
            </a:r>
            <a:r>
              <a:rPr lang="en-US" sz="2400" u="sng" dirty="0">
                <a:effectLst/>
                <a:latin typeface="Times New Roman" panose="02020603050405020304" pitchFamily="18" charset="0"/>
                <a:ea typeface="Times New Roman" panose="02020603050405020304" pitchFamily="18" charset="0"/>
              </a:rPr>
              <a:t> </a:t>
            </a:r>
            <a:r>
              <a:rPr lang="en-US" sz="2400" u="sng" dirty="0" err="1">
                <a:effectLst/>
                <a:latin typeface="Times New Roman" panose="02020603050405020304" pitchFamily="18" charset="0"/>
                <a:ea typeface="Times New Roman" panose="02020603050405020304" pitchFamily="18" charset="0"/>
              </a:rPr>
              <a:t>dòng</a:t>
            </a:r>
            <a:r>
              <a:rPr lang="en-US" sz="2400" u="sng" dirty="0">
                <a:effectLst/>
                <a:latin typeface="Times New Roman" panose="02020603050405020304" pitchFamily="18" charset="0"/>
                <a:ea typeface="Times New Roman" panose="02020603050405020304" pitchFamily="18" charset="0"/>
              </a:rPr>
              <a:t> mà </a:t>
            </a:r>
            <a:r>
              <a:rPr lang="en-US" sz="2400" u="sng" dirty="0" err="1">
                <a:effectLst/>
                <a:latin typeface="Times New Roman" panose="02020603050405020304" pitchFamily="18" charset="0"/>
                <a:ea typeface="Times New Roman" panose="02020603050405020304" pitchFamily="18" charset="0"/>
              </a:rPr>
              <a:t>nói</a:t>
            </a:r>
            <a:r>
              <a:rPr lang="en-US" sz="2400" u="sng" dirty="0">
                <a:effectLst/>
                <a:latin typeface="Times New Roman" panose="02020603050405020304" pitchFamily="18" charset="0"/>
                <a:ea typeface="Times New Roman" panose="02020603050405020304" pitchFamily="18" charset="0"/>
              </a:rPr>
              <a:t> </a:t>
            </a:r>
            <a:r>
              <a:rPr lang="en-US" sz="2400" u="sng" dirty="0" err="1">
                <a:effectLst/>
                <a:latin typeface="Times New Roman" panose="02020603050405020304" pitchFamily="18" charset="0"/>
                <a:ea typeface="Times New Roman" panose="02020603050405020304" pitchFamily="18" charset="0"/>
              </a:rPr>
              <a:t>vọng</a:t>
            </a:r>
            <a:r>
              <a:rPr lang="en-US" sz="2400" u="sng" dirty="0">
                <a:effectLst/>
                <a:latin typeface="Times New Roman" panose="02020603050405020304" pitchFamily="18" charset="0"/>
                <a:ea typeface="Times New Roman" panose="02020603050405020304" pitchFamily="18" charset="0"/>
              </a:rPr>
              <a:t> </a:t>
            </a:r>
            <a:r>
              <a:rPr lang="en-US" sz="2400" u="sng" dirty="0" err="1">
                <a:effectLst/>
                <a:latin typeface="Times New Roman" panose="02020603050405020304" pitchFamily="18" charset="0"/>
                <a:ea typeface="Times New Roman" panose="02020603050405020304" pitchFamily="18" charset="0"/>
              </a:rPr>
              <a:t>vào</a:t>
            </a:r>
            <a:r>
              <a:rPr lang="en-US" sz="2400" u="sng" dirty="0">
                <a:effectLst/>
                <a:latin typeface="Times New Roman" panose="02020603050405020304" pitchFamily="18" charset="0"/>
                <a:ea typeface="Times New Roman" panose="02020603050405020304" pitchFamily="18" charset="0"/>
              </a:rPr>
              <a:t> </a:t>
            </a:r>
            <a:r>
              <a:rPr lang="en-US" sz="2400" u="sng" dirty="0" err="1">
                <a:effectLst/>
                <a:latin typeface="Times New Roman" panose="02020603050405020304" pitchFamily="18" charset="0"/>
                <a:ea typeface="Times New Roman" panose="02020603050405020304" pitchFamily="18" charset="0"/>
              </a:rPr>
              <a:t>rằng</a:t>
            </a:r>
            <a:r>
              <a:rPr lang="en-US" sz="2400" u="sng" dirty="0">
                <a:effectLst/>
                <a:latin typeface="Times New Roman" panose="02020603050405020304" pitchFamily="18" charset="0"/>
                <a:ea typeface="Times New Roman" panose="02020603050405020304" pitchFamily="18" charset="0"/>
              </a:rPr>
              <a:t> </a:t>
            </a:r>
            <a:r>
              <a:rPr lang="en-US" sz="2400" u="sng" dirty="0" err="1">
                <a:effectLst/>
                <a:latin typeface="Times New Roman" panose="02020603050405020304" pitchFamily="18" charset="0"/>
                <a:ea typeface="Times New Roman" panose="02020603050405020304" pitchFamily="18" charset="0"/>
              </a:rPr>
              <a:t>nàng</a:t>
            </a:r>
            <a:r>
              <a:rPr lang="en-US" sz="2400" u="sng" dirty="0">
                <a:effectLst/>
                <a:latin typeface="Times New Roman" panose="02020603050405020304" pitchFamily="18" charset="0"/>
                <a:ea typeface="Times New Roman" panose="02020603050405020304" pitchFamily="18" charset="0"/>
              </a:rPr>
              <a:t> sẽ ở lại </a:t>
            </a:r>
            <a:r>
              <a:rPr lang="en-US" sz="2400" u="sng" dirty="0" err="1">
                <a:effectLst/>
                <a:latin typeface="Times New Roman" panose="02020603050405020304" pitchFamily="18" charset="0"/>
                <a:ea typeface="Times New Roman" panose="02020603050405020304" pitchFamily="18" charset="0"/>
              </a:rPr>
              <a:t>cung</a:t>
            </a:r>
            <a:r>
              <a:rPr lang="en-US" sz="2400" u="sng" dirty="0">
                <a:effectLst/>
                <a:latin typeface="Times New Roman" panose="02020603050405020304" pitchFamily="18" charset="0"/>
                <a:ea typeface="Times New Roman" panose="02020603050405020304" pitchFamily="18" charset="0"/>
              </a:rPr>
              <a:t> </a:t>
            </a:r>
            <a:r>
              <a:rPr lang="en-US" sz="2400" u="sng" dirty="0" err="1">
                <a:effectLst/>
                <a:latin typeface="Times New Roman" panose="02020603050405020304" pitchFamily="18" charset="0"/>
                <a:ea typeface="Times New Roman" panose="02020603050405020304" pitchFamily="18" charset="0"/>
              </a:rPr>
              <a:t>của</a:t>
            </a:r>
            <a:r>
              <a:rPr lang="en-US" sz="2400" u="sng" dirty="0">
                <a:effectLst/>
                <a:latin typeface="Times New Roman" panose="02020603050405020304" pitchFamily="18" charset="0"/>
                <a:ea typeface="Times New Roman" panose="02020603050405020304" pitchFamily="18" charset="0"/>
              </a:rPr>
              <a:t> Linh Phi, </a:t>
            </a:r>
            <a:r>
              <a:rPr lang="en-US" sz="2400" u="sng" dirty="0" err="1">
                <a:effectLst/>
                <a:latin typeface="Times New Roman" panose="02020603050405020304" pitchFamily="18" charset="0"/>
                <a:ea typeface="Times New Roman" panose="02020603050405020304" pitchFamily="18" charset="0"/>
              </a:rPr>
              <a:t>chẳng</a:t>
            </a:r>
            <a:r>
              <a:rPr lang="en-US" sz="2400" u="sng" dirty="0">
                <a:effectLst/>
                <a:latin typeface="Times New Roman" panose="02020603050405020304" pitchFamily="18" charset="0"/>
                <a:ea typeface="Times New Roman" panose="02020603050405020304" pitchFamily="18" charset="0"/>
              </a:rPr>
              <a:t> </a:t>
            </a:r>
            <a:r>
              <a:rPr lang="en-US" sz="2400" u="sng" dirty="0" err="1">
                <a:effectLst/>
                <a:latin typeface="Times New Roman" panose="02020603050405020304" pitchFamily="18" charset="0"/>
                <a:ea typeface="Times New Roman" panose="02020603050405020304" pitchFamily="18" charset="0"/>
              </a:rPr>
              <a:t>thể</a:t>
            </a:r>
            <a:r>
              <a:rPr lang="en-US" sz="2400" u="sng" dirty="0">
                <a:effectLst/>
                <a:latin typeface="Times New Roman" panose="02020603050405020304" pitchFamily="18" charset="0"/>
                <a:ea typeface="Times New Roman" panose="02020603050405020304" pitchFamily="18" charset="0"/>
              </a:rPr>
              <a:t> </a:t>
            </a:r>
            <a:r>
              <a:rPr lang="en-US" sz="2400" u="sng" dirty="0" err="1">
                <a:effectLst/>
                <a:latin typeface="Times New Roman" panose="02020603050405020304" pitchFamily="18" charset="0"/>
                <a:ea typeface="Times New Roman" panose="02020603050405020304" pitchFamily="18" charset="0"/>
              </a:rPr>
              <a:t>trở</a:t>
            </a:r>
            <a:r>
              <a:rPr lang="en-US" sz="2400" u="sng" dirty="0">
                <a:effectLst/>
                <a:latin typeface="Times New Roman" panose="02020603050405020304" pitchFamily="18" charset="0"/>
                <a:ea typeface="Times New Roman" panose="02020603050405020304" pitchFamily="18" charset="0"/>
              </a:rPr>
              <a:t> về </a:t>
            </a:r>
            <a:r>
              <a:rPr lang="en-US" sz="2400" u="sng" dirty="0" err="1">
                <a:effectLst/>
                <a:latin typeface="Times New Roman" panose="02020603050405020304" pitchFamily="18" charset="0"/>
                <a:ea typeface="Times New Roman" panose="02020603050405020304" pitchFamily="18" charset="0"/>
              </a:rPr>
              <a:t>nhân</a:t>
            </a:r>
            <a:r>
              <a:rPr lang="en-US" sz="2400" u="sng" dirty="0">
                <a:effectLst/>
                <a:latin typeface="Times New Roman" panose="02020603050405020304" pitchFamily="18" charset="0"/>
                <a:ea typeface="Times New Roman" panose="02020603050405020304" pitchFamily="18" charset="0"/>
              </a:rPr>
              <a:t> </a:t>
            </a:r>
            <a:r>
              <a:rPr lang="en-US" sz="2400" u="sng" dirty="0" err="1">
                <a:effectLst/>
                <a:latin typeface="Times New Roman" panose="02020603050405020304" pitchFamily="18" charset="0"/>
                <a:ea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rPr>
              <a:t> đó </a:t>
            </a:r>
            <a:r>
              <a:rPr lang="en-US" sz="2400" dirty="0" err="1">
                <a:effectLst/>
                <a:latin typeface="Times New Roman" panose="02020603050405020304" pitchFamily="18" charset="0"/>
                <a:ea typeface="Times New Roman" panose="02020603050405020304" pitchFamily="18" charset="0"/>
              </a:rPr>
              <a:t>bóng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mờ</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dần</a:t>
            </a:r>
            <a:r>
              <a:rPr lang="en-US" sz="2400" dirty="0">
                <a:effectLst/>
                <a:latin typeface="Times New Roman" panose="02020603050405020304" pitchFamily="18" charset="0"/>
                <a:ea typeface="Times New Roman" panose="02020603050405020304" pitchFamily="18" charset="0"/>
              </a:rPr>
              <a:t> mà </a:t>
            </a:r>
            <a:r>
              <a:rPr lang="en-US" sz="2400" dirty="0" err="1">
                <a:effectLst/>
                <a:latin typeface="Times New Roman" panose="02020603050405020304" pitchFamily="18" charset="0"/>
                <a:ea typeface="Times New Roman" panose="02020603050405020304" pitchFamily="18" charset="0"/>
              </a:rPr>
              <a:t>biến</a:t>
            </a:r>
            <a:r>
              <a:rPr lang="en-US" sz="2400" dirty="0">
                <a:effectLst/>
                <a:latin typeface="Times New Roman" panose="02020603050405020304" pitchFamily="18" charset="0"/>
                <a:ea typeface="Times New Roman" panose="02020603050405020304" pitchFamily="18" charset="0"/>
              </a:rPr>
              <a:t> đi mất</a:t>
            </a:r>
            <a:r>
              <a:rPr lang="vi-VN" sz="2400" dirty="0">
                <a:effectLst/>
                <a:latin typeface="Times New Roman" panose="02020603050405020304" pitchFamily="18" charset="0"/>
                <a:ea typeface="Times New Roman" panose="02020603050405020304" pitchFamily="18" charset="0"/>
              </a:rPr>
              <a:t>. Các yếu tố kì ảo được sử dụng đan xen với yếu tố thực về địa danh (bến đò Hoàng Giang, ải Chi Lăng), thời điểm lịch sử (cuối đời Khai Đại nhà Hồ), sự kiện lịch sử (quân Minh xâm lược nước ta, nhiều người chạy trốn ra ngoài bể, rồi bị đắm thuyền). </a:t>
            </a:r>
            <a:r>
              <a:rPr lang="en-US"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2032287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24</TotalTime>
  <Words>1286</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Franklin Gothic Medium</vt:lpstr>
      <vt:lpstr>Times New Roman</vt:lpstr>
      <vt:lpstr>Times New Roman</vt:lpstr>
      <vt:lpstr>Wingdings</vt:lpstr>
      <vt:lpstr>JuxtaposeVTI</vt:lpstr>
      <vt:lpstr>HƯỚNG DẪN TỰ HỌC Ở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kimhuong8784@gmail.com</dc:creator>
  <cp:lastModifiedBy>kimhuong8784@gmail.com</cp:lastModifiedBy>
  <cp:revision>6</cp:revision>
  <dcterms:created xsi:type="dcterms:W3CDTF">2024-08-07T13:05:31Z</dcterms:created>
  <dcterms:modified xsi:type="dcterms:W3CDTF">2024-08-07T14:28:30Z</dcterms:modified>
</cp:coreProperties>
</file>