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007578096" r:id="rId2"/>
    <p:sldId id="720" r:id="rId3"/>
    <p:sldId id="722" r:id="rId4"/>
    <p:sldId id="2007578084" r:id="rId5"/>
    <p:sldId id="2007577999" r:id="rId6"/>
    <p:sldId id="2007578086" r:id="rId7"/>
    <p:sldId id="2007577997" r:id="rId8"/>
    <p:sldId id="2007577763" r:id="rId9"/>
    <p:sldId id="2007578088" r:id="rId10"/>
    <p:sldId id="2007578095" r:id="rId11"/>
    <p:sldId id="2007578090" r:id="rId12"/>
    <p:sldId id="2007578005" r:id="rId13"/>
    <p:sldId id="2007578092" r:id="rId14"/>
    <p:sldId id="2007578093" r:id="rId15"/>
    <p:sldId id="2007578094" r:id="rId16"/>
    <p:sldId id="200757804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E0B4"/>
    <a:srgbClr val="FFF0EC"/>
    <a:srgbClr val="FCE6DC"/>
    <a:srgbClr val="CC00FF"/>
    <a:srgbClr val="FFEECD"/>
    <a:srgbClr val="EDEDF6"/>
    <a:srgbClr val="99BBA2"/>
    <a:srgbClr val="FFFFFF"/>
    <a:srgbClr val="FFDFD8"/>
    <a:srgbClr val="FAEE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snapToGrid="0">
      <p:cViewPr varScale="1">
        <p:scale>
          <a:sx n="68" d="100"/>
          <a:sy n="68" d="100"/>
        </p:scale>
        <p:origin x="792" y="90"/>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09F552-789A-4E86-BA37-8BDFCAD3A433}" type="datetimeFigureOut">
              <a:rPr lang="en-SG" smtClean="0"/>
              <a:t>3/7/2024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AB2E4A-2835-440D-8AB2-699EDF7CD35D}" type="slidenum">
              <a:rPr lang="en-SG" smtClean="0"/>
              <a:t>‹#›</a:t>
            </a:fld>
            <a:endParaRPr lang="en-SG"/>
          </a:p>
        </p:txBody>
      </p:sp>
    </p:spTree>
    <p:extLst>
      <p:ext uri="{BB962C8B-B14F-4D97-AF65-F5344CB8AC3E}">
        <p14:creationId xmlns:p14="http://schemas.microsoft.com/office/powerpoint/2010/main" val="1346914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err="1">
                <a:solidFill>
                  <a:schemeClr val="accent5"/>
                </a:solidFill>
              </a:rPr>
              <a:t>Nguyễn</a:t>
            </a:r>
            <a:r>
              <a:rPr lang="en-US" sz="1200" b="1" i="1" dirty="0">
                <a:solidFill>
                  <a:schemeClr val="accent5"/>
                </a:solidFill>
              </a:rPr>
              <a:t> </a:t>
            </a:r>
            <a:r>
              <a:rPr lang="en-US" sz="1200" b="1" i="1" dirty="0" err="1">
                <a:solidFill>
                  <a:schemeClr val="accent5"/>
                </a:solidFill>
              </a:rPr>
              <a:t>Nhâm</a:t>
            </a:r>
            <a:r>
              <a:rPr lang="en-US" sz="1200" b="1" i="1" dirty="0">
                <a:solidFill>
                  <a:schemeClr val="accent5"/>
                </a:solidFill>
              </a:rPr>
              <a:t> -0981.713.891</a:t>
            </a:r>
            <a:endParaRPr lang="en-US" dirty="0"/>
          </a:p>
        </p:txBody>
      </p:sp>
      <p:sp>
        <p:nvSpPr>
          <p:cNvPr id="4" name="Slide Number Placeholder 3"/>
          <p:cNvSpPr>
            <a:spLocks noGrp="1"/>
          </p:cNvSpPr>
          <p:nvPr>
            <p:ph type="sldNum" sz="quarter" idx="10"/>
          </p:nvPr>
        </p:nvSpPr>
        <p:spPr/>
        <p:txBody>
          <a:bodyPr/>
          <a:lstStyle/>
          <a:p>
            <a:fld id="{84AB2E4A-2835-440D-8AB2-699EDF7CD35D}" type="slidenum">
              <a:rPr lang="en-SG" smtClean="0"/>
              <a:t>2</a:t>
            </a:fld>
            <a:endParaRPr lang="en-SG"/>
          </a:p>
        </p:txBody>
      </p:sp>
    </p:spTree>
    <p:extLst>
      <p:ext uri="{BB962C8B-B14F-4D97-AF65-F5344CB8AC3E}">
        <p14:creationId xmlns:p14="http://schemas.microsoft.com/office/powerpoint/2010/main" val="225418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accent5"/>
                </a:solidFill>
              </a:rPr>
              <a:t>0981.713.891</a:t>
            </a:r>
            <a:endParaRPr lang="en-US" dirty="0"/>
          </a:p>
          <a:p>
            <a:endParaRPr lang="en-US" dirty="0"/>
          </a:p>
        </p:txBody>
      </p:sp>
      <p:sp>
        <p:nvSpPr>
          <p:cNvPr id="4" name="Slide Number Placeholder 3"/>
          <p:cNvSpPr>
            <a:spLocks noGrp="1"/>
          </p:cNvSpPr>
          <p:nvPr>
            <p:ph type="sldNum" sz="quarter" idx="10"/>
          </p:nvPr>
        </p:nvSpPr>
        <p:spPr/>
        <p:txBody>
          <a:bodyPr/>
          <a:lstStyle/>
          <a:p>
            <a:fld id="{84AB2E4A-2835-440D-8AB2-699EDF7CD35D}" type="slidenum">
              <a:rPr lang="en-SG" smtClean="0"/>
              <a:t>7</a:t>
            </a:fld>
            <a:endParaRPr lang="en-SG"/>
          </a:p>
        </p:txBody>
      </p:sp>
    </p:spTree>
    <p:extLst>
      <p:ext uri="{BB962C8B-B14F-4D97-AF65-F5344CB8AC3E}">
        <p14:creationId xmlns:p14="http://schemas.microsoft.com/office/powerpoint/2010/main" val="2721578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accent5"/>
                </a:solidFill>
              </a:rPr>
              <a:t>0981.713.891</a:t>
            </a:r>
            <a:endParaRPr lang="en-US" dirty="0"/>
          </a:p>
          <a:p>
            <a:endParaRPr lang="en-US" dirty="0"/>
          </a:p>
        </p:txBody>
      </p:sp>
      <p:sp>
        <p:nvSpPr>
          <p:cNvPr id="4" name="Slide Number Placeholder 3"/>
          <p:cNvSpPr>
            <a:spLocks noGrp="1"/>
          </p:cNvSpPr>
          <p:nvPr>
            <p:ph type="sldNum" sz="quarter" idx="10"/>
          </p:nvPr>
        </p:nvSpPr>
        <p:spPr/>
        <p:txBody>
          <a:bodyPr/>
          <a:lstStyle/>
          <a:p>
            <a:fld id="{84AB2E4A-2835-440D-8AB2-699EDF7CD35D}" type="slidenum">
              <a:rPr lang="en-SG" smtClean="0"/>
              <a:t>11</a:t>
            </a:fld>
            <a:endParaRPr lang="en-SG"/>
          </a:p>
        </p:txBody>
      </p:sp>
    </p:spTree>
    <p:extLst>
      <p:ext uri="{BB962C8B-B14F-4D97-AF65-F5344CB8AC3E}">
        <p14:creationId xmlns:p14="http://schemas.microsoft.com/office/powerpoint/2010/main" val="23931303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仅标题">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矩形 17"/>
          <p:cNvSpPr/>
          <p:nvPr userDrawn="1"/>
        </p:nvSpPr>
        <p:spPr>
          <a:xfrm>
            <a:off x="3756000" y="0"/>
            <a:ext cx="4680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6590CD7A-E4B3-4048-8F2C-C834B45D4B4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3703502">
            <a:off x="-358218" y="-1172812"/>
            <a:ext cx="3150980" cy="3478682"/>
          </a:xfrm>
          <a:prstGeom prst="rect">
            <a:avLst/>
          </a:prstGeom>
        </p:spPr>
      </p:pic>
      <p:sp>
        <p:nvSpPr>
          <p:cNvPr id="21" name="矩形 20"/>
          <p:cNvSpPr/>
          <p:nvPr userDrawn="1"/>
        </p:nvSpPr>
        <p:spPr>
          <a:xfrm>
            <a:off x="542925" y="864704"/>
            <a:ext cx="11106150" cy="5695122"/>
          </a:xfrm>
          <a:prstGeom prst="rect">
            <a:avLst/>
          </a:prstGeom>
          <a:blipFill>
            <a:blip r:embed="rId5"/>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1735483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矩形 17"/>
          <p:cNvSpPr/>
          <p:nvPr userDrawn="1"/>
        </p:nvSpPr>
        <p:spPr>
          <a:xfrm>
            <a:off x="3756000" y="0"/>
            <a:ext cx="4680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6590CD7A-E4B3-4048-8F2C-C834B45D4B4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3703502">
            <a:off x="207366" y="-1276535"/>
            <a:ext cx="3623976" cy="4000870"/>
          </a:xfrm>
          <a:prstGeom prst="rect">
            <a:avLst/>
          </a:prstGeom>
        </p:spPr>
      </p:pic>
      <p:sp>
        <p:nvSpPr>
          <p:cNvPr id="21" name="矩形 20"/>
          <p:cNvSpPr/>
          <p:nvPr userDrawn="1"/>
        </p:nvSpPr>
        <p:spPr>
          <a:xfrm>
            <a:off x="542925" y="1193800"/>
            <a:ext cx="11106150" cy="5194300"/>
          </a:xfrm>
          <a:prstGeom prst="rect">
            <a:avLst/>
          </a:prstGeom>
          <a:blipFill>
            <a:blip r:embed="rId5"/>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1293019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565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56500">
                                          <p:cBhvr additive="base">
                                            <p:cTn id="7" dur="2000" fill="hold"/>
                                            <p:tgtEl>
                                              <p:spTgt spid="21"/>
                                            </p:tgtEl>
                                            <p:attrNameLst>
                                              <p:attrName>ppt_x</p:attrName>
                                            </p:attrNameLst>
                                          </p:cBhvr>
                                          <p:tavLst>
                                            <p:tav tm="0">
                                              <p:val>
                                                <p:strVal val="1+#ppt_w/2"/>
                                              </p:val>
                                            </p:tav>
                                            <p:tav tm="100000">
                                              <p:val>
                                                <p:strVal val="#ppt_x"/>
                                              </p:val>
                                            </p:tav>
                                          </p:tavLst>
                                        </p:anim>
                                        <p:anim calcmode="lin" valueType="num" p14:bounceEnd="56500">
                                          <p:cBhvr additive="base">
                                            <p:cTn id="8" dur="2000" fill="hold"/>
                                            <p:tgtEl>
                                              <p:spTgt spid="21"/>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000" fill="hold"/>
                                            <p:tgtEl>
                                              <p:spTgt spid="21"/>
                                            </p:tgtEl>
                                            <p:attrNameLst>
                                              <p:attrName>ppt_x</p:attrName>
                                            </p:attrNameLst>
                                          </p:cBhvr>
                                          <p:tavLst>
                                            <p:tav tm="0">
                                              <p:val>
                                                <p:strVal val="1+#ppt_w/2"/>
                                              </p:val>
                                            </p:tav>
                                            <p:tav tm="100000">
                                              <p:val>
                                                <p:strVal val="#ppt_x"/>
                                              </p:val>
                                            </p:tav>
                                          </p:tavLst>
                                        </p:anim>
                                        <p:anim calcmode="lin" valueType="num">
                                          <p:cBhvr additive="base">
                                            <p:cTn id="8" dur="2000" fill="hold"/>
                                            <p:tgtEl>
                                              <p:spTgt spid="21"/>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mc:Fallback>
  </mc:AlternateContent>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6F03F55-051D-411D-B076-EEE696BD8CF7}" type="datetimeFigureOut">
              <a:rPr lang="zh-CN" altLang="en-US" smtClean="0"/>
              <a:t>2024/7/3</a:t>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7083653-667E-442B-889B-3B8AF0E0F233}" type="slidenum">
              <a:rPr lang="zh-CN" altLang="en-US" smtClean="0"/>
              <a:t>‹#›</a:t>
            </a:fld>
            <a:endParaRPr lang="zh-CN" altLang="en-US"/>
          </a:p>
        </p:txBody>
      </p:sp>
    </p:spTree>
    <p:extLst>
      <p:ext uri="{BB962C8B-B14F-4D97-AF65-F5344CB8AC3E}">
        <p14:creationId xmlns:p14="http://schemas.microsoft.com/office/powerpoint/2010/main" val="2956997675"/>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5.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469" y="1915338"/>
            <a:ext cx="10691446" cy="3046988"/>
          </a:xfrm>
          <a:prstGeom prst="rect">
            <a:avLst/>
          </a:prstGeom>
          <a:solidFill>
            <a:schemeClr val="accent2">
              <a:lumMod val="20000"/>
              <a:lumOff val="80000"/>
            </a:schemeClr>
          </a:solidFill>
        </p:spPr>
        <p:txBody>
          <a:bodyPr wrap="square">
            <a:spAutoFit/>
          </a:bodyPr>
          <a:lstStyle/>
          <a:p>
            <a:r>
              <a:rPr lang="en-US" sz="4800" b="1" dirty="0" err="1">
                <a:solidFill>
                  <a:srgbClr val="0070C0"/>
                </a:solidFill>
                <a:latin typeface="Times New Roman" panose="02020603050405020304" pitchFamily="18" charset="0"/>
                <a:cs typeface="Times New Roman" panose="02020603050405020304" pitchFamily="18" charset="0"/>
              </a:rPr>
              <a:t>Kính</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gửi</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thầy</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cô</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bài</a:t>
            </a:r>
            <a:r>
              <a:rPr lang="en-US" sz="4800" b="1" dirty="0">
                <a:solidFill>
                  <a:srgbClr val="0070C0"/>
                </a:solidFill>
                <a:latin typeface="Times New Roman" panose="02020603050405020304" pitchFamily="18" charset="0"/>
                <a:cs typeface="Times New Roman" panose="02020603050405020304" pitchFamily="18" charset="0"/>
              </a:rPr>
              <a:t> 1 </a:t>
            </a:r>
            <a:r>
              <a:rPr lang="en-US" sz="4800" b="1" dirty="0" err="1">
                <a:solidFill>
                  <a:srgbClr val="0070C0"/>
                </a:solidFill>
                <a:latin typeface="Times New Roman" panose="02020603050405020304" pitchFamily="18" charset="0"/>
                <a:cs typeface="Times New Roman" panose="02020603050405020304" pitchFamily="18" charset="0"/>
              </a:rPr>
              <a:t>bộ</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smtClean="0">
                <a:solidFill>
                  <a:srgbClr val="0070C0"/>
                </a:solidFill>
                <a:latin typeface="Times New Roman" panose="02020603050405020304" pitchFamily="18" charset="0"/>
                <a:cs typeface="Times New Roman" panose="02020603050405020304" pitchFamily="18" charset="0"/>
              </a:rPr>
              <a:t>KNTT </a:t>
            </a:r>
            <a:r>
              <a:rPr lang="en-US" sz="4800" b="1" dirty="0" err="1">
                <a:solidFill>
                  <a:srgbClr val="0070C0"/>
                </a:solidFill>
                <a:latin typeface="Times New Roman" panose="02020603050405020304" pitchFamily="18" charset="0"/>
                <a:cs typeface="Times New Roman" panose="02020603050405020304" pitchFamily="18" charset="0"/>
              </a:rPr>
              <a:t>lớp</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smtClean="0">
                <a:solidFill>
                  <a:srgbClr val="0070C0"/>
                </a:solidFill>
                <a:latin typeface="Times New Roman" panose="02020603050405020304" pitchFamily="18" charset="0"/>
                <a:cs typeface="Times New Roman" panose="02020603050405020304" pitchFamily="18" charset="0"/>
              </a:rPr>
              <a:t>9. </a:t>
            </a:r>
            <a:r>
              <a:rPr lang="en-US" sz="4800" b="1" dirty="0" err="1" smtClean="0">
                <a:solidFill>
                  <a:srgbClr val="0070C0"/>
                </a:solidFill>
                <a:latin typeface="Times New Roman" panose="02020603050405020304" pitchFamily="18" charset="0"/>
                <a:cs typeface="Times New Roman" panose="02020603050405020304" pitchFamily="18" charset="0"/>
              </a:rPr>
              <a:t>Mong</a:t>
            </a:r>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thầy</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cô</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nhận</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bài</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thực</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hiện</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đúng</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như</a:t>
            </a:r>
            <a:r>
              <a:rPr lang="en-US" sz="4800" b="1" dirty="0">
                <a:solidFill>
                  <a:srgbClr val="0070C0"/>
                </a:solidFill>
                <a:latin typeface="Times New Roman" panose="02020603050405020304" pitchFamily="18" charset="0"/>
                <a:cs typeface="Times New Roman" panose="02020603050405020304" pitchFamily="18" charset="0"/>
              </a:rPr>
              <a:t> cam </a:t>
            </a:r>
            <a:r>
              <a:rPr lang="en-US" sz="4800" b="1" dirty="0" err="1">
                <a:solidFill>
                  <a:srgbClr val="0070C0"/>
                </a:solidFill>
                <a:latin typeface="Times New Roman" panose="02020603050405020304" pitchFamily="18" charset="0"/>
                <a:cs typeface="Times New Roman" panose="02020603050405020304" pitchFamily="18" charset="0"/>
              </a:rPr>
              <a:t>kết</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bảo</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mật</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tài</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liệu</a:t>
            </a:r>
            <a:r>
              <a:rPr lang="en-US" sz="4800" b="1" dirty="0" smtClean="0">
                <a:solidFill>
                  <a:srgbClr val="0070C0"/>
                </a:solidFill>
                <a:latin typeface="Times New Roman" panose="02020603050405020304" pitchFamily="18" charset="0"/>
                <a:cs typeface="Times New Roman" panose="02020603050405020304" pitchFamily="18" charset="0"/>
              </a:rPr>
              <a:t>.</a:t>
            </a:r>
          </a:p>
          <a:p>
            <a:pPr algn="ctr"/>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Trân</a:t>
            </a:r>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trọng</a:t>
            </a:r>
            <a:r>
              <a:rPr lang="en-US" sz="4800" b="1" dirty="0">
                <a:solidFill>
                  <a:srgbClr val="0070C0"/>
                </a:solidFill>
                <a:latin typeface="Times New Roman" panose="02020603050405020304" pitchFamily="18" charset="0"/>
                <a:cs typeface="Times New Roman" panose="02020603050405020304" pitchFamily="18" charset="0"/>
              </a:rPr>
              <a:t>!</a:t>
            </a:r>
            <a:endParaRPr lang="en-US" sz="4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24770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1CDB7CCA-4C97-4936-9B67-4012780A3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8347" y="1831790"/>
            <a:ext cx="7028992" cy="3953832"/>
          </a:xfrm>
          <a:prstGeom prst="rect">
            <a:avLst/>
          </a:prstGeom>
        </p:spPr>
      </p:pic>
      <p:pic>
        <p:nvPicPr>
          <p:cNvPr id="4" name="Picture 3">
            <a:extLst>
              <a:ext uri="{FF2B5EF4-FFF2-40B4-BE49-F238E27FC236}">
                <a16:creationId xmlns:a16="http://schemas.microsoft.com/office/drawing/2014/main" id="{F2F513F7-C0C1-A6A7-C387-05169CA9A0B9}"/>
              </a:ext>
            </a:extLst>
          </p:cNvPr>
          <p:cNvPicPr>
            <a:picLocks noChangeAspect="1"/>
          </p:cNvPicPr>
          <p:nvPr/>
        </p:nvPicPr>
        <p:blipFill rotWithShape="1">
          <a:blip r:embed="rId4">
            <a:clrChange>
              <a:clrFrom>
                <a:srgbClr val="FFFFFF"/>
              </a:clrFrom>
              <a:clrTo>
                <a:srgbClr val="FFFFFF">
                  <a:alpha val="0"/>
                </a:srgbClr>
              </a:clrTo>
            </a:clrChange>
          </a:blip>
          <a:srcRect l="30049" t="17920" r="34368" b="34941"/>
          <a:stretch/>
        </p:blipFill>
        <p:spPr>
          <a:xfrm>
            <a:off x="4205239" y="2290362"/>
            <a:ext cx="4075208" cy="3036687"/>
          </a:xfrm>
          <a:prstGeom prst="rect">
            <a:avLst/>
          </a:prstGeom>
        </p:spPr>
      </p:pic>
    </p:spTree>
    <p:extLst>
      <p:ext uri="{BB962C8B-B14F-4D97-AF65-F5344CB8AC3E}">
        <p14:creationId xmlns:p14="http://schemas.microsoft.com/office/powerpoint/2010/main" val="10092543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0">
            <a:extLst>
              <a:ext uri="{FF2B5EF4-FFF2-40B4-BE49-F238E27FC236}">
                <a16:creationId xmlns:a16="http://schemas.microsoft.com/office/drawing/2014/main" id="{DFCD3244-3861-4BFC-7C2F-6CBC404118F6}"/>
              </a:ext>
            </a:extLst>
          </p:cNvPr>
          <p:cNvSpPr/>
          <p:nvPr/>
        </p:nvSpPr>
        <p:spPr>
          <a:xfrm>
            <a:off x="3028885" y="362067"/>
            <a:ext cx="6134225" cy="5972180"/>
          </a:xfrm>
          <a:prstGeom prst="ellipse">
            <a:avLst/>
          </a:prstGeom>
          <a:solidFill>
            <a:srgbClr val="F7F9F3"/>
          </a:solidFill>
          <a:ln>
            <a:noFill/>
          </a:ln>
          <a:effectLst>
            <a:outerShdw blurRad="215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a:ea typeface="楷体" panose="02010609060101010101" pitchFamily="49" charset="-122"/>
              <a:cs typeface="+mn-cs"/>
            </a:endParaRPr>
          </a:p>
        </p:txBody>
      </p:sp>
      <p:sp>
        <p:nvSpPr>
          <p:cNvPr id="10" name="矩形 15">
            <a:extLst>
              <a:ext uri="{FF2B5EF4-FFF2-40B4-BE49-F238E27FC236}">
                <a16:creationId xmlns:a16="http://schemas.microsoft.com/office/drawing/2014/main" id="{AAB4505F-A807-ADD2-ECF6-4317CA782746}"/>
              </a:ext>
            </a:extLst>
          </p:cNvPr>
          <p:cNvSpPr/>
          <p:nvPr/>
        </p:nvSpPr>
        <p:spPr>
          <a:xfrm>
            <a:off x="5381460" y="1344577"/>
            <a:ext cx="1429079" cy="1225081"/>
          </a:xfrm>
          <a:prstGeom prst="rect">
            <a:avLst/>
          </a:prstGeom>
          <a:solidFill>
            <a:srgbClr val="39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altLang="zh-CN" sz="7200" b="1" i="0" u="none" strike="noStrike" kern="1200" cap="none" spc="0" normalizeH="0" baseline="0" noProof="0">
                <a:ln>
                  <a:noFill/>
                </a:ln>
                <a:solidFill>
                  <a:schemeClr val="bg1"/>
                </a:solidFill>
                <a:effectLst/>
                <a:uLnTx/>
                <a:uFillTx/>
                <a:latin typeface="Times New Roman" panose="02020603050405020304" pitchFamily="18" charset="0"/>
                <a:ea typeface="微软雅黑"/>
                <a:cs typeface="Times New Roman" panose="02020603050405020304" pitchFamily="18" charset="0"/>
              </a:rPr>
              <a:t>I</a:t>
            </a:r>
            <a:r>
              <a:rPr kumimoji="0" lang="en-US" altLang="zh-CN" sz="7200" b="1" i="0" u="none" strike="noStrike" kern="1200" cap="none" spc="0" normalizeH="0" baseline="0" noProof="0">
                <a:ln>
                  <a:noFill/>
                </a:ln>
                <a:solidFill>
                  <a:schemeClr val="bg1"/>
                </a:solidFill>
                <a:effectLst/>
                <a:uLnTx/>
                <a:uFillTx/>
                <a:latin typeface="Times New Roman" panose="02020603050405020304" pitchFamily="18" charset="0"/>
                <a:ea typeface="微软雅黑"/>
                <a:cs typeface="Times New Roman" panose="02020603050405020304" pitchFamily="18" charset="0"/>
              </a:rPr>
              <a:t>I</a:t>
            </a:r>
            <a:endParaRPr kumimoji="0" lang="zh-CN" altLang="en-US" sz="7200" b="1"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endParaRPr>
          </a:p>
        </p:txBody>
      </p:sp>
      <p:sp>
        <p:nvSpPr>
          <p:cNvPr id="12" name="TextBox 11">
            <a:extLst>
              <a:ext uri="{FF2B5EF4-FFF2-40B4-BE49-F238E27FC236}">
                <a16:creationId xmlns:a16="http://schemas.microsoft.com/office/drawing/2014/main" id="{4E2B9AEE-8701-0351-A16B-80A0591CC357}"/>
              </a:ext>
            </a:extLst>
          </p:cNvPr>
          <p:cNvSpPr txBox="1"/>
          <p:nvPr/>
        </p:nvSpPr>
        <p:spPr>
          <a:xfrm>
            <a:off x="3533133" y="3019730"/>
            <a:ext cx="5125727" cy="1477328"/>
          </a:xfrm>
          <a:prstGeom prst="rect">
            <a:avLst/>
          </a:prstGeom>
          <a:noFill/>
        </p:spPr>
        <p:txBody>
          <a:bodyPr wrap="square">
            <a:spAutoFit/>
          </a:bodyPr>
          <a:lstStyle/>
          <a:p>
            <a:pPr algn="ctr">
              <a:lnSpc>
                <a:spcPct val="150000"/>
              </a:lnSpc>
            </a:pPr>
            <a:r>
              <a:rPr lang="en-US" sz="6000" b="1">
                <a:solidFill>
                  <a:schemeClr val="accent5">
                    <a:lumMod val="50000"/>
                  </a:schemeClr>
                </a:solidFill>
                <a:latin typeface="Times New Roman" panose="02020603050405020304" pitchFamily="18" charset="0"/>
                <a:cs typeface="Times New Roman" panose="02020603050405020304" pitchFamily="18" charset="0"/>
              </a:rPr>
              <a:t>Thực hành nói</a:t>
            </a:r>
            <a:endParaRPr lang="en-US" sz="600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0932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矩形 20">
            <a:extLst>
              <a:ext uri="{FF2B5EF4-FFF2-40B4-BE49-F238E27FC236}">
                <a16:creationId xmlns:a16="http://schemas.microsoft.com/office/drawing/2014/main" id="{B5143E91-737E-A428-4FC4-BDBDC7D54463}"/>
              </a:ext>
            </a:extLst>
          </p:cNvPr>
          <p:cNvSpPr/>
          <p:nvPr/>
        </p:nvSpPr>
        <p:spPr>
          <a:xfrm>
            <a:off x="213360" y="198120"/>
            <a:ext cx="11795759" cy="6477001"/>
          </a:xfrm>
          <a:prstGeom prst="rect">
            <a:avLst/>
          </a:prstGeom>
          <a:blipFill>
            <a:blip r:embed="rId3"/>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 name="Rectangle 3"/>
          <p:cNvSpPr/>
          <p:nvPr/>
        </p:nvSpPr>
        <p:spPr>
          <a:xfrm>
            <a:off x="399177" y="1902169"/>
            <a:ext cx="4265389" cy="4247317"/>
          </a:xfrm>
          <a:prstGeom prst="rect">
            <a:avLst/>
          </a:prstGeom>
          <a:solidFill>
            <a:srgbClr val="FCE6DC"/>
          </a:solidFill>
        </p:spPr>
        <p:txBody>
          <a:bodyPr wrap="square">
            <a:spAutoFit/>
          </a:bodyPr>
          <a:lstStyle/>
          <a:p>
            <a:pPr marR="61595" algn="just">
              <a:lnSpc>
                <a:spcPct val="150000"/>
              </a:lnSpc>
              <a:spcAft>
                <a:spcPts val="800"/>
              </a:spcAft>
            </a:pPr>
            <a:r>
              <a:rPr lang="vi-VN" sz="3600" dirty="0">
                <a:latin typeface="Times New Roman" panose="02020603050405020304" pitchFamily="18" charset="0"/>
                <a:ea typeface="Calibri" panose="020F0502020204030204" pitchFamily="34" charset="0"/>
                <a:cs typeface="Times New Roman" panose="02020603050405020304" pitchFamily="18" charset="0"/>
              </a:rPr>
              <a:t>HS xem lại </a:t>
            </a:r>
            <a:r>
              <a:rPr lang="en-US" sz="3600" b="1"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P</a:t>
            </a:r>
            <a:r>
              <a:rPr lang="vi-VN" sz="3600" b="1"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hiếu ghi chú </a:t>
            </a:r>
            <a:r>
              <a:rPr lang="vi-VN" sz="3600" dirty="0">
                <a:latin typeface="Times New Roman" panose="02020603050405020304" pitchFamily="18" charset="0"/>
                <a:ea typeface="Calibri" panose="020F0502020204030204" pitchFamily="34" charset="0"/>
                <a:cs typeface="Times New Roman" panose="02020603050405020304" pitchFamily="18" charset="0"/>
              </a:rPr>
              <a:t>cho bài nói </a:t>
            </a:r>
            <a:r>
              <a:rPr lang="vi-VN" sz="36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r>
              <a:rPr lang="vi-VN" sz="36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PHT số 1</a:t>
            </a:r>
            <a:r>
              <a:rPr lang="vi-VN" sz="36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r>
              <a:rPr lang="vi-VN" sz="3600" dirty="0">
                <a:latin typeface="Times New Roman" panose="02020603050405020304" pitchFamily="18" charset="0"/>
                <a:ea typeface="Calibri" panose="020F0502020204030204" pitchFamily="34" charset="0"/>
                <a:cs typeface="Times New Roman" panose="02020603050405020304" pitchFamily="18" charset="0"/>
              </a:rPr>
              <a:t>, đánh dấu các ý quan trọng và các từ khoá.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4815840" y="1"/>
            <a:ext cx="7376159" cy="6857999"/>
          </a:xfrm>
          <a:prstGeom prst="rect">
            <a:avLst/>
          </a:prstGeom>
        </p:spPr>
      </p:pic>
      <p:sp>
        <p:nvSpPr>
          <p:cNvPr id="11" name="Rectangle 10"/>
          <p:cNvSpPr/>
          <p:nvPr/>
        </p:nvSpPr>
        <p:spPr>
          <a:xfrm>
            <a:off x="509107" y="934609"/>
            <a:ext cx="4045531" cy="769441"/>
          </a:xfrm>
          <a:prstGeom prst="rect">
            <a:avLst/>
          </a:prstGeom>
        </p:spPr>
        <p:txBody>
          <a:bodyPr wrap="none">
            <a:spAutoFit/>
          </a:bodyPr>
          <a:lstStyle/>
          <a:p>
            <a:pPr algn="just">
              <a:spcAft>
                <a:spcPts val="800"/>
              </a:spcAft>
            </a:pPr>
            <a:r>
              <a:rPr lang="vi-VN" sz="4400"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1. Trước khi nói</a:t>
            </a:r>
            <a:endParaRPr lang="en-US" sz="44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04526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矩形 20">
            <a:extLst>
              <a:ext uri="{FF2B5EF4-FFF2-40B4-BE49-F238E27FC236}">
                <a16:creationId xmlns:a16="http://schemas.microsoft.com/office/drawing/2014/main" id="{B5143E91-737E-A428-4FC4-BDBDC7D54463}"/>
              </a:ext>
            </a:extLst>
          </p:cNvPr>
          <p:cNvSpPr/>
          <p:nvPr/>
        </p:nvSpPr>
        <p:spPr>
          <a:xfrm>
            <a:off x="0" y="0"/>
            <a:ext cx="12192000" cy="6858000"/>
          </a:xfrm>
          <a:prstGeom prst="rect">
            <a:avLst/>
          </a:prstGeom>
          <a:blipFill>
            <a:blip r:embed="rId3"/>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 name="Rectangle 3"/>
          <p:cNvSpPr/>
          <p:nvPr/>
        </p:nvSpPr>
        <p:spPr>
          <a:xfrm>
            <a:off x="76200" y="1312201"/>
            <a:ext cx="3570688" cy="5149871"/>
          </a:xfrm>
          <a:prstGeom prst="rect">
            <a:avLst/>
          </a:prstGeom>
          <a:solidFill>
            <a:srgbClr val="FCE6DC"/>
          </a:solidFill>
        </p:spPr>
        <p:txBody>
          <a:bodyPr wrap="square">
            <a:spAutoFit/>
          </a:bodyPr>
          <a:lstStyle/>
          <a:p>
            <a:pPr algn="just">
              <a:lnSpc>
                <a:spcPct val="130000"/>
              </a:lnSpc>
            </a:pPr>
            <a:r>
              <a:rPr lang="en-US" sz="3200" dirty="0" err="1">
                <a:latin typeface="Times New Roman" panose="02020603050405020304" pitchFamily="18" charset="0"/>
                <a:cs typeface="Times New Roman" panose="02020603050405020304" pitchFamily="18" charset="0"/>
              </a:rPr>
              <a:t>Luyện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theo nhóm, sử dụng </a:t>
            </a:r>
            <a:r>
              <a:rPr lang="en-US" sz="3200" b="1" dirty="0">
                <a:solidFill>
                  <a:schemeClr val="accent2"/>
                </a:solidFill>
                <a:latin typeface="Times New Roman" panose="02020603050405020304" pitchFamily="18" charset="0"/>
                <a:cs typeface="Times New Roman" panose="02020603050405020304" pitchFamily="18" charset="0"/>
              </a:rPr>
              <a:t>B</a:t>
            </a:r>
            <a:r>
              <a:rPr lang="vi-VN" sz="3200" b="1" dirty="0">
                <a:solidFill>
                  <a:schemeClr val="accent2"/>
                </a:solidFill>
                <a:latin typeface="Times New Roman" panose="02020603050405020304" pitchFamily="18" charset="0"/>
                <a:cs typeface="Times New Roman" panose="02020603050405020304" pitchFamily="18" charset="0"/>
              </a:rPr>
              <a:t>ảng kiểm</a:t>
            </a:r>
            <a:r>
              <a:rPr lang="en-US" sz="3200" b="1" dirty="0">
                <a:solidFill>
                  <a:schemeClr val="accent2"/>
                </a:solidFill>
                <a:latin typeface="Times New Roman" panose="02020603050405020304" pitchFamily="18" charset="0"/>
                <a:cs typeface="Times New Roman" panose="02020603050405020304" pitchFamily="18" charset="0"/>
              </a:rPr>
              <a:t>: Đ</a:t>
            </a:r>
            <a:r>
              <a:rPr lang="vi-VN" sz="3200" b="1" dirty="0">
                <a:solidFill>
                  <a:schemeClr val="accent2"/>
                </a:solidFill>
                <a:latin typeface="Times New Roman" panose="02020603050405020304" pitchFamily="18" charset="0"/>
                <a:cs typeface="Times New Roman" panose="02020603050405020304" pitchFamily="18" charset="0"/>
              </a:rPr>
              <a:t>ánh giá kĩ năng trình bày ý kiến về một sự việc có tính thời sự </a:t>
            </a:r>
            <a:r>
              <a:rPr lang="vi-VN" sz="3200" dirty="0">
                <a:solidFill>
                  <a:srgbClr val="00B050"/>
                </a:solidFill>
                <a:latin typeface="Times New Roman" panose="02020603050405020304" pitchFamily="18" charset="0"/>
                <a:cs typeface="Times New Roman" panose="02020603050405020304" pitchFamily="18" charset="0"/>
              </a:rPr>
              <a:t>(</a:t>
            </a:r>
            <a:r>
              <a:rPr lang="vi-VN" sz="3200" b="1" dirty="0">
                <a:solidFill>
                  <a:srgbClr val="00B050"/>
                </a:solidFill>
                <a:latin typeface="Times New Roman" panose="02020603050405020304" pitchFamily="18" charset="0"/>
                <a:cs typeface="Times New Roman" panose="02020603050405020304" pitchFamily="18" charset="0"/>
              </a:rPr>
              <a:t>PHT số 2</a:t>
            </a:r>
            <a:r>
              <a:rPr lang="vi-VN" sz="3200" dirty="0">
                <a:solidFill>
                  <a:srgbClr val="00B050"/>
                </a:solidFill>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để góp ý cho bạn.</a:t>
            </a:r>
            <a:endParaRPr lang="en-US" sz="32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17751A0-E7F4-441F-BD42-75C488D2AF0C}"/>
              </a:ext>
            </a:extLst>
          </p:cNvPr>
          <p:cNvPicPr>
            <a:picLocks noChangeAspect="1"/>
          </p:cNvPicPr>
          <p:nvPr/>
        </p:nvPicPr>
        <p:blipFill>
          <a:blip r:embed="rId4"/>
          <a:stretch>
            <a:fillRect/>
          </a:stretch>
        </p:blipFill>
        <p:spPr>
          <a:xfrm>
            <a:off x="3723088" y="228153"/>
            <a:ext cx="8507012" cy="6401693"/>
          </a:xfrm>
          <a:prstGeom prst="rect">
            <a:avLst/>
          </a:prstGeom>
        </p:spPr>
      </p:pic>
    </p:spTree>
    <p:extLst>
      <p:ext uri="{BB962C8B-B14F-4D97-AF65-F5344CB8AC3E}">
        <p14:creationId xmlns:p14="http://schemas.microsoft.com/office/powerpoint/2010/main" val="5164559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矩形 20">
            <a:extLst>
              <a:ext uri="{FF2B5EF4-FFF2-40B4-BE49-F238E27FC236}">
                <a16:creationId xmlns:a16="http://schemas.microsoft.com/office/drawing/2014/main" id="{B5143E91-737E-A428-4FC4-BDBDC7D54463}"/>
              </a:ext>
            </a:extLst>
          </p:cNvPr>
          <p:cNvSpPr/>
          <p:nvPr/>
        </p:nvSpPr>
        <p:spPr>
          <a:xfrm>
            <a:off x="0" y="0"/>
            <a:ext cx="12192000" cy="6858000"/>
          </a:xfrm>
          <a:prstGeom prst="rect">
            <a:avLst/>
          </a:prstGeom>
          <a:blipFill>
            <a:blip r:embed="rId3"/>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aphicFrame>
        <p:nvGraphicFramePr>
          <p:cNvPr id="3" name="Table 2"/>
          <p:cNvGraphicFramePr>
            <a:graphicFrameLocks noGrp="1"/>
          </p:cNvGraphicFramePr>
          <p:nvPr>
            <p:extLst>
              <p:ext uri="{D42A27DB-BD31-4B8C-83A1-F6EECF244321}">
                <p14:modId xmlns:p14="http://schemas.microsoft.com/office/powerpoint/2010/main" val="1536323616"/>
              </p:ext>
            </p:extLst>
          </p:nvPr>
        </p:nvGraphicFramePr>
        <p:xfrm>
          <a:off x="0" y="622474"/>
          <a:ext cx="12192000" cy="6169020"/>
        </p:xfrm>
        <a:graphic>
          <a:graphicData uri="http://schemas.openxmlformats.org/drawingml/2006/table">
            <a:tbl>
              <a:tblPr firstRow="1" firstCol="1" bandRow="1">
                <a:tableStyleId>{5C22544A-7EE6-4342-B048-85BDC9FD1C3A}</a:tableStyleId>
              </a:tblPr>
              <a:tblGrid>
                <a:gridCol w="6248400">
                  <a:extLst>
                    <a:ext uri="{9D8B030D-6E8A-4147-A177-3AD203B41FA5}">
                      <a16:colId xmlns:a16="http://schemas.microsoft.com/office/drawing/2014/main" val="2467944227"/>
                    </a:ext>
                  </a:extLst>
                </a:gridCol>
                <a:gridCol w="5943600">
                  <a:extLst>
                    <a:ext uri="{9D8B030D-6E8A-4147-A177-3AD203B41FA5}">
                      <a16:colId xmlns:a16="http://schemas.microsoft.com/office/drawing/2014/main" val="1189669287"/>
                    </a:ext>
                  </a:extLst>
                </a:gridCol>
              </a:tblGrid>
              <a:tr h="404641">
                <a:tc>
                  <a:txBody>
                    <a:bodyPr/>
                    <a:lstStyle/>
                    <a:p>
                      <a:pPr algn="ctr">
                        <a:lnSpc>
                          <a:spcPct val="100000"/>
                        </a:lnSpc>
                        <a:spcAft>
                          <a:spcPts val="0"/>
                        </a:spcAft>
                      </a:pPr>
                      <a:r>
                        <a:rPr lang="vi-VN" sz="2300">
                          <a:solidFill>
                            <a:schemeClr val="tx1"/>
                          </a:solidFill>
                          <a:effectLst/>
                          <a:latin typeface="Times New Roman" panose="02020603050405020304" pitchFamily="18" charset="0"/>
                          <a:cs typeface="Times New Roman" panose="02020603050405020304" pitchFamily="18" charset="0"/>
                        </a:rPr>
                        <a:t>Hoạt động nói</a:t>
                      </a:r>
                      <a:endParaRPr lang="en-US" sz="2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0000"/>
                      </a:schemeClr>
                    </a:solidFill>
                  </a:tcPr>
                </a:tc>
                <a:tc>
                  <a:txBody>
                    <a:bodyPr/>
                    <a:lstStyle/>
                    <a:p>
                      <a:pPr algn="ctr">
                        <a:lnSpc>
                          <a:spcPct val="100000"/>
                        </a:lnSpc>
                        <a:spcAft>
                          <a:spcPts val="0"/>
                        </a:spcAft>
                      </a:pPr>
                      <a:r>
                        <a:rPr lang="vi-VN" sz="2300">
                          <a:solidFill>
                            <a:schemeClr val="tx1"/>
                          </a:solidFill>
                          <a:effectLst/>
                          <a:latin typeface="Times New Roman" panose="02020603050405020304" pitchFamily="18" charset="0"/>
                          <a:cs typeface="Times New Roman" panose="02020603050405020304" pitchFamily="18" charset="0"/>
                        </a:rPr>
                        <a:t>Hoạt động nghe</a:t>
                      </a:r>
                      <a:endParaRPr lang="en-US" sz="2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0000"/>
                      </a:schemeClr>
                    </a:solidFill>
                  </a:tcPr>
                </a:tc>
                <a:extLst>
                  <a:ext uri="{0D108BD9-81ED-4DB2-BD59-A6C34878D82A}">
                    <a16:rowId xmlns:a16="http://schemas.microsoft.com/office/drawing/2014/main" val="2648097454"/>
                  </a:ext>
                </a:extLst>
              </a:tr>
              <a:tr h="5764379">
                <a:tc>
                  <a:txBody>
                    <a:bodyPr/>
                    <a:lstStyle/>
                    <a:p>
                      <a:pPr algn="just">
                        <a:lnSpc>
                          <a:spcPct val="150000"/>
                        </a:lnSpc>
                        <a:spcAft>
                          <a:spcPts val="0"/>
                        </a:spcAft>
                      </a:pPr>
                      <a:endParaRPr lang="en-US" sz="23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endParaRPr lang="en-US"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3466712"/>
                  </a:ext>
                </a:extLst>
              </a:tr>
            </a:tbl>
          </a:graphicData>
        </a:graphic>
      </p:graphicFrame>
      <p:sp>
        <p:nvSpPr>
          <p:cNvPr id="29" name="Rectangle 28"/>
          <p:cNvSpPr/>
          <p:nvPr/>
        </p:nvSpPr>
        <p:spPr>
          <a:xfrm>
            <a:off x="4284959" y="52103"/>
            <a:ext cx="3622082" cy="584775"/>
          </a:xfrm>
          <a:prstGeom prst="rect">
            <a:avLst/>
          </a:prstGeom>
        </p:spPr>
        <p:txBody>
          <a:bodyPr wrap="none">
            <a:spAutoFit/>
          </a:bodyPr>
          <a:lstStyle/>
          <a:p>
            <a:pPr algn="just">
              <a:spcAft>
                <a:spcPts val="800"/>
              </a:spcAft>
            </a:pPr>
            <a:r>
              <a:rPr lang="en-US" sz="3200"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2. Trình bày bài nói</a:t>
            </a:r>
            <a:endParaRPr lang="en-US" sz="32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24B337E-7939-440E-B2E7-53B7915C184C}"/>
              </a:ext>
            </a:extLst>
          </p:cNvPr>
          <p:cNvSpPr/>
          <p:nvPr/>
        </p:nvSpPr>
        <p:spPr>
          <a:xfrm>
            <a:off x="93306" y="989214"/>
            <a:ext cx="6096000" cy="5868786"/>
          </a:xfrm>
          <a:prstGeom prst="rect">
            <a:avLst/>
          </a:prstGeom>
          <a:solidFill>
            <a:srgbClr val="C5E0B4"/>
          </a:solidFill>
        </p:spPr>
        <p:txBody>
          <a:bodyPr>
            <a:spAutoFit/>
          </a:bodyPr>
          <a:lstStyle/>
          <a:p>
            <a:pPr algn="just">
              <a:lnSpc>
                <a:spcPct val="150000"/>
              </a:lnSpc>
              <a:spcAft>
                <a:spcPts val="0"/>
              </a:spcAft>
            </a:pPr>
            <a:r>
              <a:rPr lang="vi-VN" sz="2300" dirty="0">
                <a:latin typeface="Times New Roman" panose="02020603050405020304" pitchFamily="18" charset="0"/>
                <a:cs typeface="Times New Roman" panose="02020603050405020304" pitchFamily="18" charset="0"/>
              </a:rPr>
              <a:t>- </a:t>
            </a:r>
            <a:r>
              <a:rPr lang="vi-VN" sz="2300" b="1" dirty="0">
                <a:solidFill>
                  <a:schemeClr val="accent2"/>
                </a:solidFill>
                <a:latin typeface="Times New Roman" panose="02020603050405020304" pitchFamily="18" charset="0"/>
                <a:cs typeface="Times New Roman" panose="02020603050405020304" pitchFamily="18" charset="0"/>
              </a:rPr>
              <a:t>Người trình bày bài nói: </a:t>
            </a:r>
            <a:r>
              <a:rPr lang="vi-VN" sz="2300" dirty="0">
                <a:latin typeface="Times New Roman" panose="02020603050405020304" pitchFamily="18" charset="0"/>
                <a:cs typeface="Times New Roman" panose="02020603050405020304" pitchFamily="18" charset="0"/>
              </a:rPr>
              <a:t>là người tự nguyện nhận nhiệm vụ hay được phân công trước. </a:t>
            </a:r>
            <a:endParaRPr lang="en-US" sz="2300" dirty="0">
              <a:latin typeface="Times New Roman" panose="02020603050405020304" pitchFamily="18" charset="0"/>
              <a:cs typeface="Times New Roman" panose="02020603050405020304" pitchFamily="18" charset="0"/>
            </a:endParaRPr>
          </a:p>
          <a:p>
            <a:pPr algn="just">
              <a:lnSpc>
                <a:spcPct val="150000"/>
              </a:lnSpc>
              <a:spcAft>
                <a:spcPts val="0"/>
              </a:spcAft>
            </a:pPr>
            <a:r>
              <a:rPr lang="vi-VN" sz="2300" dirty="0">
                <a:latin typeface="Times New Roman" panose="02020603050405020304" pitchFamily="18" charset="0"/>
                <a:cs typeface="Times New Roman" panose="02020603050405020304" pitchFamily="18" charset="0"/>
              </a:rPr>
              <a:t>- </a:t>
            </a:r>
            <a:r>
              <a:rPr lang="vi-VN" sz="2300" b="1" dirty="0">
                <a:solidFill>
                  <a:srgbClr val="00B050"/>
                </a:solidFill>
                <a:latin typeface="Times New Roman" panose="02020603050405020304" pitchFamily="18" charset="0"/>
                <a:cs typeface="Times New Roman" panose="02020603050405020304" pitchFamily="18" charset="0"/>
              </a:rPr>
              <a:t>Nội dung nói: </a:t>
            </a:r>
            <a:r>
              <a:rPr lang="vi-VN" sz="2300" dirty="0">
                <a:latin typeface="Times New Roman" panose="02020603050405020304" pitchFamily="18" charset="0"/>
                <a:cs typeface="Times New Roman" panose="02020603050405020304" pitchFamily="18" charset="0"/>
              </a:rPr>
              <a:t>thể hiện ở đề tài đã chọn, dàn ý đã xây dựng và các thông tin thu thập được trong quá trình chuẩn bị, nhằm làm rõ sự việc có tính thời sự liên quan đến mối quan hệ giữa con người với tự nhiên. </a:t>
            </a:r>
            <a:endParaRPr lang="en-US" sz="2300" dirty="0">
              <a:latin typeface="Times New Roman" panose="02020603050405020304" pitchFamily="18" charset="0"/>
              <a:cs typeface="Times New Roman" panose="02020603050405020304" pitchFamily="18" charset="0"/>
            </a:endParaRPr>
          </a:p>
          <a:p>
            <a:pPr algn="just">
              <a:lnSpc>
                <a:spcPct val="150000"/>
              </a:lnSpc>
              <a:spcAft>
                <a:spcPts val="0"/>
              </a:spcAft>
            </a:pPr>
            <a:r>
              <a:rPr lang="vi-VN" sz="2300" dirty="0">
                <a:latin typeface="Times New Roman" panose="02020603050405020304" pitchFamily="18" charset="0"/>
                <a:cs typeface="Times New Roman" panose="02020603050405020304" pitchFamily="18" charset="0"/>
              </a:rPr>
              <a:t>- </a:t>
            </a:r>
            <a:r>
              <a:rPr lang="vi-VN" sz="2300" b="1" dirty="0">
                <a:solidFill>
                  <a:srgbClr val="0070C0"/>
                </a:solidFill>
                <a:latin typeface="Times New Roman" panose="02020603050405020304" pitchFamily="18" charset="0"/>
                <a:cs typeface="Times New Roman" panose="02020603050405020304" pitchFamily="18" charset="0"/>
              </a:rPr>
              <a:t>Cách thức trình bày bài nói: </a:t>
            </a:r>
            <a:r>
              <a:rPr lang="vi-VN" sz="2300" dirty="0">
                <a:latin typeface="Times New Roman" panose="02020603050405020304" pitchFamily="18" charset="0"/>
                <a:cs typeface="Times New Roman" panose="02020603050405020304" pitchFamily="18" charset="0"/>
              </a:rPr>
              <a:t>bài nói được trình bày theo bố cục mạch lạc, rõ ràng; thể hiện đúng đặc trưng ngôn ngữ nói (phối hợp với các yếu tố phi ngôn ngữ và phương tiện hỗ trợ)</a:t>
            </a:r>
            <a:endParaRPr lang="en-US" sz="23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48B58DB-C57E-4A09-92EF-F1ED516D2F29}"/>
              </a:ext>
            </a:extLst>
          </p:cNvPr>
          <p:cNvSpPr/>
          <p:nvPr/>
        </p:nvSpPr>
        <p:spPr>
          <a:xfrm>
            <a:off x="6282612" y="1104554"/>
            <a:ext cx="5909388" cy="5337872"/>
          </a:xfrm>
          <a:prstGeom prst="rect">
            <a:avLst/>
          </a:prstGeom>
          <a:solidFill>
            <a:srgbClr val="FFF0EC"/>
          </a:solidFill>
        </p:spPr>
        <p:txBody>
          <a:bodyPr wrap="square">
            <a:spAutoFit/>
          </a:bodyPr>
          <a:lstStyle/>
          <a:p>
            <a:pPr algn="just">
              <a:lnSpc>
                <a:spcPct val="150000"/>
              </a:lnSpc>
              <a:spcAft>
                <a:spcPts val="0"/>
              </a:spcAft>
            </a:pPr>
            <a:r>
              <a:rPr lang="vi-VN" sz="2300" dirty="0">
                <a:latin typeface="Times New Roman" panose="02020603050405020304" pitchFamily="18" charset="0"/>
                <a:cs typeface="Times New Roman" panose="02020603050405020304" pitchFamily="18" charset="0"/>
              </a:rPr>
              <a:t>- </a:t>
            </a:r>
            <a:r>
              <a:rPr lang="vi-VN" sz="2300" b="1" dirty="0">
                <a:solidFill>
                  <a:schemeClr val="accent2"/>
                </a:solidFill>
                <a:latin typeface="Times New Roman" panose="02020603050405020304" pitchFamily="18" charset="0"/>
                <a:cs typeface="Times New Roman" panose="02020603050405020304" pitchFamily="18" charset="0"/>
              </a:rPr>
              <a:t>Người nghe: </a:t>
            </a:r>
            <a:r>
              <a:rPr lang="vi-VN" sz="2300" dirty="0">
                <a:latin typeface="Times New Roman" panose="02020603050405020304" pitchFamily="18" charset="0"/>
                <a:cs typeface="Times New Roman" panose="02020603050405020304" pitchFamily="18" charset="0"/>
              </a:rPr>
              <a:t>Tất cả HS theo dõi bài nói do người trình bày thực hiện trong tiết học. </a:t>
            </a:r>
            <a:endParaRPr lang="en-US" sz="2300" dirty="0">
              <a:latin typeface="Times New Roman" panose="02020603050405020304" pitchFamily="18" charset="0"/>
              <a:cs typeface="Times New Roman" panose="02020603050405020304" pitchFamily="18" charset="0"/>
            </a:endParaRPr>
          </a:p>
          <a:p>
            <a:pPr algn="just">
              <a:lnSpc>
                <a:spcPct val="150000"/>
              </a:lnSpc>
              <a:spcAft>
                <a:spcPts val="0"/>
              </a:spcAft>
            </a:pPr>
            <a:r>
              <a:rPr lang="vi-VN" sz="2300" b="1" dirty="0">
                <a:solidFill>
                  <a:srgbClr val="CC00FF"/>
                </a:solidFill>
                <a:latin typeface="Times New Roman" panose="02020603050405020304" pitchFamily="18" charset="0"/>
                <a:cs typeface="Times New Roman" panose="02020603050405020304" pitchFamily="18" charset="0"/>
              </a:rPr>
              <a:t>- Các công việc của người nghe:</a:t>
            </a:r>
            <a:endParaRPr lang="en-US" sz="2300" b="1" dirty="0">
              <a:solidFill>
                <a:srgbClr val="CC00FF"/>
              </a:solidFill>
              <a:latin typeface="Times New Roman" panose="02020603050405020304" pitchFamily="18" charset="0"/>
              <a:cs typeface="Times New Roman" panose="02020603050405020304" pitchFamily="18" charset="0"/>
            </a:endParaRPr>
          </a:p>
          <a:p>
            <a:pPr algn="just">
              <a:lnSpc>
                <a:spcPct val="150000"/>
              </a:lnSpc>
              <a:spcAft>
                <a:spcPts val="0"/>
              </a:spcAft>
            </a:pPr>
            <a:r>
              <a:rPr lang="vi-VN" sz="2300" dirty="0">
                <a:solidFill>
                  <a:srgbClr val="002060"/>
                </a:solidFill>
                <a:latin typeface="Times New Roman" panose="02020603050405020304" pitchFamily="18" charset="0"/>
                <a:cs typeface="Times New Roman" panose="02020603050405020304" pitchFamily="18" charset="0"/>
              </a:rPr>
              <a:t>+ Đối chiếu với yêu cầu phần nói của bài để có nhận định về đề tài bài nói.</a:t>
            </a:r>
            <a:endParaRPr lang="en-US" sz="2300" dirty="0">
              <a:solidFill>
                <a:srgbClr val="002060"/>
              </a:solidFill>
              <a:latin typeface="Times New Roman" panose="02020603050405020304" pitchFamily="18" charset="0"/>
              <a:cs typeface="Times New Roman" panose="02020603050405020304" pitchFamily="18" charset="0"/>
            </a:endParaRPr>
          </a:p>
          <a:p>
            <a:pPr algn="just">
              <a:lnSpc>
                <a:spcPct val="150000"/>
              </a:lnSpc>
              <a:spcAft>
                <a:spcPts val="0"/>
              </a:spcAft>
            </a:pPr>
            <a:r>
              <a:rPr lang="vi-VN" sz="2300" dirty="0">
                <a:solidFill>
                  <a:srgbClr val="002060"/>
                </a:solidFill>
                <a:latin typeface="Times New Roman" panose="02020603050405020304" pitchFamily="18" charset="0"/>
                <a:cs typeface="Times New Roman" panose="02020603050405020304" pitchFamily="18" charset="0"/>
              </a:rPr>
              <a:t>+ Theo dõi để nắm bắt chính xác bản chất sự việc và ý kiến của người nói về sự việc.</a:t>
            </a:r>
            <a:endParaRPr lang="en-US" sz="2300" dirty="0">
              <a:solidFill>
                <a:srgbClr val="002060"/>
              </a:solidFill>
              <a:latin typeface="Times New Roman" panose="02020603050405020304" pitchFamily="18" charset="0"/>
              <a:cs typeface="Times New Roman" panose="02020603050405020304" pitchFamily="18" charset="0"/>
            </a:endParaRPr>
          </a:p>
          <a:p>
            <a:pPr algn="just">
              <a:lnSpc>
                <a:spcPct val="150000"/>
              </a:lnSpc>
              <a:spcAft>
                <a:spcPts val="0"/>
              </a:spcAft>
            </a:pPr>
            <a:r>
              <a:rPr lang="vi-VN" sz="2300" dirty="0">
                <a:solidFill>
                  <a:srgbClr val="002060"/>
                </a:solidFill>
                <a:latin typeface="Times New Roman" panose="02020603050405020304" pitchFamily="18" charset="0"/>
                <a:cs typeface="Times New Roman" panose="02020603050405020304" pitchFamily="18" charset="0"/>
              </a:rPr>
              <a:t>+ Ghi nhanh các ý nảy sinh trong quá trình theo dõi bài nói để chuẩn bị cho việc trao đổi sẽ tiến hành khi người nói hoàn thành phần trình bày.</a:t>
            </a:r>
            <a:endParaRPr lang="en-US" sz="23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0046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 calcmode="lin" valueType="num">
                                      <p:cBhvr additive="base">
                                        <p:cTn id="36"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 calcmode="lin" valueType="num">
                                      <p:cBhvr additive="base">
                                        <p:cTn id="42"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43" dur="500"/>
                                        <p:tgtEl>
                                          <p:spTgt spid="5">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5">
                                            <p:txEl>
                                              <p:pRg st="2" end="2"/>
                                            </p:txEl>
                                          </p:spTgt>
                                        </p:tgtEl>
                                        <p:attrNameLst>
                                          <p:attrName>style.visibility</p:attrName>
                                        </p:attrNameLst>
                                      </p:cBhvr>
                                      <p:to>
                                        <p:strVal val="visible"/>
                                      </p:to>
                                    </p:set>
                                    <p:animEffect transition="in" filter="dissolve">
                                      <p:cBhvr>
                                        <p:cTn id="48" dur="500"/>
                                        <p:tgtEl>
                                          <p:spTgt spid="5">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5">
                                            <p:txEl>
                                              <p:pRg st="3" end="3"/>
                                            </p:txEl>
                                          </p:spTgt>
                                        </p:tgtEl>
                                        <p:attrNameLst>
                                          <p:attrName>style.visibility</p:attrName>
                                        </p:attrNameLst>
                                      </p:cBhvr>
                                      <p:to>
                                        <p:strVal val="visible"/>
                                      </p:to>
                                    </p:set>
                                    <p:animEffect transition="in" filter="dissolve">
                                      <p:cBhvr>
                                        <p:cTn id="53" dur="500"/>
                                        <p:tgtEl>
                                          <p:spTgt spid="5">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5">
                                            <p:txEl>
                                              <p:pRg st="4" end="4"/>
                                            </p:txEl>
                                          </p:spTgt>
                                        </p:tgtEl>
                                        <p:attrNameLst>
                                          <p:attrName>style.visibility</p:attrName>
                                        </p:attrNameLst>
                                      </p:cBhvr>
                                      <p:to>
                                        <p:strVal val="visible"/>
                                      </p:to>
                                    </p:set>
                                    <p:animEffect transition="in" filter="dissolve">
                                      <p:cBhvr>
                                        <p:cTn id="5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1CDB7CCA-4C97-4936-9B67-4012780A3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8347" y="1831790"/>
            <a:ext cx="7028992" cy="3953832"/>
          </a:xfrm>
          <a:prstGeom prst="rect">
            <a:avLst/>
          </a:prstGeom>
        </p:spPr>
      </p:pic>
      <p:pic>
        <p:nvPicPr>
          <p:cNvPr id="4" name="Picture 3">
            <a:extLst>
              <a:ext uri="{FF2B5EF4-FFF2-40B4-BE49-F238E27FC236}">
                <a16:creationId xmlns:a16="http://schemas.microsoft.com/office/drawing/2014/main" id="{6D06D435-0539-82F2-FBCA-C9011573B15D}"/>
              </a:ext>
            </a:extLst>
          </p:cNvPr>
          <p:cNvPicPr>
            <a:picLocks noChangeAspect="1"/>
          </p:cNvPicPr>
          <p:nvPr/>
        </p:nvPicPr>
        <p:blipFill rotWithShape="1">
          <a:blip r:embed="rId4">
            <a:clrChange>
              <a:clrFrom>
                <a:srgbClr val="FFFFFF"/>
              </a:clrFrom>
              <a:clrTo>
                <a:srgbClr val="FFFFFF">
                  <a:alpha val="0"/>
                </a:srgbClr>
              </a:clrTo>
            </a:clrChange>
          </a:blip>
          <a:srcRect l="26984" t="18630" r="26757" b="40175"/>
          <a:stretch/>
        </p:blipFill>
        <p:spPr>
          <a:xfrm>
            <a:off x="3744243" y="2350474"/>
            <a:ext cx="5299828" cy="2654784"/>
          </a:xfrm>
          <a:prstGeom prst="rect">
            <a:avLst/>
          </a:prstGeom>
        </p:spPr>
      </p:pic>
      <p:sp>
        <p:nvSpPr>
          <p:cNvPr id="5" name="Rectangle 4"/>
          <p:cNvSpPr/>
          <p:nvPr/>
        </p:nvSpPr>
        <p:spPr>
          <a:xfrm>
            <a:off x="6838121" y="838410"/>
            <a:ext cx="2424489" cy="646331"/>
          </a:xfrm>
          <a:prstGeom prst="rect">
            <a:avLst/>
          </a:prstGeom>
        </p:spPr>
        <p:txBody>
          <a:bodyPr wrap="square">
            <a:spAutoFit/>
          </a:bodyPr>
          <a:lstStyle/>
          <a:p>
            <a:pPr marL="228600" algn="ctr"/>
            <a:r>
              <a:rPr lang="en-US" b="1"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b="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Nhâm</a:t>
            </a:r>
            <a:r>
              <a:rPr lang="en-US" b="1" dirty="0" smtClean="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779</a:t>
            </a:r>
            <a:endParaRPr lang="en-US" b="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228600" algn="ctr"/>
            <a:r>
              <a:rPr lang="en-US" b="1"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Zalo</a:t>
            </a:r>
            <a:r>
              <a:rPr lang="en-US" b="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0981.713.891</a:t>
            </a:r>
          </a:p>
        </p:txBody>
      </p:sp>
    </p:spTree>
    <p:extLst>
      <p:ext uri="{BB962C8B-B14F-4D97-AF65-F5344CB8AC3E}">
        <p14:creationId xmlns:p14="http://schemas.microsoft.com/office/powerpoint/2010/main" val="16284559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矩形 20">
            <a:extLst>
              <a:ext uri="{FF2B5EF4-FFF2-40B4-BE49-F238E27FC236}">
                <a16:creationId xmlns:a16="http://schemas.microsoft.com/office/drawing/2014/main" id="{B5143E91-737E-A428-4FC4-BDBDC7D54463}"/>
              </a:ext>
            </a:extLst>
          </p:cNvPr>
          <p:cNvSpPr/>
          <p:nvPr/>
        </p:nvSpPr>
        <p:spPr>
          <a:xfrm>
            <a:off x="213360" y="198120"/>
            <a:ext cx="11795759" cy="6477001"/>
          </a:xfrm>
          <a:prstGeom prst="rect">
            <a:avLst/>
          </a:prstGeom>
          <a:blipFill>
            <a:blip r:embed="rId3"/>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4" name="Freeform 3">
            <a:extLst>
              <a:ext uri="{FF2B5EF4-FFF2-40B4-BE49-F238E27FC236}">
                <a16:creationId xmlns:a16="http://schemas.microsoft.com/office/drawing/2014/main" id="{10BC6CF0-1A7E-7B41-D1BB-C6F32CD27CE0}"/>
              </a:ext>
            </a:extLst>
          </p:cNvPr>
          <p:cNvSpPr/>
          <p:nvPr/>
        </p:nvSpPr>
        <p:spPr>
          <a:xfrm rot="-5859846">
            <a:off x="1151360" y="86956"/>
            <a:ext cx="3101007" cy="4159663"/>
          </a:xfrm>
          <a:custGeom>
            <a:avLst/>
            <a:gdLst/>
            <a:ahLst/>
            <a:cxnLst/>
            <a:rect l="l" t="t" r="r" b="b"/>
            <a:pathLst>
              <a:path w="3695680" h="4793022">
                <a:moveTo>
                  <a:pt x="0" y="0"/>
                </a:moveTo>
                <a:lnTo>
                  <a:pt x="3695681" y="0"/>
                </a:lnTo>
                <a:lnTo>
                  <a:pt x="3695681" y="4793021"/>
                </a:lnTo>
                <a:lnTo>
                  <a:pt x="0" y="4793021"/>
                </a:lnTo>
                <a:lnTo>
                  <a:pt x="0" y="0"/>
                </a:lnTo>
                <a:close/>
              </a:path>
            </a:pathLst>
          </a:custGeom>
          <a:blipFill>
            <a:blip r:embed="rId4"/>
            <a:stretch>
              <a:fillRect l="-4554" r="-27031"/>
            </a:stretch>
          </a:blipFill>
        </p:spPr>
        <p:txBody>
          <a:bodyPr/>
          <a:lstStyle/>
          <a:p>
            <a:pPr defTabSz="609615">
              <a:defRPr/>
            </a:pPr>
            <a:endParaRPr lang="en-SG" sz="1200">
              <a:solidFill>
                <a:prstClr val="black"/>
              </a:solidFill>
              <a:latin typeface="Calibri"/>
              <a:cs typeface="Arial"/>
              <a:sym typeface="Arial"/>
            </a:endParaRPr>
          </a:p>
        </p:txBody>
      </p:sp>
      <p:sp>
        <p:nvSpPr>
          <p:cNvPr id="25" name="Freeform 5">
            <a:extLst>
              <a:ext uri="{FF2B5EF4-FFF2-40B4-BE49-F238E27FC236}">
                <a16:creationId xmlns:a16="http://schemas.microsoft.com/office/drawing/2014/main" id="{0EA872B8-FAE8-770D-6FE0-4276C8A3A26F}"/>
              </a:ext>
            </a:extLst>
          </p:cNvPr>
          <p:cNvSpPr/>
          <p:nvPr/>
        </p:nvSpPr>
        <p:spPr>
          <a:xfrm flipH="1">
            <a:off x="1579071" y="441784"/>
            <a:ext cx="1450936" cy="376184"/>
          </a:xfrm>
          <a:custGeom>
            <a:avLst/>
            <a:gdLst/>
            <a:ahLst/>
            <a:cxnLst/>
            <a:rect l="l" t="t" r="r" b="b"/>
            <a:pathLst>
              <a:path w="2176404" h="564276">
                <a:moveTo>
                  <a:pt x="2176405" y="0"/>
                </a:moveTo>
                <a:lnTo>
                  <a:pt x="0" y="0"/>
                </a:lnTo>
                <a:lnTo>
                  <a:pt x="0" y="564277"/>
                </a:lnTo>
                <a:lnTo>
                  <a:pt x="2176405" y="564277"/>
                </a:lnTo>
                <a:lnTo>
                  <a:pt x="2176405" y="0"/>
                </a:lnTo>
                <a:close/>
              </a:path>
            </a:pathLst>
          </a:custGeom>
          <a:blipFill>
            <a:blip r:embed="rId5"/>
            <a:stretch>
              <a:fillRect l="-88701" t="-111098" r="-4196" b="-123704"/>
            </a:stretch>
          </a:blipFill>
        </p:spPr>
        <p:txBody>
          <a:bodyPr/>
          <a:lstStyle/>
          <a:p>
            <a:pPr defTabSz="609615">
              <a:defRPr/>
            </a:pPr>
            <a:endParaRPr lang="en-SG" sz="1200">
              <a:solidFill>
                <a:prstClr val="black"/>
              </a:solidFill>
              <a:latin typeface="Calibri"/>
              <a:cs typeface="Arial"/>
              <a:sym typeface="Arial"/>
            </a:endParaRPr>
          </a:p>
        </p:txBody>
      </p:sp>
      <p:sp>
        <p:nvSpPr>
          <p:cNvPr id="28" name="TextBox 27">
            <a:extLst>
              <a:ext uri="{FF2B5EF4-FFF2-40B4-BE49-F238E27FC236}">
                <a16:creationId xmlns:a16="http://schemas.microsoft.com/office/drawing/2014/main" id="{90E09827-62C5-F95B-24A5-E49C0AE6B3DB}"/>
              </a:ext>
            </a:extLst>
          </p:cNvPr>
          <p:cNvSpPr txBox="1"/>
          <p:nvPr/>
        </p:nvSpPr>
        <p:spPr>
          <a:xfrm>
            <a:off x="719449" y="790060"/>
            <a:ext cx="3937820" cy="2653227"/>
          </a:xfrm>
          <a:prstGeom prst="rect">
            <a:avLst/>
          </a:prstGeom>
          <a:noFill/>
        </p:spPr>
        <p:txBody>
          <a:bodyPr wrap="square">
            <a:spAutoFit/>
          </a:bodyPr>
          <a:lstStyle/>
          <a:p>
            <a:pPr algn="ctr" defTabSz="914377">
              <a:lnSpc>
                <a:spcPct val="130000"/>
              </a:lnSpc>
              <a:spcBef>
                <a:spcPts val="400"/>
              </a:spcBef>
              <a:spcAft>
                <a:spcPts val="400"/>
              </a:spcAft>
              <a:defRPr/>
            </a:pPr>
            <a:r>
              <a:rPr lang="en-GB" sz="4267" b="1" kern="0" dirty="0">
                <a:solidFill>
                  <a:srgbClr val="000000"/>
                </a:solidFill>
                <a:latin typeface="Times New Roman" panose="02020603050405020304" pitchFamily="18" charset="0"/>
                <a:cs typeface="Times New Roman" panose="02020603050405020304" pitchFamily="18" charset="0"/>
                <a:sym typeface="Arial"/>
              </a:rPr>
              <a:t>HS </a:t>
            </a:r>
            <a:r>
              <a:rPr lang="en-GB" sz="4267" b="1" kern="0" dirty="0" err="1">
                <a:solidFill>
                  <a:srgbClr val="000000"/>
                </a:solidFill>
                <a:latin typeface="Times New Roman" panose="02020603050405020304" pitchFamily="18" charset="0"/>
                <a:cs typeface="Times New Roman" panose="02020603050405020304" pitchFamily="18" charset="0"/>
                <a:sym typeface="Arial"/>
              </a:rPr>
              <a:t>về</a:t>
            </a:r>
            <a:r>
              <a:rPr lang="en-GB" sz="4267" b="1" kern="0" dirty="0">
                <a:solidFill>
                  <a:srgbClr val="000000"/>
                </a:solidFill>
                <a:latin typeface="Times New Roman" panose="02020603050405020304" pitchFamily="18" charset="0"/>
                <a:cs typeface="Times New Roman" panose="02020603050405020304" pitchFamily="18" charset="0"/>
                <a:sym typeface="Arial"/>
              </a:rPr>
              <a:t> </a:t>
            </a:r>
            <a:r>
              <a:rPr lang="en-GB" sz="4267" b="1" kern="0" dirty="0" err="1">
                <a:solidFill>
                  <a:srgbClr val="000000"/>
                </a:solidFill>
                <a:latin typeface="Times New Roman" panose="02020603050405020304" pitchFamily="18" charset="0"/>
                <a:cs typeface="Times New Roman" panose="02020603050405020304" pitchFamily="18" charset="0"/>
                <a:sym typeface="Arial"/>
              </a:rPr>
              <a:t>nhà</a:t>
            </a:r>
            <a:r>
              <a:rPr lang="en-GB" sz="4267" b="1" kern="0" dirty="0">
                <a:solidFill>
                  <a:srgbClr val="000000"/>
                </a:solidFill>
                <a:latin typeface="Times New Roman" panose="02020603050405020304" pitchFamily="18" charset="0"/>
                <a:cs typeface="Times New Roman" panose="02020603050405020304" pitchFamily="18" charset="0"/>
                <a:sym typeface="Arial"/>
              </a:rPr>
              <a:t> </a:t>
            </a:r>
            <a:r>
              <a:rPr lang="en-GB" sz="4267" b="1" kern="0" dirty="0" err="1">
                <a:solidFill>
                  <a:srgbClr val="000000"/>
                </a:solidFill>
                <a:latin typeface="Times New Roman" panose="02020603050405020304" pitchFamily="18" charset="0"/>
                <a:cs typeface="Times New Roman" panose="02020603050405020304" pitchFamily="18" charset="0"/>
                <a:sym typeface="Arial"/>
              </a:rPr>
              <a:t>lựa</a:t>
            </a:r>
            <a:r>
              <a:rPr lang="en-GB" sz="4267" b="1" kern="0" dirty="0">
                <a:solidFill>
                  <a:srgbClr val="000000"/>
                </a:solidFill>
                <a:latin typeface="Times New Roman" panose="02020603050405020304" pitchFamily="18" charset="0"/>
                <a:cs typeface="Times New Roman" panose="02020603050405020304" pitchFamily="18" charset="0"/>
                <a:sym typeface="Arial"/>
              </a:rPr>
              <a:t> </a:t>
            </a:r>
            <a:r>
              <a:rPr lang="en-GB" sz="4267" b="1" kern="0" dirty="0" err="1">
                <a:solidFill>
                  <a:srgbClr val="000000"/>
                </a:solidFill>
                <a:latin typeface="Times New Roman" panose="02020603050405020304" pitchFamily="18" charset="0"/>
                <a:cs typeface="Times New Roman" panose="02020603050405020304" pitchFamily="18" charset="0"/>
                <a:sym typeface="Arial"/>
              </a:rPr>
              <a:t>chọn</a:t>
            </a:r>
            <a:r>
              <a:rPr lang="en-GB" sz="4267" b="1" kern="0" dirty="0">
                <a:solidFill>
                  <a:srgbClr val="000000"/>
                </a:solidFill>
                <a:latin typeface="Times New Roman" panose="02020603050405020304" pitchFamily="18" charset="0"/>
                <a:cs typeface="Times New Roman" panose="02020603050405020304" pitchFamily="18" charset="0"/>
                <a:sym typeface="Arial"/>
              </a:rPr>
              <a:t> </a:t>
            </a:r>
            <a:r>
              <a:rPr lang="en-GB" sz="4267" b="1" kern="0" dirty="0" err="1">
                <a:solidFill>
                  <a:srgbClr val="000000"/>
                </a:solidFill>
                <a:latin typeface="Times New Roman" panose="02020603050405020304" pitchFamily="18" charset="0"/>
                <a:cs typeface="Times New Roman" panose="02020603050405020304" pitchFamily="18" charset="0"/>
                <a:sym typeface="Arial"/>
              </a:rPr>
              <a:t>một</a:t>
            </a:r>
            <a:r>
              <a:rPr lang="en-GB" sz="4267" b="1" kern="0" dirty="0">
                <a:solidFill>
                  <a:srgbClr val="000000"/>
                </a:solidFill>
                <a:latin typeface="Times New Roman" panose="02020603050405020304" pitchFamily="18" charset="0"/>
                <a:cs typeface="Times New Roman" panose="02020603050405020304" pitchFamily="18" charset="0"/>
                <a:sym typeface="Arial"/>
              </a:rPr>
              <a:t> </a:t>
            </a:r>
            <a:r>
              <a:rPr lang="en-GB" sz="4267" b="1" kern="0" dirty="0" err="1">
                <a:solidFill>
                  <a:srgbClr val="000000"/>
                </a:solidFill>
                <a:latin typeface="Times New Roman" panose="02020603050405020304" pitchFamily="18" charset="0"/>
                <a:cs typeface="Times New Roman" panose="02020603050405020304" pitchFamily="18" charset="0"/>
                <a:sym typeface="Arial"/>
              </a:rPr>
              <a:t>trong</a:t>
            </a:r>
            <a:r>
              <a:rPr lang="en-GB" sz="4267" b="1" kern="0" dirty="0">
                <a:solidFill>
                  <a:srgbClr val="000000"/>
                </a:solidFill>
                <a:latin typeface="Times New Roman" panose="02020603050405020304" pitchFamily="18" charset="0"/>
                <a:cs typeface="Times New Roman" panose="02020603050405020304" pitchFamily="18" charset="0"/>
                <a:sym typeface="Arial"/>
              </a:rPr>
              <a:t> </a:t>
            </a:r>
            <a:r>
              <a:rPr lang="en-GB" sz="4267" b="1" kern="0" dirty="0" err="1">
                <a:solidFill>
                  <a:srgbClr val="000000"/>
                </a:solidFill>
                <a:latin typeface="Times New Roman" panose="02020603050405020304" pitchFamily="18" charset="0"/>
                <a:cs typeface="Times New Roman" panose="02020603050405020304" pitchFamily="18" charset="0"/>
                <a:sym typeface="Arial"/>
              </a:rPr>
              <a:t>hai</a:t>
            </a:r>
            <a:r>
              <a:rPr lang="en-GB" sz="4267" b="1" kern="0" dirty="0">
                <a:solidFill>
                  <a:srgbClr val="000000"/>
                </a:solidFill>
                <a:latin typeface="Times New Roman" panose="02020603050405020304" pitchFamily="18" charset="0"/>
                <a:cs typeface="Times New Roman" panose="02020603050405020304" pitchFamily="18" charset="0"/>
                <a:sym typeface="Arial"/>
              </a:rPr>
              <a:t> </a:t>
            </a:r>
            <a:r>
              <a:rPr lang="en-GB" sz="4267" b="1" kern="0" dirty="0" err="1">
                <a:solidFill>
                  <a:srgbClr val="000000"/>
                </a:solidFill>
                <a:latin typeface="Times New Roman" panose="02020603050405020304" pitchFamily="18" charset="0"/>
                <a:cs typeface="Times New Roman" panose="02020603050405020304" pitchFamily="18" charset="0"/>
                <a:sym typeface="Arial"/>
              </a:rPr>
              <a:t>nhiệm</a:t>
            </a:r>
            <a:r>
              <a:rPr lang="en-GB" sz="4267" b="1" kern="0" dirty="0">
                <a:solidFill>
                  <a:srgbClr val="000000"/>
                </a:solidFill>
                <a:latin typeface="Times New Roman" panose="02020603050405020304" pitchFamily="18" charset="0"/>
                <a:cs typeface="Times New Roman" panose="02020603050405020304" pitchFamily="18" charset="0"/>
                <a:sym typeface="Arial"/>
              </a:rPr>
              <a:t> </a:t>
            </a:r>
            <a:r>
              <a:rPr lang="en-GB" sz="4267" b="1" kern="0" dirty="0" err="1">
                <a:solidFill>
                  <a:srgbClr val="000000"/>
                </a:solidFill>
                <a:latin typeface="Times New Roman" panose="02020603050405020304" pitchFamily="18" charset="0"/>
                <a:cs typeface="Times New Roman" panose="02020603050405020304" pitchFamily="18" charset="0"/>
                <a:sym typeface="Arial"/>
              </a:rPr>
              <a:t>vụ</a:t>
            </a:r>
            <a:r>
              <a:rPr lang="en-GB" sz="4267" b="1" kern="0" dirty="0">
                <a:solidFill>
                  <a:srgbClr val="000000"/>
                </a:solidFill>
                <a:latin typeface="Times New Roman" panose="02020603050405020304" pitchFamily="18" charset="0"/>
                <a:cs typeface="Times New Roman" panose="02020603050405020304" pitchFamily="18" charset="0"/>
                <a:sym typeface="Arial"/>
              </a:rPr>
              <a:t>: </a:t>
            </a:r>
            <a:endParaRPr lang="en-SG" sz="5333" b="1" dirty="0">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29" name="TextBox 28">
            <a:extLst>
              <a:ext uri="{FF2B5EF4-FFF2-40B4-BE49-F238E27FC236}">
                <a16:creationId xmlns:a16="http://schemas.microsoft.com/office/drawing/2014/main" id="{829C7E0D-0C7A-2E23-1741-306E4C56374D}"/>
              </a:ext>
            </a:extLst>
          </p:cNvPr>
          <p:cNvSpPr txBox="1"/>
          <p:nvPr/>
        </p:nvSpPr>
        <p:spPr>
          <a:xfrm>
            <a:off x="5516890" y="459657"/>
            <a:ext cx="6080749" cy="4035144"/>
          </a:xfrm>
          <a:prstGeom prst="rect">
            <a:avLst/>
          </a:prstGeom>
          <a:solidFill>
            <a:srgbClr val="FFEECD"/>
          </a:solidFill>
          <a:effectLst>
            <a:outerShdw blurRad="50800" dist="38100" dir="2700000" algn="tl" rotWithShape="0">
              <a:prstClr val="black">
                <a:alpha val="40000"/>
              </a:prstClr>
            </a:outerShdw>
          </a:effectLst>
        </p:spPr>
        <p:txBody>
          <a:bodyPr wrap="square">
            <a:spAutoFit/>
          </a:bodyPr>
          <a:lstStyle/>
          <a:p>
            <a:pPr algn="just">
              <a:lnSpc>
                <a:spcPct val="150000"/>
              </a:lnSpc>
            </a:pPr>
            <a:r>
              <a:rPr lang="vi-VN" sz="3500" dirty="0">
                <a:latin typeface="Times New Roman" panose="02020603050405020304" pitchFamily="18" charset="0"/>
                <a:cs typeface="Times New Roman" panose="02020603050405020304" pitchFamily="18" charset="0"/>
              </a:rPr>
              <a:t>Ghi hình lại bài trình bày. Dựa vào bảng kiểm, tự đánh giá bài nói, trình bày lại đến khi tạm hài lòng với sản phẩm và công bố bài nói.</a:t>
            </a:r>
            <a:endParaRPr lang="en-US" sz="35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38C32BA7-9716-1745-43B5-779DA45A1761}"/>
              </a:ext>
            </a:extLst>
          </p:cNvPr>
          <p:cNvSpPr txBox="1"/>
          <p:nvPr/>
        </p:nvSpPr>
        <p:spPr>
          <a:xfrm>
            <a:off x="5516889" y="4744634"/>
            <a:ext cx="6080749" cy="1611403"/>
          </a:xfrm>
          <a:prstGeom prst="rect">
            <a:avLst/>
          </a:prstGeom>
          <a:solidFill>
            <a:srgbClr val="FCE6DC"/>
          </a:solidFill>
          <a:effectLst>
            <a:outerShdw blurRad="50800" dist="38100" dir="2700000" algn="tl" rotWithShape="0">
              <a:prstClr val="black">
                <a:alpha val="40000"/>
              </a:prstClr>
            </a:outerShdw>
          </a:effectLst>
        </p:spPr>
        <p:txBody>
          <a:bodyPr wrap="square">
            <a:spAutoFit/>
          </a:bodyPr>
          <a:lstStyle/>
          <a:p>
            <a:pPr algn="just">
              <a:lnSpc>
                <a:spcPct val="150000"/>
              </a:lnSpc>
            </a:pPr>
            <a:r>
              <a:rPr lang="vi-VN" sz="3500" dirty="0">
                <a:latin typeface="Times New Roman" panose="02020603050405020304" pitchFamily="18" charset="0"/>
                <a:cs typeface="Times New Roman" panose="02020603050405020304" pitchFamily="18" charset="0"/>
              </a:rPr>
              <a:t>Chọn một sự việc có tính thời sự khác để trình bày ý kiến.</a:t>
            </a:r>
            <a:endParaRPr lang="en-US" sz="3500" dirty="0">
              <a:latin typeface="Times New Roman" panose="02020603050405020304" pitchFamily="18" charset="0"/>
              <a:cs typeface="Times New Roman" panose="02020603050405020304" pitchFamily="18" charset="0"/>
            </a:endParaRPr>
          </a:p>
        </p:txBody>
      </p:sp>
      <p:pic>
        <p:nvPicPr>
          <p:cNvPr id="31" name="Picture 30" descr="A hand holding a pen over a book&#10;&#10;Description automatically generated">
            <a:extLst>
              <a:ext uri="{FF2B5EF4-FFF2-40B4-BE49-F238E27FC236}">
                <a16:creationId xmlns:a16="http://schemas.microsoft.com/office/drawing/2014/main" id="{2EE5DD56-5427-B6E0-28E7-C701D83798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859" y="4039067"/>
            <a:ext cx="3645773" cy="2430515"/>
          </a:xfrm>
          <a:prstGeom prst="rect">
            <a:avLst/>
          </a:prstGeom>
        </p:spPr>
      </p:pic>
    </p:spTree>
    <p:extLst>
      <p:ext uri="{BB962C8B-B14F-4D97-AF65-F5344CB8AC3E}">
        <p14:creationId xmlns:p14="http://schemas.microsoft.com/office/powerpoint/2010/main" val="8034549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8" grpId="0"/>
      <p:bldP spid="29"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5" name="图片 4" descr="5a094962eca1e">
            <a:extLst>
              <a:ext uri="{FF2B5EF4-FFF2-40B4-BE49-F238E27FC236}">
                <a16:creationId xmlns:a16="http://schemas.microsoft.com/office/drawing/2014/main" id="{D085C0EB-B5EE-4A75-85DC-43037C40FF52}"/>
              </a:ext>
            </a:extLst>
          </p:cNvPr>
          <p:cNvPicPr>
            <a:picLocks noChangeAspect="1"/>
          </p:cNvPicPr>
          <p:nvPr/>
        </p:nvPicPr>
        <p:blipFill rotWithShape="1">
          <a:blip r:embed="rId4"/>
          <a:srcRect l="16101" t="26300" b="3324"/>
          <a:stretch/>
        </p:blipFill>
        <p:spPr>
          <a:xfrm>
            <a:off x="-466842" y="4337993"/>
            <a:ext cx="3004253" cy="2520007"/>
          </a:xfrm>
          <a:custGeom>
            <a:avLst/>
            <a:gdLst>
              <a:gd name="connsiteX0" fmla="*/ 5769261 w 5769261"/>
              <a:gd name="connsiteY0" fmla="*/ 0 h 6647815"/>
              <a:gd name="connsiteX1" fmla="*/ 3256093 w 5769261"/>
              <a:gd name="connsiteY1" fmla="*/ 0 h 6647815"/>
              <a:gd name="connsiteX2" fmla="*/ 0 w 5769261"/>
              <a:gd name="connsiteY2" fmla="*/ 6647815 h 6647815"/>
              <a:gd name="connsiteX3" fmla="*/ 5769261 w 5769261"/>
              <a:gd name="connsiteY3" fmla="*/ 6647815 h 6647815"/>
            </a:gdLst>
            <a:ahLst/>
            <a:cxnLst>
              <a:cxn ang="0">
                <a:pos x="connsiteX0" y="connsiteY0"/>
              </a:cxn>
              <a:cxn ang="0">
                <a:pos x="connsiteX1" y="connsiteY1"/>
              </a:cxn>
              <a:cxn ang="0">
                <a:pos x="connsiteX2" y="connsiteY2"/>
              </a:cxn>
              <a:cxn ang="0">
                <a:pos x="connsiteX3" y="connsiteY3"/>
              </a:cxn>
            </a:cxnLst>
            <a:rect l="l" t="t" r="r" b="b"/>
            <a:pathLst>
              <a:path w="5769261" h="6647815">
                <a:moveTo>
                  <a:pt x="5769261" y="0"/>
                </a:moveTo>
                <a:lnTo>
                  <a:pt x="3256093" y="0"/>
                </a:lnTo>
                <a:lnTo>
                  <a:pt x="0" y="6647815"/>
                </a:lnTo>
                <a:lnTo>
                  <a:pt x="5769261" y="6647815"/>
                </a:lnTo>
                <a:close/>
              </a:path>
            </a:pathLst>
          </a:custGeom>
        </p:spPr>
      </p:pic>
      <p:sp>
        <p:nvSpPr>
          <p:cNvPr id="8" name="Google Shape;1888;p33">
            <a:extLst>
              <a:ext uri="{FF2B5EF4-FFF2-40B4-BE49-F238E27FC236}">
                <a16:creationId xmlns:a16="http://schemas.microsoft.com/office/drawing/2014/main" id="{91AC8897-A561-7585-E081-4174F1D8EB38}"/>
              </a:ext>
            </a:extLst>
          </p:cNvPr>
          <p:cNvSpPr/>
          <p:nvPr/>
        </p:nvSpPr>
        <p:spPr>
          <a:xfrm>
            <a:off x="3374210" y="5597996"/>
            <a:ext cx="3952566" cy="806067"/>
          </a:xfrm>
          <a:prstGeom prst="roundRect">
            <a:avLst>
              <a:gd name="adj" fmla="val 50000"/>
            </a:avLst>
          </a:prstGeom>
          <a:solidFill>
            <a:schemeClr val="accent2">
              <a:lumMod val="20000"/>
              <a:lumOff val="80000"/>
            </a:scheme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rgbClr val="0070C0"/>
                </a:solidFill>
                <a:latin typeface="Times New Roman" panose="02020603050405020304" pitchFamily="18" charset="0"/>
                <a:ea typeface="Nunito"/>
                <a:cs typeface="Times New Roman" panose="02020603050405020304" pitchFamily="18" charset="0"/>
                <a:sym typeface="Nunito"/>
              </a:rPr>
              <a:t>Giáo </a:t>
            </a:r>
            <a:r>
              <a:rPr lang="en-US" sz="2400" b="1" dirty="0" err="1">
                <a:solidFill>
                  <a:srgbClr val="0070C0"/>
                </a:solidFill>
                <a:latin typeface="Times New Roman" panose="02020603050405020304" pitchFamily="18" charset="0"/>
                <a:ea typeface="Nunito"/>
                <a:cs typeface="Times New Roman" panose="02020603050405020304" pitchFamily="18" charset="0"/>
                <a:sym typeface="Nunito"/>
              </a:rPr>
              <a:t>án</a:t>
            </a:r>
            <a:r>
              <a:rPr lang="vi-VN" sz="2400" b="1" dirty="0">
                <a:solidFill>
                  <a:srgbClr val="0070C0"/>
                </a:solidFill>
                <a:latin typeface="Times New Roman" panose="02020603050405020304" pitchFamily="18" charset="0"/>
                <a:ea typeface="Nunito"/>
                <a:cs typeface="Times New Roman" panose="02020603050405020304" pitchFamily="18" charset="0"/>
                <a:sym typeface="Nunito"/>
              </a:rPr>
              <a:t>: </a:t>
            </a:r>
            <a:r>
              <a:rPr lang="en-US" sz="2400" b="1" dirty="0" err="1">
                <a:solidFill>
                  <a:srgbClr val="0070C0"/>
                </a:solidFill>
                <a:latin typeface="Times New Roman" panose="02020603050405020304" pitchFamily="18" charset="0"/>
                <a:ea typeface="Nunito"/>
                <a:cs typeface="Times New Roman" panose="02020603050405020304" pitchFamily="18" charset="0"/>
                <a:sym typeface="Nunito"/>
              </a:rPr>
              <a:t>Nguyễn</a:t>
            </a:r>
            <a:r>
              <a:rPr lang="en-US" sz="2400" b="1" dirty="0">
                <a:solidFill>
                  <a:srgbClr val="0070C0"/>
                </a:solidFill>
                <a:latin typeface="Times New Roman" panose="02020603050405020304" pitchFamily="18" charset="0"/>
                <a:ea typeface="Nunito"/>
                <a:cs typeface="Times New Roman" panose="02020603050405020304" pitchFamily="18" charset="0"/>
                <a:sym typeface="Nunito"/>
              </a:rPr>
              <a:t> </a:t>
            </a:r>
            <a:r>
              <a:rPr lang="en-US" sz="2400" b="1" dirty="0" err="1">
                <a:solidFill>
                  <a:srgbClr val="0070C0"/>
                </a:solidFill>
                <a:latin typeface="Times New Roman" panose="02020603050405020304" pitchFamily="18" charset="0"/>
                <a:ea typeface="Nunito"/>
                <a:cs typeface="Times New Roman" panose="02020603050405020304" pitchFamily="18" charset="0"/>
                <a:sym typeface="Nunito"/>
              </a:rPr>
              <a:t>Nhâm</a:t>
            </a:r>
            <a:endParaRPr lang="en-US" sz="2400" b="1" dirty="0">
              <a:solidFill>
                <a:srgbClr val="0070C0"/>
              </a:solidFill>
              <a:latin typeface="Times New Roman" panose="02020603050405020304" pitchFamily="18" charset="0"/>
              <a:ea typeface="Nunito"/>
              <a:cs typeface="Times New Roman" panose="02020603050405020304" pitchFamily="18" charset="0"/>
              <a:sym typeface="Nunito"/>
            </a:endParaRPr>
          </a:p>
          <a:p>
            <a:pPr marL="0" lvl="0" indent="0" algn="ctr" rtl="0">
              <a:spcBef>
                <a:spcPts val="0"/>
              </a:spcBef>
              <a:spcAft>
                <a:spcPts val="0"/>
              </a:spcAft>
              <a:buNone/>
            </a:pPr>
            <a:r>
              <a:rPr lang="en-US" sz="2400" b="1" dirty="0">
                <a:solidFill>
                  <a:srgbClr val="0070C0"/>
                </a:solidFill>
                <a:latin typeface="Times New Roman" panose="02020603050405020304" pitchFamily="18" charset="0"/>
                <a:ea typeface="Nunito"/>
                <a:cs typeface="Times New Roman" panose="02020603050405020304" pitchFamily="18" charset="0"/>
                <a:sym typeface="Nunito"/>
              </a:rPr>
              <a:t>SDT </a:t>
            </a:r>
            <a:r>
              <a:rPr lang="en-US" sz="2400" b="1" dirty="0" err="1">
                <a:solidFill>
                  <a:srgbClr val="0070C0"/>
                </a:solidFill>
                <a:latin typeface="Times New Roman" panose="02020603050405020304" pitchFamily="18" charset="0"/>
                <a:ea typeface="Nunito"/>
                <a:cs typeface="Times New Roman" panose="02020603050405020304" pitchFamily="18" charset="0"/>
                <a:sym typeface="Nunito"/>
              </a:rPr>
              <a:t>Zalo</a:t>
            </a:r>
            <a:r>
              <a:rPr lang="en-US" sz="2400" b="1" dirty="0">
                <a:solidFill>
                  <a:srgbClr val="0070C0"/>
                </a:solidFill>
                <a:latin typeface="Times New Roman" panose="02020603050405020304" pitchFamily="18" charset="0"/>
                <a:ea typeface="Nunito"/>
                <a:cs typeface="Times New Roman" panose="02020603050405020304" pitchFamily="18" charset="0"/>
                <a:sym typeface="Nunito"/>
              </a:rPr>
              <a:t>: 0981.713.891</a:t>
            </a:r>
            <a:endParaRPr sz="2400" dirty="0">
              <a:solidFill>
                <a:srgbClr val="0070C0"/>
              </a:solidFill>
              <a:latin typeface="Times New Roman" panose="02020603050405020304" pitchFamily="18" charset="0"/>
              <a:ea typeface="Nunito"/>
              <a:cs typeface="Times New Roman" panose="02020603050405020304" pitchFamily="18" charset="0"/>
              <a:sym typeface="Nunito"/>
            </a:endParaRPr>
          </a:p>
        </p:txBody>
      </p:sp>
      <p:pic>
        <p:nvPicPr>
          <p:cNvPr id="3" name="Picture 2">
            <a:extLst>
              <a:ext uri="{FF2B5EF4-FFF2-40B4-BE49-F238E27FC236}">
                <a16:creationId xmlns:a16="http://schemas.microsoft.com/office/drawing/2014/main" id="{3480B965-7CFB-4849-B27E-789801F12D11}"/>
              </a:ext>
            </a:extLst>
          </p:cNvPr>
          <p:cNvPicPr>
            <a:picLocks noChangeAspect="1"/>
          </p:cNvPicPr>
          <p:nvPr/>
        </p:nvPicPr>
        <p:blipFill>
          <a:blip r:embed="rId5"/>
          <a:stretch>
            <a:fillRect/>
          </a:stretch>
        </p:blipFill>
        <p:spPr>
          <a:xfrm>
            <a:off x="923095" y="857530"/>
            <a:ext cx="10345809" cy="4657748"/>
          </a:xfrm>
          <a:prstGeom prst="rect">
            <a:avLst/>
          </a:prstGeom>
        </p:spPr>
      </p:pic>
      <p:sp>
        <p:nvSpPr>
          <p:cNvPr id="6" name="Google Shape;1888;p33">
            <a:extLst>
              <a:ext uri="{FF2B5EF4-FFF2-40B4-BE49-F238E27FC236}">
                <a16:creationId xmlns:a16="http://schemas.microsoft.com/office/drawing/2014/main" id="{91AC8897-A561-7585-E081-4174F1D8EB38}"/>
              </a:ext>
            </a:extLst>
          </p:cNvPr>
          <p:cNvSpPr/>
          <p:nvPr/>
        </p:nvSpPr>
        <p:spPr>
          <a:xfrm>
            <a:off x="-91286" y="-5449"/>
            <a:ext cx="3334744" cy="552057"/>
          </a:xfrm>
          <a:prstGeom prst="roundRect">
            <a:avLst>
              <a:gd name="adj" fmla="val 50000"/>
            </a:avLst>
          </a:prstGeom>
          <a:solidFill>
            <a:srgbClr val="FFE0E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solidFill>
                  <a:schemeClr val="accent5"/>
                </a:solidFill>
                <a:latin typeface="Times New Roman" panose="02020603050405020304" pitchFamily="18" charset="0"/>
                <a:ea typeface="Nunito"/>
                <a:cs typeface="Times New Roman" panose="02020603050405020304" pitchFamily="18" charset="0"/>
                <a:sym typeface="Nunito"/>
              </a:rPr>
              <a:t>BÀI 1:KNTT-LỚP 9</a:t>
            </a:r>
            <a:endParaRPr sz="2400" dirty="0">
              <a:solidFill>
                <a:schemeClr val="accent5"/>
              </a:solidFill>
              <a:latin typeface="Times New Roman" panose="02020603050405020304" pitchFamily="18" charset="0"/>
              <a:ea typeface="Nunito"/>
              <a:cs typeface="Times New Roman" panose="02020603050405020304" pitchFamily="18" charset="0"/>
              <a:sym typeface="Nunito"/>
            </a:endParaRPr>
          </a:p>
        </p:txBody>
      </p:sp>
    </p:spTree>
    <p:extLst>
      <p:ext uri="{BB962C8B-B14F-4D97-AF65-F5344CB8AC3E}">
        <p14:creationId xmlns:p14="http://schemas.microsoft.com/office/powerpoint/2010/main" val="1379443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1CDB7CCA-4C97-4936-9B67-4012780A3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8347" y="1831790"/>
            <a:ext cx="7028992" cy="3953832"/>
          </a:xfrm>
          <a:prstGeom prst="rect">
            <a:avLst/>
          </a:prstGeom>
        </p:spPr>
      </p:pic>
      <p:pic>
        <p:nvPicPr>
          <p:cNvPr id="4" name="Picture 3">
            <a:extLst>
              <a:ext uri="{FF2B5EF4-FFF2-40B4-BE49-F238E27FC236}">
                <a16:creationId xmlns:a16="http://schemas.microsoft.com/office/drawing/2014/main" id="{5DECEDDB-A423-3DDD-346C-584C7572BDD8}"/>
              </a:ext>
            </a:extLst>
          </p:cNvPr>
          <p:cNvPicPr>
            <a:picLocks noChangeAspect="1"/>
          </p:cNvPicPr>
          <p:nvPr/>
        </p:nvPicPr>
        <p:blipFill>
          <a:blip r:embed="rId4"/>
          <a:stretch>
            <a:fillRect/>
          </a:stretch>
        </p:blipFill>
        <p:spPr>
          <a:xfrm>
            <a:off x="3792036" y="1262888"/>
            <a:ext cx="4901609" cy="4346825"/>
          </a:xfrm>
          <a:prstGeom prst="rect">
            <a:avLst/>
          </a:prstGeom>
        </p:spPr>
      </p:pic>
    </p:spTree>
    <p:extLst>
      <p:ext uri="{BB962C8B-B14F-4D97-AF65-F5344CB8AC3E}">
        <p14:creationId xmlns:p14="http://schemas.microsoft.com/office/powerpoint/2010/main" val="1274311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80222" y="1340607"/>
            <a:ext cx="6298033" cy="4598375"/>
            <a:chOff x="7989455" y="4768815"/>
            <a:chExt cx="6298033" cy="4598375"/>
          </a:xfrm>
        </p:grpSpPr>
        <p:sp>
          <p:nvSpPr>
            <p:cNvPr id="3" name="Folded Corner 2"/>
            <p:cNvSpPr/>
            <p:nvPr/>
          </p:nvSpPr>
          <p:spPr>
            <a:xfrm>
              <a:off x="7989455" y="4900133"/>
              <a:ext cx="6298033" cy="4467057"/>
            </a:xfrm>
            <a:prstGeom prst="foldedCorner">
              <a:avLst/>
            </a:prstGeom>
            <a:solidFill>
              <a:srgbClr val="FBF1DE"/>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112239" y="4768815"/>
              <a:ext cx="5771109" cy="4598375"/>
            </a:xfrm>
            <a:prstGeom prst="rect">
              <a:avLst/>
            </a:prstGeom>
          </p:spPr>
          <p:txBody>
            <a:bodyPr wrap="square">
              <a:spAutoFit/>
            </a:bodyPr>
            <a:lstStyle/>
            <a:p>
              <a:pPr algn="just">
                <a:lnSpc>
                  <a:spcPct val="150000"/>
                </a:lnSpc>
              </a:pPr>
              <a:r>
                <a:rPr lang="vi-VN" sz="4000" dirty="0">
                  <a:latin typeface="Times New Roman" panose="02020603050405020304" pitchFamily="18" charset="0"/>
                  <a:ea typeface="Tahoma" panose="020B0604030504040204" pitchFamily="34" charset="0"/>
                  <a:cs typeface="Times New Roman" panose="02020603050405020304" pitchFamily="18" charset="0"/>
                </a:rPr>
                <a:t>Em hãy nêu một sự việc có tính thời sự liên quan đến mối quan hệ giữa con người với tự nhiên mà các em quan tâm.</a:t>
              </a:r>
              <a:endParaRPr lang="en-US" sz="4000" dirty="0">
                <a:latin typeface="Times New Roman" panose="02020603050405020304" pitchFamily="18" charset="0"/>
                <a:ea typeface="Tahoma" panose="020B0604030504040204" pitchFamily="34" charset="0"/>
                <a:cs typeface="Times New Roman" panose="02020603050405020304" pitchFamily="18" charset="0"/>
              </a:endParaRPr>
            </a:p>
          </p:txBody>
        </p:sp>
      </p:grpSp>
      <p:pic>
        <p:nvPicPr>
          <p:cNvPr id="5" name="Picture 4"/>
          <p:cNvPicPr>
            <a:picLocks noChangeAspect="1"/>
          </p:cNvPicPr>
          <p:nvPr/>
        </p:nvPicPr>
        <p:blipFill>
          <a:blip r:embed="rId2"/>
          <a:stretch>
            <a:fillRect/>
          </a:stretch>
        </p:blipFill>
        <p:spPr>
          <a:xfrm>
            <a:off x="7465291" y="1623576"/>
            <a:ext cx="4006272" cy="5234424"/>
          </a:xfrm>
          <a:prstGeom prst="rect">
            <a:avLst/>
          </a:prstGeom>
        </p:spPr>
      </p:pic>
    </p:spTree>
    <p:extLst>
      <p:ext uri="{BB962C8B-B14F-4D97-AF65-F5344CB8AC3E}">
        <p14:creationId xmlns:p14="http://schemas.microsoft.com/office/powerpoint/2010/main" val="2485422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矩形 20">
            <a:extLst>
              <a:ext uri="{FF2B5EF4-FFF2-40B4-BE49-F238E27FC236}">
                <a16:creationId xmlns:a16="http://schemas.microsoft.com/office/drawing/2014/main" id="{B5143E91-737E-A428-4FC4-BDBDC7D54463}"/>
              </a:ext>
            </a:extLst>
          </p:cNvPr>
          <p:cNvSpPr/>
          <p:nvPr/>
        </p:nvSpPr>
        <p:spPr>
          <a:xfrm>
            <a:off x="213360" y="198120"/>
            <a:ext cx="11795759" cy="6477001"/>
          </a:xfrm>
          <a:prstGeom prst="rect">
            <a:avLst/>
          </a:prstGeom>
          <a:blipFill>
            <a:blip r:embed="rId3"/>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Rounded Rectangle 12"/>
          <p:cNvSpPr/>
          <p:nvPr/>
        </p:nvSpPr>
        <p:spPr>
          <a:xfrm>
            <a:off x="430772" y="3436274"/>
            <a:ext cx="3793987" cy="782782"/>
          </a:xfrm>
          <a:prstGeom prst="roundRect">
            <a:avLst/>
          </a:prstGeom>
          <a:solidFill>
            <a:schemeClr val="accent4">
              <a:lumMod val="75000"/>
            </a:schemeClr>
          </a:solidFill>
          <a:ln>
            <a:solidFill>
              <a:schemeClr val="accent4">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R="62865" algn="ctr">
              <a:spcAft>
                <a:spcPts val="800"/>
              </a:spcAft>
              <a:tabLst>
                <a:tab pos="196850" algn="l"/>
              </a:tabLst>
            </a:pPr>
            <a:r>
              <a:rPr lang="en-US" sz="2800" dirty="0" err="1">
                <a:latin typeface="Times New Roman" panose="02020603050405020304" pitchFamily="18" charset="0"/>
                <a:ea typeface="Calibri" panose="020F0502020204030204" pitchFamily="34" charset="0"/>
                <a:cs typeface="Times New Roman" panose="02020603050405020304" pitchFamily="18" charset="0"/>
              </a:rPr>
              <a:t>Hạn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hán</a:t>
            </a:r>
            <a:r>
              <a:rPr lang="en-US" sz="2800" dirty="0">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miền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Tây</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8" name="Picture 4" descr="Cảnh báo lũ và sạt lở đất tại 10 tỉnh, thành phố"/>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426337" y="2521785"/>
            <a:ext cx="3641216" cy="257909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4652532" y="5411943"/>
            <a:ext cx="3188825" cy="78278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R="62865" algn="ctr">
              <a:spcAft>
                <a:spcPts val="800"/>
              </a:spcAft>
              <a:tabLst>
                <a:tab pos="196850" algn="l"/>
              </a:tabLst>
            </a:pPr>
            <a:r>
              <a:rPr lang="en-US" sz="2800">
                <a:latin typeface="Times New Roman" panose="02020603050405020304" pitchFamily="18" charset="0"/>
                <a:ea typeface="Calibri" panose="020F0502020204030204" pitchFamily="34" charset="0"/>
                <a:cs typeface="Times New Roman" panose="02020603050405020304" pitchFamily="18" charset="0"/>
              </a:rPr>
              <a:t>Sạt lở đất</a:t>
            </a:r>
            <a:endParaRPr lang="en-US" sz="2800">
              <a:latin typeface="Calibri" panose="020F0502020204030204" pitchFamily="34" charset="0"/>
              <a:ea typeface="Calibri" panose="020F0502020204030204" pitchFamily="34" charset="0"/>
              <a:cs typeface="Times New Roman" panose="02020603050405020304" pitchFamily="18" charset="0"/>
            </a:endParaRPr>
          </a:p>
        </p:txBody>
      </p:sp>
      <p:pic>
        <p:nvPicPr>
          <p:cNvPr id="1030" name="Picture 6" descr="Toàn cảnh lũ lụt miền Trung: Đại hồng thủy trăm năm có một - Báo Công an  Nhân dân điện tử"/>
          <p:cNvPicPr>
            <a:picLocks noChangeAspect="1" noChangeArrowheads="1"/>
          </p:cNvPicPr>
          <p:nvPr/>
        </p:nvPicPr>
        <p:blipFill rotWithShape="1">
          <a:blip r:embed="rId5">
            <a:extLst>
              <a:ext uri="{28A0092B-C50C-407E-A947-70E740481C1C}">
                <a14:useLocalDpi xmlns:a14="http://schemas.microsoft.com/office/drawing/2010/main" val="0"/>
              </a:ext>
            </a:extLst>
          </a:blip>
          <a:srcRect r="4963"/>
          <a:stretch/>
        </p:blipFill>
        <p:spPr bwMode="auto">
          <a:xfrm>
            <a:off x="8220531" y="440734"/>
            <a:ext cx="3631945" cy="285709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Rounded Rectangle 14"/>
          <p:cNvSpPr/>
          <p:nvPr/>
        </p:nvSpPr>
        <p:spPr>
          <a:xfrm>
            <a:off x="8442090" y="3436274"/>
            <a:ext cx="3188825" cy="78278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R="62865" algn="ctr">
              <a:spcAft>
                <a:spcPts val="800"/>
              </a:spcAft>
              <a:tabLst>
                <a:tab pos="196850" algn="l"/>
              </a:tabLst>
            </a:pPr>
            <a:r>
              <a:rPr lang="en-US" sz="2800">
                <a:latin typeface="Times New Roman" panose="02020603050405020304" pitchFamily="18" charset="0"/>
                <a:ea typeface="Calibri" panose="020F0502020204030204" pitchFamily="34" charset="0"/>
                <a:cs typeface="Times New Roman" panose="02020603050405020304" pitchFamily="18" charset="0"/>
              </a:rPr>
              <a:t>Lũ lụt</a:t>
            </a:r>
            <a:endParaRPr lang="en-US" sz="280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4" descr="Biến đổi khí hậu: Hạn hán, xâm nhập mặn lịch sử ở Tiền Giang - Ảnh thời sự  trong nước - Kinh tế - Thông tấn xã Việt Nam (TTX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801" y="550875"/>
            <a:ext cx="4123536" cy="2746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7399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randombar(horizontal)">
                                      <p:cBhvr>
                                        <p:cTn id="14" dur="500"/>
                                        <p:tgtEl>
                                          <p:spTgt spid="102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circle(in)">
                                      <p:cBhvr>
                                        <p:cTn id="24" dur="500"/>
                                        <p:tgtEl>
                                          <p:spTgt spid="1030"/>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1"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1CDB7CCA-4C97-4936-9B67-4012780A3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8347" y="1831790"/>
            <a:ext cx="7028992" cy="3953832"/>
          </a:xfrm>
          <a:prstGeom prst="rect">
            <a:avLst/>
          </a:prstGeom>
        </p:spPr>
      </p:pic>
      <p:pic>
        <p:nvPicPr>
          <p:cNvPr id="4" name="Picture 3">
            <a:extLst>
              <a:ext uri="{FF2B5EF4-FFF2-40B4-BE49-F238E27FC236}">
                <a16:creationId xmlns:a16="http://schemas.microsoft.com/office/drawing/2014/main" id="{8315973B-39F5-6396-DCF9-3867F1F6210E}"/>
              </a:ext>
            </a:extLst>
          </p:cNvPr>
          <p:cNvPicPr>
            <a:picLocks noChangeAspect="1"/>
          </p:cNvPicPr>
          <p:nvPr/>
        </p:nvPicPr>
        <p:blipFill rotWithShape="1">
          <a:blip r:embed="rId4">
            <a:clrChange>
              <a:clrFrom>
                <a:srgbClr val="FFFFFF"/>
              </a:clrFrom>
              <a:clrTo>
                <a:srgbClr val="FFFFFF">
                  <a:alpha val="0"/>
                </a:srgbClr>
              </a:clrTo>
            </a:clrChange>
          </a:blip>
          <a:srcRect l="25783" t="17860" r="28148" b="37465"/>
          <a:stretch/>
        </p:blipFill>
        <p:spPr>
          <a:xfrm>
            <a:off x="3792038" y="2364944"/>
            <a:ext cx="4901610" cy="2673752"/>
          </a:xfrm>
          <a:prstGeom prst="rect">
            <a:avLst/>
          </a:prstGeom>
        </p:spPr>
      </p:pic>
      <p:sp>
        <p:nvSpPr>
          <p:cNvPr id="5" name="Rectangle 4"/>
          <p:cNvSpPr/>
          <p:nvPr/>
        </p:nvSpPr>
        <p:spPr>
          <a:xfrm>
            <a:off x="9650437" y="1023076"/>
            <a:ext cx="773723" cy="523220"/>
          </a:xfrm>
          <a:prstGeom prst="rect">
            <a:avLst/>
          </a:prstGeom>
        </p:spPr>
        <p:txBody>
          <a:bodyPr wrap="square">
            <a:spAutoFit/>
          </a:bodyPr>
          <a:lstStyle/>
          <a:p>
            <a:pPr marL="228600" algn="ctr"/>
            <a:r>
              <a:rPr lang="en-US" sz="2800" b="1" smtClean="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36</a:t>
            </a:r>
            <a:endParaRPr lang="en-US" sz="2800" b="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955481" y="838410"/>
            <a:ext cx="2424489" cy="369332"/>
          </a:xfrm>
          <a:prstGeom prst="rect">
            <a:avLst/>
          </a:prstGeom>
        </p:spPr>
        <p:txBody>
          <a:bodyPr wrap="square">
            <a:spAutoFit/>
          </a:bodyPr>
          <a:lstStyle/>
          <a:p>
            <a:pPr marL="228600" algn="ctr"/>
            <a:r>
              <a:rPr lang="en-US" b="1" dirty="0" smtClean="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FULL </a:t>
            </a:r>
            <a:r>
              <a:rPr lang="en-US" b="1" dirty="0" err="1" smtClean="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full</a:t>
            </a:r>
            <a:endParaRPr lang="en-US" b="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61930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0">
            <a:extLst>
              <a:ext uri="{FF2B5EF4-FFF2-40B4-BE49-F238E27FC236}">
                <a16:creationId xmlns:a16="http://schemas.microsoft.com/office/drawing/2014/main" id="{DFCD3244-3861-4BFC-7C2F-6CBC404118F6}"/>
              </a:ext>
            </a:extLst>
          </p:cNvPr>
          <p:cNvSpPr/>
          <p:nvPr/>
        </p:nvSpPr>
        <p:spPr>
          <a:xfrm>
            <a:off x="3028885" y="362067"/>
            <a:ext cx="6134225" cy="5972180"/>
          </a:xfrm>
          <a:prstGeom prst="ellipse">
            <a:avLst/>
          </a:prstGeom>
          <a:solidFill>
            <a:srgbClr val="F7F9F3"/>
          </a:solidFill>
          <a:ln>
            <a:noFill/>
          </a:ln>
          <a:effectLst>
            <a:outerShdw blurRad="215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a:ea typeface="楷体" panose="02010609060101010101" pitchFamily="49" charset="-122"/>
              <a:cs typeface="+mn-cs"/>
            </a:endParaRPr>
          </a:p>
        </p:txBody>
      </p:sp>
      <p:sp>
        <p:nvSpPr>
          <p:cNvPr id="10" name="矩形 15">
            <a:extLst>
              <a:ext uri="{FF2B5EF4-FFF2-40B4-BE49-F238E27FC236}">
                <a16:creationId xmlns:a16="http://schemas.microsoft.com/office/drawing/2014/main" id="{AAB4505F-A807-ADD2-ECF6-4317CA782746}"/>
              </a:ext>
            </a:extLst>
          </p:cNvPr>
          <p:cNvSpPr/>
          <p:nvPr/>
        </p:nvSpPr>
        <p:spPr>
          <a:xfrm>
            <a:off x="5381460" y="812139"/>
            <a:ext cx="1429079" cy="1225081"/>
          </a:xfrm>
          <a:prstGeom prst="rect">
            <a:avLst/>
          </a:prstGeom>
          <a:solidFill>
            <a:srgbClr val="39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altLang="zh-CN" sz="7200" b="1"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rPr>
              <a:t>I</a:t>
            </a:r>
            <a:endParaRPr kumimoji="0" lang="zh-CN" altLang="en-US" sz="7200" b="1"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endParaRPr>
          </a:p>
        </p:txBody>
      </p:sp>
      <p:sp>
        <p:nvSpPr>
          <p:cNvPr id="12" name="TextBox 11">
            <a:extLst>
              <a:ext uri="{FF2B5EF4-FFF2-40B4-BE49-F238E27FC236}">
                <a16:creationId xmlns:a16="http://schemas.microsoft.com/office/drawing/2014/main" id="{4E2B9AEE-8701-0351-A16B-80A0591CC357}"/>
              </a:ext>
            </a:extLst>
          </p:cNvPr>
          <p:cNvSpPr txBox="1"/>
          <p:nvPr/>
        </p:nvSpPr>
        <p:spPr>
          <a:xfrm>
            <a:off x="3533133" y="2487292"/>
            <a:ext cx="5125727" cy="2862322"/>
          </a:xfrm>
          <a:prstGeom prst="rect">
            <a:avLst/>
          </a:prstGeom>
          <a:noFill/>
        </p:spPr>
        <p:txBody>
          <a:bodyPr wrap="square">
            <a:spAutoFit/>
          </a:bodyPr>
          <a:lstStyle/>
          <a:p>
            <a:pPr algn="ctr">
              <a:lnSpc>
                <a:spcPct val="150000"/>
              </a:lnSpc>
            </a:pPr>
            <a:r>
              <a:rPr lang="vi-VN" sz="4000" b="1">
                <a:solidFill>
                  <a:schemeClr val="accent5">
                    <a:lumMod val="50000"/>
                  </a:schemeClr>
                </a:solidFill>
                <a:latin typeface="Times New Roman" panose="02020603050405020304" pitchFamily="18" charset="0"/>
                <a:cs typeface="Times New Roman" panose="02020603050405020304" pitchFamily="18" charset="0"/>
              </a:rPr>
              <a:t>Một số lưu ý khi trình bày ý kiến về một sự việc có tính thời sự</a:t>
            </a:r>
            <a:endParaRPr lang="en-US" sz="400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6181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矩形 20">
            <a:extLst>
              <a:ext uri="{FF2B5EF4-FFF2-40B4-BE49-F238E27FC236}">
                <a16:creationId xmlns:a16="http://schemas.microsoft.com/office/drawing/2014/main" id="{B5143E91-737E-A428-4FC4-BDBDC7D54463}"/>
              </a:ext>
            </a:extLst>
          </p:cNvPr>
          <p:cNvSpPr/>
          <p:nvPr/>
        </p:nvSpPr>
        <p:spPr>
          <a:xfrm>
            <a:off x="213360" y="198120"/>
            <a:ext cx="11795759" cy="6477001"/>
          </a:xfrm>
          <a:prstGeom prst="rect">
            <a:avLst/>
          </a:prstGeom>
          <a:blipFill>
            <a:blip r:embed="rId3"/>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nvGrpSpPr>
          <p:cNvPr id="12" name="Group 11"/>
          <p:cNvGrpSpPr/>
          <p:nvPr/>
        </p:nvGrpSpPr>
        <p:grpSpPr>
          <a:xfrm>
            <a:off x="3076937" y="620033"/>
            <a:ext cx="8416723" cy="5633174"/>
            <a:chOff x="9894425" y="2584852"/>
            <a:chExt cx="8416723" cy="5633174"/>
          </a:xfrm>
        </p:grpSpPr>
        <p:sp>
          <p:nvSpPr>
            <p:cNvPr id="16" name="Rounded Rectangle 15"/>
            <p:cNvSpPr/>
            <p:nvPr/>
          </p:nvSpPr>
          <p:spPr>
            <a:xfrm>
              <a:off x="10210799" y="3006984"/>
              <a:ext cx="8100349" cy="5211042"/>
            </a:xfrm>
            <a:prstGeom prst="round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Times New Roman" panose="02020603050405020304" pitchFamily="18" charset="0"/>
                  <a:cs typeface="Times New Roman" panose="02020603050405020304" pitchFamily="18" charset="0"/>
                </a:rPr>
                <a:t>Theo em, các tiêu chí để đánh giá bài nói trình bày ý kiến về một sự việc có tính thời sự liên quan đến mối quan hệ giữa con người với tự nhiên là gì?</a:t>
              </a:r>
              <a:endParaRPr lang="en-US" sz="4000">
                <a:solidFill>
                  <a:schemeClr val="tx1"/>
                </a:solidFill>
                <a:latin typeface="Times New Roman" panose="02020603050405020304" pitchFamily="18" charset="0"/>
                <a:cs typeface="Times New Roman" panose="02020603050405020304" pitchFamily="18" charset="0"/>
              </a:endParaRPr>
            </a:p>
          </p:txBody>
        </p:sp>
        <p:sp>
          <p:nvSpPr>
            <p:cNvPr id="17" name="Oval 16"/>
            <p:cNvSpPr/>
            <p:nvPr/>
          </p:nvSpPr>
          <p:spPr>
            <a:xfrm>
              <a:off x="9894425" y="2584852"/>
              <a:ext cx="1078374" cy="107837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b="1">
                  <a:solidFill>
                    <a:schemeClr val="bg1"/>
                  </a:solidFill>
                  <a:latin typeface="Arial" panose="020B0604020202020204" pitchFamily="34" charset="0"/>
                  <a:cs typeface="Arial" panose="020B0604020202020204" pitchFamily="34" charset="0"/>
                </a:rPr>
                <a:t>?</a:t>
              </a:r>
            </a:p>
          </p:txBody>
        </p:sp>
      </p:grpSp>
      <p:pic>
        <p:nvPicPr>
          <p:cNvPr id="19"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01884" y="1489453"/>
            <a:ext cx="2275968" cy="5022827"/>
          </a:xfrm>
          <a:prstGeom prst="rect">
            <a:avLst/>
          </a:prstGeom>
        </p:spPr>
      </p:pic>
    </p:spTree>
    <p:extLst>
      <p:ext uri="{BB962C8B-B14F-4D97-AF65-F5344CB8AC3E}">
        <p14:creationId xmlns:p14="http://schemas.microsoft.com/office/powerpoint/2010/main" val="18015940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down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 calcmode="lin" valueType="num">
                                      <p:cBhvr>
                                        <p:cTn id="14" dur="500" fill="hold"/>
                                        <p:tgtEl>
                                          <p:spTgt spid="12"/>
                                        </p:tgtEl>
                                        <p:attrNameLst>
                                          <p:attrName>style.rotation</p:attrName>
                                        </p:attrNameLst>
                                      </p:cBhvr>
                                      <p:tavLst>
                                        <p:tav tm="0">
                                          <p:val>
                                            <p:fltVal val="90"/>
                                          </p:val>
                                        </p:tav>
                                        <p:tav tm="100000">
                                          <p:val>
                                            <p:fltVal val="0"/>
                                          </p:val>
                                        </p:tav>
                                      </p:tavLst>
                                    </p:anim>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矩形 20">
            <a:extLst>
              <a:ext uri="{FF2B5EF4-FFF2-40B4-BE49-F238E27FC236}">
                <a16:creationId xmlns:a16="http://schemas.microsoft.com/office/drawing/2014/main" id="{B5143E91-737E-A428-4FC4-BDBDC7D54463}"/>
              </a:ext>
            </a:extLst>
          </p:cNvPr>
          <p:cNvSpPr/>
          <p:nvPr/>
        </p:nvSpPr>
        <p:spPr>
          <a:xfrm>
            <a:off x="0" y="0"/>
            <a:ext cx="12192000" cy="6858000"/>
          </a:xfrm>
          <a:prstGeom prst="rect">
            <a:avLst/>
          </a:prstGeom>
          <a:blipFill>
            <a:blip r:embed="rId3"/>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0" name="Oval 19">
            <a:extLst>
              <a:ext uri="{FF2B5EF4-FFF2-40B4-BE49-F238E27FC236}">
                <a16:creationId xmlns:a16="http://schemas.microsoft.com/office/drawing/2014/main" id="{F0BBA818-DF55-3918-114D-09F424B9D90F}"/>
              </a:ext>
            </a:extLst>
          </p:cNvPr>
          <p:cNvSpPr/>
          <p:nvPr/>
        </p:nvSpPr>
        <p:spPr>
          <a:xfrm>
            <a:off x="219955" y="1932972"/>
            <a:ext cx="1715355" cy="1269689"/>
          </a:xfrm>
          <a:prstGeom prst="ellipse">
            <a:avLst/>
          </a:prstGeom>
          <a:solidFill>
            <a:schemeClr val="accent3"/>
          </a:solidFill>
          <a:ln w="12700" cap="flat" cmpd="sng" algn="ctr">
            <a:solidFill>
              <a:sysClr val="windowText" lastClr="00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algn="ctr">
              <a:lnSpc>
                <a:spcPct val="107000"/>
              </a:lnSpc>
              <a:spcAft>
                <a:spcPts val="1067"/>
              </a:spcAft>
            </a:pPr>
            <a:r>
              <a:rPr lang="en-US" sz="2600" b="1" ker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Nội dung</a:t>
            </a:r>
            <a:endParaRPr lang="en-SG" sz="2600" b="1" ker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ounded Rectangle 165">
            <a:extLst>
              <a:ext uri="{FF2B5EF4-FFF2-40B4-BE49-F238E27FC236}">
                <a16:creationId xmlns:a16="http://schemas.microsoft.com/office/drawing/2014/main" id="{DF8A1612-D7D7-B624-522A-B0956C79AAE4}"/>
              </a:ext>
            </a:extLst>
          </p:cNvPr>
          <p:cNvSpPr/>
          <p:nvPr/>
        </p:nvSpPr>
        <p:spPr>
          <a:xfrm>
            <a:off x="2485629" y="127928"/>
            <a:ext cx="9517318" cy="681575"/>
          </a:xfrm>
          <a:prstGeom prst="roundRect">
            <a:avLst/>
          </a:prstGeom>
          <a:solidFill>
            <a:srgbClr val="E2ECFB"/>
          </a:solidFill>
          <a:ln w="12700" cap="flat" cmpd="sng" algn="ctr">
            <a:solidFill>
              <a:sysClr val="windowText" lastClr="00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r>
              <a:rPr lang="vi-VN" sz="2350">
                <a:latin typeface="Times New Roman" panose="02020603050405020304" pitchFamily="18" charset="0"/>
                <a:cs typeface="Times New Roman" panose="02020603050405020304" pitchFamily="18" charset="0"/>
              </a:rPr>
              <a:t>Giới thiệu và nêu tóm tắt được sự việc cần trình bày.</a:t>
            </a:r>
            <a:endParaRPr lang="en-US" sz="2350">
              <a:latin typeface="Times New Roman" panose="02020603050405020304" pitchFamily="18" charset="0"/>
              <a:cs typeface="Times New Roman" panose="02020603050405020304" pitchFamily="18" charset="0"/>
            </a:endParaRPr>
          </a:p>
        </p:txBody>
      </p:sp>
      <p:sp>
        <p:nvSpPr>
          <p:cNvPr id="22" name="Rounded Rectangle 166">
            <a:extLst>
              <a:ext uri="{FF2B5EF4-FFF2-40B4-BE49-F238E27FC236}">
                <a16:creationId xmlns:a16="http://schemas.microsoft.com/office/drawing/2014/main" id="{92EAC9C3-3021-8088-7705-BB2104ACD7FB}"/>
              </a:ext>
            </a:extLst>
          </p:cNvPr>
          <p:cNvSpPr/>
          <p:nvPr/>
        </p:nvSpPr>
        <p:spPr>
          <a:xfrm>
            <a:off x="2485629" y="929055"/>
            <a:ext cx="9517318" cy="695700"/>
          </a:xfrm>
          <a:prstGeom prst="roundRect">
            <a:avLst/>
          </a:prstGeom>
          <a:solidFill>
            <a:srgbClr val="E2ECFB"/>
          </a:solidFill>
          <a:ln w="12700" cap="flat" cmpd="sng" algn="ctr">
            <a:solidFill>
              <a:sysClr val="windowText" lastClr="00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r>
              <a:rPr lang="vi-VN" sz="2350">
                <a:latin typeface="Times New Roman" panose="02020603050405020304" pitchFamily="18" charset="0"/>
                <a:cs typeface="Times New Roman" panose="02020603050405020304" pitchFamily="18" charset="0"/>
              </a:rPr>
              <a:t>Trình bày ý kiến về sự việc (đồng tình hay phản đối).</a:t>
            </a:r>
            <a:endParaRPr lang="en-US" sz="2350">
              <a:latin typeface="Times New Roman" panose="02020603050405020304" pitchFamily="18" charset="0"/>
              <a:cs typeface="Times New Roman" panose="02020603050405020304" pitchFamily="18" charset="0"/>
            </a:endParaRPr>
          </a:p>
        </p:txBody>
      </p:sp>
      <p:cxnSp>
        <p:nvCxnSpPr>
          <p:cNvPr id="23" name="Straight Connector 22">
            <a:extLst>
              <a:ext uri="{FF2B5EF4-FFF2-40B4-BE49-F238E27FC236}">
                <a16:creationId xmlns:a16="http://schemas.microsoft.com/office/drawing/2014/main" id="{3901BE48-3A70-893C-3BCB-DF4AA8725B57}"/>
              </a:ext>
            </a:extLst>
          </p:cNvPr>
          <p:cNvCxnSpPr>
            <a:stCxn id="20" idx="6"/>
            <a:endCxn id="21" idx="1"/>
          </p:cNvCxnSpPr>
          <p:nvPr/>
        </p:nvCxnSpPr>
        <p:spPr>
          <a:xfrm flipV="1">
            <a:off x="1935310" y="468716"/>
            <a:ext cx="550319" cy="2099101"/>
          </a:xfrm>
          <a:prstGeom prst="line">
            <a:avLst/>
          </a:prstGeom>
          <a:noFill/>
          <a:ln w="6350" cap="flat" cmpd="sng" algn="ctr">
            <a:solidFill>
              <a:sysClr val="windowText" lastClr="000000"/>
            </a:solidFill>
            <a:prstDash val="solid"/>
            <a:miter lim="800000"/>
          </a:ln>
          <a:effectLst/>
        </p:spPr>
      </p:cxnSp>
      <p:cxnSp>
        <p:nvCxnSpPr>
          <p:cNvPr id="24" name="Straight Connector 23">
            <a:extLst>
              <a:ext uri="{FF2B5EF4-FFF2-40B4-BE49-F238E27FC236}">
                <a16:creationId xmlns:a16="http://schemas.microsoft.com/office/drawing/2014/main" id="{B52B0098-85E1-3C54-E44F-36298EC62DEA}"/>
              </a:ext>
            </a:extLst>
          </p:cNvPr>
          <p:cNvCxnSpPr>
            <a:stCxn id="20" idx="6"/>
            <a:endCxn id="22" idx="1"/>
          </p:cNvCxnSpPr>
          <p:nvPr/>
        </p:nvCxnSpPr>
        <p:spPr>
          <a:xfrm flipV="1">
            <a:off x="1935310" y="1276905"/>
            <a:ext cx="550319" cy="1290912"/>
          </a:xfrm>
          <a:prstGeom prst="line">
            <a:avLst/>
          </a:prstGeom>
          <a:noFill/>
          <a:ln w="6350" cap="flat" cmpd="sng" algn="ctr">
            <a:solidFill>
              <a:sysClr val="windowText" lastClr="000000"/>
            </a:solidFill>
            <a:prstDash val="solid"/>
            <a:miter lim="800000"/>
          </a:ln>
          <a:effectLst/>
        </p:spPr>
      </p:cxnSp>
      <p:sp>
        <p:nvSpPr>
          <p:cNvPr id="25" name="Rounded Rectangle 166">
            <a:extLst>
              <a:ext uri="{FF2B5EF4-FFF2-40B4-BE49-F238E27FC236}">
                <a16:creationId xmlns:a16="http://schemas.microsoft.com/office/drawing/2014/main" id="{92EAC9C3-3021-8088-7705-BB2104ACD7FB}"/>
              </a:ext>
            </a:extLst>
          </p:cNvPr>
          <p:cNvSpPr/>
          <p:nvPr/>
        </p:nvSpPr>
        <p:spPr>
          <a:xfrm>
            <a:off x="2485629" y="1739592"/>
            <a:ext cx="9517318" cy="949622"/>
          </a:xfrm>
          <a:prstGeom prst="roundRect">
            <a:avLst/>
          </a:prstGeom>
          <a:solidFill>
            <a:srgbClr val="E2ECFB"/>
          </a:solidFill>
          <a:ln w="12700" cap="flat" cmpd="sng" algn="ctr">
            <a:solidFill>
              <a:sysClr val="windowText" lastClr="00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algn="just">
              <a:lnSpc>
                <a:spcPct val="130000"/>
              </a:lnSpc>
            </a:pPr>
            <a:r>
              <a:rPr lang="vi-VN" sz="2350">
                <a:latin typeface="Times New Roman" panose="02020603050405020304" pitchFamily="18" charset="0"/>
                <a:cs typeface="Times New Roman" panose="02020603050405020304" pitchFamily="18" charset="0"/>
              </a:rPr>
              <a:t>Nêu được ảnh hưởng của sự việc đối với cuộc sống con người và sự phát triển của xã hội.</a:t>
            </a:r>
            <a:endParaRPr lang="en-US" sz="2350">
              <a:latin typeface="Times New Roman" panose="02020603050405020304" pitchFamily="18" charset="0"/>
              <a:cs typeface="Times New Roman" panose="02020603050405020304" pitchFamily="18" charset="0"/>
            </a:endParaRPr>
          </a:p>
        </p:txBody>
      </p:sp>
      <p:cxnSp>
        <p:nvCxnSpPr>
          <p:cNvPr id="26" name="Straight Connector 25">
            <a:extLst>
              <a:ext uri="{FF2B5EF4-FFF2-40B4-BE49-F238E27FC236}">
                <a16:creationId xmlns:a16="http://schemas.microsoft.com/office/drawing/2014/main" id="{B52B0098-85E1-3C54-E44F-36298EC62DEA}"/>
              </a:ext>
            </a:extLst>
          </p:cNvPr>
          <p:cNvCxnSpPr>
            <a:stCxn id="20" idx="6"/>
            <a:endCxn id="25" idx="1"/>
          </p:cNvCxnSpPr>
          <p:nvPr/>
        </p:nvCxnSpPr>
        <p:spPr>
          <a:xfrm flipV="1">
            <a:off x="1935310" y="2214403"/>
            <a:ext cx="550319" cy="353414"/>
          </a:xfrm>
          <a:prstGeom prst="line">
            <a:avLst/>
          </a:prstGeom>
          <a:noFill/>
          <a:ln w="6350" cap="flat" cmpd="sng" algn="ctr">
            <a:solidFill>
              <a:sysClr val="windowText" lastClr="000000"/>
            </a:solidFill>
            <a:prstDash val="solid"/>
            <a:miter lim="800000"/>
          </a:ln>
          <a:effectLst/>
        </p:spPr>
      </p:cxnSp>
      <p:sp>
        <p:nvSpPr>
          <p:cNvPr id="27" name="Rounded Rectangle 166">
            <a:extLst>
              <a:ext uri="{FF2B5EF4-FFF2-40B4-BE49-F238E27FC236}">
                <a16:creationId xmlns:a16="http://schemas.microsoft.com/office/drawing/2014/main" id="{92EAC9C3-3021-8088-7705-BB2104ACD7FB}"/>
              </a:ext>
            </a:extLst>
          </p:cNvPr>
          <p:cNvSpPr/>
          <p:nvPr/>
        </p:nvSpPr>
        <p:spPr>
          <a:xfrm>
            <a:off x="2485628" y="2808818"/>
            <a:ext cx="9482878" cy="695700"/>
          </a:xfrm>
          <a:prstGeom prst="roundRect">
            <a:avLst/>
          </a:prstGeom>
          <a:solidFill>
            <a:srgbClr val="E2ECFB"/>
          </a:solidFill>
          <a:ln w="12700" cap="flat" cmpd="sng" algn="ctr">
            <a:solidFill>
              <a:sysClr val="windowText" lastClr="00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r>
              <a:rPr lang="vi-VN" sz="2350">
                <a:latin typeface="Times New Roman" panose="02020603050405020304" pitchFamily="18" charset="0"/>
                <a:cs typeface="Times New Roman" panose="02020603050405020304" pitchFamily="18" charset="0"/>
              </a:rPr>
              <a:t>Nêu giải pháp cho sự việc.</a:t>
            </a:r>
            <a:endParaRPr lang="en-US" sz="2350">
              <a:latin typeface="Times New Roman" panose="02020603050405020304" pitchFamily="18" charset="0"/>
              <a:cs typeface="Times New Roman" panose="02020603050405020304" pitchFamily="18" charset="0"/>
            </a:endParaRPr>
          </a:p>
        </p:txBody>
      </p:sp>
      <p:cxnSp>
        <p:nvCxnSpPr>
          <p:cNvPr id="28" name="Straight Connector 27">
            <a:extLst>
              <a:ext uri="{FF2B5EF4-FFF2-40B4-BE49-F238E27FC236}">
                <a16:creationId xmlns:a16="http://schemas.microsoft.com/office/drawing/2014/main" id="{B52B0098-85E1-3C54-E44F-36298EC62DEA}"/>
              </a:ext>
            </a:extLst>
          </p:cNvPr>
          <p:cNvCxnSpPr>
            <a:stCxn id="20" idx="6"/>
            <a:endCxn id="27" idx="1"/>
          </p:cNvCxnSpPr>
          <p:nvPr/>
        </p:nvCxnSpPr>
        <p:spPr>
          <a:xfrm>
            <a:off x="1935310" y="2567817"/>
            <a:ext cx="550318" cy="588851"/>
          </a:xfrm>
          <a:prstGeom prst="line">
            <a:avLst/>
          </a:prstGeom>
          <a:noFill/>
          <a:ln w="6350" cap="flat" cmpd="sng" algn="ctr">
            <a:solidFill>
              <a:sysClr val="windowText" lastClr="000000"/>
            </a:solidFill>
            <a:prstDash val="solid"/>
            <a:miter lim="800000"/>
          </a:ln>
          <a:effectLst/>
        </p:spPr>
      </p:cxnSp>
      <p:sp>
        <p:nvSpPr>
          <p:cNvPr id="33" name="Rounded Rectangle 166">
            <a:extLst>
              <a:ext uri="{FF2B5EF4-FFF2-40B4-BE49-F238E27FC236}">
                <a16:creationId xmlns:a16="http://schemas.microsoft.com/office/drawing/2014/main" id="{92EAC9C3-3021-8088-7705-BB2104ACD7FB}"/>
              </a:ext>
            </a:extLst>
          </p:cNvPr>
          <p:cNvSpPr/>
          <p:nvPr/>
        </p:nvSpPr>
        <p:spPr>
          <a:xfrm>
            <a:off x="2485628" y="3599035"/>
            <a:ext cx="9482878" cy="695700"/>
          </a:xfrm>
          <a:prstGeom prst="roundRect">
            <a:avLst/>
          </a:prstGeom>
          <a:solidFill>
            <a:srgbClr val="E2ECFB"/>
          </a:solidFill>
          <a:ln w="12700" cap="flat" cmpd="sng" algn="ctr">
            <a:solidFill>
              <a:sysClr val="windowText" lastClr="00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r>
              <a:rPr lang="vi-VN" sz="2350">
                <a:latin typeface="Times New Roman" panose="02020603050405020304" pitchFamily="18" charset="0"/>
                <a:cs typeface="Times New Roman" panose="02020603050405020304" pitchFamily="18" charset="0"/>
              </a:rPr>
              <a:t>Nêu bài học rút ra từ sự việc.</a:t>
            </a:r>
            <a:endParaRPr lang="en-US" sz="2350">
              <a:latin typeface="Times New Roman" panose="02020603050405020304" pitchFamily="18" charset="0"/>
              <a:cs typeface="Times New Roman" panose="02020603050405020304" pitchFamily="18" charset="0"/>
            </a:endParaRPr>
          </a:p>
        </p:txBody>
      </p:sp>
      <p:cxnSp>
        <p:nvCxnSpPr>
          <p:cNvPr id="34" name="Straight Connector 33">
            <a:extLst>
              <a:ext uri="{FF2B5EF4-FFF2-40B4-BE49-F238E27FC236}">
                <a16:creationId xmlns:a16="http://schemas.microsoft.com/office/drawing/2014/main" id="{B52B0098-85E1-3C54-E44F-36298EC62DEA}"/>
              </a:ext>
            </a:extLst>
          </p:cNvPr>
          <p:cNvCxnSpPr>
            <a:stCxn id="20" idx="6"/>
            <a:endCxn id="33" idx="1"/>
          </p:cNvCxnSpPr>
          <p:nvPr/>
        </p:nvCxnSpPr>
        <p:spPr>
          <a:xfrm>
            <a:off x="1935310" y="2567817"/>
            <a:ext cx="550318" cy="1379068"/>
          </a:xfrm>
          <a:prstGeom prst="line">
            <a:avLst/>
          </a:prstGeom>
          <a:noFill/>
          <a:ln w="6350" cap="flat" cmpd="sng" algn="ctr">
            <a:solidFill>
              <a:sysClr val="windowText" lastClr="000000"/>
            </a:solidFill>
            <a:prstDash val="solid"/>
            <a:miter lim="800000"/>
          </a:ln>
          <a:effectLst/>
        </p:spPr>
      </p:cxnSp>
      <p:sp>
        <p:nvSpPr>
          <p:cNvPr id="37" name="Rounded Rectangle 166">
            <a:extLst>
              <a:ext uri="{FF2B5EF4-FFF2-40B4-BE49-F238E27FC236}">
                <a16:creationId xmlns:a16="http://schemas.microsoft.com/office/drawing/2014/main" id="{92EAC9C3-3021-8088-7705-BB2104ACD7FB}"/>
              </a:ext>
            </a:extLst>
          </p:cNvPr>
          <p:cNvSpPr/>
          <p:nvPr/>
        </p:nvSpPr>
        <p:spPr>
          <a:xfrm>
            <a:off x="2485628" y="4411737"/>
            <a:ext cx="9482878" cy="695700"/>
          </a:xfrm>
          <a:prstGeom prst="roundRect">
            <a:avLst/>
          </a:prstGeom>
          <a:solidFill>
            <a:srgbClr val="E2ECFB"/>
          </a:solidFill>
          <a:ln w="12700" cap="flat" cmpd="sng" algn="ctr">
            <a:solidFill>
              <a:sysClr val="windowText" lastClr="00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r>
              <a:rPr lang="vi-VN" sz="2350">
                <a:latin typeface="Times New Roman" panose="02020603050405020304" pitchFamily="18" charset="0"/>
                <a:cs typeface="Times New Roman" panose="02020603050405020304" pitchFamily="18" charset="0"/>
              </a:rPr>
              <a:t>Trả lời được các câu hỏi và ý kiến phản biện.</a:t>
            </a:r>
            <a:endParaRPr lang="en-US" sz="2350">
              <a:latin typeface="Times New Roman" panose="02020603050405020304" pitchFamily="18" charset="0"/>
              <a:cs typeface="Times New Roman" panose="02020603050405020304" pitchFamily="18" charset="0"/>
            </a:endParaRPr>
          </a:p>
        </p:txBody>
      </p:sp>
      <p:cxnSp>
        <p:nvCxnSpPr>
          <p:cNvPr id="38" name="Straight Connector 37">
            <a:extLst>
              <a:ext uri="{FF2B5EF4-FFF2-40B4-BE49-F238E27FC236}">
                <a16:creationId xmlns:a16="http://schemas.microsoft.com/office/drawing/2014/main" id="{B52B0098-85E1-3C54-E44F-36298EC62DEA}"/>
              </a:ext>
            </a:extLst>
          </p:cNvPr>
          <p:cNvCxnSpPr>
            <a:stCxn id="20" idx="6"/>
            <a:endCxn id="37" idx="1"/>
          </p:cNvCxnSpPr>
          <p:nvPr/>
        </p:nvCxnSpPr>
        <p:spPr>
          <a:xfrm>
            <a:off x="1935310" y="2567817"/>
            <a:ext cx="550318" cy="2191770"/>
          </a:xfrm>
          <a:prstGeom prst="line">
            <a:avLst/>
          </a:prstGeom>
          <a:noFill/>
          <a:ln w="6350" cap="flat" cmpd="sng" algn="ctr">
            <a:solidFill>
              <a:sysClr val="windowText" lastClr="000000"/>
            </a:solidFill>
            <a:prstDash val="solid"/>
            <a:miter lim="800000"/>
          </a:ln>
          <a:effectLst/>
        </p:spPr>
      </p:cxnSp>
      <p:sp>
        <p:nvSpPr>
          <p:cNvPr id="47" name="Oval 46">
            <a:extLst>
              <a:ext uri="{FF2B5EF4-FFF2-40B4-BE49-F238E27FC236}">
                <a16:creationId xmlns:a16="http://schemas.microsoft.com/office/drawing/2014/main" id="{F0BBA818-DF55-3918-114D-09F424B9D90F}"/>
              </a:ext>
            </a:extLst>
          </p:cNvPr>
          <p:cNvSpPr/>
          <p:nvPr/>
        </p:nvSpPr>
        <p:spPr>
          <a:xfrm>
            <a:off x="219954" y="5308944"/>
            <a:ext cx="1715355" cy="1269689"/>
          </a:xfrm>
          <a:prstGeom prst="ellipse">
            <a:avLst/>
          </a:prstGeom>
          <a:solidFill>
            <a:schemeClr val="accent3">
              <a:lumMod val="90000"/>
            </a:schemeClr>
          </a:solidFill>
          <a:ln w="12700" cap="flat" cmpd="sng" algn="ctr">
            <a:solidFill>
              <a:sysClr val="windowText" lastClr="00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algn="ctr">
              <a:lnSpc>
                <a:spcPct val="107000"/>
              </a:lnSpc>
              <a:spcAft>
                <a:spcPts val="1067"/>
              </a:spcAft>
            </a:pPr>
            <a:r>
              <a:rPr lang="en-US" sz="2600" b="1" ker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thức</a:t>
            </a:r>
            <a:endParaRPr lang="en-SG" sz="2600" b="1" ker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Rounded Rectangle 165">
            <a:extLst>
              <a:ext uri="{FF2B5EF4-FFF2-40B4-BE49-F238E27FC236}">
                <a16:creationId xmlns:a16="http://schemas.microsoft.com/office/drawing/2014/main" id="{DF8A1612-D7D7-B624-522A-B0956C79AAE4}"/>
              </a:ext>
            </a:extLst>
          </p:cNvPr>
          <p:cNvSpPr/>
          <p:nvPr/>
        </p:nvSpPr>
        <p:spPr>
          <a:xfrm>
            <a:off x="2451188" y="5244119"/>
            <a:ext cx="9517318" cy="681575"/>
          </a:xfrm>
          <a:prstGeom prst="roundRect">
            <a:avLst/>
          </a:prstGeom>
          <a:solidFill>
            <a:srgbClr val="E2ECFB"/>
          </a:solidFill>
          <a:ln w="12700" cap="flat" cmpd="sng" algn="ctr">
            <a:solidFill>
              <a:sysClr val="windowText" lastClr="00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r>
              <a:rPr lang="vi-VN" sz="2350">
                <a:latin typeface="Times New Roman" panose="02020603050405020304" pitchFamily="18" charset="0"/>
                <a:cs typeface="Times New Roman" panose="02020603050405020304" pitchFamily="18" charset="0"/>
              </a:rPr>
              <a:t>Nói to, rõ ràng, truyền cảm.</a:t>
            </a:r>
            <a:endParaRPr lang="en-US" sz="2350">
              <a:latin typeface="Times New Roman" panose="02020603050405020304" pitchFamily="18" charset="0"/>
              <a:cs typeface="Times New Roman" panose="02020603050405020304" pitchFamily="18" charset="0"/>
            </a:endParaRPr>
          </a:p>
        </p:txBody>
      </p:sp>
      <p:cxnSp>
        <p:nvCxnSpPr>
          <p:cNvPr id="49" name="Straight Connector 48">
            <a:extLst>
              <a:ext uri="{FF2B5EF4-FFF2-40B4-BE49-F238E27FC236}">
                <a16:creationId xmlns:a16="http://schemas.microsoft.com/office/drawing/2014/main" id="{3901BE48-3A70-893C-3BCB-DF4AA8725B57}"/>
              </a:ext>
            </a:extLst>
          </p:cNvPr>
          <p:cNvCxnSpPr>
            <a:stCxn id="47" idx="6"/>
            <a:endCxn id="48" idx="1"/>
          </p:cNvCxnSpPr>
          <p:nvPr/>
        </p:nvCxnSpPr>
        <p:spPr>
          <a:xfrm flipV="1">
            <a:off x="1935309" y="5584907"/>
            <a:ext cx="515879" cy="358882"/>
          </a:xfrm>
          <a:prstGeom prst="line">
            <a:avLst/>
          </a:prstGeom>
          <a:noFill/>
          <a:ln w="6350" cap="flat" cmpd="sng" algn="ctr">
            <a:solidFill>
              <a:sysClr val="windowText" lastClr="000000"/>
            </a:solidFill>
            <a:prstDash val="solid"/>
            <a:miter lim="800000"/>
          </a:ln>
          <a:effectLst/>
        </p:spPr>
      </p:cxnSp>
      <p:sp>
        <p:nvSpPr>
          <p:cNvPr id="54" name="Rounded Rectangle 165">
            <a:extLst>
              <a:ext uri="{FF2B5EF4-FFF2-40B4-BE49-F238E27FC236}">
                <a16:creationId xmlns:a16="http://schemas.microsoft.com/office/drawing/2014/main" id="{DF8A1612-D7D7-B624-522A-B0956C79AAE4}"/>
              </a:ext>
            </a:extLst>
          </p:cNvPr>
          <p:cNvSpPr/>
          <p:nvPr/>
        </p:nvSpPr>
        <p:spPr>
          <a:xfrm>
            <a:off x="2451188" y="6056821"/>
            <a:ext cx="9517318" cy="681575"/>
          </a:xfrm>
          <a:prstGeom prst="roundRect">
            <a:avLst/>
          </a:prstGeom>
          <a:solidFill>
            <a:srgbClr val="E2ECFB"/>
          </a:solidFill>
          <a:ln w="12700" cap="flat" cmpd="sng" algn="ctr">
            <a:solidFill>
              <a:sysClr val="windowText" lastClr="00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r>
              <a:rPr lang="vi-VN" sz="2350">
                <a:latin typeface="Times New Roman" panose="02020603050405020304" pitchFamily="18" charset="0"/>
                <a:cs typeface="Times New Roman" panose="02020603050405020304" pitchFamily="18" charset="0"/>
              </a:rPr>
              <a:t>Sử dụng yếu tố phi ngôn ngữ (điệu bộ, cử chỉ, nét mặt, ánh mắt,...) phù hợp.</a:t>
            </a:r>
            <a:endParaRPr lang="en-US" sz="2350">
              <a:latin typeface="Times New Roman" panose="02020603050405020304" pitchFamily="18"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3901BE48-3A70-893C-3BCB-DF4AA8725B57}"/>
              </a:ext>
            </a:extLst>
          </p:cNvPr>
          <p:cNvCxnSpPr>
            <a:stCxn id="47" idx="6"/>
            <a:endCxn id="54" idx="1"/>
          </p:cNvCxnSpPr>
          <p:nvPr/>
        </p:nvCxnSpPr>
        <p:spPr>
          <a:xfrm>
            <a:off x="1935309" y="5943789"/>
            <a:ext cx="515879" cy="453820"/>
          </a:xfrm>
          <a:prstGeom prst="line">
            <a:avLst/>
          </a:prstGeom>
          <a:noFill/>
          <a:ln w="6350" cap="flat" cmpd="sng" algn="ctr">
            <a:solidFill>
              <a:sysClr val="windowText" lastClr="000000"/>
            </a:solidFill>
            <a:prstDash val="solid"/>
            <a:miter lim="800000"/>
          </a:ln>
          <a:effectLst/>
        </p:spPr>
      </p:cxnSp>
    </p:spTree>
    <p:extLst>
      <p:ext uri="{BB962C8B-B14F-4D97-AF65-F5344CB8AC3E}">
        <p14:creationId xmlns:p14="http://schemas.microsoft.com/office/powerpoint/2010/main" val="14821343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inVertical)">
                                      <p:cBhvr>
                                        <p:cTn id="36" dur="500"/>
                                        <p:tgtEl>
                                          <p:spTgt spid="2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barn(inVertical)">
                                      <p:cBhvr>
                                        <p:cTn id="44" dur="500"/>
                                        <p:tgtEl>
                                          <p:spTgt spid="34"/>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inVertical)">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arn(inVertical)">
                                      <p:cBhvr>
                                        <p:cTn id="52" dur="500"/>
                                        <p:tgtEl>
                                          <p:spTgt spid="38"/>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barn(inVertical)">
                                      <p:cBhvr>
                                        <p:cTn id="55" dur="500"/>
                                        <p:tgtEl>
                                          <p:spTgt spid="37"/>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heel(1)">
                                      <p:cBhvr>
                                        <p:cTn id="60" dur="500"/>
                                        <p:tgtEl>
                                          <p:spTgt spid="47"/>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barn(inVertical)">
                                      <p:cBhvr>
                                        <p:cTn id="65" dur="500"/>
                                        <p:tgtEl>
                                          <p:spTgt spid="49"/>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barn(inVertical)">
                                      <p:cBhvr>
                                        <p:cTn id="68" dur="500"/>
                                        <p:tgtEl>
                                          <p:spTgt spid="48"/>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barn(inVertical)">
                                      <p:cBhvr>
                                        <p:cTn id="73" dur="500"/>
                                        <p:tgtEl>
                                          <p:spTgt spid="55"/>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barn(inVertical)">
                                      <p:cBhvr>
                                        <p:cTn id="7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5" grpId="0" animBg="1"/>
      <p:bldP spid="27" grpId="0" animBg="1"/>
      <p:bldP spid="33" grpId="0" animBg="1"/>
      <p:bldP spid="37" grpId="0" animBg="1"/>
      <p:bldP spid="47" grpId="0" animBg="1"/>
      <p:bldP spid="48" grpId="0" animBg="1"/>
      <p:bldP spid="5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000000"/>
      </a:dk2>
      <a:lt2>
        <a:srgbClr val="F7F4E1"/>
      </a:lt2>
      <a:accent1>
        <a:srgbClr val="99BDB5"/>
      </a:accent1>
      <a:accent2>
        <a:srgbClr val="DC541E"/>
      </a:accent2>
      <a:accent3>
        <a:srgbClr val="F3E3C1"/>
      </a:accent3>
      <a:accent4>
        <a:srgbClr val="48A1A9"/>
      </a:accent4>
      <a:accent5>
        <a:srgbClr val="77B8A6"/>
      </a:accent5>
      <a:accent6>
        <a:srgbClr val="FFFFFF"/>
      </a:accent6>
      <a:hlink>
        <a:srgbClr val="FFFFFF"/>
      </a:hlink>
      <a:folHlink>
        <a:srgbClr val="FFFFF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74355" r="-17645"/>
          </a:stretch>
        </a:blipFill>
        <a:ln>
          <a:noFill/>
        </a:ln>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639</Words>
  <Application>Microsoft Office PowerPoint</Application>
  <PresentationFormat>Widescreen</PresentationFormat>
  <Paragraphs>52</Paragraphs>
  <Slides>16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微软雅黑</vt:lpstr>
      <vt:lpstr>Arial</vt:lpstr>
      <vt:lpstr>Calibri</vt:lpstr>
      <vt:lpstr>等线</vt:lpstr>
      <vt:lpstr>Nunito</vt:lpstr>
      <vt:lpstr>Tahoma</vt:lpstr>
      <vt:lpstr>Times New Roman</vt:lpstr>
      <vt:lpstr>楷体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74</cp:revision>
  <dcterms:created xsi:type="dcterms:W3CDTF">2023-12-16T05:02:06Z</dcterms:created>
  <dcterms:modified xsi:type="dcterms:W3CDTF">2024-07-03T07:33:41Z</dcterms:modified>
</cp:coreProperties>
</file>