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94" r:id="rId2"/>
    <p:sldId id="256" r:id="rId3"/>
    <p:sldId id="258" r:id="rId4"/>
    <p:sldId id="357" r:id="rId5"/>
    <p:sldId id="372" r:id="rId6"/>
    <p:sldId id="373" r:id="rId7"/>
    <p:sldId id="374" r:id="rId8"/>
    <p:sldId id="375" r:id="rId9"/>
    <p:sldId id="392" r:id="rId10"/>
    <p:sldId id="376" r:id="rId11"/>
    <p:sldId id="377" r:id="rId12"/>
    <p:sldId id="378" r:id="rId13"/>
    <p:sldId id="379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1" r:id="rId24"/>
    <p:sldId id="393" r:id="rId25"/>
    <p:sldId id="39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D"/>
    <a:srgbClr val="FDEFE9"/>
    <a:srgbClr val="0000FF"/>
    <a:srgbClr val="CDDDAD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9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84ABC-688F-4E01-95E3-F6780A1848B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12B8B-0701-453E-ABFB-3B638252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12B8B-0701-453E-ABFB-3B63825237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4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svg"/><Relationship Id="rId10" Type="http://schemas.openxmlformats.org/officeDocument/2006/relationships/image" Target="../media/image28.png"/><Relationship Id="rId9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7.svg"/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2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409700"/>
            <a:ext cx="1575498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KNTT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6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0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6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1108364" y="2705100"/>
            <a:ext cx="16363950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endParaRPr lang="en-US" sz="5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thành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từ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từ 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5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Rounded 6">
            <a:extLst>
              <a:ext uri="{FF2B5EF4-FFF2-40B4-BE49-F238E27FC236}">
                <a16:creationId xmlns:a16="http://schemas.microsoft.com/office/drawing/2014/main" id="{04BCE08F-F6BC-45AF-8D34-03E4542D8AAB}"/>
              </a:ext>
            </a:extLst>
          </p:cNvPr>
          <p:cNvSpPr/>
          <p:nvPr/>
        </p:nvSpPr>
        <p:spPr>
          <a:xfrm>
            <a:off x="1108364" y="190500"/>
            <a:ext cx="16230600" cy="3077514"/>
          </a:xfrm>
          <a:prstGeom prst="round2DiagRect">
            <a:avLst/>
          </a:prstGeom>
          <a:solidFill>
            <a:srgbClr val="FFEEBD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AD0D83-65AE-4516-BCA5-1F76A672C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46535"/>
              </p:ext>
            </p:extLst>
          </p:nvPr>
        </p:nvGraphicFramePr>
        <p:xfrm>
          <a:off x="533400" y="495299"/>
          <a:ext cx="17297400" cy="9244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81043195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769463956"/>
                    </a:ext>
                  </a:extLst>
                </a:gridCol>
                <a:gridCol w="11277600">
                  <a:extLst>
                    <a:ext uri="{9D8B030D-6E8A-4147-A177-3AD203B41FA5}">
                      <a16:colId xmlns:a16="http://schemas.microsoft.com/office/drawing/2014/main" val="200042553"/>
                    </a:ext>
                  </a:extLst>
                </a:gridCol>
              </a:tblGrid>
              <a:tr h="1152130"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5400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5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55206"/>
                  </a:ext>
                </a:extLst>
              </a:tr>
              <a:tr h="1745116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31851"/>
                  </a:ext>
                </a:extLst>
              </a:tr>
              <a:tr h="18271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49113"/>
                  </a:ext>
                </a:extLst>
              </a:tr>
              <a:tr h="297180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 </a:t>
                      </a:r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784"/>
                  </a:ext>
                </a:extLst>
              </a:tr>
              <a:tr h="1548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 </a:t>
                      </a:r>
                      <a:r>
                        <a:rPr lang="en-US" sz="54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124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862263" y="2095439"/>
            <a:ext cx="10118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98619" y="3874114"/>
            <a:ext cx="23391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trò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0870" y="5372100"/>
            <a:ext cx="10134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 </a:t>
            </a:r>
            <a:r>
              <a:rPr lang="vi-VN" sz="5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 liên minh các chư hầu; làm lớn, xưng </a:t>
            </a:r>
            <a:r>
              <a:rPr lang="vi-VN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35249" y="8436359"/>
            <a:ext cx="1665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AD0D83-65AE-4516-BCA5-1F76A672C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121188"/>
              </p:ext>
            </p:extLst>
          </p:nvPr>
        </p:nvGraphicFramePr>
        <p:xfrm>
          <a:off x="533400" y="419100"/>
          <a:ext cx="17297400" cy="948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381043195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769463956"/>
                    </a:ext>
                  </a:extLst>
                </a:gridCol>
                <a:gridCol w="9105900">
                  <a:extLst>
                    <a:ext uri="{9D8B030D-6E8A-4147-A177-3AD203B41FA5}">
                      <a16:colId xmlns:a16="http://schemas.microsoft.com/office/drawing/2014/main" val="200042553"/>
                    </a:ext>
                  </a:extLst>
                </a:gridCol>
              </a:tblGrid>
              <a:tr h="1897380"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5400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</a:t>
                      </a:r>
                      <a:endParaRPr lang="en-US" sz="5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55206"/>
                  </a:ext>
                </a:extLst>
              </a:tr>
              <a:tr h="189738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5400" b="1" i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5400" b="1" i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bào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31851"/>
                  </a:ext>
                </a:extLst>
              </a:tr>
              <a:tr h="1897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 bào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49113"/>
                  </a:ext>
                </a:extLst>
              </a:tr>
              <a:tr h="1897380">
                <a:tc rowSpan="2"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5400" b="1" i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5400" b="1" i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bằng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784"/>
                  </a:ext>
                </a:extLst>
              </a:tr>
              <a:tr h="1897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 hữu</a:t>
                      </a:r>
                      <a:endParaRPr lang="en-US" sz="54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124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967264" y="2848570"/>
            <a:ext cx="6840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7020" y="4700885"/>
            <a:ext cx="5820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 dài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82228" y="658237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75721" y="8496300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491836" y="3337288"/>
            <a:ext cx="173736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càng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bắt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bỏ vào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đủ thứ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như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đường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du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đánh dầu),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(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xanh) thì con nào cũng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Diagonal Corners Rounded 20">
            <a:extLst>
              <a:ext uri="{FF2B5EF4-FFF2-40B4-BE49-F238E27FC236}">
                <a16:creationId xmlns:a16="http://schemas.microsoft.com/office/drawing/2014/main" id="{8BB7F246-76AB-4E92-89E7-B011DF3E8F62}"/>
              </a:ext>
            </a:extLst>
          </p:cNvPr>
          <p:cNvSpPr/>
          <p:nvPr/>
        </p:nvSpPr>
        <p:spPr>
          <a:xfrm>
            <a:off x="762000" y="218209"/>
            <a:ext cx="17143344" cy="307751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419100"/>
            <a:ext cx="16874836" cy="2585323"/>
          </a:xfrm>
          <a:prstGeom prst="rect">
            <a:avLst/>
          </a:prstGeom>
          <a:solidFill>
            <a:srgbClr val="FFEEBD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326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D3F60-A330-4C6C-9BC0-96042D90737B}"/>
              </a:ext>
            </a:extLst>
          </p:cNvPr>
          <p:cNvSpPr/>
          <p:nvPr/>
        </p:nvSpPr>
        <p:spPr>
          <a:xfrm>
            <a:off x="762000" y="3162300"/>
            <a:ext cx="173736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trường có tính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phòng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quá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Chuyện người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nhưng việc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trót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đã qua rồi!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Chuyện người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2E932E-03C4-C397-8F3B-3B2BFF376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7581900"/>
            <a:ext cx="4114800" cy="2562972"/>
          </a:xfrm>
          <a:prstGeom prst="rect">
            <a:avLst/>
          </a:prstGeom>
        </p:spPr>
      </p:pic>
      <p:sp>
        <p:nvSpPr>
          <p:cNvPr id="5" name="Rectangle: Diagonal Corners Rounded 20">
            <a:extLst>
              <a:ext uri="{FF2B5EF4-FFF2-40B4-BE49-F238E27FC236}">
                <a16:creationId xmlns:a16="http://schemas.microsoft.com/office/drawing/2014/main" id="{8BB7F246-76AB-4E92-89E7-B011DF3E8F62}"/>
              </a:ext>
            </a:extLst>
          </p:cNvPr>
          <p:cNvSpPr/>
          <p:nvPr/>
        </p:nvSpPr>
        <p:spPr>
          <a:xfrm>
            <a:off x="762000" y="218209"/>
            <a:ext cx="17143344" cy="307751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AC8D5-3D66-4C11-A292-52195862D655}"/>
              </a:ext>
            </a:extLst>
          </p:cNvPr>
          <p:cNvSpPr/>
          <p:nvPr/>
        </p:nvSpPr>
        <p:spPr>
          <a:xfrm>
            <a:off x="1138343" y="391003"/>
            <a:ext cx="16620913" cy="2585323"/>
          </a:xfrm>
          <a:prstGeom prst="rect">
            <a:avLst/>
          </a:prstGeom>
          <a:solidFill>
            <a:srgbClr val="FFEEBD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97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 nghiệm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vi-VN" sz="5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(trải qua)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(gây kích động mạnh)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 </a:t>
            </a:r>
            <a:r>
              <a:rPr lang="vi-VN" sz="52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ngạc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32823" y="1775699"/>
            <a:ext cx="3060454" cy="1571612"/>
            <a:chOff x="7632823" y="1775699"/>
            <a:chExt cx="3060454" cy="1571612"/>
          </a:xfrm>
        </p:grpSpPr>
        <p:sp>
          <p:nvSpPr>
            <p:cNvPr id="7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2642487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32823" y="1775699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vọng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(trông mong)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(lạ, khác với bình thường)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 lạ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32823" y="6467488"/>
            <a:ext cx="3060454" cy="1571612"/>
            <a:chOff x="7632823" y="6467488"/>
            <a:chExt cx="3060454" cy="1571612"/>
          </a:xfrm>
        </p:grpSpPr>
        <p:sp>
          <p:nvSpPr>
            <p:cNvPr id="11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7334276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2823" y="6467488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7467600" y="4096124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 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(thích hợp)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1213711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(ngờ)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nghi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32823" y="1775699"/>
            <a:ext cx="3060454" cy="1571612"/>
            <a:chOff x="7632823" y="1775699"/>
            <a:chExt cx="3060454" cy="1571612"/>
          </a:xfrm>
        </p:grpSpPr>
        <p:sp>
          <p:nvSpPr>
            <p:cNvPr id="7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2642487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32823" y="1775699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533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ngộ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yếu tố </a:t>
            </a:r>
            <a:endParaRPr lang="en-US" sz="5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vi-VN" sz="5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(gặp)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A8E13E-B3B3-482B-A235-57C711429AE3}"/>
              </a:ext>
            </a:extLst>
          </p:cNvPr>
          <p:cNvSpPr/>
          <p:nvPr/>
        </p:nvSpPr>
        <p:spPr>
          <a:xfrm>
            <a:off x="10820400" y="5905500"/>
            <a:ext cx="6934200" cy="3352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180340" algn="l"/>
                <a:tab pos="270510" algn="l"/>
              </a:tabLst>
            </a:pPr>
            <a:r>
              <a:rPr lang="vi-VN" sz="5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vi-VN" sz="5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(tỉnh, hiểu ra) trong từ </a:t>
            </a:r>
            <a:r>
              <a:rPr lang="vi-VN" sz="5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 ngộ</a:t>
            </a:r>
            <a:endParaRPr lang="en-US" sz="5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32823" y="6467488"/>
            <a:ext cx="3060454" cy="1571612"/>
            <a:chOff x="7632823" y="6467488"/>
            <a:chExt cx="3060454" cy="1571612"/>
          </a:xfrm>
        </p:grpSpPr>
        <p:sp>
          <p:nvSpPr>
            <p:cNvPr id="11" name="Arrow: Right 18">
              <a:extLst>
                <a:ext uri="{FF2B5EF4-FFF2-40B4-BE49-F238E27FC236}">
                  <a16:creationId xmlns:a16="http://schemas.microsoft.com/office/drawing/2014/main" id="{DD0FF255-A667-4755-AAE1-3955E9DFEF89}"/>
                </a:ext>
              </a:extLst>
            </p:cNvPr>
            <p:cNvSpPr/>
            <p:nvPr/>
          </p:nvSpPr>
          <p:spPr>
            <a:xfrm>
              <a:off x="7658100" y="7334276"/>
              <a:ext cx="3009900" cy="70482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32823" y="6467488"/>
              <a:ext cx="306045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4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</a:t>
              </a:r>
              <a:r>
                <a:rPr lang="vi-VN" sz="42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7640782" y="4186402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1447800" y="571500"/>
            <a:ext cx="15315349" cy="3352801"/>
            <a:chOff x="1094676" y="2409837"/>
            <a:chExt cx="6972681" cy="6764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7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914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5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4 câu, mỗi câu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từ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bài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0" y="4533900"/>
            <a:ext cx="15316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Trong cuộc sống, qua những lần vấp ngã, mỗi người cần rút ra </a:t>
            </a:r>
            <a:r>
              <a:rPr lang="vi-VN" sz="5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 nghiệm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 bản thân. </a:t>
            </a:r>
            <a:endParaRPr lang="en-US" sz="5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Tháng này, kết quả kinh doanh của công ty không được như </a:t>
            </a:r>
            <a:r>
              <a:rPr lang="vi-VN" sz="5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 vọng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 mọi người. </a:t>
            </a:r>
            <a:endParaRPr lang="en-US" sz="5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609600" y="52197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>
            <a:off x="609599" y="78105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11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1447800" y="571500"/>
            <a:ext cx="15315349" cy="3352801"/>
            <a:chOff x="1094676" y="2409837"/>
            <a:chExt cx="6972681" cy="67646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7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914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5400" b="1" dirty="0"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0" y="4533900"/>
            <a:ext cx="15316200" cy="5022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</a:rPr>
              <a:t>c. Dần dần, anh ấy đã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thích nghi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với điều kiện làm việc mới. </a:t>
            </a:r>
            <a:endParaRPr lang="en-US" sz="5400" dirty="0">
              <a:latin typeface="+mj-lt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5400" dirty="0">
                <a:latin typeface="+mj-lt"/>
              </a:rPr>
              <a:t>d. Hai mươi năm sau khi ra trường, hôm nay bạn bè trong lớp mới có dịp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hội ngộ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đông đủ thế này.</a:t>
            </a:r>
            <a:endParaRPr lang="en-US" sz="5400" dirty="0">
              <a:latin typeface="+mj-lt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609600" y="52197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>
            <a:off x="609599" y="7810500"/>
            <a:ext cx="1408929" cy="1436061"/>
          </a:xfrm>
          <a:custGeom>
            <a:avLst/>
            <a:gdLst/>
            <a:ahLst/>
            <a:cxnLst/>
            <a:rect l="l" t="t" r="r" b="b"/>
            <a:pathLst>
              <a:path w="4037057" h="4114800">
                <a:moveTo>
                  <a:pt x="0" y="0"/>
                </a:moveTo>
                <a:lnTo>
                  <a:pt x="4037058" y="0"/>
                </a:lnTo>
                <a:lnTo>
                  <a:pt x="4037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72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33400" y="3848100"/>
            <a:ext cx="8915400" cy="5972830"/>
            <a:chOff x="8293142" y="419100"/>
            <a:chExt cx="8915400" cy="6477000"/>
          </a:xfrm>
        </p:grpSpPr>
        <p:grpSp>
          <p:nvGrpSpPr>
            <p:cNvPr id="5" name="Group 4"/>
            <p:cNvGrpSpPr/>
            <p:nvPr/>
          </p:nvGrpSpPr>
          <p:grpSpPr>
            <a:xfrm>
              <a:off x="8293142" y="419100"/>
              <a:ext cx="8915400" cy="6477000"/>
              <a:chOff x="1752601" y="6095497"/>
              <a:chExt cx="8915400" cy="6477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752601" y="6438901"/>
                <a:ext cx="8915400" cy="61335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6"/>
              <p:cNvSpPr/>
              <p:nvPr/>
            </p:nvSpPr>
            <p:spPr>
              <a:xfrm rot="5400000">
                <a:off x="1801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b="-413473"/>
                </a:stretch>
              </a:blipFill>
            </p:spPr>
          </p:sp>
          <p:sp>
            <p:nvSpPr>
              <p:cNvPr id="9" name="Freeform 6"/>
              <p:cNvSpPr/>
              <p:nvPr/>
            </p:nvSpPr>
            <p:spPr>
              <a:xfrm rot="5400000">
                <a:off x="2563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b="-413473"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>
              <a:off x="8665691" y="1656457"/>
              <a:ext cx="8170301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 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5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5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06000" y="3848098"/>
            <a:ext cx="7834461" cy="5972831"/>
            <a:chOff x="8293142" y="419100"/>
            <a:chExt cx="7834461" cy="6477000"/>
          </a:xfrm>
        </p:grpSpPr>
        <p:grpSp>
          <p:nvGrpSpPr>
            <p:cNvPr id="11" name="Group 10"/>
            <p:cNvGrpSpPr/>
            <p:nvPr/>
          </p:nvGrpSpPr>
          <p:grpSpPr>
            <a:xfrm>
              <a:off x="8293142" y="419100"/>
              <a:ext cx="7834461" cy="6477000"/>
              <a:chOff x="1752601" y="6095497"/>
              <a:chExt cx="7834461" cy="6477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52601" y="6438901"/>
                <a:ext cx="7834461" cy="613359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6"/>
              <p:cNvSpPr/>
              <p:nvPr/>
            </p:nvSpPr>
            <p:spPr>
              <a:xfrm rot="5400000">
                <a:off x="1801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b="-413473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 rot="5400000">
                <a:off x="2563149" y="6270370"/>
                <a:ext cx="1029204" cy="679457"/>
              </a:xfrm>
              <a:custGeom>
                <a:avLst/>
                <a:gdLst/>
                <a:ahLst/>
                <a:cxnLst/>
                <a:rect l="l" t="t" r="r" b="b"/>
                <a:pathLst>
                  <a:path w="1372272" h="905942">
                    <a:moveTo>
                      <a:pt x="0" y="0"/>
                    </a:moveTo>
                    <a:lnTo>
                      <a:pt x="1372272" y="0"/>
                    </a:lnTo>
                    <a:lnTo>
                      <a:pt x="1372272" y="905942"/>
                    </a:lnTo>
                    <a:lnTo>
                      <a:pt x="0" y="9059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 b="-413473"/>
                </a:stretch>
              </a:blipFill>
            </p:spPr>
          </p:sp>
        </p:grpSp>
        <p:sp>
          <p:nvSpPr>
            <p:cNvPr id="12" name="Rectangle 11"/>
            <p:cNvSpPr/>
            <p:nvPr/>
          </p:nvSpPr>
          <p:spPr>
            <a:xfrm>
              <a:off x="8665691" y="1656457"/>
              <a:ext cx="7179701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1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51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51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thế giới có nhiều hình thức tổ chức nhà nước, thể hiện sự đa dạng về chỉnh thể.</a:t>
              </a:r>
              <a:endParaRPr lang="en-US" sz="5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6EDD7-CC65-4B53-B215-7AEF826A8D1D}"/>
              </a:ext>
            </a:extLst>
          </p:cNvPr>
          <p:cNvGrpSpPr/>
          <p:nvPr/>
        </p:nvGrpSpPr>
        <p:grpSpPr>
          <a:xfrm>
            <a:off x="722186" y="212111"/>
            <a:ext cx="17184814" cy="3352802"/>
            <a:chOff x="1094676" y="2409837"/>
            <a:chExt cx="6972681" cy="67646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6A0008-123C-4B16-B250-07BDE4BA7FB2}"/>
                </a:ext>
              </a:extLst>
            </p:cNvPr>
            <p:cNvGrpSpPr/>
            <p:nvPr/>
          </p:nvGrpSpPr>
          <p:grpSpPr>
            <a:xfrm>
              <a:off x="1094676" y="2409837"/>
              <a:ext cx="6972681" cy="6764627"/>
              <a:chOff x="3667420" y="152790"/>
              <a:chExt cx="5969720" cy="7554471"/>
            </a:xfrm>
          </p:grpSpPr>
          <p:sp>
            <p:nvSpPr>
              <p:cNvPr id="19" name="Rectangle: Diagonal Corners Rounded 20">
                <a:extLst>
                  <a:ext uri="{FF2B5EF4-FFF2-40B4-BE49-F238E27FC236}">
                    <a16:creationId xmlns:a16="http://schemas.microsoft.com/office/drawing/2014/main" id="{8BB7F246-76AB-4E92-89E7-B011DF3E8F62}"/>
                  </a:ext>
                </a:extLst>
              </p:cNvPr>
              <p:cNvSpPr/>
              <p:nvPr/>
            </p:nvSpPr>
            <p:spPr>
              <a:xfrm>
                <a:off x="3848100" y="773061"/>
                <a:ext cx="5789040" cy="6934200"/>
              </a:xfrm>
              <a:prstGeom prst="round2Diag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Diagonal Corners Rounded 6">
                <a:extLst>
                  <a:ext uri="{FF2B5EF4-FFF2-40B4-BE49-F238E27FC236}">
                    <a16:creationId xmlns:a16="http://schemas.microsoft.com/office/drawing/2014/main" id="{04BCE08F-F6BC-45AF-8D34-03E4542D8AAB}"/>
                  </a:ext>
                </a:extLst>
              </p:cNvPr>
              <p:cNvSpPr/>
              <p:nvPr/>
            </p:nvSpPr>
            <p:spPr>
              <a:xfrm>
                <a:off x="3667420" y="152790"/>
                <a:ext cx="5851246" cy="6934200"/>
              </a:xfrm>
              <a:prstGeom prst="round2DiagRect">
                <a:avLst/>
              </a:prstGeom>
              <a:solidFill>
                <a:srgbClr val="FFEEBD"/>
              </a:soli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CAC8D5-3D66-4C11-A292-52195862D655}"/>
                </a:ext>
              </a:extLst>
            </p:cNvPr>
            <p:cNvSpPr/>
            <p:nvPr/>
          </p:nvSpPr>
          <p:spPr>
            <a:xfrm>
              <a:off x="1331440" y="2871061"/>
              <a:ext cx="6360774" cy="4039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vi-VN" sz="4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7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505DEF-D05E-4306-BA91-877D6B94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241" y="-610007"/>
            <a:ext cx="21336482" cy="120017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90255" y="-2790352"/>
            <a:ext cx="6078553" cy="4862842"/>
          </a:xfrm>
          <a:custGeom>
            <a:avLst/>
            <a:gdLst/>
            <a:ahLst/>
            <a:cxnLst/>
            <a:rect l="l" t="t" r="r" b="b"/>
            <a:pathLst>
              <a:path w="6078553" h="4862842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0690">
            <a:off x="5881246" y="9881111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7424" y="-2941893"/>
            <a:ext cx="5945297" cy="4369793"/>
          </a:xfrm>
          <a:custGeom>
            <a:avLst/>
            <a:gdLst/>
            <a:ahLst/>
            <a:cxnLst/>
            <a:rect l="l" t="t" r="r" b="b"/>
            <a:pathLst>
              <a:path w="5945297" h="4369793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933048">
            <a:off x="-5762332" y="3218871"/>
            <a:ext cx="9918960" cy="4063309"/>
          </a:xfrm>
          <a:custGeom>
            <a:avLst/>
            <a:gdLst/>
            <a:ahLst/>
            <a:cxnLst/>
            <a:rect l="l" t="t" r="r" b="b"/>
            <a:pathLst>
              <a:path w="9918960" h="4063309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9822"/>
            </a:stretch>
          </a:blipFill>
        </p:spPr>
      </p:sp>
      <p:sp>
        <p:nvSpPr>
          <p:cNvPr id="8" name="Freeform 8"/>
          <p:cNvSpPr/>
          <p:nvPr/>
        </p:nvSpPr>
        <p:spPr>
          <a:xfrm rot="704523">
            <a:off x="-2046616" y="8529231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27675">
            <a:off x="10135722" y="9089132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200000">
            <a:off x="14535166" y="3738391"/>
            <a:ext cx="8922331" cy="3245498"/>
          </a:xfrm>
          <a:custGeom>
            <a:avLst/>
            <a:gdLst/>
            <a:ahLst/>
            <a:cxnLst/>
            <a:rect l="l" t="t" r="r" b="b"/>
            <a:pathLst>
              <a:path w="8922331" h="3245498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4067" y="8850588"/>
            <a:ext cx="6262264" cy="3843464"/>
          </a:xfrm>
          <a:custGeom>
            <a:avLst/>
            <a:gdLst/>
            <a:ahLst/>
            <a:cxnLst/>
            <a:rect l="l" t="t" r="r" b="b"/>
            <a:pathLst>
              <a:path w="6262264" h="38434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54656" y="9139765"/>
            <a:ext cx="4152859" cy="3095255"/>
          </a:xfrm>
          <a:custGeom>
            <a:avLst/>
            <a:gdLst/>
            <a:ahLst/>
            <a:cxnLst/>
            <a:rect l="l" t="t" r="r" b="b"/>
            <a:pathLst>
              <a:path w="4152859" h="3095255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4780372" y="-2631743"/>
            <a:ext cx="9327580" cy="4255708"/>
          </a:xfrm>
          <a:custGeom>
            <a:avLst/>
            <a:gdLst/>
            <a:ahLst/>
            <a:cxnLst/>
            <a:rect l="l" t="t" r="r" b="b"/>
            <a:pathLst>
              <a:path w="9327580" h="4255708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33827">
            <a:off x="3196190" y="-2633900"/>
            <a:ext cx="3244777" cy="3005475"/>
          </a:xfrm>
          <a:custGeom>
            <a:avLst/>
            <a:gdLst/>
            <a:ahLst/>
            <a:cxnLst/>
            <a:rect l="l" t="t" r="r" b="b"/>
            <a:pathLst>
              <a:path w="3244777" h="3005475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0278">
            <a:off x="12024036" y="-2658561"/>
            <a:ext cx="3216764" cy="3510793"/>
          </a:xfrm>
          <a:custGeom>
            <a:avLst/>
            <a:gdLst/>
            <a:ahLst/>
            <a:cxnLst/>
            <a:rect l="l" t="t" r="r" b="b"/>
            <a:pathLst>
              <a:path w="3216764" h="3510793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7214484">
            <a:off x="8597271" y="-2955354"/>
            <a:ext cx="1399480" cy="3319499"/>
          </a:xfrm>
          <a:custGeom>
            <a:avLst/>
            <a:gdLst/>
            <a:ahLst/>
            <a:cxnLst/>
            <a:rect l="l" t="t" r="r" b="b"/>
            <a:pathLst>
              <a:path w="1399480" h="3319499">
                <a:moveTo>
                  <a:pt x="0" y="0"/>
                </a:moveTo>
                <a:lnTo>
                  <a:pt x="1399480" y="0"/>
                </a:lnTo>
                <a:lnTo>
                  <a:pt x="1399480" y="3319500"/>
                </a:lnTo>
                <a:lnTo>
                  <a:pt x="0" y="3319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Google Shape;1888;p33">
            <a:extLst>
              <a:ext uri="{FF2B5EF4-FFF2-40B4-BE49-F238E27FC236}">
                <a16:creationId xmlns:a16="http://schemas.microsoft.com/office/drawing/2014/main" id="{91AC8897-A561-7585-E081-4174F1D8EB38}"/>
              </a:ext>
            </a:extLst>
          </p:cNvPr>
          <p:cNvSpPr/>
          <p:nvPr/>
        </p:nvSpPr>
        <p:spPr>
          <a:xfrm>
            <a:off x="5323592" y="8850588"/>
            <a:ext cx="5366151" cy="1095320"/>
          </a:xfrm>
          <a:prstGeom prst="roundRect">
            <a:avLst>
              <a:gd name="adj" fmla="val 50000"/>
            </a:avLst>
          </a:prstGeom>
          <a:solidFill>
            <a:srgbClr val="FFDA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Nhâm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Zalo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: 0981.713.891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18" name="Google Shape;1888;p33">
            <a:extLst>
              <a:ext uri="{FF2B5EF4-FFF2-40B4-BE49-F238E27FC236}">
                <a16:creationId xmlns:a16="http://schemas.microsoft.com/office/drawing/2014/main" id="{91AC8897-A561-7585-E081-4174F1D8EB38}"/>
              </a:ext>
            </a:extLst>
          </p:cNvPr>
          <p:cNvSpPr/>
          <p:nvPr/>
        </p:nvSpPr>
        <p:spPr>
          <a:xfrm>
            <a:off x="-1593447" y="-610007"/>
            <a:ext cx="4775989" cy="552057"/>
          </a:xfrm>
          <a:prstGeom prst="roundRect">
            <a:avLst>
              <a:gd name="adj" fmla="val 50000"/>
            </a:avLst>
          </a:prstGeom>
          <a:solidFill>
            <a:srgbClr val="FFE0E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BÀI 1:KNTT-LỚP 9</a:t>
            </a:r>
            <a:endParaRPr sz="3600" dirty="0">
              <a:solidFill>
                <a:schemeClr val="accent5"/>
              </a:solidFill>
              <a:latin typeface="Times New Roman" panose="02020603050405020304" pitchFamily="18" charset="0"/>
              <a:ea typeface="Nunito"/>
              <a:cs typeface="Times New Roman" panose="02020603050405020304" pitchFamily="18" charset="0"/>
              <a:sym typeface="Nunit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16" name="Rounded Rectangle 15"/>
          <p:cNvSpPr/>
          <p:nvPr/>
        </p:nvSpPr>
        <p:spPr>
          <a:xfrm>
            <a:off x="1066800" y="593214"/>
            <a:ext cx="6934200" cy="1654686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thể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5800" y="3105150"/>
            <a:ext cx="7696200" cy="50863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5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vi-VN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 là hình thức tổ chức của một nhà nước.</a:t>
            </a:r>
            <a:endParaRPr lang="en-US" sz="5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064869" y="3105150"/>
            <a:ext cx="8613531" cy="50863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52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vi-VN" sz="5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 là khối thống nhất gồm các bộ phận có quan hệ chặt chẽ không thể tách rời của một đối tượng.</a:t>
            </a:r>
            <a:endParaRPr lang="en-US" sz="5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486" y="8755673"/>
            <a:ext cx="17933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dùng từ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 thể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câu b dùng từ </a:t>
            </a: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 thể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đúng.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904534" y="593214"/>
            <a:ext cx="6934200" cy="1654686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076700" y="2472837"/>
            <a:ext cx="914400" cy="8382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2914434" y="2472837"/>
            <a:ext cx="914400" cy="8382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pic>
        <p:nvPicPr>
          <p:cNvPr id="16" name="Picture 46">
            <a:extLst>
              <a:ext uri="{FF2B5EF4-FFF2-40B4-BE49-F238E27FC236}">
                <a16:creationId xmlns:a16="http://schemas.microsoft.com/office/drawing/2014/main" id="{A6B16954-6767-7930-0953-398D64264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87400" y="3172732"/>
            <a:ext cx="3919700" cy="435522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03313" y="-38100"/>
            <a:ext cx="11845887" cy="9510239"/>
            <a:chOff x="803313" y="-38100"/>
            <a:chExt cx="11845887" cy="9510239"/>
          </a:xfrm>
          <a:solidFill>
            <a:srgbClr val="FDEFE9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82BBE6-CFFE-4692-984D-C027602DD6A0}"/>
                </a:ext>
              </a:extLst>
            </p:cNvPr>
            <p:cNvGrpSpPr/>
            <p:nvPr/>
          </p:nvGrpSpPr>
          <p:grpSpPr>
            <a:xfrm>
              <a:off x="803313" y="-38100"/>
              <a:ext cx="11845887" cy="9510239"/>
              <a:chOff x="5254293" y="2105377"/>
              <a:chExt cx="11845887" cy="9510239"/>
            </a:xfrm>
            <a:grpFill/>
          </p:grpSpPr>
          <p:sp>
            <p:nvSpPr>
              <p:cNvPr id="18" name="Rectangle: Rounded Corners 2">
                <a:extLst>
                  <a:ext uri="{FF2B5EF4-FFF2-40B4-BE49-F238E27FC236}">
                    <a16:creationId xmlns:a16="http://schemas.microsoft.com/office/drawing/2014/main" id="{B4961C92-2316-08DC-DB29-2AD5D39CE7F1}"/>
                  </a:ext>
                </a:extLst>
              </p:cNvPr>
              <p:cNvSpPr/>
              <p:nvPr/>
            </p:nvSpPr>
            <p:spPr>
              <a:xfrm>
                <a:off x="5254293" y="3372028"/>
                <a:ext cx="11845887" cy="8243588"/>
              </a:xfrm>
              <a:prstGeom prst="roundRect">
                <a:avLst>
                  <a:gd name="adj" fmla="val 937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C30A6F-9312-6757-4B1B-D97698586DE2}"/>
                  </a:ext>
                </a:extLst>
              </p:cNvPr>
              <p:cNvSpPr txBox="1"/>
              <p:nvPr/>
            </p:nvSpPr>
            <p:spPr>
              <a:xfrm>
                <a:off x="10415236" y="2105377"/>
                <a:ext cx="1524000" cy="3939540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50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3D3F60-A330-4C6C-9BC0-96042D90737B}"/>
                </a:ext>
              </a:extLst>
            </p:cNvPr>
            <p:cNvSpPr/>
            <p:nvPr/>
          </p:nvSpPr>
          <p:spPr>
            <a:xfrm>
              <a:off x="1430356" y="2811188"/>
              <a:ext cx="10837844" cy="52629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tập </a:t>
              </a:r>
              <a:r>
                <a:rPr lang="en-US" sz="5600" b="1" dirty="0" smtClean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vi-VN" sz="5600" b="1" dirty="0" smtClean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5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khác với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thế nào?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gì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nên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khác nhau về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từ </a:t>
              </a:r>
              <a:r>
                <a:rPr lang="en-US" sz="5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5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8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304800" y="1540611"/>
            <a:ext cx="3505200" cy="2694174"/>
          </a:xfrm>
          <a:prstGeom prst="roundRect">
            <a:avLst/>
          </a:prstGeom>
          <a:solidFill>
            <a:srgbClr val="FFE7A3"/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 biên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5562600" y="936697"/>
            <a:ext cx="12344400" cy="3902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5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ửa 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hoặc biên soạn lại cho phù hợp với yêu cầu mới, thường dùng để nói về việc xử lí tác phẩm nghệ thuật cũ.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4019550" y="2445597"/>
            <a:ext cx="1333500" cy="884202"/>
          </a:xfrm>
          <a:prstGeom prst="notchedRightArrow">
            <a:avLst/>
          </a:prstGeom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304800" y="6187084"/>
            <a:ext cx="3505200" cy="2694174"/>
          </a:xfrm>
          <a:prstGeom prst="roundRect">
            <a:avLst/>
          </a:prstGeom>
          <a:solidFill>
            <a:srgbClr val="FFE7A3"/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 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2EB7998E-C1A7-46EA-A54C-9E0C08F2E9C0}"/>
              </a:ext>
            </a:extLst>
          </p:cNvPr>
          <p:cNvSpPr/>
          <p:nvPr/>
        </p:nvSpPr>
        <p:spPr>
          <a:xfrm>
            <a:off x="5562600" y="5583170"/>
            <a:ext cx="12344400" cy="3902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53E0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5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 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biến đổi thành khác trước một cách rõ rệt; có thể dùng để nói về nhiều loại đối tượng.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4019550" y="7092070"/>
            <a:ext cx="1333500" cy="884202"/>
          </a:xfrm>
          <a:prstGeom prst="notchedRightArrow">
            <a:avLst/>
          </a:prstGeom>
          <a:ln w="571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9267100" y="1825956"/>
            <a:ext cx="8487500" cy="7571303"/>
          </a:xfrm>
          <a:prstGeom prst="rect">
            <a:avLst/>
          </a:prstGeom>
          <a:solidFill>
            <a:srgbClr val="FDEFE9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Hai yếu tố riêng: 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biên 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(viết, </a:t>
            </a: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soạn)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biến 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(thay đổi, khác) </a:t>
            </a:r>
            <a:endParaRPr lang="en-US" sz="5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=&gt; Q</a:t>
            </a: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uyết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định sự khác nhau về nghĩa giữa hai từ </a:t>
            </a:r>
            <a:r>
              <a:rPr lang="vi-VN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cải biên 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vi-VN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cải biến</a:t>
            </a:r>
            <a:r>
              <a:rPr lang="vi-VN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5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1338" y="876300"/>
            <a:ext cx="8132746" cy="8762999"/>
            <a:chOff x="551338" y="876300"/>
            <a:chExt cx="8132746" cy="8762999"/>
          </a:xfrm>
        </p:grpSpPr>
        <p:grpSp>
          <p:nvGrpSpPr>
            <p:cNvPr id="4" name="Group 3"/>
            <p:cNvGrpSpPr/>
            <p:nvPr/>
          </p:nvGrpSpPr>
          <p:grpSpPr>
            <a:xfrm>
              <a:off x="551338" y="876300"/>
              <a:ext cx="8132746" cy="8762999"/>
              <a:chOff x="762000" y="3343675"/>
              <a:chExt cx="5267103" cy="625175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066800" y="4152900"/>
                <a:ext cx="4648200" cy="5105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762000" y="3343675"/>
                <a:ext cx="5267103" cy="6251751"/>
                <a:chOff x="762000" y="3343675"/>
                <a:chExt cx="5267103" cy="6251751"/>
              </a:xfrm>
            </p:grpSpPr>
            <p:sp>
              <p:nvSpPr>
                <p:cNvPr id="28" name="Freeform 7"/>
                <p:cNvSpPr/>
                <p:nvPr/>
              </p:nvSpPr>
              <p:spPr>
                <a:xfrm>
                  <a:off x="762000" y="3343675"/>
                  <a:ext cx="5267103" cy="625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799" h="6251751">
                      <a:moveTo>
                        <a:pt x="0" y="0"/>
                      </a:moveTo>
                      <a:lnTo>
                        <a:pt x="4787799" y="0"/>
                      </a:lnTo>
                      <a:lnTo>
                        <a:pt x="4787799" y="6251751"/>
                      </a:lnTo>
                      <a:lnTo>
                        <a:pt x="0" y="62517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=""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29" name="Freeform 8"/>
                <p:cNvSpPr/>
                <p:nvPr/>
              </p:nvSpPr>
              <p:spPr>
                <a:xfrm>
                  <a:off x="2727592" y="3486776"/>
                  <a:ext cx="1259718" cy="125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718" h="1259718">
                      <a:moveTo>
                        <a:pt x="0" y="0"/>
                      </a:moveTo>
                      <a:lnTo>
                        <a:pt x="1259718" y="0"/>
                      </a:lnTo>
                      <a:lnTo>
                        <a:pt x="1259718" y="1259718"/>
                      </a:lnTo>
                      <a:lnTo>
                        <a:pt x="0" y="1259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extLst>
                      <a:ext uri="{96DAC541-7B7A-43D3-8B79-37D633B846F1}">
                        <asvg:svgBlip xmlns=""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604985" y="3043196"/>
              <a:ext cx="6097648" cy="5436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695699"/>
              <a:ext cx="5634015" cy="383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Hai từ trên có yếu tố chung là </a:t>
              </a:r>
              <a:r>
                <a:rPr lang="vi-VN" sz="5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cải</a:t>
              </a:r>
              <a:r>
                <a:rPr lang="vi-VN" sz="5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(đổi khác đi). 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539978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 smtClean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12000" b="1" dirty="0">
              <a:solidFill>
                <a:srgbClr val="9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1871315" y="800100"/>
            <a:ext cx="14545370" cy="5705383"/>
            <a:chOff x="1871315" y="1495517"/>
            <a:chExt cx="14545370" cy="7295967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3569BCD6-506A-44FF-A392-58BB15002486}"/>
                </a:ext>
              </a:extLst>
            </p:cNvPr>
            <p:cNvGrpSpPr/>
            <p:nvPr/>
          </p:nvGrpSpPr>
          <p:grpSpPr>
            <a:xfrm>
              <a:off x="1871315" y="1495517"/>
              <a:ext cx="14545370" cy="7295967"/>
              <a:chOff x="0" y="0"/>
              <a:chExt cx="3830879" cy="192157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EAE3022-71E0-4EAD-A115-B5F6BEF4B780}"/>
                  </a:ext>
                </a:extLst>
              </p:cNvPr>
              <p:cNvSpPr/>
              <p:nvPr/>
            </p:nvSpPr>
            <p:spPr>
              <a:xfrm>
                <a:off x="0" y="0"/>
                <a:ext cx="3830879" cy="1921571"/>
              </a:xfrm>
              <a:custGeom>
                <a:avLst/>
                <a:gdLst/>
                <a:ahLst/>
                <a:cxnLst/>
                <a:rect l="l" t="t" r="r" b="b"/>
                <a:pathLst>
                  <a:path w="3830879" h="1921571">
                    <a:moveTo>
                      <a:pt x="37790" y="0"/>
                    </a:moveTo>
                    <a:lnTo>
                      <a:pt x="3793089" y="0"/>
                    </a:lnTo>
                    <a:cubicBezTo>
                      <a:pt x="3803112" y="0"/>
                      <a:pt x="3812724" y="3981"/>
                      <a:pt x="3819811" y="11069"/>
                    </a:cubicBezTo>
                    <a:cubicBezTo>
                      <a:pt x="3826898" y="18156"/>
                      <a:pt x="3830879" y="27768"/>
                      <a:pt x="3830879" y="37790"/>
                    </a:cubicBezTo>
                    <a:lnTo>
                      <a:pt x="3830879" y="1883781"/>
                    </a:lnTo>
                    <a:cubicBezTo>
                      <a:pt x="3830879" y="1893804"/>
                      <a:pt x="3826898" y="1903416"/>
                      <a:pt x="3819811" y="1910503"/>
                    </a:cubicBezTo>
                    <a:cubicBezTo>
                      <a:pt x="3812724" y="1917590"/>
                      <a:pt x="3803112" y="1921571"/>
                      <a:pt x="3793089" y="1921571"/>
                    </a:cubicBezTo>
                    <a:lnTo>
                      <a:pt x="37790" y="1921571"/>
                    </a:lnTo>
                    <a:cubicBezTo>
                      <a:pt x="27768" y="1921571"/>
                      <a:pt x="18156" y="1917590"/>
                      <a:pt x="11069" y="1910503"/>
                    </a:cubicBezTo>
                    <a:cubicBezTo>
                      <a:pt x="3981" y="1903416"/>
                      <a:pt x="0" y="1893804"/>
                      <a:pt x="0" y="1883781"/>
                    </a:cubicBezTo>
                    <a:lnTo>
                      <a:pt x="0" y="37790"/>
                    </a:lnTo>
                    <a:cubicBezTo>
                      <a:pt x="0" y="27768"/>
                      <a:pt x="3981" y="18156"/>
                      <a:pt x="11069" y="11069"/>
                    </a:cubicBezTo>
                    <a:cubicBezTo>
                      <a:pt x="18156" y="3981"/>
                      <a:pt x="27768" y="0"/>
                      <a:pt x="37790" y="0"/>
                    </a:cubicBezTo>
                    <a:close/>
                  </a:path>
                </a:pathLst>
              </a:custGeom>
              <a:solidFill>
                <a:srgbClr val="F1C06C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D03A90B2-E59B-4584-8996-C3FB6FBB163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830879" cy="1997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F45AC96C-7181-4812-8D34-B10E0A9FB126}"/>
                </a:ext>
              </a:extLst>
            </p:cNvPr>
            <p:cNvGrpSpPr/>
            <p:nvPr/>
          </p:nvGrpSpPr>
          <p:grpSpPr>
            <a:xfrm>
              <a:off x="2071937" y="1705580"/>
              <a:ext cx="14144125" cy="6875840"/>
              <a:chOff x="0" y="0"/>
              <a:chExt cx="3725202" cy="1810921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1CD69CF9-894D-4BEA-B9A2-A58D3F141385}"/>
                  </a:ext>
                </a:extLst>
              </p:cNvPr>
              <p:cNvSpPr/>
              <p:nvPr/>
            </p:nvSpPr>
            <p:spPr>
              <a:xfrm>
                <a:off x="0" y="0"/>
                <a:ext cx="3725202" cy="1810921"/>
              </a:xfrm>
              <a:custGeom>
                <a:avLst/>
                <a:gdLst/>
                <a:ahLst/>
                <a:cxnLst/>
                <a:rect l="l" t="t" r="r" b="b"/>
                <a:pathLst>
                  <a:path w="3725202" h="1810921">
                    <a:moveTo>
                      <a:pt x="32294" y="0"/>
                    </a:moveTo>
                    <a:lnTo>
                      <a:pt x="3692908" y="0"/>
                    </a:lnTo>
                    <a:cubicBezTo>
                      <a:pt x="3701473" y="0"/>
                      <a:pt x="3709687" y="3402"/>
                      <a:pt x="3715743" y="9459"/>
                    </a:cubicBezTo>
                    <a:cubicBezTo>
                      <a:pt x="3721799" y="15515"/>
                      <a:pt x="3725202" y="23729"/>
                      <a:pt x="3725202" y="32294"/>
                    </a:cubicBezTo>
                    <a:lnTo>
                      <a:pt x="3725202" y="1778627"/>
                    </a:lnTo>
                    <a:cubicBezTo>
                      <a:pt x="3725202" y="1796462"/>
                      <a:pt x="3710743" y="1810921"/>
                      <a:pt x="3692908" y="1810921"/>
                    </a:cubicBezTo>
                    <a:lnTo>
                      <a:pt x="32294" y="1810921"/>
                    </a:lnTo>
                    <a:cubicBezTo>
                      <a:pt x="23729" y="1810921"/>
                      <a:pt x="15515" y="1807518"/>
                      <a:pt x="9459" y="1801462"/>
                    </a:cubicBezTo>
                    <a:cubicBezTo>
                      <a:pt x="3402" y="1795406"/>
                      <a:pt x="0" y="1787192"/>
                      <a:pt x="0" y="1778627"/>
                    </a:cubicBezTo>
                    <a:lnTo>
                      <a:pt x="0" y="32294"/>
                    </a:lnTo>
                    <a:cubicBezTo>
                      <a:pt x="0" y="23729"/>
                      <a:pt x="3402" y="15515"/>
                      <a:pt x="9459" y="9459"/>
                    </a:cubicBezTo>
                    <a:cubicBezTo>
                      <a:pt x="15515" y="3402"/>
                      <a:pt x="23729" y="0"/>
                      <a:pt x="32294" y="0"/>
                    </a:cubicBezTo>
                    <a:close/>
                  </a:path>
                </a:pathLst>
              </a:custGeom>
              <a:solidFill>
                <a:srgbClr val="F9F5F1"/>
              </a:solidFill>
            </p:spPr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6BCE225F-B2EA-473A-8855-95372F0D32C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725202" cy="18871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73AA868F-834A-45C4-8757-D88A53AC8E7A}"/>
                </a:ext>
              </a:extLst>
            </p:cNvPr>
            <p:cNvGrpSpPr/>
            <p:nvPr/>
          </p:nvGrpSpPr>
          <p:grpSpPr>
            <a:xfrm>
              <a:off x="2354511" y="1953675"/>
              <a:ext cx="13578978" cy="6379650"/>
              <a:chOff x="0" y="0"/>
              <a:chExt cx="3576356" cy="1680237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DDF8397C-9DAD-4696-BC92-AC5C39113590}"/>
                  </a:ext>
                </a:extLst>
              </p:cNvPr>
              <p:cNvSpPr/>
              <p:nvPr/>
            </p:nvSpPr>
            <p:spPr>
              <a:xfrm>
                <a:off x="0" y="0"/>
                <a:ext cx="3576357" cy="1680237"/>
              </a:xfrm>
              <a:custGeom>
                <a:avLst/>
                <a:gdLst/>
                <a:ahLst/>
                <a:cxnLst/>
                <a:rect l="l" t="t" r="r" b="b"/>
                <a:pathLst>
                  <a:path w="3576357" h="1680237">
                    <a:moveTo>
                      <a:pt x="21095" y="0"/>
                    </a:moveTo>
                    <a:lnTo>
                      <a:pt x="3555261" y="0"/>
                    </a:lnTo>
                    <a:cubicBezTo>
                      <a:pt x="3560856" y="0"/>
                      <a:pt x="3566222" y="2223"/>
                      <a:pt x="3570178" y="6179"/>
                    </a:cubicBezTo>
                    <a:cubicBezTo>
                      <a:pt x="3574134" y="10135"/>
                      <a:pt x="3576357" y="15500"/>
                      <a:pt x="3576357" y="21095"/>
                    </a:cubicBezTo>
                    <a:lnTo>
                      <a:pt x="3576357" y="1659142"/>
                    </a:lnTo>
                    <a:cubicBezTo>
                      <a:pt x="3576357" y="1670793"/>
                      <a:pt x="3566912" y="1680237"/>
                      <a:pt x="3555261" y="1680237"/>
                    </a:cubicBezTo>
                    <a:lnTo>
                      <a:pt x="21095" y="1680237"/>
                    </a:lnTo>
                    <a:cubicBezTo>
                      <a:pt x="15500" y="1680237"/>
                      <a:pt x="10135" y="1678015"/>
                      <a:pt x="6179" y="1674058"/>
                    </a:cubicBezTo>
                    <a:cubicBezTo>
                      <a:pt x="2223" y="1670103"/>
                      <a:pt x="0" y="1664737"/>
                      <a:pt x="0" y="1659142"/>
                    </a:cubicBezTo>
                    <a:lnTo>
                      <a:pt x="0" y="21095"/>
                    </a:lnTo>
                    <a:cubicBezTo>
                      <a:pt x="0" y="9445"/>
                      <a:pt x="9445" y="0"/>
                      <a:pt x="2109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rnd">
                <a:solidFill>
                  <a:srgbClr val="765A4D"/>
                </a:solidFill>
                <a:prstDash val="solid"/>
                <a:round/>
              </a:ln>
            </p:spPr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795C3CC9-DDE4-4866-A465-27F4735C9DB8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3576356" cy="1756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919"/>
                  </a:lnSpc>
                </a:pPr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3791382" y="2095500"/>
            <a:ext cx="10705234" cy="297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Biên soạn từ điển (khoảng 50 yếu tố Hán Việt đồng âm).</a:t>
            </a:r>
            <a:endParaRPr lang="en-US" sz="6600" b="1" dirty="0">
              <a:solidFill>
                <a:srgbClr val="0000FF"/>
              </a:solidFill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19800" y="4767661"/>
            <a:ext cx="6043545" cy="58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3A3C-7961-46FA-9EB9-34E99743AFAF}"/>
              </a:ext>
            </a:extLst>
          </p:cNvPr>
          <p:cNvSpPr/>
          <p:nvPr/>
        </p:nvSpPr>
        <p:spPr>
          <a:xfrm>
            <a:off x="1362075" y="557886"/>
            <a:ext cx="15563850" cy="458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000" b="1">
                <a:solidFill>
                  <a:srgbClr val="C00000"/>
                </a:solidFill>
                <a:latin typeface="+mj-lt"/>
              </a:rPr>
              <a:t>Chỉ ra từ dùng sai trong các câu sau và sửa lại cho đúng.</a:t>
            </a:r>
            <a:endParaRPr lang="en-US" sz="5000" b="1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(1) Hai công ty đó đã được sát nhập từ năm ngoái.</a:t>
            </a:r>
            <a:endParaRPr lang="en-US" sz="500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(2) Chưa chăm chỉ là yếu điểm của anh ấy.</a:t>
            </a:r>
            <a:endParaRPr lang="en-US" sz="500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5000">
                <a:latin typeface="+mj-lt"/>
              </a:rPr>
              <a:t>(3) Cô ấy sinh ra trong một gia đình tri thức.</a:t>
            </a:r>
            <a:endParaRPr lang="en-US" sz="500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F5694A-5F33-4D8F-89AE-4EDD3334CF4B}"/>
              </a:ext>
            </a:extLst>
          </p:cNvPr>
          <p:cNvSpPr/>
          <p:nvPr/>
        </p:nvSpPr>
        <p:spPr>
          <a:xfrm>
            <a:off x="10668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sát nhập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sáp nhập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A48144-93DD-4A65-BCF4-D45331A3D2F3}"/>
              </a:ext>
            </a:extLst>
          </p:cNvPr>
          <p:cNvSpPr/>
          <p:nvPr/>
        </p:nvSpPr>
        <p:spPr>
          <a:xfrm>
            <a:off x="67056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 điểm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 yếu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33A825-35E2-4C12-956F-FCD2818A8840}"/>
              </a:ext>
            </a:extLst>
          </p:cNvPr>
          <p:cNvSpPr/>
          <p:nvPr/>
        </p:nvSpPr>
        <p:spPr>
          <a:xfrm>
            <a:off x="12344400" y="6773686"/>
            <a:ext cx="4876800" cy="2857500"/>
          </a:xfrm>
          <a:prstGeom prst="roundRect">
            <a:avLst>
              <a:gd name="adj" fmla="val 10228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thức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 thức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31993A8-7E10-4A7F-B3DA-A3543EA57AE4}"/>
              </a:ext>
            </a:extLst>
          </p:cNvPr>
          <p:cNvSpPr/>
          <p:nvPr/>
        </p:nvSpPr>
        <p:spPr>
          <a:xfrm>
            <a:off x="3009900" y="5680528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1A331ED-963E-4DE0-944F-48A72E41CBDE}"/>
              </a:ext>
            </a:extLst>
          </p:cNvPr>
          <p:cNvSpPr/>
          <p:nvPr/>
        </p:nvSpPr>
        <p:spPr>
          <a:xfrm>
            <a:off x="8648700" y="5680528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9C246DE-006C-4BD9-8F89-C72D7EB7D515}"/>
              </a:ext>
            </a:extLst>
          </p:cNvPr>
          <p:cNvSpPr/>
          <p:nvPr/>
        </p:nvSpPr>
        <p:spPr>
          <a:xfrm>
            <a:off x="14287500" y="5676900"/>
            <a:ext cx="990600" cy="7844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EFA7631-A5C6-F3F1-37B5-9AE7E75583E6}"/>
              </a:ext>
            </a:extLst>
          </p:cNvPr>
          <p:cNvSpPr/>
          <p:nvPr/>
        </p:nvSpPr>
        <p:spPr>
          <a:xfrm>
            <a:off x="14935200" y="3156712"/>
            <a:ext cx="3090441" cy="2030475"/>
          </a:xfrm>
          <a:custGeom>
            <a:avLst/>
            <a:gdLst/>
            <a:ahLst/>
            <a:cxnLst/>
            <a:rect l="l" t="t" r="r" b="b"/>
            <a:pathLst>
              <a:path w="3964422" h="3185953">
                <a:moveTo>
                  <a:pt x="0" y="0"/>
                </a:moveTo>
                <a:lnTo>
                  <a:pt x="3964422" y="0"/>
                </a:lnTo>
                <a:lnTo>
                  <a:pt x="3964422" y="3185953"/>
                </a:lnTo>
                <a:lnTo>
                  <a:pt x="0" y="318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8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</a:t>
            </a:r>
          </a:p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13298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328D4-7E36-4A3B-9552-2CDA5D47FF78}"/>
              </a:ext>
            </a:extLst>
          </p:cNvPr>
          <p:cNvSpPr/>
          <p:nvPr/>
        </p:nvSpPr>
        <p:spPr>
          <a:xfrm>
            <a:off x="3746693" y="647700"/>
            <a:ext cx="107946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</a:t>
            </a:r>
            <a:r>
              <a:rPr lang="en-US" sz="7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 TIẾNG VIỆT</a:t>
            </a:r>
            <a:endParaRPr lang="en-US" sz="72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E68BEC-AE37-4929-9D56-41BE21825C2A}"/>
              </a:ext>
            </a:extLst>
          </p:cNvPr>
          <p:cNvGrpSpPr/>
          <p:nvPr/>
        </p:nvGrpSpPr>
        <p:grpSpPr>
          <a:xfrm>
            <a:off x="375677" y="2108831"/>
            <a:ext cx="7387921" cy="7606669"/>
            <a:chOff x="533400" y="2026554"/>
            <a:chExt cx="6038205" cy="760666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70E840-C8EF-411B-AE27-7DE0C1B42233}"/>
                </a:ext>
              </a:extLst>
            </p:cNvPr>
            <p:cNvSpPr/>
            <p:nvPr/>
          </p:nvSpPr>
          <p:spPr>
            <a:xfrm>
              <a:off x="533400" y="3238500"/>
              <a:ext cx="6038205" cy="639472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ọc Tri thức ngữ văn SGK (</a:t>
              </a:r>
              <a:r>
                <a:rPr lang="vi-VN" sz="50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tr.9</a:t>
              </a:r>
              <a:r>
                <a:rPr lang="vi-VN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); khung Nhận biết một số yếu tố Hán Việt dễ nhầm lẫn SGK (</a:t>
              </a:r>
              <a:r>
                <a:rPr lang="vi-VN" sz="50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tr.22 </a:t>
              </a:r>
              <a:r>
                <a:rPr lang="vi-VN" sz="50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- 23) và cho biết:</a:t>
              </a:r>
              <a:endParaRPr lang="en-US" sz="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B22092-F929-47FA-A284-612F154C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3331" y="2026554"/>
              <a:ext cx="1938341" cy="1604144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B9D69F-B8CC-4C68-85AE-32D7025C9458}"/>
              </a:ext>
            </a:extLst>
          </p:cNvPr>
          <p:cNvSpPr/>
          <p:nvPr/>
        </p:nvSpPr>
        <p:spPr>
          <a:xfrm>
            <a:off x="8697039" y="2933700"/>
            <a:ext cx="9220200" cy="2971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5000" dirty="0">
                <a:solidFill>
                  <a:schemeClr val="tx1"/>
                </a:solidFill>
                <a:latin typeface="+mj-lt"/>
              </a:rPr>
              <a:t>Các yếu tố Hán Việt </a:t>
            </a:r>
            <a:r>
              <a:rPr lang="vi-VN" sz="5000" dirty="0" smtClean="0">
                <a:solidFill>
                  <a:schemeClr val="tx1"/>
                </a:solidFill>
                <a:latin typeface="+mj-lt"/>
              </a:rPr>
              <a:t>nào</a:t>
            </a:r>
            <a:r>
              <a:rPr lang="en-US" sz="5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000" dirty="0" smtClean="0">
                <a:solidFill>
                  <a:schemeClr val="tx1"/>
                </a:solidFill>
                <a:latin typeface="+mj-lt"/>
              </a:rPr>
              <a:t>thường  </a:t>
            </a:r>
            <a:r>
              <a:rPr lang="vi-VN" sz="5000" dirty="0">
                <a:solidFill>
                  <a:schemeClr val="tx1"/>
                </a:solidFill>
                <a:latin typeface="+mj-lt"/>
              </a:rPr>
              <a:t>dễ  nhầm lẫn? Cho ví dụ. </a:t>
            </a:r>
            <a:endParaRPr lang="en-US" sz="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1BA5F9-BCD9-415B-8E04-F1715158FBD6}"/>
              </a:ext>
            </a:extLst>
          </p:cNvPr>
          <p:cNvSpPr/>
          <p:nvPr/>
        </p:nvSpPr>
        <p:spPr>
          <a:xfrm>
            <a:off x="8697039" y="6553670"/>
            <a:ext cx="9220200" cy="2971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5000">
                <a:solidFill>
                  <a:schemeClr val="tx1"/>
                </a:solidFill>
                <a:latin typeface="+mj-lt"/>
              </a:rPr>
              <a:t>Nêu cách phân biệt nghĩa của một số yếu tố Hán Việt dễ nhầm lẫn.</a:t>
            </a:r>
            <a:endParaRPr lang="en-US" sz="50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B8DB4F-E8C5-43DA-BB5B-EB50895B6599}"/>
              </a:ext>
            </a:extLst>
          </p:cNvPr>
          <p:cNvCxnSpPr/>
          <p:nvPr/>
        </p:nvCxnSpPr>
        <p:spPr>
          <a:xfrm>
            <a:off x="7848601" y="4419219"/>
            <a:ext cx="6793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ACAAF8-92B7-4273-9FE2-A84ABBDFDFCB}"/>
              </a:ext>
            </a:extLst>
          </p:cNvPr>
          <p:cNvCxnSpPr/>
          <p:nvPr/>
        </p:nvCxnSpPr>
        <p:spPr>
          <a:xfrm>
            <a:off x="7848600" y="8039189"/>
            <a:ext cx="6793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1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23C7FD-7C79-4900-A016-65292D8D5D26}"/>
              </a:ext>
            </a:extLst>
          </p:cNvPr>
          <p:cNvSpPr/>
          <p:nvPr/>
        </p:nvSpPr>
        <p:spPr>
          <a:xfrm>
            <a:off x="506901" y="2171700"/>
            <a:ext cx="5138547" cy="4231114"/>
          </a:xfrm>
          <a:prstGeom prst="roundRect">
            <a:avLst>
              <a:gd name="adj" fmla="val 10228"/>
            </a:avLst>
          </a:prstGeom>
          <a:solidFill>
            <a:srgbClr val="FFEEB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yếu tố Hán Việt đồng 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5F59C1-D645-4E2D-BC27-2B19AF6B47D7}"/>
              </a:ext>
            </a:extLst>
          </p:cNvPr>
          <p:cNvSpPr/>
          <p:nvPr/>
        </p:nvSpPr>
        <p:spPr>
          <a:xfrm>
            <a:off x="6973135" y="2171700"/>
            <a:ext cx="10803043" cy="16306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180340" algn="l"/>
                <a:tab pos="270510" algn="l"/>
              </a:tabLst>
            </a:pPr>
            <a:r>
              <a:rPr lang="vi-VN" sz="5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kim1: 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 vàng (kim  ngạch,  kim  hoàn)</a:t>
            </a:r>
            <a:endParaRPr lang="en-US" sz="5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A86D9C-4F78-4C2C-876E-B6D35BA9B840}"/>
              </a:ext>
            </a:extLst>
          </p:cNvPr>
          <p:cNvSpPr/>
          <p:nvPr/>
        </p:nvSpPr>
        <p:spPr>
          <a:xfrm>
            <a:off x="6973135" y="4731811"/>
            <a:ext cx="10803043" cy="16306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kim2: </a:t>
            </a:r>
            <a:r>
              <a:rPr lang="vi-VN" sz="5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 nay (cổ kim).</a:t>
            </a:r>
            <a:endParaRPr lang="en-US" sz="5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AF8093C-9141-4CB2-9BD5-C8E7175ACAF4}"/>
              </a:ext>
            </a:extLst>
          </p:cNvPr>
          <p:cNvSpPr/>
          <p:nvPr/>
        </p:nvSpPr>
        <p:spPr>
          <a:xfrm>
            <a:off x="5897222" y="2502068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7DD3893-3A2C-4FFF-B0B4-16A4274879C7}"/>
              </a:ext>
            </a:extLst>
          </p:cNvPr>
          <p:cNvSpPr/>
          <p:nvPr/>
        </p:nvSpPr>
        <p:spPr>
          <a:xfrm>
            <a:off x="5897222" y="5062179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418BB6-C66A-4E16-A774-FA1BE77D1767}"/>
              </a:ext>
            </a:extLst>
          </p:cNvPr>
          <p:cNvSpPr/>
          <p:nvPr/>
        </p:nvSpPr>
        <p:spPr>
          <a:xfrm>
            <a:off x="506901" y="6896100"/>
            <a:ext cx="5138547" cy="2895600"/>
          </a:xfrm>
          <a:prstGeom prst="roundRect">
            <a:avLst>
              <a:gd name="adj" fmla="val 10228"/>
            </a:avLst>
          </a:prstGeom>
          <a:solidFill>
            <a:srgbClr val="FFEEB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yếu tố Hán Việt </a:t>
            </a:r>
            <a:r>
              <a:rPr lang="en-US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7EAB8E-CB64-43AC-A18A-6C3554B1C0F1}"/>
              </a:ext>
            </a:extLst>
          </p:cNvPr>
          <p:cNvSpPr/>
          <p:nvPr/>
        </p:nvSpPr>
        <p:spPr>
          <a:xfrm>
            <a:off x="6973135" y="7222561"/>
            <a:ext cx="10803043" cy="224267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180340" algn="l"/>
                <a:tab pos="270510" algn="l"/>
              </a:tabLst>
            </a:pP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dụ: </a:t>
            </a:r>
            <a:r>
              <a:rPr lang="vi-VN" sz="5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thức</a:t>
            </a:r>
            <a:r>
              <a:rPr lang="vi-VN" sz="5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5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 thức</a:t>
            </a:r>
            <a:endParaRPr lang="en-US" sz="5000" b="1" i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F23AC58-EB00-49FC-9007-02511D59117E}"/>
              </a:ext>
            </a:extLst>
          </p:cNvPr>
          <p:cNvSpPr/>
          <p:nvPr/>
        </p:nvSpPr>
        <p:spPr>
          <a:xfrm>
            <a:off x="5897222" y="7858939"/>
            <a:ext cx="824138" cy="9699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CFBEF0-A930-4EB4-8380-A912A0F6D579}"/>
              </a:ext>
            </a:extLst>
          </p:cNvPr>
          <p:cNvSpPr/>
          <p:nvPr/>
        </p:nvSpPr>
        <p:spPr>
          <a:xfrm>
            <a:off x="1485493" y="495300"/>
            <a:ext cx="153170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7200" b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Một số yếu tố Hán Việt dễ nhầm lẫn</a:t>
            </a:r>
            <a:endParaRPr lang="en-US" sz="720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258800" y="-3638550"/>
            <a:ext cx="7315200" cy="7277100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9328D4-7E36-4A3B-9552-2CDA5D47FF78}"/>
              </a:ext>
            </a:extLst>
          </p:cNvPr>
          <p:cNvSpPr/>
          <p:nvPr/>
        </p:nvSpPr>
        <p:spPr>
          <a:xfrm>
            <a:off x="1352346" y="342900"/>
            <a:ext cx="15583307" cy="297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tx2"/>
                </a:solidFill>
                <a:latin typeface="+mj-lt"/>
              </a:rPr>
              <a:t>2. Cách phân biệt nghĩa của một số yếu tố Hán Việt dễ nhầm lẫn</a:t>
            </a:r>
            <a:endParaRPr lang="en-US" sz="660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E42444-D0FD-46B9-AE01-9FE353748357}"/>
              </a:ext>
            </a:extLst>
          </p:cNvPr>
          <p:cNvGrpSpPr/>
          <p:nvPr/>
        </p:nvGrpSpPr>
        <p:grpSpPr>
          <a:xfrm>
            <a:off x="712010" y="3956771"/>
            <a:ext cx="8940997" cy="5649094"/>
            <a:chOff x="660203" y="3752951"/>
            <a:chExt cx="8940997" cy="5649094"/>
          </a:xfrm>
        </p:grpSpPr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E572C307-740B-4F2C-9EFA-608E97A78132}"/>
                </a:ext>
              </a:extLst>
            </p:cNvPr>
            <p:cNvGrpSpPr/>
            <p:nvPr/>
          </p:nvGrpSpPr>
          <p:grpSpPr>
            <a:xfrm>
              <a:off x="919315" y="3994615"/>
              <a:ext cx="8681885" cy="5407430"/>
              <a:chOff x="-22595" y="-38100"/>
              <a:chExt cx="2751878" cy="878620"/>
            </a:xfrm>
          </p:grpSpPr>
          <p:sp>
            <p:nvSpPr>
              <p:cNvPr id="12" name="Freeform 23">
                <a:extLst>
                  <a:ext uri="{FF2B5EF4-FFF2-40B4-BE49-F238E27FC236}">
                    <a16:creationId xmlns:a16="http://schemas.microsoft.com/office/drawing/2014/main" id="{692915F7-2BDB-4B6E-BA05-00167C0C6A2E}"/>
                  </a:ext>
                </a:extLst>
              </p:cNvPr>
              <p:cNvSpPr/>
              <p:nvPr/>
            </p:nvSpPr>
            <p:spPr>
              <a:xfrm>
                <a:off x="-22595" y="-1406"/>
                <a:ext cx="2751878" cy="841926"/>
              </a:xfrm>
              <a:custGeom>
                <a:avLst/>
                <a:gdLst/>
                <a:ahLst/>
                <a:cxnLst/>
                <a:rect l="l" t="t" r="r" b="b"/>
                <a:pathLst>
                  <a:path w="1873199" h="549106">
                    <a:moveTo>
                      <a:pt x="16328" y="0"/>
                    </a:moveTo>
                    <a:lnTo>
                      <a:pt x="1856871" y="0"/>
                    </a:lnTo>
                    <a:cubicBezTo>
                      <a:pt x="1861201" y="0"/>
                      <a:pt x="1865354" y="1720"/>
                      <a:pt x="1868417" y="4782"/>
                    </a:cubicBezTo>
                    <a:cubicBezTo>
                      <a:pt x="1871479" y="7844"/>
                      <a:pt x="1873199" y="11997"/>
                      <a:pt x="1873199" y="16328"/>
                    </a:cubicBezTo>
                    <a:lnTo>
                      <a:pt x="1873199" y="532778"/>
                    </a:lnTo>
                    <a:cubicBezTo>
                      <a:pt x="1873199" y="541796"/>
                      <a:pt x="1865889" y="549106"/>
                      <a:pt x="1856871" y="549106"/>
                    </a:cubicBezTo>
                    <a:lnTo>
                      <a:pt x="16328" y="549106"/>
                    </a:lnTo>
                    <a:cubicBezTo>
                      <a:pt x="11997" y="549106"/>
                      <a:pt x="7844" y="547386"/>
                      <a:pt x="4782" y="544324"/>
                    </a:cubicBezTo>
                    <a:cubicBezTo>
                      <a:pt x="1720" y="541262"/>
                      <a:pt x="0" y="537109"/>
                      <a:pt x="0" y="532778"/>
                    </a:cubicBezTo>
                    <a:lnTo>
                      <a:pt x="0" y="16328"/>
                    </a:lnTo>
                    <a:cubicBezTo>
                      <a:pt x="0" y="11997"/>
                      <a:pt x="1720" y="7844"/>
                      <a:pt x="4782" y="4782"/>
                    </a:cubicBezTo>
                    <a:cubicBezTo>
                      <a:pt x="7844" y="1720"/>
                      <a:pt x="11997" y="0"/>
                      <a:pt x="16328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3B3992F0-151D-467A-A9C1-F9E8BF76C7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73199" cy="5872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6DFC7EF7-2D9A-49D6-B30E-02324F3ECEDD}"/>
                </a:ext>
              </a:extLst>
            </p:cNvPr>
            <p:cNvSpPr/>
            <p:nvPr/>
          </p:nvSpPr>
          <p:spPr>
            <a:xfrm>
              <a:off x="660203" y="3752951"/>
              <a:ext cx="1384286" cy="1390549"/>
            </a:xfrm>
            <a:custGeom>
              <a:avLst/>
              <a:gdLst/>
              <a:ahLst/>
              <a:cxnLst/>
              <a:rect l="l" t="t" r="r" b="b"/>
              <a:pathLst>
                <a:path w="926926" h="926926">
                  <a:moveTo>
                    <a:pt x="0" y="0"/>
                  </a:moveTo>
                  <a:lnTo>
                    <a:pt x="926926" y="0"/>
                  </a:lnTo>
                  <a:lnTo>
                    <a:pt x="926926" y="926927"/>
                  </a:lnTo>
                  <a:lnTo>
                    <a:pt x="0" y="926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lum contrast="40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8B86560-223C-466A-9A3C-EBD0F396844E}"/>
                </a:ext>
              </a:extLst>
            </p:cNvPr>
            <p:cNvSpPr/>
            <p:nvPr/>
          </p:nvSpPr>
          <p:spPr>
            <a:xfrm>
              <a:off x="1787149" y="4961957"/>
              <a:ext cx="6946215" cy="3698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>
                  <a:latin typeface="Times New Roman" panose="02020603050405020304" pitchFamily="18" charset="0"/>
                  <a:ea typeface="Calibri" panose="020F0502020204030204" pitchFamily="34" charset="0"/>
                </a:rPr>
                <a:t>Dựa vào từ có chứa yếu tố Hán Việt đồng âm để suy luận.</a:t>
              </a:r>
              <a:endParaRPr lang="en-US" sz="5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DEA2E8-233A-46B0-80DC-62EDBA316B8A}"/>
              </a:ext>
            </a:extLst>
          </p:cNvPr>
          <p:cNvGrpSpPr/>
          <p:nvPr/>
        </p:nvGrpSpPr>
        <p:grpSpPr>
          <a:xfrm>
            <a:off x="10235351" y="3956771"/>
            <a:ext cx="7284154" cy="5649094"/>
            <a:chOff x="660203" y="3752951"/>
            <a:chExt cx="7284154" cy="5649094"/>
          </a:xfrm>
        </p:grpSpPr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6429BABC-2C82-4A62-B2EF-15DAF2B38A06}"/>
                </a:ext>
              </a:extLst>
            </p:cNvPr>
            <p:cNvGrpSpPr/>
            <p:nvPr/>
          </p:nvGrpSpPr>
          <p:grpSpPr>
            <a:xfrm>
              <a:off x="990600" y="3994615"/>
              <a:ext cx="6953757" cy="5407430"/>
              <a:chOff x="0" y="-38100"/>
              <a:chExt cx="2204117" cy="878620"/>
            </a:xfrm>
          </p:grpSpPr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DD8F807A-4A52-4476-B09D-B6AEFCD3F4B9}"/>
                  </a:ext>
                </a:extLst>
              </p:cNvPr>
              <p:cNvSpPr/>
              <p:nvPr/>
            </p:nvSpPr>
            <p:spPr>
              <a:xfrm>
                <a:off x="2390" y="-1406"/>
                <a:ext cx="2201727" cy="841926"/>
              </a:xfrm>
              <a:custGeom>
                <a:avLst/>
                <a:gdLst/>
                <a:ahLst/>
                <a:cxnLst/>
                <a:rect l="l" t="t" r="r" b="b"/>
                <a:pathLst>
                  <a:path w="1873199" h="549106">
                    <a:moveTo>
                      <a:pt x="16328" y="0"/>
                    </a:moveTo>
                    <a:lnTo>
                      <a:pt x="1856871" y="0"/>
                    </a:lnTo>
                    <a:cubicBezTo>
                      <a:pt x="1861201" y="0"/>
                      <a:pt x="1865354" y="1720"/>
                      <a:pt x="1868417" y="4782"/>
                    </a:cubicBezTo>
                    <a:cubicBezTo>
                      <a:pt x="1871479" y="7844"/>
                      <a:pt x="1873199" y="11997"/>
                      <a:pt x="1873199" y="16328"/>
                    </a:cubicBezTo>
                    <a:lnTo>
                      <a:pt x="1873199" y="532778"/>
                    </a:lnTo>
                    <a:cubicBezTo>
                      <a:pt x="1873199" y="541796"/>
                      <a:pt x="1865889" y="549106"/>
                      <a:pt x="1856871" y="549106"/>
                    </a:cubicBezTo>
                    <a:lnTo>
                      <a:pt x="16328" y="549106"/>
                    </a:lnTo>
                    <a:cubicBezTo>
                      <a:pt x="11997" y="549106"/>
                      <a:pt x="7844" y="547386"/>
                      <a:pt x="4782" y="544324"/>
                    </a:cubicBezTo>
                    <a:cubicBezTo>
                      <a:pt x="1720" y="541262"/>
                      <a:pt x="0" y="537109"/>
                      <a:pt x="0" y="532778"/>
                    </a:cubicBezTo>
                    <a:lnTo>
                      <a:pt x="0" y="16328"/>
                    </a:lnTo>
                    <a:cubicBezTo>
                      <a:pt x="0" y="11997"/>
                      <a:pt x="1720" y="7844"/>
                      <a:pt x="4782" y="4782"/>
                    </a:cubicBezTo>
                    <a:cubicBezTo>
                      <a:pt x="7844" y="1720"/>
                      <a:pt x="11997" y="0"/>
                      <a:pt x="16328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4">
                <a:extLst>
                  <a:ext uri="{FF2B5EF4-FFF2-40B4-BE49-F238E27FC236}">
                    <a16:creationId xmlns:a16="http://schemas.microsoft.com/office/drawing/2014/main" id="{3728A88E-AB4A-4688-B6B1-CDECCE6F6E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73199" cy="5872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40F1F68E-86CC-4D15-B4E5-147BFEF1D9B8}"/>
                </a:ext>
              </a:extLst>
            </p:cNvPr>
            <p:cNvSpPr/>
            <p:nvPr/>
          </p:nvSpPr>
          <p:spPr>
            <a:xfrm>
              <a:off x="660203" y="3752951"/>
              <a:ext cx="1384286" cy="1390549"/>
            </a:xfrm>
            <a:custGeom>
              <a:avLst/>
              <a:gdLst/>
              <a:ahLst/>
              <a:cxnLst/>
              <a:rect l="l" t="t" r="r" b="b"/>
              <a:pathLst>
                <a:path w="926926" h="926926">
                  <a:moveTo>
                    <a:pt x="0" y="0"/>
                  </a:moveTo>
                  <a:lnTo>
                    <a:pt x="926926" y="0"/>
                  </a:lnTo>
                  <a:lnTo>
                    <a:pt x="926926" y="926927"/>
                  </a:lnTo>
                  <a:lnTo>
                    <a:pt x="0" y="926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lum contrast="40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AC5687-5F08-4AB9-9DA3-E75FB9B97430}"/>
                </a:ext>
              </a:extLst>
            </p:cNvPr>
            <p:cNvSpPr/>
            <p:nvPr/>
          </p:nvSpPr>
          <p:spPr>
            <a:xfrm>
              <a:off x="1910879" y="6349580"/>
              <a:ext cx="51207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5400">
                  <a:latin typeface="+mj-lt"/>
                </a:rPr>
                <a:t>Tra cứu từ điển.</a:t>
              </a:r>
              <a:endParaRPr lang="en-US" sz="5400">
                <a:latin typeface="+mj-lt"/>
              </a:endParaRPr>
            </a:p>
          </p:txBody>
        </p:sp>
      </p:grpSp>
      <p:sp>
        <p:nvSpPr>
          <p:cNvPr id="28" name="Freeform 17">
            <a:extLst>
              <a:ext uri="{FF2B5EF4-FFF2-40B4-BE49-F238E27FC236}">
                <a16:creationId xmlns:a16="http://schemas.microsoft.com/office/drawing/2014/main" id="{23747C56-D4C9-4175-BCEC-8045430E72FD}"/>
              </a:ext>
            </a:extLst>
          </p:cNvPr>
          <p:cNvSpPr/>
          <p:nvPr/>
        </p:nvSpPr>
        <p:spPr>
          <a:xfrm rot="20709433">
            <a:off x="15347044" y="7914226"/>
            <a:ext cx="2519442" cy="2084857"/>
          </a:xfrm>
          <a:custGeom>
            <a:avLst/>
            <a:gdLst/>
            <a:ahLst/>
            <a:cxnLst/>
            <a:rect l="l" t="t" r="r" b="b"/>
            <a:pathLst>
              <a:path w="3946267" h="3278989">
                <a:moveTo>
                  <a:pt x="0" y="0"/>
                </a:moveTo>
                <a:lnTo>
                  <a:pt x="3946267" y="0"/>
                </a:lnTo>
                <a:lnTo>
                  <a:pt x="3946267" y="3278989"/>
                </a:lnTo>
                <a:lnTo>
                  <a:pt x="0" y="3278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91800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4086526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4072419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5336277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2509469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8F75B42-18FB-4A35-A92D-E7A4834BEF69}"/>
              </a:ext>
            </a:extLst>
          </p:cNvPr>
          <p:cNvSpPr txBox="1"/>
          <p:nvPr/>
        </p:nvSpPr>
        <p:spPr>
          <a:xfrm>
            <a:off x="416902" y="2539421"/>
            <a:ext cx="12115801" cy="5208157"/>
          </a:xfrm>
          <a:prstGeom prst="rect">
            <a:avLst/>
          </a:prstGeom>
          <a:solidFill>
            <a:srgbClr val="FDEF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dirty="0" smtClean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12000" b="1" dirty="0">
              <a:solidFill>
                <a:srgbClr val="9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910</Words>
  <Application>Microsoft Office PowerPoint</Application>
  <PresentationFormat>Custom</PresentationFormat>
  <Paragraphs>112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Nunito</vt:lpstr>
      <vt:lpstr>Arial</vt:lpstr>
      <vt:lpstr>Wingdings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</dc:title>
  <dc:creator>Admin</dc:creator>
  <cp:lastModifiedBy>Admin</cp:lastModifiedBy>
  <cp:revision>72</cp:revision>
  <dcterms:created xsi:type="dcterms:W3CDTF">2006-08-16T00:00:00Z</dcterms:created>
  <dcterms:modified xsi:type="dcterms:W3CDTF">2024-07-02T18:01:19Z</dcterms:modified>
  <dc:identifier>DAFwHvmzFZw</dc:identifier>
</cp:coreProperties>
</file>