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7" r:id="rId2"/>
    <p:sldId id="268" r:id="rId3"/>
    <p:sldId id="256" r:id="rId4"/>
    <p:sldId id="269" r:id="rId5"/>
    <p:sldId id="270" r:id="rId6"/>
    <p:sldId id="271" r:id="rId7"/>
    <p:sldId id="262" r:id="rId8"/>
    <p:sldId id="272" r:id="rId9"/>
    <p:sldId id="274" r:id="rId10"/>
    <p:sldId id="275" r:id="rId11"/>
    <p:sldId id="276" r:id="rId12"/>
    <p:sldId id="277" r:id="rId13"/>
    <p:sldId id="295" r:id="rId14"/>
    <p:sldId id="278" r:id="rId15"/>
    <p:sldId id="296" r:id="rId16"/>
    <p:sldId id="294" r:id="rId17"/>
    <p:sldId id="283" r:id="rId18"/>
    <p:sldId id="284" r:id="rId19"/>
    <p:sldId id="285" r:id="rId20"/>
    <p:sldId id="286" r:id="rId21"/>
    <p:sldId id="287" r:id="rId22"/>
    <p:sldId id="288" r:id="rId23"/>
    <p:sldId id="289" r:id="rId24"/>
    <p:sldId id="290" r:id="rId25"/>
    <p:sldId id="266" r:id="rId26"/>
    <p:sldId id="292" r:id="rId27"/>
    <p:sldId id="258" r:id="rId28"/>
    <p:sldId id="293" r:id="rId29"/>
    <p:sldId id="261" r:id="rId30"/>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3333FF"/>
    <a:srgbClr val="D4B591"/>
    <a:srgbClr val="FAEDDE"/>
    <a:srgbClr val="F1D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13.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6.svg"/><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33.png"/><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13.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6.svg"/><Relationship Id="rId1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3.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61.svg"/><Relationship Id="rId5" Type="http://schemas.openxmlformats.org/officeDocument/2006/relationships/image" Target="../media/image55.svg"/><Relationship Id="rId15" Type="http://schemas.openxmlformats.org/officeDocument/2006/relationships/image" Target="../media/image13.sv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59.svg"/><Relationship Id="rId1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71.svg"/><Relationship Id="rId18" Type="http://schemas.openxmlformats.org/officeDocument/2006/relationships/image" Target="../media/image5.png"/><Relationship Id="rId3" Type="http://schemas.openxmlformats.org/officeDocument/2006/relationships/image" Target="../media/image32.svg"/><Relationship Id="rId21" Type="http://schemas.openxmlformats.org/officeDocument/2006/relationships/image" Target="../media/image13.svg"/><Relationship Id="rId7" Type="http://schemas.openxmlformats.org/officeDocument/2006/relationships/image" Target="../media/image53.svg"/><Relationship Id="rId12" Type="http://schemas.openxmlformats.org/officeDocument/2006/relationships/image" Target="../media/image45.png"/><Relationship Id="rId17" Type="http://schemas.openxmlformats.org/officeDocument/2006/relationships/image" Target="../media/image5.svg"/><Relationship Id="rId2" Type="http://schemas.openxmlformats.org/officeDocument/2006/relationships/image" Target="../media/image19.png"/><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9.svg"/><Relationship Id="rId5" Type="http://schemas.openxmlformats.org/officeDocument/2006/relationships/image" Target="../media/image65.svg"/><Relationship Id="rId15" Type="http://schemas.openxmlformats.org/officeDocument/2006/relationships/image" Target="../media/image73.svg"/><Relationship Id="rId10" Type="http://schemas.openxmlformats.org/officeDocument/2006/relationships/image" Target="../media/image44.png"/><Relationship Id="rId19" Type="http://schemas.openxmlformats.org/officeDocument/2006/relationships/image" Target="../media/image9.svg"/><Relationship Id="rId4" Type="http://schemas.openxmlformats.org/officeDocument/2006/relationships/image" Target="../media/image42.png"/><Relationship Id="rId9" Type="http://schemas.openxmlformats.org/officeDocument/2006/relationships/image" Target="../media/image67.svg"/><Relationship Id="rId1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13.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6.sv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171700"/>
            <a:ext cx="17050385" cy="3785652"/>
          </a:xfrm>
          <a:prstGeom prst="rect">
            <a:avLst/>
          </a:prstGeom>
          <a:solidFill>
            <a:schemeClr val="accent2">
              <a:lumMod val="20000"/>
              <a:lumOff val="80000"/>
            </a:schemeClr>
          </a:solidFill>
        </p:spPr>
        <p:txBody>
          <a:bodyPr wrap="square">
            <a:spAutoFit/>
          </a:bodyPr>
          <a:lstStyle/>
          <a:p>
            <a:r>
              <a:rPr lang="en-US" sz="6000" b="1" dirty="0" err="1">
                <a:solidFill>
                  <a:srgbClr val="0070C0"/>
                </a:solidFill>
                <a:latin typeface="Times New Roman" panose="02020603050405020304" pitchFamily="18" charset="0"/>
                <a:cs typeface="Times New Roman" panose="02020603050405020304" pitchFamily="18" charset="0"/>
              </a:rPr>
              <a:t>Kính</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gửi</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thầy</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cô</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bài</a:t>
            </a:r>
            <a:r>
              <a:rPr lang="en-US" sz="6000" b="1" dirty="0">
                <a:solidFill>
                  <a:srgbClr val="0070C0"/>
                </a:solidFill>
                <a:latin typeface="Times New Roman" panose="02020603050405020304" pitchFamily="18" charset="0"/>
                <a:cs typeface="Times New Roman" panose="02020603050405020304" pitchFamily="18" charset="0"/>
              </a:rPr>
              <a:t> 1 </a:t>
            </a:r>
            <a:r>
              <a:rPr lang="en-US" sz="6000" b="1" dirty="0" err="1">
                <a:solidFill>
                  <a:srgbClr val="0070C0"/>
                </a:solidFill>
                <a:latin typeface="Times New Roman" panose="02020603050405020304" pitchFamily="18" charset="0"/>
                <a:cs typeface="Times New Roman" panose="02020603050405020304" pitchFamily="18" charset="0"/>
              </a:rPr>
              <a:t>bộ</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smtClean="0">
                <a:solidFill>
                  <a:srgbClr val="0070C0"/>
                </a:solidFill>
                <a:latin typeface="Times New Roman" panose="02020603050405020304" pitchFamily="18" charset="0"/>
                <a:cs typeface="Times New Roman" panose="02020603050405020304" pitchFamily="18" charset="0"/>
              </a:rPr>
              <a:t>KNTT </a:t>
            </a:r>
            <a:r>
              <a:rPr lang="en-US" sz="6000" b="1" dirty="0" err="1">
                <a:solidFill>
                  <a:srgbClr val="0070C0"/>
                </a:solidFill>
                <a:latin typeface="Times New Roman" panose="02020603050405020304" pitchFamily="18" charset="0"/>
                <a:cs typeface="Times New Roman" panose="02020603050405020304" pitchFamily="18" charset="0"/>
              </a:rPr>
              <a:t>lớp</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smtClean="0">
                <a:solidFill>
                  <a:srgbClr val="0070C0"/>
                </a:solidFill>
                <a:latin typeface="Times New Roman" panose="02020603050405020304" pitchFamily="18" charset="0"/>
                <a:cs typeface="Times New Roman" panose="02020603050405020304" pitchFamily="18" charset="0"/>
              </a:rPr>
              <a:t>9. </a:t>
            </a:r>
            <a:endParaRPr lang="en-US" sz="6000" b="1" dirty="0" smtClean="0">
              <a:solidFill>
                <a:srgbClr val="0070C0"/>
              </a:solidFill>
              <a:latin typeface="Times New Roman" panose="02020603050405020304" pitchFamily="18" charset="0"/>
              <a:cs typeface="Times New Roman" panose="02020603050405020304" pitchFamily="18" charset="0"/>
            </a:endParaRPr>
          </a:p>
          <a:p>
            <a:r>
              <a:rPr lang="en-US" sz="6000" b="1" dirty="0" err="1" smtClean="0">
                <a:solidFill>
                  <a:srgbClr val="0070C0"/>
                </a:solidFill>
                <a:latin typeface="Times New Roman" panose="02020603050405020304" pitchFamily="18" charset="0"/>
                <a:cs typeface="Times New Roman" panose="02020603050405020304" pitchFamily="18" charset="0"/>
              </a:rPr>
              <a:t>Mong</a:t>
            </a:r>
            <a:r>
              <a:rPr lang="en-US" sz="6000" b="1" dirty="0" smtClean="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thầy</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cô</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nhận</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bài</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thực</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hiện</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đúng</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như</a:t>
            </a:r>
            <a:r>
              <a:rPr lang="en-US" sz="6000" b="1" dirty="0">
                <a:solidFill>
                  <a:srgbClr val="0070C0"/>
                </a:solidFill>
                <a:latin typeface="Times New Roman" panose="02020603050405020304" pitchFamily="18" charset="0"/>
                <a:cs typeface="Times New Roman" panose="02020603050405020304" pitchFamily="18" charset="0"/>
              </a:rPr>
              <a:t> cam </a:t>
            </a:r>
            <a:r>
              <a:rPr lang="en-US" sz="6000" b="1" dirty="0" err="1">
                <a:solidFill>
                  <a:srgbClr val="0070C0"/>
                </a:solidFill>
                <a:latin typeface="Times New Roman" panose="02020603050405020304" pitchFamily="18" charset="0"/>
                <a:cs typeface="Times New Roman" panose="02020603050405020304" pitchFamily="18" charset="0"/>
              </a:rPr>
              <a:t>kết</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bảo</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mật</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tài</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liệu</a:t>
            </a:r>
            <a:r>
              <a:rPr lang="en-US" sz="6000" b="1" dirty="0" smtClean="0">
                <a:solidFill>
                  <a:srgbClr val="0070C0"/>
                </a:solidFill>
                <a:latin typeface="Times New Roman" panose="02020603050405020304" pitchFamily="18" charset="0"/>
                <a:cs typeface="Times New Roman" panose="02020603050405020304" pitchFamily="18" charset="0"/>
              </a:rPr>
              <a:t>.</a:t>
            </a:r>
          </a:p>
          <a:p>
            <a:pPr algn="ctr"/>
            <a:r>
              <a:rPr lang="en-US" sz="6000" b="1" dirty="0" smtClean="0">
                <a:solidFill>
                  <a:srgbClr val="0070C0"/>
                </a:solidFill>
                <a:latin typeface="Times New Roman" panose="02020603050405020304" pitchFamily="18" charset="0"/>
                <a:cs typeface="Times New Roman" panose="02020603050405020304" pitchFamily="18" charset="0"/>
              </a:rPr>
              <a:t>  </a:t>
            </a:r>
            <a:r>
              <a:rPr lang="en-US" sz="6000" b="1" dirty="0" err="1" smtClean="0">
                <a:solidFill>
                  <a:srgbClr val="0070C0"/>
                </a:solidFill>
                <a:latin typeface="Times New Roman" panose="02020603050405020304" pitchFamily="18" charset="0"/>
                <a:cs typeface="Times New Roman" panose="02020603050405020304" pitchFamily="18" charset="0"/>
              </a:rPr>
              <a:t>Trân</a:t>
            </a:r>
            <a:r>
              <a:rPr lang="en-US" sz="6000" b="1" dirty="0" smtClean="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trọng</a:t>
            </a:r>
            <a:r>
              <a:rPr lang="en-US" sz="6000" b="1" dirty="0">
                <a:solidFill>
                  <a:srgbClr val="0070C0"/>
                </a:solidFill>
                <a:latin typeface="Times New Roman" panose="02020603050405020304" pitchFamily="18" charset="0"/>
                <a:cs typeface="Times New Roman" panose="02020603050405020304" pitchFamily="18" charset="0"/>
              </a:rPr>
              <a:t>!</a:t>
            </a:r>
            <a:endParaRPr lang="en-US" sz="6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55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419100"/>
            <a:ext cx="6113084" cy="1015663"/>
          </a:xfrm>
          <a:prstGeom prst="rect">
            <a:avLst/>
          </a:prstGeom>
          <a:noFill/>
        </p:spPr>
        <p:txBody>
          <a:bodyPr wrap="none" rtlCol="0">
            <a:spAutoFit/>
          </a:bodyPr>
          <a:lstStyle/>
          <a:p>
            <a:r>
              <a:rPr lang="en-US" sz="6000" b="1" dirty="0">
                <a:solidFill>
                  <a:schemeClr val="accent6">
                    <a:lumMod val="50000"/>
                  </a:schemeClr>
                </a:solidFill>
                <a:latin typeface="Times New Roman" panose="02020603050405020304" pitchFamily="18" charset="0"/>
                <a:cs typeface="Times New Roman" panose="02020603050405020304" pitchFamily="18" charset="0"/>
              </a:rPr>
              <a:t>2.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6000" b="1" dirty="0">
                <a:solidFill>
                  <a:schemeClr val="accent6">
                    <a:lumMod val="50000"/>
                  </a:schemeClr>
                </a:solidFill>
                <a:latin typeface="Times New Roman" panose="02020603050405020304" pitchFamily="18" charset="0"/>
                <a:cs typeface="Times New Roman" panose="02020603050405020304" pitchFamily="18" charset="0"/>
              </a:rPr>
              <a:t> hiểu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chung</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1616333"/>
            <a:ext cx="3743332" cy="923330"/>
          </a:xfrm>
          <a:prstGeom prst="rect">
            <a:avLst/>
          </a:prstGeom>
          <a:noFill/>
        </p:spPr>
        <p:txBody>
          <a:bodyPr wrap="none" rtlCol="0">
            <a:spAutoFit/>
          </a:bodyPr>
          <a:lstStyle/>
          <a:p>
            <a:r>
              <a:rPr lang="en-US" sz="5400" b="1" i="1" dirty="0">
                <a:solidFill>
                  <a:schemeClr val="accent5">
                    <a:lumMod val="75000"/>
                  </a:schemeClr>
                </a:solidFill>
                <a:latin typeface="Times New Roman" panose="02020603050405020304" pitchFamily="18" charset="0"/>
                <a:cs typeface="Times New Roman" panose="02020603050405020304" pitchFamily="18" charset="0"/>
              </a:rPr>
              <a:t>b. </a:t>
            </a:r>
            <a:r>
              <a:rPr lang="en-US" sz="5400" b="1" i="1" dirty="0" err="1">
                <a:solidFill>
                  <a:schemeClr val="accent5">
                    <a:lumMod val="75000"/>
                  </a:schemeClr>
                </a:solidFill>
                <a:latin typeface="Times New Roman" panose="02020603050405020304" pitchFamily="18" charset="0"/>
                <a:cs typeface="Times New Roman" panose="02020603050405020304" pitchFamily="18" charset="0"/>
              </a:rPr>
              <a:t>Tác</a:t>
            </a:r>
            <a:r>
              <a:rPr lang="en-US" sz="5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5400" b="1" i="1" dirty="0" err="1">
                <a:solidFill>
                  <a:schemeClr val="accent5">
                    <a:lumMod val="75000"/>
                  </a:schemeClr>
                </a:solidFill>
                <a:latin typeface="Times New Roman" panose="02020603050405020304" pitchFamily="18" charset="0"/>
                <a:cs typeface="Times New Roman" panose="02020603050405020304" pitchFamily="18" charset="0"/>
              </a:rPr>
              <a:t>phẩm</a:t>
            </a:r>
            <a:endParaRPr lang="en-US" sz="5400" b="1" i="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050" name="Picture 2" descr="Bài thơ Sơn Tinh - Thủy Tinh - Nguyễn Nhược Pháp - Nội dung, tác giả, tác  phẩm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57500"/>
            <a:ext cx="5856606"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7218217" y="2847109"/>
            <a:ext cx="10432473" cy="2220191"/>
          </a:xfrm>
          <a:prstGeom prst="wedgeRoundRectCallout">
            <a:avLst>
              <a:gd name="adj1" fmla="val -52191"/>
              <a:gd name="adj2" fmla="val 23369"/>
              <a:gd name="adj3" fmla="val 16667"/>
            </a:avLst>
          </a:prstGeom>
          <a:solidFill>
            <a:schemeClr val="accent5">
              <a:lumMod val="20000"/>
              <a:lumOff val="80000"/>
            </a:schemeClr>
          </a:solid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dirty="0">
                <a:solidFill>
                  <a:schemeClr val="tx1"/>
                </a:solidFill>
                <a:latin typeface="Times New Roman" panose="02020603050405020304" pitchFamily="18" charset="0"/>
                <a:cs typeface="Times New Roman" panose="02020603050405020304" pitchFamily="18" charset="0"/>
              </a:rPr>
              <a:t>Văn bản Sơn Tinh – Thủy Tinh thuộc thể loại thơ bảy chữ.</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8" name="Rounded Rectangular Callout 7"/>
          <p:cNvSpPr/>
          <p:nvPr/>
        </p:nvSpPr>
        <p:spPr>
          <a:xfrm>
            <a:off x="7218217" y="5867400"/>
            <a:ext cx="10411691" cy="3314700"/>
          </a:xfrm>
          <a:prstGeom prst="wedgeRoundRectCallout">
            <a:avLst>
              <a:gd name="adj1" fmla="val -52350"/>
              <a:gd name="adj2" fmla="val 23972"/>
              <a:gd name="adj3" fmla="val 16667"/>
            </a:avLst>
          </a:prstGeom>
          <a:solidFill>
            <a:schemeClr val="accent5">
              <a:lumMod val="20000"/>
              <a:lumOff val="80000"/>
            </a:schemeClr>
          </a:solid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dirty="0">
                <a:solidFill>
                  <a:schemeClr val="tx1"/>
                </a:solidFill>
                <a:latin typeface="Times New Roman" panose="02020603050405020304" pitchFamily="18" charset="0"/>
                <a:cs typeface="Times New Roman" panose="02020603050405020304" pitchFamily="18" charset="0"/>
              </a:rPr>
              <a:t>Xuất xứ: “Sơn Tinh – Thủy Tinh” trích trong tập thơ “Hoa một mùa”, NXB Phụ nữ, Hà Nội)</a:t>
            </a:r>
            <a:endParaRPr lang="en-US"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59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38416" y="1166978"/>
            <a:ext cx="14644766" cy="10141500"/>
          </a:xfrm>
          <a:custGeom>
            <a:avLst/>
            <a:gdLst/>
            <a:ahLst/>
            <a:cxnLst/>
            <a:rect l="l" t="t" r="r" b="b"/>
            <a:pathLst>
              <a:path w="14644766" h="10141500">
                <a:moveTo>
                  <a:pt x="0" y="0"/>
                </a:moveTo>
                <a:lnTo>
                  <a:pt x="14644766" y="0"/>
                </a:lnTo>
                <a:lnTo>
                  <a:pt x="14644766" y="10141500"/>
                </a:lnTo>
                <a:lnTo>
                  <a:pt x="0" y="10141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634034" y="2370200"/>
            <a:ext cx="3882276" cy="2203191"/>
          </a:xfrm>
          <a:custGeom>
            <a:avLst/>
            <a:gdLst/>
            <a:ahLst/>
            <a:cxnLst/>
            <a:rect l="l" t="t" r="r" b="b"/>
            <a:pathLst>
              <a:path w="3882276" h="2203191">
                <a:moveTo>
                  <a:pt x="0" y="0"/>
                </a:moveTo>
                <a:lnTo>
                  <a:pt x="3882275" y="0"/>
                </a:lnTo>
                <a:lnTo>
                  <a:pt x="3882275" y="2203192"/>
                </a:lnTo>
                <a:lnTo>
                  <a:pt x="0" y="22031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4" name="Freeform 4"/>
          <p:cNvSpPr/>
          <p:nvPr/>
        </p:nvSpPr>
        <p:spPr>
          <a:xfrm>
            <a:off x="0" y="5213703"/>
            <a:ext cx="4732890" cy="2048051"/>
          </a:xfrm>
          <a:custGeom>
            <a:avLst/>
            <a:gdLst/>
            <a:ahLst/>
            <a:cxnLst/>
            <a:rect l="l" t="t" r="r" b="b"/>
            <a:pathLst>
              <a:path w="4732890" h="2048051">
                <a:moveTo>
                  <a:pt x="0" y="0"/>
                </a:moveTo>
                <a:lnTo>
                  <a:pt x="4732890" y="0"/>
                </a:lnTo>
                <a:lnTo>
                  <a:pt x="4732890" y="2048051"/>
                </a:lnTo>
                <a:lnTo>
                  <a:pt x="0" y="204805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5" name="Freeform 5"/>
          <p:cNvSpPr/>
          <p:nvPr/>
        </p:nvSpPr>
        <p:spPr>
          <a:xfrm>
            <a:off x="-2098355" y="3199208"/>
            <a:ext cx="4464800" cy="1339440"/>
          </a:xfrm>
          <a:custGeom>
            <a:avLst/>
            <a:gdLst/>
            <a:ahLst/>
            <a:cxnLst/>
            <a:rect l="l" t="t" r="r" b="b"/>
            <a:pathLst>
              <a:path w="4464800" h="1339440">
                <a:moveTo>
                  <a:pt x="0" y="0"/>
                </a:moveTo>
                <a:lnTo>
                  <a:pt x="4464800" y="0"/>
                </a:lnTo>
                <a:lnTo>
                  <a:pt x="4464800" y="1339440"/>
                </a:lnTo>
                <a:lnTo>
                  <a:pt x="0" y="133944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a:ln cap="sq">
            <a:noFill/>
            <a:prstDash val="solid"/>
            <a:miter/>
          </a:ln>
        </p:spPr>
      </p:sp>
      <p:sp>
        <p:nvSpPr>
          <p:cNvPr id="6" name="Freeform 6"/>
          <p:cNvSpPr/>
          <p:nvPr/>
        </p:nvSpPr>
        <p:spPr>
          <a:xfrm>
            <a:off x="-3369437" y="8234275"/>
            <a:ext cx="4732890" cy="2048051"/>
          </a:xfrm>
          <a:custGeom>
            <a:avLst/>
            <a:gdLst/>
            <a:ahLst/>
            <a:cxnLst/>
            <a:rect l="l" t="t" r="r" b="b"/>
            <a:pathLst>
              <a:path w="4732890" h="2048051">
                <a:moveTo>
                  <a:pt x="0" y="0"/>
                </a:moveTo>
                <a:lnTo>
                  <a:pt x="4732890" y="0"/>
                </a:lnTo>
                <a:lnTo>
                  <a:pt x="4732890" y="2048050"/>
                </a:lnTo>
                <a:lnTo>
                  <a:pt x="0" y="20480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7" name="Freeform 7"/>
          <p:cNvSpPr/>
          <p:nvPr/>
        </p:nvSpPr>
        <p:spPr>
          <a:xfrm>
            <a:off x="1367918" y="8156704"/>
            <a:ext cx="2539875" cy="2185301"/>
          </a:xfrm>
          <a:custGeom>
            <a:avLst/>
            <a:gdLst/>
            <a:ahLst/>
            <a:cxnLst/>
            <a:rect l="l" t="t" r="r" b="b"/>
            <a:pathLst>
              <a:path w="2539875" h="2185301">
                <a:moveTo>
                  <a:pt x="0" y="0"/>
                </a:moveTo>
                <a:lnTo>
                  <a:pt x="2539874" y="0"/>
                </a:lnTo>
                <a:lnTo>
                  <a:pt x="2539874" y="2185301"/>
                </a:lnTo>
                <a:lnTo>
                  <a:pt x="0" y="2185301"/>
                </a:lnTo>
                <a:lnTo>
                  <a:pt x="0" y="0"/>
                </a:lnTo>
                <a:close/>
              </a:path>
            </a:pathLst>
          </a:custGeom>
          <a:blipFill>
            <a:blip r:embed="rId4">
              <a:extLst>
                <a:ext uri="{96DAC541-7B7A-43D3-8B79-37D633B846F1}">
                  <asvg:svgBlip xmlns="" xmlns:asvg="http://schemas.microsoft.com/office/drawing/2016/SVG/main" r:embed="rId5"/>
                </a:ext>
              </a:extLst>
            </a:blip>
            <a:stretch>
              <a:fillRect r="-52853" b="-818"/>
            </a:stretch>
          </a:blipFill>
          <a:ln cap="sq">
            <a:noFill/>
            <a:prstDash val="solid"/>
            <a:miter/>
          </a:ln>
        </p:spPr>
      </p:sp>
      <p:sp>
        <p:nvSpPr>
          <p:cNvPr id="8" name="Freeform 8"/>
          <p:cNvSpPr/>
          <p:nvPr/>
        </p:nvSpPr>
        <p:spPr>
          <a:xfrm flipH="1">
            <a:off x="3946514" y="8293955"/>
            <a:ext cx="1572752" cy="2048051"/>
          </a:xfrm>
          <a:custGeom>
            <a:avLst/>
            <a:gdLst/>
            <a:ahLst/>
            <a:cxnLst/>
            <a:rect l="l" t="t" r="r" b="b"/>
            <a:pathLst>
              <a:path w="1572752" h="2048051">
                <a:moveTo>
                  <a:pt x="1572752" y="0"/>
                </a:moveTo>
                <a:lnTo>
                  <a:pt x="0" y="0"/>
                </a:lnTo>
                <a:lnTo>
                  <a:pt x="0" y="2048050"/>
                </a:lnTo>
                <a:lnTo>
                  <a:pt x="1572752" y="2048050"/>
                </a:lnTo>
                <a:lnTo>
                  <a:pt x="1572752" y="0"/>
                </a:lnTo>
                <a:close/>
              </a:path>
            </a:pathLst>
          </a:custGeom>
          <a:blipFill>
            <a:blip r:embed="rId6">
              <a:extLst>
                <a:ext uri="{96DAC541-7B7A-43D3-8B79-37D633B846F1}">
                  <asvg:svgBlip xmlns="" xmlns:asvg="http://schemas.microsoft.com/office/drawing/2016/SVG/main" r:embed="rId7"/>
                </a:ext>
              </a:extLst>
            </a:blip>
            <a:stretch>
              <a:fillRect l="-200930"/>
            </a:stretch>
          </a:blipFill>
          <a:ln cap="sq">
            <a:noFill/>
            <a:prstDash val="solid"/>
            <a:miter/>
          </a:ln>
        </p:spPr>
      </p:sp>
      <p:sp>
        <p:nvSpPr>
          <p:cNvPr id="9" name="Freeform 9"/>
          <p:cNvSpPr/>
          <p:nvPr/>
        </p:nvSpPr>
        <p:spPr>
          <a:xfrm>
            <a:off x="5027062" y="5413233"/>
            <a:ext cx="1489248" cy="2040880"/>
          </a:xfrm>
          <a:custGeom>
            <a:avLst/>
            <a:gdLst/>
            <a:ahLst/>
            <a:cxnLst/>
            <a:rect l="l" t="t" r="r" b="b"/>
            <a:pathLst>
              <a:path w="1489248" h="2040880">
                <a:moveTo>
                  <a:pt x="0" y="0"/>
                </a:moveTo>
                <a:lnTo>
                  <a:pt x="1489247" y="0"/>
                </a:lnTo>
                <a:lnTo>
                  <a:pt x="1489247" y="2040880"/>
                </a:lnTo>
                <a:lnTo>
                  <a:pt x="0" y="2040880"/>
                </a:lnTo>
                <a:lnTo>
                  <a:pt x="0" y="0"/>
                </a:lnTo>
                <a:close/>
              </a:path>
            </a:pathLst>
          </a:custGeom>
          <a:blipFill>
            <a:blip r:embed="rId10">
              <a:extLst>
                <a:ext uri="{96DAC541-7B7A-43D3-8B79-37D633B846F1}">
                  <asvg:svgBlip xmlns="" xmlns:asvg="http://schemas.microsoft.com/office/drawing/2016/SVG/main" r:embed="rId11"/>
                </a:ext>
              </a:extLst>
            </a:blip>
            <a:stretch>
              <a:fillRect t="-123257" r="-316263"/>
            </a:stretch>
          </a:blipFill>
        </p:spPr>
      </p:sp>
      <p:sp>
        <p:nvSpPr>
          <p:cNvPr id="10" name="Freeform 10"/>
          <p:cNvSpPr/>
          <p:nvPr/>
        </p:nvSpPr>
        <p:spPr>
          <a:xfrm>
            <a:off x="5183603" y="3471796"/>
            <a:ext cx="3981171" cy="11497967"/>
          </a:xfrm>
          <a:custGeom>
            <a:avLst/>
            <a:gdLst/>
            <a:ahLst/>
            <a:cxnLst/>
            <a:rect l="l" t="t" r="r" b="b"/>
            <a:pathLst>
              <a:path w="3981171" h="11497967">
                <a:moveTo>
                  <a:pt x="0" y="0"/>
                </a:moveTo>
                <a:lnTo>
                  <a:pt x="3981171" y="0"/>
                </a:lnTo>
                <a:lnTo>
                  <a:pt x="3981171" y="11497967"/>
                </a:lnTo>
                <a:lnTo>
                  <a:pt x="0" y="1149796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13" name="Group 13"/>
          <p:cNvGrpSpPr/>
          <p:nvPr/>
        </p:nvGrpSpPr>
        <p:grpSpPr>
          <a:xfrm>
            <a:off x="4375645" y="58059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7107402" y="126806"/>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sp>
      <p:sp>
        <p:nvSpPr>
          <p:cNvPr id="17" name="Freeform 17"/>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sp>
      <p:sp>
        <p:nvSpPr>
          <p:cNvPr id="18" name="TextBox 4"/>
          <p:cNvSpPr txBox="1"/>
          <p:nvPr/>
        </p:nvSpPr>
        <p:spPr>
          <a:xfrm>
            <a:off x="9044108" y="2578626"/>
            <a:ext cx="8437426" cy="5539978"/>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II. Khám </a:t>
            </a:r>
            <a:r>
              <a:rPr lang="en-US" sz="12000" b="1" spc="-471" dirty="0" err="1">
                <a:solidFill>
                  <a:srgbClr val="683E38"/>
                </a:solidFill>
                <a:latin typeface="Times New Roman" panose="02020603050405020304" pitchFamily="18" charset="0"/>
                <a:cs typeface="Times New Roman" panose="02020603050405020304" pitchFamily="18" charset="0"/>
              </a:rPr>
              <a:t>phá</a:t>
            </a:r>
            <a:r>
              <a:rPr lang="en-US" sz="12000" b="1" spc="-471" dirty="0">
                <a:solidFill>
                  <a:srgbClr val="683E38"/>
                </a:solidFill>
                <a:latin typeface="Times New Roman" panose="02020603050405020304" pitchFamily="18" charset="0"/>
                <a:cs typeface="Times New Roman" panose="02020603050405020304" pitchFamily="18" charset="0"/>
              </a:rPr>
              <a:t> văn bản</a:t>
            </a:r>
          </a:p>
        </p:txBody>
      </p:sp>
    </p:spTree>
    <p:extLst>
      <p:ext uri="{BB962C8B-B14F-4D97-AF65-F5344CB8AC3E}">
        <p14:creationId xmlns:p14="http://schemas.microsoft.com/office/powerpoint/2010/main" val="1011816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58882"/>
            <a:ext cx="17526000" cy="2452082"/>
          </a:xfrm>
          <a:prstGeom prst="rect">
            <a:avLst/>
          </a:prstGeom>
          <a:solidFill>
            <a:schemeClr val="bg1"/>
          </a:solidFill>
        </p:spPr>
        <p:txBody>
          <a:bodyPr wrap="square">
            <a:spAutoFit/>
          </a:bodyPr>
          <a:lstStyle/>
          <a:p>
            <a:pPr algn="just">
              <a:lnSpc>
                <a:spcPct val="150000"/>
              </a:lnSpc>
            </a:pPr>
            <a:r>
              <a:rPr lang="vi-VN" sz="5400" b="1" dirty="0">
                <a:solidFill>
                  <a:schemeClr val="accent6">
                    <a:lumMod val="50000"/>
                  </a:schemeClr>
                </a:solidFill>
                <a:latin typeface="+mj-lt"/>
              </a:rPr>
              <a:t>1. Tìm hiểu sự sáng tạo của nhà thơ từ truyện truyền thuyết “Sơn Tinh, Thuỷ Tinh”</a:t>
            </a:r>
            <a:endParaRPr lang="en-US" sz="5400" b="1" dirty="0">
              <a:solidFill>
                <a:schemeClr val="accent6">
                  <a:lumMod val="50000"/>
                </a:schemeClr>
              </a:solidFill>
              <a:latin typeface="+mj-lt"/>
            </a:endParaRPr>
          </a:p>
        </p:txBody>
      </p:sp>
      <p:pic>
        <p:nvPicPr>
          <p:cNvPr id="19" name="Picture 18">
            <a:extLst>
              <a:ext uri="{FF2B5EF4-FFF2-40B4-BE49-F238E27FC236}">
                <a16:creationId xmlns:a16="http://schemas.microsoft.com/office/drawing/2014/main" id="{18BA8BF2-9864-43C4-A854-616B29895440}"/>
              </a:ext>
            </a:extLst>
          </p:cNvPr>
          <p:cNvPicPr>
            <a:picLocks noChangeAspect="1"/>
          </p:cNvPicPr>
          <p:nvPr/>
        </p:nvPicPr>
        <p:blipFill>
          <a:blip r:embed="rId2"/>
          <a:stretch>
            <a:fillRect/>
          </a:stretch>
        </p:blipFill>
        <p:spPr>
          <a:xfrm flipH="1">
            <a:off x="11201400" y="4301835"/>
            <a:ext cx="6858000" cy="5846735"/>
          </a:xfrm>
          <a:prstGeom prst="rect">
            <a:avLst/>
          </a:prstGeom>
        </p:spPr>
      </p:pic>
      <p:sp>
        <p:nvSpPr>
          <p:cNvPr id="21" name="TextBox 20"/>
          <p:cNvSpPr txBox="1"/>
          <p:nvPr/>
        </p:nvSpPr>
        <p:spPr>
          <a:xfrm>
            <a:off x="3581400" y="2660658"/>
            <a:ext cx="4706738" cy="861774"/>
          </a:xfrm>
          <a:prstGeom prst="rect">
            <a:avLst/>
          </a:prstGeom>
          <a:solidFill>
            <a:srgbClr val="FFC000"/>
          </a:solidFill>
        </p:spPr>
        <p:txBody>
          <a:bodyPr wrap="none" rtlCol="0">
            <a:spAutoFit/>
          </a:bodyPr>
          <a:lstStyle/>
          <a:p>
            <a:r>
              <a:rPr lang="en-US" sz="5000" b="1" dirty="0" err="1">
                <a:solidFill>
                  <a:srgbClr val="FF0000"/>
                </a:solidFill>
                <a:latin typeface="Times New Roman" panose="02020603050405020304" pitchFamily="18" charset="0"/>
                <a:cs typeface="Times New Roman" panose="02020603050405020304" pitchFamily="18" charset="0"/>
              </a:rPr>
              <a:t>Thảo</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luận</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nhóm</a:t>
            </a:r>
            <a:endParaRPr lang="en-US" sz="50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513520" y="4533900"/>
            <a:ext cx="10531314" cy="4570738"/>
          </a:xfrm>
          <a:prstGeom prst="rect">
            <a:avLst/>
          </a:prstGeom>
          <a:solidFill>
            <a:schemeClr val="accent5">
              <a:lumMod val="20000"/>
              <a:lumOff val="80000"/>
            </a:schemeClr>
          </a:solidFill>
          <a:ln w="57150">
            <a:solidFill>
              <a:srgbClr val="3333FF"/>
            </a:solidFill>
          </a:ln>
        </p:spPr>
        <p:txBody>
          <a:bodyPr wrap="square">
            <a:spAutoFit/>
          </a:bodyPr>
          <a:lstStyle/>
          <a:p>
            <a:pPr algn="just">
              <a:lnSpc>
                <a:spcPct val="150000"/>
              </a:lnSpc>
            </a:pPr>
            <a:r>
              <a:rPr lang="en-US" sz="5000" dirty="0">
                <a:latin typeface="Times New Roman" panose="02020603050405020304" pitchFamily="18" charset="0"/>
                <a:cs typeface="Times New Roman" panose="02020603050405020304" pitchFamily="18" charset="0"/>
              </a:rPr>
              <a:t>	</a:t>
            </a:r>
            <a:r>
              <a:rPr lang="vi-VN" sz="5000" dirty="0">
                <a:latin typeface="Times New Roman" panose="02020603050405020304" pitchFamily="18" charset="0"/>
                <a:cs typeface="Times New Roman" panose="02020603050405020304" pitchFamily="18" charset="0"/>
              </a:rPr>
              <a:t>Nêu những điểm giống nhau và khác nhau về cốt truyện, cách kể giữa truyền thuyết Sơn Tinh, Thuỷ Tinh với bài  thơ  cùng  tên  của Nguyễn Nhược Pháp. </a:t>
            </a:r>
            <a:endParaRPr lang="en-US"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8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strVal val="#ppt_w+.3"/>
                                          </p:val>
                                        </p:tav>
                                        <p:tav tm="100000">
                                          <p:val>
                                            <p:strVal val="#ppt_w"/>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animEffect transition="in" filter="fade">
                                      <p:cBhvr>
                                        <p:cTn id="15" dur="1000"/>
                                        <p:tgtEl>
                                          <p:spTgt spid="21"/>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ppt_w</p:attrName>
                                        </p:attrNameLst>
                                      </p:cBhvr>
                                      <p:tavLst>
                                        <p:tav tm="0">
                                          <p:val>
                                            <p:strVal val="#ppt_w+.3"/>
                                          </p:val>
                                        </p:tav>
                                        <p:tav tm="100000">
                                          <p:val>
                                            <p:strVal val="#ppt_w"/>
                                          </p:val>
                                        </p:tav>
                                      </p:tavLst>
                                    </p:anim>
                                    <p:anim calcmode="lin" valueType="num">
                                      <p:cBhvr>
                                        <p:cTn id="19" dur="1000" fill="hold"/>
                                        <p:tgtEl>
                                          <p:spTgt spid="22"/>
                                        </p:tgtEl>
                                        <p:attrNameLst>
                                          <p:attrName>ppt_h</p:attrName>
                                        </p:attrNameLst>
                                      </p:cBhvr>
                                      <p:tavLst>
                                        <p:tav tm="0">
                                          <p:val>
                                            <p:strVal val="#ppt_h"/>
                                          </p:val>
                                        </p:tav>
                                        <p:tav tm="100000">
                                          <p:val>
                                            <p:strVal val="#ppt_h"/>
                                          </p:val>
                                        </p:tav>
                                      </p:tavLst>
                                    </p:anim>
                                    <p:animEffect transition="in" filter="fade">
                                      <p:cBhvr>
                                        <p:cTn id="20" dur="1000"/>
                                        <p:tgtEl>
                                          <p:spTgt spid="22"/>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strVal val="#ppt_w+.3"/>
                                          </p:val>
                                        </p:tav>
                                        <p:tav tm="100000">
                                          <p:val>
                                            <p:strVal val="#ppt_w"/>
                                          </p:val>
                                        </p:tav>
                                      </p:tavLst>
                                    </p:anim>
                                    <p:anim calcmode="lin" valueType="num">
                                      <p:cBhvr>
                                        <p:cTn id="24" dur="1000" fill="hold"/>
                                        <p:tgtEl>
                                          <p:spTgt spid="19"/>
                                        </p:tgtEl>
                                        <p:attrNameLst>
                                          <p:attrName>ppt_h</p:attrName>
                                        </p:attrNameLst>
                                      </p:cBhvr>
                                      <p:tavLst>
                                        <p:tav tm="0">
                                          <p:val>
                                            <p:strVal val="#ppt_h"/>
                                          </p:val>
                                        </p:tav>
                                        <p:tav tm="100000">
                                          <p:val>
                                            <p:strVal val="#ppt_h"/>
                                          </p:val>
                                        </p:tav>
                                      </p:tavLst>
                                    </p:anim>
                                    <p:animEffect transition="in" filter="fade">
                                      <p:cBhvr>
                                        <p:cTn id="2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F0DF21-B02F-4E58-87D3-A355D9ED75F3}"/>
              </a:ext>
            </a:extLst>
          </p:cNvPr>
          <p:cNvSpPr txBox="1"/>
          <p:nvPr/>
        </p:nvSpPr>
        <p:spPr>
          <a:xfrm>
            <a:off x="2247900" y="342900"/>
            <a:ext cx="13792200" cy="923330"/>
          </a:xfrm>
          <a:prstGeom prst="rect">
            <a:avLst/>
          </a:prstGeom>
          <a:solidFill>
            <a:schemeClr val="bg1"/>
          </a:solidFill>
        </p:spPr>
        <p:txBody>
          <a:bodyPr wrap="square" rtlCol="0">
            <a:spAutoFit/>
          </a:bodyPr>
          <a:lstStyle/>
          <a:p>
            <a:pPr algn="ctr"/>
            <a:r>
              <a:rPr lang="en-US" sz="5400" b="1" dirty="0" err="1">
                <a:latin typeface="Times New Roman" panose="02020603050405020304" pitchFamily="18" charset="0"/>
                <a:cs typeface="Times New Roman" panose="02020603050405020304" pitchFamily="18" charset="0"/>
              </a:rPr>
              <a:t>Nêu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những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điểm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giống</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và</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khác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nhau</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giữa</a:t>
            </a:r>
            <a:endParaRPr lang="en-US" sz="5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4A00BE63-B190-49EC-970D-F77CFF210216}"/>
              </a:ext>
            </a:extLst>
          </p:cNvPr>
          <p:cNvGrpSpPr/>
          <p:nvPr/>
        </p:nvGrpSpPr>
        <p:grpSpPr>
          <a:xfrm>
            <a:off x="457200" y="2604716"/>
            <a:ext cx="17449800" cy="3072184"/>
            <a:chOff x="457200" y="2604716"/>
            <a:chExt cx="17449800" cy="3072184"/>
          </a:xfrm>
        </p:grpSpPr>
        <p:sp>
          <p:nvSpPr>
            <p:cNvPr id="10" name="Rectangle: Rounded Corners 9">
              <a:extLst>
                <a:ext uri="{FF2B5EF4-FFF2-40B4-BE49-F238E27FC236}">
                  <a16:creationId xmlns:a16="http://schemas.microsoft.com/office/drawing/2014/main" id="{FE15B353-2DD3-4DEC-A372-F1010BFCA859}"/>
                </a:ext>
              </a:extLst>
            </p:cNvPr>
            <p:cNvSpPr/>
            <p:nvPr/>
          </p:nvSpPr>
          <p:spPr>
            <a:xfrm>
              <a:off x="457200" y="2604718"/>
              <a:ext cx="17449800" cy="3072182"/>
            </a:xfrm>
            <a:prstGeom prst="roundRect">
              <a:avLst/>
            </a:prstGeom>
            <a:solidFill>
              <a:srgbClr val="F1D1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18B1BEC6-EF43-4CE1-9A10-F3B5B8CD5466}"/>
                </a:ext>
              </a:extLst>
            </p:cNvPr>
            <p:cNvSpPr/>
            <p:nvPr/>
          </p:nvSpPr>
          <p:spPr>
            <a:xfrm>
              <a:off x="6705600" y="2604716"/>
              <a:ext cx="4953000" cy="1219200"/>
            </a:xfrm>
            <a:prstGeom prst="roundRect">
              <a:avLst/>
            </a:prstGeom>
            <a:solidFill>
              <a:srgbClr val="D4B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Times New Roman" panose="02020603050405020304" pitchFamily="18" charset="0"/>
                  <a:cs typeface="Times New Roman" panose="02020603050405020304" pitchFamily="18" charset="0"/>
                </a:rPr>
                <a:t>Giống</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nhau</a:t>
              </a:r>
              <a:endParaRPr lang="en-US" sz="4400" b="1" dirty="0">
                <a:solidFill>
                  <a:schemeClr val="tx1"/>
                </a:solidFill>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603EABC3-71AC-47EC-9068-7FAAF143BB05}"/>
              </a:ext>
            </a:extLst>
          </p:cNvPr>
          <p:cNvGrpSpPr/>
          <p:nvPr/>
        </p:nvGrpSpPr>
        <p:grpSpPr>
          <a:xfrm>
            <a:off x="457200" y="5437965"/>
            <a:ext cx="17373600" cy="4473348"/>
            <a:chOff x="457200" y="5437965"/>
            <a:chExt cx="17373600" cy="4473348"/>
          </a:xfrm>
        </p:grpSpPr>
        <p:sp>
          <p:nvSpPr>
            <p:cNvPr id="20" name="Rectangle: Rounded Corners 19">
              <a:extLst>
                <a:ext uri="{FF2B5EF4-FFF2-40B4-BE49-F238E27FC236}">
                  <a16:creationId xmlns:a16="http://schemas.microsoft.com/office/drawing/2014/main" id="{70C587D2-56BE-42E8-BDFA-867F97419FDE}"/>
                </a:ext>
              </a:extLst>
            </p:cNvPr>
            <p:cNvSpPr/>
            <p:nvPr/>
          </p:nvSpPr>
          <p:spPr>
            <a:xfrm>
              <a:off x="9296400" y="6038368"/>
              <a:ext cx="8534400" cy="386374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C2B1B36B-FC51-428D-9180-56ACC4AF7773}"/>
                </a:ext>
              </a:extLst>
            </p:cNvPr>
            <p:cNvSpPr/>
            <p:nvPr/>
          </p:nvSpPr>
          <p:spPr>
            <a:xfrm>
              <a:off x="457200" y="6047565"/>
              <a:ext cx="8534400" cy="386374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DA008346-A34B-49BD-9D56-78F40D64D569}"/>
                </a:ext>
              </a:extLst>
            </p:cNvPr>
            <p:cNvSpPr/>
            <p:nvPr/>
          </p:nvSpPr>
          <p:spPr>
            <a:xfrm>
              <a:off x="6705600" y="5437965"/>
              <a:ext cx="4953000" cy="1219200"/>
            </a:xfrm>
            <a:prstGeom prst="roundRect">
              <a:avLst/>
            </a:prstGeom>
            <a:solidFill>
              <a:srgbClr val="D4B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Khác nhau</a:t>
              </a:r>
            </a:p>
          </p:txBody>
        </p:sp>
      </p:grpSp>
      <p:sp>
        <p:nvSpPr>
          <p:cNvPr id="13" name="TextBox 12">
            <a:extLst>
              <a:ext uri="{FF2B5EF4-FFF2-40B4-BE49-F238E27FC236}">
                <a16:creationId xmlns:a16="http://schemas.microsoft.com/office/drawing/2014/main" id="{4A38CAD7-A9B4-4A8F-B385-8208CABFF03D}"/>
              </a:ext>
            </a:extLst>
          </p:cNvPr>
          <p:cNvSpPr txBox="1"/>
          <p:nvPr/>
        </p:nvSpPr>
        <p:spPr>
          <a:xfrm>
            <a:off x="0" y="1473809"/>
            <a:ext cx="9144001" cy="769441"/>
          </a:xfrm>
          <a:prstGeom prst="rect">
            <a:avLst/>
          </a:prstGeom>
          <a:noFill/>
        </p:spPr>
        <p:txBody>
          <a:bodyPr wrap="square" rtlCol="0">
            <a:spAutoFit/>
          </a:bodyPr>
          <a:lstStyle/>
          <a:p>
            <a:pPr algn="ctr"/>
            <a:r>
              <a:rPr lang="en-US" sz="4400" b="1" dirty="0" err="1">
                <a:solidFill>
                  <a:srgbClr val="0070C0"/>
                </a:solidFill>
                <a:latin typeface="Times New Roman" panose="02020603050405020304" pitchFamily="18" charset="0"/>
                <a:cs typeface="Times New Roman" panose="02020603050405020304" pitchFamily="18" charset="0"/>
              </a:rPr>
              <a:t>Truyền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thuyết</a:t>
            </a:r>
            <a:r>
              <a:rPr lang="en-US" sz="4400" b="1" dirty="0">
                <a:solidFill>
                  <a:srgbClr val="0070C0"/>
                </a:solidFill>
                <a:latin typeface="Times New Roman" panose="02020603050405020304" pitchFamily="18" charset="0"/>
                <a:cs typeface="Times New Roman" panose="02020603050405020304" pitchFamily="18" charset="0"/>
              </a:rPr>
              <a:t> S</a:t>
            </a:r>
            <a:r>
              <a:rPr lang="vi-VN" sz="4400" b="1" dirty="0">
                <a:solidFill>
                  <a:srgbClr val="0070C0"/>
                </a:solidFill>
                <a:latin typeface="Times New Roman" panose="02020603050405020304" pitchFamily="18" charset="0"/>
                <a:cs typeface="Times New Roman" panose="02020603050405020304" pitchFamily="18" charset="0"/>
              </a:rPr>
              <a:t>ơ</a:t>
            </a:r>
            <a:r>
              <a:rPr lang="en-US" sz="4400" b="1" dirty="0">
                <a:solidFill>
                  <a:srgbClr val="0070C0"/>
                </a:solidFill>
                <a:latin typeface="Times New Roman" panose="02020603050405020304" pitchFamily="18" charset="0"/>
                <a:cs typeface="Times New Roman" panose="02020603050405020304" pitchFamily="18" charset="0"/>
              </a:rPr>
              <a:t>n Tinh, </a:t>
            </a:r>
            <a:r>
              <a:rPr lang="en-US" sz="4400" b="1" dirty="0" err="1">
                <a:solidFill>
                  <a:srgbClr val="0070C0"/>
                </a:solidFill>
                <a:latin typeface="Times New Roman" panose="02020603050405020304" pitchFamily="18" charset="0"/>
                <a:cs typeface="Times New Roman" panose="02020603050405020304" pitchFamily="18" charset="0"/>
              </a:rPr>
              <a:t>Thủy</a:t>
            </a:r>
            <a:r>
              <a:rPr lang="en-US" sz="4400" b="1" dirty="0">
                <a:solidFill>
                  <a:srgbClr val="0070C0"/>
                </a:solidFill>
                <a:latin typeface="Times New Roman" panose="02020603050405020304" pitchFamily="18" charset="0"/>
                <a:cs typeface="Times New Roman" panose="02020603050405020304" pitchFamily="18" charset="0"/>
              </a:rPr>
              <a:t> Tinh</a:t>
            </a:r>
          </a:p>
        </p:txBody>
      </p:sp>
      <p:sp>
        <p:nvSpPr>
          <p:cNvPr id="14" name="TextBox 13">
            <a:extLst>
              <a:ext uri="{FF2B5EF4-FFF2-40B4-BE49-F238E27FC236}">
                <a16:creationId xmlns:a16="http://schemas.microsoft.com/office/drawing/2014/main" id="{840DBC58-A744-4B19-B274-230D30431A77}"/>
              </a:ext>
            </a:extLst>
          </p:cNvPr>
          <p:cNvSpPr txBox="1"/>
          <p:nvPr/>
        </p:nvSpPr>
        <p:spPr>
          <a:xfrm>
            <a:off x="10439400" y="1473808"/>
            <a:ext cx="7869382" cy="769441"/>
          </a:xfrm>
          <a:prstGeom prst="rect">
            <a:avLst/>
          </a:prstGeom>
          <a:noFill/>
        </p:spPr>
        <p:txBody>
          <a:bodyPr wrap="square" rtlCol="0">
            <a:spAutoFit/>
          </a:bodyPr>
          <a:lstStyle/>
          <a:p>
            <a:pPr algn="ctr"/>
            <a:r>
              <a:rPr lang="en-US" sz="4400" b="1">
                <a:solidFill>
                  <a:srgbClr val="0070C0"/>
                </a:solidFill>
                <a:latin typeface="Times New Roman" panose="02020603050405020304" pitchFamily="18" charset="0"/>
                <a:cs typeface="Times New Roman" panose="02020603050405020304" pitchFamily="18" charset="0"/>
              </a:rPr>
              <a:t>Bài th</a:t>
            </a:r>
            <a:r>
              <a:rPr lang="vi-VN" sz="4400" b="1">
                <a:solidFill>
                  <a:srgbClr val="0070C0"/>
                </a:solidFill>
                <a:latin typeface="Times New Roman" panose="02020603050405020304" pitchFamily="18" charset="0"/>
                <a:cs typeface="Times New Roman" panose="02020603050405020304" pitchFamily="18" charset="0"/>
              </a:rPr>
              <a:t>ơ</a:t>
            </a:r>
            <a:r>
              <a:rPr lang="en-US" sz="4400" b="1">
                <a:solidFill>
                  <a:srgbClr val="0070C0"/>
                </a:solidFill>
                <a:latin typeface="Times New Roman" panose="02020603050405020304" pitchFamily="18" charset="0"/>
                <a:cs typeface="Times New Roman" panose="02020603050405020304" pitchFamily="18" charset="0"/>
              </a:rPr>
              <a:t> S</a:t>
            </a:r>
            <a:r>
              <a:rPr lang="vi-VN" sz="4400" b="1">
                <a:solidFill>
                  <a:srgbClr val="0070C0"/>
                </a:solidFill>
                <a:latin typeface="Times New Roman" panose="02020603050405020304" pitchFamily="18" charset="0"/>
                <a:cs typeface="Times New Roman" panose="02020603050405020304" pitchFamily="18" charset="0"/>
              </a:rPr>
              <a:t>ơ</a:t>
            </a:r>
            <a:r>
              <a:rPr lang="en-US" sz="4400" b="1">
                <a:solidFill>
                  <a:srgbClr val="0070C0"/>
                </a:solidFill>
                <a:latin typeface="Times New Roman" panose="02020603050405020304" pitchFamily="18" charset="0"/>
                <a:cs typeface="Times New Roman" panose="02020603050405020304" pitchFamily="18" charset="0"/>
              </a:rPr>
              <a:t>n Tinh, Thủy Tinh</a:t>
            </a:r>
          </a:p>
        </p:txBody>
      </p:sp>
      <p:sp>
        <p:nvSpPr>
          <p:cNvPr id="4" name="TextBox 3">
            <a:extLst>
              <a:ext uri="{FF2B5EF4-FFF2-40B4-BE49-F238E27FC236}">
                <a16:creationId xmlns:a16="http://schemas.microsoft.com/office/drawing/2014/main" id="{8AFD142C-33CB-4863-B315-9E498A1282F1}"/>
              </a:ext>
            </a:extLst>
          </p:cNvPr>
          <p:cNvSpPr txBox="1"/>
          <p:nvPr/>
        </p:nvSpPr>
        <p:spPr>
          <a:xfrm>
            <a:off x="9448800" y="1473808"/>
            <a:ext cx="1066800"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với</a:t>
            </a:r>
          </a:p>
        </p:txBody>
      </p:sp>
    </p:spTree>
    <p:extLst>
      <p:ext uri="{BB962C8B-B14F-4D97-AF65-F5344CB8AC3E}">
        <p14:creationId xmlns:p14="http://schemas.microsoft.com/office/powerpoint/2010/main" val="2101409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1754326"/>
          </a:xfrm>
          <a:prstGeom prst="rect">
            <a:avLst/>
          </a:prstGeom>
        </p:spPr>
        <p:txBody>
          <a:bodyPr wrap="square">
            <a:spAutoFit/>
          </a:bodyPr>
          <a:lstStyle/>
          <a:p>
            <a:pPr algn="just"/>
            <a:r>
              <a:rPr lang="vi-VN" sz="5400" b="1" dirty="0">
                <a:solidFill>
                  <a:schemeClr val="accent6">
                    <a:lumMod val="50000"/>
                  </a:schemeClr>
                </a:solidFill>
                <a:latin typeface="+mj-lt"/>
              </a:rPr>
              <a:t>1. Tìm hiểu sự sáng tạo của nhà thơ từ truyện truyền thuyết “Sơn Tinh, Thuỷ Tinh”</a:t>
            </a:r>
            <a:endParaRPr lang="en-US" sz="5400" b="1" dirty="0">
              <a:solidFill>
                <a:schemeClr val="accent6">
                  <a:lumMod val="50000"/>
                </a:schemeClr>
              </a:solidFill>
              <a:latin typeface="+mj-lt"/>
            </a:endParaRPr>
          </a:p>
        </p:txBody>
      </p:sp>
      <p:sp>
        <p:nvSpPr>
          <p:cNvPr id="2" name="Rounded Rectangle 1"/>
          <p:cNvSpPr/>
          <p:nvPr/>
        </p:nvSpPr>
        <p:spPr>
          <a:xfrm>
            <a:off x="533400" y="5139174"/>
            <a:ext cx="3429000" cy="1219200"/>
          </a:xfrm>
          <a:prstGeom prst="roundRect">
            <a:avLst/>
          </a:prstGeom>
          <a:solidFill>
            <a:schemeClr val="accent6">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Giống nhau</a:t>
            </a:r>
          </a:p>
        </p:txBody>
      </p:sp>
      <p:sp>
        <p:nvSpPr>
          <p:cNvPr id="4" name="Rectangle 3"/>
          <p:cNvSpPr/>
          <p:nvPr/>
        </p:nvSpPr>
        <p:spPr>
          <a:xfrm>
            <a:off x="5036127" y="2263203"/>
            <a:ext cx="12420600" cy="1837362"/>
          </a:xfrm>
          <a:prstGeom prst="rect">
            <a:avLst/>
          </a:prstGeom>
          <a:solidFill>
            <a:schemeClr val="accent5">
              <a:lumMod val="20000"/>
              <a:lumOff val="80000"/>
            </a:schemeClr>
          </a:solidFill>
        </p:spPr>
        <p:txBody>
          <a:bodyPr wrap="square">
            <a:spAutoFit/>
          </a:bodyPr>
          <a:lstStyle/>
          <a:p>
            <a:pPr algn="just">
              <a:lnSpc>
                <a:spcPct val="125000"/>
              </a:lnSpc>
            </a:pPr>
            <a:r>
              <a:rPr lang="en-US" sz="4400" b="1" dirty="0" err="1">
                <a:solidFill>
                  <a:srgbClr val="3333FF"/>
                </a:solidFill>
                <a:latin typeface="Times New Roman" panose="02020603050405020304" pitchFamily="18" charset="0"/>
                <a:cs typeface="Times New Roman" panose="02020603050405020304" pitchFamily="18" charset="0"/>
              </a:rPr>
              <a:t>Đều</a:t>
            </a:r>
            <a:r>
              <a:rPr lang="en-US" sz="4400" b="1" dirty="0">
                <a:solidFill>
                  <a:srgbClr val="3333FF"/>
                </a:solidFill>
                <a:latin typeface="+mj-lt"/>
              </a:rPr>
              <a:t> </a:t>
            </a:r>
            <a:r>
              <a:rPr lang="vi-VN" sz="4400" b="1" dirty="0">
                <a:solidFill>
                  <a:srgbClr val="3333FF"/>
                </a:solidFill>
                <a:latin typeface="+mj-lt"/>
              </a:rPr>
              <a:t>giống nhau về các nhân vật: </a:t>
            </a:r>
            <a:r>
              <a:rPr lang="vi-VN" sz="4400" dirty="0">
                <a:latin typeface="+mj-lt"/>
              </a:rPr>
              <a:t>vua Hùng Vương, Mị Nương, Sơn Tinh, Thuỷ Tinh</a:t>
            </a:r>
            <a:r>
              <a:rPr lang="en-US" sz="4400" dirty="0">
                <a:latin typeface="+mj-lt"/>
              </a:rPr>
              <a:t>.</a:t>
            </a:r>
          </a:p>
        </p:txBody>
      </p:sp>
      <p:sp>
        <p:nvSpPr>
          <p:cNvPr id="9" name="Rectangle 8"/>
          <p:cNvSpPr/>
          <p:nvPr/>
        </p:nvSpPr>
        <p:spPr>
          <a:xfrm>
            <a:off x="5036127" y="4433029"/>
            <a:ext cx="12420600" cy="2631490"/>
          </a:xfrm>
          <a:prstGeom prst="rect">
            <a:avLst/>
          </a:prstGeom>
          <a:solidFill>
            <a:schemeClr val="accent5">
              <a:lumMod val="20000"/>
              <a:lumOff val="80000"/>
            </a:schemeClr>
          </a:solidFill>
        </p:spPr>
        <p:txBody>
          <a:bodyPr wrap="square">
            <a:spAutoFit/>
          </a:bodyPr>
          <a:lstStyle/>
          <a:p>
            <a:pPr algn="just">
              <a:lnSpc>
                <a:spcPct val="125000"/>
              </a:lnSpc>
            </a:pPr>
            <a:r>
              <a:rPr lang="vi-VN" sz="4400" b="1" dirty="0">
                <a:solidFill>
                  <a:srgbClr val="3333FF"/>
                </a:solidFill>
                <a:latin typeface="+mj-lt"/>
              </a:rPr>
              <a:t>Các sự kiện chính, diễn biến: </a:t>
            </a:r>
            <a:r>
              <a:rPr lang="vi-VN" sz="4400" dirty="0">
                <a:latin typeface="+mj-lt"/>
              </a:rPr>
              <a:t>Vua Hùng kén rể, Sơn Tinh lấy được Mị Nương, Thuỷ Tinh giao tranh với Sơn Tinh hòng cướp lại Mị Nương</a:t>
            </a:r>
            <a:r>
              <a:rPr lang="en-US" sz="4400" dirty="0">
                <a:latin typeface="+mj-lt"/>
              </a:rPr>
              <a:t>.</a:t>
            </a:r>
          </a:p>
        </p:txBody>
      </p:sp>
      <p:sp>
        <p:nvSpPr>
          <p:cNvPr id="10" name="Rectangle 9"/>
          <p:cNvSpPr/>
          <p:nvPr/>
        </p:nvSpPr>
        <p:spPr>
          <a:xfrm>
            <a:off x="5036127" y="7381784"/>
            <a:ext cx="12420600" cy="2631490"/>
          </a:xfrm>
          <a:prstGeom prst="rect">
            <a:avLst/>
          </a:prstGeom>
          <a:solidFill>
            <a:schemeClr val="accent5">
              <a:lumMod val="20000"/>
              <a:lumOff val="80000"/>
            </a:schemeClr>
          </a:solidFill>
        </p:spPr>
        <p:txBody>
          <a:bodyPr wrap="square">
            <a:spAutoFit/>
          </a:bodyPr>
          <a:lstStyle/>
          <a:p>
            <a:pPr algn="just">
              <a:lnSpc>
                <a:spcPct val="125000"/>
              </a:lnSpc>
            </a:pPr>
            <a:r>
              <a:rPr lang="en-US" sz="4400" b="1" dirty="0">
                <a:solidFill>
                  <a:srgbClr val="3333FF"/>
                </a:solidFill>
                <a:latin typeface="Times New Roman" panose="02020603050405020304" pitchFamily="18" charset="0"/>
                <a:cs typeface="Times New Roman" panose="02020603050405020304" pitchFamily="18" charset="0"/>
              </a:rPr>
              <a:t>Đ</a:t>
            </a:r>
            <a:r>
              <a:rPr lang="vi-VN" sz="4400" b="1" dirty="0">
                <a:solidFill>
                  <a:srgbClr val="3333FF"/>
                </a:solidFill>
                <a:latin typeface="+mj-lt"/>
              </a:rPr>
              <a:t>ều sử dụng một số chi tiết kì ảo</a:t>
            </a:r>
            <a:r>
              <a:rPr lang="vi-VN" sz="4400" dirty="0">
                <a:latin typeface="+mj-lt"/>
              </a:rPr>
              <a:t>, thể hiện phép thuật cao cường của Sơn Tinh và Thuỷ Tinh trong cuộc giao tranh quyết liệt, long trời lở đất.</a:t>
            </a:r>
            <a:endParaRPr lang="en-US" sz="4400" dirty="0">
              <a:latin typeface="+mj-lt"/>
            </a:endParaRPr>
          </a:p>
        </p:txBody>
      </p:sp>
      <p:cxnSp>
        <p:nvCxnSpPr>
          <p:cNvPr id="6" name="Straight Arrow Connector 5"/>
          <p:cNvCxnSpPr>
            <a:stCxn id="2" idx="3"/>
            <a:endCxn id="4" idx="1"/>
          </p:cNvCxnSpPr>
          <p:nvPr/>
        </p:nvCxnSpPr>
        <p:spPr>
          <a:xfrm flipV="1">
            <a:off x="3962400" y="3181884"/>
            <a:ext cx="1073727" cy="256689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a:stCxn id="2" idx="3"/>
            <a:endCxn id="9" idx="1"/>
          </p:cNvCxnSpPr>
          <p:nvPr/>
        </p:nvCxnSpPr>
        <p:spPr>
          <a:xfrm>
            <a:off x="3962400" y="5748774"/>
            <a:ext cx="1073727"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3976255" y="5748774"/>
            <a:ext cx="1073727" cy="294875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400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
            <a:extLst>
              <a:ext uri="{FF2B5EF4-FFF2-40B4-BE49-F238E27FC236}">
                <a16:creationId xmlns:a16="http://schemas.microsoft.com/office/drawing/2014/main" id="{54AB44EB-0BF4-48A6-A411-E292EC81C729}"/>
              </a:ext>
            </a:extLst>
          </p:cNvPr>
          <p:cNvSpPr/>
          <p:nvPr/>
        </p:nvSpPr>
        <p:spPr>
          <a:xfrm>
            <a:off x="7429499" y="190500"/>
            <a:ext cx="3429000" cy="1219200"/>
          </a:xfrm>
          <a:prstGeom prst="roundRect">
            <a:avLst/>
          </a:prstGeom>
          <a:solidFill>
            <a:schemeClr val="accent6">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Khác nhau</a:t>
            </a:r>
          </a:p>
        </p:txBody>
      </p:sp>
      <p:graphicFrame>
        <p:nvGraphicFramePr>
          <p:cNvPr id="3" name="Table 4">
            <a:extLst>
              <a:ext uri="{FF2B5EF4-FFF2-40B4-BE49-F238E27FC236}">
                <a16:creationId xmlns:a16="http://schemas.microsoft.com/office/drawing/2014/main" id="{715EE6EB-EBDD-4A46-B45B-E7BBED615DA3}"/>
              </a:ext>
            </a:extLst>
          </p:cNvPr>
          <p:cNvGraphicFramePr>
            <a:graphicFrameLocks noGrp="1"/>
          </p:cNvGraphicFramePr>
          <p:nvPr>
            <p:extLst>
              <p:ext uri="{D42A27DB-BD31-4B8C-83A1-F6EECF244321}">
                <p14:modId xmlns:p14="http://schemas.microsoft.com/office/powerpoint/2010/main" val="3405000661"/>
              </p:ext>
            </p:extLst>
          </p:nvPr>
        </p:nvGraphicFramePr>
        <p:xfrm>
          <a:off x="190500" y="1572984"/>
          <a:ext cx="17906999" cy="8595542"/>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951105520"/>
                    </a:ext>
                  </a:extLst>
                </a:gridCol>
                <a:gridCol w="7086600">
                  <a:extLst>
                    <a:ext uri="{9D8B030D-6E8A-4147-A177-3AD203B41FA5}">
                      <a16:colId xmlns:a16="http://schemas.microsoft.com/office/drawing/2014/main" val="282950093"/>
                    </a:ext>
                  </a:extLst>
                </a:gridCol>
                <a:gridCol w="6591299">
                  <a:extLst>
                    <a:ext uri="{9D8B030D-6E8A-4147-A177-3AD203B41FA5}">
                      <a16:colId xmlns:a16="http://schemas.microsoft.com/office/drawing/2014/main" val="3450980107"/>
                    </a:ext>
                  </a:extLst>
                </a:gridCol>
              </a:tblGrid>
              <a:tr h="1724516">
                <a:tc>
                  <a:txBody>
                    <a:bodyPr/>
                    <a:lstStyle/>
                    <a:p>
                      <a:pPr algn="ctr">
                        <a:lnSpc>
                          <a:spcPct val="150000"/>
                        </a:lnSpc>
                      </a:pPr>
                      <a:endParaRPr lang="en-US" sz="4000" b="1" kern="1200" dirty="0">
                        <a:solidFill>
                          <a:srgbClr val="3333FF"/>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pPr>
                      <a:r>
                        <a:rPr lang="en-US" sz="4000" b="1" dirty="0" err="1">
                          <a:solidFill>
                            <a:schemeClr val="tx1"/>
                          </a:solidFill>
                          <a:latin typeface="Times New Roman" panose="02020603050405020304" pitchFamily="18" charset="0"/>
                          <a:cs typeface="Times New Roman" panose="02020603050405020304" pitchFamily="18" charset="0"/>
                        </a:rPr>
                        <a:t>Truyền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thuyết</a:t>
                      </a:r>
                      <a:r>
                        <a:rPr lang="en-US" sz="4000" b="1" dirty="0">
                          <a:solidFill>
                            <a:schemeClr val="tx1"/>
                          </a:solidFill>
                          <a:latin typeface="Times New Roman" panose="02020603050405020304" pitchFamily="18" charset="0"/>
                          <a:cs typeface="Times New Roman" panose="02020603050405020304" pitchFamily="18" charset="0"/>
                        </a:rPr>
                        <a:t> S</a:t>
                      </a:r>
                      <a:r>
                        <a:rPr lang="vi-VN" sz="4000" b="1" dirty="0">
                          <a:solidFill>
                            <a:schemeClr val="tx1"/>
                          </a:solidFill>
                          <a:latin typeface="Times New Roman" panose="02020603050405020304" pitchFamily="18" charset="0"/>
                          <a:cs typeface="Times New Roman" panose="02020603050405020304" pitchFamily="18" charset="0"/>
                        </a:rPr>
                        <a:t>ơ</a:t>
                      </a:r>
                      <a:r>
                        <a:rPr lang="en-US" sz="4000" b="1" dirty="0">
                          <a:solidFill>
                            <a:schemeClr val="tx1"/>
                          </a:solidFill>
                          <a:latin typeface="Times New Roman" panose="02020603050405020304" pitchFamily="18" charset="0"/>
                          <a:cs typeface="Times New Roman" panose="02020603050405020304" pitchFamily="18" charset="0"/>
                        </a:rPr>
                        <a:t>n Tinh, </a:t>
                      </a:r>
                    </a:p>
                    <a:p>
                      <a:pPr algn="ctr">
                        <a:lnSpc>
                          <a:spcPct val="150000"/>
                        </a:lnSpc>
                      </a:pPr>
                      <a:r>
                        <a:rPr lang="en-US" sz="4000" b="1" dirty="0" err="1">
                          <a:solidFill>
                            <a:schemeClr val="tx1"/>
                          </a:solidFill>
                          <a:latin typeface="Times New Roman" panose="02020603050405020304" pitchFamily="18" charset="0"/>
                          <a:cs typeface="Times New Roman" panose="02020603050405020304" pitchFamily="18" charset="0"/>
                        </a:rPr>
                        <a:t>Thủy</a:t>
                      </a:r>
                      <a:r>
                        <a:rPr lang="en-US" sz="4000" b="1" dirty="0">
                          <a:solidFill>
                            <a:schemeClr val="tx1"/>
                          </a:solidFill>
                          <a:latin typeface="Times New Roman" panose="02020603050405020304" pitchFamily="18" charset="0"/>
                          <a:cs typeface="Times New Roman" panose="02020603050405020304" pitchFamily="18" charset="0"/>
                        </a:rPr>
                        <a:t> Tinh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Bài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a:t>
                      </a:r>
                      <a:r>
                        <a:rPr lang="vi-VN" sz="4000" b="1" dirty="0">
                          <a:solidFill>
                            <a:schemeClr val="tx1"/>
                          </a:solidFill>
                          <a:latin typeface="Times New Roman" panose="02020603050405020304" pitchFamily="18" charset="0"/>
                          <a:cs typeface="Times New Roman" panose="02020603050405020304" pitchFamily="18" charset="0"/>
                        </a:rPr>
                        <a:t>ơ</a:t>
                      </a:r>
                      <a:r>
                        <a:rPr lang="en-US" sz="4000" b="1" dirty="0">
                          <a:solidFill>
                            <a:schemeClr val="tx1"/>
                          </a:solidFill>
                          <a:latin typeface="Times New Roman" panose="02020603050405020304" pitchFamily="18" charset="0"/>
                          <a:cs typeface="Times New Roman" panose="02020603050405020304" pitchFamily="18" charset="0"/>
                        </a:rPr>
                        <a:t> S</a:t>
                      </a:r>
                      <a:r>
                        <a:rPr lang="vi-VN" sz="4000" b="1" dirty="0">
                          <a:solidFill>
                            <a:schemeClr val="tx1"/>
                          </a:solidFill>
                          <a:latin typeface="Times New Roman" panose="02020603050405020304" pitchFamily="18" charset="0"/>
                          <a:cs typeface="Times New Roman" panose="02020603050405020304" pitchFamily="18" charset="0"/>
                        </a:rPr>
                        <a:t>ơ</a:t>
                      </a:r>
                      <a:r>
                        <a:rPr lang="en-US" sz="4000" b="1" dirty="0">
                          <a:solidFill>
                            <a:schemeClr val="tx1"/>
                          </a:solidFill>
                          <a:latin typeface="Times New Roman" panose="02020603050405020304" pitchFamily="18" charset="0"/>
                          <a:cs typeface="Times New Roman" panose="02020603050405020304" pitchFamily="18" charset="0"/>
                        </a:rPr>
                        <a:t>n </a:t>
                      </a:r>
                      <a:r>
                        <a:rPr lang="en-US" sz="4000" b="1" dirty="0" err="1">
                          <a:solidFill>
                            <a:schemeClr val="tx1"/>
                          </a:solidFill>
                          <a:latin typeface="Times New Roman" panose="02020603050405020304" pitchFamily="18" charset="0"/>
                          <a:cs typeface="Times New Roman" panose="02020603050405020304" pitchFamily="18" charset="0"/>
                        </a:rPr>
                        <a:t>Tinh</a:t>
                      </a:r>
                      <a:r>
                        <a:rPr lang="en-US" sz="4000" b="1" dirty="0">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dirty="0" err="1">
                          <a:solidFill>
                            <a:schemeClr val="tx1"/>
                          </a:solidFill>
                          <a:latin typeface="Times New Roman" panose="02020603050405020304" pitchFamily="18" charset="0"/>
                          <a:cs typeface="Times New Roman" panose="02020603050405020304" pitchFamily="18" charset="0"/>
                        </a:rPr>
                        <a:t>Thủy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Tinh</a:t>
                      </a:r>
                      <a:endParaRPr lang="en-US" sz="4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93104386"/>
                  </a:ext>
                </a:extLst>
              </a:tr>
              <a:tr h="2738286">
                <a:tc>
                  <a:txBody>
                    <a:bodyPr/>
                    <a:lstStyle/>
                    <a:p>
                      <a:pPr algn="ctr">
                        <a:lnSpc>
                          <a:spcPct val="150000"/>
                        </a:lnSpc>
                      </a:pPr>
                      <a:r>
                        <a:rPr lang="vi-VN" sz="4000" b="1" kern="1200" dirty="0">
                          <a:solidFill>
                            <a:srgbClr val="3333FF"/>
                          </a:solidFill>
                          <a:latin typeface="Times New Roman" panose="02020603050405020304" pitchFamily="18" charset="0"/>
                          <a:ea typeface="+mn-ea"/>
                          <a:cs typeface="Times New Roman" panose="02020603050405020304" pitchFamily="18" charset="0"/>
                        </a:rPr>
                        <a:t>Tác giả và phương thức sáng tạo</a:t>
                      </a:r>
                      <a:endParaRPr lang="en-US" sz="4000" b="1" kern="1200" dirty="0">
                        <a:solidFill>
                          <a:srgbClr val="3333FF"/>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6804953"/>
                  </a:ext>
                </a:extLst>
              </a:tr>
              <a:tr h="10865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3333FF"/>
                          </a:solidFill>
                          <a:latin typeface="Times New Roman" panose="02020603050405020304" pitchFamily="18" charset="0"/>
                          <a:cs typeface="Times New Roman" panose="02020603050405020304" pitchFamily="18" charset="0"/>
                        </a:rPr>
                        <a:t>Thể</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loại</a:t>
                      </a:r>
                      <a:endParaRPr lang="en-US" sz="4000" b="1"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01307868"/>
                  </a:ext>
                </a:extLst>
              </a:tr>
              <a:tr h="285044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dirty="0" err="1">
                          <a:solidFill>
                            <a:srgbClr val="3333FF"/>
                          </a:solidFill>
                          <a:latin typeface="Times New Roman" panose="02020603050405020304" pitchFamily="18" charset="0"/>
                          <a:cs typeface="Times New Roman" panose="02020603050405020304" pitchFamily="18" charset="0"/>
                        </a:rPr>
                        <a:t>Mối</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quan</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hệ</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giữa</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hai</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tác</a:t>
                      </a:r>
                      <a:r>
                        <a:rPr lang="en-US" sz="4000" b="1" dirty="0">
                          <a:solidFill>
                            <a:srgbClr val="3333FF"/>
                          </a:solidFill>
                          <a:latin typeface="Times New Roman" panose="02020603050405020304" pitchFamily="18" charset="0"/>
                          <a:cs typeface="Times New Roman" panose="02020603050405020304" pitchFamily="18" charset="0"/>
                        </a:rPr>
                        <a:t> </a:t>
                      </a:r>
                      <a:r>
                        <a:rPr lang="en-US" sz="4000" b="1" dirty="0" err="1">
                          <a:solidFill>
                            <a:srgbClr val="3333FF"/>
                          </a:solidFill>
                          <a:latin typeface="Times New Roman" panose="02020603050405020304" pitchFamily="18" charset="0"/>
                          <a:cs typeface="Times New Roman" panose="02020603050405020304" pitchFamily="18" charset="0"/>
                        </a:rPr>
                        <a:t>phẩm</a:t>
                      </a:r>
                      <a:endParaRPr lang="en-US" sz="4000" b="1"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endParaRPr lang="en-US" sz="4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36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815312"/>
                  </a:ext>
                </a:extLst>
              </a:tr>
            </a:tbl>
          </a:graphicData>
        </a:graphic>
      </p:graphicFrame>
      <p:sp>
        <p:nvSpPr>
          <p:cNvPr id="7" name="Rectangle 6">
            <a:extLst>
              <a:ext uri="{FF2B5EF4-FFF2-40B4-BE49-F238E27FC236}">
                <a16:creationId xmlns:a16="http://schemas.microsoft.com/office/drawing/2014/main" id="{DE39EF56-ACF1-485B-9891-3E0C66BFAD2C}"/>
              </a:ext>
            </a:extLst>
          </p:cNvPr>
          <p:cNvSpPr/>
          <p:nvPr/>
        </p:nvSpPr>
        <p:spPr>
          <a:xfrm>
            <a:off x="4572000" y="3273480"/>
            <a:ext cx="6781800" cy="2763642"/>
          </a:xfrm>
          <a:prstGeom prst="rect">
            <a:avLst/>
          </a:prstGeom>
        </p:spPr>
        <p:txBody>
          <a:bodyPr wrap="square">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L</a:t>
            </a:r>
            <a:r>
              <a:rPr lang="vi-VN" sz="4000" dirty="0">
                <a:latin typeface="Times New Roman" panose="02020603050405020304" pitchFamily="18" charset="0"/>
                <a:cs typeface="Times New Roman" panose="02020603050405020304" pitchFamily="18" charset="0"/>
              </a:rPr>
              <a:t>à sáng tác dân gian, phương thức truyền miệng, mang tính tập thể</a:t>
            </a:r>
            <a:r>
              <a:rPr lang="en-US" sz="4000"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BE594974-3D77-4F3C-B083-FF2597EDFA69}"/>
              </a:ext>
            </a:extLst>
          </p:cNvPr>
          <p:cNvSpPr/>
          <p:nvPr/>
        </p:nvSpPr>
        <p:spPr>
          <a:xfrm>
            <a:off x="11620501" y="3299700"/>
            <a:ext cx="6362699" cy="2763642"/>
          </a:xfrm>
          <a:prstGeom prst="rect">
            <a:avLst/>
          </a:prstGeom>
        </p:spPr>
        <p:txBody>
          <a:bodyPr wrap="square">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L</a:t>
            </a:r>
            <a:r>
              <a:rPr lang="vi-VN" sz="4000" dirty="0">
                <a:latin typeface="Times New Roman" panose="02020603050405020304" pitchFamily="18" charset="0"/>
                <a:cs typeface="Times New Roman" panose="02020603050405020304" pitchFamily="18" charset="0"/>
              </a:rPr>
              <a:t>à sản phẩm sáng tạo cá nhân của tác giả, mang phong cách của nhà thơ. </a:t>
            </a:r>
            <a:endParaRPr lang="en-US" sz="40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42818E6-6516-447A-BDDF-11BDB973146B}"/>
              </a:ext>
            </a:extLst>
          </p:cNvPr>
          <p:cNvSpPr/>
          <p:nvPr/>
        </p:nvSpPr>
        <p:spPr>
          <a:xfrm>
            <a:off x="6724140" y="6344992"/>
            <a:ext cx="2079415" cy="707886"/>
          </a:xfrm>
          <a:prstGeom prst="rect">
            <a:avLst/>
          </a:prstGeom>
        </p:spPr>
        <p:txBody>
          <a:bodyPr wrap="none">
            <a:spAutoFit/>
          </a:bodyPr>
          <a:lstStyle/>
          <a:p>
            <a:pPr algn="ctr"/>
            <a:r>
              <a:rPr lang="en-US" sz="4000" dirty="0">
                <a:latin typeface="Times New Roman" panose="02020603050405020304" pitchFamily="18" charset="0"/>
                <a:cs typeface="Times New Roman" panose="02020603050405020304" pitchFamily="18" charset="0"/>
              </a:rPr>
              <a:t>V</a:t>
            </a:r>
            <a:r>
              <a:rPr lang="vi-VN" sz="4000" dirty="0">
                <a:latin typeface="Times New Roman" panose="02020603050405020304" pitchFamily="18" charset="0"/>
                <a:cs typeface="Times New Roman" panose="02020603050405020304" pitchFamily="18" charset="0"/>
              </a:rPr>
              <a:t>ăn xuôi</a:t>
            </a:r>
            <a:endParaRPr lang="en-US" sz="40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96B751D-0D16-4C31-BF8F-E8035616E17A}"/>
              </a:ext>
            </a:extLst>
          </p:cNvPr>
          <p:cNvSpPr/>
          <p:nvPr/>
        </p:nvSpPr>
        <p:spPr>
          <a:xfrm>
            <a:off x="12024487" y="6346056"/>
            <a:ext cx="5554726" cy="707886"/>
          </a:xfrm>
          <a:prstGeom prst="rect">
            <a:avLst/>
          </a:prstGeom>
        </p:spPr>
        <p:txBody>
          <a:bodyPr wrap="none">
            <a:spAutoFit/>
          </a:bodyPr>
          <a:lstStyle/>
          <a:p>
            <a:pPr algn="ctr"/>
            <a:r>
              <a:rPr lang="en-US" sz="4000" dirty="0">
                <a:latin typeface="Times New Roman" panose="02020603050405020304" pitchFamily="18" charset="0"/>
                <a:cs typeface="Times New Roman" panose="02020603050405020304" pitchFamily="18" charset="0"/>
              </a:rPr>
              <a:t>T</a:t>
            </a:r>
            <a:r>
              <a:rPr lang="vi-VN" sz="4000" dirty="0">
                <a:latin typeface="Times New Roman" panose="02020603050405020304" pitchFamily="18" charset="0"/>
                <a:cs typeface="Times New Roman" panose="02020603050405020304" pitchFamily="18" charset="0"/>
              </a:rPr>
              <a:t>hơ, kể chuyện bằng thơ. </a:t>
            </a:r>
            <a:endParaRPr lang="en-US" sz="40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871FF3C2-901C-4384-89AE-6D236974994B}"/>
              </a:ext>
            </a:extLst>
          </p:cNvPr>
          <p:cNvSpPr/>
          <p:nvPr/>
        </p:nvSpPr>
        <p:spPr>
          <a:xfrm>
            <a:off x="4572000" y="7184219"/>
            <a:ext cx="13411200" cy="2751715"/>
          </a:xfrm>
          <a:prstGeom prst="rect">
            <a:avLst/>
          </a:prstGeom>
        </p:spPr>
        <p:txBody>
          <a:bodyPr wrap="square">
            <a:spAutoFit/>
          </a:bodyPr>
          <a:lstStyle/>
          <a:p>
            <a:pPr algn="just">
              <a:lnSpc>
                <a:spcPct val="150000"/>
              </a:lnSpc>
            </a:pPr>
            <a:r>
              <a:rPr lang="vi-VN" sz="4000" dirty="0">
                <a:latin typeface="Times New Roman" panose="02020603050405020304" pitchFamily="18" charset="0"/>
                <a:ea typeface="Calibri" panose="020F0502020204030204" pitchFamily="34" charset="0"/>
                <a:cs typeface="Times New Roman" panose="02020603050405020304" pitchFamily="18" charset="0"/>
              </a:rPr>
              <a:t>Bài thơ của Nguyễn Nhược Pháp ra đời trên cơ sở truyện dân gian Sơn Tinh, Thuỷ Tinh, có tính chất sáng tạo lại</a:t>
            </a:r>
            <a:r>
              <a:rPr lang="vi-VN" sz="4000" b="1" dirty="0">
                <a:latin typeface="Times New Roman" panose="02020603050405020304" pitchFamily="18" charset="0"/>
                <a:ea typeface="Calibri" panose="020F0502020204030204" pitchFamily="34" charset="0"/>
                <a:cs typeface="Times New Roman" panose="02020603050405020304" pitchFamily="18" charset="0"/>
              </a:rPr>
              <a:t>, </a:t>
            </a:r>
            <a:r>
              <a:rPr lang="vi-VN" sz="4000" dirty="0">
                <a:latin typeface="Times New Roman" panose="02020603050405020304" pitchFamily="18" charset="0"/>
                <a:ea typeface="Calibri" panose="020F0502020204030204" pitchFamily="34" charset="0"/>
                <a:cs typeface="Times New Roman" panose="02020603050405020304" pitchFamily="18" charset="0"/>
              </a:rPr>
              <a:t>thể hiện phong cách riêng của nhà thơ.</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56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14" grpId="0"/>
      <p:bldP spid="15"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2. Tìm hiểu chân dung các nhân vật</a:t>
            </a:r>
            <a:endParaRPr lang="en-US" sz="5400" b="1" dirty="0">
              <a:solidFill>
                <a:schemeClr val="accent6">
                  <a:lumMod val="50000"/>
                </a:schemeClr>
              </a:solidFill>
              <a:latin typeface="+mj-lt"/>
            </a:endParaRPr>
          </a:p>
        </p:txBody>
      </p:sp>
      <p:pic>
        <p:nvPicPr>
          <p:cNvPr id="6" name="Picture 5" descr="C:\Users\DELL\Downloads\Beige Minimalist Timeline Diagram Graph (5).png"/>
          <p:cNvPicPr/>
          <p:nvPr/>
        </p:nvPicPr>
        <p:blipFill>
          <a:blip r:embed="rId2">
            <a:extLst>
              <a:ext uri="{28A0092B-C50C-407E-A947-70E740481C1C}">
                <a14:useLocalDpi xmlns:a14="http://schemas.microsoft.com/office/drawing/2010/main" val="0"/>
              </a:ext>
            </a:extLst>
          </a:blip>
          <a:srcRect/>
          <a:stretch>
            <a:fillRect/>
          </a:stretch>
        </p:blipFill>
        <p:spPr bwMode="auto">
          <a:xfrm>
            <a:off x="9525000" y="1190030"/>
            <a:ext cx="8312727" cy="8906470"/>
          </a:xfrm>
          <a:prstGeom prst="rect">
            <a:avLst/>
          </a:prstGeom>
          <a:noFill/>
          <a:ln>
            <a:noFill/>
          </a:ln>
        </p:spPr>
      </p:pic>
      <p:sp>
        <p:nvSpPr>
          <p:cNvPr id="8" name="Rectangle 7"/>
          <p:cNvSpPr/>
          <p:nvPr/>
        </p:nvSpPr>
        <p:spPr>
          <a:xfrm>
            <a:off x="249381" y="2350934"/>
            <a:ext cx="8894619" cy="5632311"/>
          </a:xfrm>
          <a:prstGeom prst="rect">
            <a:avLst/>
          </a:prstGeom>
          <a:solidFill>
            <a:schemeClr val="accent5">
              <a:lumMod val="20000"/>
              <a:lumOff val="80000"/>
            </a:schemeClr>
          </a:solidFill>
        </p:spPr>
        <p:txBody>
          <a:bodyPr wrap="square">
            <a:spAutoFit/>
          </a:bodyPr>
          <a:lstStyle/>
          <a:p>
            <a:pPr algn="just">
              <a:lnSpc>
                <a:spcPct val="150000"/>
              </a:lnSpc>
            </a:pPr>
            <a:r>
              <a:rPr lang="en-US" sz="4800" dirty="0" smtClean="0">
                <a:latin typeface="Times New Roman" panose="02020603050405020304" pitchFamily="18" charset="0"/>
                <a:cs typeface="Times New Roman" panose="02020603050405020304" pitchFamily="18" charset="0"/>
              </a:rPr>
              <a:t>T</a:t>
            </a:r>
            <a:r>
              <a:rPr lang="vi-VN" sz="4800" dirty="0">
                <a:latin typeface="Times New Roman" panose="02020603050405020304" pitchFamily="18" charset="0"/>
                <a:cs typeface="Times New Roman" panose="02020603050405020304" pitchFamily="18" charset="0"/>
              </a:rPr>
              <a:t>ìm các chi tiết miêu tả Mị Nương, Vua  Hùng,  Sơn Tinh, Thuỷ Tinh. Cách miêu tả như vậy có gì thú vị so với các nhân vật trong truyền thuyết?</a:t>
            </a:r>
            <a:endParaRPr lang="en-US" sz="4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949836D-741B-4FCB-B115-5AD3AF6BD7F6}"/>
              </a:ext>
            </a:extLst>
          </p:cNvPr>
          <p:cNvPicPr>
            <a:picLocks noChangeAspect="1"/>
          </p:cNvPicPr>
          <p:nvPr/>
        </p:nvPicPr>
        <p:blipFill>
          <a:blip r:embed="rId3"/>
          <a:stretch>
            <a:fillRect/>
          </a:stretch>
        </p:blipFill>
        <p:spPr>
          <a:xfrm flipH="1">
            <a:off x="2950683" y="7445044"/>
            <a:ext cx="5164330" cy="2869072"/>
          </a:xfrm>
          <a:prstGeom prst="rect">
            <a:avLst/>
          </a:prstGeom>
        </p:spPr>
      </p:pic>
      <p:sp>
        <p:nvSpPr>
          <p:cNvPr id="10" name="TextBox 9"/>
          <p:cNvSpPr txBox="1"/>
          <p:nvPr/>
        </p:nvSpPr>
        <p:spPr>
          <a:xfrm>
            <a:off x="3266041" y="1344592"/>
            <a:ext cx="4533613" cy="830997"/>
          </a:xfrm>
          <a:prstGeom prst="rect">
            <a:avLst/>
          </a:prstGeom>
          <a:solidFill>
            <a:schemeClr val="accent6">
              <a:lumMod val="60000"/>
              <a:lumOff val="40000"/>
            </a:schemeClr>
          </a:solidFill>
        </p:spPr>
        <p:txBody>
          <a:bodyPr wrap="none" rtlCol="0">
            <a:spAutoFit/>
          </a:bodyPr>
          <a:lstStyle/>
          <a:p>
            <a:r>
              <a:rPr lang="en-US" sz="4800" b="1" dirty="0" err="1">
                <a:solidFill>
                  <a:srgbClr val="3333FF"/>
                </a:solidFill>
                <a:latin typeface="Times New Roman" panose="02020603050405020304" pitchFamily="18" charset="0"/>
                <a:cs typeface="Times New Roman" panose="02020603050405020304" pitchFamily="18" charset="0"/>
              </a:rPr>
              <a:t>Thảo</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luận</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nhóm</a:t>
            </a:r>
            <a:endParaRPr lang="en-US" sz="48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2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3)">
                                      <p:cBhvr>
                                        <p:cTn id="7" dur="2000"/>
                                        <p:tgtEl>
                                          <p:spTgt spid="8"/>
                                        </p:tgtEl>
                                      </p:cBhvr>
                                    </p:animEffect>
                                  </p:childTnLst>
                                </p:cTn>
                              </p:par>
                              <p:par>
                                <p:cTn id="8" presetID="21" presetClass="entr" presetSubtype="3"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3)">
                                      <p:cBhvr>
                                        <p:cTn id="10" dur="2000"/>
                                        <p:tgtEl>
                                          <p:spTgt spid="6"/>
                                        </p:tgtEl>
                                      </p:cBhvr>
                                    </p:animEffect>
                                  </p:childTnLst>
                                </p:cTn>
                              </p:par>
                              <p:par>
                                <p:cTn id="11" presetID="21" presetClass="entr" presetSubtype="3"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3)">
                                      <p:cBhvr>
                                        <p:cTn id="13" dur="20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2. Tìm hiểu chân dung các nhân vật</a:t>
            </a:r>
            <a:endParaRPr lang="en-US" sz="5400" b="1" dirty="0">
              <a:solidFill>
                <a:schemeClr val="accent6">
                  <a:lumMod val="50000"/>
                </a:schemeClr>
              </a:solidFill>
              <a:latin typeface="+mj-lt"/>
            </a:endParaRPr>
          </a:p>
        </p:txBody>
      </p:sp>
      <p:sp>
        <p:nvSpPr>
          <p:cNvPr id="6" name="TextBox 5"/>
          <p:cNvSpPr txBox="1"/>
          <p:nvPr/>
        </p:nvSpPr>
        <p:spPr>
          <a:xfrm>
            <a:off x="3123040" y="1392425"/>
            <a:ext cx="2669320"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Mị</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Nương</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2384271" y="1427694"/>
            <a:ext cx="2627129"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Vua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Hùng</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705100" y="2364261"/>
            <a:ext cx="3505200" cy="3018992"/>
          </a:xfrm>
          <a:prstGeom prst="rect">
            <a:avLst/>
          </a:prstGeom>
        </p:spPr>
      </p:pic>
      <p:sp>
        <p:nvSpPr>
          <p:cNvPr id="15" name="Rectangle 14"/>
          <p:cNvSpPr/>
          <p:nvPr/>
        </p:nvSpPr>
        <p:spPr>
          <a:xfrm>
            <a:off x="609600" y="5575981"/>
            <a:ext cx="7696200" cy="4405886"/>
          </a:xfrm>
          <a:prstGeom prst="rect">
            <a:avLst/>
          </a:prstGeom>
        </p:spPr>
        <p:txBody>
          <a:bodyPr wrap="square">
            <a:spAutoFit/>
          </a:bodyPr>
          <a:lstStyle/>
          <a:p>
            <a:pPr algn="just">
              <a:lnSpc>
                <a:spcPct val="150000"/>
              </a:lnSpc>
            </a:pPr>
            <a:r>
              <a:rPr lang="en-US" sz="4800" dirty="0">
                <a:latin typeface="Times New Roman" panose="02020603050405020304" pitchFamily="18" charset="0"/>
                <a:cs typeface="Times New Roman" panose="02020603050405020304" pitchFamily="18" charset="0"/>
              </a:rPr>
              <a:t>X</a:t>
            </a:r>
            <a:r>
              <a:rPr lang="vi-VN" sz="4800" dirty="0">
                <a:latin typeface="+mj-lt"/>
              </a:rPr>
              <a:t>inh như tiên, tóc xanh, viền má hây hây đỏ, miệng hé thắm như san hô, tay trắng nõn, hai chân nhỏ, bao người mê,...</a:t>
            </a:r>
            <a:endParaRPr lang="en-US" sz="4800" dirty="0">
              <a:latin typeface="+mj-lt"/>
            </a:endParaRPr>
          </a:p>
        </p:txBody>
      </p:sp>
      <p:pic>
        <p:nvPicPr>
          <p:cNvPr id="4100" name="Picture 4" descr="Kể lại truyện Sơn Tinh Thủy Tinh bằng lời văn của em (17 mẫu) - Văn 6"/>
          <p:cNvPicPr>
            <a:picLocks noChangeAspect="1" noChangeArrowheads="1"/>
          </p:cNvPicPr>
          <p:nvPr/>
        </p:nvPicPr>
        <p:blipFill rotWithShape="1">
          <a:blip r:embed="rId3">
            <a:extLst>
              <a:ext uri="{28A0092B-C50C-407E-A947-70E740481C1C}">
                <a14:useLocalDpi xmlns:a14="http://schemas.microsoft.com/office/drawing/2010/main" val="0"/>
              </a:ext>
            </a:extLst>
          </a:blip>
          <a:srcRect l="17096" r="33762"/>
          <a:stretch/>
        </p:blipFill>
        <p:spPr bwMode="auto">
          <a:xfrm>
            <a:off x="12039600" y="2309047"/>
            <a:ext cx="3505200" cy="312942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9829800" y="5539482"/>
            <a:ext cx="7467600" cy="3297890"/>
          </a:xfrm>
          <a:prstGeom prst="rect">
            <a:avLst/>
          </a:prstGeom>
        </p:spPr>
        <p:txBody>
          <a:bodyPr wrap="square">
            <a:spAutoFit/>
          </a:bodyPr>
          <a:lstStyle/>
          <a:p>
            <a:pPr algn="just">
              <a:lnSpc>
                <a:spcPct val="150000"/>
              </a:lnSpc>
            </a:pPr>
            <a:r>
              <a:rPr lang="en-US" sz="4800" dirty="0">
                <a:latin typeface="Times New Roman" panose="02020603050405020304" pitchFamily="18" charset="0"/>
                <a:cs typeface="Times New Roman" panose="02020603050405020304" pitchFamily="18" charset="0"/>
              </a:rPr>
              <a:t>N</a:t>
            </a:r>
            <a:r>
              <a:rPr lang="vi-VN" sz="4800" dirty="0">
                <a:latin typeface="Times New Roman" panose="02020603050405020304" pitchFamily="18" charset="0"/>
                <a:cs typeface="Times New Roman" panose="02020603050405020304" pitchFamily="18" charset="0"/>
              </a:rPr>
              <a:t>hìn con yêu quá, âu yếm nhìn con yêu, nghĩ lâu hơn bàn việc nước,...</a:t>
            </a:r>
            <a:endParaRPr lang="en-US" sz="4800" dirty="0">
              <a:latin typeface="+mj-lt"/>
            </a:endParaRPr>
          </a:p>
        </p:txBody>
      </p:sp>
      <p:cxnSp>
        <p:nvCxnSpPr>
          <p:cNvPr id="18" name="Straight Connector 17"/>
          <p:cNvCxnSpPr/>
          <p:nvPr/>
        </p:nvCxnSpPr>
        <p:spPr>
          <a:xfrm>
            <a:off x="8991600" y="1629236"/>
            <a:ext cx="0" cy="80010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666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barn(outVertical)">
                                      <p:cBhvr>
                                        <p:cTn id="32" dur="500"/>
                                        <p:tgtEl>
                                          <p:spTgt spid="4100"/>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2. Tìm hiểu chân dung các nhân vật</a:t>
            </a:r>
            <a:endParaRPr lang="en-US" sz="5400" b="1" dirty="0">
              <a:solidFill>
                <a:schemeClr val="accent6">
                  <a:lumMod val="50000"/>
                </a:schemeClr>
              </a:solidFill>
              <a:latin typeface="+mj-lt"/>
            </a:endParaRPr>
          </a:p>
        </p:txBody>
      </p:sp>
      <p:sp>
        <p:nvSpPr>
          <p:cNvPr id="6" name="TextBox 5"/>
          <p:cNvSpPr txBox="1"/>
          <p:nvPr/>
        </p:nvSpPr>
        <p:spPr>
          <a:xfrm>
            <a:off x="2175088" y="1392425"/>
            <a:ext cx="2408480" cy="769441"/>
          </a:xfrm>
          <a:prstGeom prst="rect">
            <a:avLst/>
          </a:prstGeom>
          <a:solidFill>
            <a:schemeClr val="accent3">
              <a:lumMod val="40000"/>
              <a:lumOff val="60000"/>
            </a:schemeClr>
          </a:solid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Sơn</a:t>
            </a:r>
            <a:r>
              <a:rPr lang="en-US" sz="4400" b="1" dirty="0">
                <a:solidFill>
                  <a:srgbClr val="FF0000"/>
                </a:solidFill>
                <a:latin typeface="Times New Roman" panose="02020603050405020304" pitchFamily="18" charset="0"/>
                <a:cs typeface="Times New Roman" panose="02020603050405020304" pitchFamily="18" charset="0"/>
              </a:rPr>
              <a:t> Tinh</a:t>
            </a:r>
          </a:p>
        </p:txBody>
      </p:sp>
      <p:sp>
        <p:nvSpPr>
          <p:cNvPr id="14" name="TextBox 13"/>
          <p:cNvSpPr txBox="1"/>
          <p:nvPr/>
        </p:nvSpPr>
        <p:spPr>
          <a:xfrm>
            <a:off x="13820318" y="1392425"/>
            <a:ext cx="2754728" cy="769441"/>
          </a:xfrm>
          <a:prstGeom prst="rect">
            <a:avLst/>
          </a:prstGeom>
          <a:solidFill>
            <a:schemeClr val="accent3">
              <a:lumMod val="40000"/>
              <a:lumOff val="60000"/>
            </a:schemeClr>
          </a:solid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Thủy</a:t>
            </a:r>
            <a:r>
              <a:rPr lang="en-US" sz="4400" b="1" dirty="0">
                <a:solidFill>
                  <a:srgbClr val="FF0000"/>
                </a:solidFill>
                <a:latin typeface="Times New Roman" panose="02020603050405020304" pitchFamily="18" charset="0"/>
                <a:cs typeface="Times New Roman" panose="02020603050405020304" pitchFamily="18" charset="0"/>
              </a:rPr>
              <a:t> Tinh</a:t>
            </a:r>
          </a:p>
        </p:txBody>
      </p:sp>
      <p:sp>
        <p:nvSpPr>
          <p:cNvPr id="15" name="Rectangle 14"/>
          <p:cNvSpPr/>
          <p:nvPr/>
        </p:nvSpPr>
        <p:spPr>
          <a:xfrm>
            <a:off x="381000" y="2400886"/>
            <a:ext cx="6248401" cy="4154984"/>
          </a:xfrm>
          <a:prstGeom prst="rect">
            <a:avLst/>
          </a:prstGeom>
          <a:solidFill>
            <a:schemeClr val="accent5">
              <a:lumMod val="20000"/>
              <a:lumOff val="80000"/>
            </a:schemeClr>
          </a:solidFill>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L</a:t>
            </a:r>
            <a:r>
              <a:rPr lang="vi-VN" sz="4400" dirty="0">
                <a:latin typeface="Times New Roman" panose="02020603050405020304" pitchFamily="18" charset="0"/>
                <a:cs typeface="Times New Roman" panose="02020603050405020304" pitchFamily="18" charset="0"/>
              </a:rPr>
              <a:t>òng tơ vương, một mắt ở trán, phi bạch hổ trên cạn, cười “xin nàng đừng lo”, vung tay niệm chú,...</a:t>
            </a:r>
            <a:endParaRPr lang="en-US" sz="4400" dirty="0">
              <a:latin typeface="+mj-lt"/>
            </a:endParaRPr>
          </a:p>
        </p:txBody>
      </p:sp>
      <p:sp>
        <p:nvSpPr>
          <p:cNvPr id="17" name="Rectangle 16"/>
          <p:cNvSpPr/>
          <p:nvPr/>
        </p:nvSpPr>
        <p:spPr>
          <a:xfrm>
            <a:off x="12741117" y="2584539"/>
            <a:ext cx="4913129" cy="3030766"/>
          </a:xfrm>
          <a:prstGeom prst="rect">
            <a:avLst/>
          </a:prstGeom>
          <a:solidFill>
            <a:schemeClr val="accent5">
              <a:lumMod val="20000"/>
              <a:lumOff val="80000"/>
            </a:schemeClr>
          </a:solidFill>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R</a:t>
            </a:r>
            <a:r>
              <a:rPr lang="vi-VN" sz="4400" dirty="0">
                <a:latin typeface="Times New Roman" panose="02020603050405020304" pitchFamily="18" charset="0"/>
                <a:cs typeface="Times New Roman" panose="02020603050405020304" pitchFamily="18" charset="0"/>
              </a:rPr>
              <a:t>âu ria quăn xanh rì, bắt quyết, hô mây to nước cả,...</a:t>
            </a:r>
            <a:endParaRPr lang="en-US" sz="4400" dirty="0">
              <a:latin typeface="+mj-lt"/>
            </a:endParaRPr>
          </a:p>
        </p:txBody>
      </p:sp>
      <p:pic>
        <p:nvPicPr>
          <p:cNvPr id="5122" name="Picture 2" descr="Sơn Tinh là nhân vật có thật trong lịch sử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584539"/>
            <a:ext cx="5341590" cy="3481705"/>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28600" y="7924800"/>
            <a:ext cx="1066800" cy="838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 name="Rounded Rectangle 3"/>
          <p:cNvSpPr/>
          <p:nvPr/>
        </p:nvSpPr>
        <p:spPr>
          <a:xfrm>
            <a:off x="1371600" y="7277100"/>
            <a:ext cx="16611600" cy="2133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dirty="0">
                <a:solidFill>
                  <a:srgbClr val="3333FF"/>
                </a:solidFill>
                <a:latin typeface="Times New Roman" panose="02020603050405020304" pitchFamily="18" charset="0"/>
                <a:cs typeface="Times New Roman" panose="02020603050405020304" pitchFamily="18" charset="0"/>
              </a:rPr>
              <a:t>Cách khắc hoạ nhân vật của Nguyễn Nhược Pháp rất thú vị: nhân vật hiện ra sinh động, gần gũi trong hành động, lời nói, suy nghĩ, tâm trạng. </a:t>
            </a:r>
            <a:endParaRPr lang="en-US" sz="44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85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3"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3)">
                                      <p:cBhvr>
                                        <p:cTn id="34" dur="2000"/>
                                        <p:tgtEl>
                                          <p:spTgt spid="3"/>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3)">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7"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3. Tìm hiểu về phép thuật của Sơn Tinh, Thủy Tinh</a:t>
            </a:r>
            <a:endParaRPr lang="en-US" sz="5400" b="1" dirty="0">
              <a:solidFill>
                <a:schemeClr val="accent6">
                  <a:lumMod val="50000"/>
                </a:schemeClr>
              </a:solidFill>
              <a:latin typeface="+mj-lt"/>
            </a:endParaRPr>
          </a:p>
        </p:txBody>
      </p:sp>
      <p:pic>
        <p:nvPicPr>
          <p:cNvPr id="10" name="Picture 9">
            <a:extLst>
              <a:ext uri="{FF2B5EF4-FFF2-40B4-BE49-F238E27FC236}">
                <a16:creationId xmlns:a16="http://schemas.microsoft.com/office/drawing/2014/main" id="{B699903C-2CA9-4C27-A6E5-16D84705DC37}"/>
              </a:ext>
            </a:extLst>
          </p:cNvPr>
          <p:cNvPicPr>
            <a:picLocks noChangeAspect="1"/>
          </p:cNvPicPr>
          <p:nvPr/>
        </p:nvPicPr>
        <p:blipFill>
          <a:blip r:embed="rId2"/>
          <a:stretch>
            <a:fillRect/>
          </a:stretch>
        </p:blipFill>
        <p:spPr>
          <a:xfrm flipH="1">
            <a:off x="6927" y="6134100"/>
            <a:ext cx="3355960" cy="4170218"/>
          </a:xfrm>
          <a:prstGeom prst="rect">
            <a:avLst/>
          </a:prstGeom>
        </p:spPr>
      </p:pic>
      <p:sp>
        <p:nvSpPr>
          <p:cNvPr id="11" name="Freeform 4">
            <a:extLst>
              <a:ext uri="{FF2B5EF4-FFF2-40B4-BE49-F238E27FC236}">
                <a16:creationId xmlns:a16="http://schemas.microsoft.com/office/drawing/2014/main" id="{65CE1C4D-CC91-4773-8C4A-58055B1F0EEE}"/>
              </a:ext>
            </a:extLst>
          </p:cNvPr>
          <p:cNvSpPr/>
          <p:nvPr/>
        </p:nvSpPr>
        <p:spPr>
          <a:xfrm>
            <a:off x="14256327" y="5676900"/>
            <a:ext cx="4031673" cy="4448278"/>
          </a:xfrm>
          <a:custGeom>
            <a:avLst/>
            <a:gdLst/>
            <a:ahLst/>
            <a:cxnLst/>
            <a:rect l="l" t="t" r="r" b="b"/>
            <a:pathLst>
              <a:path w="3670502" h="3468624">
                <a:moveTo>
                  <a:pt x="0" y="0"/>
                </a:moveTo>
                <a:lnTo>
                  <a:pt x="3670501" y="0"/>
                </a:lnTo>
                <a:lnTo>
                  <a:pt x="3670501" y="3468624"/>
                </a:lnTo>
                <a:lnTo>
                  <a:pt x="0" y="3468624"/>
                </a:lnTo>
                <a:lnTo>
                  <a:pt x="0" y="0"/>
                </a:lnTo>
                <a:close/>
              </a:path>
            </a:pathLst>
          </a:custGeom>
          <a:blipFill>
            <a:blip r:embed="rId3"/>
            <a:stretch>
              <a:fillRect/>
            </a:stretch>
          </a:blipFill>
        </p:spPr>
      </p:sp>
      <p:sp>
        <p:nvSpPr>
          <p:cNvPr id="5" name="Rectangle 4"/>
          <p:cNvSpPr/>
          <p:nvPr/>
        </p:nvSpPr>
        <p:spPr>
          <a:xfrm>
            <a:off x="2667000" y="2933700"/>
            <a:ext cx="12420602" cy="4405886"/>
          </a:xfrm>
          <a:prstGeom prst="rect">
            <a:avLst/>
          </a:prstGeom>
          <a:solidFill>
            <a:schemeClr val="accent5">
              <a:lumMod val="20000"/>
              <a:lumOff val="80000"/>
            </a:schemeClr>
          </a:solidFill>
        </p:spPr>
        <p:txBody>
          <a:bodyPr wrap="square">
            <a:spAutoFit/>
          </a:bodyPr>
          <a:lstStyle/>
          <a:p>
            <a:pPr algn="just">
              <a:lnSpc>
                <a:spcPct val="150000"/>
              </a:lnSpc>
            </a:pPr>
            <a:r>
              <a:rPr lang="en-US" sz="4800" dirty="0">
                <a:latin typeface="+mj-lt"/>
              </a:rPr>
              <a:t>	</a:t>
            </a:r>
            <a:r>
              <a:rPr lang="vi-VN" sz="4800" dirty="0">
                <a:latin typeface="+mj-lt"/>
              </a:rPr>
              <a:t>Phép thuật của Sơn Tinh và Thủy Tinh thể hiện cụ thể như thế nào? Theo em, người kể chuyện có bộc lộ thái độ thiên vị đối với nhân vật nào không? Dựa vào đâu em kết luận như vậy? </a:t>
            </a:r>
            <a:endParaRPr lang="en-US" sz="4800" dirty="0">
              <a:latin typeface="+mj-lt"/>
            </a:endParaRPr>
          </a:p>
        </p:txBody>
      </p:sp>
      <p:sp>
        <p:nvSpPr>
          <p:cNvPr id="7" name="TextBox 6"/>
          <p:cNvSpPr txBox="1"/>
          <p:nvPr/>
        </p:nvSpPr>
        <p:spPr>
          <a:xfrm>
            <a:off x="6724791" y="1797903"/>
            <a:ext cx="4533613" cy="830997"/>
          </a:xfrm>
          <a:prstGeom prst="rect">
            <a:avLst/>
          </a:prstGeom>
          <a:solidFill>
            <a:schemeClr val="accent6">
              <a:lumMod val="60000"/>
              <a:lumOff val="40000"/>
            </a:schemeClr>
          </a:solidFill>
        </p:spPr>
        <p:txBody>
          <a:bodyPr wrap="none" rtlCol="0">
            <a:spAutoFit/>
          </a:bodyPr>
          <a:lstStyle/>
          <a:p>
            <a:r>
              <a:rPr lang="en-US" sz="4800" b="1" dirty="0" err="1">
                <a:solidFill>
                  <a:srgbClr val="3333FF"/>
                </a:solidFill>
                <a:latin typeface="Times New Roman" panose="02020603050405020304" pitchFamily="18" charset="0"/>
                <a:cs typeface="Times New Roman" panose="02020603050405020304" pitchFamily="18" charset="0"/>
              </a:rPr>
              <a:t>Thảo</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luận</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nhóm</a:t>
            </a:r>
            <a:endParaRPr lang="en-US" sz="48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05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6" presetClass="entr" presetSubtype="2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16032589" y="4173670"/>
            <a:ext cx="324231" cy="347613"/>
          </a:xfrm>
          <a:prstGeom prst="rect">
            <a:avLst/>
          </a:prstGeom>
        </p:spPr>
        <p:txBody>
          <a:bodyPr lIns="50800" tIns="50800" rIns="50800" bIns="50800" rtlCol="0" anchor="ctr"/>
          <a:lstStyle/>
          <a:p>
            <a:pPr algn="ctr">
              <a:lnSpc>
                <a:spcPts val="3662"/>
              </a:lnSpc>
            </a:pPr>
            <a:endParaRP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6" y="0"/>
            <a:ext cx="18301855" cy="10303944"/>
          </a:xfrm>
          <a:prstGeom prst="rect">
            <a:avLst/>
          </a:prstGeom>
        </p:spPr>
      </p:pic>
      <p:sp>
        <p:nvSpPr>
          <p:cNvPr id="38" name="Rectangle 37"/>
          <p:cNvSpPr/>
          <p:nvPr/>
        </p:nvSpPr>
        <p:spPr>
          <a:xfrm>
            <a:off x="8229600" y="1516115"/>
            <a:ext cx="6606296" cy="2331985"/>
          </a:xfrm>
          <a:prstGeom prst="rect">
            <a:avLst/>
          </a:prstGeom>
        </p:spPr>
        <p:txBody>
          <a:bodyPr wrap="none">
            <a:spAutoFit/>
          </a:bodyPr>
          <a:lstStyle/>
          <a:p>
            <a:pPr>
              <a:lnSpc>
                <a:spcPct val="107000"/>
              </a:lnSpc>
              <a:spcAft>
                <a:spcPts val="800"/>
              </a:spcAft>
            </a:pPr>
            <a:r>
              <a:rPr lang="en-US" sz="14000" dirty="0" err="1">
                <a:solidFill>
                  <a:srgbClr val="4472C4"/>
                </a:solidFill>
                <a:latin typeface="VN Light Shutter Solid" pitchFamily="2" charset="0"/>
                <a:ea typeface="Calibri" panose="020F0502020204030204" pitchFamily="34" charset="0"/>
                <a:cs typeface="Times New Roman" panose="02020603050405020304" pitchFamily="18" charset="0"/>
              </a:rPr>
              <a:t>Sơn</a:t>
            </a:r>
            <a:r>
              <a:rPr lang="en-US" sz="14000" dirty="0">
                <a:solidFill>
                  <a:srgbClr val="4472C4"/>
                </a:solidFill>
                <a:latin typeface="VN Light Shutter Solid" pitchFamily="2" charset="0"/>
                <a:ea typeface="Calibri" panose="020F0502020204030204" pitchFamily="34" charset="0"/>
                <a:cs typeface="Times New Roman" panose="02020603050405020304" pitchFamily="18" charset="0"/>
              </a:rPr>
              <a:t> Tinh</a:t>
            </a:r>
            <a:endParaRPr lang="en-US" sz="1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Rectangle 38"/>
          <p:cNvSpPr/>
          <p:nvPr/>
        </p:nvSpPr>
        <p:spPr>
          <a:xfrm>
            <a:off x="8018805" y="3602289"/>
            <a:ext cx="7027886" cy="2331985"/>
          </a:xfrm>
          <a:prstGeom prst="rect">
            <a:avLst/>
          </a:prstGeom>
        </p:spPr>
        <p:txBody>
          <a:bodyPr wrap="none">
            <a:spAutoFit/>
          </a:bodyPr>
          <a:lstStyle/>
          <a:p>
            <a:pPr>
              <a:lnSpc>
                <a:spcPct val="107000"/>
              </a:lnSpc>
              <a:spcAft>
                <a:spcPts val="800"/>
              </a:spcAft>
            </a:pPr>
            <a:r>
              <a:rPr lang="en-US" sz="14000" dirty="0" err="1">
                <a:solidFill>
                  <a:srgbClr val="4472C4"/>
                </a:solidFill>
                <a:latin typeface="VN Light Shutter Solid" pitchFamily="2" charset="0"/>
                <a:ea typeface="Calibri" panose="020F0502020204030204" pitchFamily="34" charset="0"/>
                <a:cs typeface="Times New Roman" panose="02020603050405020304" pitchFamily="18" charset="0"/>
              </a:rPr>
              <a:t>Thủy</a:t>
            </a:r>
            <a:r>
              <a:rPr lang="en-US" sz="14000" dirty="0">
                <a:solidFill>
                  <a:srgbClr val="4472C4"/>
                </a:solidFill>
                <a:latin typeface="VN Light Shutter Solid" pitchFamily="2" charset="0"/>
                <a:ea typeface="Calibri" panose="020F0502020204030204" pitchFamily="34" charset="0"/>
                <a:cs typeface="Times New Roman" panose="02020603050405020304" pitchFamily="18" charset="0"/>
              </a:rPr>
              <a:t> Tinh</a:t>
            </a:r>
            <a:endParaRPr lang="en-US" sz="1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TextBox 39"/>
          <p:cNvSpPr txBox="1"/>
          <p:nvPr/>
        </p:nvSpPr>
        <p:spPr>
          <a:xfrm>
            <a:off x="7868668" y="265528"/>
            <a:ext cx="2520755" cy="1015663"/>
          </a:xfrm>
          <a:prstGeom prst="rect">
            <a:avLst/>
          </a:prstGeom>
          <a:noFill/>
        </p:spPr>
        <p:txBody>
          <a:bodyPr wrap="none" rtlCol="0">
            <a:spAutoFit/>
          </a:bodyPr>
          <a:lstStyle/>
          <a:p>
            <a:r>
              <a:rPr lang="en-US" sz="6000" b="1" dirty="0" err="1">
                <a:solidFill>
                  <a:schemeClr val="accent6">
                    <a:lumMod val="75000"/>
                  </a:schemeClr>
                </a:solidFill>
                <a:latin typeface="Times New Roman" panose="02020603050405020304" pitchFamily="18" charset="0"/>
                <a:cs typeface="Times New Roman" panose="02020603050405020304" pitchFamily="18" charset="0"/>
              </a:rPr>
              <a:t>Tiết</a:t>
            </a:r>
            <a:r>
              <a:rPr lang="en-US" sz="6000" b="1"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6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Google Shape;1888;p33">
            <a:extLst>
              <a:ext uri="{FF2B5EF4-FFF2-40B4-BE49-F238E27FC236}">
                <a16:creationId xmlns:a16="http://schemas.microsoft.com/office/drawing/2014/main" id="{91AC8897-A561-7585-E081-4174F1D8EB38}"/>
              </a:ext>
            </a:extLst>
          </p:cNvPr>
          <p:cNvSpPr/>
          <p:nvPr/>
        </p:nvSpPr>
        <p:spPr>
          <a:xfrm>
            <a:off x="6400800" y="8953500"/>
            <a:ext cx="6934200" cy="1333500"/>
          </a:xfrm>
          <a:prstGeom prst="roundRect">
            <a:avLst>
              <a:gd name="adj" fmla="val 50000"/>
            </a:avLst>
          </a:prstGeom>
          <a:solidFill>
            <a:srgbClr val="FDCE8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28600" algn="ct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9769263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3. Tìm hiểu về phép thuật của Sơn Tinh, Thủy Tinh</a:t>
            </a:r>
            <a:endParaRPr lang="en-US" sz="5400" b="1" dirty="0">
              <a:solidFill>
                <a:schemeClr val="accent6">
                  <a:lumMod val="50000"/>
                </a:schemeClr>
              </a:solidFill>
              <a:latin typeface="+mj-lt"/>
            </a:endParaRPr>
          </a:p>
        </p:txBody>
      </p:sp>
      <p:pic>
        <p:nvPicPr>
          <p:cNvPr id="6146" name="Picture 2" descr="Truyền thuyết Sơn Tinh Thủy Tinh"/>
          <p:cNvPicPr>
            <a:picLocks noChangeAspect="1" noChangeArrowheads="1"/>
          </p:cNvPicPr>
          <p:nvPr/>
        </p:nvPicPr>
        <p:blipFill rotWithShape="1">
          <a:blip r:embed="rId2">
            <a:extLst>
              <a:ext uri="{28A0092B-C50C-407E-A947-70E740481C1C}">
                <a14:useLocalDpi xmlns:a14="http://schemas.microsoft.com/office/drawing/2010/main" val="0"/>
              </a:ext>
            </a:extLst>
          </a:blip>
          <a:srcRect r="52400"/>
          <a:stretch/>
        </p:blipFill>
        <p:spPr bwMode="auto">
          <a:xfrm>
            <a:off x="762000" y="1432640"/>
            <a:ext cx="3512127" cy="4154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ruyền thuyết Sơn Tinh Thủy Tinh"/>
          <p:cNvPicPr>
            <a:picLocks noChangeAspect="1" noChangeArrowheads="1"/>
          </p:cNvPicPr>
          <p:nvPr/>
        </p:nvPicPr>
        <p:blipFill rotWithShape="1">
          <a:blip r:embed="rId2">
            <a:extLst>
              <a:ext uri="{28A0092B-C50C-407E-A947-70E740481C1C}">
                <a14:useLocalDpi xmlns:a14="http://schemas.microsoft.com/office/drawing/2010/main" val="0"/>
              </a:ext>
            </a:extLst>
          </a:blip>
          <a:srcRect l="47506" t="-1834" r="4894" b="1834"/>
          <a:stretch/>
        </p:blipFill>
        <p:spPr bwMode="auto">
          <a:xfrm flipH="1">
            <a:off x="762000" y="5829300"/>
            <a:ext cx="3512127" cy="4154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1660376"/>
            <a:ext cx="13182600" cy="3698577"/>
          </a:xfrm>
          <a:prstGeom prst="rect">
            <a:avLst/>
          </a:prstGeom>
          <a:solidFill>
            <a:schemeClr val="accent1">
              <a:lumMod val="20000"/>
              <a:lumOff val="80000"/>
            </a:schemeClr>
          </a:solidFill>
        </p:spPr>
        <p:txBody>
          <a:bodyPr wrap="square">
            <a:spAutoFit/>
          </a:bodyPr>
          <a:lstStyle/>
          <a:p>
            <a:pPr algn="just">
              <a:lnSpc>
                <a:spcPct val="150000"/>
              </a:lnSpc>
            </a:pPr>
            <a:r>
              <a:rPr lang="vi-VN" sz="5400" b="1" dirty="0">
                <a:solidFill>
                  <a:srgbClr val="3333FF"/>
                </a:solidFill>
                <a:latin typeface="+mj-lt"/>
              </a:rPr>
              <a:t>Phép thuật của Sơn Tinh: </a:t>
            </a:r>
            <a:r>
              <a:rPr lang="vi-VN" sz="5400" dirty="0">
                <a:latin typeface="+mj-lt"/>
              </a:rPr>
              <a:t>phi bạch hổ; niệm chú đẩy đất vù lên cao; tay vẫy hùm, voi, báo; đạp long đất núi,…</a:t>
            </a:r>
            <a:endParaRPr lang="en-US" sz="5400" dirty="0">
              <a:latin typeface="+mj-lt"/>
            </a:endParaRPr>
          </a:p>
        </p:txBody>
      </p:sp>
      <p:sp>
        <p:nvSpPr>
          <p:cNvPr id="14" name="Rectangle 13"/>
          <p:cNvSpPr/>
          <p:nvPr/>
        </p:nvSpPr>
        <p:spPr>
          <a:xfrm>
            <a:off x="4556078" y="6057036"/>
            <a:ext cx="13182600" cy="3698577"/>
          </a:xfrm>
          <a:prstGeom prst="rect">
            <a:avLst/>
          </a:prstGeom>
        </p:spPr>
        <p:txBody>
          <a:bodyPr wrap="square">
            <a:spAutoFit/>
          </a:bodyPr>
          <a:lstStyle/>
          <a:p>
            <a:pPr algn="just">
              <a:lnSpc>
                <a:spcPct val="150000"/>
              </a:lnSpc>
            </a:pPr>
            <a:r>
              <a:rPr lang="vi-VN" sz="5400" b="1" dirty="0">
                <a:solidFill>
                  <a:srgbClr val="3333FF"/>
                </a:solidFill>
                <a:latin typeface="+mj-lt"/>
              </a:rPr>
              <a:t>Phép thuật của Thuỷ Tinh: </a:t>
            </a:r>
            <a:r>
              <a:rPr lang="vi-VN" sz="5400" dirty="0">
                <a:latin typeface="+mj-lt"/>
              </a:rPr>
              <a:t>cưỡi lưng rồng uy nghi; bắt quyết hô mưa to gió lớn; giậm chân rung khắp làng gần quanh,…</a:t>
            </a:r>
            <a:endParaRPr lang="en-US" sz="5400" dirty="0">
              <a:latin typeface="+mj-lt"/>
            </a:endParaRPr>
          </a:p>
        </p:txBody>
      </p:sp>
    </p:spTree>
    <p:extLst>
      <p:ext uri="{BB962C8B-B14F-4D97-AF65-F5344CB8AC3E}">
        <p14:creationId xmlns:p14="http://schemas.microsoft.com/office/powerpoint/2010/main" val="10378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500"/>
                                        <p:tgtEl>
                                          <p:spTgt spid="8"/>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vi-VN" sz="5400" b="1" dirty="0">
                <a:solidFill>
                  <a:schemeClr val="accent6">
                    <a:lumMod val="50000"/>
                  </a:schemeClr>
                </a:solidFill>
                <a:latin typeface="+mj-lt"/>
              </a:rPr>
              <a:t>3. Tìm hiểu về phép thuật của Sơn Tinh, Thủy Tinh</a:t>
            </a:r>
            <a:endParaRPr lang="en-US" sz="5400" b="1" dirty="0">
              <a:solidFill>
                <a:schemeClr val="accent6">
                  <a:lumMod val="50000"/>
                </a:schemeClr>
              </a:solidFill>
              <a:latin typeface="+mj-lt"/>
            </a:endParaRPr>
          </a:p>
        </p:txBody>
      </p:sp>
      <p:sp>
        <p:nvSpPr>
          <p:cNvPr id="4" name="Rectangle 3"/>
          <p:cNvSpPr/>
          <p:nvPr/>
        </p:nvSpPr>
        <p:spPr>
          <a:xfrm>
            <a:off x="738293" y="1519089"/>
            <a:ext cx="8924925" cy="769441"/>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ctr"/>
            <a:r>
              <a:rPr lang="en-US" sz="4400" b="1" dirty="0" err="1">
                <a:solidFill>
                  <a:srgbClr val="3333FF"/>
                </a:solidFill>
                <a:latin typeface="Times New Roman" panose="02020603050405020304" pitchFamily="18" charset="0"/>
                <a:cs typeface="Times New Roman" panose="02020603050405020304" pitchFamily="18" charset="0"/>
              </a:rPr>
              <a:t>Tác</a:t>
            </a:r>
            <a:r>
              <a:rPr lang="en-US" sz="4400" b="1" dirty="0">
                <a:solidFill>
                  <a:srgbClr val="3333FF"/>
                </a:solidFill>
                <a:latin typeface="Times New Roman" panose="02020603050405020304" pitchFamily="18" charset="0"/>
                <a:cs typeface="Times New Roman" panose="02020603050405020304" pitchFamily="18" charset="0"/>
              </a:rPr>
              <a:t> </a:t>
            </a:r>
            <a:r>
              <a:rPr lang="en-US" sz="4400" b="1" dirty="0" err="1">
                <a:solidFill>
                  <a:srgbClr val="3333FF"/>
                </a:solidFill>
                <a:latin typeface="Times New Roman" panose="02020603050405020304" pitchFamily="18" charset="0"/>
                <a:cs typeface="Times New Roman" panose="02020603050405020304" pitchFamily="18" charset="0"/>
              </a:rPr>
              <a:t>giả</a:t>
            </a:r>
            <a:r>
              <a:rPr lang="en-US" sz="4400" b="1" dirty="0">
                <a:solidFill>
                  <a:srgbClr val="3333FF"/>
                </a:solidFill>
                <a:latin typeface="Times New Roman" panose="02020603050405020304" pitchFamily="18" charset="0"/>
                <a:cs typeface="Times New Roman" panose="02020603050405020304" pitchFamily="18" charset="0"/>
              </a:rPr>
              <a:t> </a:t>
            </a:r>
            <a:r>
              <a:rPr lang="en-US" sz="4400" b="1" dirty="0" err="1">
                <a:solidFill>
                  <a:srgbClr val="3333FF"/>
                </a:solidFill>
                <a:latin typeface="Times New Roman" panose="02020603050405020304" pitchFamily="18" charset="0"/>
                <a:cs typeface="Times New Roman" panose="02020603050405020304" pitchFamily="18" charset="0"/>
              </a:rPr>
              <a:t>dân</a:t>
            </a:r>
            <a:r>
              <a:rPr lang="en-US" sz="4400" b="1" dirty="0">
                <a:solidFill>
                  <a:srgbClr val="3333FF"/>
                </a:solidFill>
                <a:latin typeface="Times New Roman" panose="02020603050405020304" pitchFamily="18" charset="0"/>
                <a:cs typeface="Times New Roman" panose="02020603050405020304" pitchFamily="18" charset="0"/>
              </a:rPr>
              <a:t> </a:t>
            </a:r>
            <a:r>
              <a:rPr lang="en-US" sz="4400" b="1" dirty="0" err="1">
                <a:solidFill>
                  <a:srgbClr val="3333FF"/>
                </a:solidFill>
                <a:latin typeface="Times New Roman" panose="02020603050405020304" pitchFamily="18" charset="0"/>
                <a:cs typeface="Times New Roman" panose="02020603050405020304" pitchFamily="18" charset="0"/>
              </a:rPr>
              <a:t>gian</a:t>
            </a:r>
            <a:r>
              <a:rPr lang="en-US" sz="4400" b="1" dirty="0">
                <a:solidFill>
                  <a:srgbClr val="3333FF"/>
                </a:solidFill>
                <a:latin typeface="Times New Roman" panose="02020603050405020304" pitchFamily="18" charset="0"/>
                <a:cs typeface="Times New Roman" panose="02020603050405020304" pitchFamily="18" charset="0"/>
              </a:rPr>
              <a:t>:</a:t>
            </a:r>
            <a:r>
              <a:rPr lang="vi-VN" sz="4400" b="1" dirty="0">
                <a:solidFill>
                  <a:srgbClr val="3333FF"/>
                </a:solidFill>
                <a:latin typeface="+mj-lt"/>
              </a:rPr>
              <a:t> </a:t>
            </a:r>
            <a:r>
              <a:rPr lang="vi-VN" sz="4400" b="1" dirty="0">
                <a:solidFill>
                  <a:srgbClr val="FF0000"/>
                </a:solidFill>
                <a:latin typeface="+mj-lt"/>
              </a:rPr>
              <a:t>thiên vị </a:t>
            </a:r>
            <a:r>
              <a:rPr lang="vi-VN" sz="4400" dirty="0">
                <a:latin typeface="+mj-lt"/>
              </a:rPr>
              <a:t>Sơn Tinh</a:t>
            </a:r>
            <a:r>
              <a:rPr lang="en-US" sz="4400" dirty="0">
                <a:latin typeface="+mj-lt"/>
              </a:rPr>
              <a:t>.</a:t>
            </a:r>
          </a:p>
        </p:txBody>
      </p:sp>
      <p:sp>
        <p:nvSpPr>
          <p:cNvPr id="13" name="Rectangle 12"/>
          <p:cNvSpPr/>
          <p:nvPr/>
        </p:nvSpPr>
        <p:spPr>
          <a:xfrm>
            <a:off x="685800" y="6819900"/>
            <a:ext cx="16611600" cy="3030766"/>
          </a:xfrm>
          <a:prstGeom prst="rect">
            <a:avLst/>
          </a:prstGeom>
          <a:solidFill>
            <a:schemeClr val="bg1"/>
          </a:solidFill>
          <a:ln w="38100">
            <a:solidFill>
              <a:srgbClr val="3333FF"/>
            </a:solidFill>
          </a:ln>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T</a:t>
            </a:r>
            <a:r>
              <a:rPr lang="vi-VN" sz="4400" dirty="0">
                <a:latin typeface="Times New Roman" panose="02020603050405020304" pitchFamily="18" charset="0"/>
                <a:cs typeface="Times New Roman" panose="02020603050405020304" pitchFamily="18" charset="0"/>
              </a:rPr>
              <a:t>a thấy được nụ cười hồn hậu, hóm hỉnh và bao dung của nhà thơ trước hành động dâng nước lên đánh Sơn Tinh của Thuỷ Tinh. Đây cũng là một yếu tố tạo nên sự tươi mới, trẻ trung, sức hấp dẫn của bài thơ.</a:t>
            </a:r>
            <a:endParaRPr lang="en-US" sz="4400" dirty="0">
              <a:latin typeface="+mj-lt"/>
            </a:endParaRPr>
          </a:p>
        </p:txBody>
      </p:sp>
      <p:sp>
        <p:nvSpPr>
          <p:cNvPr id="5" name="Down Arrow 4"/>
          <p:cNvSpPr/>
          <p:nvPr/>
        </p:nvSpPr>
        <p:spPr>
          <a:xfrm>
            <a:off x="8629650" y="5869019"/>
            <a:ext cx="723900" cy="82289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3A00AFD6-75A4-43B7-ADFE-CE863F97CB1E}"/>
              </a:ext>
            </a:extLst>
          </p:cNvPr>
          <p:cNvSpPr/>
          <p:nvPr/>
        </p:nvSpPr>
        <p:spPr>
          <a:xfrm>
            <a:off x="95355" y="3498911"/>
            <a:ext cx="10210800" cy="2015103"/>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vi-VN" sz="4400" b="1" dirty="0">
                <a:solidFill>
                  <a:srgbClr val="3333FF"/>
                </a:solidFill>
                <a:latin typeface="Times New Roman" panose="02020603050405020304" pitchFamily="18" charset="0"/>
                <a:ea typeface="Calibri" panose="020F0502020204030204" pitchFamily="34" charset="0"/>
              </a:rPr>
              <a:t>Nguyễn Nhược Pháp</a:t>
            </a:r>
            <a:r>
              <a:rPr lang="en-US" sz="4400" b="1" dirty="0">
                <a:solidFill>
                  <a:srgbClr val="3333FF"/>
                </a:solidFill>
                <a:latin typeface="Times New Roman" panose="02020603050405020304" pitchFamily="18" charset="0"/>
                <a:ea typeface="Calibri" panose="020F0502020204030204" pitchFamily="34" charset="0"/>
              </a:rPr>
              <a:t>: </a:t>
            </a:r>
            <a:r>
              <a:rPr lang="vi-VN" sz="4400" dirty="0">
                <a:latin typeface="Times New Roman" panose="02020603050405020304" pitchFamily="18" charset="0"/>
                <a:ea typeface="Calibri" panose="020F0502020204030204" pitchFamily="34" charset="0"/>
              </a:rPr>
              <a:t>thể hiện một cái nhìn </a:t>
            </a:r>
            <a:r>
              <a:rPr lang="vi-VN" sz="4400" b="1" dirty="0">
                <a:solidFill>
                  <a:srgbClr val="FF0000"/>
                </a:solidFill>
                <a:latin typeface="Times New Roman" panose="02020603050405020304" pitchFamily="18" charset="0"/>
                <a:ea typeface="Calibri" panose="020F0502020204030204" pitchFamily="34" charset="0"/>
              </a:rPr>
              <a:t>công bằng</a:t>
            </a:r>
            <a:r>
              <a:rPr lang="vi-VN" sz="4400" dirty="0">
                <a:latin typeface="Times New Roman" panose="02020603050405020304" pitchFamily="18" charset="0"/>
                <a:ea typeface="Calibri" panose="020F0502020204030204" pitchFamily="34" charset="0"/>
              </a:rPr>
              <a:t>, không đứng về bất cứ bên nào.</a:t>
            </a:r>
            <a:endParaRPr lang="en-US" sz="4400" dirty="0"/>
          </a:p>
        </p:txBody>
      </p:sp>
      <p:sp>
        <p:nvSpPr>
          <p:cNvPr id="3" name="Not Equal 2">
            <a:extLst>
              <a:ext uri="{FF2B5EF4-FFF2-40B4-BE49-F238E27FC236}">
                <a16:creationId xmlns:a16="http://schemas.microsoft.com/office/drawing/2014/main" id="{B7872D4F-6A19-4250-B0D7-6398B553E99E}"/>
              </a:ext>
            </a:extLst>
          </p:cNvPr>
          <p:cNvSpPr/>
          <p:nvPr/>
        </p:nvSpPr>
        <p:spPr>
          <a:xfrm>
            <a:off x="4553056" y="2486844"/>
            <a:ext cx="1295400" cy="839432"/>
          </a:xfrm>
          <a:prstGeom prst="mathNot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0" name="Rounded Rectangle 18">
            <a:extLst>
              <a:ext uri="{FF2B5EF4-FFF2-40B4-BE49-F238E27FC236}">
                <a16:creationId xmlns:a16="http://schemas.microsoft.com/office/drawing/2014/main" id="{60BD96C8-1D30-4F77-A8B6-7E223EC299E6}"/>
              </a:ext>
            </a:extLst>
          </p:cNvPr>
          <p:cNvSpPr/>
          <p:nvPr/>
        </p:nvSpPr>
        <p:spPr>
          <a:xfrm>
            <a:off x="10572856" y="1528931"/>
            <a:ext cx="7181744" cy="398508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a:solidFill>
                  <a:schemeClr val="tx1"/>
                </a:solidFill>
                <a:latin typeface="Times New Roman" panose="02020603050405020304" pitchFamily="18" charset="0"/>
                <a:cs typeface="Times New Roman" panose="02020603050405020304" pitchFamily="18" charset="0"/>
              </a:rPr>
              <a:t>C</a:t>
            </a:r>
            <a:r>
              <a:rPr lang="vi-VN" sz="4400" dirty="0">
                <a:solidFill>
                  <a:schemeClr val="tx1"/>
                </a:solidFill>
                <a:latin typeface="Times New Roman" panose="02020603050405020304" pitchFamily="18" charset="0"/>
                <a:cs typeface="Times New Roman" panose="02020603050405020304" pitchFamily="18" charset="0"/>
              </a:rPr>
              <a:t>âu chuyện của tình yêu; cả hai chàng đều đáng yêu, vì yêu nên mới ghen tuông, giận dữ. </a:t>
            </a:r>
            <a:endParaRPr lang="en-US" sz="4400" dirty="0">
              <a:solidFill>
                <a:schemeClr val="tx1"/>
              </a:solidFill>
            </a:endParaRPr>
          </a:p>
        </p:txBody>
      </p:sp>
    </p:spTree>
    <p:extLst>
      <p:ext uri="{BB962C8B-B14F-4D97-AF65-F5344CB8AC3E}">
        <p14:creationId xmlns:p14="http://schemas.microsoft.com/office/powerpoint/2010/main" val="314893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3" grpId="0" animBg="1"/>
      <p:bldP spid="5" grpId="0" animBg="1"/>
      <p:bldP spid="2" grpId="0" animBg="1"/>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en-US" sz="5400" b="1" dirty="0">
                <a:solidFill>
                  <a:schemeClr val="accent6">
                    <a:lumMod val="50000"/>
                  </a:schemeClr>
                </a:solidFill>
                <a:latin typeface="Times New Roman" panose="02020603050405020304" pitchFamily="18" charset="0"/>
                <a:cs typeface="Times New Roman" panose="02020603050405020304" pitchFamily="18" charset="0"/>
              </a:rPr>
              <a:t>4. </a:t>
            </a:r>
            <a:r>
              <a:rPr lang="vi-VN" sz="5400" b="1" dirty="0">
                <a:solidFill>
                  <a:schemeClr val="accent6">
                    <a:lumMod val="50000"/>
                  </a:schemeClr>
                </a:solidFill>
                <a:latin typeface="+mj-lt"/>
              </a:rPr>
              <a:t>Tìm hiểu cuộc giao tranh giữa Sơn Tinh và Thuỷ Tinh</a:t>
            </a:r>
            <a:endParaRPr lang="en-US" sz="5400" b="1" dirty="0">
              <a:solidFill>
                <a:schemeClr val="accent6">
                  <a:lumMod val="50000"/>
                </a:schemeClr>
              </a:solidFill>
              <a:latin typeface="+mj-lt"/>
            </a:endParaRPr>
          </a:p>
        </p:txBody>
      </p:sp>
      <p:pic>
        <p:nvPicPr>
          <p:cNvPr id="8" name="Picture 7">
            <a:extLst>
              <a:ext uri="{FF2B5EF4-FFF2-40B4-BE49-F238E27FC236}">
                <a16:creationId xmlns:a16="http://schemas.microsoft.com/office/drawing/2014/main" id="{210591E5-A60B-4AF0-AC08-E016993F21D1}"/>
              </a:ext>
            </a:extLst>
          </p:cNvPr>
          <p:cNvPicPr>
            <a:picLocks noChangeAspect="1"/>
          </p:cNvPicPr>
          <p:nvPr/>
        </p:nvPicPr>
        <p:blipFill>
          <a:blip r:embed="rId2"/>
          <a:stretch>
            <a:fillRect/>
          </a:stretch>
        </p:blipFill>
        <p:spPr>
          <a:xfrm>
            <a:off x="7086600" y="1562100"/>
            <a:ext cx="10287000" cy="8328685"/>
          </a:xfrm>
          <a:prstGeom prst="rect">
            <a:avLst/>
          </a:prstGeom>
        </p:spPr>
      </p:pic>
      <p:sp>
        <p:nvSpPr>
          <p:cNvPr id="3" name="Rectangle 2"/>
          <p:cNvSpPr/>
          <p:nvPr/>
        </p:nvSpPr>
        <p:spPr>
          <a:xfrm>
            <a:off x="7315200" y="3390900"/>
            <a:ext cx="9620250" cy="6064674"/>
          </a:xfrm>
          <a:prstGeom prst="rect">
            <a:avLst/>
          </a:prstGeom>
          <a:solidFill>
            <a:schemeClr val="accent3">
              <a:lumMod val="20000"/>
              <a:lumOff val="80000"/>
            </a:schemeClr>
          </a:solidFill>
        </p:spPr>
        <p:txBody>
          <a:bodyPr wrap="square">
            <a:spAutoFit/>
          </a:bodyPr>
          <a:lstStyle/>
          <a:p>
            <a:pPr marL="571500" indent="-571500" algn="just">
              <a:lnSpc>
                <a:spcPct val="150000"/>
              </a:lnSpc>
              <a:buFont typeface="Wingdings" panose="05000000000000000000" pitchFamily="2" charset="2"/>
              <a:buChar char="§"/>
            </a:pPr>
            <a:r>
              <a:rPr lang="vi-VN" sz="4400" dirty="0">
                <a:latin typeface="+mj-lt"/>
              </a:rPr>
              <a:t>Cảnh giao tranh giữa Sơn Tinh và Thuỷ Tinh được nhà thơ miêu tả bằng những chi tiết nào? Phân tích một chi tiết gây ấn tượng mạnh đối với em.</a:t>
            </a:r>
          </a:p>
          <a:p>
            <a:pPr marL="571500" indent="-571500" algn="just">
              <a:lnSpc>
                <a:spcPct val="150000"/>
              </a:lnSpc>
              <a:buFont typeface="Wingdings" panose="05000000000000000000" pitchFamily="2" charset="2"/>
              <a:buChar char="§"/>
            </a:pPr>
            <a:r>
              <a:rPr lang="vi-VN" sz="4400" dirty="0">
                <a:latin typeface="+mj-lt"/>
              </a:rPr>
              <a:t>Trong phần này, tác giả đã sử dụng những biện pháp nghệ thuật gì đặc sắc?</a:t>
            </a:r>
          </a:p>
        </p:txBody>
      </p:sp>
      <p:sp>
        <p:nvSpPr>
          <p:cNvPr id="14" name="Freeform 4"/>
          <p:cNvSpPr/>
          <p:nvPr/>
        </p:nvSpPr>
        <p:spPr>
          <a:xfrm>
            <a:off x="263236" y="1906553"/>
            <a:ext cx="6053368" cy="5833933"/>
          </a:xfrm>
          <a:custGeom>
            <a:avLst/>
            <a:gdLst/>
            <a:ahLst/>
            <a:cxnLst/>
            <a:rect l="l" t="t" r="r" b="b"/>
            <a:pathLst>
              <a:path w="6053368" h="5833933">
                <a:moveTo>
                  <a:pt x="0" y="0"/>
                </a:moveTo>
                <a:lnTo>
                  <a:pt x="6053368" y="0"/>
                </a:lnTo>
                <a:lnTo>
                  <a:pt x="6053368" y="5833933"/>
                </a:lnTo>
                <a:lnTo>
                  <a:pt x="0" y="583393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5" name="Freeform 5"/>
          <p:cNvSpPr/>
          <p:nvPr/>
        </p:nvSpPr>
        <p:spPr>
          <a:xfrm>
            <a:off x="922628" y="6292828"/>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6" name="TextBox 15"/>
          <p:cNvSpPr txBox="1"/>
          <p:nvPr/>
        </p:nvSpPr>
        <p:spPr>
          <a:xfrm>
            <a:off x="7086600" y="1906553"/>
            <a:ext cx="4533613" cy="830997"/>
          </a:xfrm>
          <a:prstGeom prst="rect">
            <a:avLst/>
          </a:prstGeom>
          <a:solidFill>
            <a:schemeClr val="accent6">
              <a:lumMod val="60000"/>
              <a:lumOff val="40000"/>
            </a:schemeClr>
          </a:solidFill>
        </p:spPr>
        <p:txBody>
          <a:bodyPr wrap="none" rtlCol="0">
            <a:spAutoFit/>
          </a:bodyPr>
          <a:lstStyle/>
          <a:p>
            <a:r>
              <a:rPr lang="en-US" sz="4800" b="1" dirty="0" err="1">
                <a:solidFill>
                  <a:srgbClr val="3333FF"/>
                </a:solidFill>
                <a:latin typeface="Times New Roman" panose="02020603050405020304" pitchFamily="18" charset="0"/>
                <a:cs typeface="Times New Roman" panose="02020603050405020304" pitchFamily="18" charset="0"/>
              </a:rPr>
              <a:t>Thảo</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luận</a:t>
            </a:r>
            <a:r>
              <a:rPr lang="en-US" sz="4800" b="1" dirty="0">
                <a:solidFill>
                  <a:srgbClr val="3333FF"/>
                </a:solidFill>
                <a:latin typeface="Times New Roman" panose="02020603050405020304" pitchFamily="18" charset="0"/>
                <a:cs typeface="Times New Roman" panose="02020603050405020304" pitchFamily="18" charset="0"/>
              </a:rPr>
              <a:t> </a:t>
            </a:r>
            <a:r>
              <a:rPr lang="en-US" sz="4800" b="1" dirty="0" err="1">
                <a:solidFill>
                  <a:srgbClr val="3333FF"/>
                </a:solidFill>
                <a:latin typeface="Times New Roman" panose="02020603050405020304" pitchFamily="18" charset="0"/>
                <a:cs typeface="Times New Roman" panose="02020603050405020304" pitchFamily="18" charset="0"/>
              </a:rPr>
              <a:t>nhóm</a:t>
            </a:r>
            <a:endParaRPr lang="en-US" sz="48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68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266700"/>
            <a:ext cx="17526000" cy="923330"/>
          </a:xfrm>
          <a:prstGeom prst="rect">
            <a:avLst/>
          </a:prstGeom>
        </p:spPr>
        <p:txBody>
          <a:bodyPr wrap="square">
            <a:spAutoFit/>
          </a:bodyPr>
          <a:lstStyle/>
          <a:p>
            <a:pPr algn="just"/>
            <a:r>
              <a:rPr lang="en-US" sz="5400" b="1" dirty="0">
                <a:solidFill>
                  <a:schemeClr val="accent6">
                    <a:lumMod val="50000"/>
                  </a:schemeClr>
                </a:solidFill>
                <a:latin typeface="Times New Roman" panose="02020603050405020304" pitchFamily="18" charset="0"/>
                <a:cs typeface="Times New Roman" panose="02020603050405020304" pitchFamily="18" charset="0"/>
              </a:rPr>
              <a:t>4. </a:t>
            </a:r>
            <a:r>
              <a:rPr lang="vi-VN" sz="5400" b="1" dirty="0">
                <a:solidFill>
                  <a:schemeClr val="accent6">
                    <a:lumMod val="50000"/>
                  </a:schemeClr>
                </a:solidFill>
                <a:latin typeface="+mj-lt"/>
              </a:rPr>
              <a:t>Tìm hiểu cuộc giao tranh giữa Sơn Tinh và Thuỷ Tinh</a:t>
            </a:r>
            <a:endParaRPr lang="en-US" sz="5400" b="1" dirty="0">
              <a:solidFill>
                <a:schemeClr val="accent6">
                  <a:lumMod val="50000"/>
                </a:schemeClr>
              </a:solidFill>
              <a:latin typeface="+mj-lt"/>
            </a:endParaRPr>
          </a:p>
        </p:txBody>
      </p:sp>
      <p:sp>
        <p:nvSpPr>
          <p:cNvPr id="9" name="TextBox 8"/>
          <p:cNvSpPr txBox="1"/>
          <p:nvPr/>
        </p:nvSpPr>
        <p:spPr>
          <a:xfrm>
            <a:off x="3034842" y="1392425"/>
            <a:ext cx="2408480"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Sơn</a:t>
            </a:r>
            <a:r>
              <a:rPr lang="en-US" sz="4400" b="1" dirty="0">
                <a:solidFill>
                  <a:srgbClr val="FF0000"/>
                </a:solidFill>
                <a:latin typeface="Times New Roman" panose="02020603050405020304" pitchFamily="18" charset="0"/>
                <a:cs typeface="Times New Roman" panose="02020603050405020304" pitchFamily="18" charset="0"/>
              </a:rPr>
              <a:t> Tinh</a:t>
            </a:r>
          </a:p>
        </p:txBody>
      </p:sp>
      <p:sp>
        <p:nvSpPr>
          <p:cNvPr id="10" name="TextBox 9"/>
          <p:cNvSpPr txBox="1"/>
          <p:nvPr/>
        </p:nvSpPr>
        <p:spPr>
          <a:xfrm>
            <a:off x="12602223" y="1392425"/>
            <a:ext cx="2754728"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Thủy</a:t>
            </a:r>
            <a:r>
              <a:rPr lang="en-US" sz="4400" b="1" dirty="0">
                <a:solidFill>
                  <a:srgbClr val="FF0000"/>
                </a:solidFill>
                <a:latin typeface="Times New Roman" panose="02020603050405020304" pitchFamily="18" charset="0"/>
                <a:cs typeface="Times New Roman" panose="02020603050405020304" pitchFamily="18" charset="0"/>
              </a:rPr>
              <a:t> Tinh</a:t>
            </a:r>
          </a:p>
        </p:txBody>
      </p:sp>
      <p:cxnSp>
        <p:nvCxnSpPr>
          <p:cNvPr id="4" name="Straight Connector 3"/>
          <p:cNvCxnSpPr/>
          <p:nvPr/>
        </p:nvCxnSpPr>
        <p:spPr>
          <a:xfrm flipH="1">
            <a:off x="8984672" y="1714500"/>
            <a:ext cx="6928" cy="4953000"/>
          </a:xfrm>
          <a:prstGeom prst="line">
            <a:avLst/>
          </a:prstGeom>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228600" y="2161866"/>
            <a:ext cx="8575964" cy="4708981"/>
          </a:xfrm>
          <a:prstGeom prst="rect">
            <a:avLst/>
          </a:prstGeom>
        </p:spPr>
        <p:txBody>
          <a:bodyPr wrap="square">
            <a:spAutoFit/>
          </a:bodyPr>
          <a:lstStyle/>
          <a:p>
            <a:pPr algn="just">
              <a:lnSpc>
                <a:spcPct val="150000"/>
              </a:lnSpc>
            </a:pPr>
            <a:r>
              <a:rPr lang="en-US" sz="4000" i="1" dirty="0">
                <a:latin typeface="Times New Roman" panose="02020603050405020304" pitchFamily="18" charset="0"/>
                <a:cs typeface="Times New Roman" panose="02020603050405020304" pitchFamily="18" charset="0"/>
              </a:rPr>
              <a:t>T</a:t>
            </a:r>
            <a:r>
              <a:rPr lang="vi-VN" sz="4000" i="1" dirty="0">
                <a:latin typeface="+mj-lt"/>
              </a:rPr>
              <a:t>ức khắc niệm chú, đất nẩy vù lên cao; đưa tay vẫy hùm, voi, báo; các con vật đuôi quắp, nhe nanh, giơ vuốt; đạp long đất núi, gầm, xông xáo; cuộc chiến khiến cho máu vọt phì reo muôn ngấn hồng;...</a:t>
            </a:r>
            <a:endParaRPr lang="en-US" sz="4000" i="1" dirty="0">
              <a:latin typeface="+mj-lt"/>
            </a:endParaRPr>
          </a:p>
        </p:txBody>
      </p:sp>
      <p:sp>
        <p:nvSpPr>
          <p:cNvPr id="17" name="Rectangle 16"/>
          <p:cNvSpPr/>
          <p:nvPr/>
        </p:nvSpPr>
        <p:spPr>
          <a:xfrm>
            <a:off x="9254836" y="2151475"/>
            <a:ext cx="8575964" cy="2763642"/>
          </a:xfrm>
          <a:prstGeom prst="rect">
            <a:avLst/>
          </a:prstGeom>
        </p:spPr>
        <p:txBody>
          <a:bodyPr wrap="square">
            <a:spAutoFit/>
          </a:bodyPr>
          <a:lstStyle/>
          <a:p>
            <a:pPr algn="just">
              <a:lnSpc>
                <a:spcPct val="150000"/>
              </a:lnSpc>
            </a:pPr>
            <a:r>
              <a:rPr lang="en-US" sz="4000" i="1" dirty="0">
                <a:latin typeface="Times New Roman" panose="02020603050405020304" pitchFamily="18" charset="0"/>
                <a:cs typeface="Times New Roman" panose="02020603050405020304" pitchFamily="18" charset="0"/>
              </a:rPr>
              <a:t>C</a:t>
            </a:r>
            <a:r>
              <a:rPr lang="vi-VN" sz="4000" i="1" dirty="0">
                <a:latin typeface="Times New Roman" panose="02020603050405020304" pitchFamily="18" charset="0"/>
                <a:cs typeface="Times New Roman" panose="02020603050405020304" pitchFamily="18" charset="0"/>
              </a:rPr>
              <a:t>ưỡi lưng rồng hung hăng; cá voi quác mồm to muốn đớp, cá mập quẫy đuôi cuồng nhe răng,...</a:t>
            </a:r>
            <a:endParaRPr lang="en-US" sz="4000" i="1" dirty="0">
              <a:latin typeface="+mj-lt"/>
            </a:endParaRPr>
          </a:p>
        </p:txBody>
      </p:sp>
      <p:sp>
        <p:nvSpPr>
          <p:cNvPr id="18" name="Right Arrow 17"/>
          <p:cNvSpPr/>
          <p:nvPr/>
        </p:nvSpPr>
        <p:spPr>
          <a:xfrm>
            <a:off x="228600" y="7848600"/>
            <a:ext cx="1066800" cy="838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9" name="Rounded Rectangle 18"/>
          <p:cNvSpPr/>
          <p:nvPr/>
        </p:nvSpPr>
        <p:spPr>
          <a:xfrm>
            <a:off x="1447800" y="7027215"/>
            <a:ext cx="16383000"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a:solidFill>
                  <a:schemeClr val="tx1"/>
                </a:solidFill>
                <a:latin typeface="Times New Roman" panose="02020603050405020304" pitchFamily="18" charset="0"/>
                <a:cs typeface="Times New Roman" panose="02020603050405020304" pitchFamily="18" charset="0"/>
              </a:rPr>
              <a:t>Cuộc giao tranh dữ dội được khắc hoạ rất </a:t>
            </a:r>
            <a:r>
              <a:rPr lang="vi-VN" sz="4400" dirty="0">
                <a:solidFill>
                  <a:srgbClr val="3333FF"/>
                </a:solidFill>
                <a:latin typeface="Times New Roman" panose="02020603050405020304" pitchFamily="18" charset="0"/>
                <a:cs typeface="Times New Roman" panose="02020603050405020304" pitchFamily="18" charset="0"/>
              </a:rPr>
              <a:t>sinh động</a:t>
            </a:r>
            <a:r>
              <a:rPr lang="vi-VN" sz="4400" dirty="0">
                <a:solidFill>
                  <a:schemeClr val="tx1"/>
                </a:solidFill>
                <a:latin typeface="Times New Roman" panose="02020603050405020304" pitchFamily="18" charset="0"/>
                <a:cs typeface="Times New Roman" panose="02020603050405020304" pitchFamily="18" charset="0"/>
              </a:rPr>
              <a: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1447800" y="8267700"/>
            <a:ext cx="16383000" cy="16338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a:solidFill>
                  <a:srgbClr val="3333FF"/>
                </a:solidFill>
                <a:latin typeface="Times New Roman" panose="02020603050405020304" pitchFamily="18" charset="0"/>
                <a:cs typeface="Times New Roman" panose="02020603050405020304" pitchFamily="18" charset="0"/>
              </a:rPr>
              <a:t>Nghệ thuật: </a:t>
            </a:r>
            <a:r>
              <a:rPr lang="vi-VN" sz="4400" dirty="0">
                <a:solidFill>
                  <a:schemeClr val="tx1"/>
                </a:solidFill>
                <a:latin typeface="Times New Roman" panose="02020603050405020304" pitchFamily="18" charset="0"/>
                <a:cs typeface="Times New Roman" panose="02020603050405020304" pitchFamily="18" charset="0"/>
              </a:rPr>
              <a:t>sử dụng các yếu tố kì ảo với trí tưởng tượng bay bổng, phong phú, sáng tạo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biện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pháp</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liệt</a:t>
            </a:r>
            <a:r>
              <a:rPr lang="en-US" sz="4400" dirty="0">
                <a:solidFill>
                  <a:schemeClr val="tx1"/>
                </a:solidFill>
                <a:latin typeface="Times New Roman" panose="02020603050405020304" pitchFamily="18" charset="0"/>
                <a:cs typeface="Times New Roman" panose="02020603050405020304" pitchFamily="18" charset="0"/>
              </a:rPr>
              <a:t> kê, </a:t>
            </a:r>
            <a:r>
              <a:rPr lang="en-US" sz="4400" dirty="0" err="1">
                <a:solidFill>
                  <a:schemeClr val="tx1"/>
                </a:solidFill>
                <a:latin typeface="Times New Roman" panose="02020603050405020304" pitchFamily="18" charset="0"/>
                <a:cs typeface="Times New Roman" panose="02020603050405020304" pitchFamily="18" charset="0"/>
              </a:rPr>
              <a:t>nhân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hoá</a:t>
            </a:r>
            <a:r>
              <a:rPr lang="en-US" sz="4400" dirty="0">
                <a:solidFill>
                  <a:schemeClr val="tx1"/>
                </a:solidFill>
                <a:latin typeface="Times New Roman" panose="02020603050405020304" pitchFamily="18" charset="0"/>
                <a:cs typeface="Times New Roman" panose="02020603050405020304" pitchFamily="18" charset="0"/>
              </a:rPr>
              <a:t>, từ </a:t>
            </a:r>
            <a:r>
              <a:rPr lang="en-US" sz="4400" dirty="0" err="1">
                <a:solidFill>
                  <a:schemeClr val="tx1"/>
                </a:solidFill>
                <a:latin typeface="Times New Roman" panose="02020603050405020304" pitchFamily="18" charset="0"/>
                <a:cs typeface="Times New Roman" panose="02020603050405020304" pitchFamily="18" charset="0"/>
              </a:rPr>
              <a:t>ngữ</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biểu</a:t>
            </a:r>
            <a:r>
              <a:rPr lang="en-US" sz="4400" dirty="0">
                <a:solidFill>
                  <a:schemeClr val="tx1"/>
                </a:solidFill>
                <a:latin typeface="Times New Roman" panose="02020603050405020304" pitchFamily="18" charset="0"/>
                <a:cs typeface="Times New Roman" panose="02020603050405020304" pitchFamily="18" charset="0"/>
              </a:rPr>
              <a:t> cảm,...</a:t>
            </a:r>
          </a:p>
        </p:txBody>
      </p:sp>
    </p:spTree>
    <p:extLst>
      <p:ext uri="{BB962C8B-B14F-4D97-AF65-F5344CB8AC3E}">
        <p14:creationId xmlns:p14="http://schemas.microsoft.com/office/powerpoint/2010/main" val="10231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out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P spid="17" grpId="0"/>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38416" y="1166978"/>
            <a:ext cx="14644766" cy="10141500"/>
          </a:xfrm>
          <a:custGeom>
            <a:avLst/>
            <a:gdLst/>
            <a:ahLst/>
            <a:cxnLst/>
            <a:rect l="l" t="t" r="r" b="b"/>
            <a:pathLst>
              <a:path w="14644766" h="10141500">
                <a:moveTo>
                  <a:pt x="0" y="0"/>
                </a:moveTo>
                <a:lnTo>
                  <a:pt x="14644766" y="0"/>
                </a:lnTo>
                <a:lnTo>
                  <a:pt x="14644766" y="10141500"/>
                </a:lnTo>
                <a:lnTo>
                  <a:pt x="0" y="10141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634034" y="2370200"/>
            <a:ext cx="3882276" cy="2203191"/>
          </a:xfrm>
          <a:custGeom>
            <a:avLst/>
            <a:gdLst/>
            <a:ahLst/>
            <a:cxnLst/>
            <a:rect l="l" t="t" r="r" b="b"/>
            <a:pathLst>
              <a:path w="3882276" h="2203191">
                <a:moveTo>
                  <a:pt x="0" y="0"/>
                </a:moveTo>
                <a:lnTo>
                  <a:pt x="3882275" y="0"/>
                </a:lnTo>
                <a:lnTo>
                  <a:pt x="3882275" y="2203192"/>
                </a:lnTo>
                <a:lnTo>
                  <a:pt x="0" y="22031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4" name="Freeform 4"/>
          <p:cNvSpPr/>
          <p:nvPr/>
        </p:nvSpPr>
        <p:spPr>
          <a:xfrm>
            <a:off x="0" y="5213703"/>
            <a:ext cx="4732890" cy="2048051"/>
          </a:xfrm>
          <a:custGeom>
            <a:avLst/>
            <a:gdLst/>
            <a:ahLst/>
            <a:cxnLst/>
            <a:rect l="l" t="t" r="r" b="b"/>
            <a:pathLst>
              <a:path w="4732890" h="2048051">
                <a:moveTo>
                  <a:pt x="0" y="0"/>
                </a:moveTo>
                <a:lnTo>
                  <a:pt x="4732890" y="0"/>
                </a:lnTo>
                <a:lnTo>
                  <a:pt x="4732890" y="2048051"/>
                </a:lnTo>
                <a:lnTo>
                  <a:pt x="0" y="204805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5" name="Freeform 5"/>
          <p:cNvSpPr/>
          <p:nvPr/>
        </p:nvSpPr>
        <p:spPr>
          <a:xfrm>
            <a:off x="-2098355" y="3199208"/>
            <a:ext cx="4464800" cy="1339440"/>
          </a:xfrm>
          <a:custGeom>
            <a:avLst/>
            <a:gdLst/>
            <a:ahLst/>
            <a:cxnLst/>
            <a:rect l="l" t="t" r="r" b="b"/>
            <a:pathLst>
              <a:path w="4464800" h="1339440">
                <a:moveTo>
                  <a:pt x="0" y="0"/>
                </a:moveTo>
                <a:lnTo>
                  <a:pt x="4464800" y="0"/>
                </a:lnTo>
                <a:lnTo>
                  <a:pt x="4464800" y="1339440"/>
                </a:lnTo>
                <a:lnTo>
                  <a:pt x="0" y="133944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a:ln cap="sq">
            <a:noFill/>
            <a:prstDash val="solid"/>
            <a:miter/>
          </a:ln>
        </p:spPr>
      </p:sp>
      <p:sp>
        <p:nvSpPr>
          <p:cNvPr id="6" name="Freeform 6"/>
          <p:cNvSpPr/>
          <p:nvPr/>
        </p:nvSpPr>
        <p:spPr>
          <a:xfrm>
            <a:off x="-3369437" y="8234275"/>
            <a:ext cx="4732890" cy="2048051"/>
          </a:xfrm>
          <a:custGeom>
            <a:avLst/>
            <a:gdLst/>
            <a:ahLst/>
            <a:cxnLst/>
            <a:rect l="l" t="t" r="r" b="b"/>
            <a:pathLst>
              <a:path w="4732890" h="2048051">
                <a:moveTo>
                  <a:pt x="0" y="0"/>
                </a:moveTo>
                <a:lnTo>
                  <a:pt x="4732890" y="0"/>
                </a:lnTo>
                <a:lnTo>
                  <a:pt x="4732890" y="2048050"/>
                </a:lnTo>
                <a:lnTo>
                  <a:pt x="0" y="20480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7" name="Freeform 7"/>
          <p:cNvSpPr/>
          <p:nvPr/>
        </p:nvSpPr>
        <p:spPr>
          <a:xfrm>
            <a:off x="1367918" y="8156704"/>
            <a:ext cx="2539875" cy="2185301"/>
          </a:xfrm>
          <a:custGeom>
            <a:avLst/>
            <a:gdLst/>
            <a:ahLst/>
            <a:cxnLst/>
            <a:rect l="l" t="t" r="r" b="b"/>
            <a:pathLst>
              <a:path w="2539875" h="2185301">
                <a:moveTo>
                  <a:pt x="0" y="0"/>
                </a:moveTo>
                <a:lnTo>
                  <a:pt x="2539874" y="0"/>
                </a:lnTo>
                <a:lnTo>
                  <a:pt x="2539874" y="2185301"/>
                </a:lnTo>
                <a:lnTo>
                  <a:pt x="0" y="2185301"/>
                </a:lnTo>
                <a:lnTo>
                  <a:pt x="0" y="0"/>
                </a:lnTo>
                <a:close/>
              </a:path>
            </a:pathLst>
          </a:custGeom>
          <a:blipFill>
            <a:blip r:embed="rId4">
              <a:extLst>
                <a:ext uri="{96DAC541-7B7A-43D3-8B79-37D633B846F1}">
                  <asvg:svgBlip xmlns="" xmlns:asvg="http://schemas.microsoft.com/office/drawing/2016/SVG/main" r:embed="rId5"/>
                </a:ext>
              </a:extLst>
            </a:blip>
            <a:stretch>
              <a:fillRect r="-52853" b="-818"/>
            </a:stretch>
          </a:blipFill>
          <a:ln cap="sq">
            <a:noFill/>
            <a:prstDash val="solid"/>
            <a:miter/>
          </a:ln>
        </p:spPr>
      </p:sp>
      <p:sp>
        <p:nvSpPr>
          <p:cNvPr id="8" name="Freeform 8"/>
          <p:cNvSpPr/>
          <p:nvPr/>
        </p:nvSpPr>
        <p:spPr>
          <a:xfrm flipH="1">
            <a:off x="3946514" y="8293955"/>
            <a:ext cx="1572752" cy="2048051"/>
          </a:xfrm>
          <a:custGeom>
            <a:avLst/>
            <a:gdLst/>
            <a:ahLst/>
            <a:cxnLst/>
            <a:rect l="l" t="t" r="r" b="b"/>
            <a:pathLst>
              <a:path w="1572752" h="2048051">
                <a:moveTo>
                  <a:pt x="1572752" y="0"/>
                </a:moveTo>
                <a:lnTo>
                  <a:pt x="0" y="0"/>
                </a:lnTo>
                <a:lnTo>
                  <a:pt x="0" y="2048050"/>
                </a:lnTo>
                <a:lnTo>
                  <a:pt x="1572752" y="2048050"/>
                </a:lnTo>
                <a:lnTo>
                  <a:pt x="1572752" y="0"/>
                </a:lnTo>
                <a:close/>
              </a:path>
            </a:pathLst>
          </a:custGeom>
          <a:blipFill>
            <a:blip r:embed="rId6">
              <a:extLst>
                <a:ext uri="{96DAC541-7B7A-43D3-8B79-37D633B846F1}">
                  <asvg:svgBlip xmlns="" xmlns:asvg="http://schemas.microsoft.com/office/drawing/2016/SVG/main" r:embed="rId7"/>
                </a:ext>
              </a:extLst>
            </a:blip>
            <a:stretch>
              <a:fillRect l="-200930"/>
            </a:stretch>
          </a:blipFill>
          <a:ln cap="sq">
            <a:noFill/>
            <a:prstDash val="solid"/>
            <a:miter/>
          </a:ln>
        </p:spPr>
      </p:sp>
      <p:sp>
        <p:nvSpPr>
          <p:cNvPr id="9" name="Freeform 9"/>
          <p:cNvSpPr/>
          <p:nvPr/>
        </p:nvSpPr>
        <p:spPr>
          <a:xfrm>
            <a:off x="5027062" y="5413233"/>
            <a:ext cx="1489248" cy="2040880"/>
          </a:xfrm>
          <a:custGeom>
            <a:avLst/>
            <a:gdLst/>
            <a:ahLst/>
            <a:cxnLst/>
            <a:rect l="l" t="t" r="r" b="b"/>
            <a:pathLst>
              <a:path w="1489248" h="2040880">
                <a:moveTo>
                  <a:pt x="0" y="0"/>
                </a:moveTo>
                <a:lnTo>
                  <a:pt x="1489247" y="0"/>
                </a:lnTo>
                <a:lnTo>
                  <a:pt x="1489247" y="2040880"/>
                </a:lnTo>
                <a:lnTo>
                  <a:pt x="0" y="2040880"/>
                </a:lnTo>
                <a:lnTo>
                  <a:pt x="0" y="0"/>
                </a:lnTo>
                <a:close/>
              </a:path>
            </a:pathLst>
          </a:custGeom>
          <a:blipFill>
            <a:blip r:embed="rId10">
              <a:extLst>
                <a:ext uri="{96DAC541-7B7A-43D3-8B79-37D633B846F1}">
                  <asvg:svgBlip xmlns="" xmlns:asvg="http://schemas.microsoft.com/office/drawing/2016/SVG/main" r:embed="rId11"/>
                </a:ext>
              </a:extLst>
            </a:blip>
            <a:stretch>
              <a:fillRect t="-123257" r="-316263"/>
            </a:stretch>
          </a:blipFill>
        </p:spPr>
      </p:sp>
      <p:sp>
        <p:nvSpPr>
          <p:cNvPr id="10" name="Freeform 10"/>
          <p:cNvSpPr/>
          <p:nvPr/>
        </p:nvSpPr>
        <p:spPr>
          <a:xfrm>
            <a:off x="5183603" y="3471796"/>
            <a:ext cx="3981171" cy="11497967"/>
          </a:xfrm>
          <a:custGeom>
            <a:avLst/>
            <a:gdLst/>
            <a:ahLst/>
            <a:cxnLst/>
            <a:rect l="l" t="t" r="r" b="b"/>
            <a:pathLst>
              <a:path w="3981171" h="11497967">
                <a:moveTo>
                  <a:pt x="0" y="0"/>
                </a:moveTo>
                <a:lnTo>
                  <a:pt x="3981171" y="0"/>
                </a:lnTo>
                <a:lnTo>
                  <a:pt x="3981171" y="11497967"/>
                </a:lnTo>
                <a:lnTo>
                  <a:pt x="0" y="1149796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13" name="Group 13"/>
          <p:cNvGrpSpPr/>
          <p:nvPr/>
        </p:nvGrpSpPr>
        <p:grpSpPr>
          <a:xfrm>
            <a:off x="4375645" y="58059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7107402" y="126806"/>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sp>
      <p:sp>
        <p:nvSpPr>
          <p:cNvPr id="17" name="Freeform 17"/>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sp>
      <p:sp>
        <p:nvSpPr>
          <p:cNvPr id="18" name="TextBox 4"/>
          <p:cNvSpPr txBox="1"/>
          <p:nvPr/>
        </p:nvSpPr>
        <p:spPr>
          <a:xfrm>
            <a:off x="9044108" y="2578626"/>
            <a:ext cx="8437426" cy="2438168"/>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III. </a:t>
            </a:r>
            <a:r>
              <a:rPr lang="en-US" sz="12000" b="1" spc="-471" dirty="0" err="1">
                <a:solidFill>
                  <a:srgbClr val="683E38"/>
                </a:solidFill>
                <a:latin typeface="Times New Roman" panose="02020603050405020304" pitchFamily="18" charset="0"/>
                <a:cs typeface="Times New Roman" panose="02020603050405020304" pitchFamily="18" charset="0"/>
              </a:rPr>
              <a:t>Tổng</a:t>
            </a:r>
            <a:r>
              <a:rPr lang="en-US" sz="12000" b="1" spc="-471" dirty="0">
                <a:solidFill>
                  <a:srgbClr val="683E38"/>
                </a:solidFill>
                <a:latin typeface="Times New Roman" panose="02020603050405020304" pitchFamily="18" charset="0"/>
                <a:cs typeface="Times New Roman" panose="02020603050405020304" pitchFamily="18" charset="0"/>
              </a:rPr>
              <a:t> </a:t>
            </a:r>
            <a:r>
              <a:rPr lang="en-US" sz="12000" b="1" spc="-471" dirty="0" err="1">
                <a:solidFill>
                  <a:srgbClr val="683E38"/>
                </a:solidFill>
                <a:latin typeface="Times New Roman" panose="02020603050405020304" pitchFamily="18" charset="0"/>
                <a:cs typeface="Times New Roman" panose="02020603050405020304" pitchFamily="18" charset="0"/>
              </a:rPr>
              <a:t>kết</a:t>
            </a:r>
            <a:endParaRPr lang="en-US" sz="12000" b="1" spc="-471" dirty="0">
              <a:solidFill>
                <a:srgbClr val="683E3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594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4907965" y="3832190"/>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214597" y="1028700"/>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16860247" y="5542553"/>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1" name="Freeform 21"/>
          <p:cNvSpPr/>
          <p:nvPr/>
        </p:nvSpPr>
        <p:spPr>
          <a:xfrm>
            <a:off x="16139368" y="508249"/>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sq">
            <a:noFill/>
            <a:prstDash val="solid"/>
            <a:miter/>
          </a:ln>
        </p:spPr>
      </p:sp>
      <p:sp>
        <p:nvSpPr>
          <p:cNvPr id="22" name="Cloud Callout 21"/>
          <p:cNvSpPr/>
          <p:nvPr/>
        </p:nvSpPr>
        <p:spPr>
          <a:xfrm>
            <a:off x="2257285" y="225738"/>
            <a:ext cx="10713549" cy="4231961"/>
          </a:xfrm>
          <a:prstGeom prst="cloudCallout">
            <a:avLst>
              <a:gd name="adj1" fmla="val -46866"/>
              <a:gd name="adj2" fmla="val 59194"/>
            </a:avLst>
          </a:prstGeom>
          <a:solidFill>
            <a:schemeClr val="bg1"/>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FF0000"/>
                </a:solidFill>
                <a:latin typeface="+mj-lt"/>
              </a:rPr>
              <a:t>Cả ba VB đọc đều nằm trong chủ đề Thế giới kì ảo. Vậy VB này có sự khác biệt như thế nào về thể loại và nội dung so với hai VB đọc trước đó?</a:t>
            </a:r>
            <a:endParaRPr lang="en-US" sz="4000" dirty="0">
              <a:solidFill>
                <a:srgbClr val="FF0000"/>
              </a:solidFill>
              <a:latin typeface="+mj-lt"/>
            </a:endParaRPr>
          </a:p>
        </p:txBody>
      </p:sp>
      <p:grpSp>
        <p:nvGrpSpPr>
          <p:cNvPr id="23" name="Group 22">
            <a:extLst>
              <a:ext uri="{FF2B5EF4-FFF2-40B4-BE49-F238E27FC236}">
                <a16:creationId xmlns:a16="http://schemas.microsoft.com/office/drawing/2014/main" id="{DFAA7BCD-3028-41D5-B536-D95521F09251}"/>
              </a:ext>
            </a:extLst>
          </p:cNvPr>
          <p:cNvGrpSpPr/>
          <p:nvPr/>
        </p:nvGrpSpPr>
        <p:grpSpPr>
          <a:xfrm>
            <a:off x="4995563" y="4762500"/>
            <a:ext cx="13063837" cy="5524500"/>
            <a:chOff x="2324101" y="3181350"/>
            <a:chExt cx="15330006" cy="6746622"/>
          </a:xfrm>
        </p:grpSpPr>
        <p:sp>
          <p:nvSpPr>
            <p:cNvPr id="24" name="Rectangle 23">
              <a:extLst>
                <a:ext uri="{FF2B5EF4-FFF2-40B4-BE49-F238E27FC236}">
                  <a16:creationId xmlns:a16="http://schemas.microsoft.com/office/drawing/2014/main" id="{0C7DBB1C-5751-4801-AB1C-A7E47CB086B2}"/>
                </a:ext>
              </a:extLst>
            </p:cNvPr>
            <p:cNvSpPr/>
            <p:nvPr/>
          </p:nvSpPr>
          <p:spPr>
            <a:xfrm>
              <a:off x="2324101" y="3181350"/>
              <a:ext cx="12420600" cy="674662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2C878A2-EDC4-482C-AFFB-14452B812D3E}"/>
                </a:ext>
              </a:extLst>
            </p:cNvPr>
            <p:cNvPicPr>
              <a:picLocks noChangeAspect="1"/>
            </p:cNvPicPr>
            <p:nvPr/>
          </p:nvPicPr>
          <p:blipFill>
            <a:blip r:embed="rId4"/>
            <a:stretch>
              <a:fillRect/>
            </a:stretch>
          </p:blipFill>
          <p:spPr>
            <a:xfrm>
              <a:off x="14401800" y="3318753"/>
              <a:ext cx="3252307" cy="6609219"/>
            </a:xfrm>
            <a:prstGeom prst="rect">
              <a:avLst/>
            </a:prstGeom>
          </p:spPr>
        </p:pic>
      </p:grpSp>
      <p:pic>
        <p:nvPicPr>
          <p:cNvPr id="26" name="Picture 25">
            <a:extLst>
              <a:ext uri="{FF2B5EF4-FFF2-40B4-BE49-F238E27FC236}">
                <a16:creationId xmlns:a16="http://schemas.microsoft.com/office/drawing/2014/main" id="{E72C7FFC-3CCC-4B5B-A8B4-FE83FDE5502F}"/>
              </a:ext>
            </a:extLst>
          </p:cNvPr>
          <p:cNvPicPr>
            <a:picLocks noChangeAspect="1"/>
          </p:cNvPicPr>
          <p:nvPr/>
        </p:nvPicPr>
        <p:blipFill>
          <a:blip r:embed="rId5"/>
          <a:stretch>
            <a:fillRect/>
          </a:stretch>
        </p:blipFill>
        <p:spPr>
          <a:xfrm flipH="1">
            <a:off x="0" y="4231243"/>
            <a:ext cx="4995563" cy="6575669"/>
          </a:xfrm>
          <a:prstGeom prst="rect">
            <a:avLst/>
          </a:prstGeom>
        </p:spPr>
      </p:pic>
      <p:sp>
        <p:nvSpPr>
          <p:cNvPr id="28" name="Rectangle 27"/>
          <p:cNvSpPr/>
          <p:nvPr/>
        </p:nvSpPr>
        <p:spPr>
          <a:xfrm>
            <a:off x="5181606" y="5143500"/>
            <a:ext cx="10212430" cy="4832092"/>
          </a:xfrm>
          <a:prstGeom prst="rect">
            <a:avLst/>
          </a:prstGeom>
        </p:spPr>
        <p:txBody>
          <a:bodyPr wrap="square">
            <a:spAutoFit/>
          </a:bodyPr>
          <a:lstStyle/>
          <a:p>
            <a:pPr marL="571500" indent="-571500" algn="just">
              <a:buFont typeface="Wingdings" panose="05000000000000000000" pitchFamily="2" charset="2"/>
              <a:buChar char="Ø"/>
            </a:pPr>
            <a:r>
              <a:rPr lang="vi-VN" sz="4400" dirty="0">
                <a:latin typeface="+mj-lt"/>
              </a:rPr>
              <a:t>Chuyện người con gái Nam Xương và Dế chọi là truyện truyền kì sử dụng các yếu tố hoang đường, kì ảo với những câu chuyện li kì. </a:t>
            </a:r>
            <a:endParaRPr lang="en-US" sz="4400" dirty="0">
              <a:latin typeface="+mj-lt"/>
            </a:endParaRPr>
          </a:p>
          <a:p>
            <a:pPr marL="571500" indent="-571500" algn="just">
              <a:buFont typeface="Wingdings" panose="05000000000000000000" pitchFamily="2" charset="2"/>
              <a:buChar char="Ø"/>
            </a:pPr>
            <a:r>
              <a:rPr lang="vi-VN" sz="4400" dirty="0">
                <a:latin typeface="+mj-lt"/>
              </a:rPr>
              <a:t>Sơn Tinh - Thuỷ Tinh là bài thơ kể lại một truyền thuyết với các yếu tố kì ảo được nhà thơ tưởng tượng, sáng tạo thêm.</a:t>
            </a:r>
            <a:endParaRPr lang="en-US"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2000"/>
                                        <p:tgtEl>
                                          <p:spTgt spid="2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57857" y="8944223"/>
            <a:ext cx="21616511" cy="10835276"/>
          </a:xfrm>
          <a:custGeom>
            <a:avLst/>
            <a:gdLst/>
            <a:ahLst/>
            <a:cxnLst/>
            <a:rect l="l" t="t" r="r" b="b"/>
            <a:pathLst>
              <a:path w="21616511" h="10835276">
                <a:moveTo>
                  <a:pt x="0" y="0"/>
                </a:moveTo>
                <a:lnTo>
                  <a:pt x="21616511" y="0"/>
                </a:lnTo>
                <a:lnTo>
                  <a:pt x="21616511" y="10835276"/>
                </a:lnTo>
                <a:lnTo>
                  <a:pt x="0" y="108352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002254" y="1028700"/>
            <a:ext cx="12283492" cy="8352775"/>
          </a:xfrm>
          <a:custGeom>
            <a:avLst/>
            <a:gdLst/>
            <a:ahLst/>
            <a:cxnLst/>
            <a:rect l="l" t="t" r="r" b="b"/>
            <a:pathLst>
              <a:path w="12283492" h="8352775">
                <a:moveTo>
                  <a:pt x="0" y="0"/>
                </a:moveTo>
                <a:lnTo>
                  <a:pt x="12283492" y="0"/>
                </a:lnTo>
                <a:lnTo>
                  <a:pt x="12283492" y="8352775"/>
                </a:lnTo>
                <a:lnTo>
                  <a:pt x="0" y="835277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4503326" y="3774180"/>
            <a:ext cx="9424037" cy="2438168"/>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LUYỆN TẬP</a:t>
            </a:r>
          </a:p>
        </p:txBody>
      </p:sp>
      <p:grpSp>
        <p:nvGrpSpPr>
          <p:cNvPr id="5" name="Group 5"/>
          <p:cNvGrpSpPr/>
          <p:nvPr/>
        </p:nvGrpSpPr>
        <p:grpSpPr>
          <a:xfrm>
            <a:off x="1614114" y="9924400"/>
            <a:ext cx="3086100" cy="591791"/>
            <a:chOff x="0" y="0"/>
            <a:chExt cx="812800" cy="155863"/>
          </a:xfrm>
        </p:grpSpPr>
        <p:sp>
          <p:nvSpPr>
            <p:cNvPr id="6" name="Freeform 6"/>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7" name="TextBox 7"/>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8" name="Freeform 8"/>
          <p:cNvSpPr/>
          <p:nvPr/>
        </p:nvSpPr>
        <p:spPr>
          <a:xfrm>
            <a:off x="-829515" y="3699515"/>
            <a:ext cx="5511844" cy="6621758"/>
          </a:xfrm>
          <a:custGeom>
            <a:avLst/>
            <a:gdLst/>
            <a:ahLst/>
            <a:cxnLst/>
            <a:rect l="l" t="t" r="r" b="b"/>
            <a:pathLst>
              <a:path w="5511844" h="6621758">
                <a:moveTo>
                  <a:pt x="0" y="0"/>
                </a:moveTo>
                <a:lnTo>
                  <a:pt x="5511844" y="0"/>
                </a:lnTo>
                <a:lnTo>
                  <a:pt x="5511844" y="6621758"/>
                </a:lnTo>
                <a:lnTo>
                  <a:pt x="0" y="6621758"/>
                </a:lnTo>
                <a:lnTo>
                  <a:pt x="0" y="0"/>
                </a:lnTo>
                <a:close/>
              </a:path>
            </a:pathLst>
          </a:custGeom>
          <a:blipFill>
            <a:blip r:embed="rId6">
              <a:extLst>
                <a:ext uri="{96DAC541-7B7A-43D3-8B79-37D633B846F1}">
                  <asvg:svgBlip xmlns="" xmlns:asvg="http://schemas.microsoft.com/office/drawing/2016/SVG/main" r:embed="rId7"/>
                </a:ext>
              </a:extLst>
            </a:blip>
            <a:stretch>
              <a:fillRect l="-63451"/>
            </a:stretch>
          </a:blipFill>
        </p:spPr>
      </p:sp>
      <p:grpSp>
        <p:nvGrpSpPr>
          <p:cNvPr id="9" name="Group 9"/>
          <p:cNvGrpSpPr/>
          <p:nvPr/>
        </p:nvGrpSpPr>
        <p:grpSpPr>
          <a:xfrm>
            <a:off x="13308131" y="9924400"/>
            <a:ext cx="3086100" cy="591791"/>
            <a:chOff x="0" y="0"/>
            <a:chExt cx="812800" cy="155863"/>
          </a:xfrm>
        </p:grpSpPr>
        <p:sp>
          <p:nvSpPr>
            <p:cNvPr id="10" name="Freeform 10"/>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11" name="TextBox 11"/>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3672335" y="6945595"/>
            <a:ext cx="2872305" cy="3936235"/>
          </a:xfrm>
          <a:custGeom>
            <a:avLst/>
            <a:gdLst/>
            <a:ahLst/>
            <a:cxnLst/>
            <a:rect l="l" t="t" r="r" b="b"/>
            <a:pathLst>
              <a:path w="2872305" h="3936235">
                <a:moveTo>
                  <a:pt x="0" y="0"/>
                </a:moveTo>
                <a:lnTo>
                  <a:pt x="2872304" y="0"/>
                </a:lnTo>
                <a:lnTo>
                  <a:pt x="2872304" y="3936235"/>
                </a:lnTo>
                <a:lnTo>
                  <a:pt x="0" y="3936235"/>
                </a:lnTo>
                <a:lnTo>
                  <a:pt x="0" y="0"/>
                </a:lnTo>
                <a:close/>
              </a:path>
            </a:pathLst>
          </a:custGeom>
          <a:blipFill>
            <a:blip r:embed="rId8">
              <a:extLst>
                <a:ext uri="{96DAC541-7B7A-43D3-8B79-37D633B846F1}">
                  <asvg:svgBlip xmlns="" xmlns:asvg="http://schemas.microsoft.com/office/drawing/2016/SVG/main" r:embed="rId9"/>
                </a:ext>
              </a:extLst>
            </a:blip>
            <a:stretch>
              <a:fillRect t="-123257" r="-316263"/>
            </a:stretch>
          </a:blipFill>
        </p:spPr>
      </p:sp>
      <p:sp>
        <p:nvSpPr>
          <p:cNvPr id="13" name="Freeform 13"/>
          <p:cNvSpPr/>
          <p:nvPr/>
        </p:nvSpPr>
        <p:spPr>
          <a:xfrm rot="-490337">
            <a:off x="13792543" y="5581739"/>
            <a:ext cx="2458490" cy="3330467"/>
          </a:xfrm>
          <a:custGeom>
            <a:avLst/>
            <a:gdLst/>
            <a:ahLst/>
            <a:cxnLst/>
            <a:rect l="l" t="t" r="r" b="b"/>
            <a:pathLst>
              <a:path w="2458490" h="3330467">
                <a:moveTo>
                  <a:pt x="0" y="0"/>
                </a:moveTo>
                <a:lnTo>
                  <a:pt x="2458491" y="0"/>
                </a:lnTo>
                <a:lnTo>
                  <a:pt x="2458491" y="3330468"/>
                </a:lnTo>
                <a:lnTo>
                  <a:pt x="0" y="333046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4" name="Group 14"/>
          <p:cNvGrpSpPr/>
          <p:nvPr/>
        </p:nvGrpSpPr>
        <p:grpSpPr>
          <a:xfrm>
            <a:off x="829173" y="918456"/>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2000002" y="2423272"/>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0" name="Group 20"/>
          <p:cNvGrpSpPr/>
          <p:nvPr/>
        </p:nvGrpSpPr>
        <p:grpSpPr>
          <a:xfrm>
            <a:off x="15995178" y="4159641"/>
            <a:ext cx="399053" cy="39905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3" name="Group 23"/>
          <p:cNvGrpSpPr/>
          <p:nvPr/>
        </p:nvGrpSpPr>
        <p:grpSpPr>
          <a:xfrm>
            <a:off x="17100816" y="2622798"/>
            <a:ext cx="399053" cy="3990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6" name="Group 26"/>
          <p:cNvGrpSpPr/>
          <p:nvPr/>
        </p:nvGrpSpPr>
        <p:grpSpPr>
          <a:xfrm>
            <a:off x="15958340" y="718929"/>
            <a:ext cx="399053" cy="39905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9" name="Group 29"/>
          <p:cNvGrpSpPr/>
          <p:nvPr/>
        </p:nvGrpSpPr>
        <p:grpSpPr>
          <a:xfrm>
            <a:off x="-453650" y="-513416"/>
            <a:ext cx="19337990" cy="1001476"/>
            <a:chOff x="0" y="0"/>
            <a:chExt cx="5093133" cy="263763"/>
          </a:xfrm>
        </p:grpSpPr>
        <p:sp>
          <p:nvSpPr>
            <p:cNvPr id="30" name="Freeform 30"/>
            <p:cNvSpPr/>
            <p:nvPr/>
          </p:nvSpPr>
          <p:spPr>
            <a:xfrm>
              <a:off x="0" y="0"/>
              <a:ext cx="5093133" cy="263763"/>
            </a:xfrm>
            <a:custGeom>
              <a:avLst/>
              <a:gdLst/>
              <a:ahLst/>
              <a:cxnLst/>
              <a:rect l="l" t="t" r="r" b="b"/>
              <a:pathLst>
                <a:path w="5093133" h="263763">
                  <a:moveTo>
                    <a:pt x="20418" y="0"/>
                  </a:moveTo>
                  <a:lnTo>
                    <a:pt x="5072716" y="0"/>
                  </a:lnTo>
                  <a:cubicBezTo>
                    <a:pt x="5083992" y="0"/>
                    <a:pt x="5093133" y="9141"/>
                    <a:pt x="5093133" y="20418"/>
                  </a:cubicBezTo>
                  <a:lnTo>
                    <a:pt x="5093133" y="243345"/>
                  </a:lnTo>
                  <a:cubicBezTo>
                    <a:pt x="5093133" y="254622"/>
                    <a:pt x="5083992" y="263763"/>
                    <a:pt x="5072716" y="263763"/>
                  </a:cubicBezTo>
                  <a:lnTo>
                    <a:pt x="20418" y="263763"/>
                  </a:lnTo>
                  <a:cubicBezTo>
                    <a:pt x="9141" y="263763"/>
                    <a:pt x="0" y="254622"/>
                    <a:pt x="0" y="243345"/>
                  </a:cubicBezTo>
                  <a:lnTo>
                    <a:pt x="0" y="20418"/>
                  </a:lnTo>
                  <a:cubicBezTo>
                    <a:pt x="0" y="9141"/>
                    <a:pt x="9141" y="0"/>
                    <a:pt x="20418" y="0"/>
                  </a:cubicBezTo>
                  <a:close/>
                </a:path>
              </a:pathLst>
            </a:custGeom>
            <a:solidFill>
              <a:srgbClr val="FC914F"/>
            </a:solidFill>
          </p:spPr>
        </p:sp>
        <p:sp>
          <p:nvSpPr>
            <p:cNvPr id="31" name="TextBox 31"/>
            <p:cNvSpPr txBox="1"/>
            <p:nvPr/>
          </p:nvSpPr>
          <p:spPr>
            <a:xfrm>
              <a:off x="0" y="-47625"/>
              <a:ext cx="5093133" cy="311388"/>
            </a:xfrm>
            <a:prstGeom prst="rect">
              <a:avLst/>
            </a:prstGeom>
          </p:spPr>
          <p:txBody>
            <a:bodyPr lIns="50800" tIns="50800" rIns="50800" bIns="50800" rtlCol="0" anchor="ctr"/>
            <a:lstStyle/>
            <a:p>
              <a:pPr algn="ctr">
                <a:lnSpc>
                  <a:spcPts val="3662"/>
                </a:lnSpc>
              </a:pPr>
              <a:endParaRPr/>
            </a:p>
          </p:txBody>
        </p:sp>
      </p:grpSp>
      <p:sp>
        <p:nvSpPr>
          <p:cNvPr id="33" name="Freeform 33"/>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sp>
      <p:sp>
        <p:nvSpPr>
          <p:cNvPr id="34" name="Freeform 34"/>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sp>
    </p:spTree>
    <p:extLst>
      <p:ext uri="{BB962C8B-B14F-4D97-AF65-F5344CB8AC3E}">
        <p14:creationId xmlns:p14="http://schemas.microsoft.com/office/powerpoint/2010/main" val="4071459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0457" y="9500220"/>
            <a:ext cx="6796745" cy="1405785"/>
            <a:chOff x="0" y="0"/>
            <a:chExt cx="1642909" cy="339806"/>
          </a:xfrm>
        </p:grpSpPr>
        <p:sp>
          <p:nvSpPr>
            <p:cNvPr id="3" name="Freeform 3"/>
            <p:cNvSpPr/>
            <p:nvPr/>
          </p:nvSpPr>
          <p:spPr>
            <a:xfrm>
              <a:off x="0" y="0"/>
              <a:ext cx="1642909" cy="339806"/>
            </a:xfrm>
            <a:custGeom>
              <a:avLst/>
              <a:gdLst/>
              <a:ahLst/>
              <a:cxnLst/>
              <a:rect l="l" t="t" r="r" b="b"/>
              <a:pathLst>
                <a:path w="1642909" h="339806">
                  <a:moveTo>
                    <a:pt x="821455" y="0"/>
                  </a:moveTo>
                  <a:cubicBezTo>
                    <a:pt x="367778" y="0"/>
                    <a:pt x="0" y="76068"/>
                    <a:pt x="0" y="169903"/>
                  </a:cubicBezTo>
                  <a:cubicBezTo>
                    <a:pt x="0" y="263738"/>
                    <a:pt x="367778" y="339806"/>
                    <a:pt x="821455" y="339806"/>
                  </a:cubicBezTo>
                  <a:cubicBezTo>
                    <a:pt x="1275131" y="339806"/>
                    <a:pt x="1642909" y="263738"/>
                    <a:pt x="1642909" y="169903"/>
                  </a:cubicBezTo>
                  <a:cubicBezTo>
                    <a:pt x="1642909" y="76068"/>
                    <a:pt x="1275131" y="0"/>
                    <a:pt x="821455" y="0"/>
                  </a:cubicBezTo>
                  <a:close/>
                </a:path>
              </a:pathLst>
            </a:custGeom>
            <a:solidFill>
              <a:srgbClr val="4D194F">
                <a:alpha val="37647"/>
              </a:srgbClr>
            </a:solidFill>
          </p:spPr>
        </p:sp>
        <p:sp>
          <p:nvSpPr>
            <p:cNvPr id="4" name="TextBox 4"/>
            <p:cNvSpPr txBox="1"/>
            <p:nvPr/>
          </p:nvSpPr>
          <p:spPr>
            <a:xfrm>
              <a:off x="154023" y="-15768"/>
              <a:ext cx="1334864" cy="323718"/>
            </a:xfrm>
            <a:prstGeom prst="rect">
              <a:avLst/>
            </a:prstGeom>
          </p:spPr>
          <p:txBody>
            <a:bodyPr lIns="50800" tIns="50800" rIns="50800" bIns="50800" rtlCol="0" anchor="ctr"/>
            <a:lstStyle/>
            <a:p>
              <a:pPr algn="ctr">
                <a:lnSpc>
                  <a:spcPts val="3662"/>
                </a:lnSpc>
              </a:pPr>
              <a:endParaRPr/>
            </a:p>
          </p:txBody>
        </p:sp>
      </p:grpSp>
      <p:sp>
        <p:nvSpPr>
          <p:cNvPr id="5" name="Freeform 5"/>
          <p:cNvSpPr/>
          <p:nvPr/>
        </p:nvSpPr>
        <p:spPr>
          <a:xfrm>
            <a:off x="794874" y="9282009"/>
            <a:ext cx="7970533" cy="1623996"/>
          </a:xfrm>
          <a:custGeom>
            <a:avLst/>
            <a:gdLst/>
            <a:ahLst/>
            <a:cxnLst/>
            <a:rect l="l" t="t" r="r" b="b"/>
            <a:pathLst>
              <a:path w="7970533" h="1623996">
                <a:moveTo>
                  <a:pt x="0" y="0"/>
                </a:moveTo>
                <a:lnTo>
                  <a:pt x="7970533" y="0"/>
                </a:lnTo>
                <a:lnTo>
                  <a:pt x="7970533" y="1623996"/>
                </a:lnTo>
                <a:lnTo>
                  <a:pt x="0" y="16239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664434">
            <a:off x="13559512" y="3402481"/>
            <a:ext cx="6647475" cy="8296380"/>
          </a:xfrm>
          <a:custGeom>
            <a:avLst/>
            <a:gdLst/>
            <a:ahLst/>
            <a:cxnLst/>
            <a:rect l="l" t="t" r="r" b="b"/>
            <a:pathLst>
              <a:path w="6647475" h="8296380">
                <a:moveTo>
                  <a:pt x="0" y="0"/>
                </a:moveTo>
                <a:lnTo>
                  <a:pt x="6647475" y="0"/>
                </a:lnTo>
                <a:lnTo>
                  <a:pt x="6647475" y="8296381"/>
                </a:lnTo>
                <a:lnTo>
                  <a:pt x="0" y="82963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flipH="1">
            <a:off x="12824636" y="1028700"/>
            <a:ext cx="4236602" cy="4114800"/>
          </a:xfrm>
          <a:custGeom>
            <a:avLst/>
            <a:gdLst/>
            <a:ahLst/>
            <a:cxnLst/>
            <a:rect l="l" t="t" r="r" b="b"/>
            <a:pathLst>
              <a:path w="4236602" h="4114800">
                <a:moveTo>
                  <a:pt x="4236602" y="0"/>
                </a:moveTo>
                <a:lnTo>
                  <a:pt x="0" y="0"/>
                </a:lnTo>
                <a:lnTo>
                  <a:pt x="0" y="4114800"/>
                </a:lnTo>
                <a:lnTo>
                  <a:pt x="4236602" y="4114800"/>
                </a:lnTo>
                <a:lnTo>
                  <a:pt x="4236602"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5536119" y="6188655"/>
            <a:ext cx="2601083" cy="3311564"/>
          </a:xfrm>
          <a:custGeom>
            <a:avLst/>
            <a:gdLst/>
            <a:ahLst/>
            <a:cxnLst/>
            <a:rect l="l" t="t" r="r" b="b"/>
            <a:pathLst>
              <a:path w="2601083" h="3311564">
                <a:moveTo>
                  <a:pt x="0" y="0"/>
                </a:moveTo>
                <a:lnTo>
                  <a:pt x="2601083" y="0"/>
                </a:lnTo>
                <a:lnTo>
                  <a:pt x="2601083" y="3311565"/>
                </a:lnTo>
                <a:lnTo>
                  <a:pt x="0" y="331156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793606" y="6875783"/>
            <a:ext cx="3742513" cy="2624437"/>
          </a:xfrm>
          <a:custGeom>
            <a:avLst/>
            <a:gdLst/>
            <a:ahLst/>
            <a:cxnLst/>
            <a:rect l="l" t="t" r="r" b="b"/>
            <a:pathLst>
              <a:path w="3742513" h="2624437">
                <a:moveTo>
                  <a:pt x="0" y="0"/>
                </a:moveTo>
                <a:lnTo>
                  <a:pt x="3742513" y="0"/>
                </a:lnTo>
                <a:lnTo>
                  <a:pt x="3742513" y="2624437"/>
                </a:lnTo>
                <a:lnTo>
                  <a:pt x="0" y="262443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0" name="Group 10"/>
          <p:cNvGrpSpPr/>
          <p:nvPr/>
        </p:nvGrpSpPr>
        <p:grpSpPr>
          <a:xfrm>
            <a:off x="9390593" y="6317217"/>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3" name="Group 13"/>
          <p:cNvGrpSpPr/>
          <p:nvPr/>
        </p:nvGrpSpPr>
        <p:grpSpPr>
          <a:xfrm>
            <a:off x="11625959" y="5568548"/>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6" name="Group 16"/>
          <p:cNvGrpSpPr/>
          <p:nvPr/>
        </p:nvGrpSpPr>
        <p:grpSpPr>
          <a:xfrm>
            <a:off x="16413510" y="8859247"/>
            <a:ext cx="399053" cy="3990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9" name="Group 19"/>
          <p:cNvGrpSpPr/>
          <p:nvPr/>
        </p:nvGrpSpPr>
        <p:grpSpPr>
          <a:xfrm>
            <a:off x="16861711" y="1028700"/>
            <a:ext cx="399053" cy="3990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2" name="Freeform 22"/>
          <p:cNvSpPr/>
          <p:nvPr/>
        </p:nvSpPr>
        <p:spPr>
          <a:xfrm flipH="1">
            <a:off x="12291553" y="5962129"/>
            <a:ext cx="4121956" cy="4943876"/>
          </a:xfrm>
          <a:custGeom>
            <a:avLst/>
            <a:gdLst/>
            <a:ahLst/>
            <a:cxnLst/>
            <a:rect l="l" t="t" r="r" b="b"/>
            <a:pathLst>
              <a:path w="4121956" h="4943876">
                <a:moveTo>
                  <a:pt x="4121957" y="0"/>
                </a:moveTo>
                <a:lnTo>
                  <a:pt x="0" y="0"/>
                </a:lnTo>
                <a:lnTo>
                  <a:pt x="0" y="4943876"/>
                </a:lnTo>
                <a:lnTo>
                  <a:pt x="4121957" y="4943876"/>
                </a:lnTo>
                <a:lnTo>
                  <a:pt x="4121957"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3" name="Freeform 23"/>
          <p:cNvSpPr/>
          <p:nvPr/>
        </p:nvSpPr>
        <p:spPr>
          <a:xfrm>
            <a:off x="10014986" y="7677108"/>
            <a:ext cx="1417665" cy="1415893"/>
          </a:xfrm>
          <a:custGeom>
            <a:avLst/>
            <a:gdLst/>
            <a:ahLst/>
            <a:cxnLst/>
            <a:rect l="l" t="t" r="r" b="b"/>
            <a:pathLst>
              <a:path w="1417665" h="1415893">
                <a:moveTo>
                  <a:pt x="0" y="0"/>
                </a:moveTo>
                <a:lnTo>
                  <a:pt x="1417665" y="0"/>
                </a:lnTo>
                <a:lnTo>
                  <a:pt x="1417665" y="1415893"/>
                </a:lnTo>
                <a:lnTo>
                  <a:pt x="0" y="141589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sp>
      <p:sp>
        <p:nvSpPr>
          <p:cNvPr id="24" name="Freeform 24"/>
          <p:cNvSpPr/>
          <p:nvPr/>
        </p:nvSpPr>
        <p:spPr>
          <a:xfrm>
            <a:off x="16241350" y="5941554"/>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sp>
      <p:sp>
        <p:nvSpPr>
          <p:cNvPr id="25" name="Freeform 25"/>
          <p:cNvSpPr/>
          <p:nvPr/>
        </p:nvSpPr>
        <p:spPr>
          <a:xfrm>
            <a:off x="11007702" y="432769"/>
            <a:ext cx="1592905" cy="1590914"/>
          </a:xfrm>
          <a:custGeom>
            <a:avLst/>
            <a:gdLst/>
            <a:ahLst/>
            <a:cxnLst/>
            <a:rect l="l" t="t" r="r" b="b"/>
            <a:pathLst>
              <a:path w="1592905" h="1590914">
                <a:moveTo>
                  <a:pt x="0" y="0"/>
                </a:moveTo>
                <a:lnTo>
                  <a:pt x="1592905" y="0"/>
                </a:lnTo>
                <a:lnTo>
                  <a:pt x="1592905" y="1590913"/>
                </a:lnTo>
                <a:lnTo>
                  <a:pt x="0" y="159091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sp>
      <p:sp>
        <p:nvSpPr>
          <p:cNvPr id="29" name="Rectangle 28"/>
          <p:cNvSpPr/>
          <p:nvPr/>
        </p:nvSpPr>
        <p:spPr>
          <a:xfrm>
            <a:off x="757950" y="2441493"/>
            <a:ext cx="11867159" cy="2714333"/>
          </a:xfrm>
          <a:prstGeom prst="rect">
            <a:avLst/>
          </a:prstGeom>
        </p:spPr>
        <p:txBody>
          <a:bodyPr wrap="square">
            <a:spAutoFit/>
          </a:bodyPr>
          <a:lstStyle/>
          <a:p>
            <a:pPr>
              <a:lnSpc>
                <a:spcPct val="150000"/>
              </a:lnSpc>
            </a:pPr>
            <a:r>
              <a:rPr lang="en-US" sz="6000" i="1" dirty="0">
                <a:latin typeface="Times New Roman" panose="02020603050405020304" pitchFamily="18" charset="0"/>
                <a:cs typeface="Times New Roman" panose="02020603050405020304" pitchFamily="18" charset="0"/>
              </a:rPr>
              <a:t>Theo </a:t>
            </a:r>
            <a:r>
              <a:rPr lang="en-US" sz="6000" i="1" dirty="0" err="1">
                <a:latin typeface="Times New Roman" panose="02020603050405020304" pitchFamily="18" charset="0"/>
                <a:cs typeface="Times New Roman" panose="02020603050405020304" pitchFamily="18" charset="0"/>
              </a:rPr>
              <a:t>em</a:t>
            </a:r>
            <a:r>
              <a:rPr lang="en-US" sz="6000" i="1" dirty="0">
                <a:latin typeface="Times New Roman" panose="02020603050405020304" pitchFamily="18" charset="0"/>
                <a:cs typeface="Times New Roman" panose="02020603050405020304" pitchFamily="18" charset="0"/>
              </a:rPr>
              <a:t>, đ</a:t>
            </a:r>
            <a:r>
              <a:rPr lang="vi-VN" sz="6000" i="1" dirty="0">
                <a:latin typeface="+mj-lt"/>
              </a:rPr>
              <a:t>iều gì làm nên sức hấp dẫn của bài thơ Sơn Tinh - Thuỷ Tinh?</a:t>
            </a:r>
            <a:endParaRPr lang="en-US" sz="6000" i="1" dirty="0">
              <a:latin typeface="+mj-lt"/>
            </a:endParaRPr>
          </a:p>
        </p:txBody>
      </p:sp>
      <p:sp>
        <p:nvSpPr>
          <p:cNvPr id="27" name="Rectangle 26"/>
          <p:cNvSpPr/>
          <p:nvPr/>
        </p:nvSpPr>
        <p:spPr>
          <a:xfrm>
            <a:off x="14942937" y="109603"/>
            <a:ext cx="2424489" cy="646331"/>
          </a:xfrm>
          <a:prstGeom prst="rect">
            <a:avLst/>
          </a:prstGeom>
        </p:spPr>
        <p:txBody>
          <a:bodyPr wrap="square">
            <a:spAutoFit/>
          </a:bodyPr>
          <a:lstStyle/>
          <a:p>
            <a:pPr marL="228600" algn="ctr"/>
            <a:r>
              <a:rPr lang="en-US" b="1" dirty="0" err="1">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smtClean="0">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779</a:t>
            </a:r>
            <a:endParaRPr lang="en-US" b="1" dirty="0">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b="1" dirty="0" err="1">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accent6">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57857" y="8944223"/>
            <a:ext cx="21616511" cy="10835276"/>
          </a:xfrm>
          <a:custGeom>
            <a:avLst/>
            <a:gdLst/>
            <a:ahLst/>
            <a:cxnLst/>
            <a:rect l="l" t="t" r="r" b="b"/>
            <a:pathLst>
              <a:path w="21616511" h="10835276">
                <a:moveTo>
                  <a:pt x="0" y="0"/>
                </a:moveTo>
                <a:lnTo>
                  <a:pt x="21616511" y="0"/>
                </a:lnTo>
                <a:lnTo>
                  <a:pt x="21616511" y="10835276"/>
                </a:lnTo>
                <a:lnTo>
                  <a:pt x="0" y="108352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002254" y="1028700"/>
            <a:ext cx="12283492" cy="8352775"/>
          </a:xfrm>
          <a:custGeom>
            <a:avLst/>
            <a:gdLst/>
            <a:ahLst/>
            <a:cxnLst/>
            <a:rect l="l" t="t" r="r" b="b"/>
            <a:pathLst>
              <a:path w="12283492" h="8352775">
                <a:moveTo>
                  <a:pt x="0" y="0"/>
                </a:moveTo>
                <a:lnTo>
                  <a:pt x="12283492" y="0"/>
                </a:lnTo>
                <a:lnTo>
                  <a:pt x="12283492" y="8352775"/>
                </a:lnTo>
                <a:lnTo>
                  <a:pt x="0" y="835277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4503326" y="3774180"/>
            <a:ext cx="9424037" cy="2438168"/>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VẬN DỤNG</a:t>
            </a:r>
          </a:p>
        </p:txBody>
      </p:sp>
      <p:grpSp>
        <p:nvGrpSpPr>
          <p:cNvPr id="5" name="Group 5"/>
          <p:cNvGrpSpPr/>
          <p:nvPr/>
        </p:nvGrpSpPr>
        <p:grpSpPr>
          <a:xfrm>
            <a:off x="1614114" y="9924400"/>
            <a:ext cx="3086100" cy="591791"/>
            <a:chOff x="0" y="0"/>
            <a:chExt cx="812800" cy="155863"/>
          </a:xfrm>
        </p:grpSpPr>
        <p:sp>
          <p:nvSpPr>
            <p:cNvPr id="6" name="Freeform 6"/>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7" name="TextBox 7"/>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8" name="Freeform 8"/>
          <p:cNvSpPr/>
          <p:nvPr/>
        </p:nvSpPr>
        <p:spPr>
          <a:xfrm>
            <a:off x="-829515" y="3699515"/>
            <a:ext cx="5511844" cy="6621758"/>
          </a:xfrm>
          <a:custGeom>
            <a:avLst/>
            <a:gdLst/>
            <a:ahLst/>
            <a:cxnLst/>
            <a:rect l="l" t="t" r="r" b="b"/>
            <a:pathLst>
              <a:path w="5511844" h="6621758">
                <a:moveTo>
                  <a:pt x="0" y="0"/>
                </a:moveTo>
                <a:lnTo>
                  <a:pt x="5511844" y="0"/>
                </a:lnTo>
                <a:lnTo>
                  <a:pt x="5511844" y="6621758"/>
                </a:lnTo>
                <a:lnTo>
                  <a:pt x="0" y="6621758"/>
                </a:lnTo>
                <a:lnTo>
                  <a:pt x="0" y="0"/>
                </a:lnTo>
                <a:close/>
              </a:path>
            </a:pathLst>
          </a:custGeom>
          <a:blipFill>
            <a:blip r:embed="rId6">
              <a:extLst>
                <a:ext uri="{96DAC541-7B7A-43D3-8B79-37D633B846F1}">
                  <asvg:svgBlip xmlns="" xmlns:asvg="http://schemas.microsoft.com/office/drawing/2016/SVG/main" r:embed="rId7"/>
                </a:ext>
              </a:extLst>
            </a:blip>
            <a:stretch>
              <a:fillRect l="-63451"/>
            </a:stretch>
          </a:blipFill>
        </p:spPr>
      </p:sp>
      <p:grpSp>
        <p:nvGrpSpPr>
          <p:cNvPr id="9" name="Group 9"/>
          <p:cNvGrpSpPr/>
          <p:nvPr/>
        </p:nvGrpSpPr>
        <p:grpSpPr>
          <a:xfrm>
            <a:off x="13308131" y="9924400"/>
            <a:ext cx="3086100" cy="591791"/>
            <a:chOff x="0" y="0"/>
            <a:chExt cx="812800" cy="155863"/>
          </a:xfrm>
        </p:grpSpPr>
        <p:sp>
          <p:nvSpPr>
            <p:cNvPr id="10" name="Freeform 10"/>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11" name="TextBox 11"/>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3672335" y="6945595"/>
            <a:ext cx="2872305" cy="3936235"/>
          </a:xfrm>
          <a:custGeom>
            <a:avLst/>
            <a:gdLst/>
            <a:ahLst/>
            <a:cxnLst/>
            <a:rect l="l" t="t" r="r" b="b"/>
            <a:pathLst>
              <a:path w="2872305" h="3936235">
                <a:moveTo>
                  <a:pt x="0" y="0"/>
                </a:moveTo>
                <a:lnTo>
                  <a:pt x="2872304" y="0"/>
                </a:lnTo>
                <a:lnTo>
                  <a:pt x="2872304" y="3936235"/>
                </a:lnTo>
                <a:lnTo>
                  <a:pt x="0" y="3936235"/>
                </a:lnTo>
                <a:lnTo>
                  <a:pt x="0" y="0"/>
                </a:lnTo>
                <a:close/>
              </a:path>
            </a:pathLst>
          </a:custGeom>
          <a:blipFill>
            <a:blip r:embed="rId8">
              <a:extLst>
                <a:ext uri="{96DAC541-7B7A-43D3-8B79-37D633B846F1}">
                  <asvg:svgBlip xmlns="" xmlns:asvg="http://schemas.microsoft.com/office/drawing/2016/SVG/main" r:embed="rId9"/>
                </a:ext>
              </a:extLst>
            </a:blip>
            <a:stretch>
              <a:fillRect t="-123257" r="-316263"/>
            </a:stretch>
          </a:blipFill>
        </p:spPr>
      </p:sp>
      <p:sp>
        <p:nvSpPr>
          <p:cNvPr id="13" name="Freeform 13"/>
          <p:cNvSpPr/>
          <p:nvPr/>
        </p:nvSpPr>
        <p:spPr>
          <a:xfrm rot="-490337">
            <a:off x="13792543" y="5581739"/>
            <a:ext cx="2458490" cy="3330467"/>
          </a:xfrm>
          <a:custGeom>
            <a:avLst/>
            <a:gdLst/>
            <a:ahLst/>
            <a:cxnLst/>
            <a:rect l="l" t="t" r="r" b="b"/>
            <a:pathLst>
              <a:path w="2458490" h="3330467">
                <a:moveTo>
                  <a:pt x="0" y="0"/>
                </a:moveTo>
                <a:lnTo>
                  <a:pt x="2458491" y="0"/>
                </a:lnTo>
                <a:lnTo>
                  <a:pt x="2458491" y="3330468"/>
                </a:lnTo>
                <a:lnTo>
                  <a:pt x="0" y="333046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4" name="Group 14"/>
          <p:cNvGrpSpPr/>
          <p:nvPr/>
        </p:nvGrpSpPr>
        <p:grpSpPr>
          <a:xfrm>
            <a:off x="829173" y="918456"/>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2000002" y="2423272"/>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0" name="Group 20"/>
          <p:cNvGrpSpPr/>
          <p:nvPr/>
        </p:nvGrpSpPr>
        <p:grpSpPr>
          <a:xfrm>
            <a:off x="15995178" y="4159641"/>
            <a:ext cx="399053" cy="39905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3" name="Group 23"/>
          <p:cNvGrpSpPr/>
          <p:nvPr/>
        </p:nvGrpSpPr>
        <p:grpSpPr>
          <a:xfrm>
            <a:off x="17100816" y="2622798"/>
            <a:ext cx="399053" cy="3990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6" name="Group 26"/>
          <p:cNvGrpSpPr/>
          <p:nvPr/>
        </p:nvGrpSpPr>
        <p:grpSpPr>
          <a:xfrm>
            <a:off x="15958340" y="718929"/>
            <a:ext cx="399053" cy="39905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9" name="Group 29"/>
          <p:cNvGrpSpPr/>
          <p:nvPr/>
        </p:nvGrpSpPr>
        <p:grpSpPr>
          <a:xfrm>
            <a:off x="-453650" y="-513416"/>
            <a:ext cx="19337990" cy="1001476"/>
            <a:chOff x="0" y="0"/>
            <a:chExt cx="5093133" cy="263763"/>
          </a:xfrm>
        </p:grpSpPr>
        <p:sp>
          <p:nvSpPr>
            <p:cNvPr id="30" name="Freeform 30"/>
            <p:cNvSpPr/>
            <p:nvPr/>
          </p:nvSpPr>
          <p:spPr>
            <a:xfrm>
              <a:off x="0" y="0"/>
              <a:ext cx="5093133" cy="263763"/>
            </a:xfrm>
            <a:custGeom>
              <a:avLst/>
              <a:gdLst/>
              <a:ahLst/>
              <a:cxnLst/>
              <a:rect l="l" t="t" r="r" b="b"/>
              <a:pathLst>
                <a:path w="5093133" h="263763">
                  <a:moveTo>
                    <a:pt x="20418" y="0"/>
                  </a:moveTo>
                  <a:lnTo>
                    <a:pt x="5072716" y="0"/>
                  </a:lnTo>
                  <a:cubicBezTo>
                    <a:pt x="5083992" y="0"/>
                    <a:pt x="5093133" y="9141"/>
                    <a:pt x="5093133" y="20418"/>
                  </a:cubicBezTo>
                  <a:lnTo>
                    <a:pt x="5093133" y="243345"/>
                  </a:lnTo>
                  <a:cubicBezTo>
                    <a:pt x="5093133" y="254622"/>
                    <a:pt x="5083992" y="263763"/>
                    <a:pt x="5072716" y="263763"/>
                  </a:cubicBezTo>
                  <a:lnTo>
                    <a:pt x="20418" y="263763"/>
                  </a:lnTo>
                  <a:cubicBezTo>
                    <a:pt x="9141" y="263763"/>
                    <a:pt x="0" y="254622"/>
                    <a:pt x="0" y="243345"/>
                  </a:cubicBezTo>
                  <a:lnTo>
                    <a:pt x="0" y="20418"/>
                  </a:lnTo>
                  <a:cubicBezTo>
                    <a:pt x="0" y="9141"/>
                    <a:pt x="9141" y="0"/>
                    <a:pt x="20418" y="0"/>
                  </a:cubicBezTo>
                  <a:close/>
                </a:path>
              </a:pathLst>
            </a:custGeom>
            <a:solidFill>
              <a:srgbClr val="FC914F"/>
            </a:solidFill>
          </p:spPr>
        </p:sp>
        <p:sp>
          <p:nvSpPr>
            <p:cNvPr id="31" name="TextBox 31"/>
            <p:cNvSpPr txBox="1"/>
            <p:nvPr/>
          </p:nvSpPr>
          <p:spPr>
            <a:xfrm>
              <a:off x="0" y="-47625"/>
              <a:ext cx="5093133" cy="311388"/>
            </a:xfrm>
            <a:prstGeom prst="rect">
              <a:avLst/>
            </a:prstGeom>
          </p:spPr>
          <p:txBody>
            <a:bodyPr lIns="50800" tIns="50800" rIns="50800" bIns="50800" rtlCol="0" anchor="ctr"/>
            <a:lstStyle/>
            <a:p>
              <a:pPr algn="ctr">
                <a:lnSpc>
                  <a:spcPts val="3662"/>
                </a:lnSpc>
              </a:pPr>
              <a:endParaRPr/>
            </a:p>
          </p:txBody>
        </p:sp>
      </p:grpSp>
      <p:sp>
        <p:nvSpPr>
          <p:cNvPr id="33" name="Freeform 33"/>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sp>
      <p:sp>
        <p:nvSpPr>
          <p:cNvPr id="34" name="Freeform 34"/>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sp>
    </p:spTree>
    <p:extLst>
      <p:ext uri="{BB962C8B-B14F-4D97-AF65-F5344CB8AC3E}">
        <p14:creationId xmlns:p14="http://schemas.microsoft.com/office/powerpoint/2010/main" val="2909383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028061" y="-2076836"/>
            <a:ext cx="13824122" cy="8087111"/>
          </a:xfrm>
          <a:custGeom>
            <a:avLst/>
            <a:gdLst/>
            <a:ahLst/>
            <a:cxnLst/>
            <a:rect l="l" t="t" r="r" b="b"/>
            <a:pathLst>
              <a:path w="13824122" h="8087111">
                <a:moveTo>
                  <a:pt x="13824122" y="0"/>
                </a:moveTo>
                <a:lnTo>
                  <a:pt x="0" y="0"/>
                </a:lnTo>
                <a:lnTo>
                  <a:pt x="0" y="8087111"/>
                </a:lnTo>
                <a:lnTo>
                  <a:pt x="13824122" y="8087111"/>
                </a:lnTo>
                <a:lnTo>
                  <a:pt x="1382412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737988" y="-2076836"/>
            <a:ext cx="12521312" cy="8087111"/>
          </a:xfrm>
          <a:custGeom>
            <a:avLst/>
            <a:gdLst/>
            <a:ahLst/>
            <a:cxnLst/>
            <a:rect l="l" t="t" r="r" b="b"/>
            <a:pathLst>
              <a:path w="12521312" h="8087111">
                <a:moveTo>
                  <a:pt x="0" y="0"/>
                </a:moveTo>
                <a:lnTo>
                  <a:pt x="12521312" y="0"/>
                </a:lnTo>
                <a:lnTo>
                  <a:pt x="12521312" y="8087111"/>
                </a:lnTo>
                <a:lnTo>
                  <a:pt x="0" y="8087111"/>
                </a:lnTo>
                <a:lnTo>
                  <a:pt x="0" y="0"/>
                </a:lnTo>
                <a:close/>
              </a:path>
            </a:pathLst>
          </a:custGeom>
          <a:blipFill>
            <a:blip r:embed="rId2">
              <a:extLst>
                <a:ext uri="{96DAC541-7B7A-43D3-8B79-37D633B846F1}">
                  <asvg:svgBlip xmlns="" xmlns:asvg="http://schemas.microsoft.com/office/drawing/2016/SVG/main" r:embed="rId3"/>
                </a:ext>
              </a:extLst>
            </a:blip>
            <a:stretch>
              <a:fillRect l="-10404"/>
            </a:stretch>
          </a:blipFill>
        </p:spPr>
      </p:sp>
      <p:sp>
        <p:nvSpPr>
          <p:cNvPr id="4" name="Freeform 4"/>
          <p:cNvSpPr/>
          <p:nvPr/>
        </p:nvSpPr>
        <p:spPr>
          <a:xfrm flipH="1">
            <a:off x="4993037" y="4680850"/>
            <a:ext cx="3549734" cy="12135843"/>
          </a:xfrm>
          <a:custGeom>
            <a:avLst/>
            <a:gdLst/>
            <a:ahLst/>
            <a:cxnLst/>
            <a:rect l="l" t="t" r="r" b="b"/>
            <a:pathLst>
              <a:path w="3549734" h="12135843">
                <a:moveTo>
                  <a:pt x="3549734" y="0"/>
                </a:moveTo>
                <a:lnTo>
                  <a:pt x="0" y="0"/>
                </a:lnTo>
                <a:lnTo>
                  <a:pt x="0" y="12135844"/>
                </a:lnTo>
                <a:lnTo>
                  <a:pt x="3549734" y="12135844"/>
                </a:lnTo>
                <a:lnTo>
                  <a:pt x="354973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296494" y="9016985"/>
            <a:ext cx="8499567" cy="1731787"/>
          </a:xfrm>
          <a:custGeom>
            <a:avLst/>
            <a:gdLst/>
            <a:ahLst/>
            <a:cxnLst/>
            <a:rect l="l" t="t" r="r" b="b"/>
            <a:pathLst>
              <a:path w="8499567" h="1731787">
                <a:moveTo>
                  <a:pt x="0" y="0"/>
                </a:moveTo>
                <a:lnTo>
                  <a:pt x="8499567" y="0"/>
                </a:lnTo>
                <a:lnTo>
                  <a:pt x="8499567" y="1731787"/>
                </a:lnTo>
                <a:lnTo>
                  <a:pt x="0" y="173178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flipH="1">
            <a:off x="814377" y="5623612"/>
            <a:ext cx="4657190" cy="11359001"/>
          </a:xfrm>
          <a:custGeom>
            <a:avLst/>
            <a:gdLst/>
            <a:ahLst/>
            <a:cxnLst/>
            <a:rect l="l" t="t" r="r" b="b"/>
            <a:pathLst>
              <a:path w="4657190" h="11359001">
                <a:moveTo>
                  <a:pt x="4657191" y="0"/>
                </a:moveTo>
                <a:lnTo>
                  <a:pt x="0" y="0"/>
                </a:lnTo>
                <a:lnTo>
                  <a:pt x="0" y="11359001"/>
                </a:lnTo>
                <a:lnTo>
                  <a:pt x="4657191" y="11359001"/>
                </a:lnTo>
                <a:lnTo>
                  <a:pt x="4657191"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6481369" y="7431858"/>
            <a:ext cx="792219" cy="1826442"/>
          </a:xfrm>
          <a:custGeom>
            <a:avLst/>
            <a:gdLst/>
            <a:ahLst/>
            <a:cxnLst/>
            <a:rect l="l" t="t" r="r" b="b"/>
            <a:pathLst>
              <a:path w="792219" h="1826442">
                <a:moveTo>
                  <a:pt x="0" y="0"/>
                </a:moveTo>
                <a:lnTo>
                  <a:pt x="792219" y="0"/>
                </a:lnTo>
                <a:lnTo>
                  <a:pt x="792219" y="1826442"/>
                </a:lnTo>
                <a:lnTo>
                  <a:pt x="0" y="182644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5581256" y="7200900"/>
            <a:ext cx="900112" cy="2057400"/>
          </a:xfrm>
          <a:custGeom>
            <a:avLst/>
            <a:gdLst/>
            <a:ahLst/>
            <a:cxnLst/>
            <a:rect l="l" t="t" r="r" b="b"/>
            <a:pathLst>
              <a:path w="900112" h="2057400">
                <a:moveTo>
                  <a:pt x="0" y="0"/>
                </a:moveTo>
                <a:lnTo>
                  <a:pt x="900113" y="0"/>
                </a:lnTo>
                <a:lnTo>
                  <a:pt x="900113" y="2057400"/>
                </a:lnTo>
                <a:lnTo>
                  <a:pt x="0" y="20574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13424553" y="6959585"/>
            <a:ext cx="5941949" cy="4114800"/>
          </a:xfrm>
          <a:custGeom>
            <a:avLst/>
            <a:gdLst/>
            <a:ahLst/>
            <a:cxnLst/>
            <a:rect l="l" t="t" r="r" b="b"/>
            <a:pathLst>
              <a:path w="5941949" h="4114800">
                <a:moveTo>
                  <a:pt x="0" y="0"/>
                </a:moveTo>
                <a:lnTo>
                  <a:pt x="5941949" y="0"/>
                </a:lnTo>
                <a:lnTo>
                  <a:pt x="5941949"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14679025" y="5143500"/>
            <a:ext cx="2989689" cy="2032989"/>
          </a:xfrm>
          <a:custGeom>
            <a:avLst/>
            <a:gdLst/>
            <a:ahLst/>
            <a:cxnLst/>
            <a:rect l="l" t="t" r="r" b="b"/>
            <a:pathLst>
              <a:path w="2989689" h="2032989">
                <a:moveTo>
                  <a:pt x="0" y="0"/>
                </a:moveTo>
                <a:lnTo>
                  <a:pt x="2989689" y="0"/>
                </a:lnTo>
                <a:lnTo>
                  <a:pt x="2989689" y="2032989"/>
                </a:lnTo>
                <a:lnTo>
                  <a:pt x="0" y="203298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1" name="Freeform 11"/>
          <p:cNvSpPr/>
          <p:nvPr/>
        </p:nvSpPr>
        <p:spPr>
          <a:xfrm>
            <a:off x="16924090" y="5160020"/>
            <a:ext cx="1489248" cy="2040880"/>
          </a:xfrm>
          <a:custGeom>
            <a:avLst/>
            <a:gdLst/>
            <a:ahLst/>
            <a:cxnLst/>
            <a:rect l="l" t="t" r="r" b="b"/>
            <a:pathLst>
              <a:path w="1489248" h="2040880">
                <a:moveTo>
                  <a:pt x="0" y="0"/>
                </a:moveTo>
                <a:lnTo>
                  <a:pt x="1489248" y="0"/>
                </a:lnTo>
                <a:lnTo>
                  <a:pt x="1489248" y="2040880"/>
                </a:lnTo>
                <a:lnTo>
                  <a:pt x="0" y="2040880"/>
                </a:lnTo>
                <a:lnTo>
                  <a:pt x="0" y="0"/>
                </a:lnTo>
                <a:close/>
              </a:path>
            </a:pathLst>
          </a:custGeom>
          <a:blipFill>
            <a:blip r:embed="rId18">
              <a:extLst>
                <a:ext uri="{96DAC541-7B7A-43D3-8B79-37D633B846F1}">
                  <asvg:svgBlip xmlns="" xmlns:asvg="http://schemas.microsoft.com/office/drawing/2016/SVG/main" r:embed="rId19"/>
                </a:ext>
              </a:extLst>
            </a:blip>
            <a:stretch>
              <a:fillRect t="-123257" r="-316263"/>
            </a:stretch>
          </a:blipFill>
        </p:spPr>
      </p:sp>
      <p:grpSp>
        <p:nvGrpSpPr>
          <p:cNvPr id="14" name="Group 14"/>
          <p:cNvGrpSpPr/>
          <p:nvPr/>
        </p:nvGrpSpPr>
        <p:grpSpPr>
          <a:xfrm>
            <a:off x="10389642" y="7431858"/>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0" name="Freeform 20"/>
          <p:cNvSpPr/>
          <p:nvPr/>
        </p:nvSpPr>
        <p:spPr>
          <a:xfrm>
            <a:off x="11263562" y="6523176"/>
            <a:ext cx="1308260" cy="1306625"/>
          </a:xfrm>
          <a:custGeom>
            <a:avLst/>
            <a:gdLst/>
            <a:ahLst/>
            <a:cxnLst/>
            <a:rect l="l" t="t" r="r" b="b"/>
            <a:pathLst>
              <a:path w="1308260" h="1306625">
                <a:moveTo>
                  <a:pt x="0" y="0"/>
                </a:moveTo>
                <a:lnTo>
                  <a:pt x="1308261" y="0"/>
                </a:lnTo>
                <a:lnTo>
                  <a:pt x="1308261" y="1306625"/>
                </a:lnTo>
                <a:lnTo>
                  <a:pt x="0" y="1306625"/>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a:ln cap="sq">
            <a:noFill/>
            <a:prstDash val="solid"/>
            <a:miter/>
          </a:ln>
        </p:spPr>
      </p:sp>
      <p:sp>
        <p:nvSpPr>
          <p:cNvPr id="21" name="Rectangle 20"/>
          <p:cNvSpPr/>
          <p:nvPr/>
        </p:nvSpPr>
        <p:spPr>
          <a:xfrm>
            <a:off x="649179" y="528495"/>
            <a:ext cx="13076681" cy="3416320"/>
          </a:xfrm>
          <a:prstGeom prst="rect">
            <a:avLst/>
          </a:prstGeom>
        </p:spPr>
        <p:txBody>
          <a:bodyPr wrap="square">
            <a:spAutoFit/>
          </a:bodyPr>
          <a:lstStyle/>
          <a:p>
            <a:pPr algn="just">
              <a:lnSpc>
                <a:spcPct val="150000"/>
              </a:lnSpc>
              <a:spcAft>
                <a:spcPts val="800"/>
              </a:spcAft>
            </a:pPr>
            <a:r>
              <a:rPr lang="vi-VN" sz="7200" i="1" dirty="0">
                <a:latin typeface="Times New Roman" panose="02020603050405020304" pitchFamily="18" charset="0"/>
                <a:ea typeface="Calibri" panose="020F0502020204030204" pitchFamily="34" charset="0"/>
                <a:cs typeface="Times New Roman" panose="02020603050405020304" pitchFamily="18" charset="0"/>
              </a:rPr>
              <a:t>Vẽ tranh thể hiện một hình ảnh thơ mà em ấn tượng nhất.</a:t>
            </a:r>
            <a:endParaRPr lang="en-US" sz="7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57857" y="8944223"/>
            <a:ext cx="21616511" cy="10835276"/>
          </a:xfrm>
          <a:custGeom>
            <a:avLst/>
            <a:gdLst/>
            <a:ahLst/>
            <a:cxnLst/>
            <a:rect l="l" t="t" r="r" b="b"/>
            <a:pathLst>
              <a:path w="21616511" h="10835276">
                <a:moveTo>
                  <a:pt x="0" y="0"/>
                </a:moveTo>
                <a:lnTo>
                  <a:pt x="21616511" y="0"/>
                </a:lnTo>
                <a:lnTo>
                  <a:pt x="21616511" y="10835276"/>
                </a:lnTo>
                <a:lnTo>
                  <a:pt x="0" y="108352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002254" y="1028700"/>
            <a:ext cx="12283492" cy="8352775"/>
          </a:xfrm>
          <a:custGeom>
            <a:avLst/>
            <a:gdLst/>
            <a:ahLst/>
            <a:cxnLst/>
            <a:rect l="l" t="t" r="r" b="b"/>
            <a:pathLst>
              <a:path w="12283492" h="8352775">
                <a:moveTo>
                  <a:pt x="0" y="0"/>
                </a:moveTo>
                <a:lnTo>
                  <a:pt x="12283492" y="0"/>
                </a:lnTo>
                <a:lnTo>
                  <a:pt x="12283492" y="8352775"/>
                </a:lnTo>
                <a:lnTo>
                  <a:pt x="0" y="835277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4672963" y="4282060"/>
            <a:ext cx="9084764" cy="1615827"/>
          </a:xfrm>
          <a:prstGeom prst="rect">
            <a:avLst/>
          </a:prstGeom>
        </p:spPr>
        <p:txBody>
          <a:bodyPr wrap="square" lIns="0" tIns="0" rIns="0" bIns="0" rtlCol="0" anchor="t">
            <a:spAutoFit/>
          </a:bodyPr>
          <a:lstStyle/>
          <a:p>
            <a:pPr algn="ctr">
              <a:lnSpc>
                <a:spcPts val="12585"/>
              </a:lnSpc>
            </a:pPr>
            <a:r>
              <a:rPr lang="en-US" sz="12000" b="1" spc="-471" dirty="0">
                <a:solidFill>
                  <a:srgbClr val="683E38"/>
                </a:solidFill>
                <a:latin typeface="Times New Roman" panose="02020603050405020304" pitchFamily="18" charset="0"/>
                <a:cs typeface="Times New Roman" panose="02020603050405020304" pitchFamily="18" charset="0"/>
              </a:rPr>
              <a:t>KHỞI ĐỘNG</a:t>
            </a:r>
          </a:p>
        </p:txBody>
      </p:sp>
      <p:grpSp>
        <p:nvGrpSpPr>
          <p:cNvPr id="5" name="Group 5"/>
          <p:cNvGrpSpPr/>
          <p:nvPr/>
        </p:nvGrpSpPr>
        <p:grpSpPr>
          <a:xfrm>
            <a:off x="1614114" y="9924400"/>
            <a:ext cx="3086100" cy="591791"/>
            <a:chOff x="0" y="0"/>
            <a:chExt cx="812800" cy="155863"/>
          </a:xfrm>
        </p:grpSpPr>
        <p:sp>
          <p:nvSpPr>
            <p:cNvPr id="6" name="Freeform 6"/>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7" name="TextBox 7"/>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8" name="Freeform 8"/>
          <p:cNvSpPr/>
          <p:nvPr/>
        </p:nvSpPr>
        <p:spPr>
          <a:xfrm>
            <a:off x="-463100" y="3694474"/>
            <a:ext cx="5511844" cy="6621758"/>
          </a:xfrm>
          <a:custGeom>
            <a:avLst/>
            <a:gdLst/>
            <a:ahLst/>
            <a:cxnLst/>
            <a:rect l="l" t="t" r="r" b="b"/>
            <a:pathLst>
              <a:path w="5511844" h="6621758">
                <a:moveTo>
                  <a:pt x="0" y="0"/>
                </a:moveTo>
                <a:lnTo>
                  <a:pt x="5511844" y="0"/>
                </a:lnTo>
                <a:lnTo>
                  <a:pt x="5511844" y="6621758"/>
                </a:lnTo>
                <a:lnTo>
                  <a:pt x="0" y="6621758"/>
                </a:lnTo>
                <a:lnTo>
                  <a:pt x="0" y="0"/>
                </a:lnTo>
                <a:close/>
              </a:path>
            </a:pathLst>
          </a:custGeom>
          <a:blipFill>
            <a:blip r:embed="rId6">
              <a:extLst>
                <a:ext uri="{96DAC541-7B7A-43D3-8B79-37D633B846F1}">
                  <asvg:svgBlip xmlns="" xmlns:asvg="http://schemas.microsoft.com/office/drawing/2016/SVG/main" r:embed="rId7"/>
                </a:ext>
              </a:extLst>
            </a:blip>
            <a:stretch>
              <a:fillRect l="-63451"/>
            </a:stretch>
          </a:blipFill>
        </p:spPr>
      </p:sp>
      <p:grpSp>
        <p:nvGrpSpPr>
          <p:cNvPr id="9" name="Group 9"/>
          <p:cNvGrpSpPr/>
          <p:nvPr/>
        </p:nvGrpSpPr>
        <p:grpSpPr>
          <a:xfrm>
            <a:off x="13308131" y="9924400"/>
            <a:ext cx="3086100" cy="591791"/>
            <a:chOff x="0" y="0"/>
            <a:chExt cx="812800" cy="155863"/>
          </a:xfrm>
        </p:grpSpPr>
        <p:sp>
          <p:nvSpPr>
            <p:cNvPr id="10" name="Freeform 10"/>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11" name="TextBox 11"/>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3672335" y="6945595"/>
            <a:ext cx="2872305" cy="3936235"/>
          </a:xfrm>
          <a:custGeom>
            <a:avLst/>
            <a:gdLst/>
            <a:ahLst/>
            <a:cxnLst/>
            <a:rect l="l" t="t" r="r" b="b"/>
            <a:pathLst>
              <a:path w="2872305" h="3936235">
                <a:moveTo>
                  <a:pt x="0" y="0"/>
                </a:moveTo>
                <a:lnTo>
                  <a:pt x="2872304" y="0"/>
                </a:lnTo>
                <a:lnTo>
                  <a:pt x="2872304" y="3936235"/>
                </a:lnTo>
                <a:lnTo>
                  <a:pt x="0" y="3936235"/>
                </a:lnTo>
                <a:lnTo>
                  <a:pt x="0" y="0"/>
                </a:lnTo>
                <a:close/>
              </a:path>
            </a:pathLst>
          </a:custGeom>
          <a:blipFill>
            <a:blip r:embed="rId8">
              <a:extLst>
                <a:ext uri="{96DAC541-7B7A-43D3-8B79-37D633B846F1}">
                  <asvg:svgBlip xmlns="" xmlns:asvg="http://schemas.microsoft.com/office/drawing/2016/SVG/main" r:embed="rId9"/>
                </a:ext>
              </a:extLst>
            </a:blip>
            <a:stretch>
              <a:fillRect t="-123257" r="-316263"/>
            </a:stretch>
          </a:blipFill>
        </p:spPr>
      </p:sp>
      <p:sp>
        <p:nvSpPr>
          <p:cNvPr id="13" name="Freeform 13"/>
          <p:cNvSpPr/>
          <p:nvPr/>
        </p:nvSpPr>
        <p:spPr>
          <a:xfrm rot="-490337">
            <a:off x="12989798" y="5425418"/>
            <a:ext cx="2458490" cy="3330467"/>
          </a:xfrm>
          <a:custGeom>
            <a:avLst/>
            <a:gdLst/>
            <a:ahLst/>
            <a:cxnLst/>
            <a:rect l="l" t="t" r="r" b="b"/>
            <a:pathLst>
              <a:path w="2458490" h="3330467">
                <a:moveTo>
                  <a:pt x="0" y="0"/>
                </a:moveTo>
                <a:lnTo>
                  <a:pt x="2458491" y="0"/>
                </a:lnTo>
                <a:lnTo>
                  <a:pt x="2458491" y="3330468"/>
                </a:lnTo>
                <a:lnTo>
                  <a:pt x="0" y="333046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4" name="Group 14"/>
          <p:cNvGrpSpPr/>
          <p:nvPr/>
        </p:nvGrpSpPr>
        <p:grpSpPr>
          <a:xfrm>
            <a:off x="829173" y="918456"/>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2000002" y="2423272"/>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0" name="Group 20"/>
          <p:cNvGrpSpPr/>
          <p:nvPr/>
        </p:nvGrpSpPr>
        <p:grpSpPr>
          <a:xfrm>
            <a:off x="15995178" y="4159641"/>
            <a:ext cx="399053" cy="39905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3" name="Group 23"/>
          <p:cNvGrpSpPr/>
          <p:nvPr/>
        </p:nvGrpSpPr>
        <p:grpSpPr>
          <a:xfrm>
            <a:off x="17100816" y="2622798"/>
            <a:ext cx="399053" cy="3990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6" name="Group 26"/>
          <p:cNvGrpSpPr/>
          <p:nvPr/>
        </p:nvGrpSpPr>
        <p:grpSpPr>
          <a:xfrm>
            <a:off x="15958340" y="718929"/>
            <a:ext cx="399053" cy="39905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9" name="Group 29"/>
          <p:cNvGrpSpPr/>
          <p:nvPr/>
        </p:nvGrpSpPr>
        <p:grpSpPr>
          <a:xfrm>
            <a:off x="-453650" y="-513416"/>
            <a:ext cx="19337990" cy="1001476"/>
            <a:chOff x="0" y="0"/>
            <a:chExt cx="5093133" cy="263763"/>
          </a:xfrm>
        </p:grpSpPr>
        <p:sp>
          <p:nvSpPr>
            <p:cNvPr id="30" name="Freeform 30"/>
            <p:cNvSpPr/>
            <p:nvPr/>
          </p:nvSpPr>
          <p:spPr>
            <a:xfrm>
              <a:off x="0" y="0"/>
              <a:ext cx="5093133" cy="263763"/>
            </a:xfrm>
            <a:custGeom>
              <a:avLst/>
              <a:gdLst/>
              <a:ahLst/>
              <a:cxnLst/>
              <a:rect l="l" t="t" r="r" b="b"/>
              <a:pathLst>
                <a:path w="5093133" h="263763">
                  <a:moveTo>
                    <a:pt x="20418" y="0"/>
                  </a:moveTo>
                  <a:lnTo>
                    <a:pt x="5072716" y="0"/>
                  </a:lnTo>
                  <a:cubicBezTo>
                    <a:pt x="5083992" y="0"/>
                    <a:pt x="5093133" y="9141"/>
                    <a:pt x="5093133" y="20418"/>
                  </a:cubicBezTo>
                  <a:lnTo>
                    <a:pt x="5093133" y="243345"/>
                  </a:lnTo>
                  <a:cubicBezTo>
                    <a:pt x="5093133" y="254622"/>
                    <a:pt x="5083992" y="263763"/>
                    <a:pt x="5072716" y="263763"/>
                  </a:cubicBezTo>
                  <a:lnTo>
                    <a:pt x="20418" y="263763"/>
                  </a:lnTo>
                  <a:cubicBezTo>
                    <a:pt x="9141" y="263763"/>
                    <a:pt x="0" y="254622"/>
                    <a:pt x="0" y="243345"/>
                  </a:cubicBezTo>
                  <a:lnTo>
                    <a:pt x="0" y="20418"/>
                  </a:lnTo>
                  <a:cubicBezTo>
                    <a:pt x="0" y="9141"/>
                    <a:pt x="9141" y="0"/>
                    <a:pt x="20418" y="0"/>
                  </a:cubicBezTo>
                  <a:close/>
                </a:path>
              </a:pathLst>
            </a:custGeom>
            <a:solidFill>
              <a:srgbClr val="FC914F"/>
            </a:solidFill>
          </p:spPr>
        </p:sp>
        <p:sp>
          <p:nvSpPr>
            <p:cNvPr id="31" name="TextBox 31"/>
            <p:cNvSpPr txBox="1"/>
            <p:nvPr/>
          </p:nvSpPr>
          <p:spPr>
            <a:xfrm>
              <a:off x="0" y="-47625"/>
              <a:ext cx="5093133" cy="311388"/>
            </a:xfrm>
            <a:prstGeom prst="rect">
              <a:avLst/>
            </a:prstGeom>
          </p:spPr>
          <p:txBody>
            <a:bodyPr lIns="50800" tIns="50800" rIns="50800" bIns="50800" rtlCol="0" anchor="ctr"/>
            <a:lstStyle/>
            <a:p>
              <a:pPr algn="ctr">
                <a:lnSpc>
                  <a:spcPts val="3662"/>
                </a:lnSpc>
              </a:pPr>
              <a:endParaRPr/>
            </a:p>
          </p:txBody>
        </p:sp>
      </p:grpSp>
      <p:sp>
        <p:nvSpPr>
          <p:cNvPr id="33" name="Freeform 33"/>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sp>
      <p:sp>
        <p:nvSpPr>
          <p:cNvPr id="34" name="Freeform 34"/>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52545" y="800100"/>
            <a:ext cx="17182909" cy="1015663"/>
          </a:xfrm>
          <a:prstGeom prst="rect">
            <a:avLst/>
          </a:prstGeom>
          <a:solidFill>
            <a:schemeClr val="bg1"/>
          </a:solidFill>
        </p:spPr>
        <p:txBody>
          <a:bodyPr wrap="none" rtlCol="0">
            <a:spAutoFit/>
          </a:bodyPr>
          <a:lstStyle/>
          <a:p>
            <a:r>
              <a:rPr lang="en-US" sz="60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hãy</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sát</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6000" b="1" dirty="0">
                <a:solidFill>
                  <a:schemeClr val="accent6">
                    <a:lumMod val="50000"/>
                  </a:schemeClr>
                </a:solidFill>
                <a:latin typeface="Times New Roman" panose="02020603050405020304" pitchFamily="18" charset="0"/>
                <a:cs typeface="Times New Roman" panose="02020603050405020304" pitchFamily="18" charset="0"/>
              </a:rPr>
              <a:t> ảnh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đoán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tên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các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vật</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5" name="Picture 34" descr="TOP 12 mẫu Phân tích nhân vật Sơn Tinh có sử dụng biện pháp tu từ (2024)  SIÊU H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705100"/>
            <a:ext cx="8102774" cy="5181600"/>
          </a:xfrm>
          <a:prstGeom prst="rect">
            <a:avLst/>
          </a:prstGeom>
          <a:noFill/>
          <a:ln>
            <a:noFill/>
          </a:ln>
        </p:spPr>
      </p:pic>
      <p:pic>
        <p:nvPicPr>
          <p:cNvPr id="36" name="Picture 35" descr="Sơn Tinh Thủy Tinh - phần 2 APK للاندرويد تنزيل"/>
          <p:cNvPicPr/>
          <p:nvPr/>
        </p:nvPicPr>
        <p:blipFill rotWithShape="1">
          <a:blip r:embed="rId3" cstate="print">
            <a:extLst>
              <a:ext uri="{28A0092B-C50C-407E-A947-70E740481C1C}">
                <a14:useLocalDpi xmlns:a14="http://schemas.microsoft.com/office/drawing/2010/main" val="0"/>
              </a:ext>
            </a:extLst>
          </a:blip>
          <a:srcRect r="5129"/>
          <a:stretch/>
        </p:blipFill>
        <p:spPr bwMode="auto">
          <a:xfrm>
            <a:off x="9321973" y="2705100"/>
            <a:ext cx="8305800" cy="5181600"/>
          </a:xfrm>
          <a:prstGeom prst="rect">
            <a:avLst/>
          </a:prstGeom>
          <a:noFill/>
          <a:ln>
            <a:noFill/>
          </a:ln>
        </p:spPr>
      </p:pic>
      <p:sp>
        <p:nvSpPr>
          <p:cNvPr id="37" name="TextBox 36"/>
          <p:cNvSpPr txBox="1"/>
          <p:nvPr/>
        </p:nvSpPr>
        <p:spPr>
          <a:xfrm>
            <a:off x="2967952" y="8343900"/>
            <a:ext cx="3538469"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SƠN TINH</a:t>
            </a:r>
          </a:p>
        </p:txBody>
      </p:sp>
      <p:sp>
        <p:nvSpPr>
          <p:cNvPr id="38" name="TextBox 37"/>
          <p:cNvSpPr txBox="1"/>
          <p:nvPr/>
        </p:nvSpPr>
        <p:spPr>
          <a:xfrm>
            <a:off x="11705638" y="8343900"/>
            <a:ext cx="4089838"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THỦY TINH</a:t>
            </a:r>
          </a:p>
        </p:txBody>
      </p:sp>
    </p:spTree>
    <p:extLst>
      <p:ext uri="{BB962C8B-B14F-4D97-AF65-F5344CB8AC3E}">
        <p14:creationId xmlns:p14="http://schemas.microsoft.com/office/powerpoint/2010/main" val="422532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20785" y="6972300"/>
            <a:ext cx="5282215"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THÁNH GIÓNG</a:t>
            </a:r>
          </a:p>
        </p:txBody>
      </p:sp>
      <p:sp>
        <p:nvSpPr>
          <p:cNvPr id="38" name="TextBox 37"/>
          <p:cNvSpPr txBox="1"/>
          <p:nvPr/>
        </p:nvSpPr>
        <p:spPr>
          <a:xfrm>
            <a:off x="5874389" y="8343900"/>
            <a:ext cx="6776535"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AN DƯƠNG VƯƠNG</a:t>
            </a:r>
          </a:p>
        </p:txBody>
      </p:sp>
      <p:pic>
        <p:nvPicPr>
          <p:cNvPr id="7" name="Picture 6" descr="[Thần thoại sử Việt] - Truyền thuyết Thánh Gió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2705100"/>
            <a:ext cx="5714188" cy="3654136"/>
          </a:xfrm>
          <a:prstGeom prst="rect">
            <a:avLst/>
          </a:prstGeom>
          <a:noFill/>
          <a:ln>
            <a:noFill/>
          </a:ln>
        </p:spPr>
      </p:pic>
      <p:pic>
        <p:nvPicPr>
          <p:cNvPr id="8" name="Picture 7" descr="Tạo hình An Dương Vương, Bà Triệu Hoạ... - Đại Việt Sử Quán | Facebook"/>
          <p:cNvPicPr/>
          <p:nvPr/>
        </p:nvPicPr>
        <p:blipFill>
          <a:blip r:embed="rId3">
            <a:extLst>
              <a:ext uri="{28A0092B-C50C-407E-A947-70E740481C1C}">
                <a14:useLocalDpi xmlns:a14="http://schemas.microsoft.com/office/drawing/2010/main" val="0"/>
              </a:ext>
            </a:extLst>
          </a:blip>
          <a:srcRect/>
          <a:stretch>
            <a:fillRect/>
          </a:stretch>
        </p:blipFill>
        <p:spPr bwMode="auto">
          <a:xfrm>
            <a:off x="6269182" y="3936694"/>
            <a:ext cx="5741897" cy="3654136"/>
          </a:xfrm>
          <a:prstGeom prst="rect">
            <a:avLst/>
          </a:prstGeom>
          <a:noFill/>
          <a:ln>
            <a:noFill/>
          </a:ln>
        </p:spPr>
      </p:pic>
      <p:pic>
        <p:nvPicPr>
          <p:cNvPr id="9" name="Picture 8" descr="Truyện cổ tích: Sự tích hồ Gươ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9710" y="2705100"/>
            <a:ext cx="5741897" cy="3654136"/>
          </a:xfrm>
          <a:prstGeom prst="rect">
            <a:avLst/>
          </a:prstGeom>
          <a:noFill/>
          <a:ln>
            <a:noFill/>
          </a:ln>
        </p:spPr>
      </p:pic>
      <p:sp>
        <p:nvSpPr>
          <p:cNvPr id="10" name="TextBox 9"/>
          <p:cNvSpPr txBox="1"/>
          <p:nvPr/>
        </p:nvSpPr>
        <p:spPr>
          <a:xfrm>
            <a:off x="13815309" y="6972300"/>
            <a:ext cx="2550698" cy="923330"/>
          </a:xfrm>
          <a:prstGeom prst="rect">
            <a:avLst/>
          </a:prstGeom>
          <a:solidFill>
            <a:schemeClr val="accent6">
              <a:lumMod val="60000"/>
              <a:lumOff val="40000"/>
            </a:schemeClr>
          </a:solidFill>
        </p:spPr>
        <p:txBody>
          <a:bodyPr wrap="none" rtlCol="0">
            <a:spAutoFit/>
          </a:bodyPr>
          <a:lstStyle/>
          <a:p>
            <a:r>
              <a:rPr lang="en-US" sz="5400" b="1" dirty="0">
                <a:solidFill>
                  <a:srgbClr val="3333FF"/>
                </a:solidFill>
                <a:latin typeface="Times New Roman" panose="02020603050405020304" pitchFamily="18" charset="0"/>
                <a:cs typeface="Times New Roman" panose="02020603050405020304" pitchFamily="18" charset="0"/>
              </a:rPr>
              <a:t>LÊ LỢI</a:t>
            </a:r>
          </a:p>
        </p:txBody>
      </p:sp>
      <p:sp>
        <p:nvSpPr>
          <p:cNvPr id="2" name="TextBox 1">
            <a:extLst>
              <a:ext uri="{FF2B5EF4-FFF2-40B4-BE49-F238E27FC236}">
                <a16:creationId xmlns:a16="http://schemas.microsoft.com/office/drawing/2014/main" id="{F7377BDA-F7E4-CEE9-7FAF-DAF40D67DD13}"/>
              </a:ext>
            </a:extLst>
          </p:cNvPr>
          <p:cNvSpPr txBox="1"/>
          <p:nvPr/>
        </p:nvSpPr>
        <p:spPr>
          <a:xfrm>
            <a:off x="552545" y="800100"/>
            <a:ext cx="17182909" cy="1015663"/>
          </a:xfrm>
          <a:prstGeom prst="rect">
            <a:avLst/>
          </a:prstGeom>
          <a:solidFill>
            <a:schemeClr val="bg1"/>
          </a:solidFill>
        </p:spPr>
        <p:txBody>
          <a:bodyPr wrap="none" rtlCol="0">
            <a:spAutoFit/>
          </a:bodyPr>
          <a:lstStyle/>
          <a:p>
            <a:r>
              <a:rPr lang="en-US" sz="6000" b="1" dirty="0" err="1">
                <a:solidFill>
                  <a:schemeClr val="accent6">
                    <a:lumMod val="50000"/>
                  </a:schemeClr>
                </a:solidFill>
                <a:latin typeface="Times New Roman" panose="02020603050405020304" pitchFamily="18" charset="0"/>
                <a:cs typeface="Times New Roman" panose="02020603050405020304" pitchFamily="18" charset="0"/>
              </a:rPr>
              <a:t>Em</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hãy</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sát</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6000" b="1" dirty="0">
                <a:solidFill>
                  <a:schemeClr val="accent6">
                    <a:lumMod val="50000"/>
                  </a:schemeClr>
                </a:solidFill>
                <a:latin typeface="Times New Roman" panose="02020603050405020304" pitchFamily="18" charset="0"/>
                <a:cs typeface="Times New Roman" panose="02020603050405020304" pitchFamily="18" charset="0"/>
              </a:rPr>
              <a:t> ảnh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đoán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tên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các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6000" b="1" dirty="0">
                <a:solidFill>
                  <a:schemeClr val="accent6">
                    <a:lumMod val="50000"/>
                  </a:schemeClr>
                </a:solidFill>
                <a:latin typeface="Times New Roman" panose="02020603050405020304" pitchFamily="18" charset="0"/>
                <a:cs typeface="Times New Roman" panose="02020603050405020304" pitchFamily="18" charset="0"/>
              </a:rPr>
              <a:t>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vật</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363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57857" y="8944223"/>
            <a:ext cx="21616511" cy="10835276"/>
          </a:xfrm>
          <a:custGeom>
            <a:avLst/>
            <a:gdLst/>
            <a:ahLst/>
            <a:cxnLst/>
            <a:rect l="l" t="t" r="r" b="b"/>
            <a:pathLst>
              <a:path w="21616511" h="10835276">
                <a:moveTo>
                  <a:pt x="0" y="0"/>
                </a:moveTo>
                <a:lnTo>
                  <a:pt x="21616511" y="0"/>
                </a:lnTo>
                <a:lnTo>
                  <a:pt x="21616511" y="10835276"/>
                </a:lnTo>
                <a:lnTo>
                  <a:pt x="0" y="108352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002254" y="1028700"/>
            <a:ext cx="12283492" cy="8352775"/>
          </a:xfrm>
          <a:custGeom>
            <a:avLst/>
            <a:gdLst/>
            <a:ahLst/>
            <a:cxnLst/>
            <a:rect l="l" t="t" r="r" b="b"/>
            <a:pathLst>
              <a:path w="12283492" h="8352775">
                <a:moveTo>
                  <a:pt x="0" y="0"/>
                </a:moveTo>
                <a:lnTo>
                  <a:pt x="12283492" y="0"/>
                </a:lnTo>
                <a:lnTo>
                  <a:pt x="12283492" y="8352775"/>
                </a:lnTo>
                <a:lnTo>
                  <a:pt x="0" y="835277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4507177" y="2482346"/>
            <a:ext cx="9424037" cy="5539978"/>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HÌNH THÀNH KIẾN THỨC</a:t>
            </a:r>
          </a:p>
        </p:txBody>
      </p:sp>
      <p:grpSp>
        <p:nvGrpSpPr>
          <p:cNvPr id="5" name="Group 5"/>
          <p:cNvGrpSpPr/>
          <p:nvPr/>
        </p:nvGrpSpPr>
        <p:grpSpPr>
          <a:xfrm>
            <a:off x="1614114" y="9924400"/>
            <a:ext cx="3086100" cy="591791"/>
            <a:chOff x="0" y="0"/>
            <a:chExt cx="812800" cy="155863"/>
          </a:xfrm>
        </p:grpSpPr>
        <p:sp>
          <p:nvSpPr>
            <p:cNvPr id="6" name="Freeform 6"/>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7" name="TextBox 7"/>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8" name="Freeform 8"/>
          <p:cNvSpPr/>
          <p:nvPr/>
        </p:nvSpPr>
        <p:spPr>
          <a:xfrm>
            <a:off x="-829515" y="3699515"/>
            <a:ext cx="5511844" cy="6621758"/>
          </a:xfrm>
          <a:custGeom>
            <a:avLst/>
            <a:gdLst/>
            <a:ahLst/>
            <a:cxnLst/>
            <a:rect l="l" t="t" r="r" b="b"/>
            <a:pathLst>
              <a:path w="5511844" h="6621758">
                <a:moveTo>
                  <a:pt x="0" y="0"/>
                </a:moveTo>
                <a:lnTo>
                  <a:pt x="5511844" y="0"/>
                </a:lnTo>
                <a:lnTo>
                  <a:pt x="5511844" y="6621758"/>
                </a:lnTo>
                <a:lnTo>
                  <a:pt x="0" y="6621758"/>
                </a:lnTo>
                <a:lnTo>
                  <a:pt x="0" y="0"/>
                </a:lnTo>
                <a:close/>
              </a:path>
            </a:pathLst>
          </a:custGeom>
          <a:blipFill>
            <a:blip r:embed="rId6">
              <a:extLst>
                <a:ext uri="{96DAC541-7B7A-43D3-8B79-37D633B846F1}">
                  <asvg:svgBlip xmlns="" xmlns:asvg="http://schemas.microsoft.com/office/drawing/2016/SVG/main" r:embed="rId7"/>
                </a:ext>
              </a:extLst>
            </a:blip>
            <a:stretch>
              <a:fillRect l="-63451"/>
            </a:stretch>
          </a:blipFill>
        </p:spPr>
      </p:sp>
      <p:grpSp>
        <p:nvGrpSpPr>
          <p:cNvPr id="9" name="Group 9"/>
          <p:cNvGrpSpPr/>
          <p:nvPr/>
        </p:nvGrpSpPr>
        <p:grpSpPr>
          <a:xfrm>
            <a:off x="13308131" y="9924400"/>
            <a:ext cx="3086100" cy="591791"/>
            <a:chOff x="0" y="0"/>
            <a:chExt cx="812800" cy="155863"/>
          </a:xfrm>
        </p:grpSpPr>
        <p:sp>
          <p:nvSpPr>
            <p:cNvPr id="10" name="Freeform 10"/>
            <p:cNvSpPr/>
            <p:nvPr/>
          </p:nvSpPr>
          <p:spPr>
            <a:xfrm>
              <a:off x="0" y="0"/>
              <a:ext cx="812800" cy="155863"/>
            </a:xfrm>
            <a:custGeom>
              <a:avLst/>
              <a:gdLst/>
              <a:ahLst/>
              <a:cxnLst/>
              <a:rect l="l" t="t" r="r" b="b"/>
              <a:pathLst>
                <a:path w="812800" h="155863">
                  <a:moveTo>
                    <a:pt x="406400" y="0"/>
                  </a:moveTo>
                  <a:cubicBezTo>
                    <a:pt x="181951" y="0"/>
                    <a:pt x="0" y="34891"/>
                    <a:pt x="0" y="77931"/>
                  </a:cubicBezTo>
                  <a:cubicBezTo>
                    <a:pt x="0" y="120972"/>
                    <a:pt x="181951" y="155863"/>
                    <a:pt x="406400" y="155863"/>
                  </a:cubicBezTo>
                  <a:cubicBezTo>
                    <a:pt x="630849" y="155863"/>
                    <a:pt x="812800" y="120972"/>
                    <a:pt x="812800" y="77931"/>
                  </a:cubicBezTo>
                  <a:cubicBezTo>
                    <a:pt x="812800" y="34891"/>
                    <a:pt x="630849" y="0"/>
                    <a:pt x="406400" y="0"/>
                  </a:cubicBezTo>
                  <a:close/>
                </a:path>
              </a:pathLst>
            </a:custGeom>
            <a:solidFill>
              <a:srgbClr val="000000">
                <a:alpha val="55686"/>
              </a:srgbClr>
            </a:solidFill>
          </p:spPr>
        </p:sp>
        <p:sp>
          <p:nvSpPr>
            <p:cNvPr id="11" name="TextBox 11"/>
            <p:cNvSpPr txBox="1"/>
            <p:nvPr/>
          </p:nvSpPr>
          <p:spPr>
            <a:xfrm>
              <a:off x="76200" y="-33013"/>
              <a:ext cx="660400" cy="174263"/>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3672335" y="6945595"/>
            <a:ext cx="2872305" cy="3936235"/>
          </a:xfrm>
          <a:custGeom>
            <a:avLst/>
            <a:gdLst/>
            <a:ahLst/>
            <a:cxnLst/>
            <a:rect l="l" t="t" r="r" b="b"/>
            <a:pathLst>
              <a:path w="2872305" h="3936235">
                <a:moveTo>
                  <a:pt x="0" y="0"/>
                </a:moveTo>
                <a:lnTo>
                  <a:pt x="2872304" y="0"/>
                </a:lnTo>
                <a:lnTo>
                  <a:pt x="2872304" y="3936235"/>
                </a:lnTo>
                <a:lnTo>
                  <a:pt x="0" y="3936235"/>
                </a:lnTo>
                <a:lnTo>
                  <a:pt x="0" y="0"/>
                </a:lnTo>
                <a:close/>
              </a:path>
            </a:pathLst>
          </a:custGeom>
          <a:blipFill>
            <a:blip r:embed="rId8">
              <a:extLst>
                <a:ext uri="{96DAC541-7B7A-43D3-8B79-37D633B846F1}">
                  <asvg:svgBlip xmlns="" xmlns:asvg="http://schemas.microsoft.com/office/drawing/2016/SVG/main" r:embed="rId9"/>
                </a:ext>
              </a:extLst>
            </a:blip>
            <a:stretch>
              <a:fillRect t="-123257" r="-316263"/>
            </a:stretch>
          </a:blipFill>
        </p:spPr>
      </p:sp>
      <p:sp>
        <p:nvSpPr>
          <p:cNvPr id="13" name="Freeform 13"/>
          <p:cNvSpPr/>
          <p:nvPr/>
        </p:nvSpPr>
        <p:spPr>
          <a:xfrm rot="-490337">
            <a:off x="13792543" y="5581739"/>
            <a:ext cx="2458490" cy="3330467"/>
          </a:xfrm>
          <a:custGeom>
            <a:avLst/>
            <a:gdLst/>
            <a:ahLst/>
            <a:cxnLst/>
            <a:rect l="l" t="t" r="r" b="b"/>
            <a:pathLst>
              <a:path w="2458490" h="3330467">
                <a:moveTo>
                  <a:pt x="0" y="0"/>
                </a:moveTo>
                <a:lnTo>
                  <a:pt x="2458491" y="0"/>
                </a:lnTo>
                <a:lnTo>
                  <a:pt x="2458491" y="3330468"/>
                </a:lnTo>
                <a:lnTo>
                  <a:pt x="0" y="333046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4" name="Group 14"/>
          <p:cNvGrpSpPr/>
          <p:nvPr/>
        </p:nvGrpSpPr>
        <p:grpSpPr>
          <a:xfrm>
            <a:off x="829173" y="918456"/>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7" name="Group 17"/>
          <p:cNvGrpSpPr/>
          <p:nvPr/>
        </p:nvGrpSpPr>
        <p:grpSpPr>
          <a:xfrm>
            <a:off x="2000002" y="2423272"/>
            <a:ext cx="399053" cy="39905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0" name="Group 20"/>
          <p:cNvGrpSpPr/>
          <p:nvPr/>
        </p:nvGrpSpPr>
        <p:grpSpPr>
          <a:xfrm>
            <a:off x="15995178" y="4159641"/>
            <a:ext cx="399053" cy="39905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3" name="Group 23"/>
          <p:cNvGrpSpPr/>
          <p:nvPr/>
        </p:nvGrpSpPr>
        <p:grpSpPr>
          <a:xfrm>
            <a:off x="17100816" y="2622798"/>
            <a:ext cx="399053" cy="399053"/>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6" name="Group 26"/>
          <p:cNvGrpSpPr/>
          <p:nvPr/>
        </p:nvGrpSpPr>
        <p:grpSpPr>
          <a:xfrm>
            <a:off x="15958340" y="718929"/>
            <a:ext cx="399053" cy="399053"/>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9" name="Group 29"/>
          <p:cNvGrpSpPr/>
          <p:nvPr/>
        </p:nvGrpSpPr>
        <p:grpSpPr>
          <a:xfrm>
            <a:off x="-453650" y="-513416"/>
            <a:ext cx="19337990" cy="1001476"/>
            <a:chOff x="0" y="0"/>
            <a:chExt cx="5093133" cy="263763"/>
          </a:xfrm>
        </p:grpSpPr>
        <p:sp>
          <p:nvSpPr>
            <p:cNvPr id="30" name="Freeform 30"/>
            <p:cNvSpPr/>
            <p:nvPr/>
          </p:nvSpPr>
          <p:spPr>
            <a:xfrm>
              <a:off x="0" y="0"/>
              <a:ext cx="5093133" cy="263763"/>
            </a:xfrm>
            <a:custGeom>
              <a:avLst/>
              <a:gdLst/>
              <a:ahLst/>
              <a:cxnLst/>
              <a:rect l="l" t="t" r="r" b="b"/>
              <a:pathLst>
                <a:path w="5093133" h="263763">
                  <a:moveTo>
                    <a:pt x="20418" y="0"/>
                  </a:moveTo>
                  <a:lnTo>
                    <a:pt x="5072716" y="0"/>
                  </a:lnTo>
                  <a:cubicBezTo>
                    <a:pt x="5083992" y="0"/>
                    <a:pt x="5093133" y="9141"/>
                    <a:pt x="5093133" y="20418"/>
                  </a:cubicBezTo>
                  <a:lnTo>
                    <a:pt x="5093133" y="243345"/>
                  </a:lnTo>
                  <a:cubicBezTo>
                    <a:pt x="5093133" y="254622"/>
                    <a:pt x="5083992" y="263763"/>
                    <a:pt x="5072716" y="263763"/>
                  </a:cubicBezTo>
                  <a:lnTo>
                    <a:pt x="20418" y="263763"/>
                  </a:lnTo>
                  <a:cubicBezTo>
                    <a:pt x="9141" y="263763"/>
                    <a:pt x="0" y="254622"/>
                    <a:pt x="0" y="243345"/>
                  </a:cubicBezTo>
                  <a:lnTo>
                    <a:pt x="0" y="20418"/>
                  </a:lnTo>
                  <a:cubicBezTo>
                    <a:pt x="0" y="9141"/>
                    <a:pt x="9141" y="0"/>
                    <a:pt x="20418" y="0"/>
                  </a:cubicBezTo>
                  <a:close/>
                </a:path>
              </a:pathLst>
            </a:custGeom>
            <a:solidFill>
              <a:srgbClr val="FC914F"/>
            </a:solidFill>
          </p:spPr>
        </p:sp>
        <p:sp>
          <p:nvSpPr>
            <p:cNvPr id="31" name="TextBox 31"/>
            <p:cNvSpPr txBox="1"/>
            <p:nvPr/>
          </p:nvSpPr>
          <p:spPr>
            <a:xfrm>
              <a:off x="0" y="-47625"/>
              <a:ext cx="5093133" cy="311388"/>
            </a:xfrm>
            <a:prstGeom prst="rect">
              <a:avLst/>
            </a:prstGeom>
          </p:spPr>
          <p:txBody>
            <a:bodyPr lIns="50800" tIns="50800" rIns="50800" bIns="50800" rtlCol="0" anchor="ctr"/>
            <a:lstStyle/>
            <a:p>
              <a:pPr algn="ctr">
                <a:lnSpc>
                  <a:spcPts val="3662"/>
                </a:lnSpc>
              </a:pPr>
              <a:endParaRPr/>
            </a:p>
          </p:txBody>
        </p:sp>
      </p:grpSp>
      <p:sp>
        <p:nvSpPr>
          <p:cNvPr id="33" name="Freeform 33"/>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sp>
      <p:sp>
        <p:nvSpPr>
          <p:cNvPr id="34" name="Freeform 34"/>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a:ln cap="sq">
            <a:noFill/>
            <a:prstDash val="solid"/>
            <a:miter/>
          </a:ln>
        </p:spPr>
      </p:sp>
    </p:spTree>
    <p:extLst>
      <p:ext uri="{BB962C8B-B14F-4D97-AF65-F5344CB8AC3E}">
        <p14:creationId xmlns:p14="http://schemas.microsoft.com/office/powerpoint/2010/main" val="1824168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38416" y="1166978"/>
            <a:ext cx="14644766" cy="10141500"/>
          </a:xfrm>
          <a:custGeom>
            <a:avLst/>
            <a:gdLst/>
            <a:ahLst/>
            <a:cxnLst/>
            <a:rect l="l" t="t" r="r" b="b"/>
            <a:pathLst>
              <a:path w="14644766" h="10141500">
                <a:moveTo>
                  <a:pt x="0" y="0"/>
                </a:moveTo>
                <a:lnTo>
                  <a:pt x="14644766" y="0"/>
                </a:lnTo>
                <a:lnTo>
                  <a:pt x="14644766" y="10141500"/>
                </a:lnTo>
                <a:lnTo>
                  <a:pt x="0" y="10141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634034" y="2370200"/>
            <a:ext cx="3882276" cy="2203191"/>
          </a:xfrm>
          <a:custGeom>
            <a:avLst/>
            <a:gdLst/>
            <a:ahLst/>
            <a:cxnLst/>
            <a:rect l="l" t="t" r="r" b="b"/>
            <a:pathLst>
              <a:path w="3882276" h="2203191">
                <a:moveTo>
                  <a:pt x="0" y="0"/>
                </a:moveTo>
                <a:lnTo>
                  <a:pt x="3882275" y="0"/>
                </a:lnTo>
                <a:lnTo>
                  <a:pt x="3882275" y="2203192"/>
                </a:lnTo>
                <a:lnTo>
                  <a:pt x="0" y="220319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4" name="Freeform 4"/>
          <p:cNvSpPr/>
          <p:nvPr/>
        </p:nvSpPr>
        <p:spPr>
          <a:xfrm>
            <a:off x="0" y="5213703"/>
            <a:ext cx="4732890" cy="2048051"/>
          </a:xfrm>
          <a:custGeom>
            <a:avLst/>
            <a:gdLst/>
            <a:ahLst/>
            <a:cxnLst/>
            <a:rect l="l" t="t" r="r" b="b"/>
            <a:pathLst>
              <a:path w="4732890" h="2048051">
                <a:moveTo>
                  <a:pt x="0" y="0"/>
                </a:moveTo>
                <a:lnTo>
                  <a:pt x="4732890" y="0"/>
                </a:lnTo>
                <a:lnTo>
                  <a:pt x="4732890" y="2048051"/>
                </a:lnTo>
                <a:lnTo>
                  <a:pt x="0" y="204805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5" name="Freeform 5"/>
          <p:cNvSpPr/>
          <p:nvPr/>
        </p:nvSpPr>
        <p:spPr>
          <a:xfrm>
            <a:off x="-2098355" y="3199208"/>
            <a:ext cx="4464800" cy="1339440"/>
          </a:xfrm>
          <a:custGeom>
            <a:avLst/>
            <a:gdLst/>
            <a:ahLst/>
            <a:cxnLst/>
            <a:rect l="l" t="t" r="r" b="b"/>
            <a:pathLst>
              <a:path w="4464800" h="1339440">
                <a:moveTo>
                  <a:pt x="0" y="0"/>
                </a:moveTo>
                <a:lnTo>
                  <a:pt x="4464800" y="0"/>
                </a:lnTo>
                <a:lnTo>
                  <a:pt x="4464800" y="1339440"/>
                </a:lnTo>
                <a:lnTo>
                  <a:pt x="0" y="133944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a:ln cap="sq">
            <a:noFill/>
            <a:prstDash val="solid"/>
            <a:miter/>
          </a:ln>
        </p:spPr>
      </p:sp>
      <p:sp>
        <p:nvSpPr>
          <p:cNvPr id="6" name="Freeform 6"/>
          <p:cNvSpPr/>
          <p:nvPr/>
        </p:nvSpPr>
        <p:spPr>
          <a:xfrm>
            <a:off x="-3369437" y="8234275"/>
            <a:ext cx="4732890" cy="2048051"/>
          </a:xfrm>
          <a:custGeom>
            <a:avLst/>
            <a:gdLst/>
            <a:ahLst/>
            <a:cxnLst/>
            <a:rect l="l" t="t" r="r" b="b"/>
            <a:pathLst>
              <a:path w="4732890" h="2048051">
                <a:moveTo>
                  <a:pt x="0" y="0"/>
                </a:moveTo>
                <a:lnTo>
                  <a:pt x="4732890" y="0"/>
                </a:lnTo>
                <a:lnTo>
                  <a:pt x="4732890" y="2048050"/>
                </a:lnTo>
                <a:lnTo>
                  <a:pt x="0" y="204805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sq">
            <a:noFill/>
            <a:prstDash val="solid"/>
            <a:miter/>
          </a:ln>
        </p:spPr>
      </p:sp>
      <p:sp>
        <p:nvSpPr>
          <p:cNvPr id="7" name="Freeform 7"/>
          <p:cNvSpPr/>
          <p:nvPr/>
        </p:nvSpPr>
        <p:spPr>
          <a:xfrm>
            <a:off x="1367918" y="8156704"/>
            <a:ext cx="2539875" cy="2185301"/>
          </a:xfrm>
          <a:custGeom>
            <a:avLst/>
            <a:gdLst/>
            <a:ahLst/>
            <a:cxnLst/>
            <a:rect l="l" t="t" r="r" b="b"/>
            <a:pathLst>
              <a:path w="2539875" h="2185301">
                <a:moveTo>
                  <a:pt x="0" y="0"/>
                </a:moveTo>
                <a:lnTo>
                  <a:pt x="2539874" y="0"/>
                </a:lnTo>
                <a:lnTo>
                  <a:pt x="2539874" y="2185301"/>
                </a:lnTo>
                <a:lnTo>
                  <a:pt x="0" y="2185301"/>
                </a:lnTo>
                <a:lnTo>
                  <a:pt x="0" y="0"/>
                </a:lnTo>
                <a:close/>
              </a:path>
            </a:pathLst>
          </a:custGeom>
          <a:blipFill>
            <a:blip r:embed="rId4">
              <a:extLst>
                <a:ext uri="{96DAC541-7B7A-43D3-8B79-37D633B846F1}">
                  <asvg:svgBlip xmlns="" xmlns:asvg="http://schemas.microsoft.com/office/drawing/2016/SVG/main" r:embed="rId5"/>
                </a:ext>
              </a:extLst>
            </a:blip>
            <a:stretch>
              <a:fillRect r="-52853" b="-818"/>
            </a:stretch>
          </a:blipFill>
          <a:ln cap="sq">
            <a:noFill/>
            <a:prstDash val="solid"/>
            <a:miter/>
          </a:ln>
        </p:spPr>
      </p:sp>
      <p:sp>
        <p:nvSpPr>
          <p:cNvPr id="8" name="Freeform 8"/>
          <p:cNvSpPr/>
          <p:nvPr/>
        </p:nvSpPr>
        <p:spPr>
          <a:xfrm flipH="1">
            <a:off x="3946514" y="8293955"/>
            <a:ext cx="1572752" cy="2048051"/>
          </a:xfrm>
          <a:custGeom>
            <a:avLst/>
            <a:gdLst/>
            <a:ahLst/>
            <a:cxnLst/>
            <a:rect l="l" t="t" r="r" b="b"/>
            <a:pathLst>
              <a:path w="1572752" h="2048051">
                <a:moveTo>
                  <a:pt x="1572752" y="0"/>
                </a:moveTo>
                <a:lnTo>
                  <a:pt x="0" y="0"/>
                </a:lnTo>
                <a:lnTo>
                  <a:pt x="0" y="2048050"/>
                </a:lnTo>
                <a:lnTo>
                  <a:pt x="1572752" y="2048050"/>
                </a:lnTo>
                <a:lnTo>
                  <a:pt x="1572752" y="0"/>
                </a:lnTo>
                <a:close/>
              </a:path>
            </a:pathLst>
          </a:custGeom>
          <a:blipFill>
            <a:blip r:embed="rId6">
              <a:extLst>
                <a:ext uri="{96DAC541-7B7A-43D3-8B79-37D633B846F1}">
                  <asvg:svgBlip xmlns="" xmlns:asvg="http://schemas.microsoft.com/office/drawing/2016/SVG/main" r:embed="rId7"/>
                </a:ext>
              </a:extLst>
            </a:blip>
            <a:stretch>
              <a:fillRect l="-200930"/>
            </a:stretch>
          </a:blipFill>
          <a:ln cap="sq">
            <a:noFill/>
            <a:prstDash val="solid"/>
            <a:miter/>
          </a:ln>
        </p:spPr>
      </p:sp>
      <p:sp>
        <p:nvSpPr>
          <p:cNvPr id="9" name="Freeform 9"/>
          <p:cNvSpPr/>
          <p:nvPr/>
        </p:nvSpPr>
        <p:spPr>
          <a:xfrm>
            <a:off x="5027062" y="5413233"/>
            <a:ext cx="1489248" cy="2040880"/>
          </a:xfrm>
          <a:custGeom>
            <a:avLst/>
            <a:gdLst/>
            <a:ahLst/>
            <a:cxnLst/>
            <a:rect l="l" t="t" r="r" b="b"/>
            <a:pathLst>
              <a:path w="1489248" h="2040880">
                <a:moveTo>
                  <a:pt x="0" y="0"/>
                </a:moveTo>
                <a:lnTo>
                  <a:pt x="1489247" y="0"/>
                </a:lnTo>
                <a:lnTo>
                  <a:pt x="1489247" y="2040880"/>
                </a:lnTo>
                <a:lnTo>
                  <a:pt x="0" y="2040880"/>
                </a:lnTo>
                <a:lnTo>
                  <a:pt x="0" y="0"/>
                </a:lnTo>
                <a:close/>
              </a:path>
            </a:pathLst>
          </a:custGeom>
          <a:blipFill>
            <a:blip r:embed="rId10">
              <a:extLst>
                <a:ext uri="{96DAC541-7B7A-43D3-8B79-37D633B846F1}">
                  <asvg:svgBlip xmlns="" xmlns:asvg="http://schemas.microsoft.com/office/drawing/2016/SVG/main" r:embed="rId11"/>
                </a:ext>
              </a:extLst>
            </a:blip>
            <a:stretch>
              <a:fillRect t="-123257" r="-316263"/>
            </a:stretch>
          </a:blipFill>
        </p:spPr>
      </p:sp>
      <p:sp>
        <p:nvSpPr>
          <p:cNvPr id="10" name="Freeform 10"/>
          <p:cNvSpPr/>
          <p:nvPr/>
        </p:nvSpPr>
        <p:spPr>
          <a:xfrm>
            <a:off x="5183603" y="3471796"/>
            <a:ext cx="3981171" cy="11497967"/>
          </a:xfrm>
          <a:custGeom>
            <a:avLst/>
            <a:gdLst/>
            <a:ahLst/>
            <a:cxnLst/>
            <a:rect l="l" t="t" r="r" b="b"/>
            <a:pathLst>
              <a:path w="3981171" h="11497967">
                <a:moveTo>
                  <a:pt x="0" y="0"/>
                </a:moveTo>
                <a:lnTo>
                  <a:pt x="3981171" y="0"/>
                </a:lnTo>
                <a:lnTo>
                  <a:pt x="3981171" y="11497967"/>
                </a:lnTo>
                <a:lnTo>
                  <a:pt x="0" y="1149796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13" name="Group 13"/>
          <p:cNvGrpSpPr/>
          <p:nvPr/>
        </p:nvGrpSpPr>
        <p:grpSpPr>
          <a:xfrm>
            <a:off x="4375645" y="58059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7107402" y="126806"/>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sp>
      <p:sp>
        <p:nvSpPr>
          <p:cNvPr id="17" name="Freeform 17"/>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sp>
      <p:sp>
        <p:nvSpPr>
          <p:cNvPr id="18" name="TextBox 4"/>
          <p:cNvSpPr txBox="1"/>
          <p:nvPr/>
        </p:nvSpPr>
        <p:spPr>
          <a:xfrm>
            <a:off x="9164774" y="1166978"/>
            <a:ext cx="7397652" cy="8309967"/>
          </a:xfrm>
          <a:prstGeom prst="rect">
            <a:avLst/>
          </a:prstGeom>
        </p:spPr>
        <p:txBody>
          <a:bodyPr wrap="square" lIns="0" tIns="0" rIns="0" bIns="0" rtlCol="0" anchor="t">
            <a:spAutoFit/>
          </a:bodyPr>
          <a:lstStyle/>
          <a:p>
            <a:pPr algn="ctr">
              <a:lnSpc>
                <a:spcPct val="150000"/>
              </a:lnSpc>
            </a:pPr>
            <a:r>
              <a:rPr lang="en-US" sz="12000" b="1" spc="-471" dirty="0">
                <a:solidFill>
                  <a:srgbClr val="683E38"/>
                </a:solidFill>
                <a:latin typeface="Times New Roman" panose="02020603050405020304" pitchFamily="18" charset="0"/>
                <a:cs typeface="Times New Roman" panose="02020603050405020304" pitchFamily="18" charset="0"/>
              </a:rPr>
              <a:t>I. Đọc </a:t>
            </a:r>
            <a:r>
              <a:rPr lang="en-US" sz="12000" b="1" spc="-471" dirty="0" err="1">
                <a:solidFill>
                  <a:srgbClr val="683E38"/>
                </a:solidFill>
                <a:latin typeface="Times New Roman" panose="02020603050405020304" pitchFamily="18" charset="0"/>
                <a:cs typeface="Times New Roman" panose="02020603050405020304" pitchFamily="18" charset="0"/>
              </a:rPr>
              <a:t>và</a:t>
            </a:r>
            <a:r>
              <a:rPr lang="en-US" sz="12000" b="1" spc="-471" dirty="0">
                <a:solidFill>
                  <a:srgbClr val="683E38"/>
                </a:solidFill>
                <a:latin typeface="Times New Roman" panose="02020603050405020304" pitchFamily="18" charset="0"/>
                <a:cs typeface="Times New Roman" panose="02020603050405020304" pitchFamily="18" charset="0"/>
              </a:rPr>
              <a:t> </a:t>
            </a:r>
            <a:r>
              <a:rPr lang="en-US" sz="12000" b="1" spc="-471" dirty="0" err="1">
                <a:solidFill>
                  <a:srgbClr val="683E38"/>
                </a:solidFill>
                <a:latin typeface="Times New Roman" panose="02020603050405020304" pitchFamily="18" charset="0"/>
                <a:cs typeface="Times New Roman" panose="02020603050405020304" pitchFamily="18" charset="0"/>
              </a:rPr>
              <a:t>tìm</a:t>
            </a:r>
            <a:r>
              <a:rPr lang="en-US" sz="12000" b="1" spc="-471" dirty="0">
                <a:solidFill>
                  <a:srgbClr val="683E38"/>
                </a:solidFill>
                <a:latin typeface="Times New Roman" panose="02020603050405020304" pitchFamily="18" charset="0"/>
                <a:cs typeface="Times New Roman" panose="02020603050405020304" pitchFamily="18" charset="0"/>
              </a:rPr>
              <a:t> hiểu </a:t>
            </a:r>
            <a:r>
              <a:rPr lang="en-US" sz="12000" b="1" spc="-471" dirty="0" err="1">
                <a:solidFill>
                  <a:srgbClr val="683E38"/>
                </a:solidFill>
                <a:latin typeface="Times New Roman" panose="02020603050405020304" pitchFamily="18" charset="0"/>
                <a:cs typeface="Times New Roman" panose="02020603050405020304" pitchFamily="18" charset="0"/>
              </a:rPr>
              <a:t>chung</a:t>
            </a:r>
            <a:endParaRPr lang="en-US" sz="12000" b="1" spc="-471" dirty="0">
              <a:solidFill>
                <a:srgbClr val="683E38"/>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419100"/>
            <a:ext cx="5059398" cy="1015663"/>
          </a:xfrm>
          <a:prstGeom prst="rect">
            <a:avLst/>
          </a:prstGeom>
          <a:noFill/>
        </p:spPr>
        <p:txBody>
          <a:bodyPr wrap="none" rtlCol="0">
            <a:spAutoFit/>
          </a:bodyPr>
          <a:lstStyle/>
          <a:p>
            <a:r>
              <a:rPr lang="en-US" sz="6000" b="1" dirty="0">
                <a:solidFill>
                  <a:schemeClr val="accent6">
                    <a:lumMod val="50000"/>
                  </a:schemeClr>
                </a:solidFill>
                <a:latin typeface="Times New Roman" panose="02020603050405020304" pitchFamily="18" charset="0"/>
                <a:cs typeface="Times New Roman" panose="02020603050405020304" pitchFamily="18" charset="0"/>
              </a:rPr>
              <a:t>1. Đọc văn bản</a:t>
            </a:r>
          </a:p>
        </p:txBody>
      </p:sp>
      <p:sp>
        <p:nvSpPr>
          <p:cNvPr id="12" name="Freeform 2"/>
          <p:cNvSpPr/>
          <p:nvPr/>
        </p:nvSpPr>
        <p:spPr>
          <a:xfrm>
            <a:off x="457200" y="2095500"/>
            <a:ext cx="12439519" cy="6019800"/>
          </a:xfrm>
          <a:custGeom>
            <a:avLst/>
            <a:gdLst/>
            <a:ahLst/>
            <a:cxnLst/>
            <a:rect l="l" t="t" r="r" b="b"/>
            <a:pathLst>
              <a:path w="13101930" h="7664629">
                <a:moveTo>
                  <a:pt x="0" y="0"/>
                </a:moveTo>
                <a:lnTo>
                  <a:pt x="13101930" y="0"/>
                </a:lnTo>
                <a:lnTo>
                  <a:pt x="13101930" y="7664630"/>
                </a:lnTo>
                <a:lnTo>
                  <a:pt x="0" y="76646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4"/>
          <p:cNvSpPr/>
          <p:nvPr/>
        </p:nvSpPr>
        <p:spPr>
          <a:xfrm flipH="1">
            <a:off x="12192000" y="3033725"/>
            <a:ext cx="5167040" cy="12016372"/>
          </a:xfrm>
          <a:custGeom>
            <a:avLst/>
            <a:gdLst/>
            <a:ahLst/>
            <a:cxnLst/>
            <a:rect l="l" t="t" r="r" b="b"/>
            <a:pathLst>
              <a:path w="5167040" h="12016372">
                <a:moveTo>
                  <a:pt x="5167040" y="0"/>
                </a:moveTo>
                <a:lnTo>
                  <a:pt x="0" y="0"/>
                </a:lnTo>
                <a:lnTo>
                  <a:pt x="0" y="12016372"/>
                </a:lnTo>
                <a:lnTo>
                  <a:pt x="5167040" y="12016372"/>
                </a:lnTo>
                <a:lnTo>
                  <a:pt x="516704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 name="Rectangle 2"/>
          <p:cNvSpPr/>
          <p:nvPr/>
        </p:nvSpPr>
        <p:spPr>
          <a:xfrm>
            <a:off x="810490" y="3033725"/>
            <a:ext cx="11732937" cy="2862322"/>
          </a:xfrm>
          <a:prstGeom prst="rect">
            <a:avLst/>
          </a:prstGeom>
        </p:spPr>
        <p:txBody>
          <a:bodyPr wrap="square">
            <a:spAutoFit/>
          </a:bodyPr>
          <a:lstStyle/>
          <a:p>
            <a:pPr>
              <a:lnSpc>
                <a:spcPct val="150000"/>
              </a:lnSpc>
            </a:pPr>
            <a:r>
              <a:rPr lang="vi-VN" sz="6000" b="1" dirty="0" smtClean="0">
                <a:solidFill>
                  <a:srgbClr val="0070C0"/>
                </a:solidFill>
                <a:latin typeface="+mj-lt"/>
              </a:rPr>
              <a:t>- Đọc vui tươi, trong sáng, dí dỏm</a:t>
            </a:r>
            <a:r>
              <a:rPr lang="en-US" sz="6000" b="1" dirty="0" smtClean="0">
                <a:solidFill>
                  <a:srgbClr val="0070C0"/>
                </a:solidFill>
                <a:latin typeface="+mj-lt"/>
              </a:rPr>
              <a:t>.</a:t>
            </a:r>
            <a:endParaRPr lang="vi-VN" sz="6000" b="1" dirty="0" smtClean="0">
              <a:solidFill>
                <a:srgbClr val="0070C0"/>
              </a:solidFill>
              <a:latin typeface="+mj-lt"/>
            </a:endParaRPr>
          </a:p>
          <a:p>
            <a:pPr>
              <a:lnSpc>
                <a:spcPct val="150000"/>
              </a:lnSpc>
            </a:pPr>
            <a:r>
              <a:rPr lang="vi-VN" sz="6000" b="1" dirty="0" smtClean="0">
                <a:solidFill>
                  <a:srgbClr val="0070C0"/>
                </a:solidFill>
                <a:latin typeface="+mj-lt"/>
              </a:rPr>
              <a:t>- </a:t>
            </a:r>
            <a:r>
              <a:rPr lang="vi-VN" sz="6000" b="1" dirty="0">
                <a:solidFill>
                  <a:srgbClr val="0070C0"/>
                </a:solidFill>
                <a:latin typeface="+mj-lt"/>
              </a:rPr>
              <a:t>Chú ý tốc độ đọc</a:t>
            </a:r>
            <a:r>
              <a:rPr lang="en-US" sz="6000" b="1" dirty="0">
                <a:solidFill>
                  <a:srgbClr val="0070C0"/>
                </a:solidFill>
                <a:latin typeface="+mj-lt"/>
              </a:rPr>
              <a:t>.</a:t>
            </a:r>
            <a:endParaRPr lang="vi-VN" sz="6000" b="1" dirty="0">
              <a:solidFill>
                <a:srgbClr val="0070C0"/>
              </a:solidFill>
              <a:latin typeface="+mj-lt"/>
            </a:endParaRPr>
          </a:p>
        </p:txBody>
      </p:sp>
    </p:spTree>
    <p:extLst>
      <p:ext uri="{BB962C8B-B14F-4D97-AF65-F5344CB8AC3E}">
        <p14:creationId xmlns:p14="http://schemas.microsoft.com/office/powerpoint/2010/main" val="280906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419100"/>
            <a:ext cx="6113084" cy="1015663"/>
          </a:xfrm>
          <a:prstGeom prst="rect">
            <a:avLst/>
          </a:prstGeom>
          <a:noFill/>
        </p:spPr>
        <p:txBody>
          <a:bodyPr wrap="none" rtlCol="0">
            <a:spAutoFit/>
          </a:bodyPr>
          <a:lstStyle/>
          <a:p>
            <a:r>
              <a:rPr lang="en-US" sz="6000" b="1" dirty="0">
                <a:solidFill>
                  <a:schemeClr val="accent6">
                    <a:lumMod val="50000"/>
                  </a:schemeClr>
                </a:solidFill>
                <a:latin typeface="Times New Roman" panose="02020603050405020304" pitchFamily="18" charset="0"/>
                <a:cs typeface="Times New Roman" panose="02020603050405020304" pitchFamily="18" charset="0"/>
              </a:rPr>
              <a:t>2.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Tìm</a:t>
            </a:r>
            <a:r>
              <a:rPr lang="en-US" sz="6000" b="1" dirty="0">
                <a:solidFill>
                  <a:schemeClr val="accent6">
                    <a:lumMod val="50000"/>
                  </a:schemeClr>
                </a:solidFill>
                <a:latin typeface="Times New Roman" panose="02020603050405020304" pitchFamily="18" charset="0"/>
                <a:cs typeface="Times New Roman" panose="02020603050405020304" pitchFamily="18" charset="0"/>
              </a:rPr>
              <a:t> hiểu </a:t>
            </a:r>
            <a:r>
              <a:rPr lang="en-US" sz="6000" b="1" dirty="0" err="1">
                <a:solidFill>
                  <a:schemeClr val="accent6">
                    <a:lumMod val="50000"/>
                  </a:schemeClr>
                </a:solidFill>
                <a:latin typeface="Times New Roman" panose="02020603050405020304" pitchFamily="18" charset="0"/>
                <a:cs typeface="Times New Roman" panose="02020603050405020304" pitchFamily="18" charset="0"/>
              </a:rPr>
              <a:t>chung</a:t>
            </a:r>
            <a:endParaRPr lang="en-US" sz="60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026" name="Picture 2" descr="Cuộc đời và 3 bức thư bí ẩn của nhà thơ Nguyễn Nhược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083" y="2628900"/>
            <a:ext cx="5578165" cy="701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467600" y="2247900"/>
            <a:ext cx="9906000" cy="7363554"/>
          </a:xfrm>
          <a:prstGeom prst="rect">
            <a:avLst/>
          </a:prstGeom>
        </p:spPr>
        <p:txBody>
          <a:bodyPr wrap="square">
            <a:spAutoFit/>
          </a:bodyPr>
          <a:lstStyle/>
          <a:p>
            <a:pPr marL="685800" indent="-685800" algn="just">
              <a:lnSpc>
                <a:spcPct val="150000"/>
              </a:lnSpc>
              <a:buFont typeface="Wingdings" panose="05000000000000000000" pitchFamily="2" charset="2"/>
              <a:buChar char="v"/>
            </a:pPr>
            <a:r>
              <a:rPr lang="vi-VN" sz="4500" b="1" dirty="0">
                <a:latin typeface="+mj-lt"/>
              </a:rPr>
              <a:t>Tác giả Nguyễn Nhược Pháp </a:t>
            </a:r>
            <a:r>
              <a:rPr lang="vi-VN" sz="4500" dirty="0">
                <a:latin typeface="+mj-lt"/>
              </a:rPr>
              <a:t>(1914 - 1938) quê ở Hà Nội. </a:t>
            </a:r>
            <a:endParaRPr lang="en-US" sz="4500" dirty="0">
              <a:latin typeface="+mj-lt"/>
            </a:endParaRPr>
          </a:p>
          <a:p>
            <a:pPr marL="685800" indent="-685800" algn="just">
              <a:lnSpc>
                <a:spcPct val="150000"/>
              </a:lnSpc>
              <a:buFont typeface="Wingdings" panose="05000000000000000000" pitchFamily="2" charset="2"/>
              <a:buChar char="v"/>
            </a:pPr>
            <a:r>
              <a:rPr lang="vi-VN" sz="4500" dirty="0">
                <a:latin typeface="+mj-lt"/>
              </a:rPr>
              <a:t>Sáng tác của ông thuộc nhiều thể loại, nổi bật nhất là </a:t>
            </a:r>
            <a:r>
              <a:rPr lang="vi-VN" sz="4500" b="1" dirty="0">
                <a:latin typeface="+mj-lt"/>
              </a:rPr>
              <a:t>thơ</a:t>
            </a:r>
            <a:r>
              <a:rPr lang="vi-VN" sz="4500" dirty="0">
                <a:latin typeface="+mj-lt"/>
              </a:rPr>
              <a:t>.</a:t>
            </a:r>
            <a:endParaRPr lang="en-US" sz="4500" dirty="0">
              <a:latin typeface="+mj-lt"/>
            </a:endParaRPr>
          </a:p>
          <a:p>
            <a:pPr marL="685800" indent="-685800" algn="just">
              <a:lnSpc>
                <a:spcPct val="150000"/>
              </a:lnSpc>
              <a:buFont typeface="Wingdings" panose="05000000000000000000" pitchFamily="2" charset="2"/>
              <a:buChar char="v"/>
            </a:pPr>
            <a:r>
              <a:rPr lang="en-US" sz="4500" dirty="0" err="1">
                <a:latin typeface="Times New Roman" panose="02020603050405020304" pitchFamily="18" charset="0"/>
                <a:cs typeface="Times New Roman" panose="02020603050405020304" pitchFamily="18" charset="0"/>
              </a:rPr>
              <a:t>Tác</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phẩm</a:t>
            </a:r>
            <a:r>
              <a:rPr lang="en-US" sz="4500" dirty="0">
                <a:latin typeface="Times New Roman" panose="02020603050405020304" pitchFamily="18" charset="0"/>
                <a:cs typeface="Times New Roman" panose="02020603050405020304" pitchFamily="18" charset="0"/>
              </a:rPr>
              <a:t> </a:t>
            </a:r>
            <a:r>
              <a:rPr lang="vi-VN" sz="4500" b="1" dirty="0">
                <a:latin typeface="+mj-lt"/>
              </a:rPr>
              <a:t>Sơn Tinh - Thuỷ Tinh </a:t>
            </a:r>
            <a:r>
              <a:rPr lang="vi-VN" sz="4500" dirty="0">
                <a:latin typeface="+mj-lt"/>
              </a:rPr>
              <a:t>được đánh giá là một trong những bài thơ đặc sắc nhất của Nguyễn Nhược Pháp</a:t>
            </a:r>
            <a:r>
              <a:rPr lang="vi-VN" sz="4400" dirty="0">
                <a:latin typeface="+mj-lt"/>
              </a:rPr>
              <a:t>.</a:t>
            </a:r>
          </a:p>
        </p:txBody>
      </p:sp>
      <p:sp>
        <p:nvSpPr>
          <p:cNvPr id="3" name="TextBox 2"/>
          <p:cNvSpPr txBox="1"/>
          <p:nvPr/>
        </p:nvSpPr>
        <p:spPr>
          <a:xfrm>
            <a:off x="685800" y="1616333"/>
            <a:ext cx="3012363" cy="923330"/>
          </a:xfrm>
          <a:prstGeom prst="rect">
            <a:avLst/>
          </a:prstGeom>
          <a:noFill/>
        </p:spPr>
        <p:txBody>
          <a:bodyPr wrap="none" rtlCol="0">
            <a:spAutoFit/>
          </a:bodyPr>
          <a:lstStyle/>
          <a:p>
            <a:r>
              <a:rPr lang="en-US" sz="5400" b="1" i="1" dirty="0">
                <a:solidFill>
                  <a:schemeClr val="accent5">
                    <a:lumMod val="75000"/>
                  </a:schemeClr>
                </a:solidFill>
                <a:latin typeface="Times New Roman" panose="02020603050405020304" pitchFamily="18" charset="0"/>
                <a:cs typeface="Times New Roman" panose="02020603050405020304" pitchFamily="18" charset="0"/>
              </a:rPr>
              <a:t>a. </a:t>
            </a:r>
            <a:r>
              <a:rPr lang="en-US" sz="5400" b="1" i="1" dirty="0" err="1">
                <a:solidFill>
                  <a:schemeClr val="accent5">
                    <a:lumMod val="75000"/>
                  </a:schemeClr>
                </a:solidFill>
                <a:latin typeface="Times New Roman" panose="02020603050405020304" pitchFamily="18" charset="0"/>
                <a:cs typeface="Times New Roman" panose="02020603050405020304" pitchFamily="18" charset="0"/>
              </a:rPr>
              <a:t>Tác</a:t>
            </a:r>
            <a:r>
              <a:rPr lang="en-US" sz="5400" b="1" i="1" dirty="0">
                <a:solidFill>
                  <a:schemeClr val="accent5">
                    <a:lumMod val="75000"/>
                  </a:schemeClr>
                </a:solidFill>
                <a:latin typeface="Times New Roman" panose="02020603050405020304" pitchFamily="18" charset="0"/>
                <a:cs typeface="Times New Roman" panose="02020603050405020304" pitchFamily="18" charset="0"/>
              </a:rPr>
              <a:t> </a:t>
            </a:r>
            <a:r>
              <a:rPr lang="en-US" sz="5400" b="1" i="1" dirty="0" err="1">
                <a:solidFill>
                  <a:schemeClr val="accent5">
                    <a:lumMod val="75000"/>
                  </a:schemeClr>
                </a:solidFill>
                <a:latin typeface="Times New Roman" panose="02020603050405020304" pitchFamily="18" charset="0"/>
                <a:cs typeface="Times New Roman" panose="02020603050405020304" pitchFamily="18" charset="0"/>
              </a:rPr>
              <a:t>giả</a:t>
            </a:r>
            <a:endParaRPr lang="en-US" sz="5400" b="1" i="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97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1290</Words>
  <Application>Microsoft Office PowerPoint</Application>
  <PresentationFormat>Custom</PresentationFormat>
  <Paragraphs>104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VN Light Shutter Solid</vt:lpstr>
      <vt:lpstr>Arial</vt:lpstr>
      <vt:lpstr>Wingdings</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Hà cute</dc:title>
  <dc:creator>Hà Nguyễn</dc:creator>
  <cp:lastModifiedBy>Admin</cp:lastModifiedBy>
  <cp:revision>26</cp:revision>
  <dcterms:created xsi:type="dcterms:W3CDTF">2006-08-16T00:00:00Z</dcterms:created>
  <dcterms:modified xsi:type="dcterms:W3CDTF">2024-07-02T18:00:44Z</dcterms:modified>
  <dc:identifier>DAF0sWCkl6s</dc:identifier>
</cp:coreProperties>
</file>