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0" r:id="rId4"/>
    <p:sldId id="281" r:id="rId5"/>
    <p:sldId id="282" r:id="rId6"/>
    <p:sldId id="283" r:id="rId7"/>
    <p:sldId id="257" r:id="rId8"/>
    <p:sldId id="284" r:id="rId9"/>
    <p:sldId id="285" r:id="rId10"/>
    <p:sldId id="286" r:id="rId11"/>
    <p:sldId id="258" r:id="rId12"/>
    <p:sldId id="287" r:id="rId13"/>
    <p:sldId id="290" r:id="rId14"/>
    <p:sldId id="260" r:id="rId15"/>
    <p:sldId id="261" r:id="rId16"/>
    <p:sldId id="291" r:id="rId17"/>
    <p:sldId id="262" r:id="rId18"/>
    <p:sldId id="293" r:id="rId19"/>
    <p:sldId id="292" r:id="rId20"/>
    <p:sldId id="263" r:id="rId21"/>
    <p:sldId id="294" r:id="rId22"/>
    <p:sldId id="265" r:id="rId23"/>
    <p:sldId id="266" r:id="rId24"/>
    <p:sldId id="276" r:id="rId25"/>
    <p:sldId id="264" r:id="rId26"/>
    <p:sldId id="267" r:id="rId27"/>
    <p:sldId id="272" r:id="rId28"/>
    <p:sldId id="288" r:id="rId29"/>
    <p:sldId id="289" r:id="rId30"/>
    <p:sldId id="279" r:id="rId3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4.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8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6.svg"/><Relationship Id="rId5" Type="http://schemas.openxmlformats.org/officeDocument/2006/relationships/image" Target="../media/image78.svg"/><Relationship Id="rId15" Type="http://schemas.openxmlformats.org/officeDocument/2006/relationships/image" Target="../media/image84.sv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4.svg"/><Relationship Id="rId18" Type="http://schemas.openxmlformats.org/officeDocument/2006/relationships/image" Target="../media/image24.png"/><Relationship Id="rId3" Type="http://schemas.openxmlformats.org/officeDocument/2006/relationships/image" Target="../media/image46.svg"/><Relationship Id="rId21" Type="http://schemas.openxmlformats.org/officeDocument/2006/relationships/image" Target="../media/image6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58.svg"/><Relationship Id="rId2" Type="http://schemas.openxmlformats.org/officeDocument/2006/relationships/image" Target="../media/image17.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2.svg"/><Relationship Id="rId5" Type="http://schemas.openxmlformats.org/officeDocument/2006/relationships/image" Target="../media/image48.svg"/><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50.svg"/><Relationship Id="rId14" Type="http://schemas.openxmlformats.org/officeDocument/2006/relationships/image" Target="../media/image22.png"/><Relationship Id="rId22"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4.svg"/><Relationship Id="rId18" Type="http://schemas.openxmlformats.org/officeDocument/2006/relationships/image" Target="../media/image24.png"/><Relationship Id="rId3" Type="http://schemas.openxmlformats.org/officeDocument/2006/relationships/image" Target="../media/image46.svg"/><Relationship Id="rId21" Type="http://schemas.openxmlformats.org/officeDocument/2006/relationships/image" Target="../media/image6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58.svg"/><Relationship Id="rId2" Type="http://schemas.openxmlformats.org/officeDocument/2006/relationships/image" Target="../media/image17.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2.svg"/><Relationship Id="rId5" Type="http://schemas.openxmlformats.org/officeDocument/2006/relationships/image" Target="../media/image48.svg"/><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50.svg"/><Relationship Id="rId14" Type="http://schemas.openxmlformats.org/officeDocument/2006/relationships/image" Target="../media/image22.png"/><Relationship Id="rId22"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20.png"/><Relationship Id="rId3" Type="http://schemas.openxmlformats.org/officeDocument/2006/relationships/image" Target="../media/image46.svg"/><Relationship Id="rId21" Type="http://schemas.openxmlformats.org/officeDocument/2006/relationships/image" Target="../media/image26.svg"/><Relationship Id="rId7" Type="http://schemas.openxmlformats.org/officeDocument/2006/relationships/image" Target="../media/image56.svg"/><Relationship Id="rId17" Type="http://schemas.openxmlformats.org/officeDocument/2006/relationships/image" Target="../media/image68.svg"/><Relationship Id="rId2" Type="http://schemas.openxmlformats.org/officeDocument/2006/relationships/image" Target="../media/image17.png"/><Relationship Id="rId16" Type="http://schemas.openxmlformats.org/officeDocument/2006/relationships/image" Target="../media/image27.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16.svg"/><Relationship Id="rId10" Type="http://schemas.openxmlformats.org/officeDocument/2006/relationships/image" Target="../media/image24.png"/><Relationship Id="rId19" Type="http://schemas.openxmlformats.org/officeDocument/2006/relationships/image" Target="../media/image52.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20.png"/><Relationship Id="rId3" Type="http://schemas.openxmlformats.org/officeDocument/2006/relationships/image" Target="../media/image46.svg"/><Relationship Id="rId21" Type="http://schemas.openxmlformats.org/officeDocument/2006/relationships/image" Target="../media/image26.svg"/><Relationship Id="rId7" Type="http://schemas.openxmlformats.org/officeDocument/2006/relationships/image" Target="../media/image56.svg"/><Relationship Id="rId17" Type="http://schemas.openxmlformats.org/officeDocument/2006/relationships/image" Target="../media/image68.svg"/><Relationship Id="rId2" Type="http://schemas.openxmlformats.org/officeDocument/2006/relationships/image" Target="../media/image17.png"/><Relationship Id="rId16" Type="http://schemas.openxmlformats.org/officeDocument/2006/relationships/image" Target="../media/image27.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16.svg"/><Relationship Id="rId10" Type="http://schemas.openxmlformats.org/officeDocument/2006/relationships/image" Target="../media/image24.png"/><Relationship Id="rId19" Type="http://schemas.openxmlformats.org/officeDocument/2006/relationships/image" Target="../media/image52.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21" Type="http://schemas.openxmlformats.org/officeDocument/2006/relationships/image" Target="../media/image70.svg"/><Relationship Id="rId7" Type="http://schemas.openxmlformats.org/officeDocument/2006/relationships/image" Target="../media/image56.svg"/><Relationship Id="rId17" Type="http://schemas.openxmlformats.org/officeDocument/2006/relationships/image" Target="../media/image6.svg"/><Relationship Id="rId25"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3.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2.png"/><Relationship Id="rId24" Type="http://schemas.openxmlformats.org/officeDocument/2006/relationships/image" Target="../media/image30.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52.svg"/><Relationship Id="rId10" Type="http://schemas.openxmlformats.org/officeDocument/2006/relationships/image" Target="../media/image24.png"/><Relationship Id="rId19" Type="http://schemas.openxmlformats.org/officeDocument/2006/relationships/image" Target="../media/image10.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21" Type="http://schemas.openxmlformats.org/officeDocument/2006/relationships/image" Target="../media/image70.svg"/><Relationship Id="rId7" Type="http://schemas.openxmlformats.org/officeDocument/2006/relationships/image" Target="../media/image56.svg"/><Relationship Id="rId17" Type="http://schemas.openxmlformats.org/officeDocument/2006/relationships/image" Target="../media/image6.svg"/><Relationship Id="rId25"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3.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2.png"/><Relationship Id="rId24" Type="http://schemas.openxmlformats.org/officeDocument/2006/relationships/image" Target="../media/image30.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52.svg"/><Relationship Id="rId10" Type="http://schemas.openxmlformats.org/officeDocument/2006/relationships/image" Target="../media/image24.png"/><Relationship Id="rId19" Type="http://schemas.openxmlformats.org/officeDocument/2006/relationships/image" Target="../media/image10.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21" Type="http://schemas.openxmlformats.org/officeDocument/2006/relationships/image" Target="../media/image70.svg"/><Relationship Id="rId7" Type="http://schemas.openxmlformats.org/officeDocument/2006/relationships/image" Target="../media/image56.svg"/><Relationship Id="rId17" Type="http://schemas.openxmlformats.org/officeDocument/2006/relationships/image" Target="../media/image6.svg"/><Relationship Id="rId25"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3.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2.png"/><Relationship Id="rId24" Type="http://schemas.openxmlformats.org/officeDocument/2006/relationships/image" Target="../media/image30.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52.svg"/><Relationship Id="rId10" Type="http://schemas.openxmlformats.org/officeDocument/2006/relationships/image" Target="../media/image24.png"/><Relationship Id="rId19" Type="http://schemas.openxmlformats.org/officeDocument/2006/relationships/image" Target="../media/image10.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4.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8.png"/><Relationship Id="rId3" Type="http://schemas.openxmlformats.org/officeDocument/2006/relationships/image" Target="../media/image46.svg"/><Relationship Id="rId21" Type="http://schemas.openxmlformats.org/officeDocument/2006/relationships/image" Target="../media/image14.svg"/><Relationship Id="rId7" Type="http://schemas.openxmlformats.org/officeDocument/2006/relationships/image" Target="../media/image56.svg"/><Relationship Id="rId17" Type="http://schemas.openxmlformats.org/officeDocument/2006/relationships/image" Target="../media/image72.svg"/><Relationship Id="rId2" Type="http://schemas.openxmlformats.org/officeDocument/2006/relationships/image" Target="../media/image17.png"/><Relationship Id="rId16" Type="http://schemas.openxmlformats.org/officeDocument/2006/relationships/image" Target="../media/image49.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10" Type="http://schemas.openxmlformats.org/officeDocument/2006/relationships/image" Target="../media/image24.png"/><Relationship Id="rId19" Type="http://schemas.openxmlformats.org/officeDocument/2006/relationships/image" Target="../media/image16.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8.png"/><Relationship Id="rId3" Type="http://schemas.openxmlformats.org/officeDocument/2006/relationships/image" Target="../media/image46.svg"/><Relationship Id="rId21" Type="http://schemas.openxmlformats.org/officeDocument/2006/relationships/image" Target="../media/image14.svg"/><Relationship Id="rId7" Type="http://schemas.openxmlformats.org/officeDocument/2006/relationships/image" Target="../media/image56.svg"/><Relationship Id="rId17" Type="http://schemas.openxmlformats.org/officeDocument/2006/relationships/image" Target="../media/image72.svg"/><Relationship Id="rId2" Type="http://schemas.openxmlformats.org/officeDocument/2006/relationships/image" Target="../media/image17.png"/><Relationship Id="rId16" Type="http://schemas.openxmlformats.org/officeDocument/2006/relationships/image" Target="../media/image49.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10" Type="http://schemas.openxmlformats.org/officeDocument/2006/relationships/image" Target="../media/image24.png"/><Relationship Id="rId19" Type="http://schemas.openxmlformats.org/officeDocument/2006/relationships/image" Target="../media/image16.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80.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6.svg"/><Relationship Id="rId5" Type="http://schemas.openxmlformats.org/officeDocument/2006/relationships/image" Target="../media/image78.svg"/><Relationship Id="rId15" Type="http://schemas.openxmlformats.org/officeDocument/2006/relationships/image" Target="../media/image84.sv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82.svg"/><Relationship Id="rId1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92.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0.svg"/><Relationship Id="rId5" Type="http://schemas.openxmlformats.org/officeDocument/2006/relationships/image" Target="../media/image86.svg"/><Relationship Id="rId15" Type="http://schemas.openxmlformats.org/officeDocument/2006/relationships/image" Target="../media/image94.svg"/><Relationship Id="rId10" Type="http://schemas.openxmlformats.org/officeDocument/2006/relationships/image" Target="../media/image51.png"/><Relationship Id="rId4" Type="http://schemas.openxmlformats.org/officeDocument/2006/relationships/image" Target="../media/image40.png"/><Relationship Id="rId9" Type="http://schemas.openxmlformats.org/officeDocument/2006/relationships/image" Target="../media/image88.svg"/><Relationship Id="rId1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36.svg"/><Relationship Id="rId7" Type="http://schemas.openxmlformats.org/officeDocument/2006/relationships/image" Target="../media/image140.sv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 Id="rId9" Type="http://schemas.openxmlformats.org/officeDocument/2006/relationships/image" Target="../media/image142.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8" Type="http://schemas.openxmlformats.org/officeDocument/2006/relationships/image" Target="../media/image3.png"/><Relationship Id="rId3" Type="http://schemas.openxmlformats.org/officeDocument/2006/relationships/image" Target="../media/image46.svg"/><Relationship Id="rId21" Type="http://schemas.openxmlformats.org/officeDocument/2006/relationships/image" Target="../media/image76.svg"/><Relationship Id="rId7" Type="http://schemas.openxmlformats.org/officeDocument/2006/relationships/image" Target="../media/image56.svg"/><Relationship Id="rId17" Type="http://schemas.openxmlformats.org/officeDocument/2006/relationships/image" Target="../media/image74.svg"/><Relationship Id="rId2" Type="http://schemas.openxmlformats.org/officeDocument/2006/relationships/image" Target="../media/image17.png"/><Relationship Id="rId16" Type="http://schemas.openxmlformats.org/officeDocument/2006/relationships/image" Target="../media/image56.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52.svg"/><Relationship Id="rId10" Type="http://schemas.openxmlformats.org/officeDocument/2006/relationships/image" Target="../media/image25.png"/><Relationship Id="rId19" Type="http://schemas.openxmlformats.org/officeDocument/2006/relationships/image" Target="../media/image6.svg"/><Relationship Id="rId4" Type="http://schemas.openxmlformats.org/officeDocument/2006/relationships/image" Target="../media/image21.png"/><Relationship Id="rId9" Type="http://schemas.openxmlformats.org/officeDocument/2006/relationships/image" Target="../media/image58.svg"/><Relationship Id="rId22"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88.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76.svg"/><Relationship Id="rId5" Type="http://schemas.openxmlformats.org/officeDocument/2006/relationships/image" Target="../media/image86.svg"/><Relationship Id="rId15" Type="http://schemas.openxmlformats.org/officeDocument/2006/relationships/image" Target="../media/image94.svg"/><Relationship Id="rId10" Type="http://schemas.openxmlformats.org/officeDocument/2006/relationships/image" Target="../media/image57.png"/><Relationship Id="rId4" Type="http://schemas.openxmlformats.org/officeDocument/2006/relationships/image" Target="../media/image40.png"/><Relationship Id="rId9" Type="http://schemas.openxmlformats.org/officeDocument/2006/relationships/image" Target="../media/image26.svg"/><Relationship Id="rId1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4.svg"/><Relationship Id="rId3" Type="http://schemas.openxmlformats.org/officeDocument/2006/relationships/image" Target="../media/image2.svg"/><Relationship Id="rId7" Type="http://schemas.openxmlformats.org/officeDocument/2006/relationships/image" Target="../media/image112.svg"/><Relationship Id="rId12" Type="http://schemas.openxmlformats.org/officeDocument/2006/relationships/image" Target="../media/image59.png"/><Relationship Id="rId17" Type="http://schemas.openxmlformats.org/officeDocument/2006/relationships/image" Target="../media/image116.svg"/><Relationship Id="rId2" Type="http://schemas.openxmlformats.org/officeDocument/2006/relationships/image" Target="../media/image1.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6.svg"/><Relationship Id="rId5" Type="http://schemas.openxmlformats.org/officeDocument/2006/relationships/image" Target="../media/image86.svg"/><Relationship Id="rId15" Type="http://schemas.openxmlformats.org/officeDocument/2006/relationships/image" Target="../media/image14.svg"/><Relationship Id="rId10" Type="http://schemas.openxmlformats.org/officeDocument/2006/relationships/image" Target="../media/image8.png"/><Relationship Id="rId4" Type="http://schemas.openxmlformats.org/officeDocument/2006/relationships/image" Target="../media/image40.png"/><Relationship Id="rId9" Type="http://schemas.openxmlformats.org/officeDocument/2006/relationships/image" Target="../media/image6.svg"/><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svg"/><Relationship Id="rId18" Type="http://schemas.openxmlformats.org/officeDocument/2006/relationships/image" Target="../media/image19.png"/><Relationship Id="rId3" Type="http://schemas.openxmlformats.org/officeDocument/2006/relationships/image" Target="../media/image144.svg"/><Relationship Id="rId7" Type="http://schemas.openxmlformats.org/officeDocument/2006/relationships/image" Target="../media/image156.sv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34.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3.png"/><Relationship Id="rId19" Type="http://schemas.openxmlformats.org/officeDocument/2006/relationships/image" Target="../media/image50.svg"/><Relationship Id="rId4" Type="http://schemas.openxmlformats.org/officeDocument/2006/relationships/image" Target="../media/image2.png"/><Relationship Id="rId9" Type="http://schemas.openxmlformats.org/officeDocument/2006/relationships/image" Target="../media/image26.svg"/><Relationship Id="rId1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18" Type="http://schemas.openxmlformats.org/officeDocument/2006/relationships/image" Target="../media/image3.png"/><Relationship Id="rId3" Type="http://schemas.openxmlformats.org/officeDocument/2006/relationships/image" Target="../media/image46.svg"/><Relationship Id="rId21" Type="http://schemas.openxmlformats.org/officeDocument/2006/relationships/image" Target="../media/image76.svg"/><Relationship Id="rId7" Type="http://schemas.openxmlformats.org/officeDocument/2006/relationships/image" Target="../media/image56.svg"/><Relationship Id="rId17" Type="http://schemas.openxmlformats.org/officeDocument/2006/relationships/image" Target="../media/image74.svg"/><Relationship Id="rId2" Type="http://schemas.openxmlformats.org/officeDocument/2006/relationships/image" Target="../media/image17.png"/><Relationship Id="rId16" Type="http://schemas.openxmlformats.org/officeDocument/2006/relationships/image" Target="../media/image56.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52.svg"/><Relationship Id="rId10" Type="http://schemas.openxmlformats.org/officeDocument/2006/relationships/image" Target="../media/image25.png"/><Relationship Id="rId19" Type="http://schemas.openxmlformats.org/officeDocument/2006/relationships/image" Target="../media/image6.svg"/><Relationship Id="rId4" Type="http://schemas.openxmlformats.org/officeDocument/2006/relationships/image" Target="../media/image21.png"/><Relationship Id="rId9" Type="http://schemas.openxmlformats.org/officeDocument/2006/relationships/image" Target="../media/image58.svg"/><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36.sv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0.svg"/><Relationship Id="rId18" Type="http://schemas.openxmlformats.org/officeDocument/2006/relationships/image" Target="../media/image19.png"/><Relationship Id="rId3" Type="http://schemas.openxmlformats.org/officeDocument/2006/relationships/image" Target="../media/image144.svg"/><Relationship Id="rId7" Type="http://schemas.openxmlformats.org/officeDocument/2006/relationships/image" Target="../media/image156.sv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34.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3.png"/><Relationship Id="rId19" Type="http://schemas.openxmlformats.org/officeDocument/2006/relationships/image" Target="../media/image50.svg"/><Relationship Id="rId4" Type="http://schemas.openxmlformats.org/officeDocument/2006/relationships/image" Target="../media/image2.png"/><Relationship Id="rId9" Type="http://schemas.openxmlformats.org/officeDocument/2006/relationships/image" Target="../media/image26.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4.svg"/><Relationship Id="rId18" Type="http://schemas.openxmlformats.org/officeDocument/2006/relationships/image" Target="../media/image24.png"/><Relationship Id="rId3" Type="http://schemas.openxmlformats.org/officeDocument/2006/relationships/image" Target="../media/image46.svg"/><Relationship Id="rId21" Type="http://schemas.openxmlformats.org/officeDocument/2006/relationships/image" Target="../media/image6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58.svg"/><Relationship Id="rId2" Type="http://schemas.openxmlformats.org/officeDocument/2006/relationships/image" Target="../media/image17.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2.svg"/><Relationship Id="rId5" Type="http://schemas.openxmlformats.org/officeDocument/2006/relationships/image" Target="../media/image48.svg"/><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50.svg"/><Relationship Id="rId14" Type="http://schemas.openxmlformats.org/officeDocument/2006/relationships/image" Target="../media/image22.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2.svg"/><Relationship Id="rId18" Type="http://schemas.openxmlformats.org/officeDocument/2006/relationships/image" Target="../media/image20.png"/><Relationship Id="rId3" Type="http://schemas.openxmlformats.org/officeDocument/2006/relationships/image" Target="../media/image46.svg"/><Relationship Id="rId21" Type="http://schemas.openxmlformats.org/officeDocument/2006/relationships/image" Target="../media/image26.svg"/><Relationship Id="rId7" Type="http://schemas.openxmlformats.org/officeDocument/2006/relationships/image" Target="../media/image56.svg"/><Relationship Id="rId12" Type="http://schemas.openxmlformats.org/officeDocument/2006/relationships/image" Target="../media/image24.png"/><Relationship Id="rId17" Type="http://schemas.openxmlformats.org/officeDocument/2006/relationships/image" Target="../media/image68.svg"/><Relationship Id="rId2" Type="http://schemas.openxmlformats.org/officeDocument/2006/relationships/image" Target="../media/image17.png"/><Relationship Id="rId16" Type="http://schemas.openxmlformats.org/officeDocument/2006/relationships/image" Target="../media/image27.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66.sv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16.svg"/><Relationship Id="rId10" Type="http://schemas.openxmlformats.org/officeDocument/2006/relationships/image" Target="../media/image26.png"/><Relationship Id="rId19" Type="http://schemas.openxmlformats.org/officeDocument/2006/relationships/image" Target="../media/image52.svg"/><Relationship Id="rId4" Type="http://schemas.openxmlformats.org/officeDocument/2006/relationships/image" Target="../media/image21.png"/><Relationship Id="rId9" Type="http://schemas.openxmlformats.org/officeDocument/2006/relationships/image" Target="../media/image58.svg"/><Relationship Id="rId14" Type="http://schemas.openxmlformats.org/officeDocument/2006/relationships/image" Target="../media/image25.png"/><Relationship Id="rId2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4.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8.png"/><Relationship Id="rId4" Type="http://schemas.openxmlformats.org/officeDocument/2006/relationships/image" Target="../media/image29.png"/><Relationship Id="rId9" Type="http://schemas.openxmlformats.org/officeDocument/2006/relationships/image" Target="../media/image24.sv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50.svg"/><Relationship Id="rId3" Type="http://schemas.openxmlformats.org/officeDocument/2006/relationships/image" Target="../media/image144.svg"/><Relationship Id="rId7" Type="http://schemas.openxmlformats.org/officeDocument/2006/relationships/image" Target="../media/image100.svg"/><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48.svg"/><Relationship Id="rId5" Type="http://schemas.openxmlformats.org/officeDocument/2006/relationships/image" Target="../media/image98.svg"/><Relationship Id="rId15" Type="http://schemas.openxmlformats.org/officeDocument/2006/relationships/image" Target="../media/image16.sv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146.sv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94.sv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8.svg"/><Relationship Id="rId5" Type="http://schemas.openxmlformats.org/officeDocument/2006/relationships/image" Target="../media/image6.svg"/><Relationship Id="rId15" Type="http://schemas.openxmlformats.org/officeDocument/2006/relationships/image" Target="../media/image120.sv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86.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2982870" y="1577887"/>
            <a:ext cx="12561930"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l="-30390"/>
              </a:stretch>
            </a:blipFill>
          </p:spPr>
        </p:sp>
      </p:grpSp>
      <p:sp>
        <p:nvSpPr>
          <p:cNvPr id="6" name="TextBox 6"/>
          <p:cNvSpPr txBox="1"/>
          <p:nvPr/>
        </p:nvSpPr>
        <p:spPr>
          <a:xfrm>
            <a:off x="3733800" y="2825165"/>
            <a:ext cx="10678430"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fr-FR"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BIỆN PHÁP TU TỪ </a:t>
            </a:r>
            <a:endParaRPr lang="vi-VN" sz="9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fr-FR" sz="9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CHƠI </a:t>
            </a:r>
            <a:r>
              <a:rPr lang="fr-FR"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CHỮ</a:t>
            </a:r>
            <a:endParaRPr lang="en-GB"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a:off x="9467094"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a:off x="12412548" y="6736572"/>
            <a:ext cx="1771082" cy="1313821"/>
          </a:xfrm>
          <a:custGeom>
            <a:avLst/>
            <a:gdLst/>
            <a:ahLst/>
            <a:cxnLst/>
            <a:rect l="l" t="t" r="r" b="b"/>
            <a:pathLst>
              <a:path w="1771082" h="1313821">
                <a:moveTo>
                  <a:pt x="1771082" y="0"/>
                </a:moveTo>
                <a:lnTo>
                  <a:pt x="0" y="0"/>
                </a:lnTo>
                <a:lnTo>
                  <a:pt x="0" y="1313820"/>
                </a:lnTo>
                <a:lnTo>
                  <a:pt x="1771082" y="1313820"/>
                </a:lnTo>
                <a:lnTo>
                  <a:pt x="1771082"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5004190" y="5422751"/>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flipH="1">
            <a:off x="477140" y="2607509"/>
            <a:ext cx="4625673" cy="9053809"/>
          </a:xfrm>
          <a:custGeom>
            <a:avLst/>
            <a:gdLst/>
            <a:ahLst/>
            <a:cxnLst/>
            <a:rect l="l" t="t" r="r" b="b"/>
            <a:pathLst>
              <a:path w="4625673" h="9053809">
                <a:moveTo>
                  <a:pt x="4625673" y="0"/>
                </a:moveTo>
                <a:lnTo>
                  <a:pt x="0" y="0"/>
                </a:lnTo>
                <a:lnTo>
                  <a:pt x="0" y="9053809"/>
                </a:lnTo>
                <a:lnTo>
                  <a:pt x="4625673" y="9053809"/>
                </a:lnTo>
                <a:lnTo>
                  <a:pt x="4625673"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15004190" y="0"/>
            <a:ext cx="2334214" cy="41148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6615011" y="8569636"/>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2590800" y="1485900"/>
            <a:ext cx="12303361" cy="9050249"/>
          </a:xfrm>
          <a:custGeom>
            <a:avLst/>
            <a:gdLst/>
            <a:ahLst/>
            <a:cxnLst/>
            <a:rect l="l" t="t" r="r" b="b"/>
            <a:pathLst>
              <a:path w="8243954" h="9050249">
                <a:moveTo>
                  <a:pt x="0" y="0"/>
                </a:moveTo>
                <a:lnTo>
                  <a:pt x="8243954" y="0"/>
                </a:lnTo>
                <a:lnTo>
                  <a:pt x="8243954" y="9050249"/>
                </a:lnTo>
                <a:lnTo>
                  <a:pt x="0" y="9050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5088460" y="6308078"/>
            <a:ext cx="2502541" cy="1856430"/>
          </a:xfrm>
          <a:custGeom>
            <a:avLst/>
            <a:gdLst/>
            <a:ahLst/>
            <a:cxnLst/>
            <a:rect l="l" t="t" r="r" b="b"/>
            <a:pathLst>
              <a:path w="2502541" h="1856430">
                <a:moveTo>
                  <a:pt x="2502541" y="0"/>
                </a:moveTo>
                <a:lnTo>
                  <a:pt x="0" y="0"/>
                </a:lnTo>
                <a:lnTo>
                  <a:pt x="0" y="1856430"/>
                </a:lnTo>
                <a:lnTo>
                  <a:pt x="2502541" y="1856430"/>
                </a:lnTo>
                <a:lnTo>
                  <a:pt x="250254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572000" y="3086100"/>
            <a:ext cx="9214129" cy="2954655"/>
          </a:xfrm>
          <a:prstGeom prst="rect">
            <a:avLst/>
          </a:prstGeom>
        </p:spPr>
        <p:txBody>
          <a:bodyPr wrap="square" lIns="0" tIns="0" rIns="0" bIns="0" rtlCol="0" anchor="t">
            <a:spAutoFit/>
          </a:bodyPr>
          <a:lstStyle/>
          <a:p>
            <a:pPr algn="ctr"/>
            <a:r>
              <a:rPr lang="en-US" sz="96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HOẠT ĐỘNG </a:t>
            </a:r>
            <a:r>
              <a:rPr lang="en-US" sz="9600" b="1" spc="5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3 </a:t>
            </a:r>
            <a:r>
              <a:rPr lang="en-US" sz="96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LUYỆN TẬP</a:t>
            </a:r>
            <a:endParaRPr lang="en-GB" sz="96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6" name="Freeform 6"/>
          <p:cNvSpPr/>
          <p:nvPr/>
        </p:nvSpPr>
        <p:spPr>
          <a:xfrm>
            <a:off x="14401800" y="6359898"/>
            <a:ext cx="3170242" cy="3927102"/>
          </a:xfrm>
          <a:custGeom>
            <a:avLst/>
            <a:gdLst/>
            <a:ahLst/>
            <a:cxnLst/>
            <a:rect l="l" t="t" r="r" b="b"/>
            <a:pathLst>
              <a:path w="3170242" h="3927102">
                <a:moveTo>
                  <a:pt x="0" y="0"/>
                </a:moveTo>
                <a:lnTo>
                  <a:pt x="3170242" y="0"/>
                </a:lnTo>
                <a:lnTo>
                  <a:pt x="3170242" y="3927101"/>
                </a:lnTo>
                <a:lnTo>
                  <a:pt x="0" y="3927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5609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209306" y="296236"/>
            <a:ext cx="11974309" cy="6599586"/>
          </a:xfrm>
          <a:custGeom>
            <a:avLst/>
            <a:gdLst/>
            <a:ahLst/>
            <a:cxnLst/>
            <a:rect l="l" t="t" r="r" b="b"/>
            <a:pathLst>
              <a:path w="6563589" h="6599586">
                <a:moveTo>
                  <a:pt x="0" y="0"/>
                </a:moveTo>
                <a:lnTo>
                  <a:pt x="6563589" y="0"/>
                </a:lnTo>
                <a:lnTo>
                  <a:pt x="6563589" y="6599586"/>
                </a:lnTo>
                <a:lnTo>
                  <a:pt x="0" y="65995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335966" y="2759623"/>
            <a:ext cx="3833749" cy="8606376"/>
          </a:xfrm>
          <a:custGeom>
            <a:avLst/>
            <a:gdLst/>
            <a:ahLst/>
            <a:cxnLst/>
            <a:rect l="l" t="t" r="r" b="b"/>
            <a:pathLst>
              <a:path w="3833749" h="8606376">
                <a:moveTo>
                  <a:pt x="0" y="0"/>
                </a:moveTo>
                <a:lnTo>
                  <a:pt x="3833749" y="0"/>
                </a:lnTo>
                <a:lnTo>
                  <a:pt x="3833749" y="8606376"/>
                </a:lnTo>
                <a:lnTo>
                  <a:pt x="0" y="86063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44655" y="6919408"/>
            <a:ext cx="6039393" cy="4677784"/>
          </a:xfrm>
          <a:custGeom>
            <a:avLst/>
            <a:gdLst/>
            <a:ahLst/>
            <a:cxnLst/>
            <a:rect l="l" t="t" r="r" b="b"/>
            <a:pathLst>
              <a:path w="6039393" h="4677784">
                <a:moveTo>
                  <a:pt x="0" y="0"/>
                </a:moveTo>
                <a:lnTo>
                  <a:pt x="6039393" y="0"/>
                </a:lnTo>
                <a:lnTo>
                  <a:pt x="6039393" y="4677784"/>
                </a:lnTo>
                <a:lnTo>
                  <a:pt x="0" y="46777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624460" y="1257300"/>
            <a:ext cx="9144000" cy="4247317"/>
          </a:xfrm>
          <a:prstGeom prst="rect">
            <a:avLst/>
          </a:prstGeom>
        </p:spPr>
        <p:txBody>
          <a:bodyPr wrap="square" lIns="0" tIns="0" rIns="0" bIns="0" rtlCol="0" anchor="t">
            <a:spAutoFit/>
          </a:bodyPr>
          <a:lstStyle/>
          <a:p>
            <a:pPr algn="ctr"/>
            <a:r>
              <a:rPr lang="en-US"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II. THỰC HÀNH</a:t>
            </a:r>
            <a:endParaRPr lang="en-GB"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4464351" y="6652901"/>
            <a:ext cx="1965249" cy="1457857"/>
          </a:xfrm>
          <a:custGeom>
            <a:avLst/>
            <a:gdLst/>
            <a:ahLst/>
            <a:cxnLst/>
            <a:rect l="l" t="t" r="r" b="b"/>
            <a:pathLst>
              <a:path w="1965249" h="1457857">
                <a:moveTo>
                  <a:pt x="1965249" y="0"/>
                </a:moveTo>
                <a:lnTo>
                  <a:pt x="0" y="0"/>
                </a:lnTo>
                <a:lnTo>
                  <a:pt x="0" y="1457857"/>
                </a:lnTo>
                <a:lnTo>
                  <a:pt x="1965249" y="1457857"/>
                </a:lnTo>
                <a:lnTo>
                  <a:pt x="1965249"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1649643" y="6656436"/>
            <a:ext cx="2614235" cy="5039490"/>
          </a:xfrm>
          <a:custGeom>
            <a:avLst/>
            <a:gdLst/>
            <a:ahLst/>
            <a:cxnLst/>
            <a:rect l="l" t="t" r="r" b="b"/>
            <a:pathLst>
              <a:path w="2614235" h="5039490">
                <a:moveTo>
                  <a:pt x="0" y="0"/>
                </a:moveTo>
                <a:lnTo>
                  <a:pt x="2614235" y="0"/>
                </a:lnTo>
                <a:lnTo>
                  <a:pt x="2614235" y="5039489"/>
                </a:lnTo>
                <a:lnTo>
                  <a:pt x="0" y="50394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963365" y="2767364"/>
            <a:ext cx="10028132" cy="6490936"/>
          </a:xfrm>
          <a:custGeom>
            <a:avLst/>
            <a:gdLst/>
            <a:ahLst/>
            <a:cxnLst/>
            <a:rect l="l" t="t" r="r" b="b"/>
            <a:pathLst>
              <a:path w="10028132" h="6490936">
                <a:moveTo>
                  <a:pt x="0" y="0"/>
                </a:moveTo>
                <a:lnTo>
                  <a:pt x="10028131" y="0"/>
                </a:lnTo>
                <a:lnTo>
                  <a:pt x="10028131" y="6490936"/>
                </a:lnTo>
                <a:lnTo>
                  <a:pt x="0" y="64909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686702" y="1262559"/>
            <a:ext cx="5105798" cy="6339027"/>
          </a:xfrm>
          <a:custGeom>
            <a:avLst/>
            <a:gdLst/>
            <a:ahLst/>
            <a:cxnLst/>
            <a:rect l="l" t="t" r="r" b="b"/>
            <a:pathLst>
              <a:path w="5105798" h="6339027">
                <a:moveTo>
                  <a:pt x="0" y="0"/>
                </a:moveTo>
                <a:lnTo>
                  <a:pt x="5105797" y="0"/>
                </a:lnTo>
                <a:lnTo>
                  <a:pt x="5105797" y="6339027"/>
                </a:lnTo>
                <a:lnTo>
                  <a:pt x="0" y="63390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748728" y="564988"/>
            <a:ext cx="5955287" cy="6670892"/>
          </a:xfrm>
          <a:custGeom>
            <a:avLst/>
            <a:gdLst/>
            <a:ahLst/>
            <a:cxnLst/>
            <a:rect l="l" t="t" r="r" b="b"/>
            <a:pathLst>
              <a:path w="5955287" h="6670892">
                <a:moveTo>
                  <a:pt x="0" y="0"/>
                </a:moveTo>
                <a:lnTo>
                  <a:pt x="5955288" y="0"/>
                </a:lnTo>
                <a:lnTo>
                  <a:pt x="5955288" y="6670892"/>
                </a:lnTo>
                <a:lnTo>
                  <a:pt x="0" y="66708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28538" y="7993217"/>
            <a:ext cx="3461351" cy="4287709"/>
          </a:xfrm>
          <a:custGeom>
            <a:avLst/>
            <a:gdLst/>
            <a:ahLst/>
            <a:cxnLst/>
            <a:rect l="l" t="t" r="r" b="b"/>
            <a:pathLst>
              <a:path w="3461351" h="4287709">
                <a:moveTo>
                  <a:pt x="0" y="0"/>
                </a:moveTo>
                <a:lnTo>
                  <a:pt x="3461351" y="0"/>
                </a:lnTo>
                <a:lnTo>
                  <a:pt x="3461351" y="4287710"/>
                </a:lnTo>
                <a:lnTo>
                  <a:pt x="0" y="42877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924946" y="8002276"/>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5694685" y="4010356"/>
            <a:ext cx="6937418" cy="2462213"/>
          </a:xfrm>
          <a:prstGeom prst="rect">
            <a:avLst/>
          </a:prstGeom>
        </p:spPr>
        <p:txBody>
          <a:bodyPr lIns="0" tIns="0" rIns="0" bIns="0" rtlCol="0" anchor="t">
            <a:spAutoFit/>
          </a:bodyPr>
          <a:lstStyle/>
          <a:p>
            <a:pPr marL="1371600" indent="-1371600" algn="ctr">
              <a:buAutoNum type="arabicPeriod"/>
            </a:pPr>
            <a:r>
              <a:rPr lang="en-US" sz="8000" b="1" smtClean="0">
                <a:solidFill>
                  <a:schemeClr val="bg1"/>
                </a:solidFill>
                <a:latin typeface="Times New Roman" panose="02020603050405020304" pitchFamily="18" charset="0"/>
                <a:cs typeface="Times New Roman" panose="02020603050405020304" pitchFamily="18" charset="0"/>
              </a:rPr>
              <a:t>Bài </a:t>
            </a:r>
            <a:r>
              <a:rPr lang="en-US" sz="8000" b="1">
                <a:solidFill>
                  <a:schemeClr val="bg1"/>
                </a:solidFill>
                <a:latin typeface="Times New Roman" panose="02020603050405020304" pitchFamily="18" charset="0"/>
                <a:cs typeface="Times New Roman" panose="02020603050405020304" pitchFamily="18" charset="0"/>
              </a:rPr>
              <a:t>tập </a:t>
            </a:r>
            <a:r>
              <a:rPr lang="en-US" sz="8000" b="1" smtClean="0">
                <a:solidFill>
                  <a:schemeClr val="bg1"/>
                </a:solidFill>
                <a:latin typeface="Times New Roman" panose="02020603050405020304" pitchFamily="18" charset="0"/>
                <a:cs typeface="Times New Roman" panose="02020603050405020304" pitchFamily="18" charset="0"/>
              </a:rPr>
              <a:t>1</a:t>
            </a:r>
            <a:endParaRPr lang="vi-VN" sz="8000" b="1" smtClean="0">
              <a:solidFill>
                <a:schemeClr val="bg1"/>
              </a:solidFill>
              <a:latin typeface="Times New Roman" panose="02020603050405020304" pitchFamily="18" charset="0"/>
              <a:cs typeface="Times New Roman" panose="02020603050405020304" pitchFamily="18" charset="0"/>
            </a:endParaRPr>
          </a:p>
          <a:p>
            <a:pPr algn="ctr"/>
            <a:r>
              <a:rPr lang="en-US" sz="8000" b="1" smtClean="0">
                <a:solidFill>
                  <a:schemeClr val="bg1"/>
                </a:solidFill>
                <a:latin typeface="Times New Roman" panose="02020603050405020304" pitchFamily="18" charset="0"/>
                <a:cs typeface="Times New Roman" panose="02020603050405020304" pitchFamily="18" charset="0"/>
              </a:rPr>
              <a:t> </a:t>
            </a:r>
            <a:r>
              <a:rPr lang="en-US" sz="8000" b="1">
                <a:solidFill>
                  <a:schemeClr val="bg1"/>
                </a:solidFill>
                <a:latin typeface="Times New Roman" panose="02020603050405020304" pitchFamily="18" charset="0"/>
                <a:cs typeface="Times New Roman" panose="02020603050405020304" pitchFamily="18" charset="0"/>
              </a:rPr>
              <a:t>(Tr 46/SHS</a:t>
            </a:r>
            <a:r>
              <a:rPr lang="en-US" sz="8000" b="1" smtClean="0">
                <a:solidFill>
                  <a:schemeClr val="bg1"/>
                </a:solidFill>
                <a:latin typeface="Times New Roman" panose="02020603050405020304" pitchFamily="18" charset="0"/>
                <a:cs typeface="Times New Roman" panose="02020603050405020304" pitchFamily="18" charset="0"/>
              </a:rPr>
              <a:t>)</a:t>
            </a:r>
            <a:endParaRPr lang="en-GB" sz="8000">
              <a:solidFill>
                <a:schemeClr val="bg1"/>
              </a:solidFill>
              <a:latin typeface="Times New Roman" panose="02020603050405020304" pitchFamily="18" charset="0"/>
              <a:cs typeface="Times New Roman" panose="02020603050405020304" pitchFamily="18" charset="0"/>
            </a:endParaRPr>
          </a:p>
        </p:txBody>
      </p:sp>
      <p:sp>
        <p:nvSpPr>
          <p:cNvPr id="10" name="Freeform 10"/>
          <p:cNvSpPr/>
          <p:nvPr/>
        </p:nvSpPr>
        <p:spPr>
          <a:xfrm>
            <a:off x="10890896" y="7806970"/>
            <a:ext cx="2225800" cy="911003"/>
          </a:xfrm>
          <a:custGeom>
            <a:avLst/>
            <a:gdLst/>
            <a:ahLst/>
            <a:cxnLst/>
            <a:rect l="l" t="t" r="r" b="b"/>
            <a:pathLst>
              <a:path w="2225800" h="911003">
                <a:moveTo>
                  <a:pt x="0" y="0"/>
                </a:moveTo>
                <a:lnTo>
                  <a:pt x="2225800" y="0"/>
                </a:lnTo>
                <a:lnTo>
                  <a:pt x="2225800" y="911004"/>
                </a:lnTo>
                <a:lnTo>
                  <a:pt x="0" y="911004"/>
                </a:lnTo>
                <a:lnTo>
                  <a:pt x="0" y="0"/>
                </a:lnTo>
                <a:close/>
              </a:path>
            </a:pathLst>
          </a:custGeom>
          <a:blipFill>
            <a:blip r:embed="rId14">
              <a:extLst>
                <a:ext uri="{96DAC541-7B7A-43D3-8B79-37D633B846F1}">
                  <asvg:svgBlip xmlns:asvg="http://schemas.microsoft.com/office/drawing/2016/SVG/main" xmlns="" r:embed="rId15"/>
                </a:ext>
              </a:extLst>
            </a:blip>
            <a:stretch>
              <a:fillRect t="-81244"/>
            </a:stretch>
          </a:blipFill>
        </p:spPr>
      </p:sp>
    </p:spTree>
    <p:extLst>
      <p:ext uri="{BB962C8B-B14F-4D97-AF65-F5344CB8AC3E}">
        <p14:creationId xmlns:p14="http://schemas.microsoft.com/office/powerpoint/2010/main" val="11781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82713" y="1680162"/>
            <a:ext cx="4307128" cy="9669063"/>
          </a:xfrm>
          <a:custGeom>
            <a:avLst/>
            <a:gdLst/>
            <a:ahLst/>
            <a:cxnLst/>
            <a:rect l="l" t="t" r="r" b="b"/>
            <a:pathLst>
              <a:path w="4307128" h="9669063">
                <a:moveTo>
                  <a:pt x="0" y="0"/>
                </a:moveTo>
                <a:lnTo>
                  <a:pt x="4307129" y="0"/>
                </a:lnTo>
                <a:lnTo>
                  <a:pt x="4307129" y="9669064"/>
                </a:lnTo>
                <a:lnTo>
                  <a:pt x="0" y="9669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3774703"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39290" y="7483864"/>
            <a:ext cx="3478876" cy="41148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5544936" y="521814"/>
            <a:ext cx="12590664" cy="8749136"/>
            <a:chOff x="0" y="0"/>
            <a:chExt cx="13263390" cy="10851659"/>
          </a:xfrm>
        </p:grpSpPr>
        <p:sp>
          <p:nvSpPr>
            <p:cNvPr id="8" name="Freeform 8"/>
            <p:cNvSpPr/>
            <p:nvPr/>
          </p:nvSpPr>
          <p:spPr>
            <a:xfrm>
              <a:off x="-127" y="127"/>
              <a:ext cx="13263263" cy="10858644"/>
            </a:xfrm>
            <a:custGeom>
              <a:avLst/>
              <a:gdLst/>
              <a:ahLst/>
              <a:cxnLst/>
              <a:rect l="l" t="t" r="r" b="b"/>
              <a:pathLst>
                <a:path w="13263263" h="10858644">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sp>
      </p:grpSp>
      <p:grpSp>
        <p:nvGrpSpPr>
          <p:cNvPr id="9" name="Group 9"/>
          <p:cNvGrpSpPr/>
          <p:nvPr/>
        </p:nvGrpSpPr>
        <p:grpSpPr>
          <a:xfrm>
            <a:off x="5704508" y="644056"/>
            <a:ext cx="12202491" cy="8023123"/>
            <a:chOff x="0" y="0"/>
            <a:chExt cx="14793387" cy="10851659"/>
          </a:xfrm>
        </p:grpSpPr>
        <p:sp>
          <p:nvSpPr>
            <p:cNvPr id="10" name="Freeform 10"/>
            <p:cNvSpPr/>
            <p:nvPr/>
          </p:nvSpPr>
          <p:spPr>
            <a:xfrm>
              <a:off x="-127" y="127"/>
              <a:ext cx="14793260" cy="10858644"/>
            </a:xfrm>
            <a:custGeom>
              <a:avLst/>
              <a:gdLst/>
              <a:ahLst/>
              <a:cxnLst/>
              <a:rect l="l" t="t" r="r" b="b"/>
              <a:pathLst>
                <a:path w="14793260" h="10858644">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sp>
      </p:grpSp>
      <p:sp>
        <p:nvSpPr>
          <p:cNvPr id="11" name="Freeform 11"/>
          <p:cNvSpPr/>
          <p:nvPr/>
        </p:nvSpPr>
        <p:spPr>
          <a:xfrm>
            <a:off x="7728528" y="9230474"/>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12">
              <a:extLst>
                <a:ext uri="{96DAC541-7B7A-43D3-8B79-37D633B846F1}">
                  <asvg:svgBlip xmlns:asvg="http://schemas.microsoft.com/office/drawing/2016/SVG/main" xmlns="" r:embed="rId13"/>
                </a:ext>
              </a:extLst>
            </a:blip>
            <a:stretch>
              <a:fillRect t="-61363"/>
            </a:stretch>
          </a:blipFill>
        </p:spPr>
      </p:sp>
      <p:sp>
        <p:nvSpPr>
          <p:cNvPr id="12" name="Freeform 12"/>
          <p:cNvSpPr/>
          <p:nvPr/>
        </p:nvSpPr>
        <p:spPr>
          <a:xfrm>
            <a:off x="5704417" y="8926104"/>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14">
              <a:extLst>
                <a:ext uri="{96DAC541-7B7A-43D3-8B79-37D633B846F1}">
                  <asvg:svgBlip xmlns:asvg="http://schemas.microsoft.com/office/drawing/2016/SVG/main" xmlns="" r:embed="rId15"/>
                </a:ext>
              </a:extLst>
            </a:blip>
            <a:stretch>
              <a:fillRect t="-1145859"/>
            </a:stretch>
          </a:blipFill>
        </p:spPr>
      </p:sp>
      <p:sp>
        <p:nvSpPr>
          <p:cNvPr id="13" name="Freeform 13"/>
          <p:cNvSpPr/>
          <p:nvPr/>
        </p:nvSpPr>
        <p:spPr>
          <a:xfrm>
            <a:off x="11805596" y="8913150"/>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5" name="Freeform 15"/>
          <p:cNvSpPr/>
          <p:nvPr/>
        </p:nvSpPr>
        <p:spPr>
          <a:xfrm flipV="1">
            <a:off x="5512172" y="264985"/>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6" name="Freeform 16"/>
          <p:cNvSpPr/>
          <p:nvPr/>
        </p:nvSpPr>
        <p:spPr>
          <a:xfrm flipV="1">
            <a:off x="10619051" y="25997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7" name="Freeform 17"/>
          <p:cNvSpPr/>
          <p:nvPr/>
        </p:nvSpPr>
        <p:spPr>
          <a:xfrm>
            <a:off x="11035320" y="-342900"/>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495168">
            <a:off x="7687430" y="-76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74972">
            <a:off x="11118806" y="-944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graphicFrame>
        <p:nvGraphicFramePr>
          <p:cNvPr id="23" name="Table 22"/>
          <p:cNvGraphicFramePr>
            <a:graphicFrameLocks noGrp="1"/>
          </p:cNvGraphicFramePr>
          <p:nvPr>
            <p:extLst>
              <p:ext uri="{D42A27DB-BD31-4B8C-83A1-F6EECF244321}">
                <p14:modId xmlns:p14="http://schemas.microsoft.com/office/powerpoint/2010/main" val="206828534"/>
              </p:ext>
            </p:extLst>
          </p:nvPr>
        </p:nvGraphicFramePr>
        <p:xfrm>
          <a:off x="5919146" y="953377"/>
          <a:ext cx="11772900" cy="752856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234254"/>
                <a:gridCol w="5638800"/>
                <a:gridCol w="3899846"/>
              </a:tblGrid>
              <a:tr h="204692">
                <a:tc>
                  <a:txBody>
                    <a:bodyPr/>
                    <a:lstStyle/>
                    <a:p>
                      <a:pPr marL="457200" marR="196850" lvl="0" indent="0" algn="ctr" defTabSz="914400" rtl="0" eaLnBrk="1" fontAlgn="auto" latinLnBrk="0" hangingPunct="1">
                        <a:lnSpc>
                          <a:spcPct val="100000"/>
                        </a:lnSpc>
                        <a:spcBef>
                          <a:spcPts val="0"/>
                        </a:spcBef>
                        <a:spcAft>
                          <a:spcPts val="0"/>
                        </a:spcAft>
                        <a:buClrTx/>
                        <a:buSzTx/>
                        <a:buFontTx/>
                        <a:buNone/>
                        <a:tabLst>
                          <a:tab pos="459740" algn="l"/>
                        </a:tabLst>
                        <a:defRPr/>
                      </a:pPr>
                      <a:r>
                        <a:rPr lang="en-US" sz="3800" b="1" smtClean="0">
                          <a:effectLst/>
                          <a:latin typeface="Times New Roman" panose="02020603050405020304" pitchFamily="18" charset="0"/>
                          <a:ea typeface="Times New Roman" panose="02020603050405020304" pitchFamily="18" charset="0"/>
                        </a:rPr>
                        <a:t>Trường hợp</a:t>
                      </a:r>
                      <a:endParaRPr lang="en-GB" sz="3800" smtClean="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fr-FR" sz="3800" b="1">
                          <a:effectLst/>
                          <a:latin typeface="Times New Roman" panose="02020603050405020304" pitchFamily="18" charset="0"/>
                          <a:ea typeface="Times New Roman" panose="02020603050405020304" pitchFamily="18" charset="0"/>
                        </a:rPr>
                        <a:t>Biện pháp tu từ chơi chữ</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800" b="1">
                          <a:effectLst/>
                          <a:latin typeface="Times New Roman" panose="02020603050405020304" pitchFamily="18" charset="0"/>
                          <a:ea typeface="Times New Roman" panose="02020603050405020304" pitchFamily="18" charset="0"/>
                        </a:rPr>
                        <a:t>Tác dụng</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502">
                <a:tc>
                  <a:txBody>
                    <a:bodyPr/>
                    <a:lstStyle/>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3800" smtClean="0">
                          <a:effectLst/>
                          <a:latin typeface="Times New Roman" panose="02020603050405020304" pitchFamily="18" charset="0"/>
                          <a:ea typeface="Times New Roman" panose="02020603050405020304" pitchFamily="18" charset="0"/>
                        </a:rPr>
                        <a:t>a</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800" i="1">
                          <a:solidFill>
                            <a:srgbClr val="231F20"/>
                          </a:solidFill>
                          <a:effectLst/>
                          <a:latin typeface="Times New Roman" panose="02020603050405020304" pitchFamily="18" charset="0"/>
                          <a:ea typeface="Times New Roman" panose="02020603050405020304" pitchFamily="18" charset="0"/>
                        </a:rPr>
                        <a:t>- chín</a:t>
                      </a:r>
                      <a:r>
                        <a:rPr lang="en-GB" sz="3800">
                          <a:solidFill>
                            <a:srgbClr val="231F20"/>
                          </a:solidFill>
                          <a:effectLst/>
                          <a:latin typeface="Times New Roman" panose="02020603050405020304" pitchFamily="18" charset="0"/>
                          <a:ea typeface="Times New Roman" panose="02020603050405020304" pitchFamily="18" charset="0"/>
                        </a:rPr>
                        <a:t> (1) là tính từ chỉ khả năng nắm chắc, tinh thông, kĩ lưỡng, đầy đủ mọi khía cạnh;</a:t>
                      </a:r>
                    </a:p>
                    <a:p>
                      <a:pPr algn="just">
                        <a:lnSpc>
                          <a:spcPct val="100000"/>
                        </a:lnSpc>
                        <a:spcAft>
                          <a:spcPts val="0"/>
                        </a:spcAft>
                      </a:pPr>
                      <a:r>
                        <a:rPr lang="en-GB" sz="3800">
                          <a:solidFill>
                            <a:srgbClr val="231F20"/>
                          </a:solidFill>
                          <a:effectLst/>
                          <a:latin typeface="Times New Roman" panose="02020603050405020304" pitchFamily="18" charset="0"/>
                          <a:ea typeface="Times New Roman" panose="02020603050405020304" pitchFamily="18" charset="0"/>
                        </a:rPr>
                        <a:t>- </a:t>
                      </a:r>
                      <a:r>
                        <a:rPr lang="en-GB" sz="3800" i="1">
                          <a:solidFill>
                            <a:srgbClr val="231F20"/>
                          </a:solidFill>
                          <a:effectLst/>
                          <a:latin typeface="Times New Roman" panose="02020603050405020304" pitchFamily="18" charset="0"/>
                          <a:ea typeface="Times New Roman" panose="02020603050405020304" pitchFamily="18" charset="0"/>
                        </a:rPr>
                        <a:t>chín</a:t>
                      </a:r>
                      <a:r>
                        <a:rPr lang="en-GB" sz="3800">
                          <a:solidFill>
                            <a:srgbClr val="231F20"/>
                          </a:solidFill>
                          <a:effectLst/>
                          <a:latin typeface="Times New Roman" panose="02020603050405020304" pitchFamily="18" charset="0"/>
                          <a:ea typeface="Times New Roman" panose="02020603050405020304" pitchFamily="18" charset="0"/>
                        </a:rPr>
                        <a:t> (2) là danh từ chỉ số lớn nhất có một chữ số trong dãy số tự nhiên, tượng trưng cho ý nghĩa là nhiều.</a:t>
                      </a:r>
                    </a:p>
                    <a:p>
                      <a:pPr marL="457200" marR="196850" algn="just">
                        <a:lnSpc>
                          <a:spcPct val="100000"/>
                        </a:lnSpc>
                        <a:spcAft>
                          <a:spcPts val="0"/>
                        </a:spcAft>
                        <a:tabLst>
                          <a:tab pos="459740" algn="l"/>
                        </a:tabLst>
                      </a:pPr>
                      <a:r>
                        <a:rPr lang="en-US" sz="3800">
                          <a:effectLst/>
                          <a:latin typeface="Times New Roman" panose="02020603050405020304" pitchFamily="18" charset="0"/>
                          <a:ea typeface="Times New Roman" panose="02020603050405020304" pitchFamily="18" charset="0"/>
                          <a:sym typeface="Wingdings" panose="05000000000000000000" pitchFamily="2" charset="2"/>
                        </a:rPr>
                        <a:t></a:t>
                      </a:r>
                      <a:r>
                        <a:rPr lang="en-US" sz="3800">
                          <a:effectLst/>
                          <a:latin typeface="Times New Roman" panose="02020603050405020304" pitchFamily="18" charset="0"/>
                          <a:ea typeface="Times New Roman" panose="02020603050405020304" pitchFamily="18" charset="0"/>
                        </a:rPr>
                        <a:t> Đây là cách thức chơi chữ dùng từ đồng âm.</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800">
                          <a:solidFill>
                            <a:srgbClr val="231F20"/>
                          </a:solidFill>
                          <a:effectLst/>
                          <a:latin typeface="Times New Roman" panose="02020603050405020304" pitchFamily="18" charset="0"/>
                          <a:ea typeface="Times New Roman" panose="02020603050405020304" pitchFamily="18" charset="0"/>
                        </a:rPr>
                        <a:t>- Làm phong phú cho tư duy (cùng một âm đọc nhưng có thể là những từ khác nhau, biểu thị các ý nghĩa khác nhau).</a:t>
                      </a:r>
                    </a:p>
                    <a:p>
                      <a:pPr algn="just">
                        <a:lnSpc>
                          <a:spcPct val="100000"/>
                        </a:lnSpc>
                        <a:spcAft>
                          <a:spcPts val="0"/>
                        </a:spcAft>
                      </a:pPr>
                      <a:r>
                        <a:rPr lang="en-GB" sz="3800">
                          <a:solidFill>
                            <a:srgbClr val="231F20"/>
                          </a:solidFill>
                          <a:effectLst/>
                          <a:latin typeface="Times New Roman" panose="02020603050405020304" pitchFamily="18" charset="0"/>
                          <a:ea typeface="Times New Roman" panose="02020603050405020304" pitchFamily="18" charset="0"/>
                        </a:rPr>
                        <a:t>- Đem lại sự thú vị cho câu nói, để từ đó gửi gắm bài học ý </a:t>
                      </a:r>
                      <a:r>
                        <a:rPr lang="en-GB" sz="3800" smtClean="0">
                          <a:solidFill>
                            <a:srgbClr val="231F20"/>
                          </a:solidFill>
                          <a:effectLst/>
                          <a:latin typeface="Times New Roman" panose="02020603050405020304" pitchFamily="18" charset="0"/>
                          <a:ea typeface="Times New Roman" panose="02020603050405020304" pitchFamily="18" charset="0"/>
                        </a:rPr>
                        <a:t>nghĩa</a:t>
                      </a:r>
                      <a:r>
                        <a:rPr lang="en-US" sz="3800">
                          <a:effectLst/>
                          <a:latin typeface="Times New Roman" panose="02020603050405020304" pitchFamily="18" charset="0"/>
                          <a:ea typeface="Times New Roman" panose="02020603050405020304" pitchFamily="18" charset="0"/>
                        </a:rPr>
                        <a:t> </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73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82713" y="1680162"/>
            <a:ext cx="4307128" cy="9669063"/>
          </a:xfrm>
          <a:custGeom>
            <a:avLst/>
            <a:gdLst/>
            <a:ahLst/>
            <a:cxnLst/>
            <a:rect l="l" t="t" r="r" b="b"/>
            <a:pathLst>
              <a:path w="4307128" h="9669063">
                <a:moveTo>
                  <a:pt x="0" y="0"/>
                </a:moveTo>
                <a:lnTo>
                  <a:pt x="4307129" y="0"/>
                </a:lnTo>
                <a:lnTo>
                  <a:pt x="4307129" y="9669064"/>
                </a:lnTo>
                <a:lnTo>
                  <a:pt x="0" y="9669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3774703"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39290" y="7483864"/>
            <a:ext cx="3478876" cy="41148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5544936" y="521814"/>
            <a:ext cx="12590664" cy="8749136"/>
            <a:chOff x="0" y="0"/>
            <a:chExt cx="13263390" cy="10851659"/>
          </a:xfrm>
        </p:grpSpPr>
        <p:sp>
          <p:nvSpPr>
            <p:cNvPr id="8" name="Freeform 8"/>
            <p:cNvSpPr/>
            <p:nvPr/>
          </p:nvSpPr>
          <p:spPr>
            <a:xfrm>
              <a:off x="-127" y="127"/>
              <a:ext cx="13263263" cy="10858644"/>
            </a:xfrm>
            <a:custGeom>
              <a:avLst/>
              <a:gdLst/>
              <a:ahLst/>
              <a:cxnLst/>
              <a:rect l="l" t="t" r="r" b="b"/>
              <a:pathLst>
                <a:path w="13263263" h="10858644">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sp>
      </p:grpSp>
      <p:grpSp>
        <p:nvGrpSpPr>
          <p:cNvPr id="9" name="Group 9"/>
          <p:cNvGrpSpPr/>
          <p:nvPr/>
        </p:nvGrpSpPr>
        <p:grpSpPr>
          <a:xfrm>
            <a:off x="5704508" y="644056"/>
            <a:ext cx="12202491" cy="8023123"/>
            <a:chOff x="0" y="0"/>
            <a:chExt cx="14793387" cy="10851659"/>
          </a:xfrm>
        </p:grpSpPr>
        <p:sp>
          <p:nvSpPr>
            <p:cNvPr id="10" name="Freeform 10"/>
            <p:cNvSpPr/>
            <p:nvPr/>
          </p:nvSpPr>
          <p:spPr>
            <a:xfrm>
              <a:off x="-127" y="127"/>
              <a:ext cx="14793260" cy="10858644"/>
            </a:xfrm>
            <a:custGeom>
              <a:avLst/>
              <a:gdLst/>
              <a:ahLst/>
              <a:cxnLst/>
              <a:rect l="l" t="t" r="r" b="b"/>
              <a:pathLst>
                <a:path w="14793260" h="10858644">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sp>
      </p:grpSp>
      <p:sp>
        <p:nvSpPr>
          <p:cNvPr id="11" name="Freeform 11"/>
          <p:cNvSpPr/>
          <p:nvPr/>
        </p:nvSpPr>
        <p:spPr>
          <a:xfrm>
            <a:off x="7728528" y="9230474"/>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12">
              <a:extLst>
                <a:ext uri="{96DAC541-7B7A-43D3-8B79-37D633B846F1}">
                  <asvg:svgBlip xmlns:asvg="http://schemas.microsoft.com/office/drawing/2016/SVG/main" xmlns="" r:embed="rId13"/>
                </a:ext>
              </a:extLst>
            </a:blip>
            <a:stretch>
              <a:fillRect t="-61363"/>
            </a:stretch>
          </a:blipFill>
        </p:spPr>
      </p:sp>
      <p:sp>
        <p:nvSpPr>
          <p:cNvPr id="12" name="Freeform 12"/>
          <p:cNvSpPr/>
          <p:nvPr/>
        </p:nvSpPr>
        <p:spPr>
          <a:xfrm>
            <a:off x="5704417" y="8926104"/>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14">
              <a:extLst>
                <a:ext uri="{96DAC541-7B7A-43D3-8B79-37D633B846F1}">
                  <asvg:svgBlip xmlns:asvg="http://schemas.microsoft.com/office/drawing/2016/SVG/main" xmlns="" r:embed="rId15"/>
                </a:ext>
              </a:extLst>
            </a:blip>
            <a:stretch>
              <a:fillRect t="-1145859"/>
            </a:stretch>
          </a:blipFill>
        </p:spPr>
      </p:sp>
      <p:sp>
        <p:nvSpPr>
          <p:cNvPr id="13" name="Freeform 13"/>
          <p:cNvSpPr/>
          <p:nvPr/>
        </p:nvSpPr>
        <p:spPr>
          <a:xfrm>
            <a:off x="11805596" y="8913150"/>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5" name="Freeform 15"/>
          <p:cNvSpPr/>
          <p:nvPr/>
        </p:nvSpPr>
        <p:spPr>
          <a:xfrm flipV="1">
            <a:off x="5512172" y="264985"/>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6" name="Freeform 16"/>
          <p:cNvSpPr/>
          <p:nvPr/>
        </p:nvSpPr>
        <p:spPr>
          <a:xfrm flipV="1">
            <a:off x="10619051" y="25997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7" name="Freeform 17"/>
          <p:cNvSpPr/>
          <p:nvPr/>
        </p:nvSpPr>
        <p:spPr>
          <a:xfrm>
            <a:off x="11035320" y="-342900"/>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495168">
            <a:off x="7687430" y="-76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74972">
            <a:off x="11118806" y="-944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graphicFrame>
        <p:nvGraphicFramePr>
          <p:cNvPr id="23" name="Table 22"/>
          <p:cNvGraphicFramePr>
            <a:graphicFrameLocks noGrp="1"/>
          </p:cNvGraphicFramePr>
          <p:nvPr>
            <p:extLst>
              <p:ext uri="{D42A27DB-BD31-4B8C-83A1-F6EECF244321}">
                <p14:modId xmlns:p14="http://schemas.microsoft.com/office/powerpoint/2010/main" val="87941973"/>
              </p:ext>
            </p:extLst>
          </p:nvPr>
        </p:nvGraphicFramePr>
        <p:xfrm>
          <a:off x="5919146" y="758771"/>
          <a:ext cx="11772900" cy="7528560"/>
        </p:xfrm>
        <a:graphic>
          <a:graphicData uri="http://schemas.openxmlformats.org/drawingml/2006/table">
            <a:tbl>
              <a:tblPr firstRow="1" firstCol="1" bandRow="1"/>
              <a:tblGrid>
                <a:gridCol w="2386654"/>
                <a:gridCol w="5410200"/>
                <a:gridCol w="3976046"/>
              </a:tblGrid>
              <a:tr h="204692">
                <a:tc>
                  <a:txBody>
                    <a:bodyPr/>
                    <a:lstStyle/>
                    <a:p>
                      <a:pPr marL="457200" marR="196850" lvl="0" indent="0" algn="ctr" defTabSz="914400" rtl="0" eaLnBrk="1" fontAlgn="auto" latinLnBrk="0" hangingPunct="1">
                        <a:lnSpc>
                          <a:spcPct val="100000"/>
                        </a:lnSpc>
                        <a:spcBef>
                          <a:spcPts val="0"/>
                        </a:spcBef>
                        <a:spcAft>
                          <a:spcPts val="0"/>
                        </a:spcAft>
                        <a:buClrTx/>
                        <a:buSzTx/>
                        <a:buFontTx/>
                        <a:buNone/>
                        <a:tabLst>
                          <a:tab pos="459740" algn="l"/>
                        </a:tabLst>
                        <a:defRPr/>
                      </a:pPr>
                      <a:r>
                        <a:rPr lang="en-US" sz="3800" b="1" smtClean="0">
                          <a:effectLst/>
                          <a:latin typeface="Times New Roman" panose="02020603050405020304" pitchFamily="18" charset="0"/>
                          <a:ea typeface="Times New Roman" panose="02020603050405020304" pitchFamily="18" charset="0"/>
                        </a:rPr>
                        <a:t>Trường hợp</a:t>
                      </a:r>
                      <a:endParaRPr lang="en-GB" sz="3800" smtClean="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fr-FR" sz="3800" b="1">
                          <a:effectLst/>
                          <a:latin typeface="Times New Roman" panose="02020603050405020304" pitchFamily="18" charset="0"/>
                          <a:ea typeface="Times New Roman" panose="02020603050405020304" pitchFamily="18" charset="0"/>
                        </a:rPr>
                        <a:t>Biện pháp tu từ </a:t>
                      </a:r>
                      <a:endParaRPr lang="vi-VN" sz="3800" b="1"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fr-FR" sz="3800" b="1" smtClean="0">
                          <a:effectLst/>
                          <a:latin typeface="Times New Roman" panose="02020603050405020304" pitchFamily="18" charset="0"/>
                          <a:ea typeface="Times New Roman" panose="02020603050405020304" pitchFamily="18" charset="0"/>
                        </a:rPr>
                        <a:t>chơi </a:t>
                      </a:r>
                      <a:r>
                        <a:rPr lang="fr-FR" sz="3800" b="1">
                          <a:effectLst/>
                          <a:latin typeface="Times New Roman" panose="02020603050405020304" pitchFamily="18" charset="0"/>
                          <a:ea typeface="Times New Roman" panose="02020603050405020304" pitchFamily="18" charset="0"/>
                        </a:rPr>
                        <a:t>chữ</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3800" b="1">
                          <a:effectLst/>
                          <a:latin typeface="Times New Roman" panose="02020603050405020304" pitchFamily="18" charset="0"/>
                          <a:ea typeface="Times New Roman" panose="02020603050405020304" pitchFamily="18" charset="0"/>
                        </a:rPr>
                        <a:t>Tác dụng</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66">
                <a:tc>
                  <a:txBody>
                    <a:bodyPr/>
                    <a:lstStyle/>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8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3800" smtClean="0">
                          <a:effectLst/>
                          <a:latin typeface="Times New Roman" panose="02020603050405020304" pitchFamily="18" charset="0"/>
                          <a:ea typeface="Times New Roman" panose="02020603050405020304" pitchFamily="18" charset="0"/>
                        </a:rPr>
                        <a:t>b</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800" i="1">
                          <a:solidFill>
                            <a:srgbClr val="231F20"/>
                          </a:solidFill>
                          <a:effectLst/>
                          <a:latin typeface="Times New Roman" panose="02020603050405020304" pitchFamily="18" charset="0"/>
                          <a:ea typeface="Times New Roman" panose="02020603050405020304" pitchFamily="18" charset="0"/>
                        </a:rPr>
                        <a:t>- phụ</a:t>
                      </a:r>
                      <a:r>
                        <a:rPr lang="en-GB" sz="3800">
                          <a:solidFill>
                            <a:srgbClr val="231F20"/>
                          </a:solidFill>
                          <a:effectLst/>
                          <a:latin typeface="Times New Roman" panose="02020603050405020304" pitchFamily="18" charset="0"/>
                          <a:ea typeface="Times New Roman" panose="02020603050405020304" pitchFamily="18" charset="0"/>
                        </a:rPr>
                        <a:t> là một yếu tố Hán Việt có nghĩa là cha, đồng âm với </a:t>
                      </a:r>
                      <a:r>
                        <a:rPr lang="en-GB" sz="3800" i="1">
                          <a:solidFill>
                            <a:srgbClr val="231F20"/>
                          </a:solidFill>
                          <a:effectLst/>
                          <a:latin typeface="Times New Roman" panose="02020603050405020304" pitchFamily="18" charset="0"/>
                          <a:ea typeface="Times New Roman" panose="02020603050405020304" pitchFamily="18" charset="0"/>
                        </a:rPr>
                        <a:t>phụ</a:t>
                      </a:r>
                      <a:r>
                        <a:rPr lang="en-GB" sz="3800">
                          <a:solidFill>
                            <a:srgbClr val="231F20"/>
                          </a:solidFill>
                          <a:effectLst/>
                          <a:latin typeface="Times New Roman" panose="02020603050405020304" pitchFamily="18" charset="0"/>
                          <a:ea typeface="Times New Roman" panose="02020603050405020304" pitchFamily="18" charset="0"/>
                        </a:rPr>
                        <a:t> trong từ </a:t>
                      </a:r>
                      <a:r>
                        <a:rPr lang="en-GB" sz="3800" i="1">
                          <a:solidFill>
                            <a:srgbClr val="231F20"/>
                          </a:solidFill>
                          <a:effectLst/>
                          <a:latin typeface="Times New Roman" panose="02020603050405020304" pitchFamily="18" charset="0"/>
                          <a:ea typeface="Times New Roman" panose="02020603050405020304" pitchFamily="18" charset="0"/>
                        </a:rPr>
                        <a:t>đậu phụ</a:t>
                      </a:r>
                      <a:r>
                        <a:rPr lang="en-GB" sz="3800">
                          <a:solidFill>
                            <a:srgbClr val="231F20"/>
                          </a:solidFill>
                          <a:effectLst/>
                          <a:latin typeface="Times New Roman" panose="02020603050405020304" pitchFamily="18" charset="0"/>
                          <a:ea typeface="Times New Roman" panose="02020603050405020304" pitchFamily="18" charset="0"/>
                        </a:rPr>
                        <a:t>; </a:t>
                      </a:r>
                    </a:p>
                    <a:p>
                      <a:pPr algn="just">
                        <a:lnSpc>
                          <a:spcPct val="100000"/>
                        </a:lnSpc>
                        <a:spcAft>
                          <a:spcPts val="0"/>
                        </a:spcAft>
                      </a:pPr>
                      <a:r>
                        <a:rPr lang="en-GB" sz="3800" smtClean="0">
                          <a:solidFill>
                            <a:srgbClr val="231F20"/>
                          </a:solidFill>
                          <a:effectLst/>
                          <a:latin typeface="Times New Roman" panose="02020603050405020304" pitchFamily="18" charset="0"/>
                          <a:ea typeface="Times New Roman" panose="02020603050405020304" pitchFamily="18" charset="0"/>
                        </a:rPr>
                        <a:t>- </a:t>
                      </a:r>
                      <a:r>
                        <a:rPr lang="en-GB" sz="3800" i="1" smtClean="0">
                          <a:solidFill>
                            <a:srgbClr val="231F20"/>
                          </a:solidFill>
                          <a:effectLst/>
                          <a:latin typeface="Times New Roman" panose="02020603050405020304" pitchFamily="18" charset="0"/>
                          <a:ea typeface="Times New Roman" panose="02020603050405020304" pitchFamily="18" charset="0"/>
                        </a:rPr>
                        <a:t>mẫu</a:t>
                      </a:r>
                      <a:r>
                        <a:rPr lang="en-GB" sz="3800" smtClean="0">
                          <a:solidFill>
                            <a:srgbClr val="231F20"/>
                          </a:solidFill>
                          <a:effectLst/>
                          <a:latin typeface="Times New Roman" panose="02020603050405020304" pitchFamily="18" charset="0"/>
                          <a:ea typeface="Times New Roman" panose="02020603050405020304" pitchFamily="18" charset="0"/>
                        </a:rPr>
                        <a:t> </a:t>
                      </a:r>
                      <a:r>
                        <a:rPr lang="en-GB" sz="3800">
                          <a:solidFill>
                            <a:srgbClr val="231F20"/>
                          </a:solidFill>
                          <a:effectLst/>
                          <a:latin typeface="Times New Roman" panose="02020603050405020304" pitchFamily="18" charset="0"/>
                          <a:ea typeface="Times New Roman" panose="02020603050405020304" pitchFamily="18" charset="0"/>
                        </a:rPr>
                        <a:t>là một yếu tố Hán Việt có nghĩa là mẹ, đồng âm với </a:t>
                      </a:r>
                      <a:r>
                        <a:rPr lang="en-GB" sz="3800" i="1">
                          <a:solidFill>
                            <a:srgbClr val="231F20"/>
                          </a:solidFill>
                          <a:effectLst/>
                          <a:latin typeface="Times New Roman" panose="02020603050405020304" pitchFamily="18" charset="0"/>
                          <a:ea typeface="Times New Roman" panose="02020603050405020304" pitchFamily="18" charset="0"/>
                        </a:rPr>
                        <a:t>mẫu </a:t>
                      </a:r>
                      <a:r>
                        <a:rPr lang="en-GB" sz="3800">
                          <a:solidFill>
                            <a:srgbClr val="231F20"/>
                          </a:solidFill>
                          <a:effectLst/>
                          <a:latin typeface="Times New Roman" panose="02020603050405020304" pitchFamily="18" charset="0"/>
                          <a:ea typeface="Times New Roman" panose="02020603050405020304" pitchFamily="18" charset="0"/>
                        </a:rPr>
                        <a:t>trong từ </a:t>
                      </a:r>
                      <a:r>
                        <a:rPr lang="en-GB" sz="3800" i="1">
                          <a:solidFill>
                            <a:srgbClr val="231F20"/>
                          </a:solidFill>
                          <a:effectLst/>
                          <a:latin typeface="Times New Roman" panose="02020603050405020304" pitchFamily="18" charset="0"/>
                          <a:ea typeface="Times New Roman" panose="02020603050405020304" pitchFamily="18" charset="0"/>
                        </a:rPr>
                        <a:t>ích </a:t>
                      </a:r>
                      <a:r>
                        <a:rPr lang="en-GB" sz="3800" i="1" smtClean="0">
                          <a:solidFill>
                            <a:srgbClr val="231F20"/>
                          </a:solidFill>
                          <a:effectLst/>
                          <a:latin typeface="Times New Roman" panose="02020603050405020304" pitchFamily="18" charset="0"/>
                          <a:ea typeface="Times New Roman" panose="02020603050405020304" pitchFamily="18" charset="0"/>
                        </a:rPr>
                        <a:t>mẫu</a:t>
                      </a:r>
                      <a:r>
                        <a:rPr lang="en-GB" sz="3800" smtClean="0">
                          <a:solidFill>
                            <a:srgbClr val="231F20"/>
                          </a:solidFill>
                          <a:effectLst/>
                          <a:latin typeface="Times New Roman" panose="02020603050405020304" pitchFamily="18" charset="0"/>
                          <a:ea typeface="Times New Roman" panose="02020603050405020304" pitchFamily="18" charset="0"/>
                        </a:rPr>
                        <a:t>.</a:t>
                      </a:r>
                      <a:endParaRPr lang="vi-VN" sz="3800" smtClean="0">
                        <a:solidFill>
                          <a:srgbClr val="231F2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3800" smtClean="0">
                          <a:effectLst/>
                          <a:latin typeface="Times New Roman" panose="02020603050405020304" pitchFamily="18" charset="0"/>
                          <a:ea typeface="Times New Roman" panose="02020603050405020304" pitchFamily="18" charset="0"/>
                        </a:rPr>
                        <a:t>=&gt;</a:t>
                      </a:r>
                      <a:r>
                        <a:rPr lang="en-US" sz="3800" smtClean="0">
                          <a:effectLst/>
                          <a:latin typeface="Times New Roman" panose="02020603050405020304" pitchFamily="18" charset="0"/>
                          <a:ea typeface="Times New Roman" panose="02020603050405020304" pitchFamily="18" charset="0"/>
                        </a:rPr>
                        <a:t>Đây </a:t>
                      </a:r>
                      <a:r>
                        <a:rPr lang="en-US" sz="3800">
                          <a:effectLst/>
                          <a:latin typeface="Times New Roman" panose="02020603050405020304" pitchFamily="18" charset="0"/>
                          <a:ea typeface="Times New Roman" panose="02020603050405020304" pitchFamily="18" charset="0"/>
                        </a:rPr>
                        <a:t>là cách thức chơi chữ dùng từ đồng âm kết hợp với đồng nghĩa.</a:t>
                      </a:r>
                      <a:endParaRPr lang="en-GB" sz="38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800">
                          <a:solidFill>
                            <a:srgbClr val="231F20"/>
                          </a:solidFill>
                          <a:effectLst/>
                          <a:latin typeface="Times New Roman" panose="02020603050405020304" pitchFamily="18" charset="0"/>
                          <a:ea typeface="Times New Roman" panose="02020603050405020304" pitchFamily="18" charset="0"/>
                        </a:rPr>
                        <a:t>Vừa giúp làm phong phú tư duy (kiến thức về các yếu tố Hán Việt đồng âm), vừa tạo nên sự ý vị, hấp dẫn cho lời nói (tên các thức bồi bổ cho cơ thể lại chứa yếu tố mang ý nghĩa gợi nhớ tới cha mẹ).</a:t>
                      </a: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844292"/>
            <a:ext cx="13487400" cy="8426658"/>
            <a:chOff x="0" y="0"/>
            <a:chExt cx="14074373" cy="10851659"/>
          </a:xfrm>
        </p:grpSpPr>
        <p:sp>
          <p:nvSpPr>
            <p:cNvPr id="4" name="Freeform 4"/>
            <p:cNvSpPr/>
            <p:nvPr/>
          </p:nvSpPr>
          <p:spPr>
            <a:xfrm>
              <a:off x="-127" y="127"/>
              <a:ext cx="14074246" cy="10858644"/>
            </a:xfrm>
            <a:custGeom>
              <a:avLst/>
              <a:gdLst/>
              <a:ahLst/>
              <a:cxnLst/>
              <a:rect l="l" t="t" r="r" b="b"/>
              <a:pathLst>
                <a:path w="14074246" h="10858644">
                  <a:moveTo>
                    <a:pt x="13673179" y="10845944"/>
                  </a:moveTo>
                  <a:cubicBezTo>
                    <a:pt x="13617299" y="10858644"/>
                    <a:pt x="13591899" y="10845944"/>
                    <a:pt x="13534749" y="10845944"/>
                  </a:cubicBezTo>
                  <a:cubicBezTo>
                    <a:pt x="13477599" y="10845944"/>
                    <a:pt x="13386541" y="10833244"/>
                    <a:pt x="1338654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555197" y="0"/>
                  </a:lnTo>
                  <a:cubicBezTo>
                    <a:pt x="13655273" y="0"/>
                    <a:pt x="13723725" y="12700"/>
                    <a:pt x="13723725" y="12700"/>
                  </a:cubicBezTo>
                  <a:cubicBezTo>
                    <a:pt x="13787861" y="12700"/>
                    <a:pt x="13876633" y="36322"/>
                    <a:pt x="13934546" y="50800"/>
                  </a:cubicBezTo>
                  <a:cubicBezTo>
                    <a:pt x="14036146" y="76200"/>
                    <a:pt x="14061546" y="254000"/>
                    <a:pt x="14061546" y="350520"/>
                  </a:cubicBezTo>
                  <a:lnTo>
                    <a:pt x="14061546" y="9979550"/>
                  </a:lnTo>
                  <a:cubicBezTo>
                    <a:pt x="14061546" y="9979550"/>
                    <a:pt x="14074246" y="10348231"/>
                    <a:pt x="14074246" y="10381251"/>
                  </a:cubicBezTo>
                  <a:cubicBezTo>
                    <a:pt x="14074246" y="10414271"/>
                    <a:pt x="14051767" y="10522221"/>
                    <a:pt x="14033860" y="10568449"/>
                  </a:cubicBezTo>
                  <a:cubicBezTo>
                    <a:pt x="14008841" y="10633092"/>
                    <a:pt x="14019000" y="10689988"/>
                    <a:pt x="13967185" y="10734184"/>
                  </a:cubicBezTo>
                  <a:cubicBezTo>
                    <a:pt x="13931117" y="10765045"/>
                    <a:pt x="13877015" y="10802383"/>
                    <a:pt x="13831802" y="10819528"/>
                  </a:cubicBezTo>
                  <a:cubicBezTo>
                    <a:pt x="13786591" y="10836673"/>
                    <a:pt x="13728805" y="10833371"/>
                    <a:pt x="13672925" y="10846071"/>
                  </a:cubicBezTo>
                  <a:close/>
                </a:path>
              </a:pathLst>
            </a:custGeom>
            <a:solidFill>
              <a:srgbClr val="EAEAEA"/>
            </a:solidFill>
          </p:spPr>
        </p:sp>
      </p:grpSp>
      <p:grpSp>
        <p:nvGrpSpPr>
          <p:cNvPr id="5" name="Group 5"/>
          <p:cNvGrpSpPr/>
          <p:nvPr/>
        </p:nvGrpSpPr>
        <p:grpSpPr>
          <a:xfrm>
            <a:off x="0" y="1029224"/>
            <a:ext cx="13142988" cy="7529865"/>
            <a:chOff x="0" y="0"/>
            <a:chExt cx="15396559" cy="10851659"/>
          </a:xfrm>
        </p:grpSpPr>
        <p:sp>
          <p:nvSpPr>
            <p:cNvPr id="6" name="Freeform 6"/>
            <p:cNvSpPr/>
            <p:nvPr/>
          </p:nvSpPr>
          <p:spPr>
            <a:xfrm>
              <a:off x="-127" y="127"/>
              <a:ext cx="15396432" cy="10858644"/>
            </a:xfrm>
            <a:custGeom>
              <a:avLst/>
              <a:gdLst/>
              <a:ahLst/>
              <a:cxnLst/>
              <a:rect l="l" t="t" r="r" b="b"/>
              <a:pathLst>
                <a:path w="15396432" h="10858644">
                  <a:moveTo>
                    <a:pt x="14995367" y="10845944"/>
                  </a:moveTo>
                  <a:cubicBezTo>
                    <a:pt x="14939486" y="10858644"/>
                    <a:pt x="14914086" y="10845944"/>
                    <a:pt x="14856936" y="10845944"/>
                  </a:cubicBezTo>
                  <a:cubicBezTo>
                    <a:pt x="14799786" y="10845944"/>
                    <a:pt x="14708727" y="10833244"/>
                    <a:pt x="14708727"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9979550"/>
                  </a:lnTo>
                  <a:cubicBezTo>
                    <a:pt x="15383732" y="9979550"/>
                    <a:pt x="15396432" y="10348231"/>
                    <a:pt x="15396432" y="10381251"/>
                  </a:cubicBezTo>
                  <a:cubicBezTo>
                    <a:pt x="15396432" y="10414271"/>
                    <a:pt x="15373953" y="10522221"/>
                    <a:pt x="15356046" y="10568449"/>
                  </a:cubicBezTo>
                  <a:cubicBezTo>
                    <a:pt x="15331027" y="10633092"/>
                    <a:pt x="15341187" y="10689988"/>
                    <a:pt x="15289371" y="10734184"/>
                  </a:cubicBezTo>
                  <a:cubicBezTo>
                    <a:pt x="15253303" y="10765045"/>
                    <a:pt x="15199201" y="10802383"/>
                    <a:pt x="15153990" y="10819528"/>
                  </a:cubicBezTo>
                  <a:cubicBezTo>
                    <a:pt x="15108777" y="10836673"/>
                    <a:pt x="15050993" y="10833371"/>
                    <a:pt x="14995112" y="10846071"/>
                  </a:cubicBezTo>
                  <a:close/>
                </a:path>
              </a:pathLst>
            </a:custGeom>
            <a:solidFill>
              <a:srgbClr val="FFFFFF"/>
            </a:solidFill>
          </p:spPr>
        </p:sp>
      </p:grpSp>
      <p:sp>
        <p:nvSpPr>
          <p:cNvPr id="7" name="Freeform 7"/>
          <p:cNvSpPr/>
          <p:nvPr/>
        </p:nvSpPr>
        <p:spPr>
          <a:xfrm>
            <a:off x="3565590"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322140" y="8907889"/>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556652"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4607" y="666164"/>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366394" y="66622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5554308" y="30366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2199101" y="58273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5536925" y="563574"/>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13142988" y="1828143"/>
            <a:ext cx="3456567" cy="10388588"/>
          </a:xfrm>
          <a:custGeom>
            <a:avLst/>
            <a:gdLst/>
            <a:ahLst/>
            <a:cxnLst/>
            <a:rect l="l" t="t" r="r" b="b"/>
            <a:pathLst>
              <a:path w="3456567" h="10388588">
                <a:moveTo>
                  <a:pt x="0" y="0"/>
                </a:moveTo>
                <a:lnTo>
                  <a:pt x="3456566" y="0"/>
                </a:lnTo>
                <a:lnTo>
                  <a:pt x="3456566" y="10388588"/>
                </a:lnTo>
                <a:lnTo>
                  <a:pt x="0" y="1038858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8" name="Freeform 18"/>
          <p:cNvSpPr/>
          <p:nvPr/>
        </p:nvSpPr>
        <p:spPr>
          <a:xfrm>
            <a:off x="15960142"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9" name="Freeform 19"/>
          <p:cNvSpPr/>
          <p:nvPr/>
        </p:nvSpPr>
        <p:spPr>
          <a:xfrm flipH="1">
            <a:off x="12212631" y="7669147"/>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22">
              <a:extLst>
                <a:ext uri="{96DAC541-7B7A-43D3-8B79-37D633B846F1}">
                  <asvg:svgBlip xmlns:asvg="http://schemas.microsoft.com/office/drawing/2016/SVG/main" xmlns="" r:embed="rId23"/>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3794011114"/>
              </p:ext>
            </p:extLst>
          </p:nvPr>
        </p:nvGraphicFramePr>
        <p:xfrm>
          <a:off x="70616" y="1181363"/>
          <a:ext cx="12777609" cy="7513320"/>
        </p:xfrm>
        <a:graphic>
          <a:graphicData uri="http://schemas.openxmlformats.org/drawingml/2006/table">
            <a:tbl>
              <a:tblPr firstRow="1" firstCol="1" bandRow="1"/>
              <a:tblGrid>
                <a:gridCol w="1910584"/>
                <a:gridCol w="5105400"/>
                <a:gridCol w="5761625"/>
              </a:tblGrid>
              <a:tr h="204692">
                <a:tc>
                  <a:txBody>
                    <a:bodyPr/>
                    <a:lstStyle/>
                    <a:p>
                      <a:pPr marL="457200" marR="196850" algn="ctr">
                        <a:lnSpc>
                          <a:spcPct val="100000"/>
                        </a:lnSpc>
                        <a:spcAft>
                          <a:spcPts val="0"/>
                        </a:spcAft>
                        <a:tabLst>
                          <a:tab pos="459740" algn="l"/>
                        </a:tabLst>
                      </a:pPr>
                      <a:r>
                        <a:rPr lang="en-US" sz="2900" b="1">
                          <a:effectLst/>
                          <a:latin typeface="Times New Roman" panose="02020603050405020304" pitchFamily="18" charset="0"/>
                          <a:ea typeface="Times New Roman" panose="02020603050405020304" pitchFamily="18" charset="0"/>
                        </a:rPr>
                        <a:t>Trường hợp</a:t>
                      </a:r>
                      <a:endParaRPr lang="en-GB" sz="29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fr-FR" sz="2900" b="1">
                          <a:effectLst/>
                          <a:latin typeface="Times New Roman" panose="02020603050405020304" pitchFamily="18" charset="0"/>
                          <a:ea typeface="Times New Roman" panose="02020603050405020304" pitchFamily="18" charset="0"/>
                        </a:rPr>
                        <a:t>Biện pháp tu từ chơi chữ</a:t>
                      </a:r>
                      <a:endParaRPr lang="en-GB" sz="29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2900" b="1">
                          <a:effectLst/>
                          <a:latin typeface="Times New Roman" panose="02020603050405020304" pitchFamily="18" charset="0"/>
                          <a:ea typeface="Times New Roman" panose="02020603050405020304" pitchFamily="18" charset="0"/>
                        </a:rPr>
                        <a:t>Tác dụng</a:t>
                      </a:r>
                      <a:endParaRPr lang="en-GB" sz="29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228">
                <a:tc>
                  <a:txBody>
                    <a:bodyPr/>
                    <a:lstStyle/>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29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2900" smtClean="0">
                          <a:effectLst/>
                          <a:latin typeface="Times New Roman" panose="02020603050405020304" pitchFamily="18" charset="0"/>
                          <a:ea typeface="Times New Roman" panose="02020603050405020304" pitchFamily="18" charset="0"/>
                        </a:rPr>
                        <a:t>c</a:t>
                      </a:r>
                      <a:endParaRPr lang="en-GB" sz="29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2900">
                          <a:solidFill>
                            <a:srgbClr val="231F20"/>
                          </a:solidFill>
                          <a:effectLst/>
                          <a:latin typeface="Times New Roman" panose="02020603050405020304" pitchFamily="18" charset="0"/>
                          <a:ea typeface="Times New Roman" panose="02020603050405020304" pitchFamily="18" charset="0"/>
                        </a:rPr>
                        <a:t>- </a:t>
                      </a:r>
                      <a:r>
                        <a:rPr lang="en-GB" sz="2900" i="1">
                          <a:solidFill>
                            <a:srgbClr val="231F20"/>
                          </a:solidFill>
                          <a:effectLst/>
                          <a:latin typeface="Times New Roman" panose="02020603050405020304" pitchFamily="18" charset="0"/>
                          <a:ea typeface="Times New Roman" panose="02020603050405020304" pitchFamily="18" charset="0"/>
                        </a:rPr>
                        <a:t>cáo</a:t>
                      </a:r>
                      <a:r>
                        <a:rPr lang="en-GB" sz="2900">
                          <a:solidFill>
                            <a:srgbClr val="231F20"/>
                          </a:solidFill>
                          <a:effectLst/>
                          <a:latin typeface="Times New Roman" panose="02020603050405020304" pitchFamily="18" charset="0"/>
                          <a:ea typeface="Times New Roman" panose="02020603050405020304" pitchFamily="18" charset="0"/>
                        </a:rPr>
                        <a:t> (con cáo) cùng trường nghĩa với </a:t>
                      </a:r>
                      <a:r>
                        <a:rPr lang="en-GB" sz="2900" i="1">
                          <a:solidFill>
                            <a:srgbClr val="231F20"/>
                          </a:solidFill>
                          <a:effectLst/>
                          <a:latin typeface="Times New Roman" panose="02020603050405020304" pitchFamily="18" charset="0"/>
                          <a:ea typeface="Times New Roman" panose="02020603050405020304" pitchFamily="18" charset="0"/>
                        </a:rPr>
                        <a:t>mèo</a:t>
                      </a:r>
                      <a:r>
                        <a:rPr lang="en-GB" sz="2900">
                          <a:solidFill>
                            <a:srgbClr val="231F20"/>
                          </a:solidFill>
                          <a:effectLst/>
                          <a:latin typeface="Times New Roman" panose="02020603050405020304" pitchFamily="18" charset="0"/>
                          <a:ea typeface="Times New Roman" panose="02020603050405020304" pitchFamily="18" charset="0"/>
                        </a:rPr>
                        <a:t> (con mèo) để chỉ những loài thú, đồng thời đồng âm với </a:t>
                      </a:r>
                      <a:r>
                        <a:rPr lang="en-GB" sz="2900" i="1">
                          <a:solidFill>
                            <a:srgbClr val="231F20"/>
                          </a:solidFill>
                          <a:effectLst/>
                          <a:latin typeface="Times New Roman" panose="02020603050405020304" pitchFamily="18" charset="0"/>
                          <a:ea typeface="Times New Roman" panose="02020603050405020304" pitchFamily="18" charset="0"/>
                        </a:rPr>
                        <a:t>cáo</a:t>
                      </a:r>
                      <a:r>
                        <a:rPr lang="en-GB" sz="2900">
                          <a:solidFill>
                            <a:srgbClr val="231F20"/>
                          </a:solidFill>
                          <a:effectLst/>
                          <a:latin typeface="Times New Roman" panose="02020603050405020304" pitchFamily="18" charset="0"/>
                          <a:ea typeface="Times New Roman" panose="02020603050405020304" pitchFamily="18" charset="0"/>
                        </a:rPr>
                        <a:t> trong từ </a:t>
                      </a:r>
                      <a:r>
                        <a:rPr lang="en-GB" sz="2900" i="1">
                          <a:solidFill>
                            <a:srgbClr val="231F20"/>
                          </a:solidFill>
                          <a:effectLst/>
                          <a:latin typeface="Times New Roman" panose="02020603050405020304" pitchFamily="18" charset="0"/>
                          <a:ea typeface="Times New Roman" panose="02020603050405020304" pitchFamily="18" charset="0"/>
                        </a:rPr>
                        <a:t>mắt cáo</a:t>
                      </a:r>
                      <a:r>
                        <a:rPr lang="en-GB" sz="2900">
                          <a:solidFill>
                            <a:srgbClr val="231F20"/>
                          </a:solidFill>
                          <a:effectLst/>
                          <a:latin typeface="Times New Roman" panose="02020603050405020304" pitchFamily="18" charset="0"/>
                          <a:ea typeface="Times New Roman" panose="02020603050405020304" pitchFamily="18" charset="0"/>
                        </a:rPr>
                        <a:t> (chỉ các lỗ trống được tạo ra bởi các nan đan lại với nhau của bờ giậu); </a:t>
                      </a:r>
                    </a:p>
                    <a:p>
                      <a:pPr algn="just">
                        <a:lnSpc>
                          <a:spcPct val="100000"/>
                        </a:lnSpc>
                        <a:spcAft>
                          <a:spcPts val="0"/>
                        </a:spcAft>
                      </a:pPr>
                      <a:r>
                        <a:rPr lang="en-GB" sz="2900">
                          <a:solidFill>
                            <a:srgbClr val="231F20"/>
                          </a:solidFill>
                          <a:effectLst/>
                          <a:latin typeface="Times New Roman" panose="02020603050405020304" pitchFamily="18" charset="0"/>
                          <a:ea typeface="Times New Roman" panose="02020603050405020304" pitchFamily="18" charset="0"/>
                        </a:rPr>
                        <a:t>- </a:t>
                      </a:r>
                      <a:r>
                        <a:rPr lang="en-GB" sz="2900" i="1">
                          <a:solidFill>
                            <a:srgbClr val="231F20"/>
                          </a:solidFill>
                          <a:effectLst/>
                          <a:latin typeface="Times New Roman" panose="02020603050405020304" pitchFamily="18" charset="0"/>
                          <a:ea typeface="Times New Roman" panose="02020603050405020304" pitchFamily="18" charset="0"/>
                        </a:rPr>
                        <a:t>tôm</a:t>
                      </a:r>
                      <a:r>
                        <a:rPr lang="en-GB" sz="2900">
                          <a:solidFill>
                            <a:srgbClr val="231F20"/>
                          </a:solidFill>
                          <a:effectLst/>
                          <a:latin typeface="Times New Roman" panose="02020603050405020304" pitchFamily="18" charset="0"/>
                          <a:ea typeface="Times New Roman" panose="02020603050405020304" pitchFamily="18" charset="0"/>
                        </a:rPr>
                        <a:t> (con tôm) cùng trường nghĩa với </a:t>
                      </a:r>
                      <a:r>
                        <a:rPr lang="en-GB" sz="2900" i="1">
                          <a:solidFill>
                            <a:srgbClr val="231F20"/>
                          </a:solidFill>
                          <a:effectLst/>
                          <a:latin typeface="Times New Roman" panose="02020603050405020304" pitchFamily="18" charset="0"/>
                          <a:ea typeface="Times New Roman" panose="02020603050405020304" pitchFamily="18" charset="0"/>
                        </a:rPr>
                        <a:t>tép </a:t>
                      </a:r>
                      <a:r>
                        <a:rPr lang="en-GB" sz="2900">
                          <a:solidFill>
                            <a:srgbClr val="231F20"/>
                          </a:solidFill>
                          <a:effectLst/>
                          <a:latin typeface="Times New Roman" panose="02020603050405020304" pitchFamily="18" charset="0"/>
                          <a:ea typeface="Times New Roman" panose="02020603050405020304" pitchFamily="18" charset="0"/>
                        </a:rPr>
                        <a:t>(con tép) để chỉ những loài sống ở dưới nước, đồng thời đồng âm với </a:t>
                      </a:r>
                      <a:r>
                        <a:rPr lang="en-GB" sz="2900" i="1">
                          <a:solidFill>
                            <a:srgbClr val="231F20"/>
                          </a:solidFill>
                          <a:effectLst/>
                          <a:latin typeface="Times New Roman" panose="02020603050405020304" pitchFamily="18" charset="0"/>
                          <a:ea typeface="Times New Roman" panose="02020603050405020304" pitchFamily="18" charset="0"/>
                        </a:rPr>
                        <a:t>tôm</a:t>
                      </a:r>
                      <a:r>
                        <a:rPr lang="en-GB" sz="2900">
                          <a:solidFill>
                            <a:srgbClr val="231F20"/>
                          </a:solidFill>
                          <a:effectLst/>
                          <a:latin typeface="Times New Roman" panose="02020603050405020304" pitchFamily="18" charset="0"/>
                          <a:ea typeface="Times New Roman" panose="02020603050405020304" pitchFamily="18" charset="0"/>
                        </a:rPr>
                        <a:t> trong cụm từ </a:t>
                      </a:r>
                      <a:r>
                        <a:rPr lang="en-GB" sz="2900" i="1">
                          <a:solidFill>
                            <a:srgbClr val="231F20"/>
                          </a:solidFill>
                          <a:effectLst/>
                          <a:latin typeface="Times New Roman" panose="02020603050405020304" pitchFamily="18" charset="0"/>
                          <a:ea typeface="Times New Roman" panose="02020603050405020304" pitchFamily="18" charset="0"/>
                        </a:rPr>
                        <a:t>lòng tôm </a:t>
                      </a:r>
                      <a:r>
                        <a:rPr lang="en-GB" sz="2900">
                          <a:solidFill>
                            <a:srgbClr val="231F20"/>
                          </a:solidFill>
                          <a:effectLst/>
                          <a:latin typeface="Times New Roman" panose="02020603050405020304" pitchFamily="18" charset="0"/>
                          <a:ea typeface="Times New Roman" panose="02020603050405020304" pitchFamily="18" charset="0"/>
                        </a:rPr>
                        <a:t>(chỉ hình dáng lõm, võng xuống của lòng rổ).</a:t>
                      </a:r>
                    </a:p>
                    <a:p>
                      <a:pPr algn="just">
                        <a:lnSpc>
                          <a:spcPct val="100000"/>
                        </a:lnSpc>
                        <a:spcAft>
                          <a:spcPts val="0"/>
                        </a:spcAft>
                      </a:pPr>
                      <a:r>
                        <a:rPr lang="en-GB" sz="2900">
                          <a:solidFill>
                            <a:srgbClr val="231F2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GB" sz="2900">
                          <a:solidFill>
                            <a:srgbClr val="231F20"/>
                          </a:solidFill>
                          <a:effectLst/>
                          <a:latin typeface="Times New Roman" panose="02020603050405020304" pitchFamily="18" charset="0"/>
                          <a:ea typeface="Times New Roman" panose="02020603050405020304" pitchFamily="18" charset="0"/>
                        </a:rPr>
                        <a:t>Đây là cách thức chơi chữ dùng từ cùng trường nghĩa kết hợp từ đồng âm.</a:t>
                      </a: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2900">
                          <a:effectLst/>
                          <a:latin typeface="Times New Roman" panose="02020603050405020304" pitchFamily="18" charset="0"/>
                          <a:ea typeface="Times New Roman" panose="02020603050405020304" pitchFamily="18" charset="0"/>
                        </a:rPr>
                        <a:t>Vừa giúp làm phong phú tư duy (liên tưởng các từ gần âm trong cùng một trường nghĩa), vừa tạo nên sự hấp dẫn cho lời nói (tên các sự vật có âm gần với tên các con vật; sự vật đó được tạo ra để ngăn trở con vật nhưng lại không phát huy được công năng của nó: giậu rào mắt cáo (nan cài rất mau) mà không ngăn được mèo chui qua; rổ nức lòng tôm (lòng rổ nức rất sâu) mà vẫn không ngăn được tép nhảy ra ngoài). </a:t>
                      </a:r>
                      <a:endParaRPr lang="en-GB" sz="29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844292"/>
            <a:ext cx="13487400" cy="8426658"/>
            <a:chOff x="0" y="0"/>
            <a:chExt cx="14074373" cy="10851659"/>
          </a:xfrm>
        </p:grpSpPr>
        <p:sp>
          <p:nvSpPr>
            <p:cNvPr id="4" name="Freeform 4"/>
            <p:cNvSpPr/>
            <p:nvPr/>
          </p:nvSpPr>
          <p:spPr>
            <a:xfrm>
              <a:off x="-127" y="127"/>
              <a:ext cx="14074246" cy="10858644"/>
            </a:xfrm>
            <a:custGeom>
              <a:avLst/>
              <a:gdLst/>
              <a:ahLst/>
              <a:cxnLst/>
              <a:rect l="l" t="t" r="r" b="b"/>
              <a:pathLst>
                <a:path w="14074246" h="10858644">
                  <a:moveTo>
                    <a:pt x="13673179" y="10845944"/>
                  </a:moveTo>
                  <a:cubicBezTo>
                    <a:pt x="13617299" y="10858644"/>
                    <a:pt x="13591899" y="10845944"/>
                    <a:pt x="13534749" y="10845944"/>
                  </a:cubicBezTo>
                  <a:cubicBezTo>
                    <a:pt x="13477599" y="10845944"/>
                    <a:pt x="13386541" y="10833244"/>
                    <a:pt x="1338654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555197" y="0"/>
                  </a:lnTo>
                  <a:cubicBezTo>
                    <a:pt x="13655273" y="0"/>
                    <a:pt x="13723725" y="12700"/>
                    <a:pt x="13723725" y="12700"/>
                  </a:cubicBezTo>
                  <a:cubicBezTo>
                    <a:pt x="13787861" y="12700"/>
                    <a:pt x="13876633" y="36322"/>
                    <a:pt x="13934546" y="50800"/>
                  </a:cubicBezTo>
                  <a:cubicBezTo>
                    <a:pt x="14036146" y="76200"/>
                    <a:pt x="14061546" y="254000"/>
                    <a:pt x="14061546" y="350520"/>
                  </a:cubicBezTo>
                  <a:lnTo>
                    <a:pt x="14061546" y="9979550"/>
                  </a:lnTo>
                  <a:cubicBezTo>
                    <a:pt x="14061546" y="9979550"/>
                    <a:pt x="14074246" y="10348231"/>
                    <a:pt x="14074246" y="10381251"/>
                  </a:cubicBezTo>
                  <a:cubicBezTo>
                    <a:pt x="14074246" y="10414271"/>
                    <a:pt x="14051767" y="10522221"/>
                    <a:pt x="14033860" y="10568449"/>
                  </a:cubicBezTo>
                  <a:cubicBezTo>
                    <a:pt x="14008841" y="10633092"/>
                    <a:pt x="14019000" y="10689988"/>
                    <a:pt x="13967185" y="10734184"/>
                  </a:cubicBezTo>
                  <a:cubicBezTo>
                    <a:pt x="13931117" y="10765045"/>
                    <a:pt x="13877015" y="10802383"/>
                    <a:pt x="13831802" y="10819528"/>
                  </a:cubicBezTo>
                  <a:cubicBezTo>
                    <a:pt x="13786591" y="10836673"/>
                    <a:pt x="13728805" y="10833371"/>
                    <a:pt x="13672925" y="10846071"/>
                  </a:cubicBezTo>
                  <a:close/>
                </a:path>
              </a:pathLst>
            </a:custGeom>
            <a:solidFill>
              <a:srgbClr val="EAEAEA"/>
            </a:solidFill>
          </p:spPr>
        </p:sp>
      </p:grpSp>
      <p:grpSp>
        <p:nvGrpSpPr>
          <p:cNvPr id="5" name="Group 5"/>
          <p:cNvGrpSpPr/>
          <p:nvPr/>
        </p:nvGrpSpPr>
        <p:grpSpPr>
          <a:xfrm>
            <a:off x="0" y="1029224"/>
            <a:ext cx="13142988" cy="7529865"/>
            <a:chOff x="0" y="0"/>
            <a:chExt cx="15396559" cy="10851659"/>
          </a:xfrm>
        </p:grpSpPr>
        <p:sp>
          <p:nvSpPr>
            <p:cNvPr id="6" name="Freeform 6"/>
            <p:cNvSpPr/>
            <p:nvPr/>
          </p:nvSpPr>
          <p:spPr>
            <a:xfrm>
              <a:off x="-127" y="127"/>
              <a:ext cx="15396432" cy="10858644"/>
            </a:xfrm>
            <a:custGeom>
              <a:avLst/>
              <a:gdLst/>
              <a:ahLst/>
              <a:cxnLst/>
              <a:rect l="l" t="t" r="r" b="b"/>
              <a:pathLst>
                <a:path w="15396432" h="10858644">
                  <a:moveTo>
                    <a:pt x="14995367" y="10845944"/>
                  </a:moveTo>
                  <a:cubicBezTo>
                    <a:pt x="14939486" y="10858644"/>
                    <a:pt x="14914086" y="10845944"/>
                    <a:pt x="14856936" y="10845944"/>
                  </a:cubicBezTo>
                  <a:cubicBezTo>
                    <a:pt x="14799786" y="10845944"/>
                    <a:pt x="14708727" y="10833244"/>
                    <a:pt x="14708727"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9979550"/>
                  </a:lnTo>
                  <a:cubicBezTo>
                    <a:pt x="15383732" y="9979550"/>
                    <a:pt x="15396432" y="10348231"/>
                    <a:pt x="15396432" y="10381251"/>
                  </a:cubicBezTo>
                  <a:cubicBezTo>
                    <a:pt x="15396432" y="10414271"/>
                    <a:pt x="15373953" y="10522221"/>
                    <a:pt x="15356046" y="10568449"/>
                  </a:cubicBezTo>
                  <a:cubicBezTo>
                    <a:pt x="15331027" y="10633092"/>
                    <a:pt x="15341187" y="10689988"/>
                    <a:pt x="15289371" y="10734184"/>
                  </a:cubicBezTo>
                  <a:cubicBezTo>
                    <a:pt x="15253303" y="10765045"/>
                    <a:pt x="15199201" y="10802383"/>
                    <a:pt x="15153990" y="10819528"/>
                  </a:cubicBezTo>
                  <a:cubicBezTo>
                    <a:pt x="15108777" y="10836673"/>
                    <a:pt x="15050993" y="10833371"/>
                    <a:pt x="14995112" y="10846071"/>
                  </a:cubicBezTo>
                  <a:close/>
                </a:path>
              </a:pathLst>
            </a:custGeom>
            <a:solidFill>
              <a:srgbClr val="FFFFFF"/>
            </a:solidFill>
          </p:spPr>
        </p:sp>
      </p:grpSp>
      <p:sp>
        <p:nvSpPr>
          <p:cNvPr id="7" name="Freeform 7"/>
          <p:cNvSpPr/>
          <p:nvPr/>
        </p:nvSpPr>
        <p:spPr>
          <a:xfrm>
            <a:off x="3565590"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337792" y="8845436"/>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6694927" y="8823784"/>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4607" y="666164"/>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366394" y="66622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5554308" y="30366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2199101" y="582730"/>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5536925" y="563574"/>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13142988" y="1828143"/>
            <a:ext cx="3456567" cy="10388588"/>
          </a:xfrm>
          <a:custGeom>
            <a:avLst/>
            <a:gdLst/>
            <a:ahLst/>
            <a:cxnLst/>
            <a:rect l="l" t="t" r="r" b="b"/>
            <a:pathLst>
              <a:path w="3456567" h="10388588">
                <a:moveTo>
                  <a:pt x="0" y="0"/>
                </a:moveTo>
                <a:lnTo>
                  <a:pt x="3456566" y="0"/>
                </a:lnTo>
                <a:lnTo>
                  <a:pt x="3456566" y="10388588"/>
                </a:lnTo>
                <a:lnTo>
                  <a:pt x="0" y="1038858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8" name="Freeform 18"/>
          <p:cNvSpPr/>
          <p:nvPr/>
        </p:nvSpPr>
        <p:spPr>
          <a:xfrm>
            <a:off x="15960142"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9" name="Freeform 19"/>
          <p:cNvSpPr/>
          <p:nvPr/>
        </p:nvSpPr>
        <p:spPr>
          <a:xfrm flipH="1">
            <a:off x="14813887" y="6820513"/>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22">
              <a:extLst>
                <a:ext uri="{96DAC541-7B7A-43D3-8B79-37D633B846F1}">
                  <asvg:svgBlip xmlns:asvg="http://schemas.microsoft.com/office/drawing/2016/SVG/main" xmlns="" r:embed="rId23"/>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1663507729"/>
              </p:ext>
            </p:extLst>
          </p:nvPr>
        </p:nvGraphicFramePr>
        <p:xfrm>
          <a:off x="70616" y="1181363"/>
          <a:ext cx="12777609" cy="7315200"/>
        </p:xfrm>
        <a:graphic>
          <a:graphicData uri="http://schemas.openxmlformats.org/drawingml/2006/table">
            <a:tbl>
              <a:tblPr firstRow="1" firstCol="1" bandRow="1">
                <a:effectLst>
                  <a:outerShdw blurRad="50800" dist="38100" algn="l" rotWithShape="0">
                    <a:prstClr val="black">
                      <a:alpha val="40000"/>
                    </a:prstClr>
                  </a:outerShdw>
                </a:effectLst>
              </a:tblPr>
              <a:tblGrid>
                <a:gridCol w="2367784"/>
                <a:gridCol w="7543800"/>
                <a:gridCol w="2866025"/>
              </a:tblGrid>
              <a:tr h="204692">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Trường hợp</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fr-FR" sz="4000" b="1">
                          <a:effectLst/>
                          <a:latin typeface="Times New Roman" panose="02020603050405020304" pitchFamily="18" charset="0"/>
                          <a:ea typeface="Times New Roman" panose="02020603050405020304" pitchFamily="18" charset="0"/>
                        </a:rPr>
                        <a:t>Biện pháp tu từ chơi chữ</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Tác dụng</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666">
                <a:tc>
                  <a:txBody>
                    <a:bodyPr/>
                    <a:lstStyle/>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000" smtClean="0">
                          <a:effectLst/>
                          <a:latin typeface="Times New Roman" panose="02020603050405020304" pitchFamily="18" charset="0"/>
                          <a:ea typeface="Times New Roman" panose="02020603050405020304" pitchFamily="18" charset="0"/>
                        </a:rPr>
                        <a:t>d</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 </a:t>
                      </a:r>
                      <a:r>
                        <a:rPr lang="en-GB" sz="4000" i="1">
                          <a:solidFill>
                            <a:srgbClr val="231F20"/>
                          </a:solidFill>
                          <a:effectLst/>
                          <a:latin typeface="Times New Roman" panose="02020603050405020304" pitchFamily="18" charset="0"/>
                          <a:ea typeface="Times New Roman" panose="02020603050405020304" pitchFamily="18" charset="0"/>
                        </a:rPr>
                        <a:t>bánh cả thúng</a:t>
                      </a:r>
                      <a:r>
                        <a:rPr lang="en-GB" sz="4000">
                          <a:solidFill>
                            <a:srgbClr val="231F20"/>
                          </a:solidFill>
                          <a:effectLst/>
                          <a:latin typeface="Times New Roman" panose="02020603050405020304" pitchFamily="18" charset="0"/>
                          <a:ea typeface="Times New Roman" panose="02020603050405020304" pitchFamily="18" charset="0"/>
                        </a:rPr>
                        <a:t> (ý nói là có nhiều bánh) nhưng tên sự vật là </a:t>
                      </a:r>
                      <a:r>
                        <a:rPr lang="en-GB" sz="4000" i="1">
                          <a:solidFill>
                            <a:srgbClr val="231F20"/>
                          </a:solidFill>
                          <a:effectLst/>
                          <a:latin typeface="Times New Roman" panose="02020603050405020304" pitchFamily="18" charset="0"/>
                          <a:ea typeface="Times New Roman" panose="02020603050405020304" pitchFamily="18" charset="0"/>
                        </a:rPr>
                        <a:t>bánh ít</a:t>
                      </a:r>
                      <a:r>
                        <a:rPr lang="en-GB" sz="4000">
                          <a:solidFill>
                            <a:srgbClr val="231F20"/>
                          </a:solidFill>
                          <a:effectLst/>
                          <a:latin typeface="Times New Roman" panose="02020603050405020304" pitchFamily="18" charset="0"/>
                          <a:ea typeface="Times New Roman" panose="02020603050405020304" pitchFamily="18" charset="0"/>
                        </a:rPr>
                        <a:t>, đồng âm với từ </a:t>
                      </a:r>
                      <a:r>
                        <a:rPr lang="en-GB" sz="4000" i="1">
                          <a:solidFill>
                            <a:srgbClr val="231F20"/>
                          </a:solidFill>
                          <a:effectLst/>
                          <a:latin typeface="Times New Roman" panose="02020603050405020304" pitchFamily="18" charset="0"/>
                          <a:ea typeface="Times New Roman" panose="02020603050405020304" pitchFamily="18" charset="0"/>
                        </a:rPr>
                        <a:t>ít</a:t>
                      </a:r>
                      <a:r>
                        <a:rPr lang="en-GB" sz="4000">
                          <a:solidFill>
                            <a:srgbClr val="231F20"/>
                          </a:solidFill>
                          <a:effectLst/>
                          <a:latin typeface="Times New Roman" panose="02020603050405020304" pitchFamily="18" charset="0"/>
                          <a:ea typeface="Times New Roman" panose="02020603050405020304" pitchFamily="18" charset="0"/>
                        </a:rPr>
                        <a:t> (trái nghĩa với </a:t>
                      </a:r>
                      <a:r>
                        <a:rPr lang="en-GB" sz="4000" i="1">
                          <a:solidFill>
                            <a:srgbClr val="231F20"/>
                          </a:solidFill>
                          <a:effectLst/>
                          <a:latin typeface="Times New Roman" panose="02020603050405020304" pitchFamily="18" charset="0"/>
                          <a:ea typeface="Times New Roman" panose="02020603050405020304" pitchFamily="18" charset="0"/>
                        </a:rPr>
                        <a:t>nhiều</a:t>
                      </a:r>
                      <a:r>
                        <a:rPr lang="en-GB" sz="4000">
                          <a:solidFill>
                            <a:srgbClr val="231F20"/>
                          </a:solidFill>
                          <a:effectLst/>
                          <a:latin typeface="Times New Roman" panose="02020603050405020304" pitchFamily="18" charset="0"/>
                          <a:ea typeface="Times New Roman" panose="02020603050405020304" pitchFamily="18" charset="0"/>
                        </a:rPr>
                        <a:t>); </a:t>
                      </a:r>
                    </a:p>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 </a:t>
                      </a:r>
                      <a:r>
                        <a:rPr lang="en-GB" sz="4000" i="1">
                          <a:solidFill>
                            <a:srgbClr val="231F20"/>
                          </a:solidFill>
                          <a:effectLst/>
                          <a:latin typeface="Times New Roman" panose="02020603050405020304" pitchFamily="18" charset="0"/>
                          <a:ea typeface="Times New Roman" panose="02020603050405020304" pitchFamily="18" charset="0"/>
                        </a:rPr>
                        <a:t>trầu cả khay</a:t>
                      </a:r>
                      <a:r>
                        <a:rPr lang="en-GB" sz="4000">
                          <a:solidFill>
                            <a:srgbClr val="231F20"/>
                          </a:solidFill>
                          <a:effectLst/>
                          <a:latin typeface="Times New Roman" panose="02020603050405020304" pitchFamily="18" charset="0"/>
                          <a:ea typeface="Times New Roman" panose="02020603050405020304" pitchFamily="18" charset="0"/>
                        </a:rPr>
                        <a:t> (ý nói là có nhiều trầu) nhưng tên sự vật là </a:t>
                      </a:r>
                      <a:r>
                        <a:rPr lang="en-GB" sz="4000" i="1">
                          <a:solidFill>
                            <a:srgbClr val="231F20"/>
                          </a:solidFill>
                          <a:effectLst/>
                          <a:latin typeface="Times New Roman" panose="02020603050405020304" pitchFamily="18" charset="0"/>
                          <a:ea typeface="Times New Roman" panose="02020603050405020304" pitchFamily="18" charset="0"/>
                        </a:rPr>
                        <a:t>trầu không,</a:t>
                      </a:r>
                      <a:r>
                        <a:rPr lang="en-GB" sz="4000">
                          <a:solidFill>
                            <a:srgbClr val="231F20"/>
                          </a:solidFill>
                          <a:effectLst/>
                          <a:latin typeface="Times New Roman" panose="02020603050405020304" pitchFamily="18" charset="0"/>
                          <a:ea typeface="Times New Roman" panose="02020603050405020304" pitchFamily="18" charset="0"/>
                        </a:rPr>
                        <a:t> đồng âm với từ </a:t>
                      </a:r>
                      <a:r>
                        <a:rPr lang="en-GB" sz="4000" i="1">
                          <a:solidFill>
                            <a:srgbClr val="231F20"/>
                          </a:solidFill>
                          <a:effectLst/>
                          <a:latin typeface="Times New Roman" panose="02020603050405020304" pitchFamily="18" charset="0"/>
                          <a:ea typeface="Times New Roman" panose="02020603050405020304" pitchFamily="18" charset="0"/>
                        </a:rPr>
                        <a:t>không</a:t>
                      </a:r>
                      <a:r>
                        <a:rPr lang="en-GB" sz="4000">
                          <a:solidFill>
                            <a:srgbClr val="231F20"/>
                          </a:solidFill>
                          <a:effectLst/>
                          <a:latin typeface="Times New Roman" panose="02020603050405020304" pitchFamily="18" charset="0"/>
                          <a:ea typeface="Times New Roman" panose="02020603050405020304" pitchFamily="18" charset="0"/>
                        </a:rPr>
                        <a:t> (trái nghĩa với </a:t>
                      </a:r>
                      <a:r>
                        <a:rPr lang="en-GB" sz="4000" i="1">
                          <a:solidFill>
                            <a:srgbClr val="231F20"/>
                          </a:solidFill>
                          <a:effectLst/>
                          <a:latin typeface="Times New Roman" panose="02020603050405020304" pitchFamily="18" charset="0"/>
                          <a:ea typeface="Times New Roman" panose="02020603050405020304" pitchFamily="18" charset="0"/>
                        </a:rPr>
                        <a:t>có</a:t>
                      </a:r>
                      <a:r>
                        <a:rPr lang="en-GB" sz="4000">
                          <a:solidFill>
                            <a:srgbClr val="231F20"/>
                          </a:solidFill>
                          <a:effectLst/>
                          <a:latin typeface="Times New Roman" panose="02020603050405020304" pitchFamily="18" charset="0"/>
                          <a:ea typeface="Times New Roman" panose="02020603050405020304" pitchFamily="18" charset="0"/>
                        </a:rPr>
                        <a:t>).</a:t>
                      </a:r>
                    </a:p>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GB" sz="4000">
                          <a:solidFill>
                            <a:srgbClr val="231F20"/>
                          </a:solidFill>
                          <a:effectLst/>
                          <a:latin typeface="Times New Roman" panose="02020603050405020304" pitchFamily="18" charset="0"/>
                          <a:ea typeface="Times New Roman" panose="02020603050405020304" pitchFamily="18" charset="0"/>
                        </a:rPr>
                        <a:t> Đây là cách thức chơi chữ dùng kết hợp từ trái nghĩa với từ đồng âm.</a:t>
                      </a: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Vừa giúp làm phong phú tư duy, vừa tạo nên sự hấp dẫn cho lời nói (lời nói tưởng như vô lí mà thực ra là có lí).</a:t>
                      </a:r>
                    </a:p>
                    <a:p>
                      <a:pPr marL="457200" marR="196850" algn="just">
                        <a:lnSpc>
                          <a:spcPct val="100000"/>
                        </a:lnSpc>
                        <a:spcAft>
                          <a:spcPts val="0"/>
                        </a:spcAft>
                        <a:tabLst>
                          <a:tab pos="459740" algn="l"/>
                        </a:tabLst>
                      </a:pPr>
                      <a:r>
                        <a:rPr lang="en-US" sz="4000">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419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5268966" y="1629026"/>
            <a:ext cx="12790434"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sp>
      </p:grpSp>
      <p:grpSp>
        <p:nvGrpSpPr>
          <p:cNvPr id="5" name="Group 5"/>
          <p:cNvGrpSpPr/>
          <p:nvPr/>
        </p:nvGrpSpPr>
        <p:grpSpPr>
          <a:xfrm>
            <a:off x="5439520" y="2146590"/>
            <a:ext cx="12391280"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Freeform 22"/>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6" name="Freeform 26"/>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632967420"/>
              </p:ext>
            </p:extLst>
          </p:nvPr>
        </p:nvGraphicFramePr>
        <p:xfrm>
          <a:off x="5582496" y="2377534"/>
          <a:ext cx="11849043" cy="6096000"/>
        </p:xfrm>
        <a:graphic>
          <a:graphicData uri="http://schemas.openxmlformats.org/drawingml/2006/table">
            <a:tbl>
              <a:tblPr firstRow="1" firstCol="1" bandRow="1">
                <a:effectLst>
                  <a:outerShdw blurRad="50800" dist="38100" algn="l" rotWithShape="0">
                    <a:prstClr val="black">
                      <a:alpha val="40000"/>
                    </a:prstClr>
                  </a:outerShdw>
                </a:effectLst>
              </a:tblPr>
              <a:tblGrid>
                <a:gridCol w="2450932"/>
                <a:gridCol w="5115184"/>
                <a:gridCol w="4282927"/>
              </a:tblGrid>
              <a:tr h="204692">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Trường hợp</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fr-FR" sz="4000" b="1">
                          <a:effectLst/>
                          <a:latin typeface="Times New Roman" panose="02020603050405020304" pitchFamily="18" charset="0"/>
                          <a:ea typeface="Times New Roman" panose="02020603050405020304" pitchFamily="18" charset="0"/>
                        </a:rPr>
                        <a:t>Biện pháp tu từ chơi chữ</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Tác dụng</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92">
                <a:tc>
                  <a:txBody>
                    <a:bodyPr/>
                    <a:lstStyle/>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000" smtClean="0">
                          <a:effectLst/>
                          <a:latin typeface="Times New Roman" panose="02020603050405020304" pitchFamily="18" charset="0"/>
                          <a:ea typeface="Times New Roman" panose="02020603050405020304" pitchFamily="18" charset="0"/>
                        </a:rPr>
                        <a:t>e</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Các từ </a:t>
                      </a:r>
                      <a:r>
                        <a:rPr lang="en-GB" sz="4000" i="1">
                          <a:solidFill>
                            <a:srgbClr val="231F20"/>
                          </a:solidFill>
                          <a:effectLst/>
                          <a:latin typeface="Times New Roman" panose="02020603050405020304" pitchFamily="18" charset="0"/>
                          <a:ea typeface="Times New Roman" panose="02020603050405020304" pitchFamily="18" charset="0"/>
                        </a:rPr>
                        <a:t>nếp</a:t>
                      </a:r>
                      <a:r>
                        <a:rPr lang="en-GB" sz="4000">
                          <a:solidFill>
                            <a:srgbClr val="231F20"/>
                          </a:solidFill>
                          <a:effectLst/>
                          <a:latin typeface="Times New Roman" panose="02020603050405020304" pitchFamily="18" charset="0"/>
                          <a:ea typeface="Times New Roman" panose="02020603050405020304" pitchFamily="18" charset="0"/>
                        </a:rPr>
                        <a:t>, </a:t>
                      </a:r>
                      <a:r>
                        <a:rPr lang="en-GB" sz="4000" i="1">
                          <a:solidFill>
                            <a:srgbClr val="231F20"/>
                          </a:solidFill>
                          <a:effectLst/>
                          <a:latin typeface="Times New Roman" panose="02020603050405020304" pitchFamily="18" charset="0"/>
                          <a:ea typeface="Times New Roman" panose="02020603050405020304" pitchFamily="18" charset="0"/>
                        </a:rPr>
                        <a:t>xôi</a:t>
                      </a:r>
                      <a:r>
                        <a:rPr lang="en-GB" sz="4000">
                          <a:solidFill>
                            <a:srgbClr val="231F20"/>
                          </a:solidFill>
                          <a:effectLst/>
                          <a:latin typeface="Times New Roman" panose="02020603050405020304" pitchFamily="18" charset="0"/>
                          <a:ea typeface="Times New Roman" panose="02020603050405020304" pitchFamily="18" charset="0"/>
                        </a:rPr>
                        <a:t>, </a:t>
                      </a:r>
                      <a:r>
                        <a:rPr lang="en-GB" sz="4000" i="1">
                          <a:solidFill>
                            <a:srgbClr val="231F20"/>
                          </a:solidFill>
                          <a:effectLst/>
                          <a:latin typeface="Times New Roman" panose="02020603050405020304" pitchFamily="18" charset="0"/>
                          <a:ea typeface="Times New Roman" panose="02020603050405020304" pitchFamily="18" charset="0"/>
                        </a:rPr>
                        <a:t>gạo</a:t>
                      </a:r>
                      <a:r>
                        <a:rPr lang="en-GB" sz="4000">
                          <a:solidFill>
                            <a:srgbClr val="231F20"/>
                          </a:solidFill>
                          <a:effectLst/>
                          <a:latin typeface="Times New Roman" panose="02020603050405020304" pitchFamily="18" charset="0"/>
                          <a:ea typeface="Times New Roman" panose="02020603050405020304" pitchFamily="18" charset="0"/>
                        </a:rPr>
                        <a:t>, </a:t>
                      </a:r>
                      <a:r>
                        <a:rPr lang="en-GB" sz="4000" i="1">
                          <a:solidFill>
                            <a:srgbClr val="231F20"/>
                          </a:solidFill>
                          <a:effectLst/>
                          <a:latin typeface="Times New Roman" panose="02020603050405020304" pitchFamily="18" charset="0"/>
                          <a:ea typeface="Times New Roman" panose="02020603050405020304" pitchFamily="18" charset="0"/>
                        </a:rPr>
                        <a:t>cơm</a:t>
                      </a:r>
                      <a:r>
                        <a:rPr lang="en-GB" sz="4000">
                          <a:solidFill>
                            <a:srgbClr val="231F20"/>
                          </a:solidFill>
                          <a:effectLst/>
                          <a:latin typeface="Times New Roman" panose="02020603050405020304" pitchFamily="18" charset="0"/>
                          <a:ea typeface="Times New Roman" panose="02020603050405020304" pitchFamily="18" charset="0"/>
                        </a:rPr>
                        <a:t> đều là những danh từ có liên quan đến cây lúa.</a:t>
                      </a:r>
                    </a:p>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GB" sz="4000">
                          <a:solidFill>
                            <a:srgbClr val="231F20"/>
                          </a:solidFill>
                          <a:effectLst/>
                          <a:latin typeface="Times New Roman" panose="02020603050405020304" pitchFamily="18" charset="0"/>
                          <a:ea typeface="Times New Roman" panose="02020603050405020304" pitchFamily="18" charset="0"/>
                        </a:rPr>
                        <a:t>Đây là cách thức chơi chữ dùng từ cùng trường nghĩa.</a:t>
                      </a: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Giúp tạo nên sự ý vị, hấp dẫn cho lời nói (những sản vật của nền nông nghiệp lúa nước cùng được nhắc đến trong câu ca dao một cách thân thương</a:t>
                      </a:r>
                      <a:r>
                        <a:rPr lang="en-GB" sz="4000" smtClean="0">
                          <a:solidFill>
                            <a:srgbClr val="231F20"/>
                          </a:solidFill>
                          <a:effectLst/>
                          <a:latin typeface="Times New Roman" panose="02020603050405020304" pitchFamily="18" charset="0"/>
                          <a:ea typeface="Times New Roman" panose="02020603050405020304" pitchFamily="18" charset="0"/>
                        </a:rPr>
                        <a:t>).</a:t>
                      </a:r>
                      <a:endParaRPr lang="en-GB" sz="4000">
                        <a:solidFill>
                          <a:srgbClr val="231F20"/>
                        </a:solidFill>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5268966" y="1629026"/>
            <a:ext cx="12790434"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sp>
      </p:grpSp>
      <p:grpSp>
        <p:nvGrpSpPr>
          <p:cNvPr id="5" name="Group 5"/>
          <p:cNvGrpSpPr/>
          <p:nvPr/>
        </p:nvGrpSpPr>
        <p:grpSpPr>
          <a:xfrm>
            <a:off x="5439520" y="2146590"/>
            <a:ext cx="12391280" cy="6789073"/>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Freeform 22"/>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6" name="Freeform 26"/>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1057833263"/>
              </p:ext>
            </p:extLst>
          </p:nvPr>
        </p:nvGraphicFramePr>
        <p:xfrm>
          <a:off x="5633911" y="2194862"/>
          <a:ext cx="11849043" cy="6583680"/>
        </p:xfrm>
        <a:graphic>
          <a:graphicData uri="http://schemas.openxmlformats.org/drawingml/2006/table">
            <a:tbl>
              <a:tblPr firstRow="1" firstCol="1" bandRow="1"/>
              <a:tblGrid>
                <a:gridCol w="2290889"/>
                <a:gridCol w="4648200"/>
                <a:gridCol w="4909954"/>
              </a:tblGrid>
              <a:tr h="204692">
                <a:tc>
                  <a:txBody>
                    <a:bodyPr/>
                    <a:lstStyle/>
                    <a:p>
                      <a:pPr marL="457200" marR="196850" algn="ctr">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Trường hợp</a:t>
                      </a:r>
                      <a:endParaRPr lang="en-GB" sz="36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fr-FR" sz="3600" b="1">
                          <a:effectLst/>
                          <a:latin typeface="Times New Roman" panose="02020603050405020304" pitchFamily="18" charset="0"/>
                          <a:ea typeface="Times New Roman" panose="02020603050405020304" pitchFamily="18" charset="0"/>
                        </a:rPr>
                        <a:t>Biện pháp tu từ chơi chữ</a:t>
                      </a:r>
                      <a:endParaRPr lang="en-GB" sz="36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600" b="1">
                          <a:effectLst/>
                          <a:latin typeface="Times New Roman" panose="02020603050405020304" pitchFamily="18" charset="0"/>
                          <a:ea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09">
                <a:tc>
                  <a:txBody>
                    <a:bodyPr/>
                    <a:lstStyle/>
                    <a:p>
                      <a:pPr marL="457200" marR="196850" algn="ctr">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6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3600" smtClean="0">
                          <a:effectLst/>
                          <a:latin typeface="Times New Roman" panose="02020603050405020304" pitchFamily="18" charset="0"/>
                          <a:ea typeface="Times New Roman" panose="02020603050405020304" pitchFamily="18" charset="0"/>
                        </a:rPr>
                        <a:t>g</a:t>
                      </a:r>
                      <a:endParaRPr lang="en-GB" sz="36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a:solidFill>
                            <a:srgbClr val="231F20"/>
                          </a:solidFill>
                          <a:effectLst/>
                          <a:latin typeface="Times New Roman" panose="02020603050405020304" pitchFamily="18" charset="0"/>
                          <a:ea typeface="Times New Roman" panose="02020603050405020304" pitchFamily="18" charset="0"/>
                        </a:rPr>
                        <a:t> </a:t>
                      </a:r>
                      <a:r>
                        <a:rPr lang="en-GB" sz="3600" i="1">
                          <a:solidFill>
                            <a:srgbClr val="231F20"/>
                          </a:solidFill>
                          <a:effectLst/>
                          <a:latin typeface="Times New Roman" panose="02020603050405020304" pitchFamily="18" charset="0"/>
                          <a:ea typeface="Times New Roman" panose="02020603050405020304" pitchFamily="18" charset="0"/>
                        </a:rPr>
                        <a:t>Đá</a:t>
                      </a:r>
                      <a:r>
                        <a:rPr lang="en-GB" sz="3600">
                          <a:solidFill>
                            <a:srgbClr val="231F20"/>
                          </a:solidFill>
                          <a:effectLst/>
                          <a:latin typeface="Times New Roman" panose="02020603050405020304" pitchFamily="18" charset="0"/>
                          <a:ea typeface="Times New Roman" panose="02020603050405020304" pitchFamily="18" charset="0"/>
                        </a:rPr>
                        <a:t> là động từ chỉ hành động dùng chân tác động lên một đối tượng nào đó, đồng âm với </a:t>
                      </a:r>
                      <a:r>
                        <a:rPr lang="en-GB" sz="3600" i="1">
                          <a:solidFill>
                            <a:srgbClr val="231F20"/>
                          </a:solidFill>
                          <a:effectLst/>
                          <a:latin typeface="Times New Roman" panose="02020603050405020304" pitchFamily="18" charset="0"/>
                          <a:ea typeface="Times New Roman" panose="02020603050405020304" pitchFamily="18" charset="0"/>
                        </a:rPr>
                        <a:t>đá</a:t>
                      </a:r>
                      <a:r>
                        <a:rPr lang="en-GB" sz="3600">
                          <a:solidFill>
                            <a:srgbClr val="231F20"/>
                          </a:solidFill>
                          <a:effectLst/>
                          <a:latin typeface="Times New Roman" panose="02020603050405020304" pitchFamily="18" charset="0"/>
                          <a:ea typeface="Times New Roman" panose="02020603050405020304" pitchFamily="18" charset="0"/>
                        </a:rPr>
                        <a:t> là danh từ chỉ một loại chất rắn tồn tại nhiều trong vỏ Trái Đất.</a:t>
                      </a:r>
                    </a:p>
                    <a:p>
                      <a:pPr algn="just">
                        <a:lnSpc>
                          <a:spcPct val="100000"/>
                        </a:lnSpc>
                        <a:spcAft>
                          <a:spcPts val="0"/>
                        </a:spcAft>
                      </a:pPr>
                      <a:r>
                        <a:rPr lang="en-GB" sz="3600">
                          <a:solidFill>
                            <a:srgbClr val="231F2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GB" sz="3600">
                          <a:solidFill>
                            <a:srgbClr val="231F20"/>
                          </a:solidFill>
                          <a:effectLst/>
                          <a:latin typeface="Times New Roman" panose="02020603050405020304" pitchFamily="18" charset="0"/>
                          <a:ea typeface="Times New Roman" panose="02020603050405020304" pitchFamily="18" charset="0"/>
                        </a:rPr>
                        <a:t> Đây là cách thức chơi chữ dùng từ đồng âm.</a:t>
                      </a:r>
                    </a:p>
                    <a:p>
                      <a:pPr algn="just">
                        <a:lnSpc>
                          <a:spcPct val="100000"/>
                        </a:lnSpc>
                        <a:spcAft>
                          <a:spcPts val="0"/>
                        </a:spcAft>
                      </a:pPr>
                      <a:endParaRPr lang="en-GB" sz="3600">
                        <a:solidFill>
                          <a:srgbClr val="231F20"/>
                        </a:solidFill>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3600">
                          <a:solidFill>
                            <a:srgbClr val="231F20"/>
                          </a:solidFill>
                          <a:effectLst/>
                          <a:latin typeface="Times New Roman" panose="02020603050405020304" pitchFamily="18" charset="0"/>
                          <a:ea typeface="Times New Roman" panose="02020603050405020304" pitchFamily="18" charset="0"/>
                        </a:rPr>
                        <a:t>Vừa giúp làm phong phú tư duy (buộc người nghe phải suy nghĩ để hiểu lời nói đang diễn tả điều gì), vừa tạo nên sự hấp dẫn cho lời nói (lời nói thoạt nghe khó hiểu, như một câu đố; nhưng khi nhận ra hiện tượng đồng âm thì lại thấy ý nghĩa rất giản dị</a:t>
                      </a:r>
                      <a:r>
                        <a:rPr lang="en-GB" sz="3600" smtClean="0">
                          <a:solidFill>
                            <a:srgbClr val="231F20"/>
                          </a:solidFill>
                          <a:effectLst/>
                          <a:latin typeface="Times New Roman" panose="02020603050405020304" pitchFamily="18" charset="0"/>
                          <a:ea typeface="Times New Roman" panose="02020603050405020304" pitchFamily="18" charset="0"/>
                        </a:rPr>
                        <a:t>)</a:t>
                      </a:r>
                      <a:endParaRPr lang="en-GB" sz="3600">
                        <a:solidFill>
                          <a:srgbClr val="231F20"/>
                        </a:solidFill>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92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5268966" y="1629026"/>
            <a:ext cx="12790434" cy="7641923"/>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sp>
      </p:grpSp>
      <p:grpSp>
        <p:nvGrpSpPr>
          <p:cNvPr id="5" name="Group 5"/>
          <p:cNvGrpSpPr/>
          <p:nvPr/>
        </p:nvGrpSpPr>
        <p:grpSpPr>
          <a:xfrm>
            <a:off x="5439520" y="2146590"/>
            <a:ext cx="12391280" cy="652058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sp>
      </p:grpSp>
      <p:sp>
        <p:nvSpPr>
          <p:cNvPr id="7" name="Freeform 7"/>
          <p:cNvSpPr/>
          <p:nvPr/>
        </p:nvSpPr>
        <p:spPr>
          <a:xfrm>
            <a:off x="8356011"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5838509"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10693293"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5827392"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10693293"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11392353"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8202400"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11369977"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Freeform 22"/>
          <p:cNvSpPr/>
          <p:nvPr/>
        </p:nvSpPr>
        <p:spPr>
          <a:xfrm>
            <a:off x="-2671921" y="7745216"/>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2342232" y="5523278"/>
            <a:ext cx="1767676" cy="2250514"/>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893034" y="5123427"/>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5" name="Freeform 2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6" name="Freeform 26"/>
          <p:cNvSpPr/>
          <p:nvPr/>
        </p:nvSpPr>
        <p:spPr>
          <a:xfrm>
            <a:off x="2342232" y="2249068"/>
            <a:ext cx="2081312" cy="2092727"/>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aphicFrame>
        <p:nvGraphicFramePr>
          <p:cNvPr id="27" name="Table 26"/>
          <p:cNvGraphicFramePr>
            <a:graphicFrameLocks noGrp="1"/>
          </p:cNvGraphicFramePr>
          <p:nvPr>
            <p:extLst>
              <p:ext uri="{D42A27DB-BD31-4B8C-83A1-F6EECF244321}">
                <p14:modId xmlns:p14="http://schemas.microsoft.com/office/powerpoint/2010/main" val="2387348083"/>
              </p:ext>
            </p:extLst>
          </p:nvPr>
        </p:nvGraphicFramePr>
        <p:xfrm>
          <a:off x="5510481" y="2362972"/>
          <a:ext cx="12095904" cy="603504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342748"/>
                <a:gridCol w="7234371"/>
                <a:gridCol w="2518785"/>
              </a:tblGrid>
              <a:tr h="204692">
                <a:tc>
                  <a:txBody>
                    <a:bodyPr/>
                    <a:lstStyle/>
                    <a:p>
                      <a:pPr marL="457200" marR="196850" algn="ctr">
                        <a:lnSpc>
                          <a:spcPct val="100000"/>
                        </a:lnSpc>
                        <a:spcAft>
                          <a:spcPts val="0"/>
                        </a:spcAft>
                        <a:tabLst>
                          <a:tab pos="459740" algn="l"/>
                        </a:tabLst>
                      </a:pPr>
                      <a:r>
                        <a:rPr lang="en-US" sz="3300" b="1">
                          <a:effectLst/>
                          <a:latin typeface="Times New Roman" panose="02020603050405020304" pitchFamily="18" charset="0"/>
                          <a:ea typeface="Times New Roman" panose="02020603050405020304" pitchFamily="18" charset="0"/>
                        </a:rPr>
                        <a:t>Trường hợp</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fr-FR" sz="3300" b="1">
                          <a:effectLst/>
                          <a:latin typeface="Times New Roman" panose="02020603050405020304" pitchFamily="18" charset="0"/>
                          <a:ea typeface="Times New Roman" panose="02020603050405020304" pitchFamily="18" charset="0"/>
                        </a:rPr>
                        <a:t>Biện pháp tu từ chơi chữ</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300" b="1">
                          <a:effectLst/>
                          <a:latin typeface="Times New Roman" panose="02020603050405020304" pitchFamily="18" charset="0"/>
                          <a:ea typeface="Times New Roman" panose="02020603050405020304" pitchFamily="18" charset="0"/>
                        </a:rPr>
                        <a:t>Tác dụng</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45">
                <a:tc>
                  <a:txBody>
                    <a:bodyPr/>
                    <a:lstStyle/>
                    <a:p>
                      <a:pPr marL="457200" marR="196850" algn="ctr">
                        <a:lnSpc>
                          <a:spcPct val="100000"/>
                        </a:lnSpc>
                        <a:spcAft>
                          <a:spcPts val="0"/>
                        </a:spcAft>
                        <a:tabLst>
                          <a:tab pos="459740" algn="l"/>
                        </a:tabLst>
                      </a:pPr>
                      <a:endParaRPr lang="vi-VN" sz="33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3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3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33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3300" smtClean="0">
                          <a:effectLst/>
                          <a:latin typeface="Times New Roman" panose="02020603050405020304" pitchFamily="18" charset="0"/>
                          <a:ea typeface="Times New Roman" panose="02020603050405020304" pitchFamily="18" charset="0"/>
                        </a:rPr>
                        <a:t>h</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300">
                          <a:effectLst/>
                          <a:latin typeface="Times New Roman" panose="02020603050405020304" pitchFamily="18" charset="0"/>
                          <a:ea typeface="Times New Roman" panose="02020603050405020304" pitchFamily="18" charset="0"/>
                        </a:rPr>
                        <a:t> - Các địa danh và nhân danh là </a:t>
                      </a:r>
                      <a:r>
                        <a:rPr lang="en-US" sz="3300" i="1">
                          <a:effectLst/>
                          <a:latin typeface="Times New Roman" panose="02020603050405020304" pitchFamily="18" charset="0"/>
                          <a:ea typeface="Times New Roman" panose="02020603050405020304" pitchFamily="18" charset="0"/>
                        </a:rPr>
                        <a:t>chợ Đồng Nai</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Bến Nghé, anh Hươu</a:t>
                      </a:r>
                      <a:r>
                        <a:rPr lang="en-US" sz="3300">
                          <a:effectLst/>
                          <a:latin typeface="Times New Roman" panose="02020603050405020304" pitchFamily="18" charset="0"/>
                          <a:ea typeface="Times New Roman" panose="02020603050405020304" pitchFamily="18" charset="0"/>
                        </a:rPr>
                        <a:t> chứa các tiếng đồng âm với </a:t>
                      </a:r>
                      <a:r>
                        <a:rPr lang="en-US" sz="3300" i="1">
                          <a:effectLst/>
                          <a:latin typeface="Times New Roman" panose="02020603050405020304" pitchFamily="18" charset="0"/>
                          <a:ea typeface="Times New Roman" panose="02020603050405020304" pitchFamily="18" charset="0"/>
                        </a:rPr>
                        <a:t>hươu</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nai</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nghé</a:t>
                      </a:r>
                      <a:r>
                        <a:rPr lang="en-US" sz="3300">
                          <a:effectLst/>
                          <a:latin typeface="Times New Roman" panose="02020603050405020304" pitchFamily="18" charset="0"/>
                          <a:ea typeface="Times New Roman" panose="02020603050405020304" pitchFamily="18" charset="0"/>
                        </a:rPr>
                        <a:t> là những từ chỉ các loài động vật; </a:t>
                      </a:r>
                      <a:endParaRPr lang="en-GB" sz="33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300">
                          <a:effectLst/>
                          <a:latin typeface="Times New Roman" panose="02020603050405020304" pitchFamily="18" charset="0"/>
                          <a:ea typeface="Times New Roman" panose="02020603050405020304" pitchFamily="18" charset="0"/>
                        </a:rPr>
                        <a:t>- Các từ </a:t>
                      </a:r>
                      <a:r>
                        <a:rPr lang="en-US" sz="3300" i="1">
                          <a:effectLst/>
                          <a:latin typeface="Times New Roman" panose="02020603050405020304" pitchFamily="18" charset="0"/>
                          <a:ea typeface="Times New Roman" panose="02020603050405020304" pitchFamily="18" charset="0"/>
                        </a:rPr>
                        <a:t>hươu</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nai</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nghé</a:t>
                      </a:r>
                      <a:r>
                        <a:rPr lang="en-US" sz="3300">
                          <a:effectLst/>
                          <a:latin typeface="Times New Roman" panose="02020603050405020304" pitchFamily="18" charset="0"/>
                          <a:ea typeface="Times New Roman" panose="02020603050405020304" pitchFamily="18" charset="0"/>
                        </a:rPr>
                        <a:t>, </a:t>
                      </a:r>
                      <a:r>
                        <a:rPr lang="en-US" sz="3300" i="1">
                          <a:effectLst/>
                          <a:latin typeface="Times New Roman" panose="02020603050405020304" pitchFamily="18" charset="0"/>
                          <a:ea typeface="Times New Roman" panose="02020603050405020304" pitchFamily="18" charset="0"/>
                        </a:rPr>
                        <a:t>bò</a:t>
                      </a:r>
                      <a:r>
                        <a:rPr lang="en-US" sz="3300">
                          <a:effectLst/>
                          <a:latin typeface="Times New Roman" panose="02020603050405020304" pitchFamily="18" charset="0"/>
                          <a:ea typeface="Times New Roman" panose="02020603050405020304" pitchFamily="18" charset="0"/>
                        </a:rPr>
                        <a:t> cùng trường nghĩa, đều là những danh từ chỉ các loài động vật bốn chân</a:t>
                      </a:r>
                      <a:endParaRPr lang="en-GB" sz="33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300">
                          <a:effectLst/>
                          <a:latin typeface="Times New Roman" panose="02020603050405020304" pitchFamily="18" charset="0"/>
                          <a:ea typeface="Times New Roman" panose="02020603050405020304" pitchFamily="18" charset="0"/>
                          <a:sym typeface="Wingdings" panose="05000000000000000000" pitchFamily="2" charset="2"/>
                        </a:rPr>
                        <a:t></a:t>
                      </a:r>
                      <a:r>
                        <a:rPr lang="en-US" sz="3300">
                          <a:effectLst/>
                          <a:latin typeface="Times New Roman" panose="02020603050405020304" pitchFamily="18" charset="0"/>
                          <a:ea typeface="Times New Roman" panose="02020603050405020304" pitchFamily="18" charset="0"/>
                        </a:rPr>
                        <a:t> Đây là cách thức chơi chữ dùng từ đồng âm kết hợp từ cùng trường nghĩa.</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300">
                          <a:effectLst/>
                          <a:latin typeface="Times New Roman" panose="02020603050405020304" pitchFamily="18" charset="0"/>
                          <a:ea typeface="Times New Roman" panose="02020603050405020304" pitchFamily="18" charset="0"/>
                        </a:rPr>
                        <a:t>Giúp tạo nên sự ý vị, hấp dẫn cho lời nói (các địa danh có âm đọc gần với tên các loài vật). </a:t>
                      </a:r>
                      <a:endParaRPr lang="en-GB" sz="33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59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2590800" y="1485900"/>
            <a:ext cx="12303361" cy="9050249"/>
          </a:xfrm>
          <a:custGeom>
            <a:avLst/>
            <a:gdLst/>
            <a:ahLst/>
            <a:cxnLst/>
            <a:rect l="l" t="t" r="r" b="b"/>
            <a:pathLst>
              <a:path w="8243954" h="9050249">
                <a:moveTo>
                  <a:pt x="0" y="0"/>
                </a:moveTo>
                <a:lnTo>
                  <a:pt x="8243954" y="0"/>
                </a:lnTo>
                <a:lnTo>
                  <a:pt x="8243954" y="9050249"/>
                </a:lnTo>
                <a:lnTo>
                  <a:pt x="0" y="9050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5088460" y="6308078"/>
            <a:ext cx="2502541" cy="1856430"/>
          </a:xfrm>
          <a:custGeom>
            <a:avLst/>
            <a:gdLst/>
            <a:ahLst/>
            <a:cxnLst/>
            <a:rect l="l" t="t" r="r" b="b"/>
            <a:pathLst>
              <a:path w="2502541" h="1856430">
                <a:moveTo>
                  <a:pt x="2502541" y="0"/>
                </a:moveTo>
                <a:lnTo>
                  <a:pt x="0" y="0"/>
                </a:lnTo>
                <a:lnTo>
                  <a:pt x="0" y="1856430"/>
                </a:lnTo>
                <a:lnTo>
                  <a:pt x="2502541" y="1856430"/>
                </a:lnTo>
                <a:lnTo>
                  <a:pt x="250254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572000" y="3086100"/>
            <a:ext cx="9214129" cy="2954655"/>
          </a:xfrm>
          <a:prstGeom prst="rect">
            <a:avLst/>
          </a:prstGeom>
        </p:spPr>
        <p:txBody>
          <a:bodyPr wrap="square" lIns="0" tIns="0" rIns="0" bIns="0" rtlCol="0" anchor="t">
            <a:spAutoFit/>
          </a:bodyPr>
          <a:lstStyle/>
          <a:p>
            <a:pPr algn="ctr"/>
            <a:r>
              <a:rPr lang="vi-VN"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vi-VN" sz="9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1 </a:t>
            </a:r>
            <a:r>
              <a:rPr lang="vi-VN"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KHỞI ĐỘNG </a:t>
            </a:r>
            <a:endParaRPr lang="en-US" sz="91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14401800" y="6359898"/>
            <a:ext cx="3170242" cy="3927102"/>
          </a:xfrm>
          <a:custGeom>
            <a:avLst/>
            <a:gdLst/>
            <a:ahLst/>
            <a:cxnLst/>
            <a:rect l="l" t="t" r="r" b="b"/>
            <a:pathLst>
              <a:path w="3170242" h="3927102">
                <a:moveTo>
                  <a:pt x="0" y="0"/>
                </a:moveTo>
                <a:lnTo>
                  <a:pt x="3170242" y="0"/>
                </a:lnTo>
                <a:lnTo>
                  <a:pt x="3170242" y="3927101"/>
                </a:lnTo>
                <a:lnTo>
                  <a:pt x="0" y="3927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1629026"/>
            <a:ext cx="13182600" cy="7641923"/>
            <a:chOff x="0" y="0"/>
            <a:chExt cx="14392669" cy="10851659"/>
          </a:xfrm>
        </p:grpSpPr>
        <p:sp>
          <p:nvSpPr>
            <p:cNvPr id="4" name="Freeform 4"/>
            <p:cNvSpPr/>
            <p:nvPr/>
          </p:nvSpPr>
          <p:spPr>
            <a:xfrm>
              <a:off x="-127" y="127"/>
              <a:ext cx="14392542" cy="10858644"/>
            </a:xfrm>
            <a:custGeom>
              <a:avLst/>
              <a:gdLst/>
              <a:ahLst/>
              <a:cxnLst/>
              <a:rect l="l" t="t" r="r" b="b"/>
              <a:pathLst>
                <a:path w="14392542" h="10858644">
                  <a:moveTo>
                    <a:pt x="13991476" y="10845944"/>
                  </a:moveTo>
                  <a:cubicBezTo>
                    <a:pt x="13935596" y="10858644"/>
                    <a:pt x="13910196" y="10845944"/>
                    <a:pt x="13853046" y="10845944"/>
                  </a:cubicBezTo>
                  <a:cubicBezTo>
                    <a:pt x="13795896" y="10845944"/>
                    <a:pt x="13704836" y="10833244"/>
                    <a:pt x="1370483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873493" y="0"/>
                  </a:lnTo>
                  <a:cubicBezTo>
                    <a:pt x="13973569" y="0"/>
                    <a:pt x="14042022" y="12700"/>
                    <a:pt x="14042022" y="12700"/>
                  </a:cubicBezTo>
                  <a:cubicBezTo>
                    <a:pt x="14106156" y="12700"/>
                    <a:pt x="14194930" y="36322"/>
                    <a:pt x="14252842" y="50800"/>
                  </a:cubicBezTo>
                  <a:cubicBezTo>
                    <a:pt x="14354442" y="76200"/>
                    <a:pt x="14379842" y="254000"/>
                    <a:pt x="14379842" y="350520"/>
                  </a:cubicBezTo>
                  <a:lnTo>
                    <a:pt x="14379842" y="9979550"/>
                  </a:lnTo>
                  <a:cubicBezTo>
                    <a:pt x="14379842" y="9979550"/>
                    <a:pt x="14392542" y="10348231"/>
                    <a:pt x="14392542" y="10381251"/>
                  </a:cubicBezTo>
                  <a:cubicBezTo>
                    <a:pt x="14392542" y="10414271"/>
                    <a:pt x="14370062" y="10522221"/>
                    <a:pt x="14352156" y="10568449"/>
                  </a:cubicBezTo>
                  <a:cubicBezTo>
                    <a:pt x="14327136" y="10633092"/>
                    <a:pt x="14337297" y="10689988"/>
                    <a:pt x="14285481" y="10734184"/>
                  </a:cubicBezTo>
                  <a:cubicBezTo>
                    <a:pt x="14249412" y="10765045"/>
                    <a:pt x="14195310" y="10802383"/>
                    <a:pt x="14150099" y="10819528"/>
                  </a:cubicBezTo>
                  <a:cubicBezTo>
                    <a:pt x="14104886" y="10836673"/>
                    <a:pt x="14047102" y="10833371"/>
                    <a:pt x="13991222" y="10846071"/>
                  </a:cubicBezTo>
                  <a:close/>
                </a:path>
              </a:pathLst>
            </a:custGeom>
            <a:solidFill>
              <a:srgbClr val="EAEAEA"/>
            </a:solidFill>
          </p:spPr>
        </p:sp>
      </p:grpSp>
      <p:grpSp>
        <p:nvGrpSpPr>
          <p:cNvPr id="5" name="Group 5"/>
          <p:cNvGrpSpPr/>
          <p:nvPr/>
        </p:nvGrpSpPr>
        <p:grpSpPr>
          <a:xfrm>
            <a:off x="152400" y="2146590"/>
            <a:ext cx="12801600" cy="6520589"/>
            <a:chOff x="0" y="0"/>
            <a:chExt cx="15698956" cy="10851659"/>
          </a:xfrm>
        </p:grpSpPr>
        <p:sp>
          <p:nvSpPr>
            <p:cNvPr id="6" name="Freeform 6"/>
            <p:cNvSpPr/>
            <p:nvPr/>
          </p:nvSpPr>
          <p:spPr>
            <a:xfrm>
              <a:off x="-127" y="127"/>
              <a:ext cx="15698829" cy="10858644"/>
            </a:xfrm>
            <a:custGeom>
              <a:avLst/>
              <a:gdLst/>
              <a:ahLst/>
              <a:cxnLst/>
              <a:rect l="l" t="t" r="r" b="b"/>
              <a:pathLst>
                <a:path w="15698829" h="10858644">
                  <a:moveTo>
                    <a:pt x="15297764" y="10845944"/>
                  </a:moveTo>
                  <a:cubicBezTo>
                    <a:pt x="15241883" y="10858644"/>
                    <a:pt x="15216483" y="10845944"/>
                    <a:pt x="15159333" y="10845944"/>
                  </a:cubicBezTo>
                  <a:cubicBezTo>
                    <a:pt x="15102183" y="10845944"/>
                    <a:pt x="15011124" y="10833244"/>
                    <a:pt x="15011124"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179780" y="0"/>
                  </a:lnTo>
                  <a:cubicBezTo>
                    <a:pt x="15279856" y="0"/>
                    <a:pt x="15348310" y="12700"/>
                    <a:pt x="15348310" y="12700"/>
                  </a:cubicBezTo>
                  <a:cubicBezTo>
                    <a:pt x="15412444" y="12700"/>
                    <a:pt x="15501218" y="36322"/>
                    <a:pt x="15559129" y="50800"/>
                  </a:cubicBezTo>
                  <a:cubicBezTo>
                    <a:pt x="15660729" y="76200"/>
                    <a:pt x="15686129" y="254000"/>
                    <a:pt x="15686129" y="350520"/>
                  </a:cubicBezTo>
                  <a:lnTo>
                    <a:pt x="15686129" y="9979550"/>
                  </a:lnTo>
                  <a:cubicBezTo>
                    <a:pt x="15686129" y="9979550"/>
                    <a:pt x="15698829" y="10348231"/>
                    <a:pt x="15698829" y="10381251"/>
                  </a:cubicBezTo>
                  <a:cubicBezTo>
                    <a:pt x="15698829" y="10414271"/>
                    <a:pt x="15676350" y="10522221"/>
                    <a:pt x="15658443" y="10568449"/>
                  </a:cubicBezTo>
                  <a:cubicBezTo>
                    <a:pt x="15633424" y="10633092"/>
                    <a:pt x="15643585" y="10689988"/>
                    <a:pt x="15591768" y="10734184"/>
                  </a:cubicBezTo>
                  <a:cubicBezTo>
                    <a:pt x="15555700" y="10765045"/>
                    <a:pt x="15501598" y="10802383"/>
                    <a:pt x="15456387" y="10819528"/>
                  </a:cubicBezTo>
                  <a:cubicBezTo>
                    <a:pt x="15411174" y="10836673"/>
                    <a:pt x="15353390" y="10833371"/>
                    <a:pt x="15297510" y="10846071"/>
                  </a:cubicBezTo>
                  <a:close/>
                </a:path>
              </a:pathLst>
            </a:custGeom>
            <a:solidFill>
              <a:srgbClr val="FFFFFF"/>
            </a:solidFill>
          </p:spPr>
        </p:sp>
      </p:grpSp>
      <p:sp>
        <p:nvSpPr>
          <p:cNvPr id="7" name="Freeform 7"/>
          <p:cNvSpPr/>
          <p:nvPr/>
        </p:nvSpPr>
        <p:spPr>
          <a:xfrm>
            <a:off x="3733925"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729395"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449938"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729395"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6853056"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3663103"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6830680" y="1227922"/>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Freeform 22"/>
          <p:cNvSpPr/>
          <p:nvPr/>
        </p:nvSpPr>
        <p:spPr>
          <a:xfrm>
            <a:off x="14056927" y="4226174"/>
            <a:ext cx="3422553" cy="6946142"/>
          </a:xfrm>
          <a:custGeom>
            <a:avLst/>
            <a:gdLst/>
            <a:ahLst/>
            <a:cxnLst/>
            <a:rect l="l" t="t" r="r" b="b"/>
            <a:pathLst>
              <a:path w="3422553" h="6946142">
                <a:moveTo>
                  <a:pt x="0" y="0"/>
                </a:moveTo>
                <a:lnTo>
                  <a:pt x="3422553" y="0"/>
                </a:lnTo>
                <a:lnTo>
                  <a:pt x="3422553" y="6946142"/>
                </a:lnTo>
                <a:lnTo>
                  <a:pt x="0" y="69461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14517962" y="8097339"/>
            <a:ext cx="3170242" cy="3927102"/>
          </a:xfrm>
          <a:custGeom>
            <a:avLst/>
            <a:gdLst/>
            <a:ahLst/>
            <a:cxnLst/>
            <a:rect l="l" t="t" r="r" b="b"/>
            <a:pathLst>
              <a:path w="3170242" h="3927102">
                <a:moveTo>
                  <a:pt x="0" y="0"/>
                </a:moveTo>
                <a:lnTo>
                  <a:pt x="3170242" y="0"/>
                </a:lnTo>
                <a:lnTo>
                  <a:pt x="3170242" y="3927102"/>
                </a:lnTo>
                <a:lnTo>
                  <a:pt x="0" y="392710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14517962" y="0"/>
            <a:ext cx="2334214" cy="41148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aphicFrame>
        <p:nvGraphicFramePr>
          <p:cNvPr id="25" name="Table 24"/>
          <p:cNvGraphicFramePr>
            <a:graphicFrameLocks noGrp="1"/>
          </p:cNvGraphicFramePr>
          <p:nvPr>
            <p:extLst>
              <p:ext uri="{D42A27DB-BD31-4B8C-83A1-F6EECF244321}">
                <p14:modId xmlns:p14="http://schemas.microsoft.com/office/powerpoint/2010/main" val="296224644"/>
              </p:ext>
            </p:extLst>
          </p:nvPr>
        </p:nvGraphicFramePr>
        <p:xfrm>
          <a:off x="304626" y="2247901"/>
          <a:ext cx="12573000" cy="6096000"/>
        </p:xfrm>
        <a:graphic>
          <a:graphicData uri="http://schemas.openxmlformats.org/drawingml/2006/table">
            <a:tbl>
              <a:tblPr firstRow="1" firstCol="1" bandRow="1">
                <a:effectLst>
                  <a:outerShdw blurRad="50800" dist="38100" algn="l" rotWithShape="0">
                    <a:prstClr val="black">
                      <a:alpha val="40000"/>
                    </a:prstClr>
                  </a:outerShdw>
                </a:effectLst>
              </a:tblPr>
              <a:tblGrid>
                <a:gridCol w="2514774"/>
                <a:gridCol w="3581400"/>
                <a:gridCol w="6476826"/>
              </a:tblGrid>
              <a:tr h="204692">
                <a:tc>
                  <a:txBody>
                    <a:bodyPr/>
                    <a:lstStyle/>
                    <a:p>
                      <a:pPr marL="457200" marR="196850" algn="ctr">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Trường hợp</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ctr">
                        <a:lnSpc>
                          <a:spcPct val="100000"/>
                        </a:lnSpc>
                        <a:spcAft>
                          <a:spcPts val="0"/>
                        </a:spcAft>
                        <a:tabLst>
                          <a:tab pos="459740" algn="l"/>
                        </a:tabLst>
                      </a:pPr>
                      <a:r>
                        <a:rPr lang="fr-FR" sz="4000" b="1">
                          <a:effectLst/>
                          <a:latin typeface="Times New Roman" panose="02020603050405020304" pitchFamily="18" charset="0"/>
                          <a:ea typeface="Times New Roman" panose="02020603050405020304" pitchFamily="18" charset="0"/>
                        </a:rPr>
                        <a:t>Biện pháp tu từ chơi chữ</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4000" b="1">
                          <a:effectLst/>
                          <a:latin typeface="Times New Roman" panose="02020603050405020304" pitchFamily="18" charset="0"/>
                          <a:ea typeface="Times New Roman" panose="02020603050405020304" pitchFamily="18" charset="0"/>
                        </a:rPr>
                        <a:t>Tác dụng</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14">
                <a:tc>
                  <a:txBody>
                    <a:bodyPr/>
                    <a:lstStyle/>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endParaRPr lang="vi-VN" sz="40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59740" algn="l"/>
                        </a:tabLst>
                      </a:pPr>
                      <a:r>
                        <a:rPr lang="en-US" sz="4000" smtClean="0">
                          <a:effectLst/>
                          <a:latin typeface="Times New Roman" panose="02020603050405020304" pitchFamily="18" charset="0"/>
                          <a:ea typeface="Times New Roman" panose="02020603050405020304" pitchFamily="18" charset="0"/>
                        </a:rPr>
                        <a:t>i</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4000" i="1">
                          <a:effectLst/>
                          <a:latin typeface="Times New Roman" panose="02020603050405020304" pitchFamily="18" charset="0"/>
                          <a:ea typeface="Times New Roman" panose="02020603050405020304" pitchFamily="18" charset="0"/>
                        </a:rPr>
                        <a:t>cá đối</a:t>
                      </a:r>
                      <a:r>
                        <a:rPr lang="en-US" sz="4000">
                          <a:effectLst/>
                          <a:latin typeface="Times New Roman" panose="02020603050405020304" pitchFamily="18" charset="0"/>
                          <a:ea typeface="Times New Roman" panose="02020603050405020304" pitchFamily="18" charset="0"/>
                        </a:rPr>
                        <a:t>/ </a:t>
                      </a:r>
                      <a:r>
                        <a:rPr lang="en-US" sz="4000" i="1">
                          <a:effectLst/>
                          <a:latin typeface="Times New Roman" panose="02020603050405020304" pitchFamily="18" charset="0"/>
                          <a:ea typeface="Times New Roman" panose="02020603050405020304" pitchFamily="18" charset="0"/>
                        </a:rPr>
                        <a:t>cối đá</a:t>
                      </a:r>
                      <a:r>
                        <a:rPr lang="en-US" sz="4000">
                          <a:effectLst/>
                          <a:latin typeface="Times New Roman" panose="02020603050405020304" pitchFamily="18" charset="0"/>
                          <a:ea typeface="Times New Roman" panose="02020603050405020304" pitchFamily="18" charset="0"/>
                        </a:rPr>
                        <a:t>; </a:t>
                      </a:r>
                      <a:r>
                        <a:rPr lang="en-US" sz="4000" i="1">
                          <a:effectLst/>
                          <a:latin typeface="Times New Roman" panose="02020603050405020304" pitchFamily="18" charset="0"/>
                          <a:ea typeface="Times New Roman" panose="02020603050405020304" pitchFamily="18" charset="0"/>
                        </a:rPr>
                        <a:t>mèo cái</a:t>
                      </a:r>
                      <a:r>
                        <a:rPr lang="en-US" sz="4000">
                          <a:effectLst/>
                          <a:latin typeface="Times New Roman" panose="02020603050405020304" pitchFamily="18" charset="0"/>
                          <a:ea typeface="Times New Roman" panose="02020603050405020304" pitchFamily="18" charset="0"/>
                        </a:rPr>
                        <a:t>/ </a:t>
                      </a:r>
                      <a:r>
                        <a:rPr lang="en-US" sz="4000" i="1">
                          <a:effectLst/>
                          <a:latin typeface="Times New Roman" panose="02020603050405020304" pitchFamily="18" charset="0"/>
                          <a:ea typeface="Times New Roman" panose="02020603050405020304" pitchFamily="18" charset="0"/>
                        </a:rPr>
                        <a:t>mái kèo</a:t>
                      </a:r>
                      <a:endParaRPr lang="en-GB" sz="40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4000" i="1">
                          <a:effectLst/>
                          <a:latin typeface="Times New Roman" panose="02020603050405020304" pitchFamily="18" charset="0"/>
                          <a:ea typeface="Times New Roman" panose="02020603050405020304" pitchFamily="18" charset="0"/>
                          <a:sym typeface="Wingdings" panose="05000000000000000000" pitchFamily="2" charset="2"/>
                        </a:rPr>
                        <a:t></a:t>
                      </a:r>
                      <a:r>
                        <a:rPr lang="en-US" sz="4000" i="1">
                          <a:effectLst/>
                          <a:latin typeface="Times New Roman" panose="02020603050405020304" pitchFamily="18" charset="0"/>
                          <a:ea typeface="Times New Roman" panose="02020603050405020304" pitchFamily="18" charset="0"/>
                        </a:rPr>
                        <a:t> </a:t>
                      </a:r>
                      <a:r>
                        <a:rPr lang="en-US" sz="4000">
                          <a:effectLst/>
                          <a:latin typeface="Times New Roman" panose="02020603050405020304" pitchFamily="18" charset="0"/>
                          <a:ea typeface="Times New Roman" panose="02020603050405020304" pitchFamily="18" charset="0"/>
                        </a:rPr>
                        <a:t>Đây là cách thức chơi chữ dùng lối nói lái.</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4000">
                          <a:effectLst/>
                          <a:latin typeface="Times New Roman" panose="02020603050405020304" pitchFamily="18" charset="0"/>
                          <a:ea typeface="Times New Roman" panose="02020603050405020304" pitchFamily="18" charset="0"/>
                        </a:rPr>
                        <a:t>Vừa giúp làm phong phú tư duy (lời nói khiến người nghe phải suy ngẫm lí do vì sao các con vật lại ở vị trí ấy), vừa tạo nên sự hấp dẫn cho lời nói (mối liên hệ thú vị giữa tên gọi các con vật với vị trí chúng hiện diện).</a:t>
                      </a:r>
                      <a:endParaRPr lang="en-GB" sz="40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755222"/>
            <a:ext cx="14517962" cy="8515728"/>
            <a:chOff x="0" y="0"/>
            <a:chExt cx="14392669" cy="10851659"/>
          </a:xfrm>
        </p:grpSpPr>
        <p:sp>
          <p:nvSpPr>
            <p:cNvPr id="4" name="Freeform 4"/>
            <p:cNvSpPr/>
            <p:nvPr/>
          </p:nvSpPr>
          <p:spPr>
            <a:xfrm>
              <a:off x="-127" y="127"/>
              <a:ext cx="14392542" cy="10858644"/>
            </a:xfrm>
            <a:custGeom>
              <a:avLst/>
              <a:gdLst/>
              <a:ahLst/>
              <a:cxnLst/>
              <a:rect l="l" t="t" r="r" b="b"/>
              <a:pathLst>
                <a:path w="14392542" h="10858644">
                  <a:moveTo>
                    <a:pt x="13991476" y="10845944"/>
                  </a:moveTo>
                  <a:cubicBezTo>
                    <a:pt x="13935596" y="10858644"/>
                    <a:pt x="13910196" y="10845944"/>
                    <a:pt x="13853046" y="10845944"/>
                  </a:cubicBezTo>
                  <a:cubicBezTo>
                    <a:pt x="13795896" y="10845944"/>
                    <a:pt x="13704836" y="10833244"/>
                    <a:pt x="1370483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873493" y="0"/>
                  </a:lnTo>
                  <a:cubicBezTo>
                    <a:pt x="13973569" y="0"/>
                    <a:pt x="14042022" y="12700"/>
                    <a:pt x="14042022" y="12700"/>
                  </a:cubicBezTo>
                  <a:cubicBezTo>
                    <a:pt x="14106156" y="12700"/>
                    <a:pt x="14194930" y="36322"/>
                    <a:pt x="14252842" y="50800"/>
                  </a:cubicBezTo>
                  <a:cubicBezTo>
                    <a:pt x="14354442" y="76200"/>
                    <a:pt x="14379842" y="254000"/>
                    <a:pt x="14379842" y="350520"/>
                  </a:cubicBezTo>
                  <a:lnTo>
                    <a:pt x="14379842" y="9979550"/>
                  </a:lnTo>
                  <a:cubicBezTo>
                    <a:pt x="14379842" y="9979550"/>
                    <a:pt x="14392542" y="10348231"/>
                    <a:pt x="14392542" y="10381251"/>
                  </a:cubicBezTo>
                  <a:cubicBezTo>
                    <a:pt x="14392542" y="10414271"/>
                    <a:pt x="14370062" y="10522221"/>
                    <a:pt x="14352156" y="10568449"/>
                  </a:cubicBezTo>
                  <a:cubicBezTo>
                    <a:pt x="14327136" y="10633092"/>
                    <a:pt x="14337297" y="10689988"/>
                    <a:pt x="14285481" y="10734184"/>
                  </a:cubicBezTo>
                  <a:cubicBezTo>
                    <a:pt x="14249412" y="10765045"/>
                    <a:pt x="14195310" y="10802383"/>
                    <a:pt x="14150099" y="10819528"/>
                  </a:cubicBezTo>
                  <a:cubicBezTo>
                    <a:pt x="14104886" y="10836673"/>
                    <a:pt x="14047102" y="10833371"/>
                    <a:pt x="13991222" y="10846071"/>
                  </a:cubicBezTo>
                  <a:close/>
                </a:path>
              </a:pathLst>
            </a:custGeom>
            <a:solidFill>
              <a:srgbClr val="EAEAEA"/>
            </a:solidFill>
          </p:spPr>
        </p:sp>
      </p:grpSp>
      <p:grpSp>
        <p:nvGrpSpPr>
          <p:cNvPr id="5" name="Group 5"/>
          <p:cNvGrpSpPr/>
          <p:nvPr/>
        </p:nvGrpSpPr>
        <p:grpSpPr>
          <a:xfrm>
            <a:off x="152400" y="928910"/>
            <a:ext cx="14156838" cy="7738270"/>
            <a:chOff x="0" y="0"/>
            <a:chExt cx="15698956" cy="10851659"/>
          </a:xfrm>
        </p:grpSpPr>
        <p:sp>
          <p:nvSpPr>
            <p:cNvPr id="6" name="Freeform 6"/>
            <p:cNvSpPr/>
            <p:nvPr/>
          </p:nvSpPr>
          <p:spPr>
            <a:xfrm>
              <a:off x="-127" y="127"/>
              <a:ext cx="15698829" cy="10858644"/>
            </a:xfrm>
            <a:custGeom>
              <a:avLst/>
              <a:gdLst/>
              <a:ahLst/>
              <a:cxnLst/>
              <a:rect l="l" t="t" r="r" b="b"/>
              <a:pathLst>
                <a:path w="15698829" h="10858644">
                  <a:moveTo>
                    <a:pt x="15297764" y="10845944"/>
                  </a:moveTo>
                  <a:cubicBezTo>
                    <a:pt x="15241883" y="10858644"/>
                    <a:pt x="15216483" y="10845944"/>
                    <a:pt x="15159333" y="10845944"/>
                  </a:cubicBezTo>
                  <a:cubicBezTo>
                    <a:pt x="15102183" y="10845944"/>
                    <a:pt x="15011124" y="10833244"/>
                    <a:pt x="15011124"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179780" y="0"/>
                  </a:lnTo>
                  <a:cubicBezTo>
                    <a:pt x="15279856" y="0"/>
                    <a:pt x="15348310" y="12700"/>
                    <a:pt x="15348310" y="12700"/>
                  </a:cubicBezTo>
                  <a:cubicBezTo>
                    <a:pt x="15412444" y="12700"/>
                    <a:pt x="15501218" y="36322"/>
                    <a:pt x="15559129" y="50800"/>
                  </a:cubicBezTo>
                  <a:cubicBezTo>
                    <a:pt x="15660729" y="76200"/>
                    <a:pt x="15686129" y="254000"/>
                    <a:pt x="15686129" y="350520"/>
                  </a:cubicBezTo>
                  <a:lnTo>
                    <a:pt x="15686129" y="9979550"/>
                  </a:lnTo>
                  <a:cubicBezTo>
                    <a:pt x="15686129" y="9979550"/>
                    <a:pt x="15698829" y="10348231"/>
                    <a:pt x="15698829" y="10381251"/>
                  </a:cubicBezTo>
                  <a:cubicBezTo>
                    <a:pt x="15698829" y="10414271"/>
                    <a:pt x="15676350" y="10522221"/>
                    <a:pt x="15658443" y="10568449"/>
                  </a:cubicBezTo>
                  <a:cubicBezTo>
                    <a:pt x="15633424" y="10633092"/>
                    <a:pt x="15643585" y="10689988"/>
                    <a:pt x="15591768" y="10734184"/>
                  </a:cubicBezTo>
                  <a:cubicBezTo>
                    <a:pt x="15555700" y="10765045"/>
                    <a:pt x="15501598" y="10802383"/>
                    <a:pt x="15456387" y="10819528"/>
                  </a:cubicBezTo>
                  <a:cubicBezTo>
                    <a:pt x="15411174" y="10836673"/>
                    <a:pt x="15353390" y="10833371"/>
                    <a:pt x="15297510" y="10846071"/>
                  </a:cubicBezTo>
                  <a:close/>
                </a:path>
              </a:pathLst>
            </a:custGeom>
            <a:solidFill>
              <a:srgbClr val="FFFFFF"/>
            </a:solidFill>
          </p:spPr>
        </p:sp>
      </p:grpSp>
      <p:sp>
        <p:nvSpPr>
          <p:cNvPr id="7" name="Freeform 7"/>
          <p:cNvSpPr/>
          <p:nvPr/>
        </p:nvSpPr>
        <p:spPr>
          <a:xfrm>
            <a:off x="3733925"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729395"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471761" y="620123"/>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751218" y="620123"/>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6853056" y="114300"/>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3530741" y="440376"/>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6698318" y="440376"/>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2" name="Freeform 22"/>
          <p:cNvSpPr/>
          <p:nvPr/>
        </p:nvSpPr>
        <p:spPr>
          <a:xfrm>
            <a:off x="14056927" y="4226174"/>
            <a:ext cx="3422553" cy="6946142"/>
          </a:xfrm>
          <a:custGeom>
            <a:avLst/>
            <a:gdLst/>
            <a:ahLst/>
            <a:cxnLst/>
            <a:rect l="l" t="t" r="r" b="b"/>
            <a:pathLst>
              <a:path w="3422553" h="6946142">
                <a:moveTo>
                  <a:pt x="0" y="0"/>
                </a:moveTo>
                <a:lnTo>
                  <a:pt x="3422553" y="0"/>
                </a:lnTo>
                <a:lnTo>
                  <a:pt x="3422553" y="6946142"/>
                </a:lnTo>
                <a:lnTo>
                  <a:pt x="0" y="69461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14517962" y="8097339"/>
            <a:ext cx="3170242" cy="3927102"/>
          </a:xfrm>
          <a:custGeom>
            <a:avLst/>
            <a:gdLst/>
            <a:ahLst/>
            <a:cxnLst/>
            <a:rect l="l" t="t" r="r" b="b"/>
            <a:pathLst>
              <a:path w="3170242" h="3927102">
                <a:moveTo>
                  <a:pt x="0" y="0"/>
                </a:moveTo>
                <a:lnTo>
                  <a:pt x="3170242" y="0"/>
                </a:lnTo>
                <a:lnTo>
                  <a:pt x="3170242" y="3927102"/>
                </a:lnTo>
                <a:lnTo>
                  <a:pt x="0" y="392710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14517962" y="0"/>
            <a:ext cx="2334214" cy="41148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aphicFrame>
        <p:nvGraphicFramePr>
          <p:cNvPr id="25" name="Table 24"/>
          <p:cNvGraphicFramePr>
            <a:graphicFrameLocks noGrp="1"/>
          </p:cNvGraphicFramePr>
          <p:nvPr>
            <p:extLst>
              <p:ext uri="{D42A27DB-BD31-4B8C-83A1-F6EECF244321}">
                <p14:modId xmlns:p14="http://schemas.microsoft.com/office/powerpoint/2010/main" val="720557551"/>
              </p:ext>
            </p:extLst>
          </p:nvPr>
        </p:nvGraphicFramePr>
        <p:xfrm>
          <a:off x="338052" y="1161299"/>
          <a:ext cx="13970956" cy="731520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024148"/>
                <a:gridCol w="8915400"/>
                <a:gridCol w="3031408"/>
              </a:tblGrid>
              <a:tr h="204692">
                <a:tc>
                  <a:txBody>
                    <a:bodyPr/>
                    <a:lstStyle/>
                    <a:p>
                      <a:pPr marL="457200" marR="196850" algn="ctr">
                        <a:lnSpc>
                          <a:spcPct val="100000"/>
                        </a:lnSpc>
                        <a:spcAft>
                          <a:spcPts val="0"/>
                        </a:spcAft>
                        <a:tabLst>
                          <a:tab pos="459740" algn="l"/>
                        </a:tabLst>
                      </a:pPr>
                      <a:r>
                        <a:rPr lang="en-US" sz="3200" b="1">
                          <a:effectLst/>
                          <a:latin typeface="Times New Roman" panose="02020603050405020304" pitchFamily="18" charset="0"/>
                          <a:ea typeface="Times New Roman" panose="02020603050405020304" pitchFamily="18" charset="0"/>
                        </a:rPr>
                        <a:t>Trường hợp</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fr-FR" sz="3200" b="1">
                          <a:effectLst/>
                          <a:latin typeface="Times New Roman" panose="02020603050405020304" pitchFamily="18" charset="0"/>
                          <a:ea typeface="Times New Roman" panose="02020603050405020304" pitchFamily="18" charset="0"/>
                        </a:rPr>
                        <a:t>Biện pháp tu từ chơi chữ</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200" b="1">
                          <a:effectLst/>
                          <a:latin typeface="Times New Roman" panose="02020603050405020304" pitchFamily="18" charset="0"/>
                          <a:ea typeface="Times New Roman" panose="02020603050405020304" pitchFamily="18" charset="0"/>
                        </a:rPr>
                        <a:t>Tác dụng</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2326">
                <a:tc>
                  <a:txBody>
                    <a:bodyPr/>
                    <a:lstStyle/>
                    <a:p>
                      <a:pPr marL="457200" marR="196850" algn="ctr">
                        <a:lnSpc>
                          <a:spcPct val="100000"/>
                        </a:lnSpc>
                        <a:spcAft>
                          <a:spcPts val="0"/>
                        </a:spcAft>
                        <a:tabLst>
                          <a:tab pos="401955" algn="l"/>
                          <a:tab pos="542925" algn="l"/>
                        </a:tabLst>
                      </a:pPr>
                      <a:endParaRPr lang="vi-VN" sz="32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01955" algn="l"/>
                          <a:tab pos="542925" algn="l"/>
                        </a:tabLst>
                      </a:pPr>
                      <a:endParaRPr lang="vi-VN" sz="32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01955" algn="l"/>
                          <a:tab pos="542925" algn="l"/>
                        </a:tabLst>
                      </a:pPr>
                      <a:endParaRPr lang="vi-VN" sz="32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01955" algn="l"/>
                          <a:tab pos="542925" algn="l"/>
                        </a:tabLst>
                      </a:pPr>
                      <a:endParaRPr lang="vi-VN" sz="3200" smtClean="0">
                        <a:effectLst/>
                        <a:latin typeface="Times New Roman" panose="02020603050405020304" pitchFamily="18" charset="0"/>
                        <a:ea typeface="Times New Roman" panose="02020603050405020304" pitchFamily="18" charset="0"/>
                      </a:endParaRPr>
                    </a:p>
                    <a:p>
                      <a:pPr marL="457200" marR="196850" algn="ctr">
                        <a:lnSpc>
                          <a:spcPct val="100000"/>
                        </a:lnSpc>
                        <a:spcAft>
                          <a:spcPts val="0"/>
                        </a:spcAft>
                        <a:tabLst>
                          <a:tab pos="401955" algn="l"/>
                          <a:tab pos="542925" algn="l"/>
                        </a:tabLst>
                      </a:pPr>
                      <a:r>
                        <a:rPr lang="en-US" sz="3200" smtClean="0">
                          <a:effectLst/>
                          <a:latin typeface="Times New Roman" panose="02020603050405020304" pitchFamily="18" charset="0"/>
                          <a:ea typeface="Times New Roman" panose="02020603050405020304" pitchFamily="18" charset="0"/>
                        </a:rPr>
                        <a:t>k</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200">
                          <a:effectLst/>
                          <a:latin typeface="Times New Roman" panose="02020603050405020304" pitchFamily="18" charset="0"/>
                          <a:ea typeface="Times New Roman" panose="02020603050405020304" pitchFamily="18" charset="0"/>
                        </a:rPr>
                        <a:t>- Từ </a:t>
                      </a:r>
                      <a:r>
                        <a:rPr lang="en-US" sz="3200" i="1">
                          <a:effectLst/>
                          <a:latin typeface="Times New Roman" panose="02020603050405020304" pitchFamily="18" charset="0"/>
                          <a:ea typeface="Times New Roman" panose="02020603050405020304" pitchFamily="18" charset="0"/>
                        </a:rPr>
                        <a:t>dầu</a:t>
                      </a:r>
                      <a:r>
                        <a:rPr lang="en-US" sz="3200">
                          <a:effectLst/>
                          <a:latin typeface="Times New Roman" panose="02020603050405020304" pitchFamily="18" charset="0"/>
                          <a:ea typeface="Times New Roman" panose="02020603050405020304" pitchFamily="18" charset="0"/>
                        </a:rPr>
                        <a:t> chỉ một loại nhiên liệu, đồng âm với từ </a:t>
                      </a:r>
                      <a:r>
                        <a:rPr lang="en-US" sz="3200" i="1">
                          <a:effectLst/>
                          <a:latin typeface="Times New Roman" panose="02020603050405020304" pitchFamily="18" charset="0"/>
                          <a:ea typeface="Times New Roman" panose="02020603050405020304" pitchFamily="18" charset="0"/>
                        </a:rPr>
                        <a:t>dầu</a:t>
                      </a:r>
                      <a:r>
                        <a:rPr lang="en-US" sz="3200">
                          <a:effectLst/>
                          <a:latin typeface="Times New Roman" panose="02020603050405020304" pitchFamily="18" charset="0"/>
                          <a:ea typeface="Times New Roman" panose="02020603050405020304" pitchFamily="18" charset="0"/>
                        </a:rPr>
                        <a:t> để chỉ một loại dược phẩm; </a:t>
                      </a:r>
                      <a:endParaRPr lang="en-GB" sz="32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200">
                          <a:effectLst/>
                          <a:latin typeface="Times New Roman" panose="02020603050405020304" pitchFamily="18" charset="0"/>
                          <a:ea typeface="Times New Roman" panose="02020603050405020304" pitchFamily="18" charset="0"/>
                        </a:rPr>
                        <a:t>- Từ </a:t>
                      </a:r>
                      <a:r>
                        <a:rPr lang="en-US" sz="3200" i="1">
                          <a:effectLst/>
                          <a:latin typeface="Times New Roman" panose="02020603050405020304" pitchFamily="18" charset="0"/>
                          <a:ea typeface="Times New Roman" panose="02020603050405020304" pitchFamily="18" charset="0"/>
                        </a:rPr>
                        <a:t>bắp</a:t>
                      </a:r>
                      <a:r>
                        <a:rPr lang="en-US" sz="3200">
                          <a:effectLst/>
                          <a:latin typeface="Times New Roman" panose="02020603050405020304" pitchFamily="18" charset="0"/>
                          <a:ea typeface="Times New Roman" panose="02020603050405020304" pitchFamily="18" charset="0"/>
                        </a:rPr>
                        <a:t> (còn gọi là </a:t>
                      </a:r>
                      <a:r>
                        <a:rPr lang="en-US" sz="3200" i="1">
                          <a:effectLst/>
                          <a:latin typeface="Times New Roman" panose="02020603050405020304" pitchFamily="18" charset="0"/>
                          <a:ea typeface="Times New Roman" panose="02020603050405020304" pitchFamily="18" charset="0"/>
                        </a:rPr>
                        <a:t>ngô</a:t>
                      </a:r>
                      <a:r>
                        <a:rPr lang="en-US" sz="3200">
                          <a:effectLst/>
                          <a:latin typeface="Times New Roman" panose="02020603050405020304" pitchFamily="18" charset="0"/>
                          <a:ea typeface="Times New Roman" panose="02020603050405020304" pitchFamily="18" charset="0"/>
                        </a:rPr>
                        <a:t>) chỉ một loại lương thực, đồng âm với từ </a:t>
                      </a:r>
                      <a:r>
                        <a:rPr lang="en-US" sz="3200" i="1">
                          <a:effectLst/>
                          <a:latin typeface="Times New Roman" panose="02020603050405020304" pitchFamily="18" charset="0"/>
                          <a:ea typeface="Times New Roman" panose="02020603050405020304" pitchFamily="18" charset="0"/>
                        </a:rPr>
                        <a:t>bắp</a:t>
                      </a:r>
                      <a:r>
                        <a:rPr lang="en-US" sz="3200">
                          <a:effectLst/>
                          <a:latin typeface="Times New Roman" panose="02020603050405020304" pitchFamily="18" charset="0"/>
                          <a:ea typeface="Times New Roman" panose="02020603050405020304" pitchFamily="18" charset="0"/>
                        </a:rPr>
                        <a:t> (trong </a:t>
                      </a:r>
                      <a:r>
                        <a:rPr lang="en-US" sz="3200" i="1">
                          <a:effectLst/>
                          <a:latin typeface="Times New Roman" panose="02020603050405020304" pitchFamily="18" charset="0"/>
                          <a:ea typeface="Times New Roman" panose="02020603050405020304" pitchFamily="18" charset="0"/>
                        </a:rPr>
                        <a:t>bắp chuối</a:t>
                      </a:r>
                      <a:r>
                        <a:rPr lang="en-US" sz="3200">
                          <a:effectLst/>
                          <a:latin typeface="Times New Roman" panose="02020603050405020304" pitchFamily="18" charset="0"/>
                          <a:ea typeface="Times New Roman" panose="02020603050405020304" pitchFamily="18" charset="0"/>
                        </a:rPr>
                        <a:t>) để chỉ hoa chuối khi các cánh còn cuộn tròn, chưa nở; </a:t>
                      </a:r>
                      <a:endParaRPr lang="en-GB" sz="32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200">
                          <a:effectLst/>
                          <a:latin typeface="Times New Roman" panose="02020603050405020304" pitchFamily="18" charset="0"/>
                          <a:ea typeface="Times New Roman" panose="02020603050405020304" pitchFamily="18" charset="0"/>
                        </a:rPr>
                        <a:t>- Từ </a:t>
                      </a:r>
                      <a:r>
                        <a:rPr lang="en-US" sz="3200" i="1">
                          <a:effectLst/>
                          <a:latin typeface="Times New Roman" panose="02020603050405020304" pitchFamily="18" charset="0"/>
                          <a:ea typeface="Times New Roman" panose="02020603050405020304" pitchFamily="18" charset="0"/>
                        </a:rPr>
                        <a:t>than</a:t>
                      </a:r>
                      <a:r>
                        <a:rPr lang="en-US" sz="3200">
                          <a:effectLst/>
                          <a:latin typeface="Times New Roman" panose="02020603050405020304" pitchFamily="18" charset="0"/>
                          <a:ea typeface="Times New Roman" panose="02020603050405020304" pitchFamily="18" charset="0"/>
                        </a:rPr>
                        <a:t> là danh từ chỉ một loại nhiên liệu, thường có màu đen, đồng âm với từ </a:t>
                      </a:r>
                      <a:r>
                        <a:rPr lang="en-US" sz="3200" i="1">
                          <a:effectLst/>
                          <a:latin typeface="Times New Roman" panose="02020603050405020304" pitchFamily="18" charset="0"/>
                          <a:ea typeface="Times New Roman" panose="02020603050405020304" pitchFamily="18" charset="0"/>
                        </a:rPr>
                        <a:t>than</a:t>
                      </a:r>
                      <a:r>
                        <a:rPr lang="en-US" sz="3200">
                          <a:effectLst/>
                          <a:latin typeface="Times New Roman" panose="02020603050405020304" pitchFamily="18" charset="0"/>
                          <a:ea typeface="Times New Roman" panose="02020603050405020304" pitchFamily="18" charset="0"/>
                        </a:rPr>
                        <a:t> là động từ chỉ hành động thốt lên thành lời về nỗi khổ, nỗi bất hạnh của mình.</a:t>
                      </a:r>
                      <a:endParaRPr lang="en-GB" sz="3200">
                        <a:effectLst/>
                        <a:latin typeface="Times New Roman" panose="02020603050405020304" pitchFamily="18" charset="0"/>
                        <a:ea typeface="Times New Roman" panose="02020603050405020304" pitchFamily="18" charset="0"/>
                      </a:endParaRPr>
                    </a:p>
                    <a:p>
                      <a:pPr marL="457200" marR="196850" algn="just">
                        <a:lnSpc>
                          <a:spcPct val="100000"/>
                        </a:lnSpc>
                        <a:spcAft>
                          <a:spcPts val="0"/>
                        </a:spcAft>
                        <a:tabLst>
                          <a:tab pos="459740" algn="l"/>
                        </a:tabLst>
                      </a:pPr>
                      <a:r>
                        <a:rPr lang="en-US" sz="3200">
                          <a:effectLst/>
                          <a:latin typeface="Times New Roman" panose="02020603050405020304" pitchFamily="18" charset="0"/>
                          <a:ea typeface="Times New Roman" panose="02020603050405020304" pitchFamily="18" charset="0"/>
                        </a:rPr>
                        <a:t>- Từ </a:t>
                      </a:r>
                      <a:r>
                        <a:rPr lang="en-US" sz="3200" i="1">
                          <a:effectLst/>
                          <a:latin typeface="Times New Roman" panose="02020603050405020304" pitchFamily="18" charset="0"/>
                          <a:ea typeface="Times New Roman" panose="02020603050405020304" pitchFamily="18" charset="0"/>
                        </a:rPr>
                        <a:t>bạc</a:t>
                      </a:r>
                      <a:r>
                        <a:rPr lang="en-US" sz="3200">
                          <a:effectLst/>
                          <a:latin typeface="Times New Roman" panose="02020603050405020304" pitchFamily="18" charset="0"/>
                          <a:ea typeface="Times New Roman" panose="02020603050405020304" pitchFamily="18" charset="0"/>
                        </a:rPr>
                        <a:t> là danh từ chỉ một loại nguyên liệu quý thường để làm đồ trang sức, đồng âm với từ </a:t>
                      </a:r>
                      <a:r>
                        <a:rPr lang="en-US" sz="3200" i="1">
                          <a:effectLst/>
                          <a:latin typeface="Times New Roman" panose="02020603050405020304" pitchFamily="18" charset="0"/>
                          <a:ea typeface="Times New Roman" panose="02020603050405020304" pitchFamily="18" charset="0"/>
                        </a:rPr>
                        <a:t>bạc</a:t>
                      </a:r>
                      <a:r>
                        <a:rPr lang="en-US" sz="3200">
                          <a:effectLst/>
                          <a:latin typeface="Times New Roman" panose="02020603050405020304" pitchFamily="18" charset="0"/>
                          <a:ea typeface="Times New Roman" panose="02020603050405020304" pitchFamily="18" charset="0"/>
                        </a:rPr>
                        <a:t> là tính từ chỉ </a:t>
                      </a:r>
                      <a:r>
                        <a:rPr lang="en-US" sz="3200">
                          <a:solidFill>
                            <a:srgbClr val="000000"/>
                          </a:solidFill>
                          <a:effectLst/>
                          <a:latin typeface="Times New Roman" panose="02020603050405020304" pitchFamily="18" charset="0"/>
                          <a:ea typeface="Times New Roman" panose="02020603050405020304" pitchFamily="18" charset="0"/>
                        </a:rPr>
                        <a:t>ít, kém, sơ sài, nghĩa tình trước sau không như một</a:t>
                      </a:r>
                      <a:r>
                        <a:rPr lang="en-US" sz="3200" smtClean="0">
                          <a:solidFill>
                            <a:srgbClr val="000000"/>
                          </a:solidFill>
                          <a:effectLst/>
                          <a:latin typeface="Times New Roman" panose="02020603050405020304" pitchFamily="18" charset="0"/>
                          <a:ea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196850" algn="just">
                        <a:lnSpc>
                          <a:spcPct val="100000"/>
                        </a:lnSpc>
                        <a:spcAft>
                          <a:spcPts val="0"/>
                        </a:spcAft>
                        <a:tabLst>
                          <a:tab pos="459740" algn="l"/>
                        </a:tabLst>
                      </a:pPr>
                      <a:r>
                        <a:rPr lang="en-US" sz="3200">
                          <a:effectLst/>
                          <a:latin typeface="Times New Roman" panose="02020603050405020304" pitchFamily="18" charset="0"/>
                          <a:ea typeface="Times New Roman" panose="02020603050405020304" pitchFamily="18" charset="0"/>
                        </a:rPr>
                        <a:t>Vừa giúp làm phong phú tư duy (mở rộng liên tưởng về các từ đồng âm), vừa tạo nên sự ý vị, hấp dẫn cho lời nói (tạo sự bất ngờ).</a:t>
                      </a:r>
                      <a:endParaRPr lang="en-GB" sz="3200">
                        <a:effectLst/>
                        <a:latin typeface="Times New Roman" panose="02020603050405020304" pitchFamily="18" charset="0"/>
                        <a:ea typeface="Times New Roman" panose="02020603050405020304" pitchFamily="18" charset="0"/>
                      </a:endParaRPr>
                    </a:p>
                  </a:txBody>
                  <a:tcPr marL="6056" marR="6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74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963365" y="2767364"/>
            <a:ext cx="10028132" cy="6490936"/>
          </a:xfrm>
          <a:custGeom>
            <a:avLst/>
            <a:gdLst/>
            <a:ahLst/>
            <a:cxnLst/>
            <a:rect l="l" t="t" r="r" b="b"/>
            <a:pathLst>
              <a:path w="10028132" h="6490936">
                <a:moveTo>
                  <a:pt x="0" y="0"/>
                </a:moveTo>
                <a:lnTo>
                  <a:pt x="10028131" y="0"/>
                </a:lnTo>
                <a:lnTo>
                  <a:pt x="10028131" y="6490936"/>
                </a:lnTo>
                <a:lnTo>
                  <a:pt x="0" y="64909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686702" y="1262559"/>
            <a:ext cx="5105798" cy="6339027"/>
          </a:xfrm>
          <a:custGeom>
            <a:avLst/>
            <a:gdLst/>
            <a:ahLst/>
            <a:cxnLst/>
            <a:rect l="l" t="t" r="r" b="b"/>
            <a:pathLst>
              <a:path w="5105798" h="6339027">
                <a:moveTo>
                  <a:pt x="0" y="0"/>
                </a:moveTo>
                <a:lnTo>
                  <a:pt x="5105797" y="0"/>
                </a:lnTo>
                <a:lnTo>
                  <a:pt x="5105797" y="6339027"/>
                </a:lnTo>
                <a:lnTo>
                  <a:pt x="0" y="63390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748728" y="564988"/>
            <a:ext cx="5955287" cy="6670892"/>
          </a:xfrm>
          <a:custGeom>
            <a:avLst/>
            <a:gdLst/>
            <a:ahLst/>
            <a:cxnLst/>
            <a:rect l="l" t="t" r="r" b="b"/>
            <a:pathLst>
              <a:path w="5955287" h="6670892">
                <a:moveTo>
                  <a:pt x="0" y="0"/>
                </a:moveTo>
                <a:lnTo>
                  <a:pt x="5955288" y="0"/>
                </a:lnTo>
                <a:lnTo>
                  <a:pt x="5955288" y="6670892"/>
                </a:lnTo>
                <a:lnTo>
                  <a:pt x="0" y="667089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28538" y="7993217"/>
            <a:ext cx="3461351" cy="4287709"/>
          </a:xfrm>
          <a:custGeom>
            <a:avLst/>
            <a:gdLst/>
            <a:ahLst/>
            <a:cxnLst/>
            <a:rect l="l" t="t" r="r" b="b"/>
            <a:pathLst>
              <a:path w="3461351" h="4287709">
                <a:moveTo>
                  <a:pt x="0" y="0"/>
                </a:moveTo>
                <a:lnTo>
                  <a:pt x="3461351" y="0"/>
                </a:lnTo>
                <a:lnTo>
                  <a:pt x="3461351" y="4287710"/>
                </a:lnTo>
                <a:lnTo>
                  <a:pt x="0" y="42877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924946" y="8002276"/>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5056401" y="3900434"/>
            <a:ext cx="7842059" cy="2708434"/>
          </a:xfrm>
          <a:prstGeom prst="rect">
            <a:avLst/>
          </a:prstGeom>
        </p:spPr>
        <p:txBody>
          <a:bodyPr wrap="square" lIns="0" tIns="0" rIns="0" bIns="0" rtlCol="0" anchor="t">
            <a:spAutoFit/>
          </a:bodyPr>
          <a:lstStyle/>
          <a:p>
            <a:pPr algn="ct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HOẠT ĐỘNG </a:t>
            </a: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4</a:t>
            </a:r>
            <a:endParaRPr lang="vi-VN"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8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VẬN DỤNG</a:t>
            </a:r>
            <a:endParaRPr lang="en-US" sz="80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0890896" y="7806970"/>
            <a:ext cx="2225800" cy="911003"/>
          </a:xfrm>
          <a:custGeom>
            <a:avLst/>
            <a:gdLst/>
            <a:ahLst/>
            <a:cxnLst/>
            <a:rect l="l" t="t" r="r" b="b"/>
            <a:pathLst>
              <a:path w="2225800" h="911003">
                <a:moveTo>
                  <a:pt x="0" y="0"/>
                </a:moveTo>
                <a:lnTo>
                  <a:pt x="2225800" y="0"/>
                </a:lnTo>
                <a:lnTo>
                  <a:pt x="2225800" y="911004"/>
                </a:lnTo>
                <a:lnTo>
                  <a:pt x="0" y="911004"/>
                </a:lnTo>
                <a:lnTo>
                  <a:pt x="0" y="0"/>
                </a:lnTo>
                <a:close/>
              </a:path>
            </a:pathLst>
          </a:custGeom>
          <a:blipFill>
            <a:blip r:embed="rId14">
              <a:extLst>
                <a:ext uri="{96DAC541-7B7A-43D3-8B79-37D633B846F1}">
                  <asvg:svgBlip xmlns:asvg="http://schemas.microsoft.com/office/drawing/2016/SVG/main" xmlns="" r:embed="rId15"/>
                </a:ext>
              </a:extLst>
            </a:blip>
            <a:stretch>
              <a:fillRect t="-81244"/>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C0F5"/>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l="-22776"/>
              </a:stretch>
            </a:blipFill>
          </p:spPr>
        </p:sp>
      </p:gr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8452511" y="5095875"/>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428538" y="5533643"/>
            <a:ext cx="2654664" cy="7449313"/>
          </a:xfrm>
          <a:custGeom>
            <a:avLst/>
            <a:gdLst/>
            <a:ahLst/>
            <a:cxnLst/>
            <a:rect l="l" t="t" r="r" b="b"/>
            <a:pathLst>
              <a:path w="2654664" h="7449313">
                <a:moveTo>
                  <a:pt x="0" y="0"/>
                </a:moveTo>
                <a:lnTo>
                  <a:pt x="2654665" y="0"/>
                </a:lnTo>
                <a:lnTo>
                  <a:pt x="2654665" y="7449314"/>
                </a:lnTo>
                <a:lnTo>
                  <a:pt x="0" y="744931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623556" y="3250364"/>
            <a:ext cx="1217415" cy="2667642"/>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TextBox 11"/>
          <p:cNvSpPr txBox="1"/>
          <p:nvPr/>
        </p:nvSpPr>
        <p:spPr>
          <a:xfrm>
            <a:off x="4860791" y="3408418"/>
            <a:ext cx="9093231" cy="5109091"/>
          </a:xfrm>
          <a:prstGeom prst="rect">
            <a:avLst/>
          </a:prstGeom>
        </p:spPr>
        <p:txBody>
          <a:bodyPr wrap="square" lIns="0" tIns="0" rIns="0" bIns="0" rtlCol="0" anchor="t">
            <a:spAutoFit/>
          </a:bodyPr>
          <a:lstStyle/>
          <a:p>
            <a:pPr algn="ctr"/>
            <a:r>
              <a:rPr lang="en-US" sz="1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Trò chơi </a:t>
            </a:r>
            <a:endParaRPr lang="vi-VN" sz="16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16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ĐỐ </a:t>
            </a:r>
            <a:r>
              <a:rPr lang="en-US" sz="16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VUI</a:t>
            </a:r>
          </a:p>
        </p:txBody>
      </p:sp>
      <p:grpSp>
        <p:nvGrpSpPr>
          <p:cNvPr id="13" name="Group 13"/>
          <p:cNvGrpSpPr/>
          <p:nvPr/>
        </p:nvGrpSpPr>
        <p:grpSpPr>
          <a:xfrm>
            <a:off x="16667943" y="1971990"/>
            <a:ext cx="11665617" cy="6028532"/>
            <a:chOff x="0" y="0"/>
            <a:chExt cx="15554156" cy="8038042"/>
          </a:xfrm>
        </p:grpSpPr>
        <p:sp>
          <p:nvSpPr>
            <p:cNvPr id="14" name="Freeform 1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1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l="-22776"/>
              </a:stretch>
            </a:blipFill>
          </p:spPr>
        </p:sp>
      </p:grpSp>
      <p:sp>
        <p:nvSpPr>
          <p:cNvPr id="16" name="Freeform 16"/>
          <p:cNvSpPr/>
          <p:nvPr/>
        </p:nvSpPr>
        <p:spPr>
          <a:xfrm flipH="1">
            <a:off x="1447964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grpSp>
        <p:nvGrpSpPr>
          <p:cNvPr id="2" name="Group 2"/>
          <p:cNvGrpSpPr/>
          <p:nvPr/>
        </p:nvGrpSpPr>
        <p:grpSpPr>
          <a:xfrm>
            <a:off x="2593234" y="495300"/>
            <a:ext cx="13755667" cy="8638039"/>
            <a:chOff x="0" y="0"/>
            <a:chExt cx="18292705" cy="9156180"/>
          </a:xfrm>
        </p:grpSpPr>
        <p:sp>
          <p:nvSpPr>
            <p:cNvPr id="3" name="Freeform 3"/>
            <p:cNvSpPr/>
            <p:nvPr/>
          </p:nvSpPr>
          <p:spPr>
            <a:xfrm>
              <a:off x="-127" y="127"/>
              <a:ext cx="18292578" cy="9163165"/>
            </a:xfrm>
            <a:custGeom>
              <a:avLst/>
              <a:gdLst/>
              <a:ahLst/>
              <a:cxnLst/>
              <a:rect l="l" t="t" r="r" b="b"/>
              <a:pathLst>
                <a:path w="18292578" h="9163165">
                  <a:moveTo>
                    <a:pt x="17891512" y="9150465"/>
                  </a:moveTo>
                  <a:cubicBezTo>
                    <a:pt x="17835632" y="9163165"/>
                    <a:pt x="17810232" y="9150465"/>
                    <a:pt x="17753082" y="9150465"/>
                  </a:cubicBezTo>
                  <a:cubicBezTo>
                    <a:pt x="17695932" y="9150465"/>
                    <a:pt x="17604873" y="9137765"/>
                    <a:pt x="17604873" y="9137765"/>
                  </a:cubicBezTo>
                  <a:lnTo>
                    <a:pt x="707771" y="9137765"/>
                  </a:lnTo>
                  <a:lnTo>
                    <a:pt x="631063" y="9125065"/>
                  </a:lnTo>
                  <a:cubicBezTo>
                    <a:pt x="631063" y="9125065"/>
                    <a:pt x="533400" y="9137765"/>
                    <a:pt x="457581" y="9125065"/>
                  </a:cubicBezTo>
                  <a:cubicBezTo>
                    <a:pt x="381762" y="9112365"/>
                    <a:pt x="296418" y="9125065"/>
                    <a:pt x="296418" y="9125065"/>
                  </a:cubicBezTo>
                  <a:cubicBezTo>
                    <a:pt x="240284" y="9125065"/>
                    <a:pt x="162814" y="9120747"/>
                    <a:pt x="119507" y="9091537"/>
                  </a:cubicBezTo>
                  <a:cubicBezTo>
                    <a:pt x="47371" y="9042895"/>
                    <a:pt x="25400" y="8972665"/>
                    <a:pt x="0" y="8866874"/>
                  </a:cubicBezTo>
                  <a:lnTo>
                    <a:pt x="0" y="8666341"/>
                  </a:lnTo>
                  <a:cubicBezTo>
                    <a:pt x="0" y="8666341"/>
                    <a:pt x="12700" y="8581378"/>
                    <a:pt x="12700" y="8523085"/>
                  </a:cubicBezTo>
                  <a:cubicBezTo>
                    <a:pt x="12700" y="8464792"/>
                    <a:pt x="0" y="8374876"/>
                    <a:pt x="0" y="8374876"/>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773529" y="0"/>
                  </a:lnTo>
                  <a:cubicBezTo>
                    <a:pt x="17873605" y="0"/>
                    <a:pt x="17942058" y="12700"/>
                    <a:pt x="17942058" y="12700"/>
                  </a:cubicBezTo>
                  <a:cubicBezTo>
                    <a:pt x="18006192" y="12700"/>
                    <a:pt x="18094967" y="36322"/>
                    <a:pt x="18152878" y="50800"/>
                  </a:cubicBezTo>
                  <a:cubicBezTo>
                    <a:pt x="18254478" y="76200"/>
                    <a:pt x="18279878" y="254000"/>
                    <a:pt x="18279878" y="350520"/>
                  </a:cubicBezTo>
                  <a:lnTo>
                    <a:pt x="18279878" y="8284070"/>
                  </a:lnTo>
                  <a:cubicBezTo>
                    <a:pt x="18279878" y="8284070"/>
                    <a:pt x="18292578" y="8652752"/>
                    <a:pt x="18292578" y="8685772"/>
                  </a:cubicBezTo>
                  <a:cubicBezTo>
                    <a:pt x="18292578" y="8718791"/>
                    <a:pt x="18270099" y="8826741"/>
                    <a:pt x="18252191" y="8872969"/>
                  </a:cubicBezTo>
                  <a:cubicBezTo>
                    <a:pt x="18227173" y="8937613"/>
                    <a:pt x="18237333" y="8994508"/>
                    <a:pt x="18185516" y="9038704"/>
                  </a:cubicBezTo>
                  <a:cubicBezTo>
                    <a:pt x="18149449" y="9069566"/>
                    <a:pt x="18095347" y="9106903"/>
                    <a:pt x="18050135" y="9124049"/>
                  </a:cubicBezTo>
                  <a:cubicBezTo>
                    <a:pt x="18004923" y="9141193"/>
                    <a:pt x="17947139" y="9137891"/>
                    <a:pt x="17891258" y="9150591"/>
                  </a:cubicBezTo>
                  <a:close/>
                </a:path>
              </a:pathLst>
            </a:custGeom>
            <a:solidFill>
              <a:srgbClr val="133E3D"/>
            </a:solidFill>
          </p:spPr>
        </p:sp>
      </p:grpSp>
      <p:sp>
        <p:nvSpPr>
          <p:cNvPr id="4" name="Freeform 4"/>
          <p:cNvSpPr/>
          <p:nvPr/>
        </p:nvSpPr>
        <p:spPr>
          <a:xfrm>
            <a:off x="6838647" y="9114289"/>
            <a:ext cx="4858755" cy="1809988"/>
          </a:xfrm>
          <a:custGeom>
            <a:avLst/>
            <a:gdLst/>
            <a:ahLst/>
            <a:cxnLst/>
            <a:rect l="l" t="t" r="r" b="b"/>
            <a:pathLst>
              <a:path w="4858755" h="1809988">
                <a:moveTo>
                  <a:pt x="0" y="0"/>
                </a:moveTo>
                <a:lnTo>
                  <a:pt x="4858755" y="0"/>
                </a:lnTo>
                <a:lnTo>
                  <a:pt x="4858755" y="1809988"/>
                </a:lnTo>
                <a:lnTo>
                  <a:pt x="0" y="1809988"/>
                </a:lnTo>
                <a:lnTo>
                  <a:pt x="0" y="0"/>
                </a:lnTo>
                <a:close/>
              </a:path>
            </a:pathLst>
          </a:custGeom>
          <a:blipFill>
            <a:blip r:embed="rId2">
              <a:extLst>
                <a:ext uri="{96DAC541-7B7A-43D3-8B79-37D633B846F1}">
                  <asvg:svgBlip xmlns:asvg="http://schemas.microsoft.com/office/drawing/2016/SVG/main" xmlns="" r:embed="rId3"/>
                </a:ext>
              </a:extLst>
            </a:blip>
            <a:stretch>
              <a:fillRect t="-194695"/>
            </a:stretch>
          </a:blipFill>
        </p:spPr>
      </p:sp>
      <p:sp>
        <p:nvSpPr>
          <p:cNvPr id="6" name="Freeform 6"/>
          <p:cNvSpPr/>
          <p:nvPr/>
        </p:nvSpPr>
        <p:spPr>
          <a:xfrm>
            <a:off x="15547533" y="6684025"/>
            <a:ext cx="2174957" cy="4689934"/>
          </a:xfrm>
          <a:custGeom>
            <a:avLst/>
            <a:gdLst/>
            <a:ahLst/>
            <a:cxnLst/>
            <a:rect l="l" t="t" r="r" b="b"/>
            <a:pathLst>
              <a:path w="2174957" h="4689934">
                <a:moveTo>
                  <a:pt x="0" y="0"/>
                </a:moveTo>
                <a:lnTo>
                  <a:pt x="2174957" y="0"/>
                </a:lnTo>
                <a:lnTo>
                  <a:pt x="2174957" y="4689934"/>
                </a:lnTo>
                <a:lnTo>
                  <a:pt x="0" y="4689934"/>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0" name="Freeform 10"/>
          <p:cNvSpPr/>
          <p:nvPr/>
        </p:nvSpPr>
        <p:spPr>
          <a:xfrm flipH="1">
            <a:off x="-153650" y="6896100"/>
            <a:ext cx="3142166" cy="3892323"/>
          </a:xfrm>
          <a:custGeom>
            <a:avLst/>
            <a:gdLst/>
            <a:ahLst/>
            <a:cxnLst/>
            <a:rect l="l" t="t" r="r" b="b"/>
            <a:pathLst>
              <a:path w="3142166" h="3892323">
                <a:moveTo>
                  <a:pt x="3142166" y="0"/>
                </a:moveTo>
                <a:lnTo>
                  <a:pt x="0" y="0"/>
                </a:lnTo>
                <a:lnTo>
                  <a:pt x="0" y="3892322"/>
                </a:lnTo>
                <a:lnTo>
                  <a:pt x="3142166" y="3892322"/>
                </a:lnTo>
                <a:lnTo>
                  <a:pt x="3142166" y="0"/>
                </a:lnTo>
                <a:close/>
              </a:path>
            </a:pathLst>
          </a:custGeom>
          <a:blipFill>
            <a:blip r:embed="rId8">
              <a:extLst>
                <a:ext uri="{96DAC541-7B7A-43D3-8B79-37D633B846F1}">
                  <asvg:svgBlip xmlns:asvg="http://schemas.microsoft.com/office/drawing/2016/SVG/main" xmlns="" r:embed="rId9"/>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599340937"/>
              </p:ext>
            </p:extLst>
          </p:nvPr>
        </p:nvGraphicFramePr>
        <p:xfrm>
          <a:off x="3032023" y="831631"/>
          <a:ext cx="12877800" cy="7680960"/>
        </p:xfrm>
        <a:graphic>
          <a:graphicData uri="http://schemas.openxmlformats.org/drawingml/2006/table">
            <a:tbl>
              <a:tblPr firstRow="1" firstCol="1" bandRow="1"/>
              <a:tblGrid>
                <a:gridCol w="9159977"/>
                <a:gridCol w="3717823"/>
              </a:tblGrid>
              <a:tr h="0">
                <a:tc>
                  <a:txBody>
                    <a:bodyPr/>
                    <a:lstStyle/>
                    <a:p>
                      <a:pPr algn="ct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Câu hỏi đố vui</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Gợi ý đáp án</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Câu 1:</a:t>
                      </a:r>
                      <a:endParaRPr lang="en-GB" sz="3600">
                        <a:solidFill>
                          <a:schemeClr val="bg1"/>
                        </a:solidFill>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Có con mà chẳng có cha</a:t>
                      </a:r>
                      <a:endParaRPr lang="en-GB" sz="3600">
                        <a:solidFill>
                          <a:schemeClr val="bg1"/>
                        </a:solidFill>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Có lươi, không miệng, đó là vật chi?</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Câu 2:</a:t>
                      </a:r>
                      <a:endParaRPr lang="en-GB" sz="3600">
                        <a:solidFill>
                          <a:schemeClr val="bg1"/>
                        </a:solidFill>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Khi đi cưa ngọn, khi về cũng cưa ngọn.</a:t>
                      </a:r>
                      <a:endParaRPr lang="en-GB" sz="3600">
                        <a:solidFill>
                          <a:schemeClr val="bg1"/>
                        </a:solidFill>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600">
                          <a:solidFill>
                            <a:schemeClr val="bg1"/>
                          </a:solidFill>
                          <a:effectLst/>
                          <a:latin typeface="Times New Roman" panose="02020603050405020304" pitchFamily="18" charset="0"/>
                          <a:ea typeface="Calibri" panose="020F0502020204030204" pitchFamily="34" charset="0"/>
                        </a:rPr>
                        <a:t>                                    (Là con gì?)</a:t>
                      </a:r>
                      <a:endParaRPr lang="en-GB" sz="3600">
                        <a:solidFill>
                          <a:schemeClr val="bg1"/>
                        </a:solidFill>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600">
                          <a:solidFill>
                            <a:schemeClr val="bg1"/>
                          </a:solidFill>
                          <a:effectLst/>
                          <a:latin typeface="Times New Roman" panose="02020603050405020304" pitchFamily="18" charset="0"/>
                          <a:ea typeface="Calibri" panose="020F0502020204030204" pitchFamily="34" charset="0"/>
                        </a:rPr>
                        <a:t> </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Câu 3:</a:t>
                      </a:r>
                      <a:endParaRPr lang="en-GB" sz="3600">
                        <a:solidFill>
                          <a:schemeClr val="bg1"/>
                        </a:solidFill>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Trùng trục như con bò thui</a:t>
                      </a:r>
                      <a:endParaRPr lang="en-GB" sz="3600">
                        <a:solidFill>
                          <a:schemeClr val="bg1"/>
                        </a:solidFill>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Chín mắt, chín mũi, chín đuôi, chín đầu</a:t>
                      </a:r>
                      <a:endParaRPr lang="en-GB" sz="3600">
                        <a:solidFill>
                          <a:schemeClr val="bg1"/>
                        </a:solidFill>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600">
                          <a:solidFill>
                            <a:schemeClr val="bg1"/>
                          </a:solidFill>
                          <a:effectLst/>
                          <a:latin typeface="Times New Roman" panose="02020603050405020304" pitchFamily="18" charset="0"/>
                          <a:ea typeface="Calibri" panose="020F0502020204030204" pitchFamily="34" charset="0"/>
                        </a:rPr>
                        <a:t>                                     (Là con gì?)</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600" b="1">
                          <a:solidFill>
                            <a:schemeClr val="bg1"/>
                          </a:solidFill>
                          <a:effectLst/>
                          <a:latin typeface="Times New Roman" panose="02020603050405020304" pitchFamily="18" charset="0"/>
                          <a:ea typeface="Calibri" panose="020F0502020204030204" pitchFamily="34" charset="0"/>
                        </a:rPr>
                        <a:t>Câu 4:</a:t>
                      </a:r>
                      <a:endParaRPr lang="en-GB" sz="3600">
                        <a:solidFill>
                          <a:schemeClr val="bg1"/>
                        </a:solidFill>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600" i="1">
                          <a:solidFill>
                            <a:schemeClr val="bg1"/>
                          </a:solidFill>
                          <a:effectLst/>
                          <a:latin typeface="Times New Roman" panose="02020603050405020304" pitchFamily="18" charset="0"/>
                          <a:ea typeface="Calibri" panose="020F0502020204030204" pitchFamily="34" charset="0"/>
                        </a:rPr>
                        <a:t>Trên trời rớt xuống mau co.</a:t>
                      </a:r>
                      <a:r>
                        <a:rPr lang="en-US" sz="3600">
                          <a:solidFill>
                            <a:schemeClr val="bg1"/>
                          </a:solidFill>
                          <a:effectLst/>
                          <a:latin typeface="Times New Roman" panose="02020603050405020304" pitchFamily="18" charset="0"/>
                          <a:ea typeface="Calibri" panose="020F0502020204030204" pitchFamily="34" charset="0"/>
                        </a:rPr>
                        <a:t> (Là cái gì?)</a:t>
                      </a: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endParaRPr lang="en-GB" sz="3600">
                        <a:solidFill>
                          <a:schemeClr val="bg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464350"/>
            <a:ext cx="14032130" cy="9143595"/>
            <a:chOff x="0" y="0"/>
            <a:chExt cx="14804387" cy="10851659"/>
          </a:xfrm>
        </p:grpSpPr>
        <p:sp>
          <p:nvSpPr>
            <p:cNvPr id="4" name="Freeform 4"/>
            <p:cNvSpPr/>
            <p:nvPr/>
          </p:nvSpPr>
          <p:spPr>
            <a:xfrm>
              <a:off x="-127" y="127"/>
              <a:ext cx="14804261" cy="10858644"/>
            </a:xfrm>
            <a:custGeom>
              <a:avLst/>
              <a:gdLst/>
              <a:ahLst/>
              <a:cxnLst/>
              <a:rect l="l" t="t" r="r" b="b"/>
              <a:pathLst>
                <a:path w="14804261" h="10858644">
                  <a:moveTo>
                    <a:pt x="14403194" y="10845944"/>
                  </a:moveTo>
                  <a:cubicBezTo>
                    <a:pt x="14347315" y="10858644"/>
                    <a:pt x="14321915" y="10845944"/>
                    <a:pt x="14264765" y="10845944"/>
                  </a:cubicBezTo>
                  <a:cubicBezTo>
                    <a:pt x="14207615" y="10845944"/>
                    <a:pt x="14116555" y="10833244"/>
                    <a:pt x="14116555"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85212" y="0"/>
                  </a:lnTo>
                  <a:cubicBezTo>
                    <a:pt x="14385288" y="0"/>
                    <a:pt x="14453741" y="12700"/>
                    <a:pt x="14453741" y="12700"/>
                  </a:cubicBezTo>
                  <a:cubicBezTo>
                    <a:pt x="14517875" y="12700"/>
                    <a:pt x="14606648" y="36322"/>
                    <a:pt x="14664561" y="50800"/>
                  </a:cubicBezTo>
                  <a:cubicBezTo>
                    <a:pt x="14766161" y="76200"/>
                    <a:pt x="14791561" y="254000"/>
                    <a:pt x="14791561" y="350520"/>
                  </a:cubicBezTo>
                  <a:lnTo>
                    <a:pt x="14791561" y="9979550"/>
                  </a:lnTo>
                  <a:cubicBezTo>
                    <a:pt x="14791561" y="9979550"/>
                    <a:pt x="14804261" y="10348231"/>
                    <a:pt x="14804261" y="10381251"/>
                  </a:cubicBezTo>
                  <a:cubicBezTo>
                    <a:pt x="14804261" y="10414271"/>
                    <a:pt x="14781781" y="10522221"/>
                    <a:pt x="14763874" y="10568449"/>
                  </a:cubicBezTo>
                  <a:cubicBezTo>
                    <a:pt x="14738855" y="10633092"/>
                    <a:pt x="14749016" y="10689988"/>
                    <a:pt x="14697199" y="10734184"/>
                  </a:cubicBezTo>
                  <a:cubicBezTo>
                    <a:pt x="14661131" y="10765045"/>
                    <a:pt x="14607029" y="10802383"/>
                    <a:pt x="14561818" y="10819528"/>
                  </a:cubicBezTo>
                  <a:cubicBezTo>
                    <a:pt x="14516605" y="10836673"/>
                    <a:pt x="14458820" y="10833371"/>
                    <a:pt x="14402941" y="10846071"/>
                  </a:cubicBezTo>
                  <a:close/>
                </a:path>
              </a:pathLst>
            </a:custGeom>
            <a:solidFill>
              <a:srgbClr val="EAEAEA"/>
            </a:solidFill>
          </p:spPr>
        </p:sp>
      </p:grpSp>
      <p:grpSp>
        <p:nvGrpSpPr>
          <p:cNvPr id="5" name="Group 5"/>
          <p:cNvGrpSpPr/>
          <p:nvPr/>
        </p:nvGrpSpPr>
        <p:grpSpPr>
          <a:xfrm>
            <a:off x="381000" y="843540"/>
            <a:ext cx="13410908" cy="8335383"/>
            <a:chOff x="0" y="0"/>
            <a:chExt cx="16284392" cy="10851659"/>
          </a:xfrm>
        </p:grpSpPr>
        <p:sp>
          <p:nvSpPr>
            <p:cNvPr id="6" name="Freeform 6"/>
            <p:cNvSpPr/>
            <p:nvPr/>
          </p:nvSpPr>
          <p:spPr>
            <a:xfrm>
              <a:off x="-127" y="127"/>
              <a:ext cx="16284265" cy="10858644"/>
            </a:xfrm>
            <a:custGeom>
              <a:avLst/>
              <a:gdLst/>
              <a:ahLst/>
              <a:cxnLst/>
              <a:rect l="l" t="t" r="r" b="b"/>
              <a:pathLst>
                <a:path w="16284265" h="10858644">
                  <a:moveTo>
                    <a:pt x="15883199" y="10845944"/>
                  </a:moveTo>
                  <a:cubicBezTo>
                    <a:pt x="15827319" y="10858644"/>
                    <a:pt x="15801919" y="10845944"/>
                    <a:pt x="15744769" y="10845944"/>
                  </a:cubicBezTo>
                  <a:cubicBezTo>
                    <a:pt x="15687619" y="10845944"/>
                    <a:pt x="15596561" y="10833244"/>
                    <a:pt x="1559656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765216" y="0"/>
                  </a:lnTo>
                  <a:cubicBezTo>
                    <a:pt x="15865292" y="0"/>
                    <a:pt x="15933745" y="12700"/>
                    <a:pt x="15933745" y="12700"/>
                  </a:cubicBezTo>
                  <a:cubicBezTo>
                    <a:pt x="15997881" y="12700"/>
                    <a:pt x="16086654" y="36322"/>
                    <a:pt x="16144565" y="50800"/>
                  </a:cubicBezTo>
                  <a:cubicBezTo>
                    <a:pt x="16246165" y="76200"/>
                    <a:pt x="16271565" y="254000"/>
                    <a:pt x="16271565" y="350520"/>
                  </a:cubicBezTo>
                  <a:lnTo>
                    <a:pt x="16271565" y="9979550"/>
                  </a:lnTo>
                  <a:cubicBezTo>
                    <a:pt x="16271565" y="9979550"/>
                    <a:pt x="16284265" y="10348231"/>
                    <a:pt x="16284265" y="10381251"/>
                  </a:cubicBezTo>
                  <a:cubicBezTo>
                    <a:pt x="16284265" y="10414271"/>
                    <a:pt x="16261787" y="10522221"/>
                    <a:pt x="16243880" y="10568449"/>
                  </a:cubicBezTo>
                  <a:cubicBezTo>
                    <a:pt x="16218861" y="10633092"/>
                    <a:pt x="16229020" y="10689988"/>
                    <a:pt x="16177205" y="10734184"/>
                  </a:cubicBezTo>
                  <a:cubicBezTo>
                    <a:pt x="16141137" y="10765045"/>
                    <a:pt x="16087035" y="10802383"/>
                    <a:pt x="16041822" y="10819528"/>
                  </a:cubicBezTo>
                  <a:cubicBezTo>
                    <a:pt x="15996611" y="10836673"/>
                    <a:pt x="15938825" y="10833371"/>
                    <a:pt x="15882945" y="10846071"/>
                  </a:cubicBezTo>
                  <a:close/>
                </a:path>
              </a:pathLst>
            </a:custGeom>
            <a:solidFill>
              <a:srgbClr val="FFFFFF"/>
            </a:solidFill>
          </p:spPr>
        </p:sp>
      </p:grpSp>
      <p:sp>
        <p:nvSpPr>
          <p:cNvPr id="7" name="Freeform 7"/>
          <p:cNvSpPr/>
          <p:nvPr/>
        </p:nvSpPr>
        <p:spPr>
          <a:xfrm>
            <a:off x="3733925"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1449937" y="9607945"/>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711906" y="9573453"/>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520653" y="28733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800110" y="28733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4" name="Freeform 14"/>
          <p:cNvSpPr/>
          <p:nvPr/>
        </p:nvSpPr>
        <p:spPr>
          <a:xfrm rot="-495168">
            <a:off x="3733818" y="51373"/>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0">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6901395" y="51373"/>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0">
              <a:extLst>
                <a:ext uri="{96DAC541-7B7A-43D3-8B79-37D633B846F1}">
                  <asvg:svgBlip xmlns:asvg="http://schemas.microsoft.com/office/drawing/2016/SVG/main" xmlns="" r:embed="rId15"/>
                </a:ext>
              </a:extLst>
            </a:blip>
            <a:stretch>
              <a:fillRect/>
            </a:stretch>
          </a:blipFill>
        </p:spPr>
      </p:sp>
      <p:sp>
        <p:nvSpPr>
          <p:cNvPr id="22" name="Freeform 22"/>
          <p:cNvSpPr/>
          <p:nvPr/>
        </p:nvSpPr>
        <p:spPr>
          <a:xfrm flipH="1">
            <a:off x="13791908" y="2781300"/>
            <a:ext cx="3058352" cy="8995154"/>
          </a:xfrm>
          <a:custGeom>
            <a:avLst/>
            <a:gdLst/>
            <a:ahLst/>
            <a:cxnLst/>
            <a:rect l="l" t="t" r="r" b="b"/>
            <a:pathLst>
              <a:path w="3058352" h="8995154">
                <a:moveTo>
                  <a:pt x="3058353" y="0"/>
                </a:moveTo>
                <a:lnTo>
                  <a:pt x="0" y="0"/>
                </a:lnTo>
                <a:lnTo>
                  <a:pt x="0" y="8995153"/>
                </a:lnTo>
                <a:lnTo>
                  <a:pt x="3058353" y="8995153"/>
                </a:lnTo>
                <a:lnTo>
                  <a:pt x="3058353"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15855713"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16708169" y="6159997"/>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20">
              <a:extLst>
                <a:ext uri="{96DAC541-7B7A-43D3-8B79-37D633B846F1}">
                  <asvg:svgBlip xmlns:asvg="http://schemas.microsoft.com/office/drawing/2016/SVG/main" xmlns="" r:embed="rId21"/>
                </a:ext>
              </a:extLst>
            </a:blip>
            <a:stretch>
              <a:fillRect l="-144107"/>
            </a:stretch>
          </a:blipFill>
        </p:spPr>
      </p:sp>
      <p:sp>
        <p:nvSpPr>
          <p:cNvPr id="25" name="Freeform 2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22">
              <a:extLst>
                <a:ext uri="{96DAC541-7B7A-43D3-8B79-37D633B846F1}">
                  <asvg:svgBlip xmlns:asvg="http://schemas.microsoft.com/office/drawing/2016/SVG/main" xmlns="" r:embed="rId23"/>
                </a:ext>
              </a:extLst>
            </a:blip>
            <a:stretch>
              <a:fillRect/>
            </a:stretch>
          </a:blipFill>
        </p:spPr>
      </p:sp>
      <p:graphicFrame>
        <p:nvGraphicFramePr>
          <p:cNvPr id="26" name="Table 25"/>
          <p:cNvGraphicFramePr>
            <a:graphicFrameLocks noGrp="1"/>
          </p:cNvGraphicFramePr>
          <p:nvPr>
            <p:extLst>
              <p:ext uri="{D42A27DB-BD31-4B8C-83A1-F6EECF244321}">
                <p14:modId xmlns:p14="http://schemas.microsoft.com/office/powerpoint/2010/main" val="4210224352"/>
              </p:ext>
            </p:extLst>
          </p:nvPr>
        </p:nvGraphicFramePr>
        <p:xfrm>
          <a:off x="460003" y="861213"/>
          <a:ext cx="13066822" cy="8290560"/>
        </p:xfrm>
        <a:graphic>
          <a:graphicData uri="http://schemas.openxmlformats.org/drawingml/2006/table">
            <a:tbl>
              <a:tblPr firstRow="1" firstCol="1" bandRow="1"/>
              <a:tblGrid>
                <a:gridCol w="6933449"/>
                <a:gridCol w="6133373"/>
              </a:tblGrid>
              <a:tr h="0">
                <a:tc>
                  <a:txBody>
                    <a:bodyPr/>
                    <a:lstStyle/>
                    <a:p>
                      <a:pPr algn="ct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Câu hỏi đố vui</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Gợi ý đáp án</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Câu 1:</a:t>
                      </a:r>
                      <a:endParaRPr lang="en-GB" sz="3200">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Có con mà chẳng có cha</a:t>
                      </a:r>
                      <a:endParaRPr lang="en-GB" sz="3200">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Có lươi, không miệng, đó là vật chi?</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Là con dao</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(Chơi chữ dùng từ trái nghĩa)</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Câu 2:</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Khi đi cưa ngọn, khi về cũng cưa ngọn.</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                                    (Là con gì?)</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 </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Là con ngựa</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(Chơi chữ dùng lối nói lái</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Cưa ngọn </a:t>
                      </a:r>
                      <a:r>
                        <a:rPr lang="en-US" sz="3200" i="1">
                          <a:solidFill>
                            <a:srgbClr val="0D0D0D"/>
                          </a:solidFill>
                          <a:effectLst/>
                          <a:latin typeface="Times New Roman" panose="02020603050405020304" pitchFamily="18" charset="0"/>
                          <a:ea typeface="Calibri" panose="020F0502020204030204" pitchFamily="34" charset="0"/>
                          <a:sym typeface="Wingdings" panose="05000000000000000000" pitchFamily="2" charset="2"/>
                        </a:rPr>
                        <a:t></a:t>
                      </a:r>
                      <a:r>
                        <a:rPr lang="en-US" sz="3200" i="1">
                          <a:solidFill>
                            <a:srgbClr val="0D0D0D"/>
                          </a:solidFill>
                          <a:effectLst/>
                          <a:latin typeface="Times New Roman" panose="02020603050405020304" pitchFamily="18" charset="0"/>
                          <a:ea typeface="Calibri" panose="020F0502020204030204" pitchFamily="34" charset="0"/>
                        </a:rPr>
                        <a:t> con ngựa</a:t>
                      </a:r>
                      <a:r>
                        <a:rPr lang="en-US" sz="3200">
                          <a:solidFill>
                            <a:srgbClr val="0D0D0D"/>
                          </a:solidFill>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Câu 3:</a:t>
                      </a:r>
                      <a:endParaRPr lang="en-GB" sz="3200">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Trùng trục như con bò thui</a:t>
                      </a:r>
                      <a:endParaRPr lang="en-GB" sz="3200">
                        <a:effectLst/>
                        <a:latin typeface="Times New Roman" panose="02020603050405020304" pitchFamily="18" charset="0"/>
                        <a:ea typeface="Calibri" panose="020F0502020204030204" pitchFamily="34" charset="0"/>
                      </a:endParaRPr>
                    </a:p>
                    <a:p>
                      <a:pPr algn="ct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Chín mắt, chín mũi, chín đuôi, chín đầu</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                                     (Là con gì?)</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Là con bò thui</a:t>
                      </a:r>
                      <a:r>
                        <a:rPr lang="en-US" sz="3200">
                          <a:solidFill>
                            <a:srgbClr val="0D0D0D"/>
                          </a:solidFill>
                          <a:effectLst/>
                          <a:latin typeface="Times New Roman" panose="02020603050405020304" pitchFamily="18" charset="0"/>
                          <a:ea typeface="Calibri" panose="020F0502020204030204" pitchFamily="34" charset="0"/>
                        </a:rPr>
                        <a:t> (con bò bị cạo sạch lông, đem thui bằng rơm)</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(Chơi chữ sử dụng từ đồng âm: “chín” vừa là số từ chỉ số lượng, vừa là tính từ chỉ vật được làm nóng bằng nhiệt đến mức có thể ăn được)</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Câu 4:</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i="1">
                          <a:solidFill>
                            <a:srgbClr val="0D0D0D"/>
                          </a:solidFill>
                          <a:effectLst/>
                          <a:latin typeface="Times New Roman" panose="02020603050405020304" pitchFamily="18" charset="0"/>
                          <a:ea typeface="Calibri" panose="020F0502020204030204" pitchFamily="34" charset="0"/>
                        </a:rPr>
                        <a:t>Trên trời rớt xuống mau co.</a:t>
                      </a:r>
                      <a:r>
                        <a:rPr lang="en-US" sz="3200">
                          <a:solidFill>
                            <a:srgbClr val="0D0D0D"/>
                          </a:solidFill>
                          <a:effectLst/>
                          <a:latin typeface="Times New Roman" panose="02020603050405020304" pitchFamily="18" charset="0"/>
                          <a:ea typeface="Calibri" panose="020F0502020204030204" pitchFamily="34" charset="0"/>
                        </a:rPr>
                        <a:t> (Là cái gì?)</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3200" b="1">
                          <a:solidFill>
                            <a:srgbClr val="0D0D0D"/>
                          </a:solidFill>
                          <a:effectLst/>
                          <a:latin typeface="Times New Roman" panose="02020603050405020304" pitchFamily="18" charset="0"/>
                          <a:ea typeface="Calibri" panose="020F0502020204030204" pitchFamily="34" charset="0"/>
                        </a:rPr>
                        <a:t>Là mo cau</a:t>
                      </a:r>
                      <a:endParaRPr lang="en-GB" sz="3200">
                        <a:effectLst/>
                        <a:latin typeface="Times New Roman" panose="02020603050405020304" pitchFamily="18" charset="0"/>
                        <a:ea typeface="Calibri" panose="020F0502020204030204" pitchFamily="34" charset="0"/>
                      </a:endParaRPr>
                    </a:p>
                    <a:p>
                      <a:pPr>
                        <a:lnSpc>
                          <a:spcPct val="100000"/>
                        </a:lnSpc>
                        <a:spcAft>
                          <a:spcPts val="0"/>
                        </a:spcAft>
                        <a:tabLst>
                          <a:tab pos="1386840" algn="l"/>
                        </a:tabLst>
                      </a:pPr>
                      <a:r>
                        <a:rPr lang="en-US" sz="3200">
                          <a:solidFill>
                            <a:srgbClr val="0D0D0D"/>
                          </a:solidFill>
                          <a:effectLst/>
                          <a:latin typeface="Times New Roman" panose="02020603050405020304" pitchFamily="18" charset="0"/>
                          <a:ea typeface="Calibri" panose="020F0502020204030204" pitchFamily="34" charset="0"/>
                        </a:rPr>
                        <a:t>(Chơi chữ dùng lối nói lái: </a:t>
                      </a:r>
                      <a:r>
                        <a:rPr lang="en-US" sz="3200" i="1">
                          <a:solidFill>
                            <a:srgbClr val="0D0D0D"/>
                          </a:solidFill>
                          <a:effectLst/>
                          <a:latin typeface="Times New Roman" panose="02020603050405020304" pitchFamily="18" charset="0"/>
                          <a:ea typeface="Calibri" panose="020F0502020204030204" pitchFamily="34" charset="0"/>
                        </a:rPr>
                        <a:t>mau co </a:t>
                      </a:r>
                      <a:r>
                        <a:rPr lang="en-US" sz="3200" i="1">
                          <a:solidFill>
                            <a:srgbClr val="0D0D0D"/>
                          </a:solidFill>
                          <a:effectLst/>
                          <a:latin typeface="Times New Roman" panose="02020603050405020304" pitchFamily="18" charset="0"/>
                          <a:ea typeface="Calibri" panose="020F0502020204030204" pitchFamily="34" charset="0"/>
                          <a:sym typeface="Wingdings" panose="05000000000000000000" pitchFamily="2" charset="2"/>
                        </a:rPr>
                        <a:t></a:t>
                      </a:r>
                      <a:r>
                        <a:rPr lang="en-US" sz="3200" i="1">
                          <a:solidFill>
                            <a:srgbClr val="0D0D0D"/>
                          </a:solidFill>
                          <a:effectLst/>
                          <a:latin typeface="Times New Roman" panose="02020603050405020304" pitchFamily="18" charset="0"/>
                          <a:ea typeface="Calibri" panose="020F0502020204030204" pitchFamily="34" charset="0"/>
                        </a:rPr>
                        <a:t> mo cau</a:t>
                      </a:r>
                      <a:r>
                        <a:rPr lang="en-US" sz="3200">
                          <a:solidFill>
                            <a:srgbClr val="0D0D0D"/>
                          </a:solidFill>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311192" y="2948698"/>
            <a:ext cx="11665617" cy="6028532"/>
            <a:chOff x="0" y="0"/>
            <a:chExt cx="15554156" cy="8038042"/>
          </a:xfrm>
        </p:grpSpPr>
        <p:sp>
          <p:nvSpPr>
            <p:cNvPr id="4" name="Freeform 4"/>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l="-22776"/>
              </a:stretch>
            </a:blipFill>
          </p:spPr>
        </p:sp>
      </p:grpSp>
      <p:sp>
        <p:nvSpPr>
          <p:cNvPr id="6" name="Freeform 6"/>
          <p:cNvSpPr/>
          <p:nvPr/>
        </p:nvSpPr>
        <p:spPr>
          <a:xfrm>
            <a:off x="8534400" y="3914503"/>
            <a:ext cx="1382977" cy="158786"/>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5806741"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009300" y="4127781"/>
            <a:ext cx="12433175" cy="4247317"/>
          </a:xfrm>
          <a:prstGeom prst="rect">
            <a:avLst/>
          </a:prstGeom>
        </p:spPr>
        <p:txBody>
          <a:bodyPr lIns="0" tIns="0" rIns="0" bIns="0" rtlCol="0" anchor="t">
            <a:spAutoFit/>
          </a:bodyPr>
          <a:lstStyle/>
          <a:p>
            <a:pPr algn="ctr"/>
            <a:r>
              <a:rPr lang="en-US"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2 </a:t>
            </a:r>
            <a:endParaRPr lang="vi-VN" sz="13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en-US" sz="138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US"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tr 47/SHS)</a:t>
            </a:r>
            <a:endParaRPr lang="en-US"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1" name="Freeform 11"/>
          <p:cNvSpPr/>
          <p:nvPr/>
        </p:nvSpPr>
        <p:spPr>
          <a:xfrm>
            <a:off x="16585853" y="5162550"/>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10">
              <a:extLst>
                <a:ext uri="{96DAC541-7B7A-43D3-8B79-37D633B846F1}">
                  <asvg:svgBlip xmlns:asvg="http://schemas.microsoft.com/office/drawing/2016/SVG/main" xmlns="" r:embed="rId11"/>
                </a:ext>
              </a:extLst>
            </a:blip>
            <a:stretch>
              <a:fillRect l="-144107"/>
            </a:stretch>
          </a:blipFill>
        </p:spPr>
      </p:sp>
      <p:grpSp>
        <p:nvGrpSpPr>
          <p:cNvPr id="12" name="Group 12"/>
          <p:cNvGrpSpPr/>
          <p:nvPr/>
        </p:nvGrpSpPr>
        <p:grpSpPr>
          <a:xfrm>
            <a:off x="-9590540" y="1971990"/>
            <a:ext cx="11665617" cy="6028532"/>
            <a:chOff x="0" y="0"/>
            <a:chExt cx="15554156" cy="8038042"/>
          </a:xfrm>
        </p:grpSpPr>
        <p:sp>
          <p:nvSpPr>
            <p:cNvPr id="13" name="Freeform 13"/>
            <p:cNvSpPr/>
            <p:nvPr/>
          </p:nvSpPr>
          <p:spPr>
            <a:xfrm>
              <a:off x="0" y="0"/>
              <a:ext cx="12046113" cy="8038042"/>
            </a:xfrm>
            <a:custGeom>
              <a:avLst/>
              <a:gdLst/>
              <a:ahLst/>
              <a:cxnLst/>
              <a:rect l="l" t="t" r="r" b="b"/>
              <a:pathLst>
                <a:path w="12046113" h="8038042">
                  <a:moveTo>
                    <a:pt x="0" y="0"/>
                  </a:moveTo>
                  <a:lnTo>
                    <a:pt x="12046113" y="0"/>
                  </a:lnTo>
                  <a:lnTo>
                    <a:pt x="1204611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Freeform 14"/>
            <p:cNvSpPr/>
            <p:nvPr/>
          </p:nvSpPr>
          <p:spPr>
            <a:xfrm>
              <a:off x="5742773" y="0"/>
              <a:ext cx="9811383" cy="8038042"/>
            </a:xfrm>
            <a:custGeom>
              <a:avLst/>
              <a:gdLst/>
              <a:ahLst/>
              <a:cxnLst/>
              <a:rect l="l" t="t" r="r" b="b"/>
              <a:pathLst>
                <a:path w="9811383" h="8038042">
                  <a:moveTo>
                    <a:pt x="0" y="0"/>
                  </a:moveTo>
                  <a:lnTo>
                    <a:pt x="9811383" y="0"/>
                  </a:lnTo>
                  <a:lnTo>
                    <a:pt x="9811383" y="8038042"/>
                  </a:lnTo>
                  <a:lnTo>
                    <a:pt x="0" y="8038042"/>
                  </a:lnTo>
                  <a:lnTo>
                    <a:pt x="0" y="0"/>
                  </a:lnTo>
                  <a:close/>
                </a:path>
              </a:pathLst>
            </a:custGeom>
            <a:blipFill>
              <a:blip r:embed="rId4">
                <a:extLst>
                  <a:ext uri="{96DAC541-7B7A-43D3-8B79-37D633B846F1}">
                    <asvg:svgBlip xmlns:asvg="http://schemas.microsoft.com/office/drawing/2016/SVG/main" xmlns="" r:embed="rId5"/>
                  </a:ext>
                </a:extLst>
              </a:blip>
              <a:stretch>
                <a:fillRect l="-22776"/>
              </a:stretch>
            </a:blipFill>
          </p:spPr>
        </p:sp>
      </p:grpSp>
      <p:sp>
        <p:nvSpPr>
          <p:cNvPr id="15" name="Freeform 1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6" name="Freeform 16"/>
          <p:cNvSpPr/>
          <p:nvPr/>
        </p:nvSpPr>
        <p:spPr>
          <a:xfrm flipH="1">
            <a:off x="839659" y="7695224"/>
            <a:ext cx="2470837" cy="3440406"/>
          </a:xfrm>
          <a:custGeom>
            <a:avLst/>
            <a:gdLst/>
            <a:ahLst/>
            <a:cxnLst/>
            <a:rect l="l" t="t" r="r" b="b"/>
            <a:pathLst>
              <a:path w="2470837" h="3440406">
                <a:moveTo>
                  <a:pt x="2470837" y="0"/>
                </a:moveTo>
                <a:lnTo>
                  <a:pt x="0" y="0"/>
                </a:lnTo>
                <a:lnTo>
                  <a:pt x="0" y="3440406"/>
                </a:lnTo>
                <a:lnTo>
                  <a:pt x="2470837" y="3440406"/>
                </a:lnTo>
                <a:lnTo>
                  <a:pt x="2470837"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755881" y="2318624"/>
            <a:ext cx="10400059" cy="6939676"/>
          </a:xfrm>
          <a:custGeom>
            <a:avLst/>
            <a:gdLst/>
            <a:ahLst/>
            <a:cxnLst/>
            <a:rect l="l" t="t" r="r" b="b"/>
            <a:pathLst>
              <a:path w="10400059" h="6939676">
                <a:moveTo>
                  <a:pt x="0" y="0"/>
                </a:moveTo>
                <a:lnTo>
                  <a:pt x="10400059" y="0"/>
                </a:lnTo>
                <a:lnTo>
                  <a:pt x="10400059" y="6939676"/>
                </a:lnTo>
                <a:lnTo>
                  <a:pt x="0" y="69396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10012" y="6199755"/>
            <a:ext cx="3831591" cy="5281642"/>
          </a:xfrm>
          <a:custGeom>
            <a:avLst/>
            <a:gdLst/>
            <a:ahLst/>
            <a:cxnLst/>
            <a:rect l="l" t="t" r="r" b="b"/>
            <a:pathLst>
              <a:path w="3831591" h="5281642">
                <a:moveTo>
                  <a:pt x="0" y="0"/>
                </a:moveTo>
                <a:lnTo>
                  <a:pt x="3831591" y="0"/>
                </a:lnTo>
                <a:lnTo>
                  <a:pt x="3831591" y="5281642"/>
                </a:lnTo>
                <a:lnTo>
                  <a:pt x="0" y="52816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631058" y="8699531"/>
            <a:ext cx="7661990" cy="4165336"/>
          </a:xfrm>
          <a:custGeom>
            <a:avLst/>
            <a:gdLst/>
            <a:ahLst/>
            <a:cxnLst/>
            <a:rect l="l" t="t" r="r" b="b"/>
            <a:pathLst>
              <a:path w="7661990" h="4165336">
                <a:moveTo>
                  <a:pt x="0" y="0"/>
                </a:moveTo>
                <a:lnTo>
                  <a:pt x="7661989" y="0"/>
                </a:lnTo>
                <a:lnTo>
                  <a:pt x="7661989" y="4165337"/>
                </a:lnTo>
                <a:lnTo>
                  <a:pt x="0" y="416533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p:nvPr/>
        </p:nvGrpSpPr>
        <p:grpSpPr>
          <a:xfrm>
            <a:off x="-200023" y="8032196"/>
            <a:ext cx="3086100" cy="3086100"/>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9987A"/>
            </a:solidFill>
          </p:spPr>
        </p:sp>
        <p:sp>
          <p:nvSpPr>
            <p:cNvPr id="9" name="TextBox 9"/>
            <p:cNvSpPr txBox="1"/>
            <p:nvPr/>
          </p:nvSpPr>
          <p:spPr>
            <a:xfrm>
              <a:off x="0" y="38100"/>
              <a:ext cx="812800" cy="774700"/>
            </a:xfrm>
            <a:prstGeom prst="rect">
              <a:avLst/>
            </a:prstGeom>
          </p:spPr>
          <p:txBody>
            <a:bodyPr lIns="50800" tIns="50800" rIns="50800" bIns="50800" rtlCol="0" anchor="ctr"/>
            <a:lstStyle/>
            <a:p>
              <a:pPr algn="ctr">
                <a:lnSpc>
                  <a:spcPts val="2694"/>
                </a:lnSpc>
              </a:pPr>
              <a:endParaRPr/>
            </a:p>
          </p:txBody>
        </p:sp>
      </p:grpSp>
      <p:sp>
        <p:nvSpPr>
          <p:cNvPr id="10" name="Freeform 10"/>
          <p:cNvSpPr/>
          <p:nvPr/>
        </p:nvSpPr>
        <p:spPr>
          <a:xfrm>
            <a:off x="881655" y="8724799"/>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4994140" y="5788462"/>
            <a:ext cx="4353489" cy="2936626"/>
          </a:xfrm>
          <a:custGeom>
            <a:avLst/>
            <a:gdLst/>
            <a:ahLst/>
            <a:cxnLst/>
            <a:rect l="l" t="t" r="r" b="b"/>
            <a:pathLst>
              <a:path w="4353489" h="2936626">
                <a:moveTo>
                  <a:pt x="0" y="0"/>
                </a:moveTo>
                <a:lnTo>
                  <a:pt x="4353489" y="0"/>
                </a:lnTo>
                <a:lnTo>
                  <a:pt x="4353489" y="2936627"/>
                </a:lnTo>
                <a:lnTo>
                  <a:pt x="0" y="293662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787366" y="0"/>
            <a:ext cx="2334214" cy="41148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15273177" y="1895438"/>
            <a:ext cx="2081312" cy="2092727"/>
          </a:xfrm>
          <a:custGeom>
            <a:avLst/>
            <a:gdLst/>
            <a:ahLst/>
            <a:cxnLst/>
            <a:rect l="l" t="t" r="r" b="b"/>
            <a:pathLst>
              <a:path w="2081312" h="2092727">
                <a:moveTo>
                  <a:pt x="0" y="0"/>
                </a:moveTo>
                <a:lnTo>
                  <a:pt x="2081312" y="0"/>
                </a:lnTo>
                <a:lnTo>
                  <a:pt x="2081312" y="2092727"/>
                </a:lnTo>
                <a:lnTo>
                  <a:pt x="0" y="209272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Rectangle 16"/>
          <p:cNvSpPr/>
          <p:nvPr/>
        </p:nvSpPr>
        <p:spPr>
          <a:xfrm>
            <a:off x="4559246" y="2845621"/>
            <a:ext cx="8989970" cy="5853910"/>
          </a:xfrm>
          <a:prstGeom prst="rect">
            <a:avLst/>
          </a:prstGeom>
        </p:spPr>
        <p:txBody>
          <a:bodyPr wrap="square">
            <a:spAutoFit/>
          </a:bodyPr>
          <a:lstStyle/>
          <a:p>
            <a:pPr algn="ctr">
              <a:lnSpc>
                <a:spcPct val="130000"/>
              </a:lnSpc>
              <a:spcAft>
                <a:spcPts val="0"/>
              </a:spcAft>
              <a:tabLst>
                <a:tab pos="1386840" algn="l"/>
              </a:tabLst>
            </a:pPr>
            <a:r>
              <a:rPr lang="en-US" sz="4800" b="1">
                <a:solidFill>
                  <a:schemeClr val="bg1"/>
                </a:solidFill>
                <a:latin typeface="Times New Roman" panose="02020603050405020304" pitchFamily="18" charset="0"/>
                <a:ea typeface="Calibri" panose="020F0502020204030204" pitchFamily="34" charset="0"/>
              </a:rPr>
              <a:t>HS thảo luận cặp </a:t>
            </a:r>
            <a:r>
              <a:rPr lang="en-US" sz="4800" b="1" smtClean="0">
                <a:solidFill>
                  <a:schemeClr val="bg1"/>
                </a:solidFill>
                <a:latin typeface="Times New Roman" panose="02020603050405020304" pitchFamily="18" charset="0"/>
                <a:ea typeface="Calibri" panose="020F0502020204030204" pitchFamily="34" charset="0"/>
              </a:rPr>
              <a:t>đôi</a:t>
            </a:r>
            <a:endParaRPr lang="vi-VN" sz="4800" b="1" smtClean="0">
              <a:solidFill>
                <a:schemeClr val="bg1"/>
              </a:solidFill>
              <a:latin typeface="Times New Roman" panose="02020603050405020304" pitchFamily="18" charset="0"/>
              <a:ea typeface="Calibri" panose="020F0502020204030204" pitchFamily="34" charset="0"/>
            </a:endParaRPr>
          </a:p>
          <a:p>
            <a:pPr algn="just">
              <a:lnSpc>
                <a:spcPct val="130000"/>
              </a:lnSpc>
              <a:spcAft>
                <a:spcPts val="0"/>
              </a:spcAft>
              <a:tabLst>
                <a:tab pos="1386840" algn="l"/>
              </a:tabLst>
            </a:pPr>
            <a:r>
              <a:rPr lang="en-US" sz="4800" smtClean="0">
                <a:solidFill>
                  <a:schemeClr val="bg1"/>
                </a:solidFill>
                <a:latin typeface="Times New Roman" panose="02020603050405020304" pitchFamily="18" charset="0"/>
                <a:ea typeface="Calibri" panose="020F0502020204030204" pitchFamily="34" charset="0"/>
              </a:rPr>
              <a:t>Nêu </a:t>
            </a:r>
            <a:r>
              <a:rPr lang="en-US" sz="4800">
                <a:solidFill>
                  <a:schemeClr val="bg1"/>
                </a:solidFill>
                <a:latin typeface="Times New Roman" panose="02020603050405020304" pitchFamily="18" charset="0"/>
                <a:ea typeface="Calibri" panose="020F0502020204030204" pitchFamily="34" charset="0"/>
              </a:rPr>
              <a:t>một trường hợp trong giao tiếp hàng ngày hoặc trong tác phẩm văn học có sử dụng biện pháp tu từ chơi chữ. Tác dụng khi sử dụng trường hợp đó.</a:t>
            </a:r>
            <a:endParaRPr lang="en-GB" sz="4800">
              <a:solidFill>
                <a:schemeClr val="bg1"/>
              </a:solidFill>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asvg="http://schemas.microsoft.com/office/drawing/2016/SVG/main" xmlns="" r:embed="rId3"/>
                </a:ext>
              </a:extLst>
            </a:blip>
            <a:stretch>
              <a:fillRect b="-9038"/>
            </a:stretch>
          </a:blipFill>
        </p:spPr>
      </p:sp>
      <p:grpSp>
        <p:nvGrpSpPr>
          <p:cNvPr id="3" name="Group 3"/>
          <p:cNvGrpSpPr/>
          <p:nvPr/>
        </p:nvGrpSpPr>
        <p:grpSpPr>
          <a:xfrm>
            <a:off x="2944715"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l="-30390"/>
              </a:stretch>
            </a:blipFill>
          </p:spPr>
        </p:sp>
      </p:grpSp>
      <p:grpSp>
        <p:nvGrpSpPr>
          <p:cNvPr id="6" name="Group 6"/>
          <p:cNvGrpSpPr/>
          <p:nvPr/>
        </p:nvGrpSpPr>
        <p:grpSpPr>
          <a:xfrm>
            <a:off x="5684433" y="4135712"/>
            <a:ext cx="6728146" cy="1203775"/>
            <a:chOff x="0" y="-13589"/>
            <a:chExt cx="8970861" cy="1605033"/>
          </a:xfrm>
        </p:grpSpPr>
        <p:grpSp>
          <p:nvGrpSpPr>
            <p:cNvPr id="7" name="Group 7"/>
            <p:cNvGrpSpPr/>
            <p:nvPr/>
          </p:nvGrpSpPr>
          <p:grpSpPr>
            <a:xfrm>
              <a:off x="0" y="0"/>
              <a:ext cx="8970861" cy="1591444"/>
              <a:chOff x="0" y="0"/>
              <a:chExt cx="11882130" cy="2107908"/>
            </a:xfrm>
          </p:grpSpPr>
          <p:sp>
            <p:nvSpPr>
              <p:cNvPr id="8" name="Freeform 8"/>
              <p:cNvSpPr/>
              <p:nvPr/>
            </p:nvSpPr>
            <p:spPr>
              <a:xfrm>
                <a:off x="-127" y="127"/>
                <a:ext cx="11882003" cy="2114893"/>
              </a:xfrm>
              <a:custGeom>
                <a:avLst/>
                <a:gdLst/>
                <a:ahLst/>
                <a:cxnLst/>
                <a:rect l="l" t="t" r="r" b="b"/>
                <a:pathLst>
                  <a:path w="11882003" h="2114893">
                    <a:moveTo>
                      <a:pt x="11480937" y="2102193"/>
                    </a:moveTo>
                    <a:cubicBezTo>
                      <a:pt x="11425058" y="2114893"/>
                      <a:pt x="11399658" y="2102193"/>
                      <a:pt x="11342508" y="2102193"/>
                    </a:cubicBezTo>
                    <a:cubicBezTo>
                      <a:pt x="11285358" y="2102193"/>
                      <a:pt x="11194298" y="2089493"/>
                      <a:pt x="11194298" y="2089493"/>
                    </a:cubicBezTo>
                    <a:lnTo>
                      <a:pt x="707771" y="2089493"/>
                    </a:lnTo>
                    <a:lnTo>
                      <a:pt x="631063" y="2076793"/>
                    </a:lnTo>
                    <a:cubicBezTo>
                      <a:pt x="631063" y="2076793"/>
                      <a:pt x="533400" y="2089493"/>
                      <a:pt x="457581" y="2076793"/>
                    </a:cubicBezTo>
                    <a:cubicBezTo>
                      <a:pt x="381762" y="2064093"/>
                      <a:pt x="296418" y="2076793"/>
                      <a:pt x="296418" y="2076793"/>
                    </a:cubicBezTo>
                    <a:cubicBezTo>
                      <a:pt x="240284" y="2076793"/>
                      <a:pt x="162814" y="2072475"/>
                      <a:pt x="119507" y="2043265"/>
                    </a:cubicBezTo>
                    <a:cubicBezTo>
                      <a:pt x="47371" y="1994624"/>
                      <a:pt x="25400" y="1924393"/>
                      <a:pt x="0" y="1818602"/>
                    </a:cubicBezTo>
                    <a:lnTo>
                      <a:pt x="0" y="1618069"/>
                    </a:lnTo>
                    <a:cubicBezTo>
                      <a:pt x="0" y="1618069"/>
                      <a:pt x="12700" y="1533106"/>
                      <a:pt x="12700" y="1474813"/>
                    </a:cubicBezTo>
                    <a:cubicBezTo>
                      <a:pt x="12700" y="1416520"/>
                      <a:pt x="0" y="1326604"/>
                      <a:pt x="0" y="1326604"/>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362954" y="0"/>
                    </a:lnTo>
                    <a:cubicBezTo>
                      <a:pt x="11463030" y="0"/>
                      <a:pt x="11531484" y="12700"/>
                      <a:pt x="11531484" y="12700"/>
                    </a:cubicBezTo>
                    <a:cubicBezTo>
                      <a:pt x="11595618" y="12700"/>
                      <a:pt x="11684391" y="36322"/>
                      <a:pt x="11742303" y="50800"/>
                    </a:cubicBezTo>
                    <a:cubicBezTo>
                      <a:pt x="11843903" y="76200"/>
                      <a:pt x="11869303" y="254000"/>
                      <a:pt x="11869303" y="350520"/>
                    </a:cubicBezTo>
                    <a:lnTo>
                      <a:pt x="11869303" y="1235799"/>
                    </a:lnTo>
                    <a:cubicBezTo>
                      <a:pt x="11869303" y="1235799"/>
                      <a:pt x="11882003" y="1604480"/>
                      <a:pt x="11882003" y="1637500"/>
                    </a:cubicBezTo>
                    <a:cubicBezTo>
                      <a:pt x="11882003" y="1670520"/>
                      <a:pt x="11859524" y="1778470"/>
                      <a:pt x="11841617" y="1824698"/>
                    </a:cubicBezTo>
                    <a:cubicBezTo>
                      <a:pt x="11816598" y="1889341"/>
                      <a:pt x="11826759" y="1946237"/>
                      <a:pt x="11774942" y="1990433"/>
                    </a:cubicBezTo>
                    <a:cubicBezTo>
                      <a:pt x="11738874" y="2021294"/>
                      <a:pt x="11684773" y="2058632"/>
                      <a:pt x="11639560" y="2075777"/>
                    </a:cubicBezTo>
                    <a:cubicBezTo>
                      <a:pt x="11594348" y="2092922"/>
                      <a:pt x="11536563" y="2089620"/>
                      <a:pt x="11480684" y="2102320"/>
                    </a:cubicBezTo>
                    <a:close/>
                  </a:path>
                </a:pathLst>
              </a:custGeom>
              <a:solidFill>
                <a:srgbClr val="FFF8ED"/>
              </a:solidFill>
            </p:spPr>
          </p:sp>
        </p:grpSp>
        <p:sp>
          <p:nvSpPr>
            <p:cNvPr id="9" name="TextBox 9"/>
            <p:cNvSpPr txBox="1"/>
            <p:nvPr/>
          </p:nvSpPr>
          <p:spPr>
            <a:xfrm>
              <a:off x="1079236" y="-13589"/>
              <a:ext cx="7201097" cy="1354217"/>
            </a:xfrm>
            <a:prstGeom prst="rect">
              <a:avLst/>
            </a:prstGeom>
          </p:spPr>
          <p:txBody>
            <a:bodyPr lIns="0" tIns="0" rIns="0" bIns="0" rtlCol="0" anchor="t">
              <a:spAutoFit/>
            </a:bodyPr>
            <a:lstStyle/>
            <a:p>
              <a:r>
                <a:rPr lang="vi-VN" sz="6600" b="1">
                  <a:latin typeface="Times New Roman" panose="02020603050405020304" pitchFamily="18" charset="0"/>
                  <a:cs typeface="Times New Roman" panose="02020603050405020304" pitchFamily="18" charset="0"/>
                </a:rPr>
                <a:t>Gợi ý đáp án</a:t>
              </a:r>
              <a:endParaRPr lang="en-GB" sz="6600">
                <a:latin typeface="Times New Roman" panose="02020603050405020304" pitchFamily="18" charset="0"/>
                <a:cs typeface="Times New Roman" panose="02020603050405020304" pitchFamily="18" charset="0"/>
              </a:endParaRPr>
            </a:p>
          </p:txBody>
        </p:sp>
      </p:grpSp>
      <p:sp>
        <p:nvSpPr>
          <p:cNvPr id="11" name="Freeform 11"/>
          <p:cNvSpPr/>
          <p:nvPr/>
        </p:nvSpPr>
        <p:spPr>
          <a:xfrm>
            <a:off x="533557" y="5542422"/>
            <a:ext cx="2411158" cy="1696578"/>
          </a:xfrm>
          <a:custGeom>
            <a:avLst/>
            <a:gdLst/>
            <a:ahLst/>
            <a:cxnLst/>
            <a:rect l="l" t="t" r="r" b="b"/>
            <a:pathLst>
              <a:path w="2411158" h="1696578">
                <a:moveTo>
                  <a:pt x="0" y="0"/>
                </a:moveTo>
                <a:lnTo>
                  <a:pt x="2411158" y="0"/>
                </a:lnTo>
                <a:lnTo>
                  <a:pt x="2411158" y="1696578"/>
                </a:lnTo>
                <a:lnTo>
                  <a:pt x="0" y="16965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282850" y="7200900"/>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0724561" y="8117867"/>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5333273" y="5542422"/>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8957596" flipH="1" flipV="1">
            <a:off x="14388559" y="810226"/>
            <a:ext cx="4169757" cy="902184"/>
          </a:xfrm>
          <a:custGeom>
            <a:avLst/>
            <a:gdLst/>
            <a:ahLst/>
            <a:cxnLst/>
            <a:rect l="l" t="t" r="r" b="b"/>
            <a:pathLst>
              <a:path w="4169757" h="902184">
                <a:moveTo>
                  <a:pt x="4169757" y="902184"/>
                </a:moveTo>
                <a:lnTo>
                  <a:pt x="0" y="902184"/>
                </a:lnTo>
                <a:lnTo>
                  <a:pt x="0" y="0"/>
                </a:lnTo>
                <a:lnTo>
                  <a:pt x="4169757" y="0"/>
                </a:lnTo>
                <a:lnTo>
                  <a:pt x="4169757" y="902184"/>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flipH="1">
            <a:off x="11894683" y="6606056"/>
            <a:ext cx="2037979" cy="1511810"/>
          </a:xfrm>
          <a:custGeom>
            <a:avLst/>
            <a:gdLst/>
            <a:ahLst/>
            <a:cxnLst/>
            <a:rect l="l" t="t" r="r" b="b"/>
            <a:pathLst>
              <a:path w="2037979" h="1511810">
                <a:moveTo>
                  <a:pt x="2037980" y="0"/>
                </a:moveTo>
                <a:lnTo>
                  <a:pt x="0" y="0"/>
                </a:lnTo>
                <a:lnTo>
                  <a:pt x="0" y="1511811"/>
                </a:lnTo>
                <a:lnTo>
                  <a:pt x="2037980" y="1511811"/>
                </a:lnTo>
                <a:lnTo>
                  <a:pt x="203798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8" name="Freeform 18"/>
          <p:cNvSpPr/>
          <p:nvPr/>
        </p:nvSpPr>
        <p:spPr>
          <a:xfrm>
            <a:off x="4090893" y="8070242"/>
            <a:ext cx="3478876" cy="4114800"/>
          </a:xfrm>
          <a:custGeom>
            <a:avLst/>
            <a:gdLst/>
            <a:ahLst/>
            <a:cxnLst/>
            <a:rect l="l" t="t" r="r" b="b"/>
            <a:pathLst>
              <a:path w="3478876" h="4114800">
                <a:moveTo>
                  <a:pt x="0" y="0"/>
                </a:moveTo>
                <a:lnTo>
                  <a:pt x="3478876" y="0"/>
                </a:lnTo>
                <a:lnTo>
                  <a:pt x="3478876" y="4114800"/>
                </a:lnTo>
                <a:lnTo>
                  <a:pt x="0" y="41148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Tree>
    <p:extLst>
      <p:ext uri="{BB962C8B-B14F-4D97-AF65-F5344CB8AC3E}">
        <p14:creationId xmlns:p14="http://schemas.microsoft.com/office/powerpoint/2010/main" val="24310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464350"/>
            <a:ext cx="14032130" cy="8806599"/>
            <a:chOff x="0" y="0"/>
            <a:chExt cx="14804387" cy="10851659"/>
          </a:xfrm>
        </p:grpSpPr>
        <p:sp>
          <p:nvSpPr>
            <p:cNvPr id="4" name="Freeform 4"/>
            <p:cNvSpPr/>
            <p:nvPr/>
          </p:nvSpPr>
          <p:spPr>
            <a:xfrm>
              <a:off x="-127" y="127"/>
              <a:ext cx="14804261" cy="10858644"/>
            </a:xfrm>
            <a:custGeom>
              <a:avLst/>
              <a:gdLst/>
              <a:ahLst/>
              <a:cxnLst/>
              <a:rect l="l" t="t" r="r" b="b"/>
              <a:pathLst>
                <a:path w="14804261" h="10858644">
                  <a:moveTo>
                    <a:pt x="14403194" y="10845944"/>
                  </a:moveTo>
                  <a:cubicBezTo>
                    <a:pt x="14347315" y="10858644"/>
                    <a:pt x="14321915" y="10845944"/>
                    <a:pt x="14264765" y="10845944"/>
                  </a:cubicBezTo>
                  <a:cubicBezTo>
                    <a:pt x="14207615" y="10845944"/>
                    <a:pt x="14116555" y="10833244"/>
                    <a:pt x="14116555"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85212" y="0"/>
                  </a:lnTo>
                  <a:cubicBezTo>
                    <a:pt x="14385288" y="0"/>
                    <a:pt x="14453741" y="12700"/>
                    <a:pt x="14453741" y="12700"/>
                  </a:cubicBezTo>
                  <a:cubicBezTo>
                    <a:pt x="14517875" y="12700"/>
                    <a:pt x="14606648" y="36322"/>
                    <a:pt x="14664561" y="50800"/>
                  </a:cubicBezTo>
                  <a:cubicBezTo>
                    <a:pt x="14766161" y="76200"/>
                    <a:pt x="14791561" y="254000"/>
                    <a:pt x="14791561" y="350520"/>
                  </a:cubicBezTo>
                  <a:lnTo>
                    <a:pt x="14791561" y="9979550"/>
                  </a:lnTo>
                  <a:cubicBezTo>
                    <a:pt x="14791561" y="9979550"/>
                    <a:pt x="14804261" y="10348231"/>
                    <a:pt x="14804261" y="10381251"/>
                  </a:cubicBezTo>
                  <a:cubicBezTo>
                    <a:pt x="14804261" y="10414271"/>
                    <a:pt x="14781781" y="10522221"/>
                    <a:pt x="14763874" y="10568449"/>
                  </a:cubicBezTo>
                  <a:cubicBezTo>
                    <a:pt x="14738855" y="10633092"/>
                    <a:pt x="14749016" y="10689988"/>
                    <a:pt x="14697199" y="10734184"/>
                  </a:cubicBezTo>
                  <a:cubicBezTo>
                    <a:pt x="14661131" y="10765045"/>
                    <a:pt x="14607029" y="10802383"/>
                    <a:pt x="14561818" y="10819528"/>
                  </a:cubicBezTo>
                  <a:cubicBezTo>
                    <a:pt x="14516605" y="10836673"/>
                    <a:pt x="14458820" y="10833371"/>
                    <a:pt x="14402941" y="10846071"/>
                  </a:cubicBezTo>
                  <a:close/>
                </a:path>
              </a:pathLst>
            </a:custGeom>
            <a:solidFill>
              <a:srgbClr val="EAEAEA"/>
            </a:solidFill>
          </p:spPr>
        </p:sp>
      </p:grpSp>
      <p:grpSp>
        <p:nvGrpSpPr>
          <p:cNvPr id="5" name="Group 5"/>
          <p:cNvGrpSpPr/>
          <p:nvPr/>
        </p:nvGrpSpPr>
        <p:grpSpPr>
          <a:xfrm>
            <a:off x="381000" y="843540"/>
            <a:ext cx="13410908" cy="8335383"/>
            <a:chOff x="0" y="0"/>
            <a:chExt cx="16284392" cy="10851659"/>
          </a:xfrm>
        </p:grpSpPr>
        <p:sp>
          <p:nvSpPr>
            <p:cNvPr id="6" name="Freeform 6"/>
            <p:cNvSpPr/>
            <p:nvPr/>
          </p:nvSpPr>
          <p:spPr>
            <a:xfrm>
              <a:off x="-127" y="127"/>
              <a:ext cx="16284265" cy="10858644"/>
            </a:xfrm>
            <a:custGeom>
              <a:avLst/>
              <a:gdLst/>
              <a:ahLst/>
              <a:cxnLst/>
              <a:rect l="l" t="t" r="r" b="b"/>
              <a:pathLst>
                <a:path w="16284265" h="10858644">
                  <a:moveTo>
                    <a:pt x="15883199" y="10845944"/>
                  </a:moveTo>
                  <a:cubicBezTo>
                    <a:pt x="15827319" y="10858644"/>
                    <a:pt x="15801919" y="10845944"/>
                    <a:pt x="15744769" y="10845944"/>
                  </a:cubicBezTo>
                  <a:cubicBezTo>
                    <a:pt x="15687619" y="10845944"/>
                    <a:pt x="15596561" y="10833244"/>
                    <a:pt x="1559656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765216" y="0"/>
                  </a:lnTo>
                  <a:cubicBezTo>
                    <a:pt x="15865292" y="0"/>
                    <a:pt x="15933745" y="12700"/>
                    <a:pt x="15933745" y="12700"/>
                  </a:cubicBezTo>
                  <a:cubicBezTo>
                    <a:pt x="15997881" y="12700"/>
                    <a:pt x="16086654" y="36322"/>
                    <a:pt x="16144565" y="50800"/>
                  </a:cubicBezTo>
                  <a:cubicBezTo>
                    <a:pt x="16246165" y="76200"/>
                    <a:pt x="16271565" y="254000"/>
                    <a:pt x="16271565" y="350520"/>
                  </a:cubicBezTo>
                  <a:lnTo>
                    <a:pt x="16271565" y="9979550"/>
                  </a:lnTo>
                  <a:cubicBezTo>
                    <a:pt x="16271565" y="9979550"/>
                    <a:pt x="16284265" y="10348231"/>
                    <a:pt x="16284265" y="10381251"/>
                  </a:cubicBezTo>
                  <a:cubicBezTo>
                    <a:pt x="16284265" y="10414271"/>
                    <a:pt x="16261787" y="10522221"/>
                    <a:pt x="16243880" y="10568449"/>
                  </a:cubicBezTo>
                  <a:cubicBezTo>
                    <a:pt x="16218861" y="10633092"/>
                    <a:pt x="16229020" y="10689988"/>
                    <a:pt x="16177205" y="10734184"/>
                  </a:cubicBezTo>
                  <a:cubicBezTo>
                    <a:pt x="16141137" y="10765045"/>
                    <a:pt x="16087035" y="10802383"/>
                    <a:pt x="16041822" y="10819528"/>
                  </a:cubicBezTo>
                  <a:cubicBezTo>
                    <a:pt x="15996611" y="10836673"/>
                    <a:pt x="15938825" y="10833371"/>
                    <a:pt x="15882945" y="10846071"/>
                  </a:cubicBezTo>
                  <a:close/>
                </a:path>
              </a:pathLst>
            </a:custGeom>
            <a:solidFill>
              <a:srgbClr val="FFFFFF"/>
            </a:solidFill>
          </p:spPr>
        </p:sp>
      </p:grpSp>
      <p:sp>
        <p:nvSpPr>
          <p:cNvPr id="7" name="Freeform 7"/>
          <p:cNvSpPr/>
          <p:nvPr/>
        </p:nvSpPr>
        <p:spPr>
          <a:xfrm>
            <a:off x="3723228" y="9262740"/>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1449937" y="9607945"/>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711906" y="9573453"/>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1" name="Freeform 11"/>
          <p:cNvSpPr/>
          <p:nvPr/>
        </p:nvSpPr>
        <p:spPr>
          <a:xfrm flipV="1">
            <a:off x="1520653" y="28733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800110" y="287338"/>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4" name="Freeform 14"/>
          <p:cNvSpPr/>
          <p:nvPr/>
        </p:nvSpPr>
        <p:spPr>
          <a:xfrm rot="-495168">
            <a:off x="3733818" y="51373"/>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0">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6901395" y="51373"/>
            <a:ext cx="3368198" cy="73488"/>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0">
              <a:extLst>
                <a:ext uri="{96DAC541-7B7A-43D3-8B79-37D633B846F1}">
                  <asvg:svgBlip xmlns:asvg="http://schemas.microsoft.com/office/drawing/2016/SVG/main" xmlns="" r:embed="rId15"/>
                </a:ext>
              </a:extLst>
            </a:blip>
            <a:stretch>
              <a:fillRect/>
            </a:stretch>
          </a:blipFill>
        </p:spPr>
      </p:sp>
      <p:sp>
        <p:nvSpPr>
          <p:cNvPr id="22" name="Freeform 22"/>
          <p:cNvSpPr/>
          <p:nvPr/>
        </p:nvSpPr>
        <p:spPr>
          <a:xfrm flipH="1">
            <a:off x="13791908" y="2781300"/>
            <a:ext cx="3058352" cy="8995154"/>
          </a:xfrm>
          <a:custGeom>
            <a:avLst/>
            <a:gdLst/>
            <a:ahLst/>
            <a:cxnLst/>
            <a:rect l="l" t="t" r="r" b="b"/>
            <a:pathLst>
              <a:path w="3058352" h="8995154">
                <a:moveTo>
                  <a:pt x="3058353" y="0"/>
                </a:moveTo>
                <a:lnTo>
                  <a:pt x="0" y="0"/>
                </a:lnTo>
                <a:lnTo>
                  <a:pt x="0" y="8995153"/>
                </a:lnTo>
                <a:lnTo>
                  <a:pt x="3058353" y="8995153"/>
                </a:lnTo>
                <a:lnTo>
                  <a:pt x="3058353"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3" name="Freeform 23"/>
          <p:cNvSpPr/>
          <p:nvPr/>
        </p:nvSpPr>
        <p:spPr>
          <a:xfrm>
            <a:off x="15855713" y="8005648"/>
            <a:ext cx="7661990" cy="4165336"/>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4" name="Freeform 24"/>
          <p:cNvSpPr/>
          <p:nvPr/>
        </p:nvSpPr>
        <p:spPr>
          <a:xfrm>
            <a:off x="16708169" y="6159997"/>
            <a:ext cx="1102262" cy="1893276"/>
          </a:xfrm>
          <a:custGeom>
            <a:avLst/>
            <a:gdLst/>
            <a:ahLst/>
            <a:cxnLst/>
            <a:rect l="l" t="t" r="r" b="b"/>
            <a:pathLst>
              <a:path w="1102262" h="1893276">
                <a:moveTo>
                  <a:pt x="0" y="0"/>
                </a:moveTo>
                <a:lnTo>
                  <a:pt x="1102262" y="0"/>
                </a:lnTo>
                <a:lnTo>
                  <a:pt x="1102262" y="1893276"/>
                </a:lnTo>
                <a:lnTo>
                  <a:pt x="0" y="1893276"/>
                </a:lnTo>
                <a:lnTo>
                  <a:pt x="0" y="0"/>
                </a:lnTo>
                <a:close/>
              </a:path>
            </a:pathLst>
          </a:custGeom>
          <a:blipFill>
            <a:blip r:embed="rId20">
              <a:extLst>
                <a:ext uri="{96DAC541-7B7A-43D3-8B79-37D633B846F1}">
                  <asvg:svgBlip xmlns:asvg="http://schemas.microsoft.com/office/drawing/2016/SVG/main" xmlns="" r:embed="rId21"/>
                </a:ext>
              </a:extLst>
            </a:blip>
            <a:stretch>
              <a:fillRect l="-144107"/>
            </a:stretch>
          </a:blipFill>
        </p:spPr>
      </p:sp>
      <p:sp>
        <p:nvSpPr>
          <p:cNvPr id="25" name="Freeform 25"/>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0" name="Rectangle 9"/>
          <p:cNvSpPr/>
          <p:nvPr/>
        </p:nvSpPr>
        <p:spPr>
          <a:xfrm>
            <a:off x="293898" y="863336"/>
            <a:ext cx="13260056" cy="8014502"/>
          </a:xfrm>
          <a:prstGeom prst="rect">
            <a:avLst/>
          </a:prstGeom>
        </p:spPr>
        <p:txBody>
          <a:bodyPr wrap="square">
            <a:spAutoFit/>
          </a:bodyPr>
          <a:lstStyle/>
          <a:p>
            <a:pPr marL="114300" indent="179705" algn="ctr">
              <a:lnSpc>
                <a:spcPct val="130000"/>
              </a:lnSpc>
              <a:spcAft>
                <a:spcPts val="0"/>
              </a:spcAft>
            </a:pPr>
            <a:r>
              <a:rPr lang="vi-VN" sz="4400" i="1">
                <a:latin typeface="Times New Roman" panose="02020603050405020304" pitchFamily="18" charset="0"/>
                <a:ea typeface="Times New Roman" panose="02020603050405020304" pitchFamily="18" charset="0"/>
              </a:rPr>
              <a:t>Mùa xuân em đi chợ Hạ</a:t>
            </a:r>
            <a:endParaRPr lang="en-GB" sz="4400">
              <a:latin typeface="Times New Roman" panose="02020603050405020304" pitchFamily="18" charset="0"/>
              <a:ea typeface="Times New Roman" panose="02020603050405020304" pitchFamily="18" charset="0"/>
            </a:endParaRPr>
          </a:p>
          <a:p>
            <a:pPr marL="114300" indent="179705" algn="ctr">
              <a:lnSpc>
                <a:spcPct val="130000"/>
              </a:lnSpc>
              <a:spcAft>
                <a:spcPts val="0"/>
              </a:spcAft>
            </a:pPr>
            <a:r>
              <a:rPr lang="vi-VN" sz="4400" i="1">
                <a:latin typeface="Times New Roman" panose="02020603050405020304" pitchFamily="18" charset="0"/>
                <a:ea typeface="Times New Roman" panose="02020603050405020304" pitchFamily="18" charset="0"/>
              </a:rPr>
              <a:t>Mua cá thu về, chợ hãy còn đông</a:t>
            </a:r>
            <a:r>
              <a:rPr lang="vi-VN" sz="4400" i="1" smtClean="0">
                <a:latin typeface="Times New Roman" panose="02020603050405020304" pitchFamily="18" charset="0"/>
                <a:ea typeface="Times New Roman" panose="02020603050405020304" pitchFamily="18" charset="0"/>
              </a:rPr>
              <a:t>.</a:t>
            </a:r>
          </a:p>
          <a:p>
            <a:pPr marL="114300" indent="179705" algn="ctr">
              <a:lnSpc>
                <a:spcPct val="130000"/>
              </a:lnSpc>
              <a:spcAft>
                <a:spcPts val="0"/>
              </a:spcAft>
            </a:pPr>
            <a:r>
              <a:rPr lang="vi-VN" sz="4400" smtClean="0">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(Ca dao)</a:t>
            </a:r>
            <a:endParaRPr lang="en-GB" sz="4400">
              <a:latin typeface="Times New Roman" panose="02020603050405020304" pitchFamily="18" charset="0"/>
              <a:ea typeface="Times New Roman" panose="02020603050405020304" pitchFamily="18" charset="0"/>
            </a:endParaRPr>
          </a:p>
          <a:p>
            <a:pPr marL="114300" indent="179705" algn="just">
              <a:lnSpc>
                <a:spcPct val="130000"/>
              </a:lnSpc>
              <a:spcAft>
                <a:spcPts val="0"/>
              </a:spcAft>
            </a:pPr>
            <a:r>
              <a:rPr lang="vi-VN" sz="4400">
                <a:latin typeface="Times New Roman" panose="02020603050405020304" pitchFamily="18" charset="0"/>
                <a:ea typeface="Times New Roman" panose="02020603050405020304" pitchFamily="18" charset="0"/>
              </a:rPr>
              <a:t>Biện pháp dùng từ cùng trường nghĩa (</a:t>
            </a:r>
            <a:r>
              <a:rPr lang="vi-VN" sz="4400" i="1">
                <a:latin typeface="Times New Roman" panose="02020603050405020304" pitchFamily="18" charset="0"/>
                <a:ea typeface="Times New Roman" panose="02020603050405020304" pitchFamily="18" charset="0"/>
              </a:rPr>
              <a:t>xuân, hạ, thu, đông</a:t>
            </a:r>
            <a:r>
              <a:rPr lang="vi-VN" sz="4400">
                <a:latin typeface="Times New Roman" panose="02020603050405020304" pitchFamily="18" charset="0"/>
                <a:ea typeface="Times New Roman" panose="02020603050405020304" pitchFamily="18" charset="0"/>
              </a:rPr>
              <a:t> chỉ 4 mùa) kết hợp từ đồng âm (</a:t>
            </a:r>
            <a:r>
              <a:rPr lang="vi-VN" sz="4400" i="1">
                <a:latin typeface="Times New Roman" panose="02020603050405020304" pitchFamily="18" charset="0"/>
                <a:ea typeface="Times New Roman" panose="02020603050405020304" pitchFamily="18" charset="0"/>
              </a:rPr>
              <a:t>Hạ</a:t>
            </a:r>
            <a:r>
              <a:rPr lang="vi-VN" sz="4400">
                <a:latin typeface="Times New Roman" panose="02020603050405020304" pitchFamily="18" charset="0"/>
                <a:ea typeface="Times New Roman" panose="02020603050405020304" pitchFamily="18" charset="0"/>
              </a:rPr>
              <a:t> (địa danh)</a:t>
            </a:r>
            <a:r>
              <a:rPr lang="vi-VN" sz="4400" i="1">
                <a:latin typeface="Times New Roman" panose="02020603050405020304" pitchFamily="18" charset="0"/>
                <a:ea typeface="Times New Roman" panose="02020603050405020304" pitchFamily="18" charset="0"/>
              </a:rPr>
              <a:t>, thu</a:t>
            </a:r>
            <a:r>
              <a:rPr lang="vi-VN" sz="4400">
                <a:latin typeface="Times New Roman" panose="02020603050405020304" pitchFamily="18" charset="0"/>
                <a:ea typeface="Times New Roman" panose="02020603050405020304" pitchFamily="18" charset="0"/>
              </a:rPr>
              <a:t> (loài cá), </a:t>
            </a:r>
            <a:r>
              <a:rPr lang="vi-VN" sz="4400" i="1">
                <a:latin typeface="Times New Roman" panose="02020603050405020304" pitchFamily="18" charset="0"/>
                <a:ea typeface="Times New Roman" panose="02020603050405020304" pitchFamily="18" charset="0"/>
              </a:rPr>
              <a:t>đông</a:t>
            </a:r>
            <a:r>
              <a:rPr lang="vi-VN" sz="4400">
                <a:latin typeface="Times New Roman" panose="02020603050405020304" pitchFamily="18" charset="0"/>
                <a:ea typeface="Times New Roman" panose="02020603050405020304" pitchFamily="18" charset="0"/>
              </a:rPr>
              <a:t> (đông đúc, nhiều người)</a:t>
            </a:r>
            <a:r>
              <a:rPr lang="vi-VN" sz="4400" i="1">
                <a:latin typeface="Times New Roman" panose="02020603050405020304" pitchFamily="18" charset="0"/>
                <a:ea typeface="Times New Roman" panose="02020603050405020304" pitchFamily="18" charset="0"/>
              </a:rPr>
              <a:t>. </a:t>
            </a:r>
            <a:r>
              <a:rPr lang="vi-VN" sz="4400">
                <a:latin typeface="Times New Roman" panose="02020603050405020304" pitchFamily="18" charset="0"/>
                <a:ea typeface="Times New Roman" panose="02020603050405020304" pitchFamily="18" charset="0"/>
              </a:rPr>
              <a:t>Tác dụng: vừa giúp làm phong phú tư duy (liên tưởng các từ gần âm trong cùng một trường nghĩa), vừa tạo nên sự bất ngờ cho lời nói (tên các mùa đồng âm với tên chợ, tên loài vật).</a:t>
            </a:r>
            <a:endParaRPr lang="en-GB" sz="4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005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276601" y="318008"/>
            <a:ext cx="9906000" cy="6599586"/>
          </a:xfrm>
          <a:custGeom>
            <a:avLst/>
            <a:gdLst/>
            <a:ahLst/>
            <a:cxnLst/>
            <a:rect l="l" t="t" r="r" b="b"/>
            <a:pathLst>
              <a:path w="6563589" h="6599586">
                <a:moveTo>
                  <a:pt x="0" y="0"/>
                </a:moveTo>
                <a:lnTo>
                  <a:pt x="6563589" y="0"/>
                </a:lnTo>
                <a:lnTo>
                  <a:pt x="6563589" y="6599586"/>
                </a:lnTo>
                <a:lnTo>
                  <a:pt x="0" y="65995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335966" y="2759623"/>
            <a:ext cx="3833749" cy="8606376"/>
          </a:xfrm>
          <a:custGeom>
            <a:avLst/>
            <a:gdLst/>
            <a:ahLst/>
            <a:cxnLst/>
            <a:rect l="l" t="t" r="r" b="b"/>
            <a:pathLst>
              <a:path w="3833749" h="8606376">
                <a:moveTo>
                  <a:pt x="0" y="0"/>
                </a:moveTo>
                <a:lnTo>
                  <a:pt x="3833749" y="0"/>
                </a:lnTo>
                <a:lnTo>
                  <a:pt x="3833749" y="8606376"/>
                </a:lnTo>
                <a:lnTo>
                  <a:pt x="0" y="86063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444655" y="6919408"/>
            <a:ext cx="6039393" cy="4677784"/>
          </a:xfrm>
          <a:custGeom>
            <a:avLst/>
            <a:gdLst/>
            <a:ahLst/>
            <a:cxnLst/>
            <a:rect l="l" t="t" r="r" b="b"/>
            <a:pathLst>
              <a:path w="6039393" h="4677784">
                <a:moveTo>
                  <a:pt x="0" y="0"/>
                </a:moveTo>
                <a:lnTo>
                  <a:pt x="6039393" y="0"/>
                </a:lnTo>
                <a:lnTo>
                  <a:pt x="6039393" y="4677784"/>
                </a:lnTo>
                <a:lnTo>
                  <a:pt x="0" y="46777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4572000" y="1398129"/>
            <a:ext cx="7745929" cy="4247317"/>
          </a:xfrm>
          <a:prstGeom prst="rect">
            <a:avLst/>
          </a:prstGeom>
        </p:spPr>
        <p:txBody>
          <a:bodyPr wrap="square" lIns="0" tIns="0" rIns="0" bIns="0" rtlCol="0" anchor="t">
            <a:spAutoFit/>
          </a:bodyPr>
          <a:lstStyle/>
          <a:p>
            <a:pPr algn="ctr"/>
            <a:r>
              <a:rPr lang="en-US" sz="138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Ai nhanh trí nhất?</a:t>
            </a:r>
            <a:endParaRPr lang="en-GB" sz="13800" b="1" spc="5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4464351" y="6652901"/>
            <a:ext cx="1965249" cy="1457857"/>
          </a:xfrm>
          <a:custGeom>
            <a:avLst/>
            <a:gdLst/>
            <a:ahLst/>
            <a:cxnLst/>
            <a:rect l="l" t="t" r="r" b="b"/>
            <a:pathLst>
              <a:path w="1965249" h="1457857">
                <a:moveTo>
                  <a:pt x="1965249" y="0"/>
                </a:moveTo>
                <a:lnTo>
                  <a:pt x="0" y="0"/>
                </a:lnTo>
                <a:lnTo>
                  <a:pt x="0" y="1457857"/>
                </a:lnTo>
                <a:lnTo>
                  <a:pt x="1965249" y="1457857"/>
                </a:lnTo>
                <a:lnTo>
                  <a:pt x="1965249"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1649643" y="6656436"/>
            <a:ext cx="2614235" cy="5039490"/>
          </a:xfrm>
          <a:custGeom>
            <a:avLst/>
            <a:gdLst/>
            <a:ahLst/>
            <a:cxnLst/>
            <a:rect l="l" t="t" r="r" b="b"/>
            <a:pathLst>
              <a:path w="2614235" h="5039490">
                <a:moveTo>
                  <a:pt x="0" y="0"/>
                </a:moveTo>
                <a:lnTo>
                  <a:pt x="2614235" y="0"/>
                </a:lnTo>
                <a:lnTo>
                  <a:pt x="2614235" y="5039489"/>
                </a:lnTo>
                <a:lnTo>
                  <a:pt x="0" y="503948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26571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asvg="http://schemas.microsoft.com/office/drawing/2016/SVG/main" xmlns="" r:embed="rId3"/>
                </a:ext>
              </a:extLst>
            </a:blip>
            <a:stretch>
              <a:fillRect b="-9038"/>
            </a:stretch>
          </a:blipFill>
        </p:spPr>
      </p:sp>
      <p:grpSp>
        <p:nvGrpSpPr>
          <p:cNvPr id="3" name="Group 3"/>
          <p:cNvGrpSpPr/>
          <p:nvPr/>
        </p:nvGrpSpPr>
        <p:grpSpPr>
          <a:xfrm>
            <a:off x="2944715" y="1577887"/>
            <a:ext cx="12207583" cy="66950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l="-30390"/>
              </a:stretch>
            </a:blipFill>
          </p:spPr>
        </p:sp>
      </p:grpSp>
      <p:grpSp>
        <p:nvGrpSpPr>
          <p:cNvPr id="6" name="Group 6"/>
          <p:cNvGrpSpPr/>
          <p:nvPr/>
        </p:nvGrpSpPr>
        <p:grpSpPr>
          <a:xfrm>
            <a:off x="5684433" y="4101029"/>
            <a:ext cx="6886406" cy="1238459"/>
            <a:chOff x="0" y="-59833"/>
            <a:chExt cx="9181874" cy="1651277"/>
          </a:xfrm>
        </p:grpSpPr>
        <p:grpSp>
          <p:nvGrpSpPr>
            <p:cNvPr id="7" name="Group 7"/>
            <p:cNvGrpSpPr/>
            <p:nvPr/>
          </p:nvGrpSpPr>
          <p:grpSpPr>
            <a:xfrm>
              <a:off x="0" y="0"/>
              <a:ext cx="8970861" cy="1591444"/>
              <a:chOff x="0" y="0"/>
              <a:chExt cx="11882130" cy="2107908"/>
            </a:xfrm>
          </p:grpSpPr>
          <p:sp>
            <p:nvSpPr>
              <p:cNvPr id="8" name="Freeform 8"/>
              <p:cNvSpPr/>
              <p:nvPr/>
            </p:nvSpPr>
            <p:spPr>
              <a:xfrm>
                <a:off x="-127" y="127"/>
                <a:ext cx="11882003" cy="2114893"/>
              </a:xfrm>
              <a:custGeom>
                <a:avLst/>
                <a:gdLst/>
                <a:ahLst/>
                <a:cxnLst/>
                <a:rect l="l" t="t" r="r" b="b"/>
                <a:pathLst>
                  <a:path w="11882003" h="2114893">
                    <a:moveTo>
                      <a:pt x="11480937" y="2102193"/>
                    </a:moveTo>
                    <a:cubicBezTo>
                      <a:pt x="11425058" y="2114893"/>
                      <a:pt x="11399658" y="2102193"/>
                      <a:pt x="11342508" y="2102193"/>
                    </a:cubicBezTo>
                    <a:cubicBezTo>
                      <a:pt x="11285358" y="2102193"/>
                      <a:pt x="11194298" y="2089493"/>
                      <a:pt x="11194298" y="2089493"/>
                    </a:cubicBezTo>
                    <a:lnTo>
                      <a:pt x="707771" y="2089493"/>
                    </a:lnTo>
                    <a:lnTo>
                      <a:pt x="631063" y="2076793"/>
                    </a:lnTo>
                    <a:cubicBezTo>
                      <a:pt x="631063" y="2076793"/>
                      <a:pt x="533400" y="2089493"/>
                      <a:pt x="457581" y="2076793"/>
                    </a:cubicBezTo>
                    <a:cubicBezTo>
                      <a:pt x="381762" y="2064093"/>
                      <a:pt x="296418" y="2076793"/>
                      <a:pt x="296418" y="2076793"/>
                    </a:cubicBezTo>
                    <a:cubicBezTo>
                      <a:pt x="240284" y="2076793"/>
                      <a:pt x="162814" y="2072475"/>
                      <a:pt x="119507" y="2043265"/>
                    </a:cubicBezTo>
                    <a:cubicBezTo>
                      <a:pt x="47371" y="1994624"/>
                      <a:pt x="25400" y="1924393"/>
                      <a:pt x="0" y="1818602"/>
                    </a:cubicBezTo>
                    <a:lnTo>
                      <a:pt x="0" y="1618069"/>
                    </a:lnTo>
                    <a:cubicBezTo>
                      <a:pt x="0" y="1618069"/>
                      <a:pt x="12700" y="1533106"/>
                      <a:pt x="12700" y="1474813"/>
                    </a:cubicBezTo>
                    <a:cubicBezTo>
                      <a:pt x="12700" y="1416520"/>
                      <a:pt x="0" y="1326604"/>
                      <a:pt x="0" y="1326604"/>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1362954" y="0"/>
                    </a:lnTo>
                    <a:cubicBezTo>
                      <a:pt x="11463030" y="0"/>
                      <a:pt x="11531484" y="12700"/>
                      <a:pt x="11531484" y="12700"/>
                    </a:cubicBezTo>
                    <a:cubicBezTo>
                      <a:pt x="11595618" y="12700"/>
                      <a:pt x="11684391" y="36322"/>
                      <a:pt x="11742303" y="50800"/>
                    </a:cubicBezTo>
                    <a:cubicBezTo>
                      <a:pt x="11843903" y="76200"/>
                      <a:pt x="11869303" y="254000"/>
                      <a:pt x="11869303" y="350520"/>
                    </a:cubicBezTo>
                    <a:lnTo>
                      <a:pt x="11869303" y="1235799"/>
                    </a:lnTo>
                    <a:cubicBezTo>
                      <a:pt x="11869303" y="1235799"/>
                      <a:pt x="11882003" y="1604480"/>
                      <a:pt x="11882003" y="1637500"/>
                    </a:cubicBezTo>
                    <a:cubicBezTo>
                      <a:pt x="11882003" y="1670520"/>
                      <a:pt x="11859524" y="1778470"/>
                      <a:pt x="11841617" y="1824698"/>
                    </a:cubicBezTo>
                    <a:cubicBezTo>
                      <a:pt x="11816598" y="1889341"/>
                      <a:pt x="11826759" y="1946237"/>
                      <a:pt x="11774942" y="1990433"/>
                    </a:cubicBezTo>
                    <a:cubicBezTo>
                      <a:pt x="11738874" y="2021294"/>
                      <a:pt x="11684773" y="2058632"/>
                      <a:pt x="11639560" y="2075777"/>
                    </a:cubicBezTo>
                    <a:cubicBezTo>
                      <a:pt x="11594348" y="2092922"/>
                      <a:pt x="11536563" y="2089620"/>
                      <a:pt x="11480684" y="2102320"/>
                    </a:cubicBezTo>
                    <a:close/>
                  </a:path>
                </a:pathLst>
              </a:custGeom>
              <a:solidFill>
                <a:srgbClr val="FFF8ED"/>
              </a:solidFill>
            </p:spPr>
          </p:sp>
        </p:grpSp>
        <p:sp>
          <p:nvSpPr>
            <p:cNvPr id="9" name="TextBox 9"/>
            <p:cNvSpPr txBox="1"/>
            <p:nvPr/>
          </p:nvSpPr>
          <p:spPr>
            <a:xfrm>
              <a:off x="194530" y="-59833"/>
              <a:ext cx="8987344" cy="1641473"/>
            </a:xfrm>
            <a:prstGeom prst="rect">
              <a:avLst/>
            </a:prstGeom>
          </p:spPr>
          <p:txBody>
            <a:bodyPr wrap="square" lIns="0" tIns="0" rIns="0" bIns="0" rtlCol="0" anchor="t">
              <a:spAutoFit/>
            </a:bodyPr>
            <a:lstStyle/>
            <a:p>
              <a:pPr marL="0" lvl="1" indent="0" algn="ctr"/>
              <a:r>
                <a:rPr lang="vi-VN" sz="8000" b="1" smtClean="0">
                  <a:solidFill>
                    <a:srgbClr val="37292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US" sz="8000" b="1">
                <a:solidFill>
                  <a:srgbClr val="37292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1" name="Freeform 11"/>
          <p:cNvSpPr/>
          <p:nvPr/>
        </p:nvSpPr>
        <p:spPr>
          <a:xfrm>
            <a:off x="533557" y="5542422"/>
            <a:ext cx="2411158" cy="1696578"/>
          </a:xfrm>
          <a:custGeom>
            <a:avLst/>
            <a:gdLst/>
            <a:ahLst/>
            <a:cxnLst/>
            <a:rect l="l" t="t" r="r" b="b"/>
            <a:pathLst>
              <a:path w="2411158" h="1696578">
                <a:moveTo>
                  <a:pt x="0" y="0"/>
                </a:moveTo>
                <a:lnTo>
                  <a:pt x="2411158" y="0"/>
                </a:lnTo>
                <a:lnTo>
                  <a:pt x="2411158" y="1696578"/>
                </a:lnTo>
                <a:lnTo>
                  <a:pt x="0" y="16965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282850" y="7200900"/>
            <a:ext cx="4191000" cy="4114800"/>
          </a:xfrm>
          <a:custGeom>
            <a:avLst/>
            <a:gdLst/>
            <a:ahLst/>
            <a:cxnLst/>
            <a:rect l="l" t="t" r="r" b="b"/>
            <a:pathLst>
              <a:path w="4191000" h="4114800">
                <a:moveTo>
                  <a:pt x="0" y="0"/>
                </a:moveTo>
                <a:lnTo>
                  <a:pt x="4191000" y="0"/>
                </a:lnTo>
                <a:lnTo>
                  <a:pt x="41910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0724561" y="8117867"/>
            <a:ext cx="8405340" cy="4569448"/>
          </a:xfrm>
          <a:custGeom>
            <a:avLst/>
            <a:gdLst/>
            <a:ahLst/>
            <a:cxnLst/>
            <a:rect l="l" t="t" r="r" b="b"/>
            <a:pathLst>
              <a:path w="8405340" h="4569448">
                <a:moveTo>
                  <a:pt x="0" y="0"/>
                </a:moveTo>
                <a:lnTo>
                  <a:pt x="8405340" y="0"/>
                </a:lnTo>
                <a:lnTo>
                  <a:pt x="8405340" y="4569448"/>
                </a:lnTo>
                <a:lnTo>
                  <a:pt x="0" y="456944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5333273" y="5542422"/>
            <a:ext cx="2063893" cy="2627642"/>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8957596" flipH="1" flipV="1">
            <a:off x="14388559" y="810226"/>
            <a:ext cx="4169757" cy="902184"/>
          </a:xfrm>
          <a:custGeom>
            <a:avLst/>
            <a:gdLst/>
            <a:ahLst/>
            <a:cxnLst/>
            <a:rect l="l" t="t" r="r" b="b"/>
            <a:pathLst>
              <a:path w="4169757" h="902184">
                <a:moveTo>
                  <a:pt x="4169757" y="902184"/>
                </a:moveTo>
                <a:lnTo>
                  <a:pt x="0" y="902184"/>
                </a:lnTo>
                <a:lnTo>
                  <a:pt x="0" y="0"/>
                </a:lnTo>
                <a:lnTo>
                  <a:pt x="4169757" y="0"/>
                </a:lnTo>
                <a:lnTo>
                  <a:pt x="4169757" y="902184"/>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flipH="1">
            <a:off x="11894683" y="6606056"/>
            <a:ext cx="2037979" cy="1511810"/>
          </a:xfrm>
          <a:custGeom>
            <a:avLst/>
            <a:gdLst/>
            <a:ahLst/>
            <a:cxnLst/>
            <a:rect l="l" t="t" r="r" b="b"/>
            <a:pathLst>
              <a:path w="2037979" h="1511810">
                <a:moveTo>
                  <a:pt x="2037980" y="0"/>
                </a:moveTo>
                <a:lnTo>
                  <a:pt x="0" y="0"/>
                </a:lnTo>
                <a:lnTo>
                  <a:pt x="0" y="1511811"/>
                </a:lnTo>
                <a:lnTo>
                  <a:pt x="2037980" y="1511811"/>
                </a:lnTo>
                <a:lnTo>
                  <a:pt x="203798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8" name="Freeform 18"/>
          <p:cNvSpPr/>
          <p:nvPr/>
        </p:nvSpPr>
        <p:spPr>
          <a:xfrm>
            <a:off x="4090893" y="8070242"/>
            <a:ext cx="3478876" cy="4114800"/>
          </a:xfrm>
          <a:custGeom>
            <a:avLst/>
            <a:gdLst/>
            <a:ahLst/>
            <a:cxnLst/>
            <a:rect l="l" t="t" r="r" b="b"/>
            <a:pathLst>
              <a:path w="3478876" h="4114800">
                <a:moveTo>
                  <a:pt x="0" y="0"/>
                </a:moveTo>
                <a:lnTo>
                  <a:pt x="3478876" y="0"/>
                </a:lnTo>
                <a:lnTo>
                  <a:pt x="3478876" y="4114800"/>
                </a:lnTo>
                <a:lnTo>
                  <a:pt x="0" y="41148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85683" y="1692862"/>
            <a:ext cx="4307128" cy="9669063"/>
          </a:xfrm>
          <a:custGeom>
            <a:avLst/>
            <a:gdLst/>
            <a:ahLst/>
            <a:cxnLst/>
            <a:rect l="l" t="t" r="r" b="b"/>
            <a:pathLst>
              <a:path w="4307128" h="9669063">
                <a:moveTo>
                  <a:pt x="0" y="0"/>
                </a:moveTo>
                <a:lnTo>
                  <a:pt x="4307129" y="0"/>
                </a:lnTo>
                <a:lnTo>
                  <a:pt x="4307129" y="9669064"/>
                </a:lnTo>
                <a:lnTo>
                  <a:pt x="0" y="9669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3774703"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39290" y="7483864"/>
            <a:ext cx="3478876" cy="41148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727232">
            <a:off x="-190075" y="757084"/>
            <a:ext cx="4169757" cy="902184"/>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7352414" y="1629026"/>
            <a:ext cx="9340305" cy="7641923"/>
            <a:chOff x="0" y="0"/>
            <a:chExt cx="13263390" cy="10851659"/>
          </a:xfrm>
        </p:grpSpPr>
        <p:sp>
          <p:nvSpPr>
            <p:cNvPr id="8" name="Freeform 8"/>
            <p:cNvSpPr/>
            <p:nvPr/>
          </p:nvSpPr>
          <p:spPr>
            <a:xfrm>
              <a:off x="-127" y="127"/>
              <a:ext cx="13263263" cy="10858644"/>
            </a:xfrm>
            <a:custGeom>
              <a:avLst/>
              <a:gdLst/>
              <a:ahLst/>
              <a:cxnLst/>
              <a:rect l="l" t="t" r="r" b="b"/>
              <a:pathLst>
                <a:path w="13263263" h="10858644">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sp>
      </p:grpSp>
      <p:grpSp>
        <p:nvGrpSpPr>
          <p:cNvPr id="9" name="Group 9"/>
          <p:cNvGrpSpPr/>
          <p:nvPr/>
        </p:nvGrpSpPr>
        <p:grpSpPr>
          <a:xfrm>
            <a:off x="7574621" y="2146590"/>
            <a:ext cx="8889111" cy="6520589"/>
            <a:chOff x="0" y="0"/>
            <a:chExt cx="14793387" cy="10851659"/>
          </a:xfrm>
        </p:grpSpPr>
        <p:sp>
          <p:nvSpPr>
            <p:cNvPr id="10" name="Freeform 10"/>
            <p:cNvSpPr/>
            <p:nvPr/>
          </p:nvSpPr>
          <p:spPr>
            <a:xfrm>
              <a:off x="-127" y="127"/>
              <a:ext cx="14793260" cy="10858644"/>
            </a:xfrm>
            <a:custGeom>
              <a:avLst/>
              <a:gdLst/>
              <a:ahLst/>
              <a:cxnLst/>
              <a:rect l="l" t="t" r="r" b="b"/>
              <a:pathLst>
                <a:path w="14793260" h="10858644">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sp>
      </p:grpSp>
      <p:sp>
        <p:nvSpPr>
          <p:cNvPr id="11" name="Freeform 11"/>
          <p:cNvSpPr/>
          <p:nvPr/>
        </p:nvSpPr>
        <p:spPr>
          <a:xfrm>
            <a:off x="8766732"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12">
              <a:extLst>
                <a:ext uri="{96DAC541-7B7A-43D3-8B79-37D633B846F1}">
                  <asvg:svgBlip xmlns:asvg="http://schemas.microsoft.com/office/drawing/2016/SVG/main" xmlns="" r:embed="rId13"/>
                </a:ext>
              </a:extLst>
            </a:blip>
            <a:stretch>
              <a:fillRect t="-61363"/>
            </a:stretch>
          </a:blipFill>
        </p:spPr>
      </p:sp>
      <p:sp>
        <p:nvSpPr>
          <p:cNvPr id="12" name="Freeform 12"/>
          <p:cNvSpPr/>
          <p:nvPr/>
        </p:nvSpPr>
        <p:spPr>
          <a:xfrm>
            <a:off x="7152441"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14">
              <a:extLst>
                <a:ext uri="{96DAC541-7B7A-43D3-8B79-37D633B846F1}">
                  <asvg:svgBlip xmlns:asvg="http://schemas.microsoft.com/office/drawing/2016/SVG/main" xmlns="" r:embed="rId15"/>
                </a:ext>
              </a:extLst>
            </a:blip>
            <a:stretch>
              <a:fillRect t="-1145859"/>
            </a:stretch>
          </a:blipFill>
        </p:spPr>
      </p:sp>
      <p:sp>
        <p:nvSpPr>
          <p:cNvPr id="13" name="Freeform 13"/>
          <p:cNvSpPr/>
          <p:nvPr/>
        </p:nvSpPr>
        <p:spPr>
          <a:xfrm>
            <a:off x="10557791"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5" name="Freeform 15"/>
          <p:cNvSpPr/>
          <p:nvPr/>
        </p:nvSpPr>
        <p:spPr>
          <a:xfrm flipV="1">
            <a:off x="7141324" y="1463887"/>
            <a:ext cx="6357135" cy="330278"/>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6" name="Freeform 16"/>
          <p:cNvSpPr/>
          <p:nvPr/>
        </p:nvSpPr>
        <p:spPr>
          <a:xfrm flipV="1">
            <a:off x="10546673"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sp>
      <p:sp>
        <p:nvSpPr>
          <p:cNvPr id="17" name="Freeform 17"/>
          <p:cNvSpPr/>
          <p:nvPr/>
        </p:nvSpPr>
        <p:spPr>
          <a:xfrm>
            <a:off x="11939526"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18" name="TextBox 18"/>
          <p:cNvSpPr txBox="1"/>
          <p:nvPr/>
        </p:nvSpPr>
        <p:spPr>
          <a:xfrm>
            <a:off x="8120007" y="2193712"/>
            <a:ext cx="7865511" cy="6495561"/>
          </a:xfrm>
          <a:prstGeom prst="rect">
            <a:avLst/>
          </a:prstGeom>
        </p:spPr>
        <p:txBody>
          <a:bodyPr wrap="square" lIns="0" tIns="0" rIns="0" bIns="0" rtlCol="0" anchor="t">
            <a:spAutoFit/>
          </a:bodyPr>
          <a:lstStyle/>
          <a:p>
            <a:pPr algn="ctr"/>
            <a:r>
              <a:rPr lang="en-US" sz="6600">
                <a:latin typeface="Times New Roman" panose="02020603050405020304" pitchFamily="18" charset="0"/>
                <a:cs typeface="Times New Roman" panose="02020603050405020304" pitchFamily="18" charset="0"/>
              </a:rPr>
              <a:t>Giải câu đố </a:t>
            </a:r>
            <a:r>
              <a:rPr lang="en-US" sz="6600" smtClean="0">
                <a:latin typeface="Times New Roman" panose="02020603050405020304" pitchFamily="18" charset="0"/>
                <a:cs typeface="Times New Roman" panose="02020603050405020304" pitchFamily="18" charset="0"/>
              </a:rPr>
              <a:t>sau</a:t>
            </a:r>
            <a:endParaRPr lang="en-GB" sz="6600">
              <a:latin typeface="Times New Roman" panose="02020603050405020304" pitchFamily="18" charset="0"/>
              <a:cs typeface="Times New Roman" panose="02020603050405020304" pitchFamily="18" charset="0"/>
            </a:endParaRPr>
          </a:p>
          <a:p>
            <a:pPr algn="ctr"/>
            <a:r>
              <a:rPr lang="en-US" sz="6600">
                <a:latin typeface="Times New Roman" panose="02020603050405020304" pitchFamily="18" charset="0"/>
                <a:cs typeface="Times New Roman" panose="02020603050405020304" pitchFamily="18" charset="0"/>
              </a:rPr>
              <a:t> </a:t>
            </a:r>
            <a:r>
              <a:rPr lang="en-US" sz="6600" b="1" i="1" smtClean="0">
                <a:latin typeface="Times New Roman" panose="02020603050405020304" pitchFamily="18" charset="0"/>
                <a:cs typeface="Times New Roman" panose="02020603050405020304" pitchFamily="18" charset="0"/>
              </a:rPr>
              <a:t>“</a:t>
            </a:r>
            <a:r>
              <a:rPr lang="en-US" sz="6600" b="1" i="1">
                <a:latin typeface="Times New Roman" panose="02020603050405020304" pitchFamily="18" charset="0"/>
                <a:cs typeface="Times New Roman" panose="02020603050405020304" pitchFamily="18" charset="0"/>
              </a:rPr>
              <a:t>Bà đó bả chết bả bay lên trời”</a:t>
            </a:r>
            <a:endParaRPr lang="en-GB" sz="6600">
              <a:latin typeface="Times New Roman" panose="02020603050405020304" pitchFamily="18" charset="0"/>
              <a:cs typeface="Times New Roman" panose="02020603050405020304" pitchFamily="18" charset="0"/>
            </a:endParaRPr>
          </a:p>
          <a:p>
            <a:pPr algn="ctr"/>
            <a:r>
              <a:rPr lang="en-US" sz="6600">
                <a:latin typeface="Times New Roman" panose="02020603050405020304" pitchFamily="18" charset="0"/>
                <a:cs typeface="Times New Roman" panose="02020603050405020304" pitchFamily="18" charset="0"/>
              </a:rPr>
              <a:t>? Hỏi bà đó chết năm bao nhiêu tuổi và vì sao bà đó chết.</a:t>
            </a:r>
            <a:endParaRPr lang="en-GB" sz="6600">
              <a:latin typeface="Times New Roman" panose="02020603050405020304" pitchFamily="18" charset="0"/>
              <a:cs typeface="Times New Roman" panose="02020603050405020304" pitchFamily="18" charset="0"/>
            </a:endParaRPr>
          </a:p>
          <a:p>
            <a:pPr marL="388616" lvl="1">
              <a:lnSpc>
                <a:spcPts val="2807"/>
              </a:lnSpc>
            </a:pPr>
            <a:endParaRPr lang="en-US" sz="4400">
              <a:solidFill>
                <a:srgbClr val="372929"/>
              </a:solidFill>
              <a:latin typeface="Times New Roman" panose="02020603050405020304" pitchFamily="18" charset="0"/>
              <a:cs typeface="Times New Roman" panose="02020603050405020304" pitchFamily="18" charset="0"/>
            </a:endParaRPr>
          </a:p>
        </p:txBody>
      </p:sp>
      <p:sp>
        <p:nvSpPr>
          <p:cNvPr id="21" name="Freeform 21"/>
          <p:cNvSpPr/>
          <p:nvPr/>
        </p:nvSpPr>
        <p:spPr>
          <a:xfrm rot="-495168">
            <a:off x="8754566"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74972">
            <a:off x="11922142"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Tree>
    <p:extLst>
      <p:ext uri="{BB962C8B-B14F-4D97-AF65-F5344CB8AC3E}">
        <p14:creationId xmlns:p14="http://schemas.microsoft.com/office/powerpoint/2010/main" val="41086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661028" y="1629026"/>
            <a:ext cx="9911413" cy="7641923"/>
            <a:chOff x="0" y="0"/>
            <a:chExt cx="14074373" cy="10851659"/>
          </a:xfrm>
        </p:grpSpPr>
        <p:sp>
          <p:nvSpPr>
            <p:cNvPr id="4" name="Freeform 4"/>
            <p:cNvSpPr/>
            <p:nvPr/>
          </p:nvSpPr>
          <p:spPr>
            <a:xfrm>
              <a:off x="-127" y="127"/>
              <a:ext cx="14074246" cy="10858644"/>
            </a:xfrm>
            <a:custGeom>
              <a:avLst/>
              <a:gdLst/>
              <a:ahLst/>
              <a:cxnLst/>
              <a:rect l="l" t="t" r="r" b="b"/>
              <a:pathLst>
                <a:path w="14074246" h="10858644">
                  <a:moveTo>
                    <a:pt x="13673179" y="10845944"/>
                  </a:moveTo>
                  <a:cubicBezTo>
                    <a:pt x="13617299" y="10858644"/>
                    <a:pt x="13591899" y="10845944"/>
                    <a:pt x="13534749" y="10845944"/>
                  </a:cubicBezTo>
                  <a:cubicBezTo>
                    <a:pt x="13477599" y="10845944"/>
                    <a:pt x="13386541" y="10833244"/>
                    <a:pt x="13386541"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555197" y="0"/>
                  </a:lnTo>
                  <a:cubicBezTo>
                    <a:pt x="13655273" y="0"/>
                    <a:pt x="13723725" y="12700"/>
                    <a:pt x="13723725" y="12700"/>
                  </a:cubicBezTo>
                  <a:cubicBezTo>
                    <a:pt x="13787861" y="12700"/>
                    <a:pt x="13876633" y="36322"/>
                    <a:pt x="13934546" y="50800"/>
                  </a:cubicBezTo>
                  <a:cubicBezTo>
                    <a:pt x="14036146" y="76200"/>
                    <a:pt x="14061546" y="254000"/>
                    <a:pt x="14061546" y="350520"/>
                  </a:cubicBezTo>
                  <a:lnTo>
                    <a:pt x="14061546" y="9979550"/>
                  </a:lnTo>
                  <a:cubicBezTo>
                    <a:pt x="14061546" y="9979550"/>
                    <a:pt x="14074246" y="10348231"/>
                    <a:pt x="14074246" y="10381251"/>
                  </a:cubicBezTo>
                  <a:cubicBezTo>
                    <a:pt x="14074246" y="10414271"/>
                    <a:pt x="14051767" y="10522221"/>
                    <a:pt x="14033860" y="10568449"/>
                  </a:cubicBezTo>
                  <a:cubicBezTo>
                    <a:pt x="14008841" y="10633092"/>
                    <a:pt x="14019000" y="10689988"/>
                    <a:pt x="13967185" y="10734184"/>
                  </a:cubicBezTo>
                  <a:cubicBezTo>
                    <a:pt x="13931117" y="10765045"/>
                    <a:pt x="13877015" y="10802383"/>
                    <a:pt x="13831802" y="10819528"/>
                  </a:cubicBezTo>
                  <a:cubicBezTo>
                    <a:pt x="13786591" y="10836673"/>
                    <a:pt x="13728805" y="10833371"/>
                    <a:pt x="13672925" y="10846071"/>
                  </a:cubicBezTo>
                  <a:close/>
                </a:path>
              </a:pathLst>
            </a:custGeom>
            <a:solidFill>
              <a:srgbClr val="EAEAEA"/>
            </a:solidFill>
          </p:spPr>
        </p:sp>
      </p:grpSp>
      <p:grpSp>
        <p:nvGrpSpPr>
          <p:cNvPr id="5" name="Group 5"/>
          <p:cNvGrpSpPr/>
          <p:nvPr/>
        </p:nvGrpSpPr>
        <p:grpSpPr>
          <a:xfrm>
            <a:off x="2011558" y="2137841"/>
            <a:ext cx="9251547" cy="6520589"/>
            <a:chOff x="0" y="0"/>
            <a:chExt cx="15396559" cy="10851659"/>
          </a:xfrm>
        </p:grpSpPr>
        <p:sp>
          <p:nvSpPr>
            <p:cNvPr id="6" name="Freeform 6"/>
            <p:cNvSpPr/>
            <p:nvPr/>
          </p:nvSpPr>
          <p:spPr>
            <a:xfrm>
              <a:off x="-127" y="127"/>
              <a:ext cx="15396432" cy="10858644"/>
            </a:xfrm>
            <a:custGeom>
              <a:avLst/>
              <a:gdLst/>
              <a:ahLst/>
              <a:cxnLst/>
              <a:rect l="l" t="t" r="r" b="b"/>
              <a:pathLst>
                <a:path w="15396432" h="10858644">
                  <a:moveTo>
                    <a:pt x="14995367" y="10845944"/>
                  </a:moveTo>
                  <a:cubicBezTo>
                    <a:pt x="14939486" y="10858644"/>
                    <a:pt x="14914086" y="10845944"/>
                    <a:pt x="14856936" y="10845944"/>
                  </a:cubicBezTo>
                  <a:cubicBezTo>
                    <a:pt x="14799786" y="10845944"/>
                    <a:pt x="14708727" y="10833244"/>
                    <a:pt x="14708727"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9979550"/>
                  </a:lnTo>
                  <a:cubicBezTo>
                    <a:pt x="15383732" y="9979550"/>
                    <a:pt x="15396432" y="10348231"/>
                    <a:pt x="15396432" y="10381251"/>
                  </a:cubicBezTo>
                  <a:cubicBezTo>
                    <a:pt x="15396432" y="10414271"/>
                    <a:pt x="15373953" y="10522221"/>
                    <a:pt x="15356046" y="10568449"/>
                  </a:cubicBezTo>
                  <a:cubicBezTo>
                    <a:pt x="15331027" y="10633092"/>
                    <a:pt x="15341187" y="10689988"/>
                    <a:pt x="15289371" y="10734184"/>
                  </a:cubicBezTo>
                  <a:cubicBezTo>
                    <a:pt x="15253303" y="10765045"/>
                    <a:pt x="15199201" y="10802383"/>
                    <a:pt x="15153990" y="10819528"/>
                  </a:cubicBezTo>
                  <a:cubicBezTo>
                    <a:pt x="15108777" y="10836673"/>
                    <a:pt x="15050993" y="10833371"/>
                    <a:pt x="14995112" y="10846071"/>
                  </a:cubicBezTo>
                  <a:close/>
                </a:path>
              </a:pathLst>
            </a:custGeom>
            <a:solidFill>
              <a:srgbClr val="FFFFFF"/>
            </a:solidFill>
          </p:spPr>
        </p:sp>
      </p:grpSp>
      <p:sp>
        <p:nvSpPr>
          <p:cNvPr id="7" name="Freeform 7"/>
          <p:cNvSpPr/>
          <p:nvPr/>
        </p:nvSpPr>
        <p:spPr>
          <a:xfrm>
            <a:off x="3565590" y="9243175"/>
            <a:ext cx="5781047" cy="42375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sp>
      <p:sp>
        <p:nvSpPr>
          <p:cNvPr id="8" name="Freeform 8"/>
          <p:cNvSpPr/>
          <p:nvPr/>
        </p:nvSpPr>
        <p:spPr>
          <a:xfrm>
            <a:off x="1461056" y="8940671"/>
            <a:ext cx="6357135" cy="330278"/>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sp>
      <p:sp>
        <p:nvSpPr>
          <p:cNvPr id="9" name="Freeform 9"/>
          <p:cNvSpPr/>
          <p:nvPr/>
        </p:nvSpPr>
        <p:spPr>
          <a:xfrm>
            <a:off x="5556652" y="8940671"/>
            <a:ext cx="6357135" cy="330278"/>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0" name="Freeform 10"/>
          <p:cNvSpPr/>
          <p:nvPr/>
        </p:nvSpPr>
        <p:spPr>
          <a:xfrm>
            <a:off x="5849920" y="3269291"/>
            <a:ext cx="1382977" cy="158786"/>
          </a:xfrm>
          <a:custGeom>
            <a:avLst/>
            <a:gdLst/>
            <a:ahLst/>
            <a:cxnLst/>
            <a:rect l="l" t="t" r="r" b="b"/>
            <a:pathLst>
              <a:path w="1382977" h="158786">
                <a:moveTo>
                  <a:pt x="0" y="0"/>
                </a:moveTo>
                <a:lnTo>
                  <a:pt x="1382977" y="0"/>
                </a:lnTo>
                <a:lnTo>
                  <a:pt x="1382977" y="158787"/>
                </a:lnTo>
                <a:lnTo>
                  <a:pt x="0" y="1587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flipV="1">
            <a:off x="1449938"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2" name="Freeform 12"/>
          <p:cNvSpPr/>
          <p:nvPr/>
        </p:nvSpPr>
        <p:spPr>
          <a:xfrm flipV="1">
            <a:off x="5506423" y="1463887"/>
            <a:ext cx="6357135" cy="330278"/>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sp>
      <p:sp>
        <p:nvSpPr>
          <p:cNvPr id="13" name="Freeform 13"/>
          <p:cNvSpPr/>
          <p:nvPr/>
        </p:nvSpPr>
        <p:spPr>
          <a:xfrm>
            <a:off x="6541409" y="949604"/>
            <a:ext cx="166080" cy="15819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Freeform 14"/>
          <p:cNvSpPr/>
          <p:nvPr/>
        </p:nvSpPr>
        <p:spPr>
          <a:xfrm rot="-495168">
            <a:off x="3351456"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574972">
            <a:off x="6519032" y="1227922"/>
            <a:ext cx="3368198" cy="73488"/>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12183567" y="1952324"/>
            <a:ext cx="3456567" cy="10388588"/>
          </a:xfrm>
          <a:custGeom>
            <a:avLst/>
            <a:gdLst/>
            <a:ahLst/>
            <a:cxnLst/>
            <a:rect l="l" t="t" r="r" b="b"/>
            <a:pathLst>
              <a:path w="3456567" h="10388588">
                <a:moveTo>
                  <a:pt x="0" y="0"/>
                </a:moveTo>
                <a:lnTo>
                  <a:pt x="3456566" y="0"/>
                </a:lnTo>
                <a:lnTo>
                  <a:pt x="3456566" y="10388588"/>
                </a:lnTo>
                <a:lnTo>
                  <a:pt x="0" y="10388588"/>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7" name="Freeform 17"/>
          <p:cNvSpPr/>
          <p:nvPr/>
        </p:nvSpPr>
        <p:spPr>
          <a:xfrm rot="2022845" flipH="1">
            <a:off x="14461796" y="1012796"/>
            <a:ext cx="4169757" cy="902184"/>
          </a:xfrm>
          <a:custGeom>
            <a:avLst/>
            <a:gdLst/>
            <a:ahLst/>
            <a:cxnLst/>
            <a:rect l="l" t="t" r="r" b="b"/>
            <a:pathLst>
              <a:path w="4169757" h="902184">
                <a:moveTo>
                  <a:pt x="4169757" y="0"/>
                </a:moveTo>
                <a:lnTo>
                  <a:pt x="0" y="0"/>
                </a:lnTo>
                <a:lnTo>
                  <a:pt x="0" y="902183"/>
                </a:lnTo>
                <a:lnTo>
                  <a:pt x="4169757" y="902183"/>
                </a:lnTo>
                <a:lnTo>
                  <a:pt x="4169757"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8" name="Freeform 18"/>
          <p:cNvSpPr/>
          <p:nvPr/>
        </p:nvSpPr>
        <p:spPr>
          <a:xfrm>
            <a:off x="15960142"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9" name="Freeform 19"/>
          <p:cNvSpPr/>
          <p:nvPr/>
        </p:nvSpPr>
        <p:spPr>
          <a:xfrm flipH="1">
            <a:off x="9677984" y="8097339"/>
            <a:ext cx="3170242" cy="3927102"/>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0" name="TextBox 20"/>
          <p:cNvSpPr txBox="1"/>
          <p:nvPr/>
        </p:nvSpPr>
        <p:spPr>
          <a:xfrm>
            <a:off x="2593658" y="3614634"/>
            <a:ext cx="8669447" cy="1477328"/>
          </a:xfrm>
          <a:prstGeom prst="rect">
            <a:avLst/>
          </a:prstGeom>
        </p:spPr>
        <p:txBody>
          <a:bodyPr lIns="0" tIns="0" rIns="0" bIns="0" rtlCol="0" anchor="t">
            <a:spAutoFit/>
          </a:bodyPr>
          <a:lstStyle/>
          <a:p>
            <a:r>
              <a:rPr lang="pt-BR" sz="4800" b="1">
                <a:latin typeface="Times New Roman" panose="02020603050405020304" pitchFamily="18" charset="0"/>
                <a:cs typeface="Times New Roman" panose="02020603050405020304" pitchFamily="18" charset="0"/>
              </a:rPr>
              <a:t>- </a:t>
            </a:r>
            <a:r>
              <a:rPr lang="pt-BR" sz="4800">
                <a:latin typeface="Times New Roman" panose="02020603050405020304" pitchFamily="18" charset="0"/>
                <a:cs typeface="Times New Roman" panose="02020603050405020304" pitchFamily="18" charset="0"/>
              </a:rPr>
              <a:t>“Bà đó” </a:t>
            </a:r>
            <a:r>
              <a:rPr lang="en-US" sz="4800">
                <a:latin typeface="Times New Roman" panose="02020603050405020304" pitchFamily="18" charset="0"/>
                <a:cs typeface="Times New Roman" panose="02020603050405020304" pitchFamily="18" charset="0"/>
                <a:sym typeface="Wingdings" panose="05000000000000000000" pitchFamily="2" charset="2"/>
              </a:rPr>
              <a:t></a:t>
            </a:r>
            <a:r>
              <a:rPr lang="pt-BR" sz="4800">
                <a:latin typeface="Times New Roman" panose="02020603050405020304" pitchFamily="18" charset="0"/>
                <a:cs typeface="Times New Roman" panose="02020603050405020304" pitchFamily="18" charset="0"/>
              </a:rPr>
              <a:t> bò đá</a:t>
            </a:r>
            <a:endParaRPr lang="en-GB" sz="4800">
              <a:latin typeface="Times New Roman" panose="02020603050405020304" pitchFamily="18" charset="0"/>
              <a:cs typeface="Times New Roman" panose="02020603050405020304" pitchFamily="18" charset="0"/>
            </a:endParaRPr>
          </a:p>
          <a:p>
            <a:r>
              <a:rPr lang="pt-BR" sz="4800">
                <a:latin typeface="Times New Roman" panose="02020603050405020304" pitchFamily="18" charset="0"/>
                <a:cs typeface="Times New Roman" panose="02020603050405020304" pitchFamily="18" charset="0"/>
              </a:rPr>
              <a:t>- “bả bay” </a:t>
            </a:r>
            <a:r>
              <a:rPr lang="en-US" sz="4800">
                <a:latin typeface="Times New Roman" panose="02020603050405020304" pitchFamily="18" charset="0"/>
                <a:cs typeface="Times New Roman" panose="02020603050405020304" pitchFamily="18" charset="0"/>
                <a:sym typeface="Wingdings" panose="05000000000000000000" pitchFamily="2" charset="2"/>
              </a:rPr>
              <a:t></a:t>
            </a:r>
            <a:r>
              <a:rPr lang="pt-BR" sz="4800">
                <a:latin typeface="Times New Roman" panose="02020603050405020304" pitchFamily="18" charset="0"/>
                <a:cs typeface="Times New Roman" panose="02020603050405020304" pitchFamily="18" charset="0"/>
              </a:rPr>
              <a:t> bảy ba (73)</a:t>
            </a:r>
            <a:endParaRPr lang="en-GB" sz="4800">
              <a:latin typeface="Times New Roman" panose="02020603050405020304" pitchFamily="18" charset="0"/>
              <a:cs typeface="Times New Roman" panose="02020603050405020304" pitchFamily="18" charset="0"/>
            </a:endParaRPr>
          </a:p>
        </p:txBody>
      </p:sp>
      <p:sp>
        <p:nvSpPr>
          <p:cNvPr id="21" name="TextBox 21"/>
          <p:cNvSpPr txBox="1"/>
          <p:nvPr/>
        </p:nvSpPr>
        <p:spPr>
          <a:xfrm>
            <a:off x="1660939" y="2324403"/>
            <a:ext cx="10044688" cy="718145"/>
          </a:xfrm>
          <a:prstGeom prst="rect">
            <a:avLst/>
          </a:prstGeom>
        </p:spPr>
        <p:txBody>
          <a:bodyPr wrap="square" lIns="0" tIns="0" rIns="0" bIns="0" rtlCol="0" anchor="t">
            <a:spAutoFit/>
          </a:bodyPr>
          <a:lstStyle/>
          <a:p>
            <a:pPr algn="ctr">
              <a:lnSpc>
                <a:spcPts val="5640"/>
              </a:lnSpc>
            </a:pPr>
            <a:r>
              <a:rPr lang="pt-BR" sz="5400" b="1" i="1">
                <a:latin typeface="Times New Roman" panose="02020603050405020304" pitchFamily="18" charset="0"/>
                <a:cs typeface="Times New Roman" panose="02020603050405020304" pitchFamily="18" charset="0"/>
              </a:rPr>
              <a:t>“Bà đó bả chết bả bay lên trời</a:t>
            </a:r>
            <a:r>
              <a:rPr lang="pt-BR" sz="5400" b="1" i="1" smtClean="0">
                <a:latin typeface="Times New Roman" panose="02020603050405020304" pitchFamily="18" charset="0"/>
                <a:cs typeface="Times New Roman" panose="02020603050405020304" pitchFamily="18" charset="0"/>
              </a:rPr>
              <a:t>”</a:t>
            </a:r>
            <a:endParaRPr lang="en-US" sz="4800" spc="-94">
              <a:solidFill>
                <a:srgbClr val="372929"/>
              </a:solidFill>
              <a:latin typeface="Times New Roman" panose="02020603050405020304" pitchFamily="18" charset="0"/>
              <a:cs typeface="Times New Roman" panose="02020603050405020304" pitchFamily="18" charset="0"/>
            </a:endParaRPr>
          </a:p>
        </p:txBody>
      </p:sp>
      <p:grpSp>
        <p:nvGrpSpPr>
          <p:cNvPr id="22" name="Group 22"/>
          <p:cNvGrpSpPr/>
          <p:nvPr/>
        </p:nvGrpSpPr>
        <p:grpSpPr>
          <a:xfrm>
            <a:off x="2564629" y="5394467"/>
            <a:ext cx="8141975" cy="2084794"/>
            <a:chOff x="0" y="0"/>
            <a:chExt cx="15396559" cy="2247086"/>
          </a:xfrm>
        </p:grpSpPr>
        <p:sp>
          <p:nvSpPr>
            <p:cNvPr id="23" name="Freeform 23"/>
            <p:cNvSpPr/>
            <p:nvPr/>
          </p:nvSpPr>
          <p:spPr>
            <a:xfrm>
              <a:off x="-127" y="127"/>
              <a:ext cx="15396432" cy="2254071"/>
            </a:xfrm>
            <a:custGeom>
              <a:avLst/>
              <a:gdLst/>
              <a:ahLst/>
              <a:cxnLst/>
              <a:rect l="l" t="t" r="r" b="b"/>
              <a:pathLst>
                <a:path w="15396432" h="2254071">
                  <a:moveTo>
                    <a:pt x="14995367" y="2241371"/>
                  </a:moveTo>
                  <a:cubicBezTo>
                    <a:pt x="14939486" y="2254071"/>
                    <a:pt x="14914086" y="2241371"/>
                    <a:pt x="14856936" y="2241371"/>
                  </a:cubicBezTo>
                  <a:cubicBezTo>
                    <a:pt x="14799786" y="2241371"/>
                    <a:pt x="14708727" y="2228671"/>
                    <a:pt x="14708727" y="2228671"/>
                  </a:cubicBezTo>
                  <a:lnTo>
                    <a:pt x="707771" y="2228671"/>
                  </a:lnTo>
                  <a:lnTo>
                    <a:pt x="631063" y="2215971"/>
                  </a:lnTo>
                  <a:cubicBezTo>
                    <a:pt x="631063" y="2215971"/>
                    <a:pt x="533400" y="2228671"/>
                    <a:pt x="457581" y="2215971"/>
                  </a:cubicBezTo>
                  <a:cubicBezTo>
                    <a:pt x="381762" y="2203271"/>
                    <a:pt x="296418" y="2215971"/>
                    <a:pt x="296418" y="2215971"/>
                  </a:cubicBezTo>
                  <a:cubicBezTo>
                    <a:pt x="240284" y="2215971"/>
                    <a:pt x="162814" y="2211653"/>
                    <a:pt x="119507" y="2182443"/>
                  </a:cubicBezTo>
                  <a:cubicBezTo>
                    <a:pt x="47371" y="2133802"/>
                    <a:pt x="25400" y="2063571"/>
                    <a:pt x="0" y="1957780"/>
                  </a:cubicBezTo>
                  <a:lnTo>
                    <a:pt x="0" y="1757247"/>
                  </a:lnTo>
                  <a:cubicBezTo>
                    <a:pt x="0" y="1757247"/>
                    <a:pt x="12700" y="1672284"/>
                    <a:pt x="12700" y="1613991"/>
                  </a:cubicBezTo>
                  <a:cubicBezTo>
                    <a:pt x="12700" y="1555698"/>
                    <a:pt x="0" y="1465782"/>
                    <a:pt x="0" y="1465782"/>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877383" y="0"/>
                  </a:lnTo>
                  <a:cubicBezTo>
                    <a:pt x="14977459" y="0"/>
                    <a:pt x="15045912" y="12700"/>
                    <a:pt x="15045912" y="12700"/>
                  </a:cubicBezTo>
                  <a:cubicBezTo>
                    <a:pt x="15110047" y="12700"/>
                    <a:pt x="15198819" y="36322"/>
                    <a:pt x="15256732" y="50800"/>
                  </a:cubicBezTo>
                  <a:cubicBezTo>
                    <a:pt x="15358332" y="76200"/>
                    <a:pt x="15383732" y="254000"/>
                    <a:pt x="15383732" y="350520"/>
                  </a:cubicBezTo>
                  <a:lnTo>
                    <a:pt x="15383732" y="1374977"/>
                  </a:lnTo>
                  <a:cubicBezTo>
                    <a:pt x="15383732" y="1374977"/>
                    <a:pt x="15396432" y="1743658"/>
                    <a:pt x="15396432" y="1776678"/>
                  </a:cubicBezTo>
                  <a:cubicBezTo>
                    <a:pt x="15396432" y="1809698"/>
                    <a:pt x="15373953" y="1917648"/>
                    <a:pt x="15356046" y="1963876"/>
                  </a:cubicBezTo>
                  <a:cubicBezTo>
                    <a:pt x="15331027" y="2028519"/>
                    <a:pt x="15341187" y="2085415"/>
                    <a:pt x="15289371" y="2129611"/>
                  </a:cubicBezTo>
                  <a:cubicBezTo>
                    <a:pt x="15253303" y="2160472"/>
                    <a:pt x="15199201" y="2197810"/>
                    <a:pt x="15153990" y="2214955"/>
                  </a:cubicBezTo>
                  <a:cubicBezTo>
                    <a:pt x="15108777" y="2232100"/>
                    <a:pt x="15050993" y="2228798"/>
                    <a:pt x="14995112" y="2241498"/>
                  </a:cubicBezTo>
                  <a:close/>
                </a:path>
              </a:pathLst>
            </a:custGeom>
            <a:solidFill>
              <a:srgbClr val="FC95AA">
                <a:alpha val="45882"/>
              </a:srgbClr>
            </a:solidFill>
          </p:spPr>
        </p:sp>
      </p:grpSp>
      <p:sp>
        <p:nvSpPr>
          <p:cNvPr id="24" name="TextBox 24"/>
          <p:cNvSpPr txBox="1"/>
          <p:nvPr/>
        </p:nvSpPr>
        <p:spPr>
          <a:xfrm>
            <a:off x="2632906" y="5730095"/>
            <a:ext cx="7646414" cy="1477328"/>
          </a:xfrm>
          <a:prstGeom prst="rect">
            <a:avLst/>
          </a:prstGeom>
        </p:spPr>
        <p:txBody>
          <a:bodyPr lIns="0" tIns="0" rIns="0" bIns="0" rtlCol="0" anchor="t">
            <a:spAutoFit/>
          </a:bodyPr>
          <a:lstStyle/>
          <a:p>
            <a:pPr algn="ctr"/>
            <a:r>
              <a:rPr lang="pt-BR" sz="4800">
                <a:latin typeface="Times New Roman" panose="02020603050405020304" pitchFamily="18" charset="0"/>
                <a:cs typeface="Times New Roman" panose="02020603050405020304" pitchFamily="18" charset="0"/>
              </a:rPr>
              <a:t>=&gt; Như vậy, bà đó chết năm 73 tuổi vì bị bò đá</a:t>
            </a:r>
            <a:r>
              <a:rPr lang="pt-BR" sz="4800" smtClean="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71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1DE"/>
        </a:solidFill>
        <a:effectLst/>
      </p:bgPr>
    </p:bg>
    <p:spTree>
      <p:nvGrpSpPr>
        <p:cNvPr id="1" name=""/>
        <p:cNvGrpSpPr/>
        <p:nvPr/>
      </p:nvGrpSpPr>
      <p:grpSpPr>
        <a:xfrm>
          <a:off x="0" y="0"/>
          <a:ext cx="0" cy="0"/>
          <a:chOff x="0" y="0"/>
          <a:chExt cx="0" cy="0"/>
        </a:xfrm>
      </p:grpSpPr>
      <p:sp>
        <p:nvSpPr>
          <p:cNvPr id="2" name="Freeform 2"/>
          <p:cNvSpPr/>
          <p:nvPr/>
        </p:nvSpPr>
        <p:spPr>
          <a:xfrm>
            <a:off x="2590800" y="1485900"/>
            <a:ext cx="12303361" cy="9050249"/>
          </a:xfrm>
          <a:custGeom>
            <a:avLst/>
            <a:gdLst/>
            <a:ahLst/>
            <a:cxnLst/>
            <a:rect l="l" t="t" r="r" b="b"/>
            <a:pathLst>
              <a:path w="8243954" h="9050249">
                <a:moveTo>
                  <a:pt x="0" y="0"/>
                </a:moveTo>
                <a:lnTo>
                  <a:pt x="8243954" y="0"/>
                </a:lnTo>
                <a:lnTo>
                  <a:pt x="8243954" y="9050249"/>
                </a:lnTo>
                <a:lnTo>
                  <a:pt x="0" y="9050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5088460" y="6308078"/>
            <a:ext cx="2502541" cy="1856430"/>
          </a:xfrm>
          <a:custGeom>
            <a:avLst/>
            <a:gdLst/>
            <a:ahLst/>
            <a:cxnLst/>
            <a:rect l="l" t="t" r="r" b="b"/>
            <a:pathLst>
              <a:path w="2502541" h="1856430">
                <a:moveTo>
                  <a:pt x="2502541" y="0"/>
                </a:moveTo>
                <a:lnTo>
                  <a:pt x="0" y="0"/>
                </a:lnTo>
                <a:lnTo>
                  <a:pt x="0" y="1856430"/>
                </a:lnTo>
                <a:lnTo>
                  <a:pt x="2502541" y="1856430"/>
                </a:lnTo>
                <a:lnTo>
                  <a:pt x="2502541"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135415" y="2247900"/>
            <a:ext cx="9214129" cy="4431983"/>
          </a:xfrm>
          <a:prstGeom prst="rect">
            <a:avLst/>
          </a:prstGeom>
        </p:spPr>
        <p:txBody>
          <a:bodyPr wrap="square" lIns="0" tIns="0" rIns="0" bIns="0" rtlCol="0" anchor="t">
            <a:spAutoFit/>
          </a:bodyPr>
          <a:lstStyle/>
          <a:p>
            <a:pPr algn="ctr"/>
            <a:r>
              <a:rPr lang="pt-BR" sz="9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a:t>
            </a:r>
            <a:r>
              <a:rPr lang="pt-BR" sz="9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2 </a:t>
            </a:r>
            <a:r>
              <a:rPr lang="pt-BR" sz="9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HÌNH THÀNH KIẾN THỨC</a:t>
            </a:r>
            <a:endParaRPr lang="en-GB" sz="96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6" name="Freeform 6"/>
          <p:cNvSpPr/>
          <p:nvPr/>
        </p:nvSpPr>
        <p:spPr>
          <a:xfrm>
            <a:off x="14401800" y="6359898"/>
            <a:ext cx="3170242" cy="3927102"/>
          </a:xfrm>
          <a:custGeom>
            <a:avLst/>
            <a:gdLst/>
            <a:ahLst/>
            <a:cxnLst/>
            <a:rect l="l" t="t" r="r" b="b"/>
            <a:pathLst>
              <a:path w="3170242" h="3927102">
                <a:moveTo>
                  <a:pt x="0" y="0"/>
                </a:moveTo>
                <a:lnTo>
                  <a:pt x="3170242" y="0"/>
                </a:lnTo>
                <a:lnTo>
                  <a:pt x="3170242" y="3927101"/>
                </a:lnTo>
                <a:lnTo>
                  <a:pt x="0" y="392710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179725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1211" y="5011321"/>
            <a:ext cx="1354978" cy="2030622"/>
          </a:xfrm>
          <a:custGeom>
            <a:avLst/>
            <a:gdLst/>
            <a:ahLst/>
            <a:cxnLst/>
            <a:rect l="l" t="t" r="r" b="b"/>
            <a:pathLst>
              <a:path w="1354978" h="2030622">
                <a:moveTo>
                  <a:pt x="0" y="0"/>
                </a:moveTo>
                <a:lnTo>
                  <a:pt x="1354978" y="0"/>
                </a:lnTo>
                <a:lnTo>
                  <a:pt x="1354978" y="2030622"/>
                </a:lnTo>
                <a:lnTo>
                  <a:pt x="0" y="20306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41057" y="1404812"/>
            <a:ext cx="2081312" cy="2092727"/>
          </a:xfrm>
          <a:custGeom>
            <a:avLst/>
            <a:gdLst/>
            <a:ahLst/>
            <a:cxnLst/>
            <a:rect l="l" t="t" r="r" b="b"/>
            <a:pathLst>
              <a:path w="2081312" h="2092727">
                <a:moveTo>
                  <a:pt x="0" y="0"/>
                </a:moveTo>
                <a:lnTo>
                  <a:pt x="2081312" y="0"/>
                </a:lnTo>
                <a:lnTo>
                  <a:pt x="2081312" y="2092727"/>
                </a:lnTo>
                <a:lnTo>
                  <a:pt x="0" y="20927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993416" y="5283147"/>
            <a:ext cx="1012611" cy="1739289"/>
          </a:xfrm>
          <a:custGeom>
            <a:avLst/>
            <a:gdLst/>
            <a:ahLst/>
            <a:cxnLst/>
            <a:rect l="l" t="t" r="r" b="b"/>
            <a:pathLst>
              <a:path w="1012611" h="1739289">
                <a:moveTo>
                  <a:pt x="0" y="0"/>
                </a:moveTo>
                <a:lnTo>
                  <a:pt x="1012611" y="0"/>
                </a:lnTo>
                <a:lnTo>
                  <a:pt x="1012611" y="1739290"/>
                </a:lnTo>
                <a:lnTo>
                  <a:pt x="0" y="1739290"/>
                </a:lnTo>
                <a:lnTo>
                  <a:pt x="0" y="0"/>
                </a:lnTo>
                <a:close/>
              </a:path>
            </a:pathLst>
          </a:custGeom>
          <a:blipFill>
            <a:blip r:embed="rId8">
              <a:extLst>
                <a:ext uri="{96DAC541-7B7A-43D3-8B79-37D633B846F1}">
                  <asvg:svgBlip xmlns:asvg="http://schemas.microsoft.com/office/drawing/2016/SVG/main" xmlns="" r:embed="rId9"/>
                </a:ext>
              </a:extLst>
            </a:blip>
            <a:stretch>
              <a:fillRect l="-144107"/>
            </a:stretch>
          </a:blipFill>
        </p:spPr>
      </p:sp>
      <p:grpSp>
        <p:nvGrpSpPr>
          <p:cNvPr id="6" name="Group 6"/>
          <p:cNvGrpSpPr/>
          <p:nvPr/>
        </p:nvGrpSpPr>
        <p:grpSpPr>
          <a:xfrm>
            <a:off x="4000174" y="2990442"/>
            <a:ext cx="10287508" cy="1605782"/>
            <a:chOff x="0" y="0"/>
            <a:chExt cx="18168082" cy="2835865"/>
          </a:xfrm>
        </p:grpSpPr>
        <p:sp>
          <p:nvSpPr>
            <p:cNvPr id="7" name="Freeform 7"/>
            <p:cNvSpPr/>
            <p:nvPr/>
          </p:nvSpPr>
          <p:spPr>
            <a:xfrm>
              <a:off x="-127" y="127"/>
              <a:ext cx="18167954" cy="2842850"/>
            </a:xfrm>
            <a:custGeom>
              <a:avLst/>
              <a:gdLst/>
              <a:ahLst/>
              <a:cxnLst/>
              <a:rect l="l" t="t" r="r" b="b"/>
              <a:pathLst>
                <a:path w="18167954" h="2842850">
                  <a:moveTo>
                    <a:pt x="17766889" y="2830150"/>
                  </a:moveTo>
                  <a:cubicBezTo>
                    <a:pt x="17711009" y="2842850"/>
                    <a:pt x="17685609" y="2830150"/>
                    <a:pt x="17628459" y="2830150"/>
                  </a:cubicBezTo>
                  <a:cubicBezTo>
                    <a:pt x="17571309" y="2830150"/>
                    <a:pt x="17480249" y="2817450"/>
                    <a:pt x="17480249" y="2817450"/>
                  </a:cubicBezTo>
                  <a:lnTo>
                    <a:pt x="707771" y="2817450"/>
                  </a:lnTo>
                  <a:lnTo>
                    <a:pt x="631063" y="2804750"/>
                  </a:lnTo>
                  <a:cubicBezTo>
                    <a:pt x="631063" y="2804750"/>
                    <a:pt x="533400" y="2817450"/>
                    <a:pt x="457581" y="2804750"/>
                  </a:cubicBezTo>
                  <a:cubicBezTo>
                    <a:pt x="381762" y="2792050"/>
                    <a:pt x="296418" y="2804750"/>
                    <a:pt x="296418" y="2804750"/>
                  </a:cubicBezTo>
                  <a:cubicBezTo>
                    <a:pt x="240284" y="2804750"/>
                    <a:pt x="162814" y="2800432"/>
                    <a:pt x="119507" y="2771222"/>
                  </a:cubicBezTo>
                  <a:cubicBezTo>
                    <a:pt x="47371" y="2722581"/>
                    <a:pt x="25400" y="2652350"/>
                    <a:pt x="0" y="2546559"/>
                  </a:cubicBezTo>
                  <a:lnTo>
                    <a:pt x="0" y="2346026"/>
                  </a:lnTo>
                  <a:cubicBezTo>
                    <a:pt x="0" y="2346026"/>
                    <a:pt x="12700" y="2261063"/>
                    <a:pt x="12700" y="2202770"/>
                  </a:cubicBezTo>
                  <a:cubicBezTo>
                    <a:pt x="12700" y="2144477"/>
                    <a:pt x="0" y="2054561"/>
                    <a:pt x="0" y="2054561"/>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63756"/>
                  </a:lnTo>
                  <a:cubicBezTo>
                    <a:pt x="18155254" y="1963756"/>
                    <a:pt x="18167954" y="2332437"/>
                    <a:pt x="18167954" y="2365457"/>
                  </a:cubicBezTo>
                  <a:cubicBezTo>
                    <a:pt x="18167954" y="2398477"/>
                    <a:pt x="18145475" y="2506427"/>
                    <a:pt x="18127569" y="2552655"/>
                  </a:cubicBezTo>
                  <a:cubicBezTo>
                    <a:pt x="18102549" y="2617298"/>
                    <a:pt x="18112710" y="2674194"/>
                    <a:pt x="18060894" y="2718390"/>
                  </a:cubicBezTo>
                  <a:cubicBezTo>
                    <a:pt x="18024825" y="2749251"/>
                    <a:pt x="17970723" y="2786589"/>
                    <a:pt x="17925512" y="2803734"/>
                  </a:cubicBezTo>
                  <a:cubicBezTo>
                    <a:pt x="17880299" y="2820879"/>
                    <a:pt x="17822515" y="2817577"/>
                    <a:pt x="17766635" y="2830277"/>
                  </a:cubicBezTo>
                  <a:close/>
                </a:path>
              </a:pathLst>
            </a:custGeom>
            <a:solidFill>
              <a:srgbClr val="133E3D"/>
            </a:solidFill>
          </p:spPr>
        </p:sp>
      </p:grpSp>
      <p:grpSp>
        <p:nvGrpSpPr>
          <p:cNvPr id="8" name="Group 8"/>
          <p:cNvGrpSpPr/>
          <p:nvPr/>
        </p:nvGrpSpPr>
        <p:grpSpPr>
          <a:xfrm>
            <a:off x="4000246" y="5244471"/>
            <a:ext cx="10287508" cy="4699629"/>
            <a:chOff x="0" y="0"/>
            <a:chExt cx="18168082" cy="2850246"/>
          </a:xfrm>
        </p:grpSpPr>
        <p:sp>
          <p:nvSpPr>
            <p:cNvPr id="9" name="Freeform 9"/>
            <p:cNvSpPr/>
            <p:nvPr/>
          </p:nvSpPr>
          <p:spPr>
            <a:xfrm>
              <a:off x="-127" y="127"/>
              <a:ext cx="18167954" cy="2857231"/>
            </a:xfrm>
            <a:custGeom>
              <a:avLst/>
              <a:gdLst/>
              <a:ahLst/>
              <a:cxnLst/>
              <a:rect l="l" t="t" r="r" b="b"/>
              <a:pathLst>
                <a:path w="18167954" h="2857231">
                  <a:moveTo>
                    <a:pt x="17766889" y="2844531"/>
                  </a:moveTo>
                  <a:cubicBezTo>
                    <a:pt x="17711009" y="2857231"/>
                    <a:pt x="17685609" y="2844531"/>
                    <a:pt x="17628459" y="2844531"/>
                  </a:cubicBezTo>
                  <a:cubicBezTo>
                    <a:pt x="17571309" y="2844531"/>
                    <a:pt x="17480249" y="2831831"/>
                    <a:pt x="17480249" y="2831831"/>
                  </a:cubicBezTo>
                  <a:lnTo>
                    <a:pt x="707771" y="2831831"/>
                  </a:lnTo>
                  <a:lnTo>
                    <a:pt x="631063" y="2819131"/>
                  </a:lnTo>
                  <a:cubicBezTo>
                    <a:pt x="631063" y="2819131"/>
                    <a:pt x="533400" y="2831831"/>
                    <a:pt x="457581" y="2819131"/>
                  </a:cubicBezTo>
                  <a:cubicBezTo>
                    <a:pt x="381762" y="2806431"/>
                    <a:pt x="296418" y="2819131"/>
                    <a:pt x="296418" y="2819131"/>
                  </a:cubicBezTo>
                  <a:cubicBezTo>
                    <a:pt x="240284" y="2819131"/>
                    <a:pt x="162814" y="2814813"/>
                    <a:pt x="119507" y="2785603"/>
                  </a:cubicBezTo>
                  <a:cubicBezTo>
                    <a:pt x="47371" y="2736962"/>
                    <a:pt x="25400" y="2666731"/>
                    <a:pt x="0" y="2560940"/>
                  </a:cubicBezTo>
                  <a:lnTo>
                    <a:pt x="0" y="2360407"/>
                  </a:lnTo>
                  <a:cubicBezTo>
                    <a:pt x="0" y="2360407"/>
                    <a:pt x="12700" y="2275444"/>
                    <a:pt x="12700" y="2217151"/>
                  </a:cubicBezTo>
                  <a:cubicBezTo>
                    <a:pt x="12700" y="2158858"/>
                    <a:pt x="0" y="2068942"/>
                    <a:pt x="0" y="2068942"/>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78137"/>
                  </a:lnTo>
                  <a:cubicBezTo>
                    <a:pt x="18155254" y="1978137"/>
                    <a:pt x="18167954" y="2346818"/>
                    <a:pt x="18167954" y="2379838"/>
                  </a:cubicBezTo>
                  <a:cubicBezTo>
                    <a:pt x="18167954" y="2412858"/>
                    <a:pt x="18145475" y="2520808"/>
                    <a:pt x="18127569" y="2567036"/>
                  </a:cubicBezTo>
                  <a:cubicBezTo>
                    <a:pt x="18102549" y="2631679"/>
                    <a:pt x="18112710" y="2688575"/>
                    <a:pt x="18060894" y="2732771"/>
                  </a:cubicBezTo>
                  <a:cubicBezTo>
                    <a:pt x="18024825" y="2763632"/>
                    <a:pt x="17970723" y="2800970"/>
                    <a:pt x="17925512" y="2818115"/>
                  </a:cubicBezTo>
                  <a:cubicBezTo>
                    <a:pt x="17880299" y="2835260"/>
                    <a:pt x="17822515" y="2831958"/>
                    <a:pt x="17766635" y="2844658"/>
                  </a:cubicBezTo>
                  <a:close/>
                </a:path>
              </a:pathLst>
            </a:custGeom>
            <a:solidFill>
              <a:srgbClr val="133E3D"/>
            </a:solidFill>
          </p:spPr>
        </p:sp>
      </p:grpSp>
      <p:sp>
        <p:nvSpPr>
          <p:cNvPr id="10" name="Freeform 10"/>
          <p:cNvSpPr/>
          <p:nvPr/>
        </p:nvSpPr>
        <p:spPr>
          <a:xfrm>
            <a:off x="-326278" y="7022437"/>
            <a:ext cx="3762748" cy="3694335"/>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TextBox 13"/>
          <p:cNvSpPr txBox="1"/>
          <p:nvPr/>
        </p:nvSpPr>
        <p:spPr>
          <a:xfrm>
            <a:off x="4866392" y="1204787"/>
            <a:ext cx="8831904" cy="1354217"/>
          </a:xfrm>
          <a:prstGeom prst="rect">
            <a:avLst/>
          </a:prstGeom>
        </p:spPr>
        <p:txBody>
          <a:bodyPr lIns="0" tIns="0" rIns="0" bIns="0" rtlCol="0" anchor="t">
            <a:spAutoFit/>
          </a:bodyPr>
          <a:lstStyle/>
          <a:p>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I. LÝ THUYẾT</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5" name="TextBox 15"/>
          <p:cNvSpPr txBox="1"/>
          <p:nvPr/>
        </p:nvSpPr>
        <p:spPr>
          <a:xfrm>
            <a:off x="4072875" y="3261086"/>
            <a:ext cx="9766070" cy="923330"/>
          </a:xfrm>
          <a:prstGeom prst="rect">
            <a:avLst/>
          </a:prstGeom>
        </p:spPr>
        <p:txBody>
          <a:bodyPr lIns="0" tIns="0" rIns="0" bIns="0" rtlCol="0" anchor="t">
            <a:spAutoFit/>
          </a:bodyPr>
          <a:lstStyle/>
          <a:p>
            <a:pPr algn="ctr"/>
            <a:r>
              <a:rPr lang="vi-VN" sz="6000" b="1">
                <a:solidFill>
                  <a:schemeClr val="bg1"/>
                </a:solidFill>
                <a:latin typeface="Times New Roman" panose="02020603050405020304" pitchFamily="18" charset="0"/>
                <a:cs typeface="Times New Roman" panose="02020603050405020304" pitchFamily="18" charset="0"/>
              </a:rPr>
              <a:t>1. Khái niệm</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7" name="Freeform 17"/>
          <p:cNvSpPr/>
          <p:nvPr/>
        </p:nvSpPr>
        <p:spPr>
          <a:xfrm>
            <a:off x="14165379" y="1759762"/>
            <a:ext cx="3194931" cy="8786059"/>
          </a:xfrm>
          <a:custGeom>
            <a:avLst/>
            <a:gdLst/>
            <a:ahLst/>
            <a:cxnLst/>
            <a:rect l="l" t="t" r="r" b="b"/>
            <a:pathLst>
              <a:path w="3194931" h="8786059">
                <a:moveTo>
                  <a:pt x="0" y="0"/>
                </a:moveTo>
                <a:lnTo>
                  <a:pt x="3194931" y="0"/>
                </a:lnTo>
                <a:lnTo>
                  <a:pt x="3194931" y="8786060"/>
                </a:lnTo>
                <a:lnTo>
                  <a:pt x="0" y="87860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8" name="Freeform 18"/>
          <p:cNvSpPr/>
          <p:nvPr/>
        </p:nvSpPr>
        <p:spPr>
          <a:xfrm>
            <a:off x="15598417" y="6582207"/>
            <a:ext cx="3321766" cy="41148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9" name="Rectangle 18"/>
          <p:cNvSpPr/>
          <p:nvPr/>
        </p:nvSpPr>
        <p:spPr>
          <a:xfrm>
            <a:off x="4392606" y="5536866"/>
            <a:ext cx="9539231" cy="3785652"/>
          </a:xfrm>
          <a:prstGeom prst="rect">
            <a:avLst/>
          </a:prstGeom>
        </p:spPr>
        <p:txBody>
          <a:bodyPr wrap="square">
            <a:spAutoFit/>
          </a:bodyPr>
          <a:lstStyle/>
          <a:p>
            <a:pPr algn="just">
              <a:spcAft>
                <a:spcPts val="0"/>
              </a:spcAft>
            </a:pPr>
            <a:r>
              <a:rPr lang="vi-VN" sz="4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Chơi chữ là biện pháp tu từ vận dụng các đặc điểm ngữ âm, ngữ nghĩa của từ ngữ một cách khéo léo nhằm đem lại những liên tưởng bất ngờ, thú vị cho người đọc (người nghe). </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198140" y="-3316552"/>
            <a:ext cx="19038822" cy="12127225"/>
          </a:xfrm>
          <a:custGeom>
            <a:avLst/>
            <a:gdLst/>
            <a:ahLst/>
            <a:cxnLst/>
            <a:rect l="l" t="t" r="r" b="b"/>
            <a:pathLst>
              <a:path w="19038822" h="12127225">
                <a:moveTo>
                  <a:pt x="0" y="0"/>
                </a:moveTo>
                <a:lnTo>
                  <a:pt x="19038822" y="0"/>
                </a:lnTo>
                <a:lnTo>
                  <a:pt x="19038822" y="12127226"/>
                </a:lnTo>
                <a:lnTo>
                  <a:pt x="0" y="12127226"/>
                </a:lnTo>
                <a:lnTo>
                  <a:pt x="0" y="0"/>
                </a:lnTo>
                <a:close/>
              </a:path>
            </a:pathLst>
          </a:custGeom>
          <a:blipFill>
            <a:blip r:embed="rId2">
              <a:extLst>
                <a:ext uri="{96DAC541-7B7A-43D3-8B79-37D633B846F1}">
                  <asvg:svgBlip xmlns:asvg="http://schemas.microsoft.com/office/drawing/2016/SVG/main" xmlns="" r:embed="rId3"/>
                </a:ext>
              </a:extLst>
            </a:blip>
            <a:stretch>
              <a:fillRect b="-9038"/>
            </a:stretch>
          </a:blipFill>
        </p:spPr>
      </p:sp>
      <p:grpSp>
        <p:nvGrpSpPr>
          <p:cNvPr id="3" name="Group 3"/>
          <p:cNvGrpSpPr/>
          <p:nvPr/>
        </p:nvGrpSpPr>
        <p:grpSpPr>
          <a:xfrm>
            <a:off x="1028700" y="1221198"/>
            <a:ext cx="4696751" cy="5901752"/>
            <a:chOff x="0" y="0"/>
            <a:chExt cx="6262335" cy="7869002"/>
          </a:xfrm>
        </p:grpSpPr>
        <p:sp>
          <p:nvSpPr>
            <p:cNvPr id="4" name="Freeform 4"/>
            <p:cNvSpPr/>
            <p:nvPr/>
          </p:nvSpPr>
          <p:spPr>
            <a:xfrm>
              <a:off x="0" y="0"/>
              <a:ext cx="6174354" cy="6242895"/>
            </a:xfrm>
            <a:custGeom>
              <a:avLst/>
              <a:gdLst/>
              <a:ahLst/>
              <a:cxnLst/>
              <a:rect l="l" t="t" r="r" b="b"/>
              <a:pathLst>
                <a:path w="6174354" h="6242895">
                  <a:moveTo>
                    <a:pt x="0" y="0"/>
                  </a:moveTo>
                  <a:lnTo>
                    <a:pt x="6174354" y="0"/>
                  </a:lnTo>
                  <a:lnTo>
                    <a:pt x="6174354" y="6242895"/>
                  </a:lnTo>
                  <a:lnTo>
                    <a:pt x="0" y="6242895"/>
                  </a:lnTo>
                  <a:lnTo>
                    <a:pt x="0" y="0"/>
                  </a:lnTo>
                  <a:close/>
                </a:path>
              </a:pathLst>
            </a:custGeom>
            <a:blipFill>
              <a:blip r:embed="rId4">
                <a:extLst>
                  <a:ext uri="{96DAC541-7B7A-43D3-8B79-37D633B846F1}">
                    <asvg:svgBlip xmlns:asvg="http://schemas.microsoft.com/office/drawing/2016/SVG/main" xmlns="" r:embed="rId5"/>
                  </a:ext>
                </a:extLst>
              </a:blip>
              <a:stretch>
                <a:fillRect r="-1424" b="-12365"/>
              </a:stretch>
            </a:blipFill>
          </p:spPr>
        </p:sp>
        <p:sp>
          <p:nvSpPr>
            <p:cNvPr id="5" name="Freeform 5"/>
            <p:cNvSpPr/>
            <p:nvPr/>
          </p:nvSpPr>
          <p:spPr>
            <a:xfrm>
              <a:off x="0" y="5165208"/>
              <a:ext cx="6262335" cy="2703794"/>
            </a:xfrm>
            <a:custGeom>
              <a:avLst/>
              <a:gdLst/>
              <a:ahLst/>
              <a:cxnLst/>
              <a:rect l="l" t="t" r="r" b="b"/>
              <a:pathLst>
                <a:path w="6262335" h="2703794">
                  <a:moveTo>
                    <a:pt x="0" y="0"/>
                  </a:moveTo>
                  <a:lnTo>
                    <a:pt x="6262335" y="0"/>
                  </a:lnTo>
                  <a:lnTo>
                    <a:pt x="6262335" y="2703794"/>
                  </a:lnTo>
                  <a:lnTo>
                    <a:pt x="0" y="2703794"/>
                  </a:lnTo>
                  <a:lnTo>
                    <a:pt x="0" y="0"/>
                  </a:lnTo>
                  <a:close/>
                </a:path>
              </a:pathLst>
            </a:custGeom>
            <a:blipFill>
              <a:blip r:embed="rId6">
                <a:extLst>
                  <a:ext uri="{96DAC541-7B7A-43D3-8B79-37D633B846F1}">
                    <asvg:svgBlip xmlns:asvg="http://schemas.microsoft.com/office/drawing/2016/SVG/main" xmlns="" r:embed="rId7"/>
                  </a:ext>
                </a:extLst>
              </a:blip>
              <a:stretch>
                <a:fillRect t="-159444"/>
              </a:stretch>
            </a:blipFill>
          </p:spPr>
        </p:sp>
      </p:grpSp>
      <p:sp>
        <p:nvSpPr>
          <p:cNvPr id="6" name="TextBox 6"/>
          <p:cNvSpPr txBox="1"/>
          <p:nvPr/>
        </p:nvSpPr>
        <p:spPr>
          <a:xfrm>
            <a:off x="1166673" y="2494764"/>
            <a:ext cx="4289907" cy="4062651"/>
          </a:xfrm>
          <a:prstGeom prst="rect">
            <a:avLst/>
          </a:prstGeom>
        </p:spPr>
        <p:txBody>
          <a:bodyPr wrap="square" lIns="0" tIns="0" rIns="0" bIns="0" rtlCol="0" anchor="t">
            <a:spAutoFit/>
          </a:bodyPr>
          <a:lstStyle/>
          <a:p>
            <a:pPr algn="ctr"/>
            <a:r>
              <a:rPr lang="vi-VN" sz="6600" b="1">
                <a:solidFill>
                  <a:schemeClr val="bg1"/>
                </a:solidFill>
                <a:latin typeface="Times New Roman" panose="02020603050405020304" pitchFamily="18" charset="0"/>
                <a:cs typeface="Times New Roman" panose="02020603050405020304" pitchFamily="18" charset="0"/>
              </a:rPr>
              <a:t>2. Một số cách chơi chữ thường gặp</a:t>
            </a:r>
            <a:endParaRPr lang="en-GB" sz="6600">
              <a:solidFill>
                <a:schemeClr val="bg1"/>
              </a:solidFill>
              <a:latin typeface="Times New Roman" panose="02020603050405020304" pitchFamily="18" charset="0"/>
              <a:cs typeface="Times New Roman" panose="02020603050405020304" pitchFamily="18" charset="0"/>
            </a:endParaRPr>
          </a:p>
        </p:txBody>
      </p:sp>
      <p:grpSp>
        <p:nvGrpSpPr>
          <p:cNvPr id="7" name="Group 7"/>
          <p:cNvGrpSpPr/>
          <p:nvPr/>
        </p:nvGrpSpPr>
        <p:grpSpPr>
          <a:xfrm>
            <a:off x="6468401" y="1028700"/>
            <a:ext cx="10790899" cy="8229600"/>
            <a:chOff x="0" y="0"/>
            <a:chExt cx="9490062" cy="7237527"/>
          </a:xfrm>
        </p:grpSpPr>
        <p:sp>
          <p:nvSpPr>
            <p:cNvPr id="8" name="Freeform 8"/>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p:spPr>
        </p:sp>
      </p:grpSp>
      <p:sp>
        <p:nvSpPr>
          <p:cNvPr id="9" name="TextBox 9"/>
          <p:cNvSpPr txBox="1"/>
          <p:nvPr/>
        </p:nvSpPr>
        <p:spPr>
          <a:xfrm>
            <a:off x="12986057" y="1909156"/>
            <a:ext cx="4082743" cy="1231106"/>
          </a:xfrm>
          <a:prstGeom prst="rect">
            <a:avLst/>
          </a:prstGeom>
        </p:spPr>
        <p:txBody>
          <a:bodyPr wrap="square" lIns="0" tIns="0" rIns="0" bIns="0" rtlCol="0" anchor="t">
            <a:spAutoFit/>
          </a:bodyPr>
          <a:lstStyle/>
          <a:p>
            <a:pPr lvl="0"/>
            <a:r>
              <a:rPr lang="en-GB" sz="4000">
                <a:latin typeface="Times New Roman" panose="02020603050405020304" pitchFamily="18" charset="0"/>
                <a:cs typeface="Times New Roman" panose="02020603050405020304" pitchFamily="18" charset="0"/>
              </a:rPr>
              <a:t>Dùng từ gần âm (trại âm</a:t>
            </a:r>
            <a:r>
              <a:rPr lang="en-GB" sz="40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10" name="TextBox 10"/>
          <p:cNvSpPr txBox="1"/>
          <p:nvPr/>
        </p:nvSpPr>
        <p:spPr>
          <a:xfrm>
            <a:off x="7943068" y="3742113"/>
            <a:ext cx="4317250" cy="615553"/>
          </a:xfrm>
          <a:prstGeom prst="rect">
            <a:avLst/>
          </a:prstGeom>
        </p:spPr>
        <p:txBody>
          <a:bodyPr wrap="square" lIns="0" tIns="0" rIns="0" bIns="0" rtlCol="0" anchor="t">
            <a:spAutoFit/>
          </a:bodyPr>
          <a:lstStyle/>
          <a:p>
            <a:r>
              <a:rPr lang="en-US" sz="4000">
                <a:latin typeface="Times New Roman" panose="02020603050405020304" pitchFamily="18" charset="0"/>
                <a:cs typeface="Times New Roman" panose="02020603050405020304" pitchFamily="18" charset="0"/>
              </a:rPr>
              <a:t>Dùng lối điệp âm</a:t>
            </a:r>
            <a:endParaRPr lang="en-US" sz="3600">
              <a:solidFill>
                <a:srgbClr val="28211E"/>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7990587" y="5732509"/>
            <a:ext cx="5462911" cy="615553"/>
          </a:xfrm>
          <a:prstGeom prst="rect">
            <a:avLst/>
          </a:prstGeom>
        </p:spPr>
        <p:txBody>
          <a:bodyPr wrap="square" lIns="0" tIns="0" rIns="0" bIns="0" rtlCol="0" anchor="t">
            <a:spAutoFit/>
          </a:bodyPr>
          <a:lstStyle/>
          <a:p>
            <a:r>
              <a:rPr lang="en-US" sz="4000">
                <a:latin typeface="Times New Roman" panose="02020603050405020304" pitchFamily="18" charset="0"/>
                <a:cs typeface="Times New Roman" panose="02020603050405020304" pitchFamily="18" charset="0"/>
              </a:rPr>
              <a:t>Dùng từ trái nghĩa</a:t>
            </a:r>
            <a:endParaRPr lang="en-US" sz="3600">
              <a:solidFill>
                <a:srgbClr val="28211E"/>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7889875" y="1921381"/>
            <a:ext cx="3701324" cy="615553"/>
          </a:xfrm>
          <a:prstGeom prst="rect">
            <a:avLst/>
          </a:prstGeom>
        </p:spPr>
        <p:txBody>
          <a:bodyPr wrap="square" lIns="0" tIns="0" rIns="0" bIns="0" rtlCol="0" anchor="t">
            <a:spAutoFit/>
          </a:bodyPr>
          <a:lstStyle/>
          <a:p>
            <a:r>
              <a:rPr lang="en-US" sz="4000">
                <a:latin typeface="Times New Roman" panose="02020603050405020304" pitchFamily="18" charset="0"/>
                <a:cs typeface="Times New Roman" panose="02020603050405020304" pitchFamily="18" charset="0"/>
              </a:rPr>
              <a:t>Dùng từ đồng âm</a:t>
            </a:r>
            <a:endParaRPr lang="en-US" sz="3600">
              <a:solidFill>
                <a:srgbClr val="28211E"/>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3136198" y="5716911"/>
            <a:ext cx="3892613" cy="2462213"/>
          </a:xfrm>
          <a:prstGeom prst="rect">
            <a:avLst/>
          </a:prstGeom>
        </p:spPr>
        <p:txBody>
          <a:bodyPr wrap="square" lIns="0" tIns="0" rIns="0" bIns="0" rtlCol="0" anchor="t">
            <a:spAutoFit/>
          </a:bodyPr>
          <a:lstStyle/>
          <a:p>
            <a:pPr algn="just"/>
            <a:r>
              <a:rPr lang="en-GB" sz="4000">
                <a:latin typeface="Times New Roman" panose="02020603050405020304" pitchFamily="18" charset="0"/>
                <a:cs typeface="Times New Roman" panose="02020603050405020304" pitchFamily="18" charset="0"/>
              </a:rPr>
              <a:t>Dùng từ đồng nghĩa, gần nghĩa hoặc cùng trường nghĩa.</a:t>
            </a:r>
          </a:p>
        </p:txBody>
      </p:sp>
      <p:sp>
        <p:nvSpPr>
          <p:cNvPr id="16" name="TextBox 16"/>
          <p:cNvSpPr txBox="1"/>
          <p:nvPr/>
        </p:nvSpPr>
        <p:spPr>
          <a:xfrm>
            <a:off x="13020460" y="3645548"/>
            <a:ext cx="4752993" cy="615553"/>
          </a:xfrm>
          <a:prstGeom prst="rect">
            <a:avLst/>
          </a:prstGeom>
        </p:spPr>
        <p:txBody>
          <a:bodyPr wrap="square" lIns="0" tIns="0" rIns="0" bIns="0" rtlCol="0" anchor="t">
            <a:spAutoFit/>
          </a:bodyPr>
          <a:lstStyle/>
          <a:p>
            <a:r>
              <a:rPr lang="en-US" sz="4000">
                <a:latin typeface="Times New Roman" panose="02020603050405020304" pitchFamily="18" charset="0"/>
                <a:cs typeface="Times New Roman" panose="02020603050405020304" pitchFamily="18" charset="0"/>
              </a:rPr>
              <a:t>Dùng lối nói lái</a:t>
            </a:r>
            <a:endParaRPr lang="en-US" sz="3600">
              <a:solidFill>
                <a:srgbClr val="28211E"/>
              </a:solidFill>
              <a:latin typeface="Times New Roman" panose="02020603050405020304" pitchFamily="18" charset="0"/>
              <a:cs typeface="Times New Roman" panose="02020603050405020304" pitchFamily="18" charset="0"/>
            </a:endParaRPr>
          </a:p>
        </p:txBody>
      </p:sp>
      <p:sp>
        <p:nvSpPr>
          <p:cNvPr id="18" name="Freeform 18"/>
          <p:cNvSpPr/>
          <p:nvPr/>
        </p:nvSpPr>
        <p:spPr>
          <a:xfrm>
            <a:off x="6886305" y="1853319"/>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8">
              <a:extLst>
                <a:ext uri="{96DAC541-7B7A-43D3-8B79-37D633B846F1}">
                  <asvg:svgBlip xmlns:asvg="http://schemas.microsoft.com/office/drawing/2016/SVG/main" xmlns="" r:embed="rId9"/>
                </a:ext>
              </a:extLst>
            </a:blip>
            <a:stretch>
              <a:fillRect t="-907" b="-907"/>
            </a:stretch>
          </a:blipFill>
        </p:spPr>
      </p:sp>
      <p:sp>
        <p:nvSpPr>
          <p:cNvPr id="21" name="Freeform 21"/>
          <p:cNvSpPr/>
          <p:nvPr/>
        </p:nvSpPr>
        <p:spPr>
          <a:xfrm>
            <a:off x="6904691" y="3616923"/>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10">
              <a:extLst>
                <a:ext uri="{96DAC541-7B7A-43D3-8B79-37D633B846F1}">
                  <asvg:svgBlip xmlns:asvg="http://schemas.microsoft.com/office/drawing/2016/SVG/main" xmlns="" r:embed="rId11"/>
                </a:ext>
              </a:extLst>
            </a:blip>
            <a:stretch>
              <a:fillRect t="-907" b="-907"/>
            </a:stretch>
          </a:blipFill>
        </p:spPr>
      </p:sp>
      <p:sp>
        <p:nvSpPr>
          <p:cNvPr id="24" name="Freeform 24"/>
          <p:cNvSpPr/>
          <p:nvPr/>
        </p:nvSpPr>
        <p:spPr>
          <a:xfrm>
            <a:off x="7011727" y="5716911"/>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12">
              <a:extLst>
                <a:ext uri="{96DAC541-7B7A-43D3-8B79-37D633B846F1}">
                  <asvg:svgBlip xmlns:asvg="http://schemas.microsoft.com/office/drawing/2016/SVG/main" xmlns="" r:embed="rId13"/>
                </a:ext>
              </a:extLst>
            </a:blip>
            <a:stretch>
              <a:fillRect t="-907" b="-907"/>
            </a:stretch>
          </a:blipFill>
        </p:spPr>
      </p:sp>
      <p:sp>
        <p:nvSpPr>
          <p:cNvPr id="30" name="Freeform 30"/>
          <p:cNvSpPr/>
          <p:nvPr/>
        </p:nvSpPr>
        <p:spPr>
          <a:xfrm>
            <a:off x="12122977" y="1887416"/>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12">
              <a:extLst>
                <a:ext uri="{96DAC541-7B7A-43D3-8B79-37D633B846F1}">
                  <asvg:svgBlip xmlns:asvg="http://schemas.microsoft.com/office/drawing/2016/SVG/main" xmlns="" r:embed="rId13"/>
                </a:ext>
              </a:extLst>
            </a:blip>
            <a:stretch>
              <a:fillRect t="-907" b="-907"/>
            </a:stretch>
          </a:blipFill>
          <a:ln cap="sq">
            <a:noFill/>
            <a:prstDash val="solid"/>
            <a:miter/>
          </a:ln>
        </p:spPr>
      </p:sp>
      <p:sp>
        <p:nvSpPr>
          <p:cNvPr id="33" name="Freeform 33"/>
          <p:cNvSpPr/>
          <p:nvPr/>
        </p:nvSpPr>
        <p:spPr>
          <a:xfrm>
            <a:off x="12120855" y="3645548"/>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8">
              <a:extLst>
                <a:ext uri="{96DAC541-7B7A-43D3-8B79-37D633B846F1}">
                  <asvg:svgBlip xmlns:asvg="http://schemas.microsoft.com/office/drawing/2016/SVG/main" xmlns="" r:embed="rId9"/>
                </a:ext>
              </a:extLst>
            </a:blip>
            <a:stretch>
              <a:fillRect t="-907" b="-907"/>
            </a:stretch>
          </a:blipFill>
          <a:ln cap="sq">
            <a:noFill/>
            <a:prstDash val="solid"/>
            <a:miter/>
          </a:ln>
        </p:spPr>
      </p:sp>
      <p:sp>
        <p:nvSpPr>
          <p:cNvPr id="36" name="Freeform 36"/>
          <p:cNvSpPr/>
          <p:nvPr/>
        </p:nvSpPr>
        <p:spPr>
          <a:xfrm>
            <a:off x="12116101" y="5723019"/>
            <a:ext cx="836480" cy="784231"/>
          </a:xfrm>
          <a:custGeom>
            <a:avLst/>
            <a:gdLst/>
            <a:ahLst/>
            <a:cxnLst/>
            <a:rect l="l" t="t" r="r" b="b"/>
            <a:pathLst>
              <a:path w="1115306" h="1045642">
                <a:moveTo>
                  <a:pt x="0" y="0"/>
                </a:moveTo>
                <a:lnTo>
                  <a:pt x="1115306" y="0"/>
                </a:lnTo>
                <a:lnTo>
                  <a:pt x="1115306" y="1045642"/>
                </a:lnTo>
                <a:lnTo>
                  <a:pt x="0" y="1045642"/>
                </a:lnTo>
                <a:lnTo>
                  <a:pt x="0" y="0"/>
                </a:lnTo>
                <a:close/>
              </a:path>
            </a:pathLst>
          </a:custGeom>
          <a:blipFill>
            <a:blip r:embed="rId10">
              <a:extLst>
                <a:ext uri="{96DAC541-7B7A-43D3-8B79-37D633B846F1}">
                  <asvg:svgBlip xmlns:asvg="http://schemas.microsoft.com/office/drawing/2016/SVG/main" xmlns="" r:embed="rId11"/>
                </a:ext>
              </a:extLst>
            </a:blip>
            <a:stretch>
              <a:fillRect t="-907" b="-907"/>
            </a:stretch>
          </a:blipFill>
          <a:ln cap="sq">
            <a:noFill/>
            <a:prstDash val="solid"/>
            <a:miter/>
          </a:ln>
        </p:spPr>
      </p:sp>
      <p:sp>
        <p:nvSpPr>
          <p:cNvPr id="38" name="Freeform 38"/>
          <p:cNvSpPr/>
          <p:nvPr/>
        </p:nvSpPr>
        <p:spPr>
          <a:xfrm>
            <a:off x="1634549" y="7621711"/>
            <a:ext cx="3170242" cy="3927102"/>
          </a:xfrm>
          <a:custGeom>
            <a:avLst/>
            <a:gdLst/>
            <a:ahLst/>
            <a:cxnLst/>
            <a:rect l="l" t="t" r="r" b="b"/>
            <a:pathLst>
              <a:path w="3170242" h="3927102">
                <a:moveTo>
                  <a:pt x="0" y="0"/>
                </a:moveTo>
                <a:lnTo>
                  <a:pt x="3170242" y="0"/>
                </a:lnTo>
                <a:lnTo>
                  <a:pt x="3170242" y="3927101"/>
                </a:lnTo>
                <a:lnTo>
                  <a:pt x="0" y="392710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17706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428538" y="-2253652"/>
            <a:ext cx="18768896" cy="13035852"/>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873151" y="8187834"/>
            <a:ext cx="8209892" cy="4463196"/>
          </a:xfrm>
          <a:custGeom>
            <a:avLst/>
            <a:gdLst/>
            <a:ahLst/>
            <a:cxnLst/>
            <a:rect l="l" t="t" r="r" b="b"/>
            <a:pathLst>
              <a:path w="8209892" h="4463196">
                <a:moveTo>
                  <a:pt x="0" y="0"/>
                </a:moveTo>
                <a:lnTo>
                  <a:pt x="8209891" y="0"/>
                </a:lnTo>
                <a:lnTo>
                  <a:pt x="8209891" y="4463195"/>
                </a:lnTo>
                <a:lnTo>
                  <a:pt x="0" y="44631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7672657" y="8187834"/>
            <a:ext cx="7366013" cy="4463196"/>
          </a:xfrm>
          <a:custGeom>
            <a:avLst/>
            <a:gdLst/>
            <a:ahLst/>
            <a:cxnLst/>
            <a:rect l="l" t="t" r="r" b="b"/>
            <a:pathLst>
              <a:path w="7366013" h="4463196">
                <a:moveTo>
                  <a:pt x="0" y="0"/>
                </a:moveTo>
                <a:lnTo>
                  <a:pt x="7366013" y="0"/>
                </a:lnTo>
                <a:lnTo>
                  <a:pt x="7366013" y="4463195"/>
                </a:lnTo>
                <a:lnTo>
                  <a:pt x="0" y="4463195"/>
                </a:lnTo>
                <a:lnTo>
                  <a:pt x="0" y="0"/>
                </a:lnTo>
                <a:close/>
              </a:path>
            </a:pathLst>
          </a:custGeom>
          <a:blipFill>
            <a:blip r:embed="rId4">
              <a:extLst>
                <a:ext uri="{96DAC541-7B7A-43D3-8B79-37D633B846F1}">
                  <asvg:svgBlip xmlns:asvg="http://schemas.microsoft.com/office/drawing/2016/SVG/main" xmlns="" r:embed="rId5"/>
                </a:ext>
              </a:extLst>
            </a:blip>
            <a:stretch>
              <a:fillRect l="-11456"/>
            </a:stretch>
          </a:blipFill>
        </p:spPr>
      </p:sp>
      <p:sp>
        <p:nvSpPr>
          <p:cNvPr id="5" name="Freeform 5"/>
          <p:cNvSpPr/>
          <p:nvPr/>
        </p:nvSpPr>
        <p:spPr>
          <a:xfrm>
            <a:off x="2794189" y="1181100"/>
            <a:ext cx="4908646" cy="4935567"/>
          </a:xfrm>
          <a:custGeom>
            <a:avLst/>
            <a:gdLst/>
            <a:ahLst/>
            <a:cxnLst/>
            <a:rect l="l" t="t" r="r" b="b"/>
            <a:pathLst>
              <a:path w="4908646" h="4935567">
                <a:moveTo>
                  <a:pt x="0" y="0"/>
                </a:moveTo>
                <a:lnTo>
                  <a:pt x="4908646" y="0"/>
                </a:lnTo>
                <a:lnTo>
                  <a:pt x="4908646" y="4935567"/>
                </a:lnTo>
                <a:lnTo>
                  <a:pt x="0" y="49355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3126882" y="2112346"/>
            <a:ext cx="4243260" cy="2215991"/>
          </a:xfrm>
          <a:prstGeom prst="rect">
            <a:avLst/>
          </a:prstGeom>
        </p:spPr>
        <p:txBody>
          <a:bodyPr wrap="square" lIns="0" tIns="0" rIns="0" bIns="0" rtlCol="0" anchor="t">
            <a:spAutoFit/>
          </a:bodyPr>
          <a:lstStyle/>
          <a:p>
            <a:pPr algn="ctr"/>
            <a:r>
              <a:rPr lang="en-GB" sz="7200" b="1">
                <a:solidFill>
                  <a:schemeClr val="bg1"/>
                </a:solidFill>
                <a:latin typeface="Times New Roman" panose="02020603050405020304" pitchFamily="18" charset="0"/>
                <a:cs typeface="Times New Roman" panose="02020603050405020304" pitchFamily="18" charset="0"/>
              </a:rPr>
              <a:t>3. Phạm vi sử dụng</a:t>
            </a:r>
            <a:endParaRPr lang="en-GB" sz="7200">
              <a:solidFill>
                <a:schemeClr val="bg1"/>
              </a:solidFill>
              <a:latin typeface="Times New Roman" panose="02020603050405020304" pitchFamily="18" charset="0"/>
              <a:cs typeface="Times New Roman" panose="02020603050405020304" pitchFamily="18" charset="0"/>
            </a:endParaRPr>
          </a:p>
        </p:txBody>
      </p:sp>
      <p:sp>
        <p:nvSpPr>
          <p:cNvPr id="8" name="Freeform 8"/>
          <p:cNvSpPr/>
          <p:nvPr/>
        </p:nvSpPr>
        <p:spPr>
          <a:xfrm>
            <a:off x="8160674" y="1181100"/>
            <a:ext cx="7396626" cy="4957964"/>
          </a:xfrm>
          <a:custGeom>
            <a:avLst/>
            <a:gdLst/>
            <a:ahLst/>
            <a:cxnLst/>
            <a:rect l="l" t="t" r="r" b="b"/>
            <a:pathLst>
              <a:path w="7396626" h="4957964">
                <a:moveTo>
                  <a:pt x="0" y="0"/>
                </a:moveTo>
                <a:lnTo>
                  <a:pt x="7396626" y="0"/>
                </a:lnTo>
                <a:lnTo>
                  <a:pt x="7396626" y="4957963"/>
                </a:lnTo>
                <a:lnTo>
                  <a:pt x="0" y="4957963"/>
                </a:lnTo>
                <a:lnTo>
                  <a:pt x="0" y="0"/>
                </a:lnTo>
                <a:close/>
              </a:path>
            </a:pathLst>
          </a:custGeom>
          <a:blipFill>
            <a:blip r:embed="rId8">
              <a:extLst>
                <a:ext uri="{96DAC541-7B7A-43D3-8B79-37D633B846F1}">
                  <asvg:svgBlip xmlns:asvg="http://schemas.microsoft.com/office/drawing/2016/SVG/main" xmlns="" r:embed="rId9"/>
                </a:ext>
              </a:extLst>
            </a:blip>
            <a:stretch>
              <a:fillRect l="-226" r="-226"/>
            </a:stretch>
          </a:blipFill>
        </p:spPr>
      </p:sp>
      <p:sp>
        <p:nvSpPr>
          <p:cNvPr id="11" name="Freeform 11"/>
          <p:cNvSpPr/>
          <p:nvPr/>
        </p:nvSpPr>
        <p:spPr>
          <a:xfrm>
            <a:off x="-428538" y="5530824"/>
            <a:ext cx="2405035" cy="6748824"/>
          </a:xfrm>
          <a:custGeom>
            <a:avLst/>
            <a:gdLst/>
            <a:ahLst/>
            <a:cxnLst/>
            <a:rect l="l" t="t" r="r" b="b"/>
            <a:pathLst>
              <a:path w="2405035" h="6748824">
                <a:moveTo>
                  <a:pt x="0" y="0"/>
                </a:moveTo>
                <a:lnTo>
                  <a:pt x="2405036" y="0"/>
                </a:lnTo>
                <a:lnTo>
                  <a:pt x="2405036" y="6748824"/>
                </a:lnTo>
                <a:lnTo>
                  <a:pt x="0" y="674882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flipH="1">
            <a:off x="0" y="3220342"/>
            <a:ext cx="1918648" cy="2671535"/>
          </a:xfrm>
          <a:custGeom>
            <a:avLst/>
            <a:gdLst/>
            <a:ahLst/>
            <a:cxnLst/>
            <a:rect l="l" t="t" r="r" b="b"/>
            <a:pathLst>
              <a:path w="1918648" h="2671535">
                <a:moveTo>
                  <a:pt x="1918648" y="0"/>
                </a:moveTo>
                <a:lnTo>
                  <a:pt x="0" y="0"/>
                </a:lnTo>
                <a:lnTo>
                  <a:pt x="0" y="2671535"/>
                </a:lnTo>
                <a:lnTo>
                  <a:pt x="1918648" y="2671535"/>
                </a:lnTo>
                <a:lnTo>
                  <a:pt x="1918648"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flipH="1">
            <a:off x="14137114" y="3398762"/>
            <a:ext cx="4003613" cy="8216371"/>
          </a:xfrm>
          <a:custGeom>
            <a:avLst/>
            <a:gdLst/>
            <a:ahLst/>
            <a:cxnLst/>
            <a:rect l="l" t="t" r="r" b="b"/>
            <a:pathLst>
              <a:path w="4003613" h="8216371">
                <a:moveTo>
                  <a:pt x="4003613" y="0"/>
                </a:moveTo>
                <a:lnTo>
                  <a:pt x="0" y="0"/>
                </a:lnTo>
                <a:lnTo>
                  <a:pt x="0" y="8216371"/>
                </a:lnTo>
                <a:lnTo>
                  <a:pt x="4003613" y="8216371"/>
                </a:lnTo>
                <a:lnTo>
                  <a:pt x="4003613"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Rectangle 14"/>
          <p:cNvSpPr/>
          <p:nvPr/>
        </p:nvSpPr>
        <p:spPr>
          <a:xfrm>
            <a:off x="8919624" y="1864931"/>
            <a:ext cx="5485798" cy="3194721"/>
          </a:xfrm>
          <a:prstGeom prst="rect">
            <a:avLst/>
          </a:prstGeom>
        </p:spPr>
        <p:txBody>
          <a:bodyPr wrap="square">
            <a:spAutoFit/>
          </a:bodyPr>
          <a:lstStyle/>
          <a:p>
            <a:pPr algn="just">
              <a:lnSpc>
                <a:spcPct val="130000"/>
              </a:lnSpc>
              <a:spcAft>
                <a:spcPts val="0"/>
              </a:spcAft>
            </a:pPr>
            <a:r>
              <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Dùng trong giao tiếp sinh hoạt đời thường.</a:t>
            </a:r>
          </a:p>
          <a:p>
            <a:r>
              <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Dùng trong sáng tác văn học: thơ văn trào phúng, câu đối, ca dao,..</a:t>
            </a:r>
            <a:endParaRPr lang="en-GB" sz="36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7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1906</Words>
  <Application>Microsoft Office PowerPoint</Application>
  <PresentationFormat>Custom</PresentationFormat>
  <Paragraphs>189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Patterns in Informational Text Education Presentation in Blue Green Friendly Hand Drawn Style</dc:title>
  <cp:lastModifiedBy>asus PC</cp:lastModifiedBy>
  <cp:revision>61</cp:revision>
  <dcterms:created xsi:type="dcterms:W3CDTF">2006-08-16T00:00:00Z</dcterms:created>
  <dcterms:modified xsi:type="dcterms:W3CDTF">2024-06-23T11:02:29Z</dcterms:modified>
  <dc:identifier>DAGIoKsyVrk</dc:identifier>
</cp:coreProperties>
</file>