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68" r:id="rId5"/>
    <p:sldId id="272" r:id="rId6"/>
    <p:sldId id="271" r:id="rId7"/>
    <p:sldId id="276" r:id="rId8"/>
    <p:sldId id="275" r:id="rId9"/>
    <p:sldId id="277" r:id="rId10"/>
    <p:sldId id="278" r:id="rId11"/>
    <p:sldId id="279" r:id="rId12"/>
    <p:sldId id="258" r:id="rId13"/>
    <p:sldId id="259" r:id="rId14"/>
    <p:sldId id="261" r:id="rId15"/>
    <p:sldId id="280" r:id="rId16"/>
    <p:sldId id="260" r:id="rId17"/>
    <p:sldId id="281" r:id="rId18"/>
    <p:sldId id="282" r:id="rId19"/>
    <p:sldId id="283" r:id="rId20"/>
    <p:sldId id="262" r:id="rId21"/>
    <p:sldId id="263" r:id="rId22"/>
    <p:sldId id="264" r:id="rId23"/>
    <p:sldId id="284" r:id="rId24"/>
    <p:sldId id="265" r:id="rId25"/>
    <p:sldId id="285" r:id="rId26"/>
    <p:sldId id="286" r:id="rId27"/>
    <p:sldId id="266" r:id="rId28"/>
    <p:sldId id="287" r:id="rId29"/>
    <p:sldId id="267" r:id="rId3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70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385F6-1252-42A3-A97A-E33B642D284E}" type="datetimeFigureOut">
              <a:rPr lang="en-GB" smtClean="0"/>
              <a:t>23/06/2024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FAD4A-13F0-48BA-9CEF-A345C7D2293D}" type="slidenum">
              <a:rPr lang="en-GB" smtClean="0"/>
              <a:t>‹#›</a:t>
            </a:fld>
            <a:endParaRPr lang="en-GB"/>
          </a:p>
        </p:txBody>
      </p:sp>
    </p:spTree>
    <p:extLst>
      <p:ext uri="{BB962C8B-B14F-4D97-AF65-F5344CB8AC3E}">
        <p14:creationId xmlns:p14="http://schemas.microsoft.com/office/powerpoint/2010/main" val="196513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6/23/2024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48689CE-C57C-4CCE-B5D7-91A284CB198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24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6/23/2024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7D9BAE6C-C81A-448F-810E-8201A0E7DD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13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6A006-59DD-41EF-BB59-5CF0A5B0F3A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 xmlns:a16="http://schemas.microsoft.com/office/drawing/2014/main" id="{847CF5D0-5E86-4B07-82F0-4706674B42C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6/23/2024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3E38045-8612-4FFC-BF9F-64FB98C8EF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86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C063-6317-449C-A341-883F2682D4C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 xmlns:a16="http://schemas.microsoft.com/office/drawing/2014/main" id="{5D53C2C5-1069-41AD-AB8E-A272B5F74D0D}"/>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 xmlns:a16="http://schemas.microsoft.com/office/drawing/2014/main" id="{B335F9C6-7A1E-4BB1-8382-AF2048FA93A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6/23/2024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2D613E6-C32A-4783-9219-260167E50DB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97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6/23/2024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F5C2166-B6AA-4084-B4D7-069DDC982D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0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 xmlns:a16="http://schemas.microsoft.com/office/drawing/2014/main" id="{14725A84-4E0B-4116-9DC9-EE85314AE53B}"/>
              </a:ext>
            </a:extLst>
          </p:cNvPr>
          <p:cNvSpPr txBox="1"/>
          <p:nvPr userDrawn="1"/>
        </p:nvSpPr>
        <p:spPr>
          <a:xfrm>
            <a:off x="7681966" y="-2268498"/>
            <a:ext cx="2924069" cy="553998"/>
          </a:xfrm>
          <a:prstGeom prst="rect">
            <a:avLst/>
          </a:prstGeom>
          <a:noFill/>
        </p:spPr>
        <p:txBody>
          <a:bodyPr vert="horz" wrap="none" lIns="0" tIns="0" rIns="0" bIns="0" rtlCol="0">
            <a:spAutoFit/>
          </a:bodyPr>
          <a:lstStyle/>
          <a:p>
            <a:pPr algn="ctr"/>
            <a:r>
              <a:rPr lang="en-US" sz="3600">
                <a:solidFill>
                  <a:srgbClr val="CFCFCF"/>
                </a:solidFill>
              </a:rPr>
              <a:t>www.9slide.vn</a:t>
            </a:r>
          </a:p>
        </p:txBody>
      </p:sp>
      <p:sp>
        <p:nvSpPr>
          <p:cNvPr id="2" name="Title Placeholder 1">
            <a:extLst>
              <a:ext uri="{FF2B5EF4-FFF2-40B4-BE49-F238E27FC236}">
                <a16:creationId xmlns="" xmlns:a16="http://schemas.microsoft.com/office/drawing/2014/main" id="{76CB0E7E-7BDA-4369-B06E-95E5B313A5C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FF2DE87-7D95-4722-9EE5-248D158C7FF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D0A038-BC78-4ECC-BEFF-CCB515E4848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69B9EE9-F3BF-4B40-83E7-C9BC68FDDB0E}" type="datetimeFigureOut">
              <a:rPr lang="en-US" smtClean="0">
                <a:solidFill>
                  <a:prstClr val="black">
                    <a:tint val="75000"/>
                  </a:prstClr>
                </a:solidFill>
              </a:rPr>
              <a:pPr/>
              <a:t>6/23/2024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0ECDB14-4F91-4B5C-8ACA-1B5E7E69B7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B30118F-80C4-4861-A4D3-A50D382E7D5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3303150" y="-3336334"/>
            <a:ext cx="24894300" cy="16926485"/>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black"/>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50">
                <a:solidFill>
                  <a:prstClr val="white">
                    <a:lumMod val="75000"/>
                  </a:prstClr>
                </a:solidFill>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grpSp>
      <p:sp>
        <p:nvSpPr>
          <p:cNvPr id="50" name="9Slide.vn">
            <a:extLst>
              <a:ext uri="{FF2B5EF4-FFF2-40B4-BE49-F238E27FC236}">
                <a16:creationId xmlns="" xmlns:a16="http://schemas.microsoft.com/office/drawing/2014/main" id="{0F30810D-0BA7-48B5-9100-E09C5C296021}"/>
              </a:ext>
            </a:extLst>
          </p:cNvPr>
          <p:cNvSpPr>
            <a:spLocks noSelect="1"/>
          </p:cNvSpPr>
          <p:nvPr userDrawn="1">
            <p:custDataLst>
              <p:tags r:id="rId8"/>
            </p:custDataLst>
          </p:nvPr>
        </p:nvSpPr>
        <p:spPr>
          <a:xfrm>
            <a:off x="9137142" y="-13373100"/>
            <a:ext cx="13716" cy="137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51" name="9Slide.vn">
            <a:extLst>
              <a:ext uri="{FF2B5EF4-FFF2-40B4-BE49-F238E27FC236}">
                <a16:creationId xmlns="" xmlns:a16="http://schemas.microsoft.com/office/drawing/2014/main" id="{5703AF2A-1D5F-4BD2-8904-9B6C863CB9B3}"/>
              </a:ext>
            </a:extLst>
          </p:cNvPr>
          <p:cNvSpPr>
            <a:spLocks noSelect="1"/>
          </p:cNvSpPr>
          <p:nvPr userDrawn="1">
            <p:custDataLst>
              <p:tags r:id="rId9"/>
            </p:custDataLst>
          </p:nvPr>
        </p:nvSpPr>
        <p:spPr>
          <a:xfrm>
            <a:off x="9137142" y="23646384"/>
            <a:ext cx="13716" cy="137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Tree>
    <p:extLst>
      <p:ext uri="{BB962C8B-B14F-4D97-AF65-F5344CB8AC3E}">
        <p14:creationId xmlns:p14="http://schemas.microsoft.com/office/powerpoint/2010/main" val="1445902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tx2"/>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lumMod val="50000"/>
              <a:lumOff val="50000"/>
            </a:schemeClr>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lumMod val="50000"/>
              <a:lumOff val="50000"/>
            </a:schemeClr>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lumMod val="50000"/>
              <a:lumOff val="50000"/>
            </a:schemeClr>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lumMod val="50000"/>
              <a:lumOff val="50000"/>
            </a:schemeClr>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lumMod val="50000"/>
              <a:lumOff val="50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4.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4.png"/><Relationship Id="rId10" Type="http://schemas.openxmlformats.org/officeDocument/2006/relationships/image" Target="../media/image21.svg"/><Relationship Id="rId4" Type="http://schemas.openxmlformats.org/officeDocument/2006/relationships/image" Target="../media/image2.jpe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sv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sv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sv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4.png"/><Relationship Id="rId10" Type="http://schemas.openxmlformats.org/officeDocument/2006/relationships/image" Target="../media/image21.svg"/><Relationship Id="rId4" Type="http://schemas.openxmlformats.org/officeDocument/2006/relationships/image" Target="../media/image2.jpe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sv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4.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4.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30.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34.svg"/><Relationship Id="rId5" Type="http://schemas.openxmlformats.org/officeDocument/2006/relationships/image" Target="../media/image4.png"/><Relationship Id="rId10" Type="http://schemas.openxmlformats.org/officeDocument/2006/relationships/image" Target="../media/image32.png"/><Relationship Id="rId4" Type="http://schemas.openxmlformats.org/officeDocument/2006/relationships/image" Target="../media/image2.jpe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sv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4.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sv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4.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4.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5.svg"/></Relationships>
</file>

<file path=ppt/slides/_rels/slide2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7.png"/><Relationship Id="rId12"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2.jpeg"/><Relationship Id="rId9" Type="http://schemas.openxmlformats.org/officeDocument/2006/relationships/image" Target="../media/image8.png"/><Relationship Id="rId14" Type="http://schemas.openxmlformats.org/officeDocument/2006/relationships/image" Target="../media/image42.svg"/></Relationships>
</file>

<file path=ppt/slides/_rels/slide2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sv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24.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7.png"/><Relationship Id="rId12"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2.jpeg"/><Relationship Id="rId9" Type="http://schemas.openxmlformats.org/officeDocument/2006/relationships/image" Target="../media/image8.png"/><Relationship Id="rId14" Type="http://schemas.openxmlformats.org/officeDocument/2006/relationships/image" Target="../media/image42.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7.png"/><Relationship Id="rId12"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2.jpeg"/><Relationship Id="rId9" Type="http://schemas.openxmlformats.org/officeDocument/2006/relationships/image" Target="../media/image8.png"/><Relationship Id="rId14" Type="http://schemas.openxmlformats.org/officeDocument/2006/relationships/image" Target="../media/image42.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7.png"/><Relationship Id="rId3" Type="http://schemas.openxmlformats.org/officeDocument/2006/relationships/video" Target="NULL" TargetMode="Externa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slideLayout" Target="../slideLayouts/slideLayout12.xml"/><Relationship Id="rId15" Type="http://schemas.openxmlformats.org/officeDocument/2006/relationships/image" Target="../media/image19.png"/><Relationship Id="rId10" Type="http://schemas.openxmlformats.org/officeDocument/2006/relationships/image" Target="../media/image14.png"/><Relationship Id="rId4" Type="http://schemas.microsoft.com/office/2007/relationships/media" Target="../media/media2.mp4"/><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7.png"/><Relationship Id="rId3" Type="http://schemas.microsoft.com/office/2007/relationships/media" Target="../media/media3.mp4"/><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slideLayout" Target="../slideLayouts/slideLayout12.xml"/><Relationship Id="rId15" Type="http://schemas.openxmlformats.org/officeDocument/2006/relationships/image" Target="../media/image21.emf"/><Relationship Id="rId10" Type="http://schemas.openxmlformats.org/officeDocument/2006/relationships/image" Target="../media/image14.png"/><Relationship Id="rId4" Type="http://schemas.openxmlformats.org/officeDocument/2006/relationships/video" Target="../media/media3.mp4"/><Relationship Id="rId9" Type="http://schemas.openxmlformats.org/officeDocument/2006/relationships/image" Target="../media/image13.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7.png"/><Relationship Id="rId3" Type="http://schemas.openxmlformats.org/officeDocument/2006/relationships/video" Target="NULL" TargetMode="Externa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slideLayout" Target="../slideLayouts/slideLayout12.xml"/><Relationship Id="rId15" Type="http://schemas.openxmlformats.org/officeDocument/2006/relationships/image" Target="../media/image19.png"/><Relationship Id="rId10" Type="http://schemas.openxmlformats.org/officeDocument/2006/relationships/image" Target="../media/image14.png"/><Relationship Id="rId4" Type="http://schemas.microsoft.com/office/2007/relationships/media" Target="../media/media2.mp4"/><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7.png"/><Relationship Id="rId3" Type="http://schemas.microsoft.com/office/2007/relationships/media" Target="../media/media3.mp4"/><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slideLayout" Target="../slideLayouts/slideLayout12.xml"/><Relationship Id="rId15" Type="http://schemas.openxmlformats.org/officeDocument/2006/relationships/image" Target="../media/image21.emf"/><Relationship Id="rId10" Type="http://schemas.openxmlformats.org/officeDocument/2006/relationships/image" Target="../media/image14.png"/><Relationship Id="rId4" Type="http://schemas.openxmlformats.org/officeDocument/2006/relationships/video" Target="../media/media3.mp4"/><Relationship Id="rId9" Type="http://schemas.openxmlformats.org/officeDocument/2006/relationships/image" Target="../media/image13.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7.png"/><Relationship Id="rId3" Type="http://schemas.openxmlformats.org/officeDocument/2006/relationships/video" Target="NULL" TargetMode="Externa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slideLayout" Target="../slideLayouts/slideLayout12.xml"/><Relationship Id="rId15" Type="http://schemas.openxmlformats.org/officeDocument/2006/relationships/image" Target="../media/image19.png"/><Relationship Id="rId10" Type="http://schemas.openxmlformats.org/officeDocument/2006/relationships/image" Target="../media/image14.png"/><Relationship Id="rId4" Type="http://schemas.microsoft.com/office/2007/relationships/media" Target="../media/media2.mp4"/><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9957038" y="6156112"/>
            <a:ext cx="4751749" cy="4978718"/>
            <a:chOff x="0" y="0"/>
            <a:chExt cx="6335666" cy="6638291"/>
          </a:xfrm>
        </p:grpSpPr>
        <p:sp>
          <p:nvSpPr>
            <p:cNvPr id="6" name="Freeform 6"/>
            <p:cNvSpPr/>
            <p:nvPr/>
          </p:nvSpPr>
          <p:spPr>
            <a:xfrm>
              <a:off x="4212057" y="0"/>
              <a:ext cx="1906101" cy="1043157"/>
            </a:xfrm>
            <a:custGeom>
              <a:avLst/>
              <a:gdLst/>
              <a:ahLst/>
              <a:cxnLst/>
              <a:rect l="l" t="t" r="r" b="b"/>
              <a:pathLst>
                <a:path w="1906101" h="1043157">
                  <a:moveTo>
                    <a:pt x="0" y="0"/>
                  </a:moveTo>
                  <a:lnTo>
                    <a:pt x="1906101" y="0"/>
                  </a:lnTo>
                  <a:lnTo>
                    <a:pt x="1906101" y="1043157"/>
                  </a:lnTo>
                  <a:lnTo>
                    <a:pt x="0" y="10431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0" y="590610"/>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sp>
        <p:nvSpPr>
          <p:cNvPr id="8" name="Freeform 8"/>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TextBox 10"/>
          <p:cNvSpPr txBox="1"/>
          <p:nvPr/>
        </p:nvSpPr>
        <p:spPr>
          <a:xfrm>
            <a:off x="932211" y="1051794"/>
            <a:ext cx="10491440" cy="5416868"/>
          </a:xfrm>
          <a:prstGeom prst="rect">
            <a:avLst/>
          </a:prstGeom>
        </p:spPr>
        <p:txBody>
          <a:bodyPr wrap="square" lIns="0" tIns="0" rIns="0" bIns="0" rtlCol="0" anchor="t">
            <a:spAutoFit/>
          </a:bodyPr>
          <a:lstStyle/>
          <a:p>
            <a:pPr algn="ctr"/>
            <a:r>
              <a:rPr lang="en-US" sz="88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BIỆN PHÁP TU TỪ ĐIỆP THANH VÀ BIỆN PHÁP TU TỪ ĐIỆP VẦN</a:t>
            </a:r>
            <a:endParaRPr lang="en-GB" sz="88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2" name="Freeform 12"/>
          <p:cNvSpPr/>
          <p:nvPr/>
        </p:nvSpPr>
        <p:spPr>
          <a:xfrm>
            <a:off x="328570" y="6938479"/>
            <a:ext cx="3405735" cy="4955434"/>
          </a:xfrm>
          <a:custGeom>
            <a:avLst/>
            <a:gdLst/>
            <a:ahLst/>
            <a:cxnLst/>
            <a:rect l="l" t="t" r="r" b="b"/>
            <a:pathLst>
              <a:path w="3405735" h="4955434">
                <a:moveTo>
                  <a:pt x="0" y="0"/>
                </a:moveTo>
                <a:lnTo>
                  <a:pt x="3405735" y="0"/>
                </a:lnTo>
                <a:lnTo>
                  <a:pt x="3405735" y="4955435"/>
                </a:lnTo>
                <a:lnTo>
                  <a:pt x="0" y="495543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1817141" y="-195956"/>
            <a:ext cx="1031543" cy="1801107"/>
          </a:xfrm>
          <a:custGeom>
            <a:avLst/>
            <a:gdLst/>
            <a:ahLst/>
            <a:cxnLst/>
            <a:rect l="l" t="t" r="r" b="b"/>
            <a:pathLst>
              <a:path w="1031543" h="1801107">
                <a:moveTo>
                  <a:pt x="0" y="0"/>
                </a:moveTo>
                <a:lnTo>
                  <a:pt x="1031543" y="0"/>
                </a:lnTo>
                <a:lnTo>
                  <a:pt x="1031543" y="1801107"/>
                </a:lnTo>
                <a:lnTo>
                  <a:pt x="0" y="1801107"/>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13271203" y="-195956"/>
            <a:ext cx="1437585" cy="1508915"/>
          </a:xfrm>
          <a:custGeom>
            <a:avLst/>
            <a:gdLst/>
            <a:ahLst/>
            <a:cxnLst/>
            <a:rect l="l" t="t" r="r" b="b"/>
            <a:pathLst>
              <a:path w="1437585" h="1508915">
                <a:moveTo>
                  <a:pt x="0" y="0"/>
                </a:moveTo>
                <a:lnTo>
                  <a:pt x="1437584" y="0"/>
                </a:lnTo>
                <a:lnTo>
                  <a:pt x="1437584" y="1508915"/>
                </a:lnTo>
                <a:lnTo>
                  <a:pt x="0" y="150891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6158212" y="126103"/>
            <a:ext cx="11101088" cy="7165248"/>
          </a:xfrm>
          <a:custGeom>
            <a:avLst/>
            <a:gdLst/>
            <a:ahLst/>
            <a:cxnLst/>
            <a:rect l="l" t="t" r="r" b="b"/>
            <a:pathLst>
              <a:path w="11101088" h="7165248">
                <a:moveTo>
                  <a:pt x="0" y="0"/>
                </a:moveTo>
                <a:lnTo>
                  <a:pt x="11101088" y="0"/>
                </a:lnTo>
                <a:lnTo>
                  <a:pt x="11101088" y="7165248"/>
                </a:lnTo>
                <a:lnTo>
                  <a:pt x="0" y="71652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6"/>
          <p:cNvSpPr txBox="1"/>
          <p:nvPr/>
        </p:nvSpPr>
        <p:spPr>
          <a:xfrm>
            <a:off x="6610261" y="2735385"/>
            <a:ext cx="10196989" cy="1769715"/>
          </a:xfrm>
          <a:prstGeom prst="rect">
            <a:avLst/>
          </a:prstGeom>
        </p:spPr>
        <p:txBody>
          <a:bodyPr lIns="0" tIns="0" rIns="0" bIns="0" rtlCol="0" anchor="t">
            <a:spAutoFit/>
          </a:bodyPr>
          <a:lstStyle/>
          <a:p>
            <a:pPr algn="ctr"/>
            <a:r>
              <a:rPr lang="en-GB" sz="115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I. LÝ THUYẾT</a:t>
            </a:r>
          </a:p>
        </p:txBody>
      </p:sp>
      <p:sp>
        <p:nvSpPr>
          <p:cNvPr id="8" name="Freeform 8"/>
          <p:cNvSpPr/>
          <p:nvPr/>
        </p:nvSpPr>
        <p:spPr>
          <a:xfrm>
            <a:off x="618873" y="2184597"/>
            <a:ext cx="4917503" cy="9106488"/>
          </a:xfrm>
          <a:custGeom>
            <a:avLst/>
            <a:gdLst/>
            <a:ahLst/>
            <a:cxnLst/>
            <a:rect l="l" t="t" r="r" b="b"/>
            <a:pathLst>
              <a:path w="4917503" h="9106488">
                <a:moveTo>
                  <a:pt x="0" y="0"/>
                </a:moveTo>
                <a:lnTo>
                  <a:pt x="4917503" y="0"/>
                </a:lnTo>
                <a:lnTo>
                  <a:pt x="4917503" y="9106488"/>
                </a:lnTo>
                <a:lnTo>
                  <a:pt x="0" y="91064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27619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620678" y="152504"/>
            <a:ext cx="11118477" cy="6792379"/>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2487802" y="2579813"/>
            <a:ext cx="7614420" cy="9285878"/>
          </a:xfrm>
          <a:custGeom>
            <a:avLst/>
            <a:gdLst/>
            <a:ahLst/>
            <a:cxnLst/>
            <a:rect l="l" t="t" r="r" b="b"/>
            <a:pathLst>
              <a:path w="7614420" h="9285878">
                <a:moveTo>
                  <a:pt x="0" y="0"/>
                </a:moveTo>
                <a:lnTo>
                  <a:pt x="7614421" y="0"/>
                </a:lnTo>
                <a:lnTo>
                  <a:pt x="7614421" y="9285879"/>
                </a:lnTo>
                <a:lnTo>
                  <a:pt x="0" y="928587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208143250"/>
              </p:ext>
            </p:extLst>
          </p:nvPr>
        </p:nvGraphicFramePr>
        <p:xfrm>
          <a:off x="1621183" y="1454247"/>
          <a:ext cx="9117465" cy="4010916"/>
        </p:xfrm>
        <a:graphic>
          <a:graphicData uri="http://schemas.openxmlformats.org/drawingml/2006/table">
            <a:tbl>
              <a:tblPr firstRow="1" firstCol="1" bandRow="1">
                <a:effectLst>
                  <a:outerShdw blurRad="50800" dist="38100" algn="l" rotWithShape="0">
                    <a:prstClr val="black">
                      <a:alpha val="40000"/>
                    </a:prstClr>
                  </a:outerShdw>
                </a:effectLst>
              </a:tblPr>
              <a:tblGrid>
                <a:gridCol w="3039155"/>
                <a:gridCol w="3039155"/>
                <a:gridCol w="3039155"/>
              </a:tblGrid>
              <a:tr h="440510">
                <a:tc>
                  <a:txBody>
                    <a:bodyPr/>
                    <a:lstStyle/>
                    <a:p>
                      <a:pPr>
                        <a:lnSpc>
                          <a:spcPct val="130000"/>
                        </a:lnSpc>
                        <a:spcAft>
                          <a:spcPts val="0"/>
                        </a:spcAft>
                      </a:pPr>
                      <a:r>
                        <a:rPr lang="en-US" sz="4400">
                          <a:effectLst/>
                          <a:latin typeface="Times New Roman" panose="02020603050405020304" pitchFamily="18" charset="0"/>
                          <a:ea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b="1">
                          <a:effectLst/>
                          <a:latin typeface="Times New Roman" panose="02020603050405020304" pitchFamily="18" charset="0"/>
                          <a:ea typeface="Times New Roman" panose="02020603050405020304" pitchFamily="18" charset="0"/>
                        </a:rPr>
                        <a:t>Điệp thanh</a:t>
                      </a:r>
                      <a:endParaRPr lang="en-GB" sz="4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b="1">
                          <a:effectLst/>
                          <a:latin typeface="Times New Roman" panose="02020603050405020304" pitchFamily="18" charset="0"/>
                          <a:ea typeface="Times New Roman" panose="02020603050405020304" pitchFamily="18" charset="0"/>
                        </a:rPr>
                        <a:t>Điệp vần</a:t>
                      </a:r>
                      <a:endParaRPr lang="en-GB" sz="4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510">
                <a:tc>
                  <a:txBody>
                    <a:bodyPr/>
                    <a:lstStyle/>
                    <a:p>
                      <a:pPr algn="ctr">
                        <a:lnSpc>
                          <a:spcPct val="130000"/>
                        </a:lnSpc>
                        <a:spcAft>
                          <a:spcPts val="0"/>
                        </a:spcAft>
                      </a:pPr>
                      <a:r>
                        <a:rPr lang="en-US" sz="4400" b="1">
                          <a:effectLst/>
                          <a:latin typeface="Times New Roman" panose="02020603050405020304" pitchFamily="18" charset="0"/>
                          <a:ea typeface="Times New Roman" panose="02020603050405020304" pitchFamily="18" charset="0"/>
                        </a:rPr>
                        <a:t>1. Là gì?</a:t>
                      </a:r>
                      <a:endParaRPr lang="en-GB" sz="4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510">
                <a:tc>
                  <a:txBody>
                    <a:bodyPr/>
                    <a:lstStyle/>
                    <a:p>
                      <a:pPr algn="ctr">
                        <a:lnSpc>
                          <a:spcPct val="130000"/>
                        </a:lnSpc>
                        <a:spcAft>
                          <a:spcPts val="0"/>
                        </a:spcAft>
                      </a:pPr>
                      <a:r>
                        <a:rPr lang="en-US" sz="4400" b="1">
                          <a:effectLst/>
                          <a:latin typeface="Times New Roman" panose="02020603050405020304" pitchFamily="18" charset="0"/>
                          <a:ea typeface="Times New Roman" panose="02020603050405020304" pitchFamily="18" charset="0"/>
                        </a:rPr>
                        <a:t>2. Tác dụng</a:t>
                      </a:r>
                      <a:endParaRPr lang="en-GB" sz="4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510">
                <a:tc>
                  <a:txBody>
                    <a:bodyPr/>
                    <a:lstStyle/>
                    <a:p>
                      <a:pPr algn="ctr">
                        <a:lnSpc>
                          <a:spcPct val="130000"/>
                        </a:lnSpc>
                        <a:spcAft>
                          <a:spcPts val="0"/>
                        </a:spcAft>
                      </a:pPr>
                      <a:r>
                        <a:rPr lang="en-US" sz="4400" b="1">
                          <a:effectLst/>
                          <a:latin typeface="Times New Roman" panose="02020603050405020304" pitchFamily="18" charset="0"/>
                          <a:ea typeface="Times New Roman" panose="02020603050405020304" pitchFamily="18" charset="0"/>
                        </a:rPr>
                        <a:t>3. Cách nhận biết</a:t>
                      </a:r>
                      <a:endParaRPr lang="en-GB" sz="4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228600" y="-876299"/>
            <a:ext cx="13279878" cy="97536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3051278" y="2903518"/>
            <a:ext cx="3811655" cy="8556778"/>
          </a:xfrm>
          <a:custGeom>
            <a:avLst/>
            <a:gdLst/>
            <a:ahLst/>
            <a:cxnLst/>
            <a:rect l="l" t="t" r="r" b="b"/>
            <a:pathLst>
              <a:path w="3811655" h="8556778">
                <a:moveTo>
                  <a:pt x="0" y="0"/>
                </a:moveTo>
                <a:lnTo>
                  <a:pt x="3811656" y="0"/>
                </a:lnTo>
                <a:lnTo>
                  <a:pt x="3811656" y="8556778"/>
                </a:lnTo>
                <a:lnTo>
                  <a:pt x="0" y="8556778"/>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1421787056"/>
              </p:ext>
            </p:extLst>
          </p:nvPr>
        </p:nvGraphicFramePr>
        <p:xfrm>
          <a:off x="304800" y="587195"/>
          <a:ext cx="11887200" cy="6583680"/>
        </p:xfrm>
        <a:graphic>
          <a:graphicData uri="http://schemas.openxmlformats.org/drawingml/2006/table">
            <a:tbl>
              <a:tblPr firstRow="1" firstCol="1" bandRow="1"/>
              <a:tblGrid>
                <a:gridCol w="1709271"/>
                <a:gridCol w="5084413"/>
                <a:gridCol w="5093516"/>
              </a:tblGrid>
              <a:tr h="113149">
                <a:tc>
                  <a:txBody>
                    <a:bodyPr/>
                    <a:lstStyle/>
                    <a:p>
                      <a:pPr algn="just">
                        <a:lnSpc>
                          <a:spcPct val="100000"/>
                        </a:lnSpc>
                        <a:spcAft>
                          <a:spcPts val="0"/>
                        </a:spcAft>
                      </a:pPr>
                      <a:r>
                        <a:rPr lang="en-US" sz="3600">
                          <a:effectLst/>
                          <a:latin typeface="Times New Roman" panose="02020603050405020304" pitchFamily="18" charset="0"/>
                          <a:ea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b="1">
                          <a:effectLst/>
                          <a:latin typeface="Times New Roman" panose="02020603050405020304" pitchFamily="18" charset="0"/>
                          <a:ea typeface="Times New Roman" panose="02020603050405020304" pitchFamily="18" charset="0"/>
                        </a:rPr>
                        <a:t>Điệp thanh</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b="1">
                          <a:effectLst/>
                          <a:latin typeface="Times New Roman" panose="02020603050405020304" pitchFamily="18" charset="0"/>
                          <a:ea typeface="Times New Roman" panose="02020603050405020304" pitchFamily="18" charset="0"/>
                        </a:rPr>
                        <a:t>Điệp vần</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45">
                <a:tc>
                  <a:txBody>
                    <a:bodyPr/>
                    <a:lstStyle/>
                    <a:p>
                      <a:pPr>
                        <a:lnSpc>
                          <a:spcPct val="100000"/>
                        </a:lnSpc>
                        <a:spcAft>
                          <a:spcPts val="0"/>
                        </a:spcAft>
                      </a:pPr>
                      <a:endParaRPr lang="vi-VN" sz="3600" b="1" smtClean="0">
                        <a:effectLst/>
                        <a:latin typeface="Times New Roman" panose="02020603050405020304" pitchFamily="18" charset="0"/>
                        <a:ea typeface="Times New Roman" panose="02020603050405020304" pitchFamily="18" charset="0"/>
                      </a:endParaRPr>
                    </a:p>
                    <a:p>
                      <a:pPr>
                        <a:lnSpc>
                          <a:spcPct val="100000"/>
                        </a:lnSpc>
                        <a:spcAft>
                          <a:spcPts val="0"/>
                        </a:spcAft>
                      </a:pPr>
                      <a:endParaRPr lang="vi-VN" sz="3600" b="1" smtClean="0">
                        <a:effectLst/>
                        <a:latin typeface="Times New Roman" panose="02020603050405020304" pitchFamily="18" charset="0"/>
                        <a:ea typeface="Times New Roman" panose="02020603050405020304" pitchFamily="18" charset="0"/>
                      </a:endParaRPr>
                    </a:p>
                    <a:p>
                      <a:pPr>
                        <a:lnSpc>
                          <a:spcPct val="100000"/>
                        </a:lnSpc>
                        <a:spcAft>
                          <a:spcPts val="0"/>
                        </a:spcAft>
                      </a:pPr>
                      <a:r>
                        <a:rPr lang="en-US" sz="3600" b="1" smtClean="0">
                          <a:effectLst/>
                          <a:latin typeface="Times New Roman" panose="02020603050405020304" pitchFamily="18" charset="0"/>
                          <a:ea typeface="Times New Roman" panose="02020603050405020304" pitchFamily="18" charset="0"/>
                        </a:rPr>
                        <a:t>1</a:t>
                      </a:r>
                      <a:r>
                        <a:rPr lang="en-US" sz="3600" b="1">
                          <a:effectLst/>
                          <a:latin typeface="Times New Roman" panose="02020603050405020304" pitchFamily="18" charset="0"/>
                          <a:ea typeface="Times New Roman" panose="02020603050405020304" pitchFamily="18" charset="0"/>
                        </a:rPr>
                        <a:t>. Là gì?</a:t>
                      </a:r>
                      <a:endParaRPr lang="en-GB" sz="3600" b="1">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43510" algn="l"/>
                        </a:tabLst>
                      </a:pPr>
                      <a:r>
                        <a:rPr lang="en-GB" sz="3600">
                          <a:solidFill>
                            <a:srgbClr val="231F20"/>
                          </a:solidFill>
                          <a:effectLst/>
                          <a:latin typeface="Times New Roman" panose="02020603050405020304" pitchFamily="18" charset="0"/>
                          <a:ea typeface="Times New Roman" panose="02020603050405020304" pitchFamily="18" charset="0"/>
                        </a:rPr>
                        <a:t>Là biện pháp tu từ ngữ âm, tạo nên bằng cách lặp lại thanh điệu cùng loại (thanh bằng hoặc thanh trắc) </a:t>
                      </a: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Là biện pháp tu từ ngữ âm, sử dụng những âm tiết có vần giống nhau.</a:t>
                      </a:r>
                      <a:endParaRPr lang="en-GB" sz="3600">
                        <a:effectLst/>
                        <a:latin typeface="Times New Roman" panose="02020603050405020304" pitchFamily="18" charset="0"/>
                        <a:ea typeface="Calibri" panose="020F0502020204030204" pitchFamily="34"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640">
                <a:tc>
                  <a:txBody>
                    <a:bodyPr/>
                    <a:lstStyle/>
                    <a:p>
                      <a:pPr>
                        <a:lnSpc>
                          <a:spcPct val="100000"/>
                        </a:lnSpc>
                        <a:spcAft>
                          <a:spcPts val="0"/>
                        </a:spcAft>
                      </a:pPr>
                      <a:endParaRPr lang="vi-VN" sz="3600" b="1" smtClean="0">
                        <a:effectLst/>
                        <a:latin typeface="Times New Roman" panose="02020603050405020304" pitchFamily="18" charset="0"/>
                        <a:ea typeface="Times New Roman" panose="02020603050405020304" pitchFamily="18" charset="0"/>
                      </a:endParaRPr>
                    </a:p>
                    <a:p>
                      <a:pPr>
                        <a:lnSpc>
                          <a:spcPct val="100000"/>
                        </a:lnSpc>
                        <a:spcAft>
                          <a:spcPts val="0"/>
                        </a:spcAft>
                      </a:pPr>
                      <a:endParaRPr lang="vi-VN" sz="3600" b="1" smtClean="0">
                        <a:effectLst/>
                        <a:latin typeface="Times New Roman" panose="02020603050405020304" pitchFamily="18" charset="0"/>
                        <a:ea typeface="Times New Roman" panose="02020603050405020304" pitchFamily="18" charset="0"/>
                      </a:endParaRPr>
                    </a:p>
                    <a:p>
                      <a:pPr>
                        <a:lnSpc>
                          <a:spcPct val="100000"/>
                        </a:lnSpc>
                        <a:spcAft>
                          <a:spcPts val="0"/>
                        </a:spcAft>
                      </a:pPr>
                      <a:r>
                        <a:rPr lang="en-US" sz="3600" b="1" smtClean="0">
                          <a:effectLst/>
                          <a:latin typeface="Times New Roman" panose="02020603050405020304" pitchFamily="18" charset="0"/>
                          <a:ea typeface="Times New Roman" panose="02020603050405020304" pitchFamily="18" charset="0"/>
                        </a:rPr>
                        <a:t>2</a:t>
                      </a:r>
                      <a:r>
                        <a:rPr lang="en-US" sz="3600" b="1">
                          <a:effectLst/>
                          <a:latin typeface="Times New Roman" panose="02020603050405020304" pitchFamily="18" charset="0"/>
                          <a:ea typeface="Times New Roman" panose="02020603050405020304" pitchFamily="18" charset="0"/>
                        </a:rPr>
                        <a:t>. Tác dụng</a:t>
                      </a:r>
                      <a:endParaRPr lang="en-GB" sz="3600" b="1">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Làm tăng tính nhạc, nâng cao hiệu quả diễn đạt.</a:t>
                      </a:r>
                      <a:endParaRPr lang="en-GB" sz="3600">
                        <a:effectLst/>
                        <a:latin typeface="Times New Roman" panose="02020603050405020304" pitchFamily="18" charset="0"/>
                        <a:ea typeface="Calibri" panose="020F0502020204030204" pitchFamily="34"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Tạo ra sự trùng điệp về âm hưởng, tăng tính nhạc để biểu đạt cảm xúc của người viết (người nói), đồng thời gây ấn tượng thẩm mĩ cho người đọc (người nghe).</a:t>
                      </a:r>
                      <a:endParaRPr lang="en-GB" sz="3600">
                        <a:effectLst/>
                        <a:latin typeface="Times New Roman" panose="02020603050405020304" pitchFamily="18" charset="0"/>
                        <a:ea typeface="Calibri" panose="020F0502020204030204" pitchFamily="34"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4800601" y="-800100"/>
            <a:ext cx="13986596" cy="92964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1371600" y="3314700"/>
            <a:ext cx="6739192" cy="8040251"/>
          </a:xfrm>
          <a:custGeom>
            <a:avLst/>
            <a:gdLst/>
            <a:ahLst/>
            <a:cxnLst/>
            <a:rect l="l" t="t" r="r" b="b"/>
            <a:pathLst>
              <a:path w="6739192" h="8040251">
                <a:moveTo>
                  <a:pt x="0" y="0"/>
                </a:moveTo>
                <a:lnTo>
                  <a:pt x="6739192" y="0"/>
                </a:lnTo>
                <a:lnTo>
                  <a:pt x="6739192" y="8040251"/>
                </a:lnTo>
                <a:lnTo>
                  <a:pt x="0" y="804025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3229868985"/>
              </p:ext>
            </p:extLst>
          </p:nvPr>
        </p:nvGraphicFramePr>
        <p:xfrm>
          <a:off x="5414147" y="922020"/>
          <a:ext cx="12310808" cy="5852160"/>
        </p:xfrm>
        <a:graphic>
          <a:graphicData uri="http://schemas.openxmlformats.org/drawingml/2006/table">
            <a:tbl>
              <a:tblPr firstRow="1" firstCol="1" bandRow="1">
                <a:effectLst>
                  <a:outerShdw blurRad="50800" dist="38100" algn="l" rotWithShape="0">
                    <a:prstClr val="black">
                      <a:alpha val="40000"/>
                    </a:prstClr>
                  </a:outerShdw>
                </a:effectLst>
              </a:tblPr>
              <a:tblGrid>
                <a:gridCol w="1854611"/>
                <a:gridCol w="4419600"/>
                <a:gridCol w="6036597"/>
              </a:tblGrid>
              <a:tr h="113149">
                <a:tc>
                  <a:txBody>
                    <a:bodyPr/>
                    <a:lstStyle/>
                    <a:p>
                      <a:pPr algn="just">
                        <a:lnSpc>
                          <a:spcPct val="100000"/>
                        </a:lnSpc>
                        <a:spcAft>
                          <a:spcPts val="0"/>
                        </a:spcAft>
                      </a:pPr>
                      <a:r>
                        <a:rPr lang="en-US" sz="3200">
                          <a:effectLst/>
                          <a:latin typeface="Times New Roman" panose="02020603050405020304" pitchFamily="18" charset="0"/>
                          <a:ea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a:effectLst/>
                          <a:latin typeface="Times New Roman" panose="02020603050405020304" pitchFamily="18" charset="0"/>
                          <a:ea typeface="Times New Roman" panose="02020603050405020304" pitchFamily="18" charset="0"/>
                        </a:rPr>
                        <a:t>Điệp thanh</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a:effectLst/>
                          <a:latin typeface="Times New Roman" panose="02020603050405020304" pitchFamily="18" charset="0"/>
                          <a:ea typeface="Times New Roman" panose="02020603050405020304" pitchFamily="18" charset="0"/>
                        </a:rPr>
                        <a:t>Điệp vần</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2429">
                <a:tc>
                  <a:txBody>
                    <a:bodyPr/>
                    <a:lstStyle/>
                    <a:p>
                      <a:pPr>
                        <a:lnSpc>
                          <a:spcPct val="100000"/>
                        </a:lnSpc>
                        <a:spcAft>
                          <a:spcPts val="0"/>
                        </a:spcAft>
                      </a:pPr>
                      <a:endParaRPr lang="vi-VN" sz="3200" smtClean="0">
                        <a:effectLst/>
                        <a:latin typeface="Times New Roman" panose="02020603050405020304" pitchFamily="18" charset="0"/>
                        <a:ea typeface="Times New Roman" panose="02020603050405020304" pitchFamily="18" charset="0"/>
                      </a:endParaRPr>
                    </a:p>
                    <a:p>
                      <a:pPr>
                        <a:lnSpc>
                          <a:spcPct val="100000"/>
                        </a:lnSpc>
                        <a:spcAft>
                          <a:spcPts val="0"/>
                        </a:spcAft>
                      </a:pPr>
                      <a:endParaRPr lang="vi-VN" sz="3200" smtClean="0">
                        <a:effectLst/>
                        <a:latin typeface="Times New Roman" panose="02020603050405020304" pitchFamily="18" charset="0"/>
                        <a:ea typeface="Times New Roman" panose="02020603050405020304" pitchFamily="18" charset="0"/>
                      </a:endParaRPr>
                    </a:p>
                    <a:p>
                      <a:pPr>
                        <a:lnSpc>
                          <a:spcPct val="100000"/>
                        </a:lnSpc>
                        <a:spcAft>
                          <a:spcPts val="0"/>
                        </a:spcAft>
                      </a:pPr>
                      <a:endParaRPr lang="vi-VN" sz="3200" smtClean="0">
                        <a:effectLst/>
                        <a:latin typeface="Times New Roman" panose="02020603050405020304" pitchFamily="18" charset="0"/>
                        <a:ea typeface="Times New Roman" panose="02020603050405020304" pitchFamily="18" charset="0"/>
                      </a:endParaRPr>
                    </a:p>
                    <a:p>
                      <a:pPr>
                        <a:lnSpc>
                          <a:spcPct val="100000"/>
                        </a:lnSpc>
                        <a:spcAft>
                          <a:spcPts val="0"/>
                        </a:spcAft>
                      </a:pPr>
                      <a:endParaRPr lang="vi-VN" sz="3200" smtClean="0">
                        <a:effectLst/>
                        <a:latin typeface="Times New Roman" panose="02020603050405020304" pitchFamily="18" charset="0"/>
                        <a:ea typeface="Times New Roman" panose="02020603050405020304" pitchFamily="18" charset="0"/>
                      </a:endParaRPr>
                    </a:p>
                    <a:p>
                      <a:pPr>
                        <a:lnSpc>
                          <a:spcPct val="100000"/>
                        </a:lnSpc>
                        <a:spcAft>
                          <a:spcPts val="0"/>
                        </a:spcAft>
                      </a:pPr>
                      <a:r>
                        <a:rPr lang="en-US" sz="3200" b="1" smtClean="0">
                          <a:effectLst/>
                          <a:latin typeface="Times New Roman" panose="02020603050405020304" pitchFamily="18" charset="0"/>
                          <a:ea typeface="Times New Roman" panose="02020603050405020304" pitchFamily="18" charset="0"/>
                        </a:rPr>
                        <a:t>3</a:t>
                      </a:r>
                      <a:r>
                        <a:rPr lang="en-US" sz="3200" b="1">
                          <a:effectLst/>
                          <a:latin typeface="Times New Roman" panose="02020603050405020304" pitchFamily="18" charset="0"/>
                          <a:ea typeface="Times New Roman" panose="02020603050405020304" pitchFamily="18" charset="0"/>
                        </a:rPr>
                        <a:t>. Cách nhận biết</a:t>
                      </a:r>
                      <a:endParaRPr lang="en-GB" sz="3200" b="1">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a:effectLst/>
                          <a:latin typeface="Times New Roman" panose="02020603050405020304" pitchFamily="18" charset="0"/>
                          <a:ea typeface="Calibri" panose="020F0502020204030204" pitchFamily="34" charset="0"/>
                        </a:rPr>
                        <a:t>- Điệp thanh có thể được tạo nên bằng cách sử dụng lặp lại một loạt âm tiết có cùng thanh điệu (thanh bằng hoặc thanh trắc). </a:t>
                      </a:r>
                      <a:endParaRPr lang="en-GB" sz="3200">
                        <a:effectLst/>
                        <a:latin typeface="Times New Roman" panose="02020603050405020304" pitchFamily="18" charset="0"/>
                        <a:ea typeface="Calibri" panose="020F0502020204030204" pitchFamily="34" charset="0"/>
                      </a:endParaRPr>
                    </a:p>
                    <a:p>
                      <a:pPr algn="just">
                        <a:lnSpc>
                          <a:spcPct val="100000"/>
                        </a:lnSpc>
                        <a:spcAft>
                          <a:spcPts val="0"/>
                        </a:spcAft>
                      </a:pPr>
                      <a:r>
                        <a:rPr lang="en-US" sz="3200">
                          <a:effectLst/>
                          <a:latin typeface="Times New Roman" panose="02020603050405020304" pitchFamily="18" charset="0"/>
                          <a:ea typeface="Calibri" panose="020F0502020204030204" pitchFamily="34" charset="0"/>
                        </a:rPr>
                        <a:t>- Điệp thanh cũng có thể được tạo nên bằng cách sử dụng lặp lại thanh điệu theo từng nhóm âm tiết.</a:t>
                      </a:r>
                      <a:endParaRPr lang="en-GB" sz="3200">
                        <a:effectLst/>
                        <a:latin typeface="Times New Roman" panose="02020603050405020304" pitchFamily="18" charset="0"/>
                        <a:ea typeface="Calibri" panose="020F0502020204030204" pitchFamily="34"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a:effectLst/>
                          <a:latin typeface="Times New Roman" panose="02020603050405020304" pitchFamily="18" charset="0"/>
                          <a:ea typeface="Calibri" panose="020F0502020204030204" pitchFamily="34" charset="0"/>
                        </a:rPr>
                        <a:t>- Điệp vần trong thơ có thể xuất hiện ở vị trí các âm tiết gieo vần: âm tiết cuối cùng của câu thơ (vần chân) hoặc âm tiết nằm ở khoảng giữa câu thơ (vần lưng), tạo tính liên kết, tính nhạc cho câu thơ. </a:t>
                      </a:r>
                      <a:endParaRPr lang="en-GB" sz="3200">
                        <a:effectLst/>
                        <a:latin typeface="Times New Roman" panose="02020603050405020304" pitchFamily="18" charset="0"/>
                        <a:ea typeface="Calibri" panose="020F0502020204030204" pitchFamily="34" charset="0"/>
                      </a:endParaRPr>
                    </a:p>
                    <a:p>
                      <a:pPr algn="just">
                        <a:lnSpc>
                          <a:spcPct val="100000"/>
                        </a:lnSpc>
                        <a:spcAft>
                          <a:spcPts val="0"/>
                        </a:spcAft>
                      </a:pPr>
                      <a:r>
                        <a:rPr lang="en-US" sz="3200">
                          <a:effectLst/>
                          <a:latin typeface="Times New Roman" panose="02020603050405020304" pitchFamily="18" charset="0"/>
                          <a:ea typeface="Calibri" panose="020F0502020204030204" pitchFamily="34" charset="0"/>
                        </a:rPr>
                        <a:t>- Điệp vần còn có thể xuất hiện ở những vị trí âm tiết không đóng vai trò gieo vần, tạo ra sự trùng điệp về âm hưởng, tăng nhạc tính để chuyển tải cảm xúc cần biểu đạt trong thơ.</a:t>
                      </a:r>
                      <a:endParaRPr lang="en-GB" sz="3200">
                        <a:effectLst/>
                        <a:latin typeface="Times New Roman" panose="02020603050405020304" pitchFamily="18" charset="0"/>
                        <a:ea typeface="Calibri" panose="020F0502020204030204" pitchFamily="34"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9957038" y="6156112"/>
            <a:ext cx="4751749" cy="4978718"/>
            <a:chOff x="0" y="0"/>
            <a:chExt cx="6335666" cy="6638291"/>
          </a:xfrm>
        </p:grpSpPr>
        <p:sp>
          <p:nvSpPr>
            <p:cNvPr id="6" name="Freeform 6"/>
            <p:cNvSpPr/>
            <p:nvPr/>
          </p:nvSpPr>
          <p:spPr>
            <a:xfrm>
              <a:off x="4212057" y="0"/>
              <a:ext cx="1906101" cy="1043157"/>
            </a:xfrm>
            <a:custGeom>
              <a:avLst/>
              <a:gdLst/>
              <a:ahLst/>
              <a:cxnLst/>
              <a:rect l="l" t="t" r="r" b="b"/>
              <a:pathLst>
                <a:path w="1906101" h="1043157">
                  <a:moveTo>
                    <a:pt x="0" y="0"/>
                  </a:moveTo>
                  <a:lnTo>
                    <a:pt x="1906101" y="0"/>
                  </a:lnTo>
                  <a:lnTo>
                    <a:pt x="1906101" y="1043157"/>
                  </a:lnTo>
                  <a:lnTo>
                    <a:pt x="0" y="10431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0" y="590610"/>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sp>
        <p:nvSpPr>
          <p:cNvPr id="8" name="Freeform 8"/>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Freeform 10"/>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1" name="TextBox 11"/>
          <p:cNvSpPr txBox="1"/>
          <p:nvPr/>
        </p:nvSpPr>
        <p:spPr>
          <a:xfrm>
            <a:off x="1023255" y="1480819"/>
            <a:ext cx="10406745" cy="3539430"/>
          </a:xfrm>
          <a:prstGeom prst="rect">
            <a:avLst/>
          </a:prstGeom>
        </p:spPr>
        <p:txBody>
          <a:bodyPr wrap="square" lIns="0" tIns="0" rIns="0" bIns="0" rtlCol="0" anchor="t">
            <a:spAutoFit/>
          </a:bodyPr>
          <a:lstStyle/>
          <a:p>
            <a:pPr algn="ctr"/>
            <a:r>
              <a:rPr lang="en-US"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a:t>
            </a:r>
            <a:r>
              <a:rPr lang="en-US" sz="115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 </a:t>
            </a:r>
            <a:r>
              <a:rPr lang="en-US"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LUYỆN TẬP</a:t>
            </a:r>
            <a:endParaRPr lang="en-GB"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30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6158212" y="126103"/>
            <a:ext cx="11101088" cy="7165248"/>
          </a:xfrm>
          <a:custGeom>
            <a:avLst/>
            <a:gdLst/>
            <a:ahLst/>
            <a:cxnLst/>
            <a:rect l="l" t="t" r="r" b="b"/>
            <a:pathLst>
              <a:path w="11101088" h="7165248">
                <a:moveTo>
                  <a:pt x="0" y="0"/>
                </a:moveTo>
                <a:lnTo>
                  <a:pt x="11101088" y="0"/>
                </a:lnTo>
                <a:lnTo>
                  <a:pt x="11101088" y="7165248"/>
                </a:lnTo>
                <a:lnTo>
                  <a:pt x="0" y="71652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0" y="3706685"/>
            <a:ext cx="5778486" cy="8589641"/>
          </a:xfrm>
          <a:custGeom>
            <a:avLst/>
            <a:gdLst/>
            <a:ahLst/>
            <a:cxnLst/>
            <a:rect l="l" t="t" r="r" b="b"/>
            <a:pathLst>
              <a:path w="5778486" h="8589641">
                <a:moveTo>
                  <a:pt x="0" y="0"/>
                </a:moveTo>
                <a:lnTo>
                  <a:pt x="5778486" y="0"/>
                </a:lnTo>
                <a:lnTo>
                  <a:pt x="5778486" y="8589641"/>
                </a:lnTo>
                <a:lnTo>
                  <a:pt x="0" y="858964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TextBox 7"/>
          <p:cNvSpPr txBox="1"/>
          <p:nvPr/>
        </p:nvSpPr>
        <p:spPr>
          <a:xfrm>
            <a:off x="7062311" y="2874969"/>
            <a:ext cx="10196989" cy="1477328"/>
          </a:xfrm>
          <a:prstGeom prst="rect">
            <a:avLst/>
          </a:prstGeom>
        </p:spPr>
        <p:txBody>
          <a:bodyPr lIns="0" tIns="0" rIns="0" bIns="0" rtlCol="0" anchor="t">
            <a:spAutoFit/>
          </a:bodyPr>
          <a:lstStyle/>
          <a:p>
            <a:r>
              <a:rPr lang="en-US"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II. THỰC HÀNH</a:t>
            </a:r>
            <a:endParaRPr lang="en-GB"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6019800" y="124061"/>
            <a:ext cx="11101088" cy="7165248"/>
          </a:xfrm>
          <a:custGeom>
            <a:avLst/>
            <a:gdLst/>
            <a:ahLst/>
            <a:cxnLst/>
            <a:rect l="l" t="t" r="r" b="b"/>
            <a:pathLst>
              <a:path w="11101088" h="7165248">
                <a:moveTo>
                  <a:pt x="0" y="0"/>
                </a:moveTo>
                <a:lnTo>
                  <a:pt x="11101088" y="0"/>
                </a:lnTo>
                <a:lnTo>
                  <a:pt x="11101088" y="7165248"/>
                </a:lnTo>
                <a:lnTo>
                  <a:pt x="0" y="71652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0" y="3706685"/>
            <a:ext cx="5778486" cy="8589641"/>
          </a:xfrm>
          <a:custGeom>
            <a:avLst/>
            <a:gdLst/>
            <a:ahLst/>
            <a:cxnLst/>
            <a:rect l="l" t="t" r="r" b="b"/>
            <a:pathLst>
              <a:path w="5778486" h="8589641">
                <a:moveTo>
                  <a:pt x="0" y="0"/>
                </a:moveTo>
                <a:lnTo>
                  <a:pt x="5778486" y="0"/>
                </a:lnTo>
                <a:lnTo>
                  <a:pt x="5778486" y="8589641"/>
                </a:lnTo>
                <a:lnTo>
                  <a:pt x="0" y="858964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TextBox 7"/>
          <p:cNvSpPr txBox="1"/>
          <p:nvPr/>
        </p:nvSpPr>
        <p:spPr>
          <a:xfrm>
            <a:off x="6266791" y="2324100"/>
            <a:ext cx="10196989" cy="3539430"/>
          </a:xfrm>
          <a:prstGeom prst="rect">
            <a:avLst/>
          </a:prstGeom>
        </p:spPr>
        <p:txBody>
          <a:bodyPr lIns="0" tIns="0" rIns="0" bIns="0" rtlCol="0" anchor="t">
            <a:spAutoFit/>
          </a:bodyPr>
          <a:lstStyle/>
          <a:p>
            <a:pPr marL="1371600" indent="-1371600" algn="ctr">
              <a:buAutoNum type="arabicPeriod"/>
            </a:pPr>
            <a:r>
              <a:rPr lang="en-US"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Bài </a:t>
            </a:r>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tập 1 </a:t>
            </a:r>
            <a:endParaRPr lang="vi-VN"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en-US"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Tr 49/SHS)</a:t>
            </a:r>
            <a:endParaRPr lang="en-GB"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7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228600" y="-876299"/>
            <a:ext cx="13279878" cy="97536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3051278" y="2903518"/>
            <a:ext cx="3811655" cy="8556778"/>
          </a:xfrm>
          <a:custGeom>
            <a:avLst/>
            <a:gdLst/>
            <a:ahLst/>
            <a:cxnLst/>
            <a:rect l="l" t="t" r="r" b="b"/>
            <a:pathLst>
              <a:path w="3811655" h="8556778">
                <a:moveTo>
                  <a:pt x="0" y="0"/>
                </a:moveTo>
                <a:lnTo>
                  <a:pt x="3811656" y="0"/>
                </a:lnTo>
                <a:lnTo>
                  <a:pt x="3811656" y="8556778"/>
                </a:lnTo>
                <a:lnTo>
                  <a:pt x="0" y="8556778"/>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aphicFrame>
        <p:nvGraphicFramePr>
          <p:cNvPr id="8" name="Table 7"/>
          <p:cNvGraphicFramePr>
            <a:graphicFrameLocks noGrp="1"/>
          </p:cNvGraphicFramePr>
          <p:nvPr>
            <p:extLst>
              <p:ext uri="{D42A27DB-BD31-4B8C-83A1-F6EECF244321}">
                <p14:modId xmlns:p14="http://schemas.microsoft.com/office/powerpoint/2010/main" val="1003084938"/>
              </p:ext>
            </p:extLst>
          </p:nvPr>
        </p:nvGraphicFramePr>
        <p:xfrm>
          <a:off x="451464" y="1291597"/>
          <a:ext cx="11740535" cy="6096000"/>
        </p:xfrm>
        <a:graphic>
          <a:graphicData uri="http://schemas.openxmlformats.org/drawingml/2006/table">
            <a:tbl>
              <a:tblPr firstRow="1" firstCol="1" bandRow="1"/>
              <a:tblGrid>
                <a:gridCol w="2394451"/>
                <a:gridCol w="5715787"/>
                <a:gridCol w="3630297"/>
              </a:tblGrid>
              <a:tr h="1171082">
                <a:tc>
                  <a:txBody>
                    <a:bodyPr/>
                    <a:lstStyle/>
                    <a:p>
                      <a:pPr marL="457200" marR="196850" algn="ctr">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Trường hợp</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Biện pháp tu từ điệp thanh</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Tác dụng</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7718">
                <a:tc>
                  <a:txBody>
                    <a:bodyPr/>
                    <a:lstStyle/>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4000" smtClean="0">
                          <a:effectLst/>
                          <a:latin typeface="Times New Roman" panose="02020603050405020304" pitchFamily="18" charset="0"/>
                          <a:ea typeface="Times New Roman" panose="02020603050405020304" pitchFamily="18" charset="0"/>
                        </a:rPr>
                        <a:t>a</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52400" algn="l"/>
                        </a:tabLst>
                      </a:pPr>
                      <a:r>
                        <a:rPr lang="en-GB" sz="4000">
                          <a:solidFill>
                            <a:srgbClr val="231F20"/>
                          </a:solidFill>
                          <a:effectLst/>
                          <a:latin typeface="Times New Roman" panose="02020603050405020304" pitchFamily="18" charset="0"/>
                          <a:ea typeface="Times New Roman" panose="02020603050405020304" pitchFamily="18" charset="0"/>
                        </a:rPr>
                        <a:t>Lặp lại các âm tiết có cùng loại thanh điệu là thanh trắc (các âm tiết dùng thanh trắc: </a:t>
                      </a:r>
                      <a:r>
                        <a:rPr lang="en-GB" sz="4000" i="1">
                          <a:solidFill>
                            <a:srgbClr val="231F20"/>
                          </a:solidFill>
                          <a:effectLst/>
                          <a:latin typeface="Times New Roman" panose="02020603050405020304" pitchFamily="18" charset="0"/>
                          <a:ea typeface="Times New Roman" panose="02020603050405020304" pitchFamily="18" charset="0"/>
                        </a:rPr>
                        <a:t>khóc, nước, mắt, thắt, gọi, chửa, dính, chặt</a:t>
                      </a:r>
                      <a:r>
                        <a:rPr lang="en-GB" sz="4000">
                          <a:solidFill>
                            <a:srgbClr val="231F20"/>
                          </a:solidFill>
                          <a:effectLst/>
                          <a:latin typeface="Times New Roman" panose="02020603050405020304" pitchFamily="18" charset="0"/>
                          <a:ea typeface="Times New Roman" panose="02020603050405020304" pitchFamily="18" charset="0"/>
                        </a:rPr>
                        <a:t>), đặc biệt là các thanh trắc ở các vị trí gieo vần (</a:t>
                      </a:r>
                      <a:r>
                        <a:rPr lang="en-GB" sz="4000" i="1">
                          <a:solidFill>
                            <a:srgbClr val="231F20"/>
                          </a:solidFill>
                          <a:effectLst/>
                          <a:latin typeface="Times New Roman" panose="02020603050405020304" pitchFamily="18" charset="0"/>
                          <a:ea typeface="Times New Roman" panose="02020603050405020304" pitchFamily="18" charset="0"/>
                        </a:rPr>
                        <a:t>mắt, thắt, chặt</a:t>
                      </a:r>
                      <a:r>
                        <a:rPr lang="en-GB" sz="4000">
                          <a:solidFill>
                            <a:srgbClr val="231F20"/>
                          </a:solidFill>
                          <a:effectLst/>
                          <a:latin typeface="Times New Roman" panose="02020603050405020304" pitchFamily="18" charset="0"/>
                          <a:ea typeface="Times New Roman" panose="02020603050405020304" pitchFamily="18" charset="0"/>
                        </a:rPr>
                        <a:t>).</a:t>
                      </a:r>
                      <a:endParaRPr lang="en-GB" sz="3200">
                        <a:solidFill>
                          <a:srgbClr val="231F20"/>
                        </a:solidFill>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nSpc>
                          <a:spcPct val="100000"/>
                        </a:lnSpc>
                        <a:spcAft>
                          <a:spcPts val="0"/>
                        </a:spcAft>
                        <a:tabLst>
                          <a:tab pos="459740" algn="l"/>
                        </a:tabLst>
                      </a:pPr>
                      <a:r>
                        <a:rPr lang="en-US" sz="4000">
                          <a:effectLst/>
                          <a:latin typeface="Times New Roman" panose="02020603050405020304" pitchFamily="18" charset="0"/>
                          <a:ea typeface="Times New Roman" panose="02020603050405020304" pitchFamily="18" charset="0"/>
                        </a:rPr>
                        <a:t>Tạo âm hưởng về một cảm xúc đau đớn đang phải cố nén lại.</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4800601" y="-800100"/>
            <a:ext cx="13986596" cy="92964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1371600" y="3314700"/>
            <a:ext cx="6739192" cy="8040251"/>
          </a:xfrm>
          <a:custGeom>
            <a:avLst/>
            <a:gdLst/>
            <a:ahLst/>
            <a:cxnLst/>
            <a:rect l="l" t="t" r="r" b="b"/>
            <a:pathLst>
              <a:path w="6739192" h="8040251">
                <a:moveTo>
                  <a:pt x="0" y="0"/>
                </a:moveTo>
                <a:lnTo>
                  <a:pt x="6739192" y="0"/>
                </a:lnTo>
                <a:lnTo>
                  <a:pt x="6739192" y="8040251"/>
                </a:lnTo>
                <a:lnTo>
                  <a:pt x="0" y="804025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1890366924"/>
              </p:ext>
            </p:extLst>
          </p:nvPr>
        </p:nvGraphicFramePr>
        <p:xfrm>
          <a:off x="5812199" y="1790700"/>
          <a:ext cx="11963400" cy="4693920"/>
        </p:xfrm>
        <a:graphic>
          <a:graphicData uri="http://schemas.openxmlformats.org/drawingml/2006/table">
            <a:tbl>
              <a:tblPr firstRow="1" firstCol="1" bandRow="1">
                <a:effectLst>
                  <a:outerShdw blurRad="50800" dist="38100" algn="l" rotWithShape="0">
                    <a:prstClr val="black">
                      <a:alpha val="40000"/>
                    </a:prstClr>
                  </a:outerShdw>
                </a:effectLst>
              </a:tblPr>
              <a:tblGrid>
                <a:gridCol w="2667001"/>
                <a:gridCol w="5128792"/>
                <a:gridCol w="4167607"/>
              </a:tblGrid>
              <a:tr h="1171082">
                <a:tc>
                  <a:txBody>
                    <a:bodyPr/>
                    <a:lstStyle/>
                    <a:p>
                      <a:pPr marL="457200" marR="196850" algn="ctr">
                        <a:lnSpc>
                          <a:spcPct val="100000"/>
                        </a:lnSpc>
                        <a:spcAft>
                          <a:spcPts val="0"/>
                        </a:spcAft>
                        <a:tabLst>
                          <a:tab pos="459740" algn="l"/>
                        </a:tabLst>
                      </a:pPr>
                      <a:r>
                        <a:rPr lang="en-US" sz="4400" b="1">
                          <a:effectLst/>
                          <a:latin typeface="Times New Roman" panose="02020603050405020304" pitchFamily="18" charset="0"/>
                          <a:ea typeface="Times New Roman" panose="02020603050405020304" pitchFamily="18" charset="0"/>
                        </a:rPr>
                        <a:t>Trường hợp</a:t>
                      </a:r>
                      <a:endParaRPr lang="en-GB" sz="40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4400" b="1">
                          <a:effectLst/>
                          <a:latin typeface="Times New Roman" panose="02020603050405020304" pitchFamily="18" charset="0"/>
                          <a:ea typeface="Times New Roman" panose="02020603050405020304" pitchFamily="18" charset="0"/>
                        </a:rPr>
                        <a:t>Biện pháp tu từ điệp thanh</a:t>
                      </a:r>
                      <a:endParaRPr lang="en-GB" sz="40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4400" b="1">
                          <a:effectLst/>
                          <a:latin typeface="Times New Roman" panose="02020603050405020304" pitchFamily="18" charset="0"/>
                          <a:ea typeface="Times New Roman" panose="02020603050405020304" pitchFamily="18" charset="0"/>
                        </a:rPr>
                        <a:t>Tác dụng</a:t>
                      </a:r>
                      <a:endParaRPr lang="en-GB" sz="40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947">
                <a:tc>
                  <a:txBody>
                    <a:bodyPr/>
                    <a:lstStyle/>
                    <a:p>
                      <a:pPr marL="457200" marR="196850" algn="ctr">
                        <a:lnSpc>
                          <a:spcPct val="100000"/>
                        </a:lnSpc>
                        <a:spcAft>
                          <a:spcPts val="0"/>
                        </a:spcAft>
                        <a:tabLst>
                          <a:tab pos="459740" algn="l"/>
                        </a:tabLst>
                      </a:pPr>
                      <a:endParaRPr lang="vi-VN" sz="44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4400" smtClean="0">
                          <a:effectLst/>
                          <a:latin typeface="Times New Roman" panose="02020603050405020304" pitchFamily="18" charset="0"/>
                          <a:ea typeface="Times New Roman" panose="02020603050405020304" pitchFamily="18" charset="0"/>
                        </a:rPr>
                        <a:t>b</a:t>
                      </a:r>
                      <a:endParaRPr lang="en-GB" sz="40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nSpc>
                          <a:spcPct val="100000"/>
                        </a:lnSpc>
                        <a:spcAft>
                          <a:spcPts val="0"/>
                        </a:spcAft>
                        <a:tabLst>
                          <a:tab pos="459740" algn="l"/>
                        </a:tabLst>
                      </a:pPr>
                      <a:r>
                        <a:rPr lang="en-US" sz="4400">
                          <a:effectLst/>
                          <a:latin typeface="Times New Roman" panose="02020603050405020304" pitchFamily="18" charset="0"/>
                          <a:ea typeface="Times New Roman" panose="02020603050405020304" pitchFamily="18" charset="0"/>
                        </a:rPr>
                        <a:t>Lặp lại một loạt âm tiết có cùng loại thanh điệu là thanh bằng.</a:t>
                      </a:r>
                      <a:endParaRPr lang="en-GB" sz="40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4400">
                          <a:solidFill>
                            <a:srgbClr val="231F20"/>
                          </a:solidFill>
                          <a:effectLst/>
                          <a:latin typeface="Times New Roman" panose="02020603050405020304" pitchFamily="18" charset="0"/>
                          <a:ea typeface="Times New Roman" panose="02020603050405020304" pitchFamily="18" charset="0"/>
                        </a:rPr>
                        <a:t>Tạo âm hưởng về một nỗi niềm (nỗi buồn) nhẹ nhàng, êm dịu.</a:t>
                      </a:r>
                      <a:endParaRPr lang="en-GB" sz="3600">
                        <a:solidFill>
                          <a:srgbClr val="231F20"/>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GB" sz="4400">
                          <a:solidFill>
                            <a:srgbClr val="231F20"/>
                          </a:solidFill>
                          <a:effectLst/>
                          <a:latin typeface="Times New Roman" panose="02020603050405020304" pitchFamily="18" charset="0"/>
                          <a:ea typeface="Times New Roman" panose="02020603050405020304" pitchFamily="18" charset="0"/>
                        </a:rPr>
                        <a:t> </a:t>
                      </a:r>
                      <a:endParaRPr lang="en-GB" sz="3600">
                        <a:solidFill>
                          <a:srgbClr val="231F20"/>
                        </a:solidFill>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431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0" y="-740229"/>
            <a:ext cx="13289904" cy="8992055"/>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12868822" y="1028700"/>
            <a:ext cx="5785838" cy="10572130"/>
          </a:xfrm>
          <a:custGeom>
            <a:avLst/>
            <a:gdLst/>
            <a:ahLst/>
            <a:cxnLst/>
            <a:rect l="l" t="t" r="r" b="b"/>
            <a:pathLst>
              <a:path w="5785838" h="10572130">
                <a:moveTo>
                  <a:pt x="0" y="0"/>
                </a:moveTo>
                <a:lnTo>
                  <a:pt x="5785839" y="0"/>
                </a:lnTo>
                <a:lnTo>
                  <a:pt x="5785839" y="10572130"/>
                </a:lnTo>
                <a:lnTo>
                  <a:pt x="0" y="1057213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4135018752"/>
              </p:ext>
            </p:extLst>
          </p:nvPr>
        </p:nvGraphicFramePr>
        <p:xfrm>
          <a:off x="737207" y="754901"/>
          <a:ext cx="11815489" cy="6108842"/>
        </p:xfrm>
        <a:graphic>
          <a:graphicData uri="http://schemas.openxmlformats.org/drawingml/2006/table">
            <a:tbl>
              <a:tblPr firstRow="1" firstCol="1" bandRow="1"/>
              <a:tblGrid>
                <a:gridCol w="2378958"/>
                <a:gridCol w="4678616"/>
                <a:gridCol w="4757915"/>
              </a:tblGrid>
              <a:tr h="1171082">
                <a:tc>
                  <a:txBody>
                    <a:bodyPr/>
                    <a:lstStyle/>
                    <a:p>
                      <a:pPr marL="457200" marR="196850" algn="ctr">
                        <a:lnSpc>
                          <a:spcPct val="100000"/>
                        </a:lnSpc>
                        <a:spcAft>
                          <a:spcPts val="0"/>
                        </a:spcAft>
                        <a:tabLst>
                          <a:tab pos="459740" algn="l"/>
                        </a:tabLst>
                      </a:pPr>
                      <a:r>
                        <a:rPr lang="en-US" sz="3600" b="1">
                          <a:effectLst/>
                          <a:latin typeface="Times New Roman" panose="02020603050405020304" pitchFamily="18" charset="0"/>
                          <a:ea typeface="Times New Roman" panose="02020603050405020304" pitchFamily="18" charset="0"/>
                        </a:rPr>
                        <a:t>Trường hợp</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3600" b="1">
                          <a:effectLst/>
                          <a:latin typeface="Times New Roman" panose="02020603050405020304" pitchFamily="18" charset="0"/>
                          <a:ea typeface="Times New Roman" panose="02020603050405020304" pitchFamily="18" charset="0"/>
                        </a:rPr>
                        <a:t>Biện pháp tu từ điệp thanh</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3600" b="1">
                          <a:effectLst/>
                          <a:latin typeface="Times New Roman" panose="02020603050405020304" pitchFamily="18" charset="0"/>
                          <a:ea typeface="Times New Roman" panose="02020603050405020304" pitchFamily="18" charset="0"/>
                        </a:rPr>
                        <a:t>Tác dụng</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2519">
                <a:tc>
                  <a:txBody>
                    <a:bodyPr/>
                    <a:lstStyle/>
                    <a:p>
                      <a:pPr marL="457200" marR="196850" algn="just">
                        <a:lnSpc>
                          <a:spcPct val="100000"/>
                        </a:lnSpc>
                        <a:spcAft>
                          <a:spcPts val="0"/>
                        </a:spcAft>
                        <a:tabLst>
                          <a:tab pos="459740" algn="l"/>
                        </a:tabLst>
                      </a:pPr>
                      <a:endParaRPr lang="vi-VN" sz="3600" smtClean="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endParaRPr lang="vi-VN" sz="3600" smtClean="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endParaRPr lang="vi-VN" sz="3600" smtClean="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endParaRPr lang="vi-VN" sz="3600" smtClean="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r>
                        <a:rPr lang="en-US" sz="3600" smtClean="0">
                          <a:effectLst/>
                          <a:latin typeface="Times New Roman" panose="02020603050405020304" pitchFamily="18" charset="0"/>
                          <a:ea typeface="Times New Roman" panose="02020603050405020304" pitchFamily="18" charset="0"/>
                        </a:rPr>
                        <a:t>c</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3600">
                          <a:solidFill>
                            <a:srgbClr val="231F20"/>
                          </a:solidFill>
                          <a:effectLst/>
                          <a:latin typeface="Times New Roman" panose="02020603050405020304" pitchFamily="18" charset="0"/>
                          <a:ea typeface="Times New Roman" panose="02020603050405020304" pitchFamily="18" charset="0"/>
                        </a:rPr>
                        <a:t>Sau 3 câu thơ dùng nhiều thanh trắc, miêu tả cảnh thiên nhiên với núi non hùng vĩ, địa hình hiểm trở, câu thơ thứ 4 sử dụng biện pháp tu từ điệp thanh với một loạt âm tiết có cùng thanh bằng</a:t>
                      </a:r>
                      <a:r>
                        <a:rPr lang="en-GB" sz="3600" smtClean="0">
                          <a:solidFill>
                            <a:srgbClr val="231F20"/>
                          </a:solidFill>
                          <a:effectLst/>
                          <a:latin typeface="Times New Roman" panose="02020603050405020304" pitchFamily="18" charset="0"/>
                          <a:ea typeface="Times New Roman" panose="02020603050405020304" pitchFamily="18" charset="0"/>
                        </a:rPr>
                        <a:t>.</a:t>
                      </a:r>
                      <a:endParaRPr lang="en-GB" sz="2800">
                        <a:solidFill>
                          <a:srgbClr val="231F20"/>
                        </a:solidFill>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3600">
                          <a:effectLst/>
                          <a:latin typeface="Times New Roman" panose="02020603050405020304" pitchFamily="18" charset="0"/>
                          <a:ea typeface="Times New Roman" panose="02020603050405020304" pitchFamily="18" charset="0"/>
                        </a:rPr>
                        <a:t>Tạo âm hưởng như tiếng thở phào thảnh thơi của người vừa vượt qua chặng đường gian nan, đồng thời gợi hình dung về một khung cảnh rộng mở, bình yên.</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9957038" y="6156112"/>
            <a:ext cx="4751749" cy="4978718"/>
            <a:chOff x="0" y="0"/>
            <a:chExt cx="6335666" cy="6638291"/>
          </a:xfrm>
        </p:grpSpPr>
        <p:sp>
          <p:nvSpPr>
            <p:cNvPr id="6" name="Freeform 6"/>
            <p:cNvSpPr/>
            <p:nvPr/>
          </p:nvSpPr>
          <p:spPr>
            <a:xfrm>
              <a:off x="4212057" y="0"/>
              <a:ext cx="1906101" cy="1043157"/>
            </a:xfrm>
            <a:custGeom>
              <a:avLst/>
              <a:gdLst/>
              <a:ahLst/>
              <a:cxnLst/>
              <a:rect l="l" t="t" r="r" b="b"/>
              <a:pathLst>
                <a:path w="1906101" h="1043157">
                  <a:moveTo>
                    <a:pt x="0" y="0"/>
                  </a:moveTo>
                  <a:lnTo>
                    <a:pt x="1906101" y="0"/>
                  </a:lnTo>
                  <a:lnTo>
                    <a:pt x="1906101" y="1043157"/>
                  </a:lnTo>
                  <a:lnTo>
                    <a:pt x="0" y="10431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0" y="590610"/>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sp>
        <p:nvSpPr>
          <p:cNvPr id="8" name="Freeform 8"/>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Freeform 10"/>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1" name="TextBox 11"/>
          <p:cNvSpPr txBox="1"/>
          <p:nvPr/>
        </p:nvSpPr>
        <p:spPr>
          <a:xfrm>
            <a:off x="1023255" y="1480819"/>
            <a:ext cx="8109855" cy="2979983"/>
          </a:xfrm>
          <a:prstGeom prst="rect">
            <a:avLst/>
          </a:prstGeom>
        </p:spPr>
        <p:txBody>
          <a:bodyPr lIns="0" tIns="0" rIns="0" bIns="0"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2119"/>
              </a:lnSpc>
            </a:pPr>
            <a:r>
              <a:rPr lang="vi-VN" sz="8800" b="1">
                <a:ln/>
                <a:solidFill>
                  <a:schemeClr val="accent3"/>
                </a:solidFill>
                <a:latin typeface="Times New Roman" panose="02020603050405020304" pitchFamily="18" charset="0"/>
                <a:cs typeface="Times New Roman" panose="02020603050405020304" pitchFamily="18" charset="0"/>
              </a:rPr>
              <a:t>HOẠT ĐỘNG </a:t>
            </a:r>
            <a:r>
              <a:rPr lang="vi-VN" sz="8800" b="1" smtClean="0">
                <a:ln/>
                <a:solidFill>
                  <a:schemeClr val="accent3"/>
                </a:solidFill>
                <a:latin typeface="Times New Roman" panose="02020603050405020304" pitchFamily="18" charset="0"/>
                <a:cs typeface="Times New Roman" panose="02020603050405020304" pitchFamily="18" charset="0"/>
              </a:rPr>
              <a:t>1</a:t>
            </a:r>
          </a:p>
          <a:p>
            <a:pPr algn="ctr">
              <a:lnSpc>
                <a:spcPts val="12119"/>
              </a:lnSpc>
            </a:pPr>
            <a:r>
              <a:rPr lang="vi-VN" sz="8800" b="1" smtClean="0">
                <a:ln/>
                <a:solidFill>
                  <a:schemeClr val="accent3"/>
                </a:solidFill>
                <a:latin typeface="Times New Roman" panose="02020603050405020304" pitchFamily="18" charset="0"/>
                <a:cs typeface="Times New Roman" panose="02020603050405020304" pitchFamily="18" charset="0"/>
              </a:rPr>
              <a:t> </a:t>
            </a:r>
            <a:r>
              <a:rPr lang="vi-VN" sz="8800" b="1">
                <a:ln/>
                <a:solidFill>
                  <a:schemeClr val="accent3"/>
                </a:solidFill>
                <a:latin typeface="Times New Roman" panose="02020603050405020304" pitchFamily="18" charset="0"/>
                <a:cs typeface="Times New Roman" panose="02020603050405020304" pitchFamily="18" charset="0"/>
              </a:rPr>
              <a:t>KHỞI ĐỘNG </a:t>
            </a:r>
            <a:endParaRPr lang="en-US" sz="8657" b="1">
              <a:ln/>
              <a:solidFill>
                <a:schemeClr val="accent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665788" y="5854084"/>
            <a:ext cx="4751749" cy="5214380"/>
            <a:chOff x="0" y="0"/>
            <a:chExt cx="6335666" cy="6952506"/>
          </a:xfrm>
        </p:grpSpPr>
        <p:sp>
          <p:nvSpPr>
            <p:cNvPr id="6" name="Freeform 6"/>
            <p:cNvSpPr/>
            <p:nvPr/>
          </p:nvSpPr>
          <p:spPr>
            <a:xfrm>
              <a:off x="0" y="904825"/>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230499" y="0"/>
              <a:ext cx="1612448" cy="1445340"/>
            </a:xfrm>
            <a:custGeom>
              <a:avLst/>
              <a:gdLst/>
              <a:ahLst/>
              <a:cxnLst/>
              <a:rect l="l" t="t" r="r" b="b"/>
              <a:pathLst>
                <a:path w="1612448" h="1445340">
                  <a:moveTo>
                    <a:pt x="0" y="0"/>
                  </a:moveTo>
                  <a:lnTo>
                    <a:pt x="1612448" y="0"/>
                  </a:lnTo>
                  <a:lnTo>
                    <a:pt x="1612448" y="1445340"/>
                  </a:lnTo>
                  <a:lnTo>
                    <a:pt x="0" y="14453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a:off x="4635104" y="180751"/>
              <a:ext cx="760334" cy="1264589"/>
            </a:xfrm>
            <a:custGeom>
              <a:avLst/>
              <a:gdLst/>
              <a:ahLst/>
              <a:cxnLst/>
              <a:rect l="l" t="t" r="r" b="b"/>
              <a:pathLst>
                <a:path w="760334" h="1264589">
                  <a:moveTo>
                    <a:pt x="0" y="0"/>
                  </a:moveTo>
                  <a:lnTo>
                    <a:pt x="760334" y="0"/>
                  </a:lnTo>
                  <a:lnTo>
                    <a:pt x="760334" y="1264589"/>
                  </a:lnTo>
                  <a:lnTo>
                    <a:pt x="0" y="1264589"/>
                  </a:lnTo>
                  <a:lnTo>
                    <a:pt x="0" y="0"/>
                  </a:lnTo>
                  <a:close/>
                </a:path>
              </a:pathLst>
            </a:custGeom>
            <a:blipFill>
              <a:blip r:embed="rId9"/>
              <a:stretch>
                <a:fillRect/>
              </a:stretch>
            </a:blipFill>
          </p:spPr>
        </p:sp>
      </p:grpSp>
      <p:sp>
        <p:nvSpPr>
          <p:cNvPr id="9" name="Freeform 9"/>
          <p:cNvSpPr/>
          <p:nvPr/>
        </p:nvSpPr>
        <p:spPr>
          <a:xfrm>
            <a:off x="2126235" y="955586"/>
            <a:ext cx="1830856" cy="1830856"/>
          </a:xfrm>
          <a:custGeom>
            <a:avLst/>
            <a:gdLst/>
            <a:ahLst/>
            <a:cxnLst/>
            <a:rect l="l" t="t" r="r" b="b"/>
            <a:pathLst>
              <a:path w="1830856" h="1830856">
                <a:moveTo>
                  <a:pt x="0" y="0"/>
                </a:moveTo>
                <a:lnTo>
                  <a:pt x="1830856" y="0"/>
                </a:lnTo>
                <a:lnTo>
                  <a:pt x="1830856" y="1830856"/>
                </a:lnTo>
                <a:lnTo>
                  <a:pt x="0" y="183085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6158212" y="126103"/>
            <a:ext cx="11101088" cy="7165248"/>
          </a:xfrm>
          <a:custGeom>
            <a:avLst/>
            <a:gdLst/>
            <a:ahLst/>
            <a:cxnLst/>
            <a:rect l="l" t="t" r="r" b="b"/>
            <a:pathLst>
              <a:path w="11101088" h="7165248">
                <a:moveTo>
                  <a:pt x="0" y="0"/>
                </a:moveTo>
                <a:lnTo>
                  <a:pt x="11101088" y="0"/>
                </a:lnTo>
                <a:lnTo>
                  <a:pt x="11101088" y="7165248"/>
                </a:lnTo>
                <a:lnTo>
                  <a:pt x="0" y="716524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TextBox 11"/>
          <p:cNvSpPr txBox="1"/>
          <p:nvPr/>
        </p:nvSpPr>
        <p:spPr>
          <a:xfrm>
            <a:off x="6610261" y="2519742"/>
            <a:ext cx="10196989" cy="3539430"/>
          </a:xfrm>
          <a:prstGeom prst="rect">
            <a:avLst/>
          </a:prstGeom>
        </p:spPr>
        <p:txBody>
          <a:bodyPr lIns="0" tIns="0" rIns="0" bIns="0" rtlCol="0" anchor="t">
            <a:spAutoFit/>
          </a:bodyPr>
          <a:lstStyle/>
          <a:p>
            <a:pPr algn="ctr"/>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2. Bài tập 2 </a:t>
            </a:r>
            <a:endParaRPr lang="vi-VN"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en-US"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Tr 49/SHS)</a:t>
            </a:r>
            <a:endParaRPr lang="en-GB"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152400" y="-647700"/>
            <a:ext cx="12268200" cy="8915855"/>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11739155" y="2246701"/>
            <a:ext cx="7384842" cy="8829703"/>
          </a:xfrm>
          <a:custGeom>
            <a:avLst/>
            <a:gdLst/>
            <a:ahLst/>
            <a:cxnLst/>
            <a:rect l="l" t="t" r="r" b="b"/>
            <a:pathLst>
              <a:path w="7384842" h="8829703">
                <a:moveTo>
                  <a:pt x="0" y="0"/>
                </a:moveTo>
                <a:lnTo>
                  <a:pt x="7384843" y="0"/>
                </a:lnTo>
                <a:lnTo>
                  <a:pt x="7384843" y="8829702"/>
                </a:lnTo>
                <a:lnTo>
                  <a:pt x="0" y="882970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Rectangle 8"/>
          <p:cNvSpPr/>
          <p:nvPr/>
        </p:nvSpPr>
        <p:spPr>
          <a:xfrm>
            <a:off x="723900" y="1790700"/>
            <a:ext cx="11125200" cy="4524315"/>
          </a:xfrm>
          <a:prstGeom prst="rect">
            <a:avLst/>
          </a:prstGeom>
        </p:spPr>
        <p:txBody>
          <a:bodyPr wrap="square">
            <a:spAutoFit/>
          </a:bodyPr>
          <a:lstStyle/>
          <a:p>
            <a:pPr algn="just">
              <a:spcAft>
                <a:spcPts val="0"/>
              </a:spcAft>
            </a:pPr>
            <a:r>
              <a:rPr lang="en-GB" sz="3600">
                <a:solidFill>
                  <a:srgbClr val="231F20"/>
                </a:solidFill>
                <a:latin typeface="Times New Roman" panose="02020603050405020304" pitchFamily="18" charset="0"/>
                <a:ea typeface="Times New Roman" panose="02020603050405020304" pitchFamily="18" charset="0"/>
              </a:rPr>
              <a:t>- Có 5 trường hợp điệp thanh theo từng nhóm âm tiết trong cùng một câu thơ:</a:t>
            </a:r>
          </a:p>
          <a:p>
            <a:pPr algn="just">
              <a:spcAft>
                <a:spcPts val="0"/>
              </a:spcAft>
            </a:pPr>
            <a:r>
              <a:rPr lang="en-GB" sz="3600">
                <a:solidFill>
                  <a:srgbClr val="231F20"/>
                </a:solidFill>
                <a:latin typeface="Times New Roman" panose="02020603050405020304" pitchFamily="18" charset="0"/>
                <a:ea typeface="Times New Roman" panose="02020603050405020304" pitchFamily="18" charset="0"/>
              </a:rPr>
              <a:t>+ </a:t>
            </a:r>
            <a:r>
              <a:rPr lang="en-GB" sz="3600" i="1">
                <a:solidFill>
                  <a:srgbClr val="231F20"/>
                </a:solidFill>
                <a:latin typeface="Times New Roman" panose="02020603050405020304" pitchFamily="18" charset="0"/>
                <a:ea typeface="Times New Roman" panose="02020603050405020304" pitchFamily="18" charset="0"/>
              </a:rPr>
              <a:t>Mưa hoa rụng, mưa hoa xuân rụng</a:t>
            </a:r>
            <a:r>
              <a:rPr lang="en-GB" sz="3600">
                <a:solidFill>
                  <a:srgbClr val="231F20"/>
                </a:solidFill>
                <a:latin typeface="Times New Roman" panose="02020603050405020304" pitchFamily="18" charset="0"/>
                <a:ea typeface="Times New Roman" panose="02020603050405020304" pitchFamily="18" charset="0"/>
              </a:rPr>
              <a:t> (bằng - bằng - trắc)</a:t>
            </a:r>
          </a:p>
          <a:p>
            <a:pPr algn="just">
              <a:spcAft>
                <a:spcPts val="0"/>
              </a:spcAft>
            </a:pPr>
            <a:r>
              <a:rPr lang="en-GB" sz="3600" i="1">
                <a:solidFill>
                  <a:srgbClr val="231F20"/>
                </a:solidFill>
                <a:latin typeface="Times New Roman" panose="02020603050405020304" pitchFamily="18" charset="0"/>
                <a:ea typeface="Times New Roman" panose="02020603050405020304" pitchFamily="18" charset="0"/>
              </a:rPr>
              <a:t>+ Mưa xuống lầu, mưa xuống thềm lan</a:t>
            </a:r>
            <a:r>
              <a:rPr lang="en-GB" sz="3600">
                <a:solidFill>
                  <a:srgbClr val="231F20"/>
                </a:solidFill>
                <a:latin typeface="Times New Roman" panose="02020603050405020304" pitchFamily="18" charset="0"/>
                <a:ea typeface="Times New Roman" panose="02020603050405020304" pitchFamily="18" charset="0"/>
              </a:rPr>
              <a:t> (bằng - trắc - bằng)</a:t>
            </a:r>
          </a:p>
          <a:p>
            <a:pPr algn="just">
              <a:spcAft>
                <a:spcPts val="0"/>
              </a:spcAft>
            </a:pPr>
            <a:r>
              <a:rPr lang="en-GB" sz="3600">
                <a:solidFill>
                  <a:srgbClr val="231F20"/>
                </a:solidFill>
                <a:latin typeface="Times New Roman" panose="02020603050405020304" pitchFamily="18" charset="0"/>
                <a:ea typeface="Times New Roman" panose="02020603050405020304" pitchFamily="18" charset="0"/>
              </a:rPr>
              <a:t>+ </a:t>
            </a:r>
            <a:r>
              <a:rPr lang="en-GB" sz="3600" i="1">
                <a:solidFill>
                  <a:srgbClr val="231F20"/>
                </a:solidFill>
                <a:latin typeface="Times New Roman" panose="02020603050405020304" pitchFamily="18" charset="0"/>
                <a:ea typeface="Times New Roman" panose="02020603050405020304" pitchFamily="18" charset="0"/>
              </a:rPr>
              <a:t>Lầu mưa xuống, thềm lan mưa xuống</a:t>
            </a:r>
            <a:r>
              <a:rPr lang="en-GB" sz="3600">
                <a:solidFill>
                  <a:srgbClr val="231F20"/>
                </a:solidFill>
                <a:latin typeface="Times New Roman" panose="02020603050405020304" pitchFamily="18" charset="0"/>
                <a:ea typeface="Times New Roman" panose="02020603050405020304" pitchFamily="18" charset="0"/>
              </a:rPr>
              <a:t> (bằng - bằng - trắc)</a:t>
            </a:r>
          </a:p>
          <a:p>
            <a:pPr algn="just">
              <a:spcAft>
                <a:spcPts val="0"/>
              </a:spcAft>
            </a:pPr>
            <a:r>
              <a:rPr lang="en-GB" sz="3600">
                <a:solidFill>
                  <a:srgbClr val="231F20"/>
                </a:solidFill>
                <a:latin typeface="Times New Roman" panose="02020603050405020304" pitchFamily="18" charset="0"/>
                <a:ea typeface="Times New Roman" panose="02020603050405020304" pitchFamily="18" charset="0"/>
              </a:rPr>
              <a:t>+ </a:t>
            </a:r>
            <a:r>
              <a:rPr lang="en-GB" sz="3600" i="1">
                <a:solidFill>
                  <a:srgbClr val="231F20"/>
                </a:solidFill>
                <a:latin typeface="Times New Roman" panose="02020603050405020304" pitchFamily="18" charset="0"/>
                <a:ea typeface="Times New Roman" panose="02020603050405020304" pitchFamily="18" charset="0"/>
              </a:rPr>
              <a:t>Đầm mưa xuống, nẻo đồi mưa xuống</a:t>
            </a:r>
            <a:r>
              <a:rPr lang="en-GB" sz="3600">
                <a:solidFill>
                  <a:srgbClr val="231F20"/>
                </a:solidFill>
                <a:latin typeface="Times New Roman" panose="02020603050405020304" pitchFamily="18" charset="0"/>
                <a:ea typeface="Times New Roman" panose="02020603050405020304" pitchFamily="18" charset="0"/>
              </a:rPr>
              <a:t> (bằng - bằng - trắc)</a:t>
            </a:r>
          </a:p>
          <a:p>
            <a:pPr algn="just">
              <a:spcAft>
                <a:spcPts val="0"/>
              </a:spcAft>
            </a:pPr>
            <a:r>
              <a:rPr lang="en-GB" sz="3600">
                <a:solidFill>
                  <a:srgbClr val="231F20"/>
                </a:solidFill>
                <a:latin typeface="Times New Roman" panose="02020603050405020304" pitchFamily="18" charset="0"/>
                <a:ea typeface="Times New Roman" panose="02020603050405020304" pitchFamily="18" charset="0"/>
              </a:rPr>
              <a:t>+ </a:t>
            </a:r>
            <a:r>
              <a:rPr lang="en-GB" sz="3600" i="1">
                <a:solidFill>
                  <a:srgbClr val="231F20"/>
                </a:solidFill>
                <a:latin typeface="Times New Roman" panose="02020603050405020304" pitchFamily="18" charset="0"/>
                <a:ea typeface="Times New Roman" panose="02020603050405020304" pitchFamily="18" charset="0"/>
              </a:rPr>
              <a:t>Bóng dương tà ... rụng bóng tà dương</a:t>
            </a:r>
            <a:r>
              <a:rPr lang="en-GB" sz="3600">
                <a:solidFill>
                  <a:srgbClr val="231F20"/>
                </a:solidFill>
                <a:latin typeface="Times New Roman" panose="02020603050405020304" pitchFamily="18" charset="0"/>
                <a:ea typeface="Times New Roman" panose="02020603050405020304" pitchFamily="18" charset="0"/>
              </a:rPr>
              <a:t> (trắc - bằng - bằng)</a:t>
            </a:r>
            <a:endParaRPr lang="en-GB" sz="3600">
              <a:solidFill>
                <a:srgbClr val="231F2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4800601" y="-800100"/>
            <a:ext cx="13986596" cy="92964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1371600" y="3314700"/>
            <a:ext cx="6739192" cy="8040251"/>
          </a:xfrm>
          <a:custGeom>
            <a:avLst/>
            <a:gdLst/>
            <a:ahLst/>
            <a:cxnLst/>
            <a:rect l="l" t="t" r="r" b="b"/>
            <a:pathLst>
              <a:path w="6739192" h="8040251">
                <a:moveTo>
                  <a:pt x="0" y="0"/>
                </a:moveTo>
                <a:lnTo>
                  <a:pt x="6739192" y="0"/>
                </a:lnTo>
                <a:lnTo>
                  <a:pt x="6739192" y="8040251"/>
                </a:lnTo>
                <a:lnTo>
                  <a:pt x="0" y="804025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Rectangle 5"/>
          <p:cNvSpPr/>
          <p:nvPr/>
        </p:nvSpPr>
        <p:spPr>
          <a:xfrm>
            <a:off x="6272658" y="1934323"/>
            <a:ext cx="11405742" cy="4524315"/>
          </a:xfrm>
          <a:prstGeom prst="rect">
            <a:avLst/>
          </a:prstGeom>
        </p:spPr>
        <p:txBody>
          <a:bodyPr wrap="square">
            <a:spAutoFit/>
          </a:bodyPr>
          <a:lstStyle/>
          <a:p>
            <a:pPr algn="just"/>
            <a:r>
              <a:rPr lang="en-US" sz="4800">
                <a:latin typeface="Times New Roman" panose="02020603050405020304" pitchFamily="18" charset="0"/>
                <a:ea typeface="Calibri" panose="020F0502020204030204" pitchFamily="34" charset="0"/>
              </a:rPr>
              <a:t>- Sự lặp lại thanh điệu theo từng nhóm âm tiết tạo nên tính nhạc cho câu thơ, đồng thời giúp người đọc cảm nhận được sự vật đang ở trong một trạng thái, một xu thế không thay đổi (những giọt mưa đang rơi mau ở khắp chốn/ bóng chiều buông xuống).</a:t>
            </a:r>
            <a:endParaRPr lang="en-GB" sz="4800"/>
          </a:p>
        </p:txBody>
      </p:sp>
    </p:spTree>
    <p:extLst>
      <p:ext uri="{BB962C8B-B14F-4D97-AF65-F5344CB8AC3E}">
        <p14:creationId xmlns:p14="http://schemas.microsoft.com/office/powerpoint/2010/main" val="289374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6158212" y="126103"/>
            <a:ext cx="11101088" cy="7165248"/>
          </a:xfrm>
          <a:custGeom>
            <a:avLst/>
            <a:gdLst/>
            <a:ahLst/>
            <a:cxnLst/>
            <a:rect l="l" t="t" r="r" b="b"/>
            <a:pathLst>
              <a:path w="11101088" h="7165248">
                <a:moveTo>
                  <a:pt x="0" y="0"/>
                </a:moveTo>
                <a:lnTo>
                  <a:pt x="11101088" y="0"/>
                </a:lnTo>
                <a:lnTo>
                  <a:pt x="11101088" y="7165248"/>
                </a:lnTo>
                <a:lnTo>
                  <a:pt x="0" y="71652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6"/>
          <p:cNvSpPr txBox="1"/>
          <p:nvPr/>
        </p:nvSpPr>
        <p:spPr>
          <a:xfrm>
            <a:off x="7720805" y="2163514"/>
            <a:ext cx="10196989" cy="3539430"/>
          </a:xfrm>
          <a:prstGeom prst="rect">
            <a:avLst/>
          </a:prstGeom>
        </p:spPr>
        <p:txBody>
          <a:bodyPr lIns="0" tIns="0" rIns="0" bIns="0" rtlCol="0" anchor="t">
            <a:spAutoFit/>
          </a:bodyPr>
          <a:lstStyle/>
          <a:p>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3. Bài tập 3 </a:t>
            </a:r>
            <a:endParaRPr lang="vi-VN"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r>
              <a:rPr lang="en-US" sz="115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tr 50/SHS)</a:t>
            </a:r>
            <a:endParaRPr lang="en-GB"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8" name="Freeform 8"/>
          <p:cNvSpPr/>
          <p:nvPr/>
        </p:nvSpPr>
        <p:spPr>
          <a:xfrm>
            <a:off x="618873" y="2184597"/>
            <a:ext cx="4917503" cy="9106488"/>
          </a:xfrm>
          <a:custGeom>
            <a:avLst/>
            <a:gdLst/>
            <a:ahLst/>
            <a:cxnLst/>
            <a:rect l="l" t="t" r="r" b="b"/>
            <a:pathLst>
              <a:path w="4917503" h="9106488">
                <a:moveTo>
                  <a:pt x="0" y="0"/>
                </a:moveTo>
                <a:lnTo>
                  <a:pt x="4917503" y="0"/>
                </a:lnTo>
                <a:lnTo>
                  <a:pt x="4917503" y="9106488"/>
                </a:lnTo>
                <a:lnTo>
                  <a:pt x="0" y="91064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0" y="-740229"/>
            <a:ext cx="13289904" cy="8992055"/>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12868822" y="1028700"/>
            <a:ext cx="5785838" cy="10572130"/>
          </a:xfrm>
          <a:custGeom>
            <a:avLst/>
            <a:gdLst/>
            <a:ahLst/>
            <a:cxnLst/>
            <a:rect l="l" t="t" r="r" b="b"/>
            <a:pathLst>
              <a:path w="5785838" h="10572130">
                <a:moveTo>
                  <a:pt x="0" y="0"/>
                </a:moveTo>
                <a:lnTo>
                  <a:pt x="5785839" y="0"/>
                </a:lnTo>
                <a:lnTo>
                  <a:pt x="5785839" y="10572130"/>
                </a:lnTo>
                <a:lnTo>
                  <a:pt x="0" y="1057213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Rectangle 5"/>
          <p:cNvSpPr/>
          <p:nvPr/>
        </p:nvSpPr>
        <p:spPr>
          <a:xfrm>
            <a:off x="853752" y="978574"/>
            <a:ext cx="11582400" cy="5909310"/>
          </a:xfrm>
          <a:prstGeom prst="rect">
            <a:avLst/>
          </a:prstGeom>
        </p:spPr>
        <p:txBody>
          <a:bodyPr wrap="square">
            <a:spAutoFit/>
          </a:bodyPr>
          <a:lstStyle/>
          <a:p>
            <a:pPr algn="ctr">
              <a:lnSpc>
                <a:spcPct val="130000"/>
              </a:lnSpc>
              <a:spcAft>
                <a:spcPts val="0"/>
              </a:spcAft>
            </a:pPr>
            <a:r>
              <a:rPr lang="en-GB" sz="3600">
                <a:solidFill>
                  <a:srgbClr val="231F20"/>
                </a:solidFill>
                <a:latin typeface="Times New Roman" panose="02020603050405020304" pitchFamily="18" charset="0"/>
                <a:ea typeface="Times New Roman" panose="02020603050405020304" pitchFamily="18" charset="0"/>
              </a:rPr>
              <a:t>Trong đoạn thơ, vần </a:t>
            </a:r>
            <a:r>
              <a:rPr lang="en-GB" sz="3600" i="1">
                <a:solidFill>
                  <a:srgbClr val="231F20"/>
                </a:solidFill>
                <a:latin typeface="Times New Roman" panose="02020603050405020304" pitchFamily="18" charset="0"/>
                <a:ea typeface="Times New Roman" panose="02020603050405020304" pitchFamily="18" charset="0"/>
              </a:rPr>
              <a:t>ương</a:t>
            </a:r>
            <a:r>
              <a:rPr lang="en-GB" sz="3600">
                <a:solidFill>
                  <a:srgbClr val="231F20"/>
                </a:solidFill>
                <a:latin typeface="Times New Roman" panose="02020603050405020304" pitchFamily="18" charset="0"/>
                <a:ea typeface="Times New Roman" panose="02020603050405020304" pitchFamily="18" charset="0"/>
              </a:rPr>
              <a:t> xuất hiện 3 </a:t>
            </a:r>
            <a:r>
              <a:rPr lang="en-GB" sz="3600" smtClean="0">
                <a:solidFill>
                  <a:srgbClr val="231F20"/>
                </a:solidFill>
                <a:latin typeface="Times New Roman" panose="02020603050405020304" pitchFamily="18" charset="0"/>
                <a:ea typeface="Times New Roman" panose="02020603050405020304" pitchFamily="18" charset="0"/>
              </a:rPr>
              <a:t>lần</a:t>
            </a:r>
            <a:endParaRPr lang="en-GB" sz="3600">
              <a:solidFill>
                <a:srgbClr val="231F20"/>
              </a:solidFill>
              <a:latin typeface="Times New Roman" panose="02020603050405020304" pitchFamily="18" charset="0"/>
              <a:ea typeface="Times New Roman" panose="02020603050405020304" pitchFamily="18" charset="0"/>
            </a:endParaRPr>
          </a:p>
          <a:p>
            <a:pPr indent="304800" algn="ctr">
              <a:lnSpc>
                <a:spcPct val="130000"/>
              </a:lnSpc>
              <a:spcAft>
                <a:spcPts val="0"/>
              </a:spcAft>
            </a:pPr>
            <a:r>
              <a:rPr lang="en-GB" sz="3600" i="1">
                <a:solidFill>
                  <a:srgbClr val="231F20"/>
                </a:solidFill>
                <a:latin typeface="Times New Roman" panose="02020603050405020304" pitchFamily="18" charset="0"/>
                <a:ea typeface="Times New Roman" panose="02020603050405020304" pitchFamily="18" charset="0"/>
              </a:rPr>
              <a:t>Rơi hoa hết mưa còn rả rích</a:t>
            </a:r>
            <a:endParaRPr lang="en-GB" sz="3600">
              <a:solidFill>
                <a:srgbClr val="231F20"/>
              </a:solidFill>
              <a:latin typeface="Times New Roman" panose="02020603050405020304" pitchFamily="18" charset="0"/>
              <a:ea typeface="Times New Roman" panose="02020603050405020304" pitchFamily="18" charset="0"/>
            </a:endParaRPr>
          </a:p>
          <a:p>
            <a:pPr indent="304800" algn="ctr">
              <a:lnSpc>
                <a:spcPct val="130000"/>
              </a:lnSpc>
              <a:spcAft>
                <a:spcPts val="0"/>
              </a:spcAft>
            </a:pPr>
            <a:r>
              <a:rPr lang="en-GB" sz="3600" i="1">
                <a:solidFill>
                  <a:srgbClr val="231F20"/>
                </a:solidFill>
                <a:latin typeface="Times New Roman" panose="02020603050405020304" pitchFamily="18" charset="0"/>
                <a:ea typeface="Times New Roman" panose="02020603050405020304" pitchFamily="18" charset="0"/>
              </a:rPr>
              <a:t>Càng mưa rơi càng tịch bóng </a:t>
            </a:r>
            <a:r>
              <a:rPr lang="en-GB" sz="3600" b="1" i="1">
                <a:solidFill>
                  <a:srgbClr val="231F20"/>
                </a:solidFill>
                <a:latin typeface="Times New Roman" panose="02020603050405020304" pitchFamily="18" charset="0"/>
                <a:ea typeface="Times New Roman" panose="02020603050405020304" pitchFamily="18" charset="0"/>
              </a:rPr>
              <a:t>dương</a:t>
            </a:r>
            <a:endParaRPr lang="en-GB" sz="3600">
              <a:solidFill>
                <a:srgbClr val="231F20"/>
              </a:solidFill>
              <a:latin typeface="Times New Roman" panose="02020603050405020304" pitchFamily="18" charset="0"/>
              <a:ea typeface="Times New Roman" panose="02020603050405020304" pitchFamily="18" charset="0"/>
            </a:endParaRPr>
          </a:p>
          <a:p>
            <a:pPr indent="444500" algn="ctr">
              <a:lnSpc>
                <a:spcPct val="130000"/>
              </a:lnSpc>
              <a:spcAft>
                <a:spcPts val="0"/>
              </a:spcAft>
            </a:pPr>
            <a:r>
              <a:rPr lang="en-GB" sz="3600" i="1">
                <a:solidFill>
                  <a:srgbClr val="231F20"/>
                </a:solidFill>
                <a:latin typeface="Times New Roman" panose="02020603050405020304" pitchFamily="18" charset="0"/>
                <a:ea typeface="Times New Roman" panose="02020603050405020304" pitchFamily="18" charset="0"/>
              </a:rPr>
              <a:t>Bóng </a:t>
            </a:r>
            <a:r>
              <a:rPr lang="en-GB" sz="3600" b="1" i="1">
                <a:solidFill>
                  <a:srgbClr val="231F20"/>
                </a:solidFill>
                <a:latin typeface="Times New Roman" panose="02020603050405020304" pitchFamily="18" charset="0"/>
                <a:ea typeface="Times New Roman" panose="02020603050405020304" pitchFamily="18" charset="0"/>
              </a:rPr>
              <a:t>dương </a:t>
            </a:r>
            <a:r>
              <a:rPr lang="en-GB" sz="3600" i="1">
                <a:solidFill>
                  <a:srgbClr val="231F20"/>
                </a:solidFill>
                <a:latin typeface="Times New Roman" panose="02020603050405020304" pitchFamily="18" charset="0"/>
                <a:ea typeface="Times New Roman" panose="02020603050405020304" pitchFamily="18" charset="0"/>
              </a:rPr>
              <a:t>với khách tha </a:t>
            </a:r>
            <a:r>
              <a:rPr lang="en-GB" sz="3600" b="1" i="1">
                <a:solidFill>
                  <a:srgbClr val="231F20"/>
                </a:solidFill>
                <a:latin typeface="Times New Roman" panose="02020603050405020304" pitchFamily="18" charset="0"/>
                <a:ea typeface="Times New Roman" panose="02020603050405020304" pitchFamily="18" charset="0"/>
              </a:rPr>
              <a:t>hương</a:t>
            </a:r>
            <a:endParaRPr lang="en-GB" sz="3600">
              <a:solidFill>
                <a:srgbClr val="231F20"/>
              </a:solidFill>
              <a:latin typeface="Times New Roman" panose="02020603050405020304" pitchFamily="18" charset="0"/>
              <a:ea typeface="Times New Roman" panose="02020603050405020304" pitchFamily="18" charset="0"/>
            </a:endParaRPr>
          </a:p>
          <a:p>
            <a:pPr indent="444500" algn="ctr">
              <a:lnSpc>
                <a:spcPct val="130000"/>
              </a:lnSpc>
              <a:spcAft>
                <a:spcPts val="0"/>
              </a:spcAft>
            </a:pPr>
            <a:r>
              <a:rPr lang="en-GB" sz="3600" i="1">
                <a:solidFill>
                  <a:srgbClr val="231F20"/>
                </a:solidFill>
                <a:latin typeface="Times New Roman" panose="02020603050405020304" pitchFamily="18" charset="0"/>
                <a:ea typeface="Times New Roman" panose="02020603050405020304" pitchFamily="18" charset="0"/>
              </a:rPr>
              <a:t>Mưa trong ý khách muôn hàng lệ rơi.</a:t>
            </a:r>
            <a:endParaRPr lang="en-GB" sz="3600">
              <a:solidFill>
                <a:srgbClr val="231F20"/>
              </a:solidFill>
              <a:latin typeface="Times New Roman" panose="02020603050405020304" pitchFamily="18" charset="0"/>
              <a:ea typeface="Times New Roman" panose="02020603050405020304" pitchFamily="18" charset="0"/>
            </a:endParaRPr>
          </a:p>
          <a:p>
            <a:pPr algn="just"/>
            <a:r>
              <a:rPr lang="en-US" sz="3600">
                <a:latin typeface="Times New Roman" panose="02020603050405020304" pitchFamily="18" charset="0"/>
                <a:ea typeface="Calibri" panose="020F0502020204030204" pitchFamily="34" charset="0"/>
              </a:rPr>
              <a:t>Vần </a:t>
            </a:r>
            <a:r>
              <a:rPr lang="en-US" sz="3600" i="1">
                <a:latin typeface="Times New Roman" panose="02020603050405020304" pitchFamily="18" charset="0"/>
                <a:ea typeface="Calibri" panose="020F0502020204030204" pitchFamily="34" charset="0"/>
              </a:rPr>
              <a:t>ương</a:t>
            </a:r>
            <a:r>
              <a:rPr lang="en-US" sz="3600">
                <a:latin typeface="Times New Roman" panose="02020603050405020304" pitchFamily="18" charset="0"/>
                <a:ea typeface="Calibri" panose="020F0502020204030204" pitchFamily="34" charset="0"/>
              </a:rPr>
              <a:t> ngân dài, lặp lại ở hình ảnh “bóng dương” và “khách tha hương” không chỉ tạo nên cảm nhận về một nỗi khắc khoải, day dứt mà còn gây ấn tượng về sự đồng điệu giữa cảnh vật (bóng dương) và con người (khách tha hương).</a:t>
            </a:r>
            <a:endParaRPr lang="en-GB" sz="3600"/>
          </a:p>
        </p:txBody>
      </p:sp>
    </p:spTree>
    <p:extLst>
      <p:ext uri="{BB962C8B-B14F-4D97-AF65-F5344CB8AC3E}">
        <p14:creationId xmlns:p14="http://schemas.microsoft.com/office/powerpoint/2010/main" val="210543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1000"/>
                                        <p:tgtEl>
                                          <p:spTgt spid="6">
                                            <p:txEl>
                                              <p:pRg st="5" end="5"/>
                                            </p:txEl>
                                          </p:spTgt>
                                        </p:tgtEl>
                                      </p:cBhvr>
                                    </p:animEffect>
                                    <p:anim calcmode="lin" valueType="num">
                                      <p:cBhvr>
                                        <p:cTn id="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9957038" y="6156112"/>
            <a:ext cx="4751749" cy="4978718"/>
            <a:chOff x="0" y="0"/>
            <a:chExt cx="6335666" cy="6638291"/>
          </a:xfrm>
        </p:grpSpPr>
        <p:sp>
          <p:nvSpPr>
            <p:cNvPr id="6" name="Freeform 6"/>
            <p:cNvSpPr/>
            <p:nvPr/>
          </p:nvSpPr>
          <p:spPr>
            <a:xfrm>
              <a:off x="4212057" y="0"/>
              <a:ext cx="1906101" cy="1043157"/>
            </a:xfrm>
            <a:custGeom>
              <a:avLst/>
              <a:gdLst/>
              <a:ahLst/>
              <a:cxnLst/>
              <a:rect l="l" t="t" r="r" b="b"/>
              <a:pathLst>
                <a:path w="1906101" h="1043157">
                  <a:moveTo>
                    <a:pt x="0" y="0"/>
                  </a:moveTo>
                  <a:lnTo>
                    <a:pt x="1906101" y="0"/>
                  </a:lnTo>
                  <a:lnTo>
                    <a:pt x="1906101" y="1043157"/>
                  </a:lnTo>
                  <a:lnTo>
                    <a:pt x="0" y="10431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0" y="590610"/>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sp>
        <p:nvSpPr>
          <p:cNvPr id="8" name="Freeform 8"/>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13987217"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Freeform 10"/>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1" name="TextBox 11"/>
          <p:cNvSpPr txBox="1"/>
          <p:nvPr/>
        </p:nvSpPr>
        <p:spPr>
          <a:xfrm>
            <a:off x="1023255" y="1480819"/>
            <a:ext cx="12464145" cy="4247317"/>
          </a:xfrm>
          <a:prstGeom prst="rect">
            <a:avLst/>
          </a:prstGeom>
        </p:spPr>
        <p:txBody>
          <a:bodyPr wrap="square" lIns="0" tIns="0" rIns="0" bIns="0" rtlCol="0" anchor="t">
            <a:spAutoFit/>
          </a:bodyPr>
          <a:lstStyle/>
          <a:p>
            <a:pPr algn="ctr"/>
            <a:r>
              <a:rPr lang="en-US"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en-US" sz="138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4 </a:t>
            </a:r>
            <a:r>
              <a:rPr lang="en-US"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GB"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70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9872005" y="2679796"/>
            <a:ext cx="5347862" cy="7226841"/>
          </a:xfrm>
          <a:custGeom>
            <a:avLst/>
            <a:gdLst/>
            <a:ahLst/>
            <a:cxnLst/>
            <a:rect l="l" t="t" r="r" b="b"/>
            <a:pathLst>
              <a:path w="5347862" h="7226841">
                <a:moveTo>
                  <a:pt x="0" y="0"/>
                </a:moveTo>
                <a:lnTo>
                  <a:pt x="5347862" y="0"/>
                </a:lnTo>
                <a:lnTo>
                  <a:pt x="5347862" y="7226841"/>
                </a:lnTo>
                <a:lnTo>
                  <a:pt x="0" y="722684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12974367" y="8541781"/>
            <a:ext cx="2245501" cy="1433038"/>
          </a:xfrm>
          <a:custGeom>
            <a:avLst/>
            <a:gdLst/>
            <a:ahLst/>
            <a:cxnLst/>
            <a:rect l="l" t="t" r="r" b="b"/>
            <a:pathLst>
              <a:path w="2245501" h="1433038">
                <a:moveTo>
                  <a:pt x="0" y="0"/>
                </a:moveTo>
                <a:lnTo>
                  <a:pt x="2245500" y="0"/>
                </a:lnTo>
                <a:lnTo>
                  <a:pt x="2245500" y="1433038"/>
                </a:lnTo>
                <a:lnTo>
                  <a:pt x="0" y="143303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1" name="TextBox 11"/>
          <p:cNvSpPr txBox="1"/>
          <p:nvPr/>
        </p:nvSpPr>
        <p:spPr>
          <a:xfrm>
            <a:off x="428260" y="491799"/>
            <a:ext cx="9899722" cy="7204345"/>
          </a:xfrm>
          <a:prstGeom prst="rect">
            <a:avLst/>
          </a:prstGeom>
        </p:spPr>
        <p:txBody>
          <a:bodyPr wrap="square" lIns="0" tIns="0" rIns="0" bIns="0" rtlCol="0" anchor="t">
            <a:spAutoFit/>
          </a:bodyPr>
          <a:lstStyle/>
          <a:p>
            <a:pPr marL="547208" lvl="1" algn="ctr">
              <a:lnSpc>
                <a:spcPts val="7096"/>
              </a:lnSpc>
            </a:pPr>
            <a:r>
              <a:rPr lang="en-US" sz="7200" b="1">
                <a:latin typeface="Times New Roman" panose="02020603050405020304" pitchFamily="18" charset="0"/>
                <a:cs typeface="Times New Roman" panose="02020603050405020304" pitchFamily="18" charset="0"/>
              </a:rPr>
              <a:t>HS thảo luận cặp </a:t>
            </a:r>
            <a:r>
              <a:rPr lang="en-US" sz="7200" b="1" smtClean="0">
                <a:latin typeface="Times New Roman" panose="02020603050405020304" pitchFamily="18" charset="0"/>
                <a:cs typeface="Times New Roman" panose="02020603050405020304" pitchFamily="18" charset="0"/>
              </a:rPr>
              <a:t>đôi</a:t>
            </a:r>
            <a:endParaRPr lang="vi-VN" sz="7200" b="1" smtClean="0">
              <a:latin typeface="Times New Roman" panose="02020603050405020304" pitchFamily="18" charset="0"/>
              <a:cs typeface="Times New Roman" panose="02020603050405020304" pitchFamily="18" charset="0"/>
            </a:endParaRPr>
          </a:p>
          <a:p>
            <a:pPr marL="547208" lvl="1" algn="just">
              <a:lnSpc>
                <a:spcPts val="7096"/>
              </a:lnSpc>
            </a:pPr>
            <a:r>
              <a:rPr lang="en-US" sz="7200" b="1" smtClean="0">
                <a:latin typeface="Times New Roman" panose="02020603050405020304" pitchFamily="18" charset="0"/>
                <a:cs typeface="Times New Roman" panose="02020603050405020304" pitchFamily="18" charset="0"/>
              </a:rPr>
              <a:t> </a:t>
            </a:r>
            <a:r>
              <a:rPr lang="en-US" sz="7200">
                <a:latin typeface="Times New Roman" panose="02020603050405020304" pitchFamily="18" charset="0"/>
                <a:cs typeface="Times New Roman" panose="02020603050405020304" pitchFamily="18" charset="0"/>
              </a:rPr>
              <a:t>Sưu tầm thêm một số bài thơ sử dụng phép điệp thanh, điệp âm. Chỉ ra và nêu tác dụng của phép điệp thanh/ điệp âm trong một bài thơ cụ thể.</a:t>
            </a:r>
            <a:endParaRPr lang="en-GB" sz="7200">
              <a:latin typeface="Times New Roman" panose="02020603050405020304" pitchFamily="18" charset="0"/>
              <a:cs typeface="Times New Roman" panose="02020603050405020304" pitchFamily="18" charset="0"/>
            </a:endParaRPr>
          </a:p>
          <a:p>
            <a:pPr marL="547208" lvl="1" algn="l">
              <a:lnSpc>
                <a:spcPts val="7096"/>
              </a:lnSpc>
            </a:pPr>
            <a:endParaRPr lang="en-US" sz="5069">
              <a:solidFill>
                <a:srgbClr val="4F233F"/>
              </a:solidFill>
              <a:latin typeface="KG Primary Penmanshi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4800601" y="-800100"/>
            <a:ext cx="13986596" cy="92964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1371600" y="3314700"/>
            <a:ext cx="6739192" cy="8040251"/>
          </a:xfrm>
          <a:custGeom>
            <a:avLst/>
            <a:gdLst/>
            <a:ahLst/>
            <a:cxnLst/>
            <a:rect l="l" t="t" r="r" b="b"/>
            <a:pathLst>
              <a:path w="6739192" h="8040251">
                <a:moveTo>
                  <a:pt x="0" y="0"/>
                </a:moveTo>
                <a:lnTo>
                  <a:pt x="6739192" y="0"/>
                </a:lnTo>
                <a:lnTo>
                  <a:pt x="6739192" y="8040251"/>
                </a:lnTo>
                <a:lnTo>
                  <a:pt x="0" y="804025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Rectangle 6"/>
          <p:cNvSpPr/>
          <p:nvPr/>
        </p:nvSpPr>
        <p:spPr>
          <a:xfrm>
            <a:off x="5367592" y="963850"/>
            <a:ext cx="12674319" cy="6370975"/>
          </a:xfrm>
          <a:prstGeom prst="rect">
            <a:avLst/>
          </a:prstGeom>
        </p:spPr>
        <p:txBody>
          <a:bodyPr wrap="square">
            <a:spAutoFit/>
          </a:bodyPr>
          <a:lstStyle/>
          <a:p>
            <a:pPr algn="ctr">
              <a:spcAft>
                <a:spcPts val="0"/>
              </a:spcAft>
              <a:tabLst>
                <a:tab pos="1386840" algn="l"/>
              </a:tabLst>
            </a:pPr>
            <a:r>
              <a:rPr lang="vi-VN" sz="3400" b="1">
                <a:solidFill>
                  <a:srgbClr val="0D0D0D"/>
                </a:solidFill>
                <a:latin typeface="Times New Roman" panose="02020603050405020304" pitchFamily="18" charset="0"/>
                <a:ea typeface="Calibri" panose="020F0502020204030204" pitchFamily="34" charset="0"/>
              </a:rPr>
              <a:t>Gợi ý đáp án</a:t>
            </a:r>
            <a:endParaRPr lang="en-GB" sz="3400">
              <a:latin typeface="Times New Roman" panose="02020603050405020304" pitchFamily="18" charset="0"/>
              <a:ea typeface="Calibri" panose="020F0502020204030204" pitchFamily="34" charset="0"/>
            </a:endParaRPr>
          </a:p>
          <a:p>
            <a:pPr algn="just">
              <a:spcAft>
                <a:spcPts val="0"/>
              </a:spcAft>
            </a:pPr>
            <a:r>
              <a:rPr lang="vi-VN" sz="3400" b="1">
                <a:solidFill>
                  <a:srgbClr val="0D0D0D"/>
                </a:solidFill>
                <a:latin typeface="Times New Roman" panose="02020603050405020304" pitchFamily="18" charset="0"/>
                <a:ea typeface="Times New Roman" panose="02020603050405020304" pitchFamily="18" charset="0"/>
              </a:rPr>
              <a:t>Ví dụ: </a:t>
            </a:r>
            <a:r>
              <a:rPr lang="vi-VN" sz="3400">
                <a:solidFill>
                  <a:srgbClr val="231F20"/>
                </a:solidFill>
                <a:latin typeface="Times New Roman" panose="02020603050405020304" pitchFamily="18" charset="0"/>
                <a:ea typeface="Times New Roman" panose="02020603050405020304" pitchFamily="18" charset="0"/>
              </a:rPr>
              <a:t>Trong đoạn thơ sau, Thâm Tâm sử dụng rất nhiều thanh bằng, có những câu thơ toàn thanh bằng. Tác dụng: Góp phần gợi tả tâm trạng lưu luyến xao xuyến, những rung động buồn, lo... đang dâng lên trong lòng. Có câu thơ toàn thanh bằng gợi tả nỗi niềm mênh mang. </a:t>
            </a:r>
            <a:endParaRPr lang="en-GB" sz="3400">
              <a:solidFill>
                <a:srgbClr val="231F20"/>
              </a:solidFill>
              <a:latin typeface="Times New Roman" panose="02020603050405020304" pitchFamily="18" charset="0"/>
              <a:ea typeface="Times New Roman" panose="02020603050405020304" pitchFamily="18" charset="0"/>
            </a:endParaRPr>
          </a:p>
          <a:p>
            <a:pPr indent="381000" algn="just">
              <a:spcAft>
                <a:spcPts val="0"/>
              </a:spcAft>
            </a:pPr>
            <a:r>
              <a:rPr lang="vi-VN" sz="3400" i="1">
                <a:solidFill>
                  <a:srgbClr val="FF0000"/>
                </a:solidFill>
                <a:latin typeface="Times New Roman" panose="02020603050405020304" pitchFamily="18" charset="0"/>
                <a:ea typeface="Times New Roman" panose="02020603050405020304" pitchFamily="18" charset="0"/>
              </a:rPr>
              <a:t>Đưa người, ta không đưa qua sông</a:t>
            </a:r>
            <a:r>
              <a:rPr lang="vi-VN" sz="3400" i="1">
                <a:solidFill>
                  <a:srgbClr val="231F20"/>
                </a:solidFill>
                <a:latin typeface="Times New Roman" panose="02020603050405020304" pitchFamily="18" charset="0"/>
                <a:ea typeface="Times New Roman" panose="02020603050405020304" pitchFamily="18" charset="0"/>
              </a:rPr>
              <a:t>,</a:t>
            </a:r>
            <a:endParaRPr lang="en-GB" sz="3400">
              <a:solidFill>
                <a:srgbClr val="231F20"/>
              </a:solidFill>
              <a:latin typeface="Times New Roman" panose="02020603050405020304" pitchFamily="18" charset="0"/>
              <a:ea typeface="Times New Roman" panose="02020603050405020304" pitchFamily="18" charset="0"/>
            </a:endParaRPr>
          </a:p>
          <a:p>
            <a:pPr indent="381000" algn="just">
              <a:spcAft>
                <a:spcPts val="0"/>
              </a:spcAft>
              <a:tabLst>
                <a:tab pos="6286500" algn="r"/>
              </a:tabLst>
            </a:pPr>
            <a:r>
              <a:rPr lang="vi-VN" sz="3400" i="1">
                <a:solidFill>
                  <a:srgbClr val="231F20"/>
                </a:solidFill>
                <a:latin typeface="Times New Roman" panose="02020603050405020304" pitchFamily="18" charset="0"/>
                <a:ea typeface="Times New Roman" panose="02020603050405020304" pitchFamily="18" charset="0"/>
              </a:rPr>
              <a:t>Sao có tiếng sóng ở trong lòng?	</a:t>
            </a:r>
            <a:endParaRPr lang="en-GB" sz="3400">
              <a:solidFill>
                <a:srgbClr val="231F20"/>
              </a:solidFill>
              <a:latin typeface="Times New Roman" panose="02020603050405020304" pitchFamily="18" charset="0"/>
              <a:ea typeface="Times New Roman" panose="02020603050405020304" pitchFamily="18" charset="0"/>
            </a:endParaRPr>
          </a:p>
          <a:p>
            <a:pPr indent="381000">
              <a:spcAft>
                <a:spcPts val="0"/>
              </a:spcAft>
            </a:pPr>
            <a:r>
              <a:rPr lang="vi-VN" sz="3400" i="1">
                <a:solidFill>
                  <a:srgbClr val="231F20"/>
                </a:solidFill>
                <a:latin typeface="Times New Roman" panose="02020603050405020304" pitchFamily="18" charset="0"/>
                <a:ea typeface="Times New Roman" panose="02020603050405020304" pitchFamily="18" charset="0"/>
              </a:rPr>
              <a:t>Bóng chiều không thắm, không vàng vọt,</a:t>
            </a:r>
            <a:endParaRPr lang="en-GB" sz="3400">
              <a:solidFill>
                <a:srgbClr val="231F20"/>
              </a:solidFill>
              <a:latin typeface="Times New Roman" panose="02020603050405020304" pitchFamily="18" charset="0"/>
              <a:ea typeface="Times New Roman" panose="02020603050405020304" pitchFamily="18" charset="0"/>
            </a:endParaRPr>
          </a:p>
          <a:p>
            <a:pPr indent="381000">
              <a:spcAft>
                <a:spcPts val="0"/>
              </a:spcAft>
            </a:pPr>
            <a:r>
              <a:rPr lang="en-GB" sz="3400" i="1">
                <a:solidFill>
                  <a:srgbClr val="FF0000"/>
                </a:solidFill>
                <a:latin typeface="Times New Roman" panose="02020603050405020304" pitchFamily="18" charset="0"/>
                <a:ea typeface="Times New Roman" panose="02020603050405020304" pitchFamily="18" charset="0"/>
              </a:rPr>
              <a:t>Sao đầy hoàng hôn trong </a:t>
            </a:r>
            <a:r>
              <a:rPr lang="en-GB" sz="3400" i="1">
                <a:solidFill>
                  <a:srgbClr val="0D0D0D"/>
                </a:solidFill>
                <a:latin typeface="Times New Roman" panose="02020603050405020304" pitchFamily="18" charset="0"/>
                <a:ea typeface="Times New Roman" panose="02020603050405020304" pitchFamily="18" charset="0"/>
              </a:rPr>
              <a:t>mắt</a:t>
            </a:r>
            <a:r>
              <a:rPr lang="en-GB" sz="3400" i="1">
                <a:solidFill>
                  <a:srgbClr val="FF0000"/>
                </a:solidFill>
                <a:latin typeface="Times New Roman" panose="02020603050405020304" pitchFamily="18" charset="0"/>
                <a:ea typeface="Times New Roman" panose="02020603050405020304" pitchFamily="18" charset="0"/>
              </a:rPr>
              <a:t> trong</a:t>
            </a:r>
            <a:r>
              <a:rPr lang="en-GB" sz="3400" i="1">
                <a:solidFill>
                  <a:srgbClr val="231F20"/>
                </a:solidFill>
                <a:latin typeface="Times New Roman" panose="02020603050405020304" pitchFamily="18" charset="0"/>
                <a:ea typeface="Times New Roman" panose="02020603050405020304" pitchFamily="18" charset="0"/>
              </a:rPr>
              <a:t>?</a:t>
            </a:r>
            <a:endParaRPr lang="en-GB" sz="3400">
              <a:solidFill>
                <a:srgbClr val="231F20"/>
              </a:solidFill>
              <a:latin typeface="Times New Roman" panose="02020603050405020304" pitchFamily="18" charset="0"/>
              <a:ea typeface="Times New Roman" panose="02020603050405020304" pitchFamily="18" charset="0"/>
            </a:endParaRPr>
          </a:p>
          <a:p>
            <a:pPr indent="381000">
              <a:spcAft>
                <a:spcPts val="0"/>
              </a:spcAft>
            </a:pPr>
            <a:r>
              <a:rPr lang="en-GB" sz="3400" i="1">
                <a:solidFill>
                  <a:srgbClr val="231F20"/>
                </a:solidFill>
                <a:latin typeface="Times New Roman" panose="02020603050405020304" pitchFamily="18" charset="0"/>
                <a:ea typeface="Times New Roman" panose="02020603050405020304" pitchFamily="18" charset="0"/>
              </a:rPr>
              <a:t>Đưa người, ta chỉ đưa người ấy</a:t>
            </a:r>
            <a:endParaRPr lang="en-GB" sz="3400">
              <a:solidFill>
                <a:srgbClr val="231F20"/>
              </a:solidFill>
              <a:latin typeface="Times New Roman" panose="02020603050405020304" pitchFamily="18" charset="0"/>
              <a:ea typeface="Times New Roman" panose="02020603050405020304" pitchFamily="18" charset="0"/>
            </a:endParaRPr>
          </a:p>
          <a:p>
            <a:pPr indent="381000" algn="just">
              <a:spcAft>
                <a:spcPts val="0"/>
              </a:spcAft>
            </a:pPr>
            <a:r>
              <a:rPr lang="en-GB" sz="3400" i="1">
                <a:solidFill>
                  <a:srgbClr val="231F20"/>
                </a:solidFill>
                <a:latin typeface="Times New Roman" panose="02020603050405020304" pitchFamily="18" charset="0"/>
                <a:ea typeface="Times New Roman" panose="02020603050405020304" pitchFamily="18" charset="0"/>
              </a:rPr>
              <a:t>Một giã gia đình, một dửng dưng...</a:t>
            </a:r>
            <a:endParaRPr lang="en-GB" sz="3400">
              <a:solidFill>
                <a:srgbClr val="231F20"/>
              </a:solidFill>
              <a:latin typeface="Times New Roman" panose="02020603050405020304" pitchFamily="18" charset="0"/>
              <a:ea typeface="Times New Roman" panose="02020603050405020304" pitchFamily="18" charset="0"/>
            </a:endParaRPr>
          </a:p>
          <a:p>
            <a:pPr>
              <a:spcAft>
                <a:spcPts val="0"/>
              </a:spcAft>
              <a:tabLst>
                <a:tab pos="1386840" algn="l"/>
              </a:tabLst>
            </a:pPr>
            <a:r>
              <a:rPr lang="en-US" sz="3400">
                <a:latin typeface="Times New Roman" panose="02020603050405020304" pitchFamily="18" charset="0"/>
                <a:ea typeface="Calibri" panose="020F0502020204030204" pitchFamily="34" charset="0"/>
              </a:rPr>
              <a:t>                       </a:t>
            </a:r>
            <a:r>
              <a:rPr lang="en-US" sz="3400" smtClean="0">
                <a:latin typeface="Times New Roman" panose="02020603050405020304" pitchFamily="18" charset="0"/>
                <a:ea typeface="Calibri" panose="020F0502020204030204" pitchFamily="34" charset="0"/>
              </a:rPr>
              <a:t>  </a:t>
            </a:r>
            <a:r>
              <a:rPr lang="en-US" sz="3400">
                <a:latin typeface="Times New Roman" panose="02020603050405020304" pitchFamily="18" charset="0"/>
                <a:ea typeface="Calibri" panose="020F0502020204030204" pitchFamily="34" charset="0"/>
              </a:rPr>
              <a:t>(Theo Thâm Tâm, trích </a:t>
            </a:r>
            <a:r>
              <a:rPr lang="en-US" sz="3400" i="1">
                <a:latin typeface="Times New Roman" panose="02020603050405020304" pitchFamily="18" charset="0"/>
                <a:ea typeface="Calibri" panose="020F0502020204030204" pitchFamily="34" charset="0"/>
              </a:rPr>
              <a:t>Tống biệt hành)</a:t>
            </a:r>
            <a:endParaRPr lang="en-GB" sz="3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789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9872005" y="2679796"/>
            <a:ext cx="5347862" cy="7226841"/>
          </a:xfrm>
          <a:custGeom>
            <a:avLst/>
            <a:gdLst/>
            <a:ahLst/>
            <a:cxnLst/>
            <a:rect l="l" t="t" r="r" b="b"/>
            <a:pathLst>
              <a:path w="5347862" h="7226841">
                <a:moveTo>
                  <a:pt x="0" y="0"/>
                </a:moveTo>
                <a:lnTo>
                  <a:pt x="5347862" y="0"/>
                </a:lnTo>
                <a:lnTo>
                  <a:pt x="5347862" y="7226841"/>
                </a:lnTo>
                <a:lnTo>
                  <a:pt x="0" y="722684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12974367" y="8541781"/>
            <a:ext cx="2245501" cy="1433038"/>
          </a:xfrm>
          <a:custGeom>
            <a:avLst/>
            <a:gdLst/>
            <a:ahLst/>
            <a:cxnLst/>
            <a:rect l="l" t="t" r="r" b="b"/>
            <a:pathLst>
              <a:path w="2245501" h="1433038">
                <a:moveTo>
                  <a:pt x="0" y="0"/>
                </a:moveTo>
                <a:lnTo>
                  <a:pt x="2245500" y="0"/>
                </a:lnTo>
                <a:lnTo>
                  <a:pt x="2245500" y="1433038"/>
                </a:lnTo>
                <a:lnTo>
                  <a:pt x="0" y="143303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TextBox 10"/>
          <p:cNvSpPr txBox="1"/>
          <p:nvPr/>
        </p:nvSpPr>
        <p:spPr>
          <a:xfrm>
            <a:off x="1337456" y="1868561"/>
            <a:ext cx="8109855" cy="4129336"/>
          </a:xfrm>
          <a:prstGeom prst="rect">
            <a:avLst/>
          </a:prstGeom>
        </p:spPr>
        <p:txBody>
          <a:bodyPr lIns="0" tIns="0" rIns="0" bIns="0" rtlCol="0" anchor="t">
            <a:spAutoFit/>
          </a:bodyPr>
          <a:lstStyle/>
          <a:p>
            <a:pPr algn="ctr">
              <a:lnSpc>
                <a:spcPts val="16050"/>
              </a:lnSpc>
            </a:pPr>
            <a:r>
              <a:rPr lang="vi-VN" sz="16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a:t>
            </a:r>
            <a:r>
              <a:rPr lang="en-US" sz="16600" b="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hank </a:t>
            </a:r>
            <a:r>
              <a:rPr lang="en-US" sz="16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9872005" y="2679796"/>
            <a:ext cx="5347862" cy="7226841"/>
          </a:xfrm>
          <a:custGeom>
            <a:avLst/>
            <a:gdLst/>
            <a:ahLst/>
            <a:cxnLst/>
            <a:rect l="l" t="t" r="r" b="b"/>
            <a:pathLst>
              <a:path w="5347862" h="7226841">
                <a:moveTo>
                  <a:pt x="0" y="0"/>
                </a:moveTo>
                <a:lnTo>
                  <a:pt x="5347862" y="0"/>
                </a:lnTo>
                <a:lnTo>
                  <a:pt x="5347862" y="7226841"/>
                </a:lnTo>
                <a:lnTo>
                  <a:pt x="0" y="722684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12974367" y="8541781"/>
            <a:ext cx="2245501" cy="1433038"/>
          </a:xfrm>
          <a:custGeom>
            <a:avLst/>
            <a:gdLst/>
            <a:ahLst/>
            <a:cxnLst/>
            <a:rect l="l" t="t" r="r" b="b"/>
            <a:pathLst>
              <a:path w="2245501" h="1433038">
                <a:moveTo>
                  <a:pt x="0" y="0"/>
                </a:moveTo>
                <a:lnTo>
                  <a:pt x="2245500" y="0"/>
                </a:lnTo>
                <a:lnTo>
                  <a:pt x="2245500" y="1433038"/>
                </a:lnTo>
                <a:lnTo>
                  <a:pt x="0" y="143303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TextBox 10"/>
          <p:cNvSpPr txBox="1"/>
          <p:nvPr/>
        </p:nvSpPr>
        <p:spPr>
          <a:xfrm>
            <a:off x="455481" y="757661"/>
            <a:ext cx="9640944" cy="5109091"/>
          </a:xfrm>
          <a:prstGeom prst="rect">
            <a:avLst/>
          </a:prstGeom>
        </p:spPr>
        <p:txBody>
          <a:bodyPr wrap="square" lIns="0" tIns="0" rIns="0" bIns="0" rtlCol="0" anchor="t">
            <a:spAutoFit/>
          </a:bodyPr>
          <a:lstStyle/>
          <a:p>
            <a:pPr algn="ctr"/>
            <a:r>
              <a:rPr lang="en-US" sz="16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Trò chơi </a:t>
            </a:r>
            <a:endParaRPr lang="vi-VN" sz="16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16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r>
              <a:rPr lang="en-US" sz="16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Thả thơ”</a:t>
            </a:r>
            <a:endParaRPr lang="en-US"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0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E2540B-E2B5-47BA-91F9-DE0EABB066B4}"/>
              </a:ext>
            </a:extLst>
          </p:cNvPr>
          <p:cNvPicPr>
            <a:picLocks noChangeAspect="1"/>
          </p:cNvPicPr>
          <p:nvPr/>
        </p:nvPicPr>
        <p:blipFill rotWithShape="1">
          <a:blip r:embed="rId6"/>
          <a:srcRect t="1112"/>
          <a:stretch/>
        </p:blipFill>
        <p:spPr>
          <a:xfrm>
            <a:off x="42375" y="0"/>
            <a:ext cx="18264675" cy="10287000"/>
          </a:xfrm>
          <a:prstGeom prst="rect">
            <a:avLst/>
          </a:prstGeom>
        </p:spPr>
      </p:pic>
      <p:pic>
        <p:nvPicPr>
          <p:cNvPr id="14" name="Graphic 13">
            <a:extLst>
              <a:ext uri="{FF2B5EF4-FFF2-40B4-BE49-F238E27FC236}">
                <a16:creationId xmlns="" xmlns:a16="http://schemas.microsoft.com/office/drawing/2014/main" id="{696D389C-1AD9-4B34-B86F-71DD2151EB5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686300" y="261809"/>
            <a:ext cx="13030200" cy="3636580"/>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 xmlns:a16="http://schemas.microsoft.com/office/drawing/2014/main" id="{8044D04C-8885-45F7-B9B9-25E731689F94}"/>
              </a:ext>
            </a:extLst>
          </p:cNvPr>
          <p:cNvGrpSpPr/>
          <p:nvPr/>
        </p:nvGrpSpPr>
        <p:grpSpPr>
          <a:xfrm>
            <a:off x="914400" y="698988"/>
            <a:ext cx="3200400" cy="2615712"/>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11" name="TextBox 10">
              <a:extLst>
                <a:ext uri="{FF2B5EF4-FFF2-40B4-BE49-F238E27FC236}">
                  <a16:creationId xmlns="" xmlns:a16="http://schemas.microsoft.com/office/drawing/2014/main" id="{8551F268-9200-4776-B661-1501568788E8}"/>
                </a:ext>
              </a:extLst>
            </p:cNvPr>
            <p:cNvSpPr txBox="1"/>
            <p:nvPr/>
          </p:nvSpPr>
          <p:spPr>
            <a:xfrm>
              <a:off x="762535" y="990600"/>
              <a:ext cx="1374693" cy="677109"/>
            </a:xfrm>
            <a:prstGeom prst="rect">
              <a:avLst/>
            </a:prstGeom>
            <a:noFill/>
          </p:spPr>
          <p:txBody>
            <a:bodyPr wrap="none" lIns="0" tIns="0" rIns="0" bIns="0" rtlCol="0">
              <a:spAutoFit/>
            </a:bodyPr>
            <a:lstStyle/>
            <a:p>
              <a:pPr algn="ctr"/>
              <a:r>
                <a:rPr lang="en-US" sz="6600">
                  <a:solidFill>
                    <a:prstClr val="white"/>
                  </a:solidFill>
                  <a:latin typeface="iCiel Cadena" panose="02000503000000020004" pitchFamily="50" charset="0"/>
                </a:rPr>
                <a:t>CÂU </a:t>
              </a:r>
              <a:r>
                <a:rPr lang="vi-VN" sz="6600" smtClean="0">
                  <a:solidFill>
                    <a:prstClr val="white"/>
                  </a:solidFill>
                  <a:latin typeface="iCiel Cadena" panose="02000503000000020004" pitchFamily="50" charset="0"/>
                </a:rPr>
                <a:t>1</a:t>
              </a:r>
              <a:endParaRPr lang="en-US" sz="6600">
                <a:solidFill>
                  <a:prstClr val="white"/>
                </a:solidFill>
                <a:latin typeface="iCiel Cadena" panose="02000503000000020004" pitchFamily="50" charset="0"/>
              </a:endParaRPr>
            </a:p>
          </p:txBody>
        </p:sp>
      </p:grpSp>
      <p:grpSp>
        <p:nvGrpSpPr>
          <p:cNvPr id="25" name="Keo - 9Slide.vn">
            <a:extLst>
              <a:ext uri="{FF2B5EF4-FFF2-40B4-BE49-F238E27FC236}">
                <a16:creationId xmlns="" xmlns:a16="http://schemas.microsoft.com/office/drawing/2014/main" id="{3F9BD939-5013-4C52-BD34-1D9001C920CE}"/>
              </a:ext>
            </a:extLst>
          </p:cNvPr>
          <p:cNvGrpSpPr/>
          <p:nvPr/>
        </p:nvGrpSpPr>
        <p:grpSpPr>
          <a:xfrm>
            <a:off x="735396" y="3205445"/>
            <a:ext cx="16866804" cy="2627318"/>
            <a:chOff x="490264" y="2136963"/>
            <a:chExt cx="11244536" cy="1751545"/>
          </a:xfrm>
        </p:grpSpPr>
        <p:sp>
          <p:nvSpPr>
            <p:cNvPr id="16" name="Rectangle: Rounded Corners 15">
              <a:extLst>
                <a:ext uri="{FF2B5EF4-FFF2-40B4-BE49-F238E27FC236}">
                  <a16:creationId xmlns=""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5400"/>
                <a:t>ngừng lưng </a:t>
              </a:r>
              <a:r>
                <a:rPr lang="en-GB" sz="5400" smtClean="0"/>
                <a:t>tr</a:t>
              </a:r>
              <a:endParaRPr lang="en-GB" sz="5400"/>
            </a:p>
          </p:txBody>
        </p:sp>
        <p:pic>
          <p:nvPicPr>
            <p:cNvPr id="15" name="Graphic 14">
              <a:extLst>
                <a:ext uri="{FF2B5EF4-FFF2-40B4-BE49-F238E27FC236}">
                  <a16:creationId xmlns="" xmlns:a16="http://schemas.microsoft.com/office/drawing/2014/main" id="{05EF34E3-FADD-4808-A6CE-FCD329437C7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 xmlns:a16="http://schemas.microsoft.com/office/drawing/2014/main" id="{5E9C7BEF-19CD-4FDF-B098-00E605D1DAAE}"/>
              </a:ext>
            </a:extLst>
          </p:cNvPr>
          <p:cNvGrpSpPr/>
          <p:nvPr/>
        </p:nvGrpSpPr>
        <p:grpSpPr>
          <a:xfrm>
            <a:off x="914400" y="5902533"/>
            <a:ext cx="16687800" cy="2202516"/>
            <a:chOff x="609600" y="3935022"/>
            <a:chExt cx="11125200" cy="1468344"/>
          </a:xfrm>
        </p:grpSpPr>
        <p:sp>
          <p:nvSpPr>
            <p:cNvPr id="17" name="Rectangle: Rounded Corners 16">
              <a:extLst>
                <a:ext uri="{FF2B5EF4-FFF2-40B4-BE49-F238E27FC236}">
                  <a16:creationId xmlns=""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5400"/>
                <a:t>tỏa khắp trời</a:t>
              </a:r>
            </a:p>
          </p:txBody>
        </p:sp>
        <p:pic>
          <p:nvPicPr>
            <p:cNvPr id="23" name="Graphic 22">
              <a:extLst>
                <a:ext uri="{FF2B5EF4-FFF2-40B4-BE49-F238E27FC236}">
                  <a16:creationId xmlns="" xmlns:a16="http://schemas.microsoft.com/office/drawing/2014/main" id="{B700D617-8037-41CA-863C-39850408BA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 xmlns:a16="http://schemas.microsoft.com/office/drawing/2014/main" id="{F9D7D70F-A2AC-44CB-925C-FB528ECBD59F}"/>
              </a:ext>
            </a:extLst>
          </p:cNvPr>
          <p:cNvGrpSpPr/>
          <p:nvPr/>
        </p:nvGrpSpPr>
        <p:grpSpPr>
          <a:xfrm>
            <a:off x="806384" y="7872766"/>
            <a:ext cx="16795817" cy="2469827"/>
            <a:chOff x="537589" y="5248510"/>
            <a:chExt cx="11197211" cy="1646551"/>
          </a:xfrm>
        </p:grpSpPr>
        <p:sp>
          <p:nvSpPr>
            <p:cNvPr id="19" name="Rectangle: Rounded Corners 18">
              <a:extLst>
                <a:ext uri="{FF2B5EF4-FFF2-40B4-BE49-F238E27FC236}">
                  <a16:creationId xmlns=""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4" name="Graphic 23">
              <a:extLst>
                <a:ext uri="{FF2B5EF4-FFF2-40B4-BE49-F238E27FC236}">
                  <a16:creationId xmlns="" xmlns:a16="http://schemas.microsoft.com/office/drawing/2014/main" id="{9C7AB39B-B35D-47D3-8676-D7C1F203E51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66238" y="2789720"/>
            <a:ext cx="2076585" cy="2076585"/>
          </a:xfrm>
          <a:prstGeom prst="rect">
            <a:avLst/>
          </a:prstGeom>
        </p:spPr>
      </p:pic>
      <p:sp>
        <p:nvSpPr>
          <p:cNvPr id="6" name="Rectangle: Rounded Corners 5">
            <a:extLst>
              <a:ext uri="{FF2B5EF4-FFF2-40B4-BE49-F238E27FC236}">
                <a16:creationId xmlns="" xmlns:a16="http://schemas.microsoft.com/office/drawing/2014/main" id="{18868360-A492-498F-99FA-6C30158CC00C}"/>
              </a:ext>
            </a:extLst>
          </p:cNvPr>
          <p:cNvSpPr/>
          <p:nvPr/>
        </p:nvSpPr>
        <p:spPr>
          <a:xfrm>
            <a:off x="3489272" y="10948803"/>
            <a:ext cx="11309459" cy="6310497"/>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28" name="Picture 27">
            <a:hlinkClick r:id="" action="ppaction://media"/>
            <a:extLst>
              <a:ext uri="{FF2B5EF4-FFF2-40B4-BE49-F238E27FC236}">
                <a16:creationId xmlns="" xmlns:a16="http://schemas.microsoft.com/office/drawing/2014/main" id="{769C2967-327D-4BCC-9E9A-DE3AC025031A}"/>
              </a:ext>
            </a:extLst>
          </p:cNvPr>
          <p:cNvPicPr>
            <a:picLocks noChangeAspect="1"/>
          </p:cNvPicPr>
          <p:nvPr>
            <a:videoFile r:link="rId3"/>
            <p:extLst>
              <p:ext uri="{DAA4B4D4-6D71-4841-9C94-3DE7FCFB9230}">
                <p14:media xmlns:p14="http://schemas.microsoft.com/office/powerpoint/2010/main" r:embed="rId4">
                  <p14:trim st="161"/>
                </p14:media>
              </p:ext>
            </p:extLst>
          </p:nvPr>
        </p:nvPicPr>
        <p:blipFill>
          <a:blip r:embed="rId14"/>
          <a:srcRect l="205" r="205"/>
          <a:stretch>
            <a:fillRect/>
          </a:stretch>
        </p:blipFill>
        <p:spPr>
          <a:xfrm>
            <a:off x="3788732" y="11165216"/>
            <a:ext cx="10710537" cy="5877672"/>
          </a:xfrm>
          <a:custGeom>
            <a:avLst/>
            <a:gdLst>
              <a:gd name="connsiteX0" fmla="*/ 454971 w 7140358"/>
              <a:gd name="connsiteY0" fmla="*/ 0 h 3918448"/>
              <a:gd name="connsiteX1" fmla="*/ 6685387 w 7140358"/>
              <a:gd name="connsiteY1" fmla="*/ 0 h 3918448"/>
              <a:gd name="connsiteX2" fmla="*/ 7140358 w 7140358"/>
              <a:gd name="connsiteY2" fmla="*/ 454971 h 3918448"/>
              <a:gd name="connsiteX3" fmla="*/ 7140358 w 7140358"/>
              <a:gd name="connsiteY3" fmla="*/ 3463477 h 3918448"/>
              <a:gd name="connsiteX4" fmla="*/ 6685387 w 7140358"/>
              <a:gd name="connsiteY4" fmla="*/ 3918448 h 3918448"/>
              <a:gd name="connsiteX5" fmla="*/ 454971 w 7140358"/>
              <a:gd name="connsiteY5" fmla="*/ 3918448 h 3918448"/>
              <a:gd name="connsiteX6" fmla="*/ 0 w 7140358"/>
              <a:gd name="connsiteY6" fmla="*/ 3463477 h 3918448"/>
              <a:gd name="connsiteX7" fmla="*/ 0 w 7140358"/>
              <a:gd name="connsiteY7" fmla="*/ 454971 h 3918448"/>
              <a:gd name="connsiteX8" fmla="*/ 454971 w 7140358"/>
              <a:gd name="connsiteY8" fmla="*/ 0 h 391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358" h="3918448">
                <a:moveTo>
                  <a:pt x="454971" y="0"/>
                </a:moveTo>
                <a:lnTo>
                  <a:pt x="6685387" y="0"/>
                </a:lnTo>
                <a:cubicBezTo>
                  <a:pt x="6936661" y="0"/>
                  <a:pt x="7140358" y="203697"/>
                  <a:pt x="7140358" y="454971"/>
                </a:cubicBezTo>
                <a:lnTo>
                  <a:pt x="7140358" y="3463477"/>
                </a:lnTo>
                <a:cubicBezTo>
                  <a:pt x="7140358" y="3714751"/>
                  <a:pt x="6936661" y="3918448"/>
                  <a:pt x="6685387" y="3918448"/>
                </a:cubicBezTo>
                <a:lnTo>
                  <a:pt x="454971" y="3918448"/>
                </a:lnTo>
                <a:cubicBezTo>
                  <a:pt x="203697" y="3918448"/>
                  <a:pt x="0" y="3714751"/>
                  <a:pt x="0" y="3463477"/>
                </a:cubicBezTo>
                <a:lnTo>
                  <a:pt x="0" y="454971"/>
                </a:lnTo>
                <a:cubicBezTo>
                  <a:pt x="0" y="203697"/>
                  <a:pt x="203697" y="0"/>
                  <a:pt x="454971" y="0"/>
                </a:cubicBezTo>
                <a:close/>
              </a:path>
            </a:pathLst>
          </a:custGeom>
        </p:spPr>
      </p:pic>
      <p:pic>
        <p:nvPicPr>
          <p:cNvPr id="12" name="Picture 11">
            <a:extLst>
              <a:ext uri="{FF2B5EF4-FFF2-40B4-BE49-F238E27FC236}">
                <a16:creationId xmlns="" xmlns:a16="http://schemas.microsoft.com/office/drawing/2014/main" id="{BFAE8F76-AC71-4A6A-A3C3-0FB3AAE5B2B4}"/>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818314" y="13789322"/>
            <a:ext cx="8651373" cy="2267651"/>
          </a:xfrm>
          <a:prstGeom prst="rect">
            <a:avLst/>
          </a:prstGeom>
        </p:spPr>
      </p:pic>
      <p:sp>
        <p:nvSpPr>
          <p:cNvPr id="21" name="Rectangle 20"/>
          <p:cNvSpPr/>
          <p:nvPr/>
        </p:nvSpPr>
        <p:spPr>
          <a:xfrm>
            <a:off x="6629400" y="635682"/>
            <a:ext cx="9144000" cy="2862322"/>
          </a:xfrm>
          <a:prstGeom prst="rect">
            <a:avLst/>
          </a:prstGeom>
        </p:spPr>
        <p:txBody>
          <a:bodyPr>
            <a:spAutoFit/>
          </a:bodyPr>
          <a:lstStyle/>
          <a:p>
            <a:pPr marL="203200" indent="-203200">
              <a:spcAft>
                <a:spcPts val="0"/>
              </a:spcAft>
              <a:tabLst>
                <a:tab pos="1347470" algn="l"/>
              </a:tabLst>
            </a:pPr>
            <a:r>
              <a:rPr lang="en-GB" sz="3600">
                <a:solidFill>
                  <a:srgbClr val="231F20"/>
                </a:solidFill>
                <a:latin typeface="Times New Roman" panose="02020603050405020304" pitchFamily="18" charset="0"/>
                <a:ea typeface="Times New Roman" panose="02020603050405020304" pitchFamily="18" charset="0"/>
              </a:rPr>
              <a:t>1.  </a:t>
            </a:r>
            <a:r>
              <a:rPr lang="en-GB" sz="3600" i="1">
                <a:solidFill>
                  <a:srgbClr val="231F20"/>
                </a:solidFill>
                <a:latin typeface="Times New Roman" panose="02020603050405020304" pitchFamily="18" charset="0"/>
                <a:ea typeface="Times New Roman" panose="02020603050405020304" pitchFamily="18" charset="0"/>
              </a:rPr>
              <a:t>Điệu ngã sang bài Mạnh Lệ Quân</a:t>
            </a:r>
            <a:br>
              <a:rPr lang="en-GB" sz="3600" i="1">
                <a:solidFill>
                  <a:srgbClr val="231F20"/>
                </a:solidFill>
                <a:latin typeface="Times New Roman" panose="02020603050405020304" pitchFamily="18" charset="0"/>
                <a:ea typeface="Times New Roman" panose="02020603050405020304" pitchFamily="18" charset="0"/>
              </a:rPr>
            </a:br>
            <a:r>
              <a:rPr lang="en-GB" sz="3600" i="1">
                <a:solidFill>
                  <a:srgbClr val="231F20"/>
                </a:solidFill>
                <a:latin typeface="Times New Roman" panose="02020603050405020304" pitchFamily="18" charset="0"/>
                <a:ea typeface="Times New Roman" panose="02020603050405020304" pitchFamily="18" charset="0"/>
              </a:rPr>
              <a:t>Thu gồm xa vắng tự muôn đời,</a:t>
            </a:r>
            <a:br>
              <a:rPr lang="en-GB" sz="3600" i="1">
                <a:solidFill>
                  <a:srgbClr val="231F20"/>
                </a:solidFill>
                <a:latin typeface="Times New Roman" panose="02020603050405020304" pitchFamily="18" charset="0"/>
                <a:ea typeface="Times New Roman" panose="02020603050405020304" pitchFamily="18" charset="0"/>
              </a:rPr>
            </a:br>
            <a:r>
              <a:rPr lang="en-GB" sz="3600" i="1">
                <a:solidFill>
                  <a:srgbClr val="231F20"/>
                </a:solidFill>
                <a:latin typeface="Times New Roman" panose="02020603050405020304" pitchFamily="18" charset="0"/>
                <a:ea typeface="Times New Roman" panose="02020603050405020304" pitchFamily="18" charset="0"/>
              </a:rPr>
              <a:t>Sương nương theo trăng ....</a:t>
            </a:r>
            <a:br>
              <a:rPr lang="en-GB" sz="3600" i="1">
                <a:solidFill>
                  <a:srgbClr val="231F20"/>
                </a:solidFill>
                <a:latin typeface="Times New Roman" panose="02020603050405020304" pitchFamily="18" charset="0"/>
                <a:ea typeface="Times New Roman" panose="02020603050405020304" pitchFamily="18" charset="0"/>
              </a:rPr>
            </a:br>
            <a:r>
              <a:rPr lang="en-GB" sz="3600" i="1">
                <a:solidFill>
                  <a:srgbClr val="231F20"/>
                </a:solidFill>
                <a:latin typeface="Times New Roman" panose="02020603050405020304" pitchFamily="18" charset="0"/>
                <a:ea typeface="Times New Roman" panose="02020603050405020304" pitchFamily="18" charset="0"/>
              </a:rPr>
              <a:t>Tương tư nâng lòng lên chơi vơi</a:t>
            </a:r>
            <a:endParaRPr lang="en-GB" sz="3600">
              <a:solidFill>
                <a:srgbClr val="231F20"/>
              </a:solidFill>
              <a:latin typeface="Times New Roman" panose="02020603050405020304" pitchFamily="18" charset="0"/>
              <a:ea typeface="Times New Roman" panose="02020603050405020304" pitchFamily="18" charset="0"/>
            </a:endParaRPr>
          </a:p>
          <a:p>
            <a:pPr marL="203200" indent="-203200">
              <a:spcAft>
                <a:spcPts val="0"/>
              </a:spcAft>
              <a:tabLst>
                <a:tab pos="1347470" algn="l"/>
              </a:tabLst>
            </a:pPr>
            <a:r>
              <a:rPr lang="en-GB" sz="3600">
                <a:solidFill>
                  <a:srgbClr val="231F20"/>
                </a:solidFill>
                <a:latin typeface="Times New Roman" panose="02020603050405020304" pitchFamily="18" charset="0"/>
                <a:ea typeface="Times New Roman" panose="02020603050405020304" pitchFamily="18" charset="0"/>
              </a:rPr>
              <a:t>                (Theo Xuân Diệu, </a:t>
            </a:r>
            <a:r>
              <a:rPr lang="en-GB" sz="3600" i="1">
                <a:solidFill>
                  <a:srgbClr val="231F20"/>
                </a:solidFill>
                <a:latin typeface="Times New Roman" panose="02020603050405020304" pitchFamily="18" charset="0"/>
                <a:ea typeface="Times New Roman" panose="02020603050405020304" pitchFamily="18" charset="0"/>
              </a:rPr>
              <a:t>Nhị hồ</a:t>
            </a:r>
            <a:r>
              <a:rPr lang="en-GB" sz="3200">
                <a:solidFill>
                  <a:srgbClr val="231F20"/>
                </a:solidFill>
                <a:latin typeface="Times New Roman" panose="02020603050405020304" pitchFamily="18" charset="0"/>
                <a:ea typeface="Times New Roman" panose="02020603050405020304" pitchFamily="18" charset="0"/>
              </a:rPr>
              <a:t>)</a:t>
            </a:r>
            <a:endParaRPr lang="en-GB" sz="3200">
              <a:solidFill>
                <a:srgbClr val="231F20"/>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7383214" y="4374059"/>
            <a:ext cx="4778872" cy="769441"/>
          </a:xfrm>
          <a:prstGeom prst="rect">
            <a:avLst/>
          </a:prstGeom>
        </p:spPr>
        <p:txBody>
          <a:bodyPr wrap="none">
            <a:spAutoFit/>
          </a:bodyPr>
          <a:lstStyle/>
          <a:p>
            <a:pPr lvl="0">
              <a:spcAft>
                <a:spcPts val="0"/>
              </a:spcAft>
              <a:buClr>
                <a:srgbClr val="231F20"/>
              </a:buClr>
              <a:buSzPts val="1200"/>
              <a:tabLst>
                <a:tab pos="182880" algn="l"/>
              </a:tabLst>
            </a:pPr>
            <a:r>
              <a:rPr lang="vi-VN" sz="44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N</a:t>
            </a:r>
            <a:r>
              <a:rPr lang="en-GB" sz="44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gừng </a:t>
            </a:r>
            <a:r>
              <a:rPr lang="en-GB"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lưng trời</a:t>
            </a:r>
            <a:endParaRPr lang="en-GB" sz="44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406948" y="6726667"/>
            <a:ext cx="4188391" cy="769441"/>
          </a:xfrm>
          <a:prstGeom prst="rect">
            <a:avLst/>
          </a:prstGeom>
        </p:spPr>
        <p:txBody>
          <a:bodyPr wrap="none">
            <a:spAutoFit/>
          </a:bodyPr>
          <a:lstStyle/>
          <a:p>
            <a:pPr lvl="0">
              <a:spcAft>
                <a:spcPts val="0"/>
              </a:spcAft>
              <a:buClr>
                <a:srgbClr val="231F20"/>
              </a:buClr>
              <a:buSzPts val="1200"/>
              <a:tabLst>
                <a:tab pos="179705" algn="l"/>
              </a:tabLst>
            </a:pPr>
            <a:r>
              <a:rPr lang="vi-VN" sz="44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a:t>
            </a:r>
            <a:r>
              <a:rPr lang="en-GB" sz="44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ỏa </a:t>
            </a:r>
            <a:r>
              <a:rPr lang="en-GB"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khắp trời</a:t>
            </a:r>
            <a:endParaRPr lang="en-GB" sz="44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266194" y="8867309"/>
            <a:ext cx="5012911" cy="769441"/>
          </a:xfrm>
          <a:prstGeom prst="rect">
            <a:avLst/>
          </a:prstGeom>
        </p:spPr>
        <p:txBody>
          <a:bodyPr wrap="none">
            <a:spAutoFit/>
          </a:bodyPr>
          <a:lstStyle/>
          <a:p>
            <a:pPr lvl="0">
              <a:spcAft>
                <a:spcPts val="0"/>
              </a:spcAft>
              <a:buClr>
                <a:srgbClr val="231F20"/>
              </a:buClr>
              <a:buSzPts val="1200"/>
              <a:tabLst>
                <a:tab pos="179705" algn="l"/>
              </a:tabLst>
            </a:pPr>
            <a:r>
              <a:rPr lang="vi-VN" sz="44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 </a:t>
            </a:r>
            <a:r>
              <a:rPr lang="vi-VN"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a:t>
            </a:r>
            <a:r>
              <a:rPr lang="en-GB" sz="44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ộng </a:t>
            </a:r>
            <a:r>
              <a:rPr lang="en-GB"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quanh trời</a:t>
            </a:r>
            <a:endParaRPr lang="en-GB" sz="44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24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78000">
                                          <p:cBhvr additive="base">
                                            <p:cTn id="11" dur="1500" fill="hold"/>
                                            <p:tgtEl>
                                              <p:spTgt spid="14"/>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72000">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14:bounceEnd="72000">
                                          <p:cBhvr additive="base">
                                            <p:cTn id="17"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2000">
                                      <p:stCondLst>
                                        <p:cond delay="700"/>
                                      </p:stCondLst>
                                      <p:childTnLst>
                                        <p:set>
                                          <p:cBhvr>
                                            <p:cTn id="20" dur="1" fill="hold">
                                              <p:stCondLst>
                                                <p:cond delay="0"/>
                                              </p:stCondLst>
                                            </p:cTn>
                                            <p:tgtEl>
                                              <p:spTgt spid="26"/>
                                            </p:tgtEl>
                                            <p:attrNameLst>
                                              <p:attrName>style.visibility</p:attrName>
                                            </p:attrNameLst>
                                          </p:cBhvr>
                                          <p:to>
                                            <p:strVal val="visible"/>
                                          </p:to>
                                        </p:set>
                                        <p:anim calcmode="lin" valueType="num" p14:bounceEnd="72000">
                                          <p:cBhvr additive="base">
                                            <p:cTn id="21"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72000">
                                      <p:stCondLst>
                                        <p:cond delay="1400"/>
                                      </p:stCondLst>
                                      <p:childTnLst>
                                        <p:set>
                                          <p:cBhvr>
                                            <p:cTn id="24" dur="1" fill="hold">
                                              <p:stCondLst>
                                                <p:cond delay="0"/>
                                              </p:stCondLst>
                                            </p:cTn>
                                            <p:tgtEl>
                                              <p:spTgt spid="27"/>
                                            </p:tgtEl>
                                            <p:attrNameLst>
                                              <p:attrName>style.visibility</p:attrName>
                                            </p:attrNameLst>
                                          </p:cBhvr>
                                          <p:to>
                                            <p:strVal val="visible"/>
                                          </p:to>
                                        </p:set>
                                        <p:anim calcmode="lin" valueType="num" p14:bounceEnd="72000">
                                          <p:cBhvr additive="base">
                                            <p:cTn id="25"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32" dur="1500" fill="hold"/>
                                            <p:tgtEl>
                                              <p:spTgt spid="28"/>
                                            </p:tgtEl>
                                            <p:attrNameLst>
                                              <p:attrName>ppt_x</p:attrName>
                                              <p:attrName>ppt_y</p:attrName>
                                            </p:attrNameLst>
                                          </p:cBhvr>
                                          <p:rCtr x="-169" y="-36620"/>
                                        </p:animMotion>
                                      </p:childTnLst>
                                    </p:cTn>
                                  </p:par>
                                  <p:par>
                                    <p:cTn id="33"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2839" fill="hold"/>
                                            <p:tgtEl>
                                              <p:spTgt spid="28"/>
                                            </p:tgtEl>
                                          </p:cBhvr>
                                        </p:cmd>
                                      </p:childTnLst>
                                    </p:cTn>
                                  </p:par>
                                  <p:par>
                                    <p:cTn id="40"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md type="call" cmd="stop">
                                          <p:cBhvr>
                                            <p:cTn id="52" dur="1">
                                              <p:stCondLst>
                                                <p:cond delay="499"/>
                                              </p:stCondLst>
                                            </p:cTn>
                                            <p:tgtEl>
                                              <p:spTgt spid="28"/>
                                            </p:tgtEl>
                                          </p:cBhvr>
                                        </p:cmd>
                                      </p:childTnLst>
                                    </p:cTn>
                                  </p:par>
                                </p:childTnLst>
                              </p:cTn>
                            </p:par>
                            <p:par>
                              <p:cTn id="53" fill="hold">
                                <p:stCondLst>
                                  <p:cond delay="6576"/>
                                </p:stCondLst>
                                <p:childTnLst>
                                  <p:par>
                                    <p:cTn id="54" presetID="2" presetClass="exit" presetSubtype="2" fill="hold" nodeType="after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1+ppt_w/2"/>
                                              </p:val>
                                            </p:tav>
                                          </p:tavLst>
                                        </p:anim>
                                        <p:anim calcmode="lin" valueType="num">
                                          <p:cBhvr additive="base">
                                            <p:cTn id="56" dur="500"/>
                                            <p:tgtEl>
                                              <p:spTgt spid="26"/>
                                            </p:tgtEl>
                                            <p:attrNameLst>
                                              <p:attrName>ppt_y</p:attrName>
                                            </p:attrNameLst>
                                          </p:cBhvr>
                                          <p:tavLst>
                                            <p:tav tm="0">
                                              <p:val>
                                                <p:strVal val="ppt_y"/>
                                              </p:val>
                                            </p:tav>
                                            <p:tav tm="100000">
                                              <p:val>
                                                <p:strVal val="ppt_y"/>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7"/>
                                            </p:tgtEl>
                                            <p:attrNameLst>
                                              <p:attrName>ppt_x</p:attrName>
                                            </p:attrNameLst>
                                          </p:cBhvr>
                                          <p:tavLst>
                                            <p:tav tm="0">
                                              <p:val>
                                                <p:strVal val="ppt_x"/>
                                              </p:val>
                                            </p:tav>
                                            <p:tav tm="100000">
                                              <p:val>
                                                <p:strVal val="1+ppt_w/2"/>
                                              </p:val>
                                            </p:tav>
                                          </p:tavLst>
                                        </p:anim>
                                        <p:anim calcmode="lin" valueType="num">
                                          <p:cBhvr additive="base">
                                            <p:cTn id="60" dur="500"/>
                                            <p:tgtEl>
                                              <p:spTgt spid="27"/>
                                            </p:tgtEl>
                                            <p:attrNameLst>
                                              <p:attrName>ppt_y</p:attrName>
                                            </p:attrNameLst>
                                          </p:cBhvr>
                                          <p:tavLst>
                                            <p:tav tm="0">
                                              <p:val>
                                                <p:strVal val="ppt_y"/>
                                              </p:val>
                                            </p:tav>
                                            <p:tav tm="100000">
                                              <p:val>
                                                <p:strVal val="ppt_y"/>
                                              </p:val>
                                            </p:tav>
                                          </p:tavLst>
                                        </p:anim>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2" display="0">
                      <p:stCondLst>
                        <p:cond delay="indefinite"/>
                      </p:stCondLst>
                    </p:cTn>
                    <p:tgtEl>
                      <p:spTgt spid="28"/>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7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4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stCondLst>
                                        <p:cond delay="0"/>
                                      </p:stCondLst>
                                      <p:childTnLst>
                                        <p:animMotion origin="layout" path="M 0 -4.81481E-6 L -0.00326 -0.73217 " pathEditMode="relative" rAng="0" ptsTypes="AA">
                                          <p:cBhvr>
                                            <p:cTn id="32" dur="1500" fill="hold"/>
                                            <p:tgtEl>
                                              <p:spTgt spid="28"/>
                                            </p:tgtEl>
                                            <p:attrNameLst>
                                              <p:attrName>ppt_x</p:attrName>
                                              <p:attrName>ppt_y</p:attrName>
                                            </p:attrNameLst>
                                          </p:cBhvr>
                                          <p:rCtr x="-169" y="-36620"/>
                                        </p:animMotion>
                                      </p:childTnLst>
                                    </p:cTn>
                                  </p:par>
                                  <p:par>
                                    <p:cTn id="33" presetID="42" presetClass="path" presetSubtype="0" accel="50000" fill="hold" grpId="0" nodeType="withEffect">
                                      <p:stCondLst>
                                        <p:cond delay="0"/>
                                      </p:stCondLst>
                                      <p:childTnLst>
                                        <p:animMotion origin="layout" path="M 0 -4.81481E-6 L -0.00326 -0.73101 " pathEditMode="relative" rAng="0" ptsTypes="AA">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2839" fill="hold"/>
                                            <p:tgtEl>
                                              <p:spTgt spid="28"/>
                                            </p:tgtEl>
                                          </p:cBhvr>
                                        </p:cmd>
                                      </p:childTnLst>
                                    </p:cTn>
                                  </p:par>
                                  <p:par>
                                    <p:cTn id="40" presetID="42" presetClass="path" presetSubtype="0" accel="50000" fill="hold" nodeType="withEffect">
                                      <p:stCondLst>
                                        <p:cond delay="2500"/>
                                      </p:stCondLst>
                                      <p:childTnLst>
                                        <p:animMotion origin="layout" path="M 0 -4.44444E-6 L -0.00326 -0.73101 " pathEditMode="relative" rAng="0" ptsTypes="AA">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md type="call" cmd="stop">
                                          <p:cBhvr>
                                            <p:cTn id="52" dur="1">
                                              <p:stCondLst>
                                                <p:cond delay="499"/>
                                              </p:stCondLst>
                                            </p:cTn>
                                            <p:tgtEl>
                                              <p:spTgt spid="28"/>
                                            </p:tgtEl>
                                          </p:cBhvr>
                                        </p:cmd>
                                      </p:childTnLst>
                                    </p:cTn>
                                  </p:par>
                                </p:childTnLst>
                              </p:cTn>
                            </p:par>
                            <p:par>
                              <p:cTn id="53" fill="hold">
                                <p:stCondLst>
                                  <p:cond delay="6576"/>
                                </p:stCondLst>
                                <p:childTnLst>
                                  <p:par>
                                    <p:cTn id="54" presetID="2" presetClass="exit" presetSubtype="2" fill="hold" nodeType="after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1+ppt_w/2"/>
                                              </p:val>
                                            </p:tav>
                                          </p:tavLst>
                                        </p:anim>
                                        <p:anim calcmode="lin" valueType="num">
                                          <p:cBhvr additive="base">
                                            <p:cTn id="56" dur="500"/>
                                            <p:tgtEl>
                                              <p:spTgt spid="26"/>
                                            </p:tgtEl>
                                            <p:attrNameLst>
                                              <p:attrName>ppt_y</p:attrName>
                                            </p:attrNameLst>
                                          </p:cBhvr>
                                          <p:tavLst>
                                            <p:tav tm="0">
                                              <p:val>
                                                <p:strVal val="ppt_y"/>
                                              </p:val>
                                            </p:tav>
                                            <p:tav tm="100000">
                                              <p:val>
                                                <p:strVal val="ppt_y"/>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7"/>
                                            </p:tgtEl>
                                            <p:attrNameLst>
                                              <p:attrName>ppt_x</p:attrName>
                                            </p:attrNameLst>
                                          </p:cBhvr>
                                          <p:tavLst>
                                            <p:tav tm="0">
                                              <p:val>
                                                <p:strVal val="ppt_x"/>
                                              </p:val>
                                            </p:tav>
                                            <p:tav tm="100000">
                                              <p:val>
                                                <p:strVal val="1+ppt_w/2"/>
                                              </p:val>
                                            </p:tav>
                                          </p:tavLst>
                                        </p:anim>
                                        <p:anim calcmode="lin" valueType="num">
                                          <p:cBhvr additive="base">
                                            <p:cTn id="60" dur="500"/>
                                            <p:tgtEl>
                                              <p:spTgt spid="27"/>
                                            </p:tgtEl>
                                            <p:attrNameLst>
                                              <p:attrName>ppt_y</p:attrName>
                                            </p:attrNameLst>
                                          </p:cBhvr>
                                          <p:tavLst>
                                            <p:tav tm="0">
                                              <p:val>
                                                <p:strVal val="ppt_y"/>
                                              </p:val>
                                            </p:tav>
                                            <p:tav tm="100000">
                                              <p:val>
                                                <p:strVal val="ppt_y"/>
                                              </p:val>
                                            </p:tav>
                                          </p:tavLst>
                                        </p:anim>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2" display="0">
                      <p:stCondLst>
                        <p:cond delay="indefinite"/>
                      </p:stCondLst>
                    </p:cTn>
                    <p:tgtEl>
                      <p:spTgt spid="28"/>
                    </p:tgtEl>
                  </p:cMediaNode>
                </p:video>
              </p:childTnLst>
            </p:cTn>
          </p:par>
        </p:tnLst>
        <p:bldLst>
          <p:bldP spid="6" grpId="0" animBg="1"/>
          <p:bldP spid="6"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E2540B-E2B5-47BA-91F9-DE0EABB066B4}"/>
              </a:ext>
            </a:extLst>
          </p:cNvPr>
          <p:cNvPicPr>
            <a:picLocks noChangeAspect="1"/>
          </p:cNvPicPr>
          <p:nvPr/>
        </p:nvPicPr>
        <p:blipFill rotWithShape="1">
          <a:blip r:embed="rId6"/>
          <a:srcRect t="1112"/>
          <a:stretch/>
        </p:blipFill>
        <p:spPr>
          <a:xfrm>
            <a:off x="42375" y="0"/>
            <a:ext cx="18264675" cy="10287000"/>
          </a:xfrm>
          <a:prstGeom prst="rect">
            <a:avLst/>
          </a:prstGeom>
        </p:spPr>
      </p:pic>
      <p:pic>
        <p:nvPicPr>
          <p:cNvPr id="14" name="Graphic 13">
            <a:extLst>
              <a:ext uri="{FF2B5EF4-FFF2-40B4-BE49-F238E27FC236}">
                <a16:creationId xmlns="" xmlns:a16="http://schemas.microsoft.com/office/drawing/2014/main" id="{696D389C-1AD9-4B34-B86F-71DD2151EB5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686300" y="261809"/>
            <a:ext cx="13030200" cy="3440565"/>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 xmlns:a16="http://schemas.microsoft.com/office/drawing/2014/main" id="{8044D04C-8885-45F7-B9B9-25E731689F94}"/>
              </a:ext>
            </a:extLst>
          </p:cNvPr>
          <p:cNvGrpSpPr/>
          <p:nvPr/>
        </p:nvGrpSpPr>
        <p:grpSpPr>
          <a:xfrm>
            <a:off x="914400" y="698988"/>
            <a:ext cx="3200400" cy="2615712"/>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11" name="TextBox 10">
              <a:extLst>
                <a:ext uri="{FF2B5EF4-FFF2-40B4-BE49-F238E27FC236}">
                  <a16:creationId xmlns="" xmlns:a16="http://schemas.microsoft.com/office/drawing/2014/main" id="{8551F268-9200-4776-B661-1501568788E8}"/>
                </a:ext>
              </a:extLst>
            </p:cNvPr>
            <p:cNvSpPr txBox="1"/>
            <p:nvPr/>
          </p:nvSpPr>
          <p:spPr>
            <a:xfrm>
              <a:off x="742765" y="990600"/>
              <a:ext cx="1414234" cy="677109"/>
            </a:xfrm>
            <a:prstGeom prst="rect">
              <a:avLst/>
            </a:prstGeom>
            <a:noFill/>
          </p:spPr>
          <p:txBody>
            <a:bodyPr wrap="none" lIns="0" tIns="0" rIns="0" bIns="0" rtlCol="0">
              <a:spAutoFit/>
            </a:bodyPr>
            <a:lstStyle/>
            <a:p>
              <a:pPr algn="ctr"/>
              <a:r>
                <a:rPr lang="en-US" sz="6600">
                  <a:solidFill>
                    <a:prstClr val="white"/>
                  </a:solidFill>
                  <a:latin typeface="iCiel Cadena" panose="02000503000000020004" pitchFamily="50" charset="0"/>
                </a:rPr>
                <a:t>CÂU </a:t>
              </a:r>
              <a:r>
                <a:rPr lang="vi-VN" sz="6600" smtClean="0">
                  <a:solidFill>
                    <a:prstClr val="white"/>
                  </a:solidFill>
                  <a:latin typeface="iCiel Cadena" panose="02000503000000020004" pitchFamily="50" charset="0"/>
                </a:rPr>
                <a:t>2</a:t>
              </a:r>
              <a:endParaRPr lang="en-US" sz="6600">
                <a:solidFill>
                  <a:prstClr val="white"/>
                </a:solidFill>
                <a:latin typeface="iCiel Cadena" panose="02000503000000020004" pitchFamily="50" charset="0"/>
              </a:endParaRPr>
            </a:p>
          </p:txBody>
        </p:sp>
      </p:grpSp>
      <p:grpSp>
        <p:nvGrpSpPr>
          <p:cNvPr id="25" name="Keo - 9Slide.vn">
            <a:extLst>
              <a:ext uri="{FF2B5EF4-FFF2-40B4-BE49-F238E27FC236}">
                <a16:creationId xmlns="" xmlns:a16="http://schemas.microsoft.com/office/drawing/2014/main" id="{3F9BD939-5013-4C52-BD34-1D9001C920CE}"/>
              </a:ext>
            </a:extLst>
          </p:cNvPr>
          <p:cNvGrpSpPr/>
          <p:nvPr/>
        </p:nvGrpSpPr>
        <p:grpSpPr>
          <a:xfrm>
            <a:off x="735396" y="3205445"/>
            <a:ext cx="16866804" cy="2627318"/>
            <a:chOff x="490264" y="2136963"/>
            <a:chExt cx="11244536" cy="1751545"/>
          </a:xfrm>
        </p:grpSpPr>
        <p:sp>
          <p:nvSpPr>
            <p:cNvPr id="16" name="Rectangle: Rounded Corners 15">
              <a:extLst>
                <a:ext uri="{FF2B5EF4-FFF2-40B4-BE49-F238E27FC236}">
                  <a16:creationId xmlns=""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latin typeface="Times New Roman" panose="02020603050405020304" pitchFamily="18" charset="0"/>
                <a:cs typeface="Times New Roman" panose="02020603050405020304" pitchFamily="18" charset="0"/>
              </a:endParaRPr>
            </a:p>
          </p:txBody>
        </p:sp>
        <p:pic>
          <p:nvPicPr>
            <p:cNvPr id="15" name="Graphic 14">
              <a:extLst>
                <a:ext uri="{FF2B5EF4-FFF2-40B4-BE49-F238E27FC236}">
                  <a16:creationId xmlns="" xmlns:a16="http://schemas.microsoft.com/office/drawing/2014/main" id="{05EF34E3-FADD-4808-A6CE-FCD329437C7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 xmlns:a16="http://schemas.microsoft.com/office/drawing/2014/main" id="{5E9C7BEF-19CD-4FDF-B098-00E605D1DAAE}"/>
              </a:ext>
            </a:extLst>
          </p:cNvPr>
          <p:cNvGrpSpPr/>
          <p:nvPr/>
        </p:nvGrpSpPr>
        <p:grpSpPr>
          <a:xfrm>
            <a:off x="914400" y="5902533"/>
            <a:ext cx="16687800" cy="2202516"/>
            <a:chOff x="609600" y="3935022"/>
            <a:chExt cx="11125200" cy="1468344"/>
          </a:xfrm>
        </p:grpSpPr>
        <p:sp>
          <p:nvSpPr>
            <p:cNvPr id="17" name="Rectangle: Rounded Corners 16">
              <a:extLst>
                <a:ext uri="{FF2B5EF4-FFF2-40B4-BE49-F238E27FC236}">
                  <a16:creationId xmlns=""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3" name="Graphic 22">
              <a:extLst>
                <a:ext uri="{FF2B5EF4-FFF2-40B4-BE49-F238E27FC236}">
                  <a16:creationId xmlns="" xmlns:a16="http://schemas.microsoft.com/office/drawing/2014/main" id="{B700D617-8037-41CA-863C-39850408BA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 xmlns:a16="http://schemas.microsoft.com/office/drawing/2014/main" id="{F9D7D70F-A2AC-44CB-925C-FB528ECBD59F}"/>
              </a:ext>
            </a:extLst>
          </p:cNvPr>
          <p:cNvGrpSpPr/>
          <p:nvPr/>
        </p:nvGrpSpPr>
        <p:grpSpPr>
          <a:xfrm>
            <a:off x="806384" y="7872766"/>
            <a:ext cx="16795817" cy="2469827"/>
            <a:chOff x="537589" y="5248510"/>
            <a:chExt cx="11197211" cy="1646551"/>
          </a:xfrm>
        </p:grpSpPr>
        <p:sp>
          <p:nvSpPr>
            <p:cNvPr id="19" name="Rectangle: Rounded Corners 18">
              <a:extLst>
                <a:ext uri="{FF2B5EF4-FFF2-40B4-BE49-F238E27FC236}">
                  <a16:creationId xmlns=""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4" name="Graphic 23">
              <a:extLst>
                <a:ext uri="{FF2B5EF4-FFF2-40B4-BE49-F238E27FC236}">
                  <a16:creationId xmlns="" xmlns:a16="http://schemas.microsoft.com/office/drawing/2014/main" id="{9C7AB39B-B35D-47D3-8676-D7C1F203E51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66238" y="2789720"/>
            <a:ext cx="2076585" cy="2076585"/>
          </a:xfrm>
          <a:prstGeom prst="rect">
            <a:avLst/>
          </a:prstGeom>
        </p:spPr>
      </p:pic>
      <p:sp>
        <p:nvSpPr>
          <p:cNvPr id="6" name="Rectangle: Rounded Corners 5">
            <a:extLst>
              <a:ext uri="{FF2B5EF4-FFF2-40B4-BE49-F238E27FC236}">
                <a16:creationId xmlns="" xmlns:a16="http://schemas.microsoft.com/office/drawing/2014/main" id="{18868360-A492-498F-99FA-6C30158CC00C}"/>
              </a:ext>
            </a:extLst>
          </p:cNvPr>
          <p:cNvSpPr/>
          <p:nvPr/>
        </p:nvSpPr>
        <p:spPr>
          <a:xfrm>
            <a:off x="3489272" y="10948803"/>
            <a:ext cx="11309459" cy="6310497"/>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35" name="Picture 34">
            <a:hlinkClick r:id="" action="ppaction://media"/>
            <a:extLst>
              <a:ext uri="{FF2B5EF4-FFF2-40B4-BE49-F238E27FC236}">
                <a16:creationId xmlns=""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14"/>
          <a:srcRect/>
          <a:stretch>
            <a:fillRect/>
          </a:stretch>
        </p:blipFill>
        <p:spPr>
          <a:xfrm>
            <a:off x="3788734" y="11177250"/>
            <a:ext cx="10710536" cy="5853605"/>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 xmlns:a16="http://schemas.microsoft.com/office/drawing/2014/main" id="{0A56EB6E-A615-4151-A298-FEC429764D54}"/>
              </a:ext>
            </a:extLst>
          </p:cNvPr>
          <p:cNvSpPr/>
          <p:nvPr/>
        </p:nvSpPr>
        <p:spPr>
          <a:xfrm>
            <a:off x="-668969" y="-10416708"/>
            <a:ext cx="10710537" cy="5877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34" name="Rectangle: Rounded Corners 33">
            <a:extLst>
              <a:ext uri="{FF2B5EF4-FFF2-40B4-BE49-F238E27FC236}">
                <a16:creationId xmlns="" xmlns:a16="http://schemas.microsoft.com/office/drawing/2014/main" id="{3C048444-1D57-4ABD-9723-69BD54F5CC3E}"/>
              </a:ext>
            </a:extLst>
          </p:cNvPr>
          <p:cNvSpPr/>
          <p:nvPr/>
        </p:nvSpPr>
        <p:spPr>
          <a:xfrm>
            <a:off x="490863" y="-12445079"/>
            <a:ext cx="10710537" cy="5877672"/>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12" name="Picture 11">
            <a:extLst>
              <a:ext uri="{FF2B5EF4-FFF2-40B4-BE49-F238E27FC236}">
                <a16:creationId xmlns="" xmlns:a16="http://schemas.microsoft.com/office/drawing/2014/main" id="{BFAE8F76-AC71-4A6A-A3C3-0FB3AAE5B2B4}"/>
              </a:ext>
            </a:extLst>
          </p:cNvPr>
          <p:cNvPicPr>
            <a:picLocks noChangeAspect="1"/>
          </p:cNvPicPr>
          <p:nvPr/>
        </p:nvPicPr>
        <p:blipFill>
          <a:blip r:embed="rId15"/>
          <a:stretch>
            <a:fillRect/>
          </a:stretch>
        </p:blipFill>
        <p:spPr>
          <a:xfrm>
            <a:off x="4703183" y="13789322"/>
            <a:ext cx="8881637" cy="2267651"/>
          </a:xfrm>
          <a:prstGeom prst="rect">
            <a:avLst/>
          </a:prstGeom>
        </p:spPr>
      </p:pic>
      <p:sp>
        <p:nvSpPr>
          <p:cNvPr id="18" name="TextBox 17">
            <a:extLst>
              <a:ext uri="{FF2B5EF4-FFF2-40B4-BE49-F238E27FC236}">
                <a16:creationId xmlns="" xmlns:a16="http://schemas.microsoft.com/office/drawing/2014/main" id="{0F8D9E7C-7B6B-4A69-ACEB-CD4DAA582DE4}"/>
              </a:ext>
            </a:extLst>
          </p:cNvPr>
          <p:cNvSpPr txBox="1"/>
          <p:nvPr/>
        </p:nvSpPr>
        <p:spPr>
          <a:xfrm>
            <a:off x="-3056641" y="4998304"/>
            <a:ext cx="2385268" cy="830997"/>
          </a:xfrm>
          <a:prstGeom prst="rect">
            <a:avLst/>
          </a:prstGeom>
          <a:noFill/>
        </p:spPr>
        <p:txBody>
          <a:bodyPr wrap="none" lIns="0" tIns="0" rIns="0" bIns="0" rtlCol="0">
            <a:spAutoFit/>
          </a:bodyPr>
          <a:lstStyle/>
          <a:p>
            <a:pPr algn="ctr"/>
            <a:r>
              <a:rPr lang="en-US" sz="2700">
                <a:solidFill>
                  <a:prstClr val="black">
                    <a:lumMod val="50000"/>
                    <a:lumOff val="50000"/>
                  </a:prstClr>
                </a:solidFill>
              </a:rPr>
              <a:t>Âm thanh</a:t>
            </a:r>
            <a:br>
              <a:rPr lang="en-US" sz="2700">
                <a:solidFill>
                  <a:prstClr val="black">
                    <a:lumMod val="50000"/>
                    <a:lumOff val="50000"/>
                  </a:prstClr>
                </a:solidFill>
              </a:rPr>
            </a:br>
            <a:r>
              <a:rPr lang="en-US" sz="2700">
                <a:solidFill>
                  <a:prstClr val="black">
                    <a:lumMod val="50000"/>
                    <a:lumOff val="50000"/>
                  </a:prstClr>
                </a:solidFill>
              </a:rPr>
              <a:t>kiểm tra đáp án</a:t>
            </a:r>
          </a:p>
        </p:txBody>
      </p:sp>
      <p:sp>
        <p:nvSpPr>
          <p:cNvPr id="3" name="Rectangle 2"/>
          <p:cNvSpPr/>
          <p:nvPr/>
        </p:nvSpPr>
        <p:spPr>
          <a:xfrm>
            <a:off x="6858000" y="553971"/>
            <a:ext cx="9144000" cy="2862322"/>
          </a:xfrm>
          <a:prstGeom prst="rect">
            <a:avLst/>
          </a:prstGeom>
        </p:spPr>
        <p:txBody>
          <a:bodyPr>
            <a:spAutoFit/>
          </a:bodyPr>
          <a:lstStyle/>
          <a:p>
            <a:pPr marL="203200" indent="-203200">
              <a:spcAft>
                <a:spcPts val="0"/>
              </a:spcAft>
              <a:tabLst>
                <a:tab pos="2203450" algn="l"/>
              </a:tabLst>
            </a:pPr>
            <a:r>
              <a:rPr lang="en-GB" sz="3600" i="1" smtClean="0">
                <a:latin typeface="Times New Roman" panose="02020603050405020304" pitchFamily="18" charset="0"/>
                <a:ea typeface="Times New Roman" panose="02020603050405020304" pitchFamily="18" charset="0"/>
                <a:cs typeface="Times New Roman" panose="02020603050405020304" pitchFamily="18" charset="0"/>
              </a:rPr>
              <a:t>Ao </a:t>
            </a:r>
            <a:r>
              <a:rPr lang="en-GB" sz="3600" i="1">
                <a:latin typeface="Times New Roman" panose="02020603050405020304" pitchFamily="18" charset="0"/>
                <a:ea typeface="Times New Roman" panose="02020603050405020304" pitchFamily="18" charset="0"/>
                <a:cs typeface="Times New Roman" panose="02020603050405020304" pitchFamily="18" charset="0"/>
              </a:rPr>
              <a:t>thu lạnh lẽo nước trong veo, </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marL="203200" indent="-203200">
              <a:spcAft>
                <a:spcPts val="0"/>
              </a:spcAft>
              <a:tabLst>
                <a:tab pos="2203450" algn="l"/>
              </a:tabLst>
            </a:pPr>
            <a:r>
              <a:rPr lang="en-GB" sz="3600" i="1" smtClean="0">
                <a:latin typeface="Times New Roman" panose="02020603050405020304" pitchFamily="18" charset="0"/>
                <a:ea typeface="Times New Roman" panose="02020603050405020304" pitchFamily="18" charset="0"/>
                <a:cs typeface="Times New Roman" panose="02020603050405020304" pitchFamily="18" charset="0"/>
              </a:rPr>
              <a:t>Một </a:t>
            </a:r>
            <a:r>
              <a:rPr lang="en-GB" sz="3600" i="1">
                <a:latin typeface="Times New Roman" panose="02020603050405020304" pitchFamily="18" charset="0"/>
                <a:ea typeface="Times New Roman" panose="02020603050405020304" pitchFamily="18" charset="0"/>
                <a:cs typeface="Times New Roman" panose="02020603050405020304" pitchFamily="18" charset="0"/>
              </a:rPr>
              <a:t>chiếc thuyền câu 	</a:t>
            </a:r>
            <a:endParaRPr lang="vi-VN" sz="3600">
              <a:latin typeface="Times New Roman" panose="02020603050405020304" pitchFamily="18" charset="0"/>
              <a:ea typeface="Times New Roman" panose="02020603050405020304" pitchFamily="18" charset="0"/>
              <a:cs typeface="Times New Roman" panose="02020603050405020304" pitchFamily="18" charset="0"/>
            </a:endParaRPr>
          </a:p>
          <a:p>
            <a:pPr marL="203200" indent="-203200">
              <a:spcAft>
                <a:spcPts val="0"/>
              </a:spcAft>
              <a:tabLst>
                <a:tab pos="2203450" algn="l"/>
              </a:tabLst>
            </a:pPr>
            <a:r>
              <a:rPr lang="en-GB" sz="3600" i="1" smtClean="0">
                <a:latin typeface="Times New Roman" panose="02020603050405020304" pitchFamily="18" charset="0"/>
                <a:ea typeface="Times New Roman" panose="02020603050405020304" pitchFamily="18" charset="0"/>
                <a:cs typeface="Times New Roman" panose="02020603050405020304" pitchFamily="18" charset="0"/>
              </a:rPr>
              <a:t>Sóng </a:t>
            </a:r>
            <a:r>
              <a:rPr lang="en-GB" sz="3600" i="1">
                <a:latin typeface="Times New Roman" panose="02020603050405020304" pitchFamily="18" charset="0"/>
                <a:ea typeface="Times New Roman" panose="02020603050405020304" pitchFamily="18" charset="0"/>
                <a:cs typeface="Times New Roman" panose="02020603050405020304" pitchFamily="18" charset="0"/>
              </a:rPr>
              <a:t>biếc theo làn hơi gợn tí, </a:t>
            </a:r>
            <a:endParaRPr lang="vi-VN" sz="3600">
              <a:latin typeface="Times New Roman" panose="02020603050405020304" pitchFamily="18" charset="0"/>
              <a:ea typeface="Times New Roman" panose="02020603050405020304" pitchFamily="18" charset="0"/>
              <a:cs typeface="Times New Roman" panose="02020603050405020304" pitchFamily="18" charset="0"/>
            </a:endParaRPr>
          </a:p>
          <a:p>
            <a:pPr marL="203200" indent="-203200">
              <a:spcAft>
                <a:spcPts val="0"/>
              </a:spcAft>
              <a:tabLst>
                <a:tab pos="2203450" algn="l"/>
              </a:tabLst>
            </a:pPr>
            <a:r>
              <a:rPr lang="en-GB" sz="3600" i="1" smtClean="0">
                <a:latin typeface="Times New Roman" panose="02020603050405020304" pitchFamily="18" charset="0"/>
                <a:ea typeface="Times New Roman" panose="02020603050405020304" pitchFamily="18" charset="0"/>
                <a:cs typeface="Times New Roman" panose="02020603050405020304" pitchFamily="18" charset="0"/>
              </a:rPr>
              <a:t>Lá </a:t>
            </a:r>
            <a:r>
              <a:rPr lang="en-GB" sz="3600" i="1">
                <a:latin typeface="Times New Roman" panose="02020603050405020304" pitchFamily="18" charset="0"/>
                <a:ea typeface="Times New Roman" panose="02020603050405020304" pitchFamily="18" charset="0"/>
                <a:cs typeface="Times New Roman" panose="02020603050405020304" pitchFamily="18" charset="0"/>
              </a:rPr>
              <a:t>vàng trước gió sẽ đưa vèo.</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GB" sz="3600">
                <a:latin typeface="Times New Roman" panose="02020603050405020304" pitchFamily="18" charset="0"/>
                <a:ea typeface="Times New Roman" panose="02020603050405020304" pitchFamily="18" charset="0"/>
                <a:cs typeface="Times New Roman" panose="02020603050405020304" pitchFamily="18" charset="0"/>
              </a:rPr>
              <a:t>(</a:t>
            </a:r>
            <a:r>
              <a:rPr lang="en-GB" sz="3600" i="1">
                <a:latin typeface="Times New Roman" panose="02020603050405020304" pitchFamily="18" charset="0"/>
                <a:ea typeface="Times New Roman" panose="02020603050405020304" pitchFamily="18" charset="0"/>
                <a:cs typeface="Times New Roman" panose="02020603050405020304" pitchFamily="18" charset="0"/>
              </a:rPr>
              <a:t>Theo</a:t>
            </a:r>
            <a:r>
              <a:rPr lang="en-GB" sz="3600">
                <a:latin typeface="Times New Roman" panose="02020603050405020304" pitchFamily="18" charset="0"/>
                <a:ea typeface="Times New Roman" panose="02020603050405020304" pitchFamily="18" charset="0"/>
                <a:cs typeface="Times New Roman" panose="02020603050405020304" pitchFamily="18" charset="0"/>
              </a:rPr>
              <a:t> Nguyễn Khuyến, </a:t>
            </a:r>
            <a:r>
              <a:rPr lang="en-GB" sz="3600" i="1">
                <a:latin typeface="Times New Roman" panose="02020603050405020304" pitchFamily="18" charset="0"/>
                <a:ea typeface="Times New Roman" panose="02020603050405020304" pitchFamily="18" charset="0"/>
                <a:cs typeface="Times New Roman" panose="02020603050405020304" pitchFamily="18" charset="0"/>
              </a:rPr>
              <a:t>Thu điếu</a:t>
            </a:r>
            <a:r>
              <a:rPr lang="en-GB" sz="3600">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86600" y="4432278"/>
            <a:ext cx="5339923" cy="923330"/>
          </a:xfrm>
          <a:prstGeom prst="rect">
            <a:avLst/>
          </a:prstGeom>
        </p:spPr>
        <p:txBody>
          <a:bodyPr wrap="none">
            <a:spAutoFit/>
          </a:bodyPr>
          <a:lstStyle/>
          <a:p>
            <a:pPr lvl="0">
              <a:spcAft>
                <a:spcPts val="0"/>
              </a:spcAft>
              <a:buClr>
                <a:srgbClr val="231F20"/>
              </a:buClr>
              <a:buSzPts val="1200"/>
              <a:tabLst>
                <a:tab pos="186055" algn="l"/>
              </a:tabLst>
            </a:pPr>
            <a:r>
              <a:rPr lang="vi-VN" sz="5400" b="1" smtClean="0">
                <a:latin typeface="Times New Roman" panose="02020603050405020304" pitchFamily="18" charset="0"/>
                <a:ea typeface="Times New Roman" panose="02020603050405020304" pitchFamily="18" charset="0"/>
                <a:cs typeface="Times New Roman" panose="02020603050405020304" pitchFamily="18" charset="0"/>
              </a:rPr>
              <a:t>A. N</a:t>
            </a:r>
            <a:r>
              <a:rPr lang="en-GB" sz="5400" b="1" smtClean="0">
                <a:latin typeface="Times New Roman" panose="02020603050405020304" pitchFamily="18" charset="0"/>
                <a:ea typeface="Times New Roman" panose="02020603050405020304" pitchFamily="18" charset="0"/>
                <a:cs typeface="Times New Roman" panose="02020603050405020304" pitchFamily="18" charset="0"/>
              </a:rPr>
              <a:t>ổi </a:t>
            </a:r>
            <a:r>
              <a:rPr lang="en-GB" sz="5400" b="1">
                <a:latin typeface="Times New Roman" panose="02020603050405020304" pitchFamily="18" charset="0"/>
                <a:ea typeface="Times New Roman" panose="02020603050405020304" pitchFamily="18" charset="0"/>
                <a:cs typeface="Times New Roman" panose="02020603050405020304" pitchFamily="18" charset="0"/>
              </a:rPr>
              <a:t>bồng bềnh</a:t>
            </a:r>
            <a:endParaRPr lang="en-GB" sz="54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7086600" y="6628631"/>
            <a:ext cx="3877985" cy="923330"/>
          </a:xfrm>
          <a:prstGeom prst="rect">
            <a:avLst/>
          </a:prstGeom>
        </p:spPr>
        <p:txBody>
          <a:bodyPr wrap="none">
            <a:spAutoFit/>
          </a:bodyPr>
          <a:lstStyle/>
          <a:p>
            <a:pPr lvl="0">
              <a:spcAft>
                <a:spcPts val="0"/>
              </a:spcAft>
              <a:buClr>
                <a:srgbClr val="231F20"/>
              </a:buClr>
              <a:buSzPts val="1200"/>
              <a:tabLst>
                <a:tab pos="164465" algn="l"/>
              </a:tabLst>
            </a:pPr>
            <a:r>
              <a:rPr lang="vi-VN" sz="5400" b="1" smtClean="0">
                <a:latin typeface="Times New Roman" panose="02020603050405020304" pitchFamily="18" charset="0"/>
                <a:ea typeface="Times New Roman" panose="02020603050405020304" pitchFamily="18" charset="0"/>
                <a:cs typeface="Times New Roman" panose="02020603050405020304" pitchFamily="18" charset="0"/>
              </a:rPr>
              <a:t>B. B</a:t>
            </a:r>
            <a:r>
              <a:rPr lang="en-GB" sz="5400" b="1" smtClean="0">
                <a:latin typeface="Times New Roman" panose="02020603050405020304" pitchFamily="18" charset="0"/>
                <a:ea typeface="Times New Roman" panose="02020603050405020304" pitchFamily="18" charset="0"/>
                <a:cs typeface="Times New Roman" panose="02020603050405020304" pitchFamily="18" charset="0"/>
              </a:rPr>
              <a:t>é </a:t>
            </a:r>
            <a:r>
              <a:rPr lang="en-GB" sz="5400" b="1">
                <a:latin typeface="Times New Roman" panose="02020603050405020304" pitchFamily="18" charset="0"/>
                <a:ea typeface="Times New Roman" panose="02020603050405020304" pitchFamily="18" charset="0"/>
                <a:cs typeface="Times New Roman" panose="02020603050405020304" pitchFamily="18" charset="0"/>
              </a:rPr>
              <a:t>tẻo teo</a:t>
            </a:r>
            <a:endParaRPr lang="en-GB" sz="54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7086600" y="8928177"/>
            <a:ext cx="5599610" cy="923330"/>
          </a:xfrm>
          <a:prstGeom prst="rect">
            <a:avLst/>
          </a:prstGeom>
        </p:spPr>
        <p:txBody>
          <a:bodyPr wrap="none">
            <a:spAutoFit/>
          </a:bodyPr>
          <a:lstStyle/>
          <a:p>
            <a:r>
              <a:rPr lang="vi-VN" sz="5400" b="1" smtClean="0">
                <a:latin typeface="Times New Roman" panose="02020603050405020304" pitchFamily="18" charset="0"/>
                <a:ea typeface="Calibri" panose="020F0502020204030204" pitchFamily="34" charset="0"/>
                <a:cs typeface="Times New Roman" panose="02020603050405020304" pitchFamily="18" charset="0"/>
              </a:rPr>
              <a:t>C. </a:t>
            </a:r>
            <a:r>
              <a:rPr lang="vi-VN" sz="5400" b="1">
                <a:latin typeface="Times New Roman" panose="02020603050405020304" pitchFamily="18" charset="0"/>
                <a:ea typeface="Calibri" panose="020F0502020204030204" pitchFamily="34" charset="0"/>
                <a:cs typeface="Times New Roman" panose="02020603050405020304" pitchFamily="18" charset="0"/>
              </a:rPr>
              <a:t>D</a:t>
            </a:r>
            <a:r>
              <a:rPr lang="en-US" sz="5400" b="1" smtClean="0">
                <a:latin typeface="Times New Roman" panose="02020603050405020304" pitchFamily="18" charset="0"/>
                <a:ea typeface="Calibri" panose="020F0502020204030204" pitchFamily="34" charset="0"/>
                <a:cs typeface="Times New Roman" panose="02020603050405020304" pitchFamily="18" charset="0"/>
              </a:rPr>
              <a:t>ưới </a:t>
            </a:r>
            <a:r>
              <a:rPr lang="en-US" sz="5400" b="1">
                <a:latin typeface="Times New Roman" panose="02020603050405020304" pitchFamily="18" charset="0"/>
                <a:ea typeface="Calibri" panose="020F0502020204030204" pitchFamily="34" charset="0"/>
                <a:cs typeface="Times New Roman" panose="02020603050405020304" pitchFamily="18" charset="0"/>
              </a:rPr>
              <a:t>ánh trăng</a:t>
            </a:r>
            <a:endParaRPr lang="en-GB" sz="5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11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78000">
                                          <p:cBhvr additive="base">
                                            <p:cTn id="11" dur="1500" fill="hold"/>
                                            <p:tgtEl>
                                              <p:spTgt spid="14"/>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72000">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14:bounceEnd="72000">
                                          <p:cBhvr additive="base">
                                            <p:cTn id="17"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2000">
                                      <p:stCondLst>
                                        <p:cond delay="800"/>
                                      </p:stCondLst>
                                      <p:childTnLst>
                                        <p:set>
                                          <p:cBhvr>
                                            <p:cTn id="20" dur="1" fill="hold">
                                              <p:stCondLst>
                                                <p:cond delay="0"/>
                                              </p:stCondLst>
                                            </p:cTn>
                                            <p:tgtEl>
                                              <p:spTgt spid="26"/>
                                            </p:tgtEl>
                                            <p:attrNameLst>
                                              <p:attrName>style.visibility</p:attrName>
                                            </p:attrNameLst>
                                          </p:cBhvr>
                                          <p:to>
                                            <p:strVal val="visible"/>
                                          </p:to>
                                        </p:set>
                                        <p:anim calcmode="lin" valueType="num" p14:bounceEnd="72000">
                                          <p:cBhvr additive="base">
                                            <p:cTn id="21"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72000">
                                      <p:stCondLst>
                                        <p:cond delay="1500"/>
                                      </p:stCondLst>
                                      <p:childTnLst>
                                        <p:set>
                                          <p:cBhvr>
                                            <p:cTn id="24" dur="1" fill="hold">
                                              <p:stCondLst>
                                                <p:cond delay="0"/>
                                              </p:stCondLst>
                                            </p:cTn>
                                            <p:tgtEl>
                                              <p:spTgt spid="27"/>
                                            </p:tgtEl>
                                            <p:attrNameLst>
                                              <p:attrName>style.visibility</p:attrName>
                                            </p:attrNameLst>
                                          </p:cBhvr>
                                          <p:to>
                                            <p:strVal val="visible"/>
                                          </p:to>
                                        </p:set>
                                        <p:anim calcmode="lin" valueType="num" p14:bounceEnd="72000">
                                          <p:cBhvr additive="base">
                                            <p:cTn id="25"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6"/>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32" dur="1500" fill="hold"/>
                                            <p:tgtEl>
                                              <p:spTgt spid="35"/>
                                            </p:tgtEl>
                                            <p:attrNameLst>
                                              <p:attrName>ppt_x</p:attrName>
                                              <p:attrName>ppt_y</p:attrName>
                                            </p:attrNameLst>
                                          </p:cBhvr>
                                          <p:rCtr x="-169" y="-36620"/>
                                        </p:animMotion>
                                      </p:childTnLst>
                                    </p:cTn>
                                  </p:par>
                                  <p:par>
                                    <p:cTn id="33"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3000" fill="hold"/>
                                            <p:tgtEl>
                                              <p:spTgt spid="35"/>
                                            </p:tgtEl>
                                          </p:cBhvr>
                                        </p:cmd>
                                      </p:childTnLst>
                                    </p:cTn>
                                  </p:par>
                                  <p:par>
                                    <p:cTn id="40"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md type="call" cmd="stop">
                                          <p:cBhvr>
                                            <p:cTn id="52" dur="1">
                                              <p:stCondLst>
                                                <p:cond delay="499"/>
                                              </p:stCondLst>
                                            </p:cTn>
                                            <p:tgtEl>
                                              <p:spTgt spid="35"/>
                                            </p:tgtEl>
                                          </p:cBhvr>
                                        </p:cmd>
                                      </p:childTnLst>
                                    </p:cTn>
                                  </p:par>
                                  <p:par>
                                    <p:cTn id="53" presetID="2" presetClass="exit" presetSubtype="2" decel="100000" fill="hold" nodeType="withEffect">
                                      <p:stCondLst>
                                        <p:cond delay="0"/>
                                      </p:stCondLst>
                                      <p:childTnLst>
                                        <p:anim calcmode="lin" valueType="num">
                                          <p:cBhvr additive="base">
                                            <p:cTn id="54" dur="1500"/>
                                            <p:tgtEl>
                                              <p:spTgt spid="25"/>
                                            </p:tgtEl>
                                            <p:attrNameLst>
                                              <p:attrName>ppt_x</p:attrName>
                                            </p:attrNameLst>
                                          </p:cBhvr>
                                          <p:tavLst>
                                            <p:tav tm="0">
                                              <p:val>
                                                <p:strVal val="ppt_x"/>
                                              </p:val>
                                            </p:tav>
                                            <p:tav tm="100000">
                                              <p:val>
                                                <p:strVal val="1+ppt_w/2"/>
                                              </p:val>
                                            </p:tav>
                                          </p:tavLst>
                                        </p:anim>
                                        <p:anim calcmode="lin" valueType="num">
                                          <p:cBhvr additive="base">
                                            <p:cTn id="55" dur="1500"/>
                                            <p:tgtEl>
                                              <p:spTgt spid="25"/>
                                            </p:tgtEl>
                                            <p:attrNameLst>
                                              <p:attrName>ppt_y</p:attrName>
                                            </p:attrNameLst>
                                          </p:cBhvr>
                                          <p:tavLst>
                                            <p:tav tm="0">
                                              <p:val>
                                                <p:strVal val="ppt_y"/>
                                              </p:val>
                                            </p:tav>
                                            <p:tav tm="100000">
                                              <p:val>
                                                <p:strVal val="ppt_y"/>
                                              </p:val>
                                            </p:tav>
                                          </p:tavLst>
                                        </p:anim>
                                        <p:set>
                                          <p:cBhvr>
                                            <p:cTn id="56" dur="1" fill="hold">
                                              <p:stCondLst>
                                                <p:cond delay="1499"/>
                                              </p:stCondLst>
                                            </p:cTn>
                                            <p:tgtEl>
                                              <p:spTgt spid="25"/>
                                            </p:tgtEl>
                                            <p:attrNameLst>
                                              <p:attrName>style.visibility</p:attrName>
                                            </p:attrNameLst>
                                          </p:cBhvr>
                                          <p:to>
                                            <p:strVal val="hidden"/>
                                          </p:to>
                                        </p:set>
                                      </p:childTnLst>
                                    </p:cTn>
                                  </p:par>
                                  <p:par>
                                    <p:cTn id="57" presetID="2" presetClass="exit" presetSubtype="2" decel="100000" fill="hold" nodeType="withEffect">
                                      <p:stCondLst>
                                        <p:cond delay="0"/>
                                      </p:stCondLst>
                                      <p:childTnLst>
                                        <p:anim calcmode="lin" valueType="num">
                                          <p:cBhvr additive="base">
                                            <p:cTn id="58" dur="1500"/>
                                            <p:tgtEl>
                                              <p:spTgt spid="27"/>
                                            </p:tgtEl>
                                            <p:attrNameLst>
                                              <p:attrName>ppt_x</p:attrName>
                                            </p:attrNameLst>
                                          </p:cBhvr>
                                          <p:tavLst>
                                            <p:tav tm="0">
                                              <p:val>
                                                <p:strVal val="ppt_x"/>
                                              </p:val>
                                            </p:tav>
                                            <p:tav tm="100000">
                                              <p:val>
                                                <p:strVal val="1+ppt_w/2"/>
                                              </p:val>
                                            </p:tav>
                                          </p:tavLst>
                                        </p:anim>
                                        <p:anim calcmode="lin" valueType="num">
                                          <p:cBhvr additive="base">
                                            <p:cTn id="59" dur="1500"/>
                                            <p:tgtEl>
                                              <p:spTgt spid="27"/>
                                            </p:tgtEl>
                                            <p:attrNameLst>
                                              <p:attrName>ppt_y</p:attrName>
                                            </p:attrNameLst>
                                          </p:cBhvr>
                                          <p:tavLst>
                                            <p:tav tm="0">
                                              <p:val>
                                                <p:strVal val="ppt_y"/>
                                              </p:val>
                                            </p:tav>
                                            <p:tav tm="100000">
                                              <p:val>
                                                <p:strVal val="ppt_y"/>
                                              </p:val>
                                            </p:tav>
                                          </p:tavLst>
                                        </p:anim>
                                        <p:set>
                                          <p:cBhvr>
                                            <p:cTn id="60"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61" display="0">
                      <p:stCondLst>
                        <p:cond delay="indefinite"/>
                      </p:stCondLst>
                    </p:cTn>
                    <p:tgtEl>
                      <p:spTgt spid="35"/>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8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5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6"/>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stCondLst>
                                        <p:cond delay="0"/>
                                      </p:stCondLst>
                                      <p:childTnLst>
                                        <p:animMotion origin="layout" path="M 0 -4.81481E-6 L -0.00326 -0.73217 " pathEditMode="relative" rAng="0" ptsTypes="AA">
                                          <p:cBhvr>
                                            <p:cTn id="32" dur="1500" fill="hold"/>
                                            <p:tgtEl>
                                              <p:spTgt spid="35"/>
                                            </p:tgtEl>
                                            <p:attrNameLst>
                                              <p:attrName>ppt_x</p:attrName>
                                              <p:attrName>ppt_y</p:attrName>
                                            </p:attrNameLst>
                                          </p:cBhvr>
                                          <p:rCtr x="-169" y="-36620"/>
                                        </p:animMotion>
                                      </p:childTnLst>
                                    </p:cTn>
                                  </p:par>
                                  <p:par>
                                    <p:cTn id="33" presetID="42" presetClass="path" presetSubtype="0" accel="50000" fill="hold" grpId="0" nodeType="withEffect">
                                      <p:stCondLst>
                                        <p:cond delay="0"/>
                                      </p:stCondLst>
                                      <p:childTnLst>
                                        <p:animMotion origin="layout" path="M 0 -4.81481E-6 L -0.00326 -0.73101 " pathEditMode="relative" rAng="0" ptsTypes="AA">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3000" fill="hold"/>
                                            <p:tgtEl>
                                              <p:spTgt spid="35"/>
                                            </p:tgtEl>
                                          </p:cBhvr>
                                        </p:cmd>
                                      </p:childTnLst>
                                    </p:cTn>
                                  </p:par>
                                  <p:par>
                                    <p:cTn id="40" presetID="42" presetClass="path" presetSubtype="0" accel="50000" fill="hold" nodeType="withEffect">
                                      <p:stCondLst>
                                        <p:cond delay="2500"/>
                                      </p:stCondLst>
                                      <p:childTnLst>
                                        <p:animMotion origin="layout" path="M 0 -4.44444E-6 L -0.00326 -0.73101 " pathEditMode="relative" rAng="0" ptsTypes="AA">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md type="call" cmd="stop">
                                          <p:cBhvr>
                                            <p:cTn id="52" dur="1">
                                              <p:stCondLst>
                                                <p:cond delay="499"/>
                                              </p:stCondLst>
                                            </p:cTn>
                                            <p:tgtEl>
                                              <p:spTgt spid="35"/>
                                            </p:tgtEl>
                                          </p:cBhvr>
                                        </p:cmd>
                                      </p:childTnLst>
                                    </p:cTn>
                                  </p:par>
                                  <p:par>
                                    <p:cTn id="53" presetID="2" presetClass="exit" presetSubtype="2" decel="100000" fill="hold" nodeType="withEffect">
                                      <p:stCondLst>
                                        <p:cond delay="0"/>
                                      </p:stCondLst>
                                      <p:childTnLst>
                                        <p:anim calcmode="lin" valueType="num">
                                          <p:cBhvr additive="base">
                                            <p:cTn id="54" dur="1500"/>
                                            <p:tgtEl>
                                              <p:spTgt spid="25"/>
                                            </p:tgtEl>
                                            <p:attrNameLst>
                                              <p:attrName>ppt_x</p:attrName>
                                            </p:attrNameLst>
                                          </p:cBhvr>
                                          <p:tavLst>
                                            <p:tav tm="0">
                                              <p:val>
                                                <p:strVal val="ppt_x"/>
                                              </p:val>
                                            </p:tav>
                                            <p:tav tm="100000">
                                              <p:val>
                                                <p:strVal val="1+ppt_w/2"/>
                                              </p:val>
                                            </p:tav>
                                          </p:tavLst>
                                        </p:anim>
                                        <p:anim calcmode="lin" valueType="num">
                                          <p:cBhvr additive="base">
                                            <p:cTn id="55" dur="1500"/>
                                            <p:tgtEl>
                                              <p:spTgt spid="25"/>
                                            </p:tgtEl>
                                            <p:attrNameLst>
                                              <p:attrName>ppt_y</p:attrName>
                                            </p:attrNameLst>
                                          </p:cBhvr>
                                          <p:tavLst>
                                            <p:tav tm="0">
                                              <p:val>
                                                <p:strVal val="ppt_y"/>
                                              </p:val>
                                            </p:tav>
                                            <p:tav tm="100000">
                                              <p:val>
                                                <p:strVal val="ppt_y"/>
                                              </p:val>
                                            </p:tav>
                                          </p:tavLst>
                                        </p:anim>
                                        <p:set>
                                          <p:cBhvr>
                                            <p:cTn id="56" dur="1" fill="hold">
                                              <p:stCondLst>
                                                <p:cond delay="1499"/>
                                              </p:stCondLst>
                                            </p:cTn>
                                            <p:tgtEl>
                                              <p:spTgt spid="25"/>
                                            </p:tgtEl>
                                            <p:attrNameLst>
                                              <p:attrName>style.visibility</p:attrName>
                                            </p:attrNameLst>
                                          </p:cBhvr>
                                          <p:to>
                                            <p:strVal val="hidden"/>
                                          </p:to>
                                        </p:set>
                                      </p:childTnLst>
                                    </p:cTn>
                                  </p:par>
                                  <p:par>
                                    <p:cTn id="57" presetID="2" presetClass="exit" presetSubtype="2" decel="100000" fill="hold" nodeType="withEffect">
                                      <p:stCondLst>
                                        <p:cond delay="0"/>
                                      </p:stCondLst>
                                      <p:childTnLst>
                                        <p:anim calcmode="lin" valueType="num">
                                          <p:cBhvr additive="base">
                                            <p:cTn id="58" dur="1500"/>
                                            <p:tgtEl>
                                              <p:spTgt spid="27"/>
                                            </p:tgtEl>
                                            <p:attrNameLst>
                                              <p:attrName>ppt_x</p:attrName>
                                            </p:attrNameLst>
                                          </p:cBhvr>
                                          <p:tavLst>
                                            <p:tav tm="0">
                                              <p:val>
                                                <p:strVal val="ppt_x"/>
                                              </p:val>
                                            </p:tav>
                                            <p:tav tm="100000">
                                              <p:val>
                                                <p:strVal val="1+ppt_w/2"/>
                                              </p:val>
                                            </p:tav>
                                          </p:tavLst>
                                        </p:anim>
                                        <p:anim calcmode="lin" valueType="num">
                                          <p:cBhvr additive="base">
                                            <p:cTn id="59" dur="1500"/>
                                            <p:tgtEl>
                                              <p:spTgt spid="27"/>
                                            </p:tgtEl>
                                            <p:attrNameLst>
                                              <p:attrName>ppt_y</p:attrName>
                                            </p:attrNameLst>
                                          </p:cBhvr>
                                          <p:tavLst>
                                            <p:tav tm="0">
                                              <p:val>
                                                <p:strVal val="ppt_y"/>
                                              </p:val>
                                            </p:tav>
                                            <p:tav tm="100000">
                                              <p:val>
                                                <p:strVal val="ppt_y"/>
                                              </p:val>
                                            </p:tav>
                                          </p:tavLst>
                                        </p:anim>
                                        <p:set>
                                          <p:cBhvr>
                                            <p:cTn id="60"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61" display="0">
                      <p:stCondLst>
                        <p:cond delay="indefinite"/>
                      </p:stCondLst>
                    </p:cTn>
                    <p:tgtEl>
                      <p:spTgt spid="35"/>
                    </p:tgtEl>
                  </p:cMediaNode>
                </p:video>
              </p:childTnLst>
            </p:cTn>
          </p:par>
        </p:tnLst>
        <p:bldLst>
          <p:bldP spid="6" grpId="0" animBg="1"/>
          <p:bldP spid="6"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E2540B-E2B5-47BA-91F9-DE0EABB066B4}"/>
              </a:ext>
            </a:extLst>
          </p:cNvPr>
          <p:cNvPicPr>
            <a:picLocks noChangeAspect="1"/>
          </p:cNvPicPr>
          <p:nvPr/>
        </p:nvPicPr>
        <p:blipFill rotWithShape="1">
          <a:blip r:embed="rId6"/>
          <a:srcRect t="1112"/>
          <a:stretch/>
        </p:blipFill>
        <p:spPr>
          <a:xfrm>
            <a:off x="42375" y="0"/>
            <a:ext cx="18264675" cy="10287000"/>
          </a:xfrm>
          <a:prstGeom prst="rect">
            <a:avLst/>
          </a:prstGeom>
        </p:spPr>
      </p:pic>
      <p:pic>
        <p:nvPicPr>
          <p:cNvPr id="14" name="Graphic 13">
            <a:extLst>
              <a:ext uri="{FF2B5EF4-FFF2-40B4-BE49-F238E27FC236}">
                <a16:creationId xmlns="" xmlns:a16="http://schemas.microsoft.com/office/drawing/2014/main" id="{696D389C-1AD9-4B34-B86F-71DD2151EB5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686300" y="261809"/>
            <a:ext cx="13030200" cy="3440565"/>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 xmlns:a16="http://schemas.microsoft.com/office/drawing/2014/main" id="{8044D04C-8885-45F7-B9B9-25E731689F94}"/>
              </a:ext>
            </a:extLst>
          </p:cNvPr>
          <p:cNvGrpSpPr/>
          <p:nvPr/>
        </p:nvGrpSpPr>
        <p:grpSpPr>
          <a:xfrm>
            <a:off x="914400" y="698988"/>
            <a:ext cx="3200400" cy="2615712"/>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11" name="TextBox 10">
              <a:extLst>
                <a:ext uri="{FF2B5EF4-FFF2-40B4-BE49-F238E27FC236}">
                  <a16:creationId xmlns="" xmlns:a16="http://schemas.microsoft.com/office/drawing/2014/main" id="{8551F268-9200-4776-B661-1501568788E8}"/>
                </a:ext>
              </a:extLst>
            </p:cNvPr>
            <p:cNvSpPr txBox="1"/>
            <p:nvPr/>
          </p:nvSpPr>
          <p:spPr>
            <a:xfrm>
              <a:off x="742765" y="990600"/>
              <a:ext cx="1414234" cy="677109"/>
            </a:xfrm>
            <a:prstGeom prst="rect">
              <a:avLst/>
            </a:prstGeom>
            <a:noFill/>
          </p:spPr>
          <p:txBody>
            <a:bodyPr wrap="none" lIns="0" tIns="0" rIns="0" bIns="0" rtlCol="0">
              <a:spAutoFit/>
            </a:bodyPr>
            <a:lstStyle/>
            <a:p>
              <a:pPr algn="ctr"/>
              <a:r>
                <a:rPr lang="en-US" sz="6600">
                  <a:solidFill>
                    <a:prstClr val="white"/>
                  </a:solidFill>
                  <a:latin typeface="iCiel Cadena" panose="02000503000000020004" pitchFamily="50" charset="0"/>
                </a:rPr>
                <a:t>CÂU </a:t>
              </a:r>
              <a:r>
                <a:rPr lang="vi-VN" sz="6600" smtClean="0">
                  <a:solidFill>
                    <a:prstClr val="white"/>
                  </a:solidFill>
                  <a:latin typeface="iCiel Cadena" panose="02000503000000020004" pitchFamily="50" charset="0"/>
                </a:rPr>
                <a:t>3</a:t>
              </a:r>
              <a:endParaRPr lang="en-US" sz="6600">
                <a:solidFill>
                  <a:prstClr val="white"/>
                </a:solidFill>
                <a:latin typeface="iCiel Cadena" panose="02000503000000020004" pitchFamily="50" charset="0"/>
              </a:endParaRPr>
            </a:p>
          </p:txBody>
        </p:sp>
      </p:grpSp>
      <p:grpSp>
        <p:nvGrpSpPr>
          <p:cNvPr id="25" name="Keo - 9Slide.vn">
            <a:extLst>
              <a:ext uri="{FF2B5EF4-FFF2-40B4-BE49-F238E27FC236}">
                <a16:creationId xmlns="" xmlns:a16="http://schemas.microsoft.com/office/drawing/2014/main" id="{3F9BD939-5013-4C52-BD34-1D9001C920CE}"/>
              </a:ext>
            </a:extLst>
          </p:cNvPr>
          <p:cNvGrpSpPr/>
          <p:nvPr/>
        </p:nvGrpSpPr>
        <p:grpSpPr>
          <a:xfrm>
            <a:off x="735396" y="3205445"/>
            <a:ext cx="16866804" cy="2627318"/>
            <a:chOff x="490264" y="2136963"/>
            <a:chExt cx="11244536" cy="1751545"/>
          </a:xfrm>
        </p:grpSpPr>
        <p:sp>
          <p:nvSpPr>
            <p:cNvPr id="16" name="Rectangle: Rounded Corners 15">
              <a:extLst>
                <a:ext uri="{FF2B5EF4-FFF2-40B4-BE49-F238E27FC236}">
                  <a16:creationId xmlns=""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15" name="Graphic 14">
              <a:extLst>
                <a:ext uri="{FF2B5EF4-FFF2-40B4-BE49-F238E27FC236}">
                  <a16:creationId xmlns="" xmlns:a16="http://schemas.microsoft.com/office/drawing/2014/main" id="{05EF34E3-FADD-4808-A6CE-FCD329437C7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 xmlns:a16="http://schemas.microsoft.com/office/drawing/2014/main" id="{5E9C7BEF-19CD-4FDF-B098-00E605D1DAAE}"/>
              </a:ext>
            </a:extLst>
          </p:cNvPr>
          <p:cNvGrpSpPr/>
          <p:nvPr/>
        </p:nvGrpSpPr>
        <p:grpSpPr>
          <a:xfrm>
            <a:off x="914400" y="5902533"/>
            <a:ext cx="16687800" cy="2202516"/>
            <a:chOff x="609600" y="3935022"/>
            <a:chExt cx="11125200" cy="1468344"/>
          </a:xfrm>
        </p:grpSpPr>
        <p:sp>
          <p:nvSpPr>
            <p:cNvPr id="17" name="Rectangle: Rounded Corners 16">
              <a:extLst>
                <a:ext uri="{FF2B5EF4-FFF2-40B4-BE49-F238E27FC236}">
                  <a16:creationId xmlns=""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3" name="Graphic 22">
              <a:extLst>
                <a:ext uri="{FF2B5EF4-FFF2-40B4-BE49-F238E27FC236}">
                  <a16:creationId xmlns="" xmlns:a16="http://schemas.microsoft.com/office/drawing/2014/main" id="{B700D617-8037-41CA-863C-39850408BA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 xmlns:a16="http://schemas.microsoft.com/office/drawing/2014/main" id="{F9D7D70F-A2AC-44CB-925C-FB528ECBD59F}"/>
              </a:ext>
            </a:extLst>
          </p:cNvPr>
          <p:cNvGrpSpPr/>
          <p:nvPr/>
        </p:nvGrpSpPr>
        <p:grpSpPr>
          <a:xfrm>
            <a:off x="806384" y="7872766"/>
            <a:ext cx="16795817" cy="2469827"/>
            <a:chOff x="537589" y="5248510"/>
            <a:chExt cx="11197211" cy="1646551"/>
          </a:xfrm>
        </p:grpSpPr>
        <p:sp>
          <p:nvSpPr>
            <p:cNvPr id="19" name="Rectangle: Rounded Corners 18">
              <a:extLst>
                <a:ext uri="{FF2B5EF4-FFF2-40B4-BE49-F238E27FC236}">
                  <a16:creationId xmlns=""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4" name="Graphic 23">
              <a:extLst>
                <a:ext uri="{FF2B5EF4-FFF2-40B4-BE49-F238E27FC236}">
                  <a16:creationId xmlns="" xmlns:a16="http://schemas.microsoft.com/office/drawing/2014/main" id="{9C7AB39B-B35D-47D3-8676-D7C1F203E51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66238" y="2789720"/>
            <a:ext cx="2076585" cy="2076585"/>
          </a:xfrm>
          <a:prstGeom prst="rect">
            <a:avLst/>
          </a:prstGeom>
        </p:spPr>
      </p:pic>
      <p:sp>
        <p:nvSpPr>
          <p:cNvPr id="6" name="Rectangle: Rounded Corners 5">
            <a:extLst>
              <a:ext uri="{FF2B5EF4-FFF2-40B4-BE49-F238E27FC236}">
                <a16:creationId xmlns="" xmlns:a16="http://schemas.microsoft.com/office/drawing/2014/main" id="{18868360-A492-498F-99FA-6C30158CC00C}"/>
              </a:ext>
            </a:extLst>
          </p:cNvPr>
          <p:cNvSpPr/>
          <p:nvPr/>
        </p:nvSpPr>
        <p:spPr>
          <a:xfrm>
            <a:off x="3489272" y="10948803"/>
            <a:ext cx="11309459" cy="6310497"/>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28" name="Picture 27">
            <a:hlinkClick r:id="" action="ppaction://media"/>
            <a:extLst>
              <a:ext uri="{FF2B5EF4-FFF2-40B4-BE49-F238E27FC236}">
                <a16:creationId xmlns="" xmlns:a16="http://schemas.microsoft.com/office/drawing/2014/main" id="{769C2967-327D-4BCC-9E9A-DE3AC025031A}"/>
              </a:ext>
            </a:extLst>
          </p:cNvPr>
          <p:cNvPicPr>
            <a:picLocks noChangeAspect="1"/>
          </p:cNvPicPr>
          <p:nvPr>
            <a:videoFile r:link="rId3"/>
            <p:extLst>
              <p:ext uri="{DAA4B4D4-6D71-4841-9C94-3DE7FCFB9230}">
                <p14:media xmlns:p14="http://schemas.microsoft.com/office/powerpoint/2010/main" r:embed="rId4">
                  <p14:trim st="161"/>
                </p14:media>
              </p:ext>
            </p:extLst>
          </p:nvPr>
        </p:nvPicPr>
        <p:blipFill>
          <a:blip r:embed="rId14"/>
          <a:srcRect l="205" r="205"/>
          <a:stretch>
            <a:fillRect/>
          </a:stretch>
        </p:blipFill>
        <p:spPr>
          <a:xfrm>
            <a:off x="3788732" y="11165216"/>
            <a:ext cx="10710537" cy="5877672"/>
          </a:xfrm>
          <a:custGeom>
            <a:avLst/>
            <a:gdLst>
              <a:gd name="connsiteX0" fmla="*/ 454971 w 7140358"/>
              <a:gd name="connsiteY0" fmla="*/ 0 h 3918448"/>
              <a:gd name="connsiteX1" fmla="*/ 6685387 w 7140358"/>
              <a:gd name="connsiteY1" fmla="*/ 0 h 3918448"/>
              <a:gd name="connsiteX2" fmla="*/ 7140358 w 7140358"/>
              <a:gd name="connsiteY2" fmla="*/ 454971 h 3918448"/>
              <a:gd name="connsiteX3" fmla="*/ 7140358 w 7140358"/>
              <a:gd name="connsiteY3" fmla="*/ 3463477 h 3918448"/>
              <a:gd name="connsiteX4" fmla="*/ 6685387 w 7140358"/>
              <a:gd name="connsiteY4" fmla="*/ 3918448 h 3918448"/>
              <a:gd name="connsiteX5" fmla="*/ 454971 w 7140358"/>
              <a:gd name="connsiteY5" fmla="*/ 3918448 h 3918448"/>
              <a:gd name="connsiteX6" fmla="*/ 0 w 7140358"/>
              <a:gd name="connsiteY6" fmla="*/ 3463477 h 3918448"/>
              <a:gd name="connsiteX7" fmla="*/ 0 w 7140358"/>
              <a:gd name="connsiteY7" fmla="*/ 454971 h 3918448"/>
              <a:gd name="connsiteX8" fmla="*/ 454971 w 7140358"/>
              <a:gd name="connsiteY8" fmla="*/ 0 h 391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358" h="3918448">
                <a:moveTo>
                  <a:pt x="454971" y="0"/>
                </a:moveTo>
                <a:lnTo>
                  <a:pt x="6685387" y="0"/>
                </a:lnTo>
                <a:cubicBezTo>
                  <a:pt x="6936661" y="0"/>
                  <a:pt x="7140358" y="203697"/>
                  <a:pt x="7140358" y="454971"/>
                </a:cubicBezTo>
                <a:lnTo>
                  <a:pt x="7140358" y="3463477"/>
                </a:lnTo>
                <a:cubicBezTo>
                  <a:pt x="7140358" y="3714751"/>
                  <a:pt x="6936661" y="3918448"/>
                  <a:pt x="6685387" y="3918448"/>
                </a:cubicBezTo>
                <a:lnTo>
                  <a:pt x="454971" y="3918448"/>
                </a:lnTo>
                <a:cubicBezTo>
                  <a:pt x="203697" y="3918448"/>
                  <a:pt x="0" y="3714751"/>
                  <a:pt x="0" y="3463477"/>
                </a:cubicBezTo>
                <a:lnTo>
                  <a:pt x="0" y="454971"/>
                </a:lnTo>
                <a:cubicBezTo>
                  <a:pt x="0" y="203697"/>
                  <a:pt x="203697" y="0"/>
                  <a:pt x="454971" y="0"/>
                </a:cubicBezTo>
                <a:close/>
              </a:path>
            </a:pathLst>
          </a:custGeom>
        </p:spPr>
      </p:pic>
      <p:pic>
        <p:nvPicPr>
          <p:cNvPr id="12" name="Picture 11">
            <a:extLst>
              <a:ext uri="{FF2B5EF4-FFF2-40B4-BE49-F238E27FC236}">
                <a16:creationId xmlns="" xmlns:a16="http://schemas.microsoft.com/office/drawing/2014/main" id="{BFAE8F76-AC71-4A6A-A3C3-0FB3AAE5B2B4}"/>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818314" y="13789322"/>
            <a:ext cx="8651373" cy="2267651"/>
          </a:xfrm>
          <a:prstGeom prst="rect">
            <a:avLst/>
          </a:prstGeom>
        </p:spPr>
      </p:pic>
      <p:sp>
        <p:nvSpPr>
          <p:cNvPr id="2" name="Rectangle 1"/>
          <p:cNvSpPr/>
          <p:nvPr/>
        </p:nvSpPr>
        <p:spPr>
          <a:xfrm>
            <a:off x="6629400" y="590676"/>
            <a:ext cx="9144000" cy="2862322"/>
          </a:xfrm>
          <a:prstGeom prst="rect">
            <a:avLst/>
          </a:prstGeom>
        </p:spPr>
        <p:txBody>
          <a:bodyPr>
            <a:spAutoFit/>
          </a:bodyPr>
          <a:lstStyle/>
          <a:p>
            <a:pPr marL="203200" indent="-203200">
              <a:spcAft>
                <a:spcPts val="0"/>
              </a:spcAft>
              <a:tabLst>
                <a:tab pos="1758950" algn="l"/>
              </a:tabLst>
            </a:pPr>
            <a:r>
              <a:rPr lang="vi-VN" sz="3600" i="1" smtClean="0">
                <a:latin typeface="Times New Roman" panose="02020603050405020304" pitchFamily="18" charset="0"/>
                <a:ea typeface="Times New Roman" panose="02020603050405020304" pitchFamily="18" charset="0"/>
              </a:rPr>
              <a:t> </a:t>
            </a:r>
            <a:r>
              <a:rPr lang="en-GB" sz="3600" i="1" smtClean="0">
                <a:latin typeface="Times New Roman" panose="02020603050405020304" pitchFamily="18" charset="0"/>
                <a:ea typeface="Times New Roman" panose="02020603050405020304" pitchFamily="18" charset="0"/>
              </a:rPr>
              <a:t>Từ </a:t>
            </a:r>
            <a:r>
              <a:rPr lang="en-GB" sz="3600" i="1">
                <a:latin typeface="Times New Roman" panose="02020603050405020304" pitchFamily="18" charset="0"/>
                <a:ea typeface="Times New Roman" panose="02020603050405020304" pitchFamily="18" charset="0"/>
              </a:rPr>
              <a:t>lúc nghe lời ru của mẹ </a:t>
            </a:r>
            <a:endParaRPr lang="en-GB" sz="3600">
              <a:latin typeface="Times New Roman" panose="02020603050405020304" pitchFamily="18" charset="0"/>
              <a:ea typeface="Times New Roman" panose="02020603050405020304" pitchFamily="18" charset="0"/>
            </a:endParaRPr>
          </a:p>
          <a:p>
            <a:pPr marL="203200" indent="-203200">
              <a:spcAft>
                <a:spcPts val="0"/>
              </a:spcAft>
              <a:tabLst>
                <a:tab pos="1758950" algn="l"/>
              </a:tabLst>
            </a:pPr>
            <a:r>
              <a:rPr lang="en-GB" sz="3600">
                <a:latin typeface="Times New Roman" panose="02020603050405020304" pitchFamily="18" charset="0"/>
                <a:ea typeface="Times New Roman" panose="02020603050405020304" pitchFamily="18" charset="0"/>
              </a:rPr>
              <a:t>  </a:t>
            </a:r>
            <a:r>
              <a:rPr lang="en-GB" sz="3600" i="1" smtClean="0">
                <a:latin typeface="Times New Roman" panose="02020603050405020304" pitchFamily="18" charset="0"/>
                <a:ea typeface="Times New Roman" panose="02020603050405020304" pitchFamily="18" charset="0"/>
              </a:rPr>
              <a:t>Cánh </a:t>
            </a:r>
            <a:r>
              <a:rPr lang="en-GB" sz="3600" i="1">
                <a:latin typeface="Times New Roman" panose="02020603050405020304" pitchFamily="18" charset="0"/>
                <a:ea typeface="Times New Roman" panose="02020603050405020304" pitchFamily="18" charset="0"/>
              </a:rPr>
              <a:t>cò bay trong 	</a:t>
            </a:r>
            <a:endParaRPr lang="en-GB" sz="3600">
              <a:latin typeface="Times New Roman" panose="02020603050405020304" pitchFamily="18" charset="0"/>
              <a:ea typeface="Times New Roman" panose="02020603050405020304" pitchFamily="18" charset="0"/>
            </a:endParaRPr>
          </a:p>
          <a:p>
            <a:pPr marL="203200">
              <a:spcAft>
                <a:spcPts val="0"/>
              </a:spcAft>
            </a:pPr>
            <a:r>
              <a:rPr lang="en-GB" sz="3600" i="1">
                <a:latin typeface="Times New Roman" panose="02020603050405020304" pitchFamily="18" charset="0"/>
                <a:ea typeface="Times New Roman" panose="02020603050405020304" pitchFamily="18" charset="0"/>
              </a:rPr>
              <a:t>Từ lúc nghe truyền thuyết mẹ Âu Cơ </a:t>
            </a:r>
            <a:endParaRPr lang="en-GB" sz="3600">
              <a:latin typeface="Times New Roman" panose="02020603050405020304" pitchFamily="18" charset="0"/>
              <a:ea typeface="Times New Roman" panose="02020603050405020304" pitchFamily="18" charset="0"/>
            </a:endParaRPr>
          </a:p>
          <a:p>
            <a:pPr marL="203200">
              <a:spcAft>
                <a:spcPts val="0"/>
              </a:spcAft>
            </a:pPr>
            <a:r>
              <a:rPr lang="en-GB" sz="3600" i="1">
                <a:latin typeface="Times New Roman" panose="02020603050405020304" pitchFamily="18" charset="0"/>
                <a:ea typeface="Times New Roman" panose="02020603050405020304" pitchFamily="18" charset="0"/>
              </a:rPr>
              <a:t>Từ lúc tôi còn chập chững tuổi thơ.</a:t>
            </a:r>
            <a:endParaRPr lang="en-GB" sz="3600">
              <a:latin typeface="Times New Roman" panose="02020603050405020304" pitchFamily="18" charset="0"/>
              <a:ea typeface="Times New Roman" panose="02020603050405020304" pitchFamily="18" charset="0"/>
            </a:endParaRPr>
          </a:p>
          <a:p>
            <a:pPr algn="r">
              <a:spcAft>
                <a:spcPts val="0"/>
              </a:spcAft>
            </a:pPr>
            <a:r>
              <a:rPr lang="en-GB" sz="3600">
                <a:latin typeface="Times New Roman" panose="02020603050405020304" pitchFamily="18" charset="0"/>
                <a:ea typeface="Times New Roman" panose="02020603050405020304" pitchFamily="18" charset="0"/>
              </a:rPr>
              <a:t>(Theo Huy Tùng, </a:t>
            </a:r>
            <a:r>
              <a:rPr lang="en-GB" sz="3600" i="1">
                <a:latin typeface="Times New Roman" panose="02020603050405020304" pitchFamily="18" charset="0"/>
                <a:ea typeface="Times New Roman" panose="02020603050405020304" pitchFamily="18" charset="0"/>
              </a:rPr>
              <a:t>Việt Nam ơi</a:t>
            </a:r>
            <a:r>
              <a:rPr lang="en-GB" sz="3600">
                <a:latin typeface="Times New Roman" panose="02020603050405020304" pitchFamily="18" charset="0"/>
                <a:ea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932302" y="4389816"/>
            <a:ext cx="6160661" cy="1015663"/>
          </a:xfrm>
          <a:prstGeom prst="rect">
            <a:avLst/>
          </a:prstGeom>
        </p:spPr>
        <p:txBody>
          <a:bodyPr wrap="none">
            <a:spAutoFit/>
          </a:bodyPr>
          <a:lstStyle/>
          <a:p>
            <a:pPr lvl="0">
              <a:spcAft>
                <a:spcPts val="0"/>
              </a:spcAft>
              <a:buClr>
                <a:srgbClr val="231F20"/>
              </a:buClr>
              <a:buSzPts val="1200"/>
              <a:tabLst>
                <a:tab pos="186055" algn="l"/>
              </a:tabLst>
            </a:pPr>
            <a:r>
              <a:rPr lang="vi-VN" sz="60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a:t>
            </a:r>
            <a:r>
              <a:rPr lang="en-GB" sz="60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hững </a:t>
            </a:r>
            <a:r>
              <a:rPr lang="en-GB"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giấc mơ</a:t>
            </a:r>
            <a:endParaRPr lang="en-GB" sz="60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962282" y="6598477"/>
            <a:ext cx="5743880" cy="1015663"/>
          </a:xfrm>
          <a:prstGeom prst="rect">
            <a:avLst/>
          </a:prstGeom>
        </p:spPr>
        <p:txBody>
          <a:bodyPr wrap="none">
            <a:spAutoFit/>
          </a:bodyPr>
          <a:lstStyle/>
          <a:p>
            <a:pPr lvl="0">
              <a:spcAft>
                <a:spcPts val="0"/>
              </a:spcAft>
              <a:buClr>
                <a:srgbClr val="231F20"/>
              </a:buClr>
              <a:buSzPts val="1200"/>
              <a:tabLst>
                <a:tab pos="170815" algn="l"/>
              </a:tabLst>
            </a:pPr>
            <a:r>
              <a:rPr lang="vi-VN" sz="60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Á</a:t>
            </a:r>
            <a:r>
              <a:rPr lang="en-GB" sz="60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nh </a:t>
            </a:r>
            <a:r>
              <a:rPr lang="en-GB"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nắng mai</a:t>
            </a:r>
            <a:endParaRPr lang="en-GB" sz="60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6953538" y="8696405"/>
            <a:ext cx="5740674" cy="1015663"/>
          </a:xfrm>
          <a:prstGeom prst="rect">
            <a:avLst/>
          </a:prstGeom>
        </p:spPr>
        <p:txBody>
          <a:bodyPr wrap="none">
            <a:spAutoFit/>
          </a:bodyPr>
          <a:lstStyle/>
          <a:p>
            <a:pPr lvl="0">
              <a:spcAft>
                <a:spcPts val="0"/>
              </a:spcAft>
              <a:buClr>
                <a:srgbClr val="231F20"/>
              </a:buClr>
              <a:buSzPts val="1200"/>
              <a:tabLst>
                <a:tab pos="186055" algn="l"/>
              </a:tabLst>
            </a:pPr>
            <a:r>
              <a:rPr lang="vi-VN" sz="60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 G</a:t>
            </a:r>
            <a:r>
              <a:rPr lang="en-GB" sz="60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iấc </a:t>
            </a:r>
            <a:r>
              <a:rPr lang="en-GB"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mơ xanh</a:t>
            </a:r>
            <a:endParaRPr lang="en-GB" sz="60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33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78000">
                                          <p:cBhvr additive="base">
                                            <p:cTn id="11" dur="1500" fill="hold"/>
                                            <p:tgtEl>
                                              <p:spTgt spid="14"/>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72000">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14:bounceEnd="72000">
                                          <p:cBhvr additive="base">
                                            <p:cTn id="17"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2000">
                                      <p:stCondLst>
                                        <p:cond delay="800"/>
                                      </p:stCondLst>
                                      <p:childTnLst>
                                        <p:set>
                                          <p:cBhvr>
                                            <p:cTn id="20" dur="1" fill="hold">
                                              <p:stCondLst>
                                                <p:cond delay="0"/>
                                              </p:stCondLst>
                                            </p:cTn>
                                            <p:tgtEl>
                                              <p:spTgt spid="26"/>
                                            </p:tgtEl>
                                            <p:attrNameLst>
                                              <p:attrName>style.visibility</p:attrName>
                                            </p:attrNameLst>
                                          </p:cBhvr>
                                          <p:to>
                                            <p:strVal val="visible"/>
                                          </p:to>
                                        </p:set>
                                        <p:anim calcmode="lin" valueType="num" p14:bounceEnd="72000">
                                          <p:cBhvr additive="base">
                                            <p:cTn id="21"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72000">
                                      <p:stCondLst>
                                        <p:cond delay="1600"/>
                                      </p:stCondLst>
                                      <p:childTnLst>
                                        <p:set>
                                          <p:cBhvr>
                                            <p:cTn id="24" dur="1" fill="hold">
                                              <p:stCondLst>
                                                <p:cond delay="0"/>
                                              </p:stCondLst>
                                            </p:cTn>
                                            <p:tgtEl>
                                              <p:spTgt spid="27"/>
                                            </p:tgtEl>
                                            <p:attrNameLst>
                                              <p:attrName>style.visibility</p:attrName>
                                            </p:attrNameLst>
                                          </p:cBhvr>
                                          <p:to>
                                            <p:strVal val="visible"/>
                                          </p:to>
                                        </p:set>
                                        <p:anim calcmode="lin" valueType="num" p14:bounceEnd="72000">
                                          <p:cBhvr additive="base">
                                            <p:cTn id="25"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32" dur="1500" fill="hold"/>
                                            <p:tgtEl>
                                              <p:spTgt spid="28"/>
                                            </p:tgtEl>
                                            <p:attrNameLst>
                                              <p:attrName>ppt_x</p:attrName>
                                              <p:attrName>ppt_y</p:attrName>
                                            </p:attrNameLst>
                                          </p:cBhvr>
                                          <p:rCtr x="-169" y="-36620"/>
                                        </p:animMotion>
                                      </p:childTnLst>
                                    </p:cTn>
                                  </p:par>
                                  <p:par>
                                    <p:cTn id="33"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2839" fill="hold"/>
                                            <p:tgtEl>
                                              <p:spTgt spid="28"/>
                                            </p:tgtEl>
                                          </p:cBhvr>
                                        </p:cmd>
                                      </p:childTnLst>
                                    </p:cTn>
                                  </p:par>
                                  <p:par>
                                    <p:cTn id="40"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md type="call" cmd="stop">
                                          <p:cBhvr>
                                            <p:cTn id="52" dur="1">
                                              <p:stCondLst>
                                                <p:cond delay="499"/>
                                              </p:stCondLst>
                                            </p:cTn>
                                            <p:tgtEl>
                                              <p:spTgt spid="28"/>
                                            </p:tgtEl>
                                          </p:cBhvr>
                                        </p:cmd>
                                      </p:childTnLst>
                                    </p:cTn>
                                  </p:par>
                                </p:childTnLst>
                              </p:cTn>
                            </p:par>
                            <p:par>
                              <p:cTn id="53" fill="hold">
                                <p:stCondLst>
                                  <p:cond delay="6576"/>
                                </p:stCondLst>
                                <p:childTnLst>
                                  <p:par>
                                    <p:cTn id="54" presetID="2" presetClass="exit" presetSubtype="2" fill="hold" nodeType="after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1+ppt_w/2"/>
                                              </p:val>
                                            </p:tav>
                                          </p:tavLst>
                                        </p:anim>
                                        <p:anim calcmode="lin" valueType="num">
                                          <p:cBhvr additive="base">
                                            <p:cTn id="56" dur="500"/>
                                            <p:tgtEl>
                                              <p:spTgt spid="26"/>
                                            </p:tgtEl>
                                            <p:attrNameLst>
                                              <p:attrName>ppt_y</p:attrName>
                                            </p:attrNameLst>
                                          </p:cBhvr>
                                          <p:tavLst>
                                            <p:tav tm="0">
                                              <p:val>
                                                <p:strVal val="ppt_y"/>
                                              </p:val>
                                            </p:tav>
                                            <p:tav tm="100000">
                                              <p:val>
                                                <p:strVal val="ppt_y"/>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7"/>
                                            </p:tgtEl>
                                            <p:attrNameLst>
                                              <p:attrName>ppt_x</p:attrName>
                                            </p:attrNameLst>
                                          </p:cBhvr>
                                          <p:tavLst>
                                            <p:tav tm="0">
                                              <p:val>
                                                <p:strVal val="ppt_x"/>
                                              </p:val>
                                            </p:tav>
                                            <p:tav tm="100000">
                                              <p:val>
                                                <p:strVal val="1+ppt_w/2"/>
                                              </p:val>
                                            </p:tav>
                                          </p:tavLst>
                                        </p:anim>
                                        <p:anim calcmode="lin" valueType="num">
                                          <p:cBhvr additive="base">
                                            <p:cTn id="60" dur="500"/>
                                            <p:tgtEl>
                                              <p:spTgt spid="27"/>
                                            </p:tgtEl>
                                            <p:attrNameLst>
                                              <p:attrName>ppt_y</p:attrName>
                                            </p:attrNameLst>
                                          </p:cBhvr>
                                          <p:tavLst>
                                            <p:tav tm="0">
                                              <p:val>
                                                <p:strVal val="ppt_y"/>
                                              </p:val>
                                            </p:tav>
                                            <p:tav tm="100000">
                                              <p:val>
                                                <p:strVal val="ppt_y"/>
                                              </p:val>
                                            </p:tav>
                                          </p:tavLst>
                                        </p:anim>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2" display="0">
                      <p:stCondLst>
                        <p:cond delay="indefinite"/>
                      </p:stCondLst>
                    </p:cTn>
                    <p:tgtEl>
                      <p:spTgt spid="28"/>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8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6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stCondLst>
                                        <p:cond delay="0"/>
                                      </p:stCondLst>
                                      <p:childTnLst>
                                        <p:animMotion origin="layout" path="M 0 -4.81481E-6 L -0.00326 -0.73217 " pathEditMode="relative" rAng="0" ptsTypes="AA">
                                          <p:cBhvr>
                                            <p:cTn id="32" dur="1500" fill="hold"/>
                                            <p:tgtEl>
                                              <p:spTgt spid="28"/>
                                            </p:tgtEl>
                                            <p:attrNameLst>
                                              <p:attrName>ppt_x</p:attrName>
                                              <p:attrName>ppt_y</p:attrName>
                                            </p:attrNameLst>
                                          </p:cBhvr>
                                          <p:rCtr x="-169" y="-36620"/>
                                        </p:animMotion>
                                      </p:childTnLst>
                                    </p:cTn>
                                  </p:par>
                                  <p:par>
                                    <p:cTn id="33" presetID="42" presetClass="path" presetSubtype="0" accel="50000" fill="hold" grpId="0" nodeType="withEffect">
                                      <p:stCondLst>
                                        <p:cond delay="0"/>
                                      </p:stCondLst>
                                      <p:childTnLst>
                                        <p:animMotion origin="layout" path="M 0 -4.81481E-6 L -0.00326 -0.73101 " pathEditMode="relative" rAng="0" ptsTypes="AA">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2839" fill="hold"/>
                                            <p:tgtEl>
                                              <p:spTgt spid="28"/>
                                            </p:tgtEl>
                                          </p:cBhvr>
                                        </p:cmd>
                                      </p:childTnLst>
                                    </p:cTn>
                                  </p:par>
                                  <p:par>
                                    <p:cTn id="40" presetID="42" presetClass="path" presetSubtype="0" accel="50000" fill="hold" nodeType="withEffect">
                                      <p:stCondLst>
                                        <p:cond delay="2500"/>
                                      </p:stCondLst>
                                      <p:childTnLst>
                                        <p:animMotion origin="layout" path="M 0 -4.44444E-6 L -0.00326 -0.73101 " pathEditMode="relative" rAng="0" ptsTypes="AA">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md type="call" cmd="stop">
                                          <p:cBhvr>
                                            <p:cTn id="52" dur="1">
                                              <p:stCondLst>
                                                <p:cond delay="499"/>
                                              </p:stCondLst>
                                            </p:cTn>
                                            <p:tgtEl>
                                              <p:spTgt spid="28"/>
                                            </p:tgtEl>
                                          </p:cBhvr>
                                        </p:cmd>
                                      </p:childTnLst>
                                    </p:cTn>
                                  </p:par>
                                </p:childTnLst>
                              </p:cTn>
                            </p:par>
                            <p:par>
                              <p:cTn id="53" fill="hold">
                                <p:stCondLst>
                                  <p:cond delay="6576"/>
                                </p:stCondLst>
                                <p:childTnLst>
                                  <p:par>
                                    <p:cTn id="54" presetID="2" presetClass="exit" presetSubtype="2" fill="hold" nodeType="after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1+ppt_w/2"/>
                                              </p:val>
                                            </p:tav>
                                          </p:tavLst>
                                        </p:anim>
                                        <p:anim calcmode="lin" valueType="num">
                                          <p:cBhvr additive="base">
                                            <p:cTn id="56" dur="500"/>
                                            <p:tgtEl>
                                              <p:spTgt spid="26"/>
                                            </p:tgtEl>
                                            <p:attrNameLst>
                                              <p:attrName>ppt_y</p:attrName>
                                            </p:attrNameLst>
                                          </p:cBhvr>
                                          <p:tavLst>
                                            <p:tav tm="0">
                                              <p:val>
                                                <p:strVal val="ppt_y"/>
                                              </p:val>
                                            </p:tav>
                                            <p:tav tm="100000">
                                              <p:val>
                                                <p:strVal val="ppt_y"/>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7"/>
                                            </p:tgtEl>
                                            <p:attrNameLst>
                                              <p:attrName>ppt_x</p:attrName>
                                            </p:attrNameLst>
                                          </p:cBhvr>
                                          <p:tavLst>
                                            <p:tav tm="0">
                                              <p:val>
                                                <p:strVal val="ppt_x"/>
                                              </p:val>
                                            </p:tav>
                                            <p:tav tm="100000">
                                              <p:val>
                                                <p:strVal val="1+ppt_w/2"/>
                                              </p:val>
                                            </p:tav>
                                          </p:tavLst>
                                        </p:anim>
                                        <p:anim calcmode="lin" valueType="num">
                                          <p:cBhvr additive="base">
                                            <p:cTn id="60" dur="500"/>
                                            <p:tgtEl>
                                              <p:spTgt spid="27"/>
                                            </p:tgtEl>
                                            <p:attrNameLst>
                                              <p:attrName>ppt_y</p:attrName>
                                            </p:attrNameLst>
                                          </p:cBhvr>
                                          <p:tavLst>
                                            <p:tav tm="0">
                                              <p:val>
                                                <p:strVal val="ppt_y"/>
                                              </p:val>
                                            </p:tav>
                                            <p:tav tm="100000">
                                              <p:val>
                                                <p:strVal val="ppt_y"/>
                                              </p:val>
                                            </p:tav>
                                          </p:tavLst>
                                        </p:anim>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2" display="0">
                      <p:stCondLst>
                        <p:cond delay="indefinite"/>
                      </p:stCondLst>
                    </p:cTn>
                    <p:tgtEl>
                      <p:spTgt spid="28"/>
                    </p:tgtEl>
                  </p:cMediaNode>
                </p:video>
              </p:childTnLst>
            </p:cTn>
          </p:par>
        </p:tnLst>
        <p:bldLst>
          <p:bldP spid="6" grpId="0" animBg="1"/>
          <p:bldP spid="6" grpId="1"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E2540B-E2B5-47BA-91F9-DE0EABB066B4}"/>
              </a:ext>
            </a:extLst>
          </p:cNvPr>
          <p:cNvPicPr>
            <a:picLocks noChangeAspect="1"/>
          </p:cNvPicPr>
          <p:nvPr/>
        </p:nvPicPr>
        <p:blipFill rotWithShape="1">
          <a:blip r:embed="rId6"/>
          <a:srcRect t="1112"/>
          <a:stretch/>
        </p:blipFill>
        <p:spPr>
          <a:xfrm>
            <a:off x="42375" y="0"/>
            <a:ext cx="18264675" cy="10287000"/>
          </a:xfrm>
          <a:prstGeom prst="rect">
            <a:avLst/>
          </a:prstGeom>
        </p:spPr>
      </p:pic>
      <p:pic>
        <p:nvPicPr>
          <p:cNvPr id="14" name="Graphic 13">
            <a:extLst>
              <a:ext uri="{FF2B5EF4-FFF2-40B4-BE49-F238E27FC236}">
                <a16:creationId xmlns="" xmlns:a16="http://schemas.microsoft.com/office/drawing/2014/main" id="{696D389C-1AD9-4B34-B86F-71DD2151EB5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686300" y="261809"/>
            <a:ext cx="13030200" cy="3550063"/>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 xmlns:a16="http://schemas.microsoft.com/office/drawing/2014/main" id="{8044D04C-8885-45F7-B9B9-25E731689F94}"/>
              </a:ext>
            </a:extLst>
          </p:cNvPr>
          <p:cNvGrpSpPr/>
          <p:nvPr/>
        </p:nvGrpSpPr>
        <p:grpSpPr>
          <a:xfrm>
            <a:off x="914400" y="698988"/>
            <a:ext cx="3200400" cy="2615712"/>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11" name="TextBox 10">
              <a:extLst>
                <a:ext uri="{FF2B5EF4-FFF2-40B4-BE49-F238E27FC236}">
                  <a16:creationId xmlns="" xmlns:a16="http://schemas.microsoft.com/office/drawing/2014/main" id="{8551F268-9200-4776-B661-1501568788E8}"/>
                </a:ext>
              </a:extLst>
            </p:cNvPr>
            <p:cNvSpPr txBox="1"/>
            <p:nvPr/>
          </p:nvSpPr>
          <p:spPr>
            <a:xfrm>
              <a:off x="715513" y="990600"/>
              <a:ext cx="1468736" cy="677109"/>
            </a:xfrm>
            <a:prstGeom prst="rect">
              <a:avLst/>
            </a:prstGeom>
            <a:noFill/>
          </p:spPr>
          <p:txBody>
            <a:bodyPr wrap="none" lIns="0" tIns="0" rIns="0" bIns="0" rtlCol="0">
              <a:spAutoFit/>
            </a:bodyPr>
            <a:lstStyle/>
            <a:p>
              <a:pPr algn="ctr"/>
              <a:r>
                <a:rPr lang="en-US" sz="6600">
                  <a:solidFill>
                    <a:prstClr val="white"/>
                  </a:solidFill>
                  <a:latin typeface="iCiel Cadena" panose="02000503000000020004" pitchFamily="50" charset="0"/>
                </a:rPr>
                <a:t>CÂU </a:t>
              </a:r>
              <a:r>
                <a:rPr lang="vi-VN" sz="6600" smtClean="0">
                  <a:solidFill>
                    <a:prstClr val="white"/>
                  </a:solidFill>
                  <a:latin typeface="iCiel Cadena" panose="02000503000000020004" pitchFamily="50" charset="0"/>
                </a:rPr>
                <a:t>4</a:t>
              </a:r>
              <a:endParaRPr lang="en-US" sz="6600">
                <a:solidFill>
                  <a:prstClr val="white"/>
                </a:solidFill>
                <a:latin typeface="iCiel Cadena" panose="02000503000000020004" pitchFamily="50" charset="0"/>
              </a:endParaRPr>
            </a:p>
          </p:txBody>
        </p:sp>
      </p:grpSp>
      <p:grpSp>
        <p:nvGrpSpPr>
          <p:cNvPr id="25" name="Keo - 9Slide.vn">
            <a:extLst>
              <a:ext uri="{FF2B5EF4-FFF2-40B4-BE49-F238E27FC236}">
                <a16:creationId xmlns="" xmlns:a16="http://schemas.microsoft.com/office/drawing/2014/main" id="{3F9BD939-5013-4C52-BD34-1D9001C920CE}"/>
              </a:ext>
            </a:extLst>
          </p:cNvPr>
          <p:cNvGrpSpPr/>
          <p:nvPr/>
        </p:nvGrpSpPr>
        <p:grpSpPr>
          <a:xfrm>
            <a:off x="735396" y="3205445"/>
            <a:ext cx="16866804" cy="2627318"/>
            <a:chOff x="490264" y="2136963"/>
            <a:chExt cx="11244536" cy="1751545"/>
          </a:xfrm>
        </p:grpSpPr>
        <p:sp>
          <p:nvSpPr>
            <p:cNvPr id="16" name="Rectangle: Rounded Corners 15">
              <a:extLst>
                <a:ext uri="{FF2B5EF4-FFF2-40B4-BE49-F238E27FC236}">
                  <a16:creationId xmlns=""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15" name="Graphic 14">
              <a:extLst>
                <a:ext uri="{FF2B5EF4-FFF2-40B4-BE49-F238E27FC236}">
                  <a16:creationId xmlns="" xmlns:a16="http://schemas.microsoft.com/office/drawing/2014/main" id="{05EF34E3-FADD-4808-A6CE-FCD329437C7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 xmlns:a16="http://schemas.microsoft.com/office/drawing/2014/main" id="{5E9C7BEF-19CD-4FDF-B098-00E605D1DAAE}"/>
              </a:ext>
            </a:extLst>
          </p:cNvPr>
          <p:cNvGrpSpPr/>
          <p:nvPr/>
        </p:nvGrpSpPr>
        <p:grpSpPr>
          <a:xfrm>
            <a:off x="914400" y="5902533"/>
            <a:ext cx="16687800" cy="2202516"/>
            <a:chOff x="609600" y="3935022"/>
            <a:chExt cx="11125200" cy="1468344"/>
          </a:xfrm>
        </p:grpSpPr>
        <p:sp>
          <p:nvSpPr>
            <p:cNvPr id="17" name="Rectangle: Rounded Corners 16">
              <a:extLst>
                <a:ext uri="{FF2B5EF4-FFF2-40B4-BE49-F238E27FC236}">
                  <a16:creationId xmlns=""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3" name="Graphic 22">
              <a:extLst>
                <a:ext uri="{FF2B5EF4-FFF2-40B4-BE49-F238E27FC236}">
                  <a16:creationId xmlns="" xmlns:a16="http://schemas.microsoft.com/office/drawing/2014/main" id="{B700D617-8037-41CA-863C-39850408BA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 xmlns:a16="http://schemas.microsoft.com/office/drawing/2014/main" id="{F9D7D70F-A2AC-44CB-925C-FB528ECBD59F}"/>
              </a:ext>
            </a:extLst>
          </p:cNvPr>
          <p:cNvGrpSpPr/>
          <p:nvPr/>
        </p:nvGrpSpPr>
        <p:grpSpPr>
          <a:xfrm>
            <a:off x="806384" y="7872766"/>
            <a:ext cx="16795817" cy="2469827"/>
            <a:chOff x="537589" y="5248510"/>
            <a:chExt cx="11197211" cy="1646551"/>
          </a:xfrm>
        </p:grpSpPr>
        <p:sp>
          <p:nvSpPr>
            <p:cNvPr id="19" name="Rectangle: Rounded Corners 18">
              <a:extLst>
                <a:ext uri="{FF2B5EF4-FFF2-40B4-BE49-F238E27FC236}">
                  <a16:creationId xmlns=""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4" name="Graphic 23">
              <a:extLst>
                <a:ext uri="{FF2B5EF4-FFF2-40B4-BE49-F238E27FC236}">
                  <a16:creationId xmlns="" xmlns:a16="http://schemas.microsoft.com/office/drawing/2014/main" id="{9C7AB39B-B35D-47D3-8676-D7C1F203E51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66238" y="2789720"/>
            <a:ext cx="2076585" cy="2076585"/>
          </a:xfrm>
          <a:prstGeom prst="rect">
            <a:avLst/>
          </a:prstGeom>
        </p:spPr>
      </p:pic>
      <p:sp>
        <p:nvSpPr>
          <p:cNvPr id="6" name="Rectangle: Rounded Corners 5">
            <a:extLst>
              <a:ext uri="{FF2B5EF4-FFF2-40B4-BE49-F238E27FC236}">
                <a16:creationId xmlns="" xmlns:a16="http://schemas.microsoft.com/office/drawing/2014/main" id="{18868360-A492-498F-99FA-6C30158CC00C}"/>
              </a:ext>
            </a:extLst>
          </p:cNvPr>
          <p:cNvSpPr/>
          <p:nvPr/>
        </p:nvSpPr>
        <p:spPr>
          <a:xfrm>
            <a:off x="3489272" y="10948803"/>
            <a:ext cx="11309459" cy="6310497"/>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35" name="Picture 34">
            <a:hlinkClick r:id="" action="ppaction://media"/>
            <a:extLst>
              <a:ext uri="{FF2B5EF4-FFF2-40B4-BE49-F238E27FC236}">
                <a16:creationId xmlns=""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14"/>
          <a:srcRect/>
          <a:stretch>
            <a:fillRect/>
          </a:stretch>
        </p:blipFill>
        <p:spPr>
          <a:xfrm>
            <a:off x="3788734" y="11177250"/>
            <a:ext cx="10710536" cy="5853605"/>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 xmlns:a16="http://schemas.microsoft.com/office/drawing/2014/main" id="{0A56EB6E-A615-4151-A298-FEC429764D54}"/>
              </a:ext>
            </a:extLst>
          </p:cNvPr>
          <p:cNvSpPr/>
          <p:nvPr/>
        </p:nvSpPr>
        <p:spPr>
          <a:xfrm>
            <a:off x="-668969" y="-10416708"/>
            <a:ext cx="10710537" cy="5877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34" name="Rectangle: Rounded Corners 33">
            <a:extLst>
              <a:ext uri="{FF2B5EF4-FFF2-40B4-BE49-F238E27FC236}">
                <a16:creationId xmlns="" xmlns:a16="http://schemas.microsoft.com/office/drawing/2014/main" id="{3C048444-1D57-4ABD-9723-69BD54F5CC3E}"/>
              </a:ext>
            </a:extLst>
          </p:cNvPr>
          <p:cNvSpPr/>
          <p:nvPr/>
        </p:nvSpPr>
        <p:spPr>
          <a:xfrm>
            <a:off x="490863" y="-12445079"/>
            <a:ext cx="10710537" cy="5877672"/>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12" name="Picture 11">
            <a:extLst>
              <a:ext uri="{FF2B5EF4-FFF2-40B4-BE49-F238E27FC236}">
                <a16:creationId xmlns="" xmlns:a16="http://schemas.microsoft.com/office/drawing/2014/main" id="{BFAE8F76-AC71-4A6A-A3C3-0FB3AAE5B2B4}"/>
              </a:ext>
            </a:extLst>
          </p:cNvPr>
          <p:cNvPicPr>
            <a:picLocks noChangeAspect="1"/>
          </p:cNvPicPr>
          <p:nvPr/>
        </p:nvPicPr>
        <p:blipFill>
          <a:blip r:embed="rId15"/>
          <a:stretch>
            <a:fillRect/>
          </a:stretch>
        </p:blipFill>
        <p:spPr>
          <a:xfrm>
            <a:off x="4703183" y="13789322"/>
            <a:ext cx="8881637" cy="2267651"/>
          </a:xfrm>
          <a:prstGeom prst="rect">
            <a:avLst/>
          </a:prstGeom>
        </p:spPr>
      </p:pic>
      <p:sp>
        <p:nvSpPr>
          <p:cNvPr id="3" name="Rectangle 2"/>
          <p:cNvSpPr/>
          <p:nvPr/>
        </p:nvSpPr>
        <p:spPr>
          <a:xfrm>
            <a:off x="5446477" y="532015"/>
            <a:ext cx="11509846" cy="2862322"/>
          </a:xfrm>
          <a:prstGeom prst="rect">
            <a:avLst/>
          </a:prstGeom>
        </p:spPr>
        <p:txBody>
          <a:bodyPr wrap="square">
            <a:spAutoFit/>
          </a:bodyPr>
          <a:lstStyle/>
          <a:p>
            <a:pPr marL="203200" indent="-203200">
              <a:spcAft>
                <a:spcPts val="0"/>
              </a:spcAft>
              <a:tabLst>
                <a:tab pos="1703705" algn="l"/>
              </a:tabLst>
            </a:pPr>
            <a:r>
              <a:rPr lang="en-GB" sz="3600" i="1" smtClean="0">
                <a:latin typeface="Times New Roman" panose="02020603050405020304" pitchFamily="18" charset="0"/>
                <a:ea typeface="Times New Roman" panose="02020603050405020304" pitchFamily="18" charset="0"/>
              </a:rPr>
              <a:t>Gió </a:t>
            </a:r>
            <a:r>
              <a:rPr lang="en-GB" sz="3600" i="1">
                <a:latin typeface="Times New Roman" panose="02020603050405020304" pitchFamily="18" charset="0"/>
                <a:ea typeface="Times New Roman" panose="02020603050405020304" pitchFamily="18" charset="0"/>
              </a:rPr>
              <a:t>và tình yêu thổi trên đất nước tôi </a:t>
            </a:r>
            <a:endParaRPr lang="vi-VN" sz="3600">
              <a:latin typeface="Times New Roman" panose="02020603050405020304" pitchFamily="18" charset="0"/>
              <a:ea typeface="Times New Roman" panose="02020603050405020304" pitchFamily="18" charset="0"/>
            </a:endParaRPr>
          </a:p>
          <a:p>
            <a:pPr marL="203200" indent="-203200">
              <a:spcAft>
                <a:spcPts val="0"/>
              </a:spcAft>
              <a:tabLst>
                <a:tab pos="1703705" algn="l"/>
              </a:tabLst>
            </a:pPr>
            <a:r>
              <a:rPr lang="en-GB" sz="3600" i="1" smtClean="0">
                <a:latin typeface="Times New Roman" panose="02020603050405020304" pitchFamily="18" charset="0"/>
                <a:ea typeface="Times New Roman" panose="02020603050405020304" pitchFamily="18" charset="0"/>
              </a:rPr>
              <a:t>Gió </a:t>
            </a:r>
            <a:r>
              <a:rPr lang="en-GB" sz="3600" i="1">
                <a:latin typeface="Times New Roman" panose="02020603050405020304" pitchFamily="18" charset="0"/>
                <a:ea typeface="Times New Roman" panose="02020603050405020304" pitchFamily="18" charset="0"/>
              </a:rPr>
              <a:t>rừng cao xạc xào lá đổ </a:t>
            </a:r>
            <a:endParaRPr lang="en-GB" sz="3600">
              <a:latin typeface="Times New Roman" panose="02020603050405020304" pitchFamily="18" charset="0"/>
              <a:ea typeface="Times New Roman" panose="02020603050405020304" pitchFamily="18" charset="0"/>
            </a:endParaRPr>
          </a:p>
          <a:p>
            <a:pPr marL="203200" indent="-203200">
              <a:spcAft>
                <a:spcPts val="0"/>
              </a:spcAft>
              <a:tabLst>
                <a:tab pos="1703705" algn="l"/>
              </a:tabLst>
            </a:pPr>
            <a:r>
              <a:rPr lang="en-GB" sz="3600" i="1" smtClean="0">
                <a:latin typeface="Times New Roman" panose="02020603050405020304" pitchFamily="18" charset="0"/>
                <a:ea typeface="Times New Roman" panose="02020603050405020304" pitchFamily="18" charset="0"/>
              </a:rPr>
              <a:t>Gió </a:t>
            </a:r>
            <a:r>
              <a:rPr lang="en-GB" sz="3600" i="1">
                <a:latin typeface="Times New Roman" panose="02020603050405020304" pitchFamily="18" charset="0"/>
                <a:ea typeface="Times New Roman" panose="02020603050405020304" pitchFamily="18" charset="0"/>
              </a:rPr>
              <a:t>mù mịt </a:t>
            </a:r>
            <a:r>
              <a:rPr lang="en-GB" sz="3600" i="1" smtClean="0">
                <a:latin typeface="Times New Roman" panose="02020603050405020304" pitchFamily="18" charset="0"/>
                <a:ea typeface="Times New Roman" panose="02020603050405020304" pitchFamily="18" charset="0"/>
              </a:rPr>
              <a:t>những</a:t>
            </a:r>
            <a:endParaRPr lang="vi-VN" sz="3600" i="1" smtClean="0">
              <a:latin typeface="Times New Roman" panose="02020603050405020304" pitchFamily="18" charset="0"/>
              <a:ea typeface="Times New Roman" panose="02020603050405020304" pitchFamily="18" charset="0"/>
            </a:endParaRPr>
          </a:p>
          <a:p>
            <a:pPr marL="203200" indent="-203200">
              <a:spcAft>
                <a:spcPts val="0"/>
              </a:spcAft>
              <a:tabLst>
                <a:tab pos="1703705" algn="l"/>
              </a:tabLst>
            </a:pPr>
            <a:r>
              <a:rPr lang="en-GB" sz="3600" i="1" smtClean="0">
                <a:latin typeface="Times New Roman" panose="02020603050405020304" pitchFamily="18" charset="0"/>
                <a:ea typeface="Times New Roman" panose="02020603050405020304" pitchFamily="18" charset="0"/>
              </a:rPr>
              <a:t>Những </a:t>
            </a:r>
            <a:r>
              <a:rPr lang="en-GB" sz="3600" i="1">
                <a:latin typeface="Times New Roman" panose="02020603050405020304" pitchFamily="18" charset="0"/>
                <a:ea typeface="Times New Roman" panose="02020603050405020304" pitchFamily="18" charset="0"/>
              </a:rPr>
              <a:t>dòng sông ào ạt cánh buồm căng.</a:t>
            </a:r>
            <a:endParaRPr lang="en-GB" sz="3600">
              <a:latin typeface="Times New Roman" panose="02020603050405020304" pitchFamily="18" charset="0"/>
              <a:ea typeface="Times New Roman" panose="02020603050405020304" pitchFamily="18" charset="0"/>
            </a:endParaRPr>
          </a:p>
          <a:p>
            <a:pPr algn="r">
              <a:spcAft>
                <a:spcPts val="0"/>
              </a:spcAft>
            </a:pPr>
            <a:r>
              <a:rPr lang="en-GB" sz="3600">
                <a:latin typeface="Times New Roman" panose="02020603050405020304" pitchFamily="18" charset="0"/>
                <a:ea typeface="Times New Roman" panose="02020603050405020304" pitchFamily="18" charset="0"/>
              </a:rPr>
              <a:t>(Theo Lưu Quang Vũ, </a:t>
            </a:r>
            <a:r>
              <a:rPr lang="en-GB" sz="3600" i="1">
                <a:latin typeface="Times New Roman" panose="02020603050405020304" pitchFamily="18" charset="0"/>
                <a:ea typeface="Times New Roman" panose="02020603050405020304" pitchFamily="18" charset="0"/>
              </a:rPr>
              <a:t>Gió và tình yêu thổi trên đất nước tôi</a:t>
            </a:r>
            <a:r>
              <a:rPr lang="en-GB" sz="3600">
                <a:latin typeface="Times New Roman" panose="02020603050405020304" pitchFamily="18" charset="0"/>
                <a:ea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endParaRPr>
          </a:p>
        </p:txBody>
      </p:sp>
      <p:sp>
        <p:nvSpPr>
          <p:cNvPr id="5" name="Rectangle 4"/>
          <p:cNvSpPr/>
          <p:nvPr/>
        </p:nvSpPr>
        <p:spPr>
          <a:xfrm>
            <a:off x="5867400" y="4248012"/>
            <a:ext cx="7518405" cy="1015663"/>
          </a:xfrm>
          <a:prstGeom prst="rect">
            <a:avLst/>
          </a:prstGeom>
        </p:spPr>
        <p:txBody>
          <a:bodyPr wrap="none">
            <a:spAutoFit/>
          </a:bodyPr>
          <a:lstStyle/>
          <a:p>
            <a:pPr lvl="0">
              <a:spcAft>
                <a:spcPts val="0"/>
              </a:spcAft>
              <a:buClr>
                <a:srgbClr val="231F20"/>
              </a:buClr>
              <a:buSzPts val="1200"/>
              <a:tabLst>
                <a:tab pos="189230" algn="l"/>
              </a:tabLst>
            </a:pPr>
            <a:r>
              <a:rPr lang="vi-VN" sz="60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C</a:t>
            </a:r>
            <a:r>
              <a:rPr lang="en-GB" sz="60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ánh </a:t>
            </a:r>
            <a:r>
              <a:rPr lang="en-GB"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đồng lộng gió</a:t>
            </a:r>
            <a:endParaRPr lang="en-GB" sz="60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5867400" y="6597838"/>
            <a:ext cx="5591595" cy="1015663"/>
          </a:xfrm>
          <a:prstGeom prst="rect">
            <a:avLst/>
          </a:prstGeom>
        </p:spPr>
        <p:txBody>
          <a:bodyPr wrap="none">
            <a:spAutoFit/>
          </a:bodyPr>
          <a:lstStyle/>
          <a:p>
            <a:pPr lvl="0">
              <a:spcAft>
                <a:spcPts val="0"/>
              </a:spcAft>
              <a:buClr>
                <a:srgbClr val="231F20"/>
              </a:buClr>
              <a:buSzPts val="1200"/>
              <a:tabLst>
                <a:tab pos="167640" algn="l"/>
              </a:tabLst>
            </a:pPr>
            <a:r>
              <a:rPr lang="vi-VN" sz="60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a:t>
            </a:r>
            <a:r>
              <a:rPr lang="en-GB" sz="6000"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úi </a:t>
            </a:r>
            <a:r>
              <a:rPr lang="en-GB"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đồi mờ tỏ</a:t>
            </a:r>
            <a:endParaRPr lang="en-GB" sz="60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867400" y="8819033"/>
            <a:ext cx="7082388" cy="1015663"/>
          </a:xfrm>
          <a:prstGeom prst="rect">
            <a:avLst/>
          </a:prstGeom>
        </p:spPr>
        <p:txBody>
          <a:bodyPr wrap="none">
            <a:spAutoFit/>
          </a:bodyPr>
          <a:lstStyle/>
          <a:p>
            <a:pPr>
              <a:spcAft>
                <a:spcPts val="0"/>
              </a:spcAft>
              <a:tabLst>
                <a:tab pos="90170" algn="l"/>
                <a:tab pos="180340" algn="l"/>
                <a:tab pos="270510" algn="l"/>
              </a:tabLst>
            </a:pPr>
            <a:r>
              <a:rPr lang="en-US" sz="60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 </a:t>
            </a:r>
            <a:r>
              <a:rPr lang="vi-VN" sz="6000" b="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a:t>
            </a:r>
            <a:r>
              <a:rPr lang="en-US" sz="6000" b="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on </a:t>
            </a:r>
            <a:r>
              <a:rPr lang="en-US" sz="60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đường bụi đỏ</a:t>
            </a:r>
            <a:endParaRPr lang="en-GB" sz="60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3684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78000">
                                          <p:cBhvr additive="base">
                                            <p:cTn id="11" dur="1500" fill="hold"/>
                                            <p:tgtEl>
                                              <p:spTgt spid="14"/>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72000">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14:bounceEnd="72000">
                                          <p:cBhvr additive="base">
                                            <p:cTn id="17"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2000">
                                      <p:stCondLst>
                                        <p:cond delay="700"/>
                                      </p:stCondLst>
                                      <p:childTnLst>
                                        <p:set>
                                          <p:cBhvr>
                                            <p:cTn id="20" dur="1" fill="hold">
                                              <p:stCondLst>
                                                <p:cond delay="0"/>
                                              </p:stCondLst>
                                            </p:cTn>
                                            <p:tgtEl>
                                              <p:spTgt spid="26"/>
                                            </p:tgtEl>
                                            <p:attrNameLst>
                                              <p:attrName>style.visibility</p:attrName>
                                            </p:attrNameLst>
                                          </p:cBhvr>
                                          <p:to>
                                            <p:strVal val="visible"/>
                                          </p:to>
                                        </p:set>
                                        <p:anim calcmode="lin" valueType="num" p14:bounceEnd="72000">
                                          <p:cBhvr additive="base">
                                            <p:cTn id="21"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72000">
                                      <p:stCondLst>
                                        <p:cond delay="1400"/>
                                      </p:stCondLst>
                                      <p:childTnLst>
                                        <p:set>
                                          <p:cBhvr>
                                            <p:cTn id="24" dur="1" fill="hold">
                                              <p:stCondLst>
                                                <p:cond delay="0"/>
                                              </p:stCondLst>
                                            </p:cTn>
                                            <p:tgtEl>
                                              <p:spTgt spid="27"/>
                                            </p:tgtEl>
                                            <p:attrNameLst>
                                              <p:attrName>style.visibility</p:attrName>
                                            </p:attrNameLst>
                                          </p:cBhvr>
                                          <p:to>
                                            <p:strVal val="visible"/>
                                          </p:to>
                                        </p:set>
                                        <p:anim calcmode="lin" valueType="num" p14:bounceEnd="72000">
                                          <p:cBhvr additive="base">
                                            <p:cTn id="25"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6"/>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32" dur="1500" fill="hold"/>
                                            <p:tgtEl>
                                              <p:spTgt spid="35"/>
                                            </p:tgtEl>
                                            <p:attrNameLst>
                                              <p:attrName>ppt_x</p:attrName>
                                              <p:attrName>ppt_y</p:attrName>
                                            </p:attrNameLst>
                                          </p:cBhvr>
                                          <p:rCtr x="-169" y="-36620"/>
                                        </p:animMotion>
                                      </p:childTnLst>
                                    </p:cTn>
                                  </p:par>
                                  <p:par>
                                    <p:cTn id="33"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3000" fill="hold"/>
                                            <p:tgtEl>
                                              <p:spTgt spid="35"/>
                                            </p:tgtEl>
                                          </p:cBhvr>
                                        </p:cmd>
                                      </p:childTnLst>
                                    </p:cTn>
                                  </p:par>
                                  <p:par>
                                    <p:cTn id="40"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md type="call" cmd="stop">
                                          <p:cBhvr>
                                            <p:cTn id="52" dur="1">
                                              <p:stCondLst>
                                                <p:cond delay="499"/>
                                              </p:stCondLst>
                                            </p:cTn>
                                            <p:tgtEl>
                                              <p:spTgt spid="35"/>
                                            </p:tgtEl>
                                          </p:cBhvr>
                                        </p:cmd>
                                      </p:childTnLst>
                                    </p:cTn>
                                  </p:par>
                                  <p:par>
                                    <p:cTn id="53" presetID="2" presetClass="exit" presetSubtype="2" decel="100000" fill="hold" nodeType="withEffect">
                                      <p:stCondLst>
                                        <p:cond delay="0"/>
                                      </p:stCondLst>
                                      <p:childTnLst>
                                        <p:anim calcmode="lin" valueType="num">
                                          <p:cBhvr additive="base">
                                            <p:cTn id="54" dur="1500"/>
                                            <p:tgtEl>
                                              <p:spTgt spid="25"/>
                                            </p:tgtEl>
                                            <p:attrNameLst>
                                              <p:attrName>ppt_x</p:attrName>
                                            </p:attrNameLst>
                                          </p:cBhvr>
                                          <p:tavLst>
                                            <p:tav tm="0">
                                              <p:val>
                                                <p:strVal val="ppt_x"/>
                                              </p:val>
                                            </p:tav>
                                            <p:tav tm="100000">
                                              <p:val>
                                                <p:strVal val="1+ppt_w/2"/>
                                              </p:val>
                                            </p:tav>
                                          </p:tavLst>
                                        </p:anim>
                                        <p:anim calcmode="lin" valueType="num">
                                          <p:cBhvr additive="base">
                                            <p:cTn id="55" dur="1500"/>
                                            <p:tgtEl>
                                              <p:spTgt spid="25"/>
                                            </p:tgtEl>
                                            <p:attrNameLst>
                                              <p:attrName>ppt_y</p:attrName>
                                            </p:attrNameLst>
                                          </p:cBhvr>
                                          <p:tavLst>
                                            <p:tav tm="0">
                                              <p:val>
                                                <p:strVal val="ppt_y"/>
                                              </p:val>
                                            </p:tav>
                                            <p:tav tm="100000">
                                              <p:val>
                                                <p:strVal val="ppt_y"/>
                                              </p:val>
                                            </p:tav>
                                          </p:tavLst>
                                        </p:anim>
                                        <p:set>
                                          <p:cBhvr>
                                            <p:cTn id="56" dur="1" fill="hold">
                                              <p:stCondLst>
                                                <p:cond delay="1499"/>
                                              </p:stCondLst>
                                            </p:cTn>
                                            <p:tgtEl>
                                              <p:spTgt spid="25"/>
                                            </p:tgtEl>
                                            <p:attrNameLst>
                                              <p:attrName>style.visibility</p:attrName>
                                            </p:attrNameLst>
                                          </p:cBhvr>
                                          <p:to>
                                            <p:strVal val="hidden"/>
                                          </p:to>
                                        </p:set>
                                      </p:childTnLst>
                                    </p:cTn>
                                  </p:par>
                                  <p:par>
                                    <p:cTn id="57" presetID="2" presetClass="exit" presetSubtype="2" decel="100000" fill="hold" nodeType="withEffect">
                                      <p:stCondLst>
                                        <p:cond delay="0"/>
                                      </p:stCondLst>
                                      <p:childTnLst>
                                        <p:anim calcmode="lin" valueType="num">
                                          <p:cBhvr additive="base">
                                            <p:cTn id="58" dur="1500"/>
                                            <p:tgtEl>
                                              <p:spTgt spid="27"/>
                                            </p:tgtEl>
                                            <p:attrNameLst>
                                              <p:attrName>ppt_x</p:attrName>
                                            </p:attrNameLst>
                                          </p:cBhvr>
                                          <p:tavLst>
                                            <p:tav tm="0">
                                              <p:val>
                                                <p:strVal val="ppt_x"/>
                                              </p:val>
                                            </p:tav>
                                            <p:tav tm="100000">
                                              <p:val>
                                                <p:strVal val="1+ppt_w/2"/>
                                              </p:val>
                                            </p:tav>
                                          </p:tavLst>
                                        </p:anim>
                                        <p:anim calcmode="lin" valueType="num">
                                          <p:cBhvr additive="base">
                                            <p:cTn id="59" dur="1500"/>
                                            <p:tgtEl>
                                              <p:spTgt spid="27"/>
                                            </p:tgtEl>
                                            <p:attrNameLst>
                                              <p:attrName>ppt_y</p:attrName>
                                            </p:attrNameLst>
                                          </p:cBhvr>
                                          <p:tavLst>
                                            <p:tav tm="0">
                                              <p:val>
                                                <p:strVal val="ppt_y"/>
                                              </p:val>
                                            </p:tav>
                                            <p:tav tm="100000">
                                              <p:val>
                                                <p:strVal val="ppt_y"/>
                                              </p:val>
                                            </p:tav>
                                          </p:tavLst>
                                        </p:anim>
                                        <p:set>
                                          <p:cBhvr>
                                            <p:cTn id="60"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61" display="0">
                      <p:stCondLst>
                        <p:cond delay="indefinite"/>
                      </p:stCondLst>
                    </p:cTn>
                    <p:tgtEl>
                      <p:spTgt spid="35"/>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7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4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6"/>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stCondLst>
                                        <p:cond delay="0"/>
                                      </p:stCondLst>
                                      <p:childTnLst>
                                        <p:animMotion origin="layout" path="M 0 -4.81481E-6 L -0.00326 -0.73217 " pathEditMode="relative" rAng="0" ptsTypes="AA">
                                          <p:cBhvr>
                                            <p:cTn id="32" dur="1500" fill="hold"/>
                                            <p:tgtEl>
                                              <p:spTgt spid="35"/>
                                            </p:tgtEl>
                                            <p:attrNameLst>
                                              <p:attrName>ppt_x</p:attrName>
                                              <p:attrName>ppt_y</p:attrName>
                                            </p:attrNameLst>
                                          </p:cBhvr>
                                          <p:rCtr x="-169" y="-36620"/>
                                        </p:animMotion>
                                      </p:childTnLst>
                                    </p:cTn>
                                  </p:par>
                                  <p:par>
                                    <p:cTn id="33" presetID="42" presetClass="path" presetSubtype="0" accel="50000" fill="hold" grpId="0" nodeType="withEffect">
                                      <p:stCondLst>
                                        <p:cond delay="0"/>
                                      </p:stCondLst>
                                      <p:childTnLst>
                                        <p:animMotion origin="layout" path="M 0 -4.81481E-6 L -0.00326 -0.73101 " pathEditMode="relative" rAng="0" ptsTypes="AA">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3000" fill="hold"/>
                                            <p:tgtEl>
                                              <p:spTgt spid="35"/>
                                            </p:tgtEl>
                                          </p:cBhvr>
                                        </p:cmd>
                                      </p:childTnLst>
                                    </p:cTn>
                                  </p:par>
                                  <p:par>
                                    <p:cTn id="40" presetID="42" presetClass="path" presetSubtype="0" accel="50000" fill="hold" nodeType="withEffect">
                                      <p:stCondLst>
                                        <p:cond delay="2500"/>
                                      </p:stCondLst>
                                      <p:childTnLst>
                                        <p:animMotion origin="layout" path="M 0 -4.44444E-6 L -0.00326 -0.73101 " pathEditMode="relative" rAng="0" ptsTypes="AA">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md type="call" cmd="stop">
                                          <p:cBhvr>
                                            <p:cTn id="52" dur="1">
                                              <p:stCondLst>
                                                <p:cond delay="499"/>
                                              </p:stCondLst>
                                            </p:cTn>
                                            <p:tgtEl>
                                              <p:spTgt spid="35"/>
                                            </p:tgtEl>
                                          </p:cBhvr>
                                        </p:cmd>
                                      </p:childTnLst>
                                    </p:cTn>
                                  </p:par>
                                  <p:par>
                                    <p:cTn id="53" presetID="2" presetClass="exit" presetSubtype="2" decel="100000" fill="hold" nodeType="withEffect">
                                      <p:stCondLst>
                                        <p:cond delay="0"/>
                                      </p:stCondLst>
                                      <p:childTnLst>
                                        <p:anim calcmode="lin" valueType="num">
                                          <p:cBhvr additive="base">
                                            <p:cTn id="54" dur="1500"/>
                                            <p:tgtEl>
                                              <p:spTgt spid="25"/>
                                            </p:tgtEl>
                                            <p:attrNameLst>
                                              <p:attrName>ppt_x</p:attrName>
                                            </p:attrNameLst>
                                          </p:cBhvr>
                                          <p:tavLst>
                                            <p:tav tm="0">
                                              <p:val>
                                                <p:strVal val="ppt_x"/>
                                              </p:val>
                                            </p:tav>
                                            <p:tav tm="100000">
                                              <p:val>
                                                <p:strVal val="1+ppt_w/2"/>
                                              </p:val>
                                            </p:tav>
                                          </p:tavLst>
                                        </p:anim>
                                        <p:anim calcmode="lin" valueType="num">
                                          <p:cBhvr additive="base">
                                            <p:cTn id="55" dur="1500"/>
                                            <p:tgtEl>
                                              <p:spTgt spid="25"/>
                                            </p:tgtEl>
                                            <p:attrNameLst>
                                              <p:attrName>ppt_y</p:attrName>
                                            </p:attrNameLst>
                                          </p:cBhvr>
                                          <p:tavLst>
                                            <p:tav tm="0">
                                              <p:val>
                                                <p:strVal val="ppt_y"/>
                                              </p:val>
                                            </p:tav>
                                            <p:tav tm="100000">
                                              <p:val>
                                                <p:strVal val="ppt_y"/>
                                              </p:val>
                                            </p:tav>
                                          </p:tavLst>
                                        </p:anim>
                                        <p:set>
                                          <p:cBhvr>
                                            <p:cTn id="56" dur="1" fill="hold">
                                              <p:stCondLst>
                                                <p:cond delay="1499"/>
                                              </p:stCondLst>
                                            </p:cTn>
                                            <p:tgtEl>
                                              <p:spTgt spid="25"/>
                                            </p:tgtEl>
                                            <p:attrNameLst>
                                              <p:attrName>style.visibility</p:attrName>
                                            </p:attrNameLst>
                                          </p:cBhvr>
                                          <p:to>
                                            <p:strVal val="hidden"/>
                                          </p:to>
                                        </p:set>
                                      </p:childTnLst>
                                    </p:cTn>
                                  </p:par>
                                  <p:par>
                                    <p:cTn id="57" presetID="2" presetClass="exit" presetSubtype="2" decel="100000" fill="hold" nodeType="withEffect">
                                      <p:stCondLst>
                                        <p:cond delay="0"/>
                                      </p:stCondLst>
                                      <p:childTnLst>
                                        <p:anim calcmode="lin" valueType="num">
                                          <p:cBhvr additive="base">
                                            <p:cTn id="58" dur="1500"/>
                                            <p:tgtEl>
                                              <p:spTgt spid="27"/>
                                            </p:tgtEl>
                                            <p:attrNameLst>
                                              <p:attrName>ppt_x</p:attrName>
                                            </p:attrNameLst>
                                          </p:cBhvr>
                                          <p:tavLst>
                                            <p:tav tm="0">
                                              <p:val>
                                                <p:strVal val="ppt_x"/>
                                              </p:val>
                                            </p:tav>
                                            <p:tav tm="100000">
                                              <p:val>
                                                <p:strVal val="1+ppt_w/2"/>
                                              </p:val>
                                            </p:tav>
                                          </p:tavLst>
                                        </p:anim>
                                        <p:anim calcmode="lin" valueType="num">
                                          <p:cBhvr additive="base">
                                            <p:cTn id="59" dur="1500"/>
                                            <p:tgtEl>
                                              <p:spTgt spid="27"/>
                                            </p:tgtEl>
                                            <p:attrNameLst>
                                              <p:attrName>ppt_y</p:attrName>
                                            </p:attrNameLst>
                                          </p:cBhvr>
                                          <p:tavLst>
                                            <p:tav tm="0">
                                              <p:val>
                                                <p:strVal val="ppt_y"/>
                                              </p:val>
                                            </p:tav>
                                            <p:tav tm="100000">
                                              <p:val>
                                                <p:strVal val="ppt_y"/>
                                              </p:val>
                                            </p:tav>
                                          </p:tavLst>
                                        </p:anim>
                                        <p:set>
                                          <p:cBhvr>
                                            <p:cTn id="60"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61" display="0">
                      <p:stCondLst>
                        <p:cond delay="indefinite"/>
                      </p:stCondLst>
                    </p:cTn>
                    <p:tgtEl>
                      <p:spTgt spid="35"/>
                    </p:tgtEl>
                  </p:cMediaNode>
                </p:video>
              </p:childTnLst>
            </p:cTn>
          </p:par>
        </p:tnLst>
        <p:bldLst>
          <p:bldP spid="6" grpId="0" animBg="1"/>
          <p:bldP spid="6" grpId="1"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E2540B-E2B5-47BA-91F9-DE0EABB066B4}"/>
              </a:ext>
            </a:extLst>
          </p:cNvPr>
          <p:cNvPicPr>
            <a:picLocks noChangeAspect="1"/>
          </p:cNvPicPr>
          <p:nvPr/>
        </p:nvPicPr>
        <p:blipFill rotWithShape="1">
          <a:blip r:embed="rId6"/>
          <a:srcRect t="1112"/>
          <a:stretch/>
        </p:blipFill>
        <p:spPr>
          <a:xfrm>
            <a:off x="42375" y="0"/>
            <a:ext cx="18264675" cy="10287000"/>
          </a:xfrm>
          <a:prstGeom prst="rect">
            <a:avLst/>
          </a:prstGeom>
        </p:spPr>
      </p:pic>
      <p:pic>
        <p:nvPicPr>
          <p:cNvPr id="14" name="Graphic 13">
            <a:extLst>
              <a:ext uri="{FF2B5EF4-FFF2-40B4-BE49-F238E27FC236}">
                <a16:creationId xmlns="" xmlns:a16="http://schemas.microsoft.com/office/drawing/2014/main" id="{696D389C-1AD9-4B34-B86F-71DD2151EB5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686300" y="261809"/>
            <a:ext cx="13030200" cy="3440565"/>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 xmlns:a16="http://schemas.microsoft.com/office/drawing/2014/main" id="{8044D04C-8885-45F7-B9B9-25E731689F94}"/>
              </a:ext>
            </a:extLst>
          </p:cNvPr>
          <p:cNvGrpSpPr/>
          <p:nvPr/>
        </p:nvGrpSpPr>
        <p:grpSpPr>
          <a:xfrm>
            <a:off x="914400" y="698988"/>
            <a:ext cx="3200400" cy="2615712"/>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11" name="TextBox 10">
              <a:extLst>
                <a:ext uri="{FF2B5EF4-FFF2-40B4-BE49-F238E27FC236}">
                  <a16:creationId xmlns="" xmlns:a16="http://schemas.microsoft.com/office/drawing/2014/main" id="{8551F268-9200-4776-B661-1501568788E8}"/>
                </a:ext>
              </a:extLst>
            </p:cNvPr>
            <p:cNvSpPr txBox="1"/>
            <p:nvPr/>
          </p:nvSpPr>
          <p:spPr>
            <a:xfrm>
              <a:off x="742765" y="990600"/>
              <a:ext cx="1414234" cy="677109"/>
            </a:xfrm>
            <a:prstGeom prst="rect">
              <a:avLst/>
            </a:prstGeom>
            <a:noFill/>
          </p:spPr>
          <p:txBody>
            <a:bodyPr wrap="none" lIns="0" tIns="0" rIns="0" bIns="0" rtlCol="0">
              <a:spAutoFit/>
            </a:bodyPr>
            <a:lstStyle/>
            <a:p>
              <a:pPr algn="ctr"/>
              <a:r>
                <a:rPr lang="en-US" sz="6600">
                  <a:solidFill>
                    <a:prstClr val="white"/>
                  </a:solidFill>
                  <a:latin typeface="iCiel Cadena" panose="02000503000000020004" pitchFamily="50" charset="0"/>
                </a:rPr>
                <a:t>CÂU </a:t>
              </a:r>
              <a:r>
                <a:rPr lang="vi-VN" sz="6600" smtClean="0">
                  <a:solidFill>
                    <a:prstClr val="white"/>
                  </a:solidFill>
                  <a:latin typeface="iCiel Cadena" panose="02000503000000020004" pitchFamily="50" charset="0"/>
                </a:rPr>
                <a:t>5</a:t>
              </a:r>
              <a:endParaRPr lang="en-US" sz="6600">
                <a:solidFill>
                  <a:prstClr val="white"/>
                </a:solidFill>
                <a:latin typeface="iCiel Cadena" panose="02000503000000020004" pitchFamily="50" charset="0"/>
              </a:endParaRPr>
            </a:p>
          </p:txBody>
        </p:sp>
      </p:grpSp>
      <p:grpSp>
        <p:nvGrpSpPr>
          <p:cNvPr id="25" name="Keo - 9Slide.vn">
            <a:extLst>
              <a:ext uri="{FF2B5EF4-FFF2-40B4-BE49-F238E27FC236}">
                <a16:creationId xmlns="" xmlns:a16="http://schemas.microsoft.com/office/drawing/2014/main" id="{3F9BD939-5013-4C52-BD34-1D9001C920CE}"/>
              </a:ext>
            </a:extLst>
          </p:cNvPr>
          <p:cNvGrpSpPr/>
          <p:nvPr/>
        </p:nvGrpSpPr>
        <p:grpSpPr>
          <a:xfrm>
            <a:off x="735396" y="3205445"/>
            <a:ext cx="16866804" cy="2627318"/>
            <a:chOff x="490264" y="2136963"/>
            <a:chExt cx="11244536" cy="1751545"/>
          </a:xfrm>
        </p:grpSpPr>
        <p:sp>
          <p:nvSpPr>
            <p:cNvPr id="16" name="Rectangle: Rounded Corners 15">
              <a:extLst>
                <a:ext uri="{FF2B5EF4-FFF2-40B4-BE49-F238E27FC236}">
                  <a16:creationId xmlns=""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a:solidFill>
                    <a:prstClr val="white"/>
                  </a:solidFill>
                </a:rPr>
                <a:t>ngừng lưng </a:t>
              </a:r>
              <a:r>
                <a:rPr lang="en-GB" sz="5400" smtClean="0">
                  <a:solidFill>
                    <a:prstClr val="white"/>
                  </a:solidFill>
                </a:rPr>
                <a:t>tr</a:t>
              </a:r>
              <a:endParaRPr lang="en-GB" sz="5400">
                <a:solidFill>
                  <a:prstClr val="white"/>
                </a:solidFill>
              </a:endParaRPr>
            </a:p>
          </p:txBody>
        </p:sp>
        <p:pic>
          <p:nvPicPr>
            <p:cNvPr id="15" name="Graphic 14">
              <a:extLst>
                <a:ext uri="{FF2B5EF4-FFF2-40B4-BE49-F238E27FC236}">
                  <a16:creationId xmlns="" xmlns:a16="http://schemas.microsoft.com/office/drawing/2014/main" id="{05EF34E3-FADD-4808-A6CE-FCD329437C7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 xmlns:a16="http://schemas.microsoft.com/office/drawing/2014/main" id="{5E9C7BEF-19CD-4FDF-B098-00E605D1DAAE}"/>
              </a:ext>
            </a:extLst>
          </p:cNvPr>
          <p:cNvGrpSpPr/>
          <p:nvPr/>
        </p:nvGrpSpPr>
        <p:grpSpPr>
          <a:xfrm>
            <a:off x="914400" y="5902533"/>
            <a:ext cx="16687800" cy="2202516"/>
            <a:chOff x="609600" y="3935022"/>
            <a:chExt cx="11125200" cy="1468344"/>
          </a:xfrm>
        </p:grpSpPr>
        <p:sp>
          <p:nvSpPr>
            <p:cNvPr id="17" name="Rectangle: Rounded Corners 16">
              <a:extLst>
                <a:ext uri="{FF2B5EF4-FFF2-40B4-BE49-F238E27FC236}">
                  <a16:creationId xmlns=""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a:solidFill>
                    <a:prstClr val="white"/>
                  </a:solidFill>
                </a:rPr>
                <a:t>tỏa khắp trời</a:t>
              </a:r>
            </a:p>
          </p:txBody>
        </p:sp>
        <p:pic>
          <p:nvPicPr>
            <p:cNvPr id="23" name="Graphic 22">
              <a:extLst>
                <a:ext uri="{FF2B5EF4-FFF2-40B4-BE49-F238E27FC236}">
                  <a16:creationId xmlns="" xmlns:a16="http://schemas.microsoft.com/office/drawing/2014/main" id="{B700D617-8037-41CA-863C-39850408BA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 xmlns:a16="http://schemas.microsoft.com/office/drawing/2014/main" id="{F9D7D70F-A2AC-44CB-925C-FB528ECBD59F}"/>
              </a:ext>
            </a:extLst>
          </p:cNvPr>
          <p:cNvGrpSpPr/>
          <p:nvPr/>
        </p:nvGrpSpPr>
        <p:grpSpPr>
          <a:xfrm>
            <a:off x="806384" y="7872766"/>
            <a:ext cx="16795817" cy="2469827"/>
            <a:chOff x="537589" y="5248510"/>
            <a:chExt cx="11197211" cy="1646551"/>
          </a:xfrm>
        </p:grpSpPr>
        <p:sp>
          <p:nvSpPr>
            <p:cNvPr id="19" name="Rectangle: Rounded Corners 18">
              <a:extLst>
                <a:ext uri="{FF2B5EF4-FFF2-40B4-BE49-F238E27FC236}">
                  <a16:creationId xmlns=""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4" name="Graphic 23">
              <a:extLst>
                <a:ext uri="{FF2B5EF4-FFF2-40B4-BE49-F238E27FC236}">
                  <a16:creationId xmlns="" xmlns:a16="http://schemas.microsoft.com/office/drawing/2014/main" id="{9C7AB39B-B35D-47D3-8676-D7C1F203E51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66238" y="2789720"/>
            <a:ext cx="2076585" cy="2076585"/>
          </a:xfrm>
          <a:prstGeom prst="rect">
            <a:avLst/>
          </a:prstGeom>
        </p:spPr>
      </p:pic>
      <p:sp>
        <p:nvSpPr>
          <p:cNvPr id="6" name="Rectangle: Rounded Corners 5">
            <a:extLst>
              <a:ext uri="{FF2B5EF4-FFF2-40B4-BE49-F238E27FC236}">
                <a16:creationId xmlns="" xmlns:a16="http://schemas.microsoft.com/office/drawing/2014/main" id="{18868360-A492-498F-99FA-6C30158CC00C}"/>
              </a:ext>
            </a:extLst>
          </p:cNvPr>
          <p:cNvSpPr/>
          <p:nvPr/>
        </p:nvSpPr>
        <p:spPr>
          <a:xfrm>
            <a:off x="3489272" y="10948803"/>
            <a:ext cx="11309459" cy="6310497"/>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28" name="Picture 27">
            <a:hlinkClick r:id="" action="ppaction://media"/>
            <a:extLst>
              <a:ext uri="{FF2B5EF4-FFF2-40B4-BE49-F238E27FC236}">
                <a16:creationId xmlns="" xmlns:a16="http://schemas.microsoft.com/office/drawing/2014/main" id="{769C2967-327D-4BCC-9E9A-DE3AC025031A}"/>
              </a:ext>
            </a:extLst>
          </p:cNvPr>
          <p:cNvPicPr>
            <a:picLocks noChangeAspect="1"/>
          </p:cNvPicPr>
          <p:nvPr>
            <a:videoFile r:link="rId3"/>
            <p:extLst>
              <p:ext uri="{DAA4B4D4-6D71-4841-9C94-3DE7FCFB9230}">
                <p14:media xmlns:p14="http://schemas.microsoft.com/office/powerpoint/2010/main" r:embed="rId4">
                  <p14:trim st="161"/>
                </p14:media>
              </p:ext>
            </p:extLst>
          </p:nvPr>
        </p:nvPicPr>
        <p:blipFill>
          <a:blip r:embed="rId14"/>
          <a:srcRect l="205" r="205"/>
          <a:stretch>
            <a:fillRect/>
          </a:stretch>
        </p:blipFill>
        <p:spPr>
          <a:xfrm>
            <a:off x="3788732" y="11165216"/>
            <a:ext cx="10710537" cy="5877672"/>
          </a:xfrm>
          <a:custGeom>
            <a:avLst/>
            <a:gdLst>
              <a:gd name="connsiteX0" fmla="*/ 454971 w 7140358"/>
              <a:gd name="connsiteY0" fmla="*/ 0 h 3918448"/>
              <a:gd name="connsiteX1" fmla="*/ 6685387 w 7140358"/>
              <a:gd name="connsiteY1" fmla="*/ 0 h 3918448"/>
              <a:gd name="connsiteX2" fmla="*/ 7140358 w 7140358"/>
              <a:gd name="connsiteY2" fmla="*/ 454971 h 3918448"/>
              <a:gd name="connsiteX3" fmla="*/ 7140358 w 7140358"/>
              <a:gd name="connsiteY3" fmla="*/ 3463477 h 3918448"/>
              <a:gd name="connsiteX4" fmla="*/ 6685387 w 7140358"/>
              <a:gd name="connsiteY4" fmla="*/ 3918448 h 3918448"/>
              <a:gd name="connsiteX5" fmla="*/ 454971 w 7140358"/>
              <a:gd name="connsiteY5" fmla="*/ 3918448 h 3918448"/>
              <a:gd name="connsiteX6" fmla="*/ 0 w 7140358"/>
              <a:gd name="connsiteY6" fmla="*/ 3463477 h 3918448"/>
              <a:gd name="connsiteX7" fmla="*/ 0 w 7140358"/>
              <a:gd name="connsiteY7" fmla="*/ 454971 h 3918448"/>
              <a:gd name="connsiteX8" fmla="*/ 454971 w 7140358"/>
              <a:gd name="connsiteY8" fmla="*/ 0 h 391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358" h="3918448">
                <a:moveTo>
                  <a:pt x="454971" y="0"/>
                </a:moveTo>
                <a:lnTo>
                  <a:pt x="6685387" y="0"/>
                </a:lnTo>
                <a:cubicBezTo>
                  <a:pt x="6936661" y="0"/>
                  <a:pt x="7140358" y="203697"/>
                  <a:pt x="7140358" y="454971"/>
                </a:cubicBezTo>
                <a:lnTo>
                  <a:pt x="7140358" y="3463477"/>
                </a:lnTo>
                <a:cubicBezTo>
                  <a:pt x="7140358" y="3714751"/>
                  <a:pt x="6936661" y="3918448"/>
                  <a:pt x="6685387" y="3918448"/>
                </a:cubicBezTo>
                <a:lnTo>
                  <a:pt x="454971" y="3918448"/>
                </a:lnTo>
                <a:cubicBezTo>
                  <a:pt x="203697" y="3918448"/>
                  <a:pt x="0" y="3714751"/>
                  <a:pt x="0" y="3463477"/>
                </a:cubicBezTo>
                <a:lnTo>
                  <a:pt x="0" y="454971"/>
                </a:lnTo>
                <a:cubicBezTo>
                  <a:pt x="0" y="203697"/>
                  <a:pt x="203697" y="0"/>
                  <a:pt x="454971" y="0"/>
                </a:cubicBezTo>
                <a:close/>
              </a:path>
            </a:pathLst>
          </a:custGeom>
        </p:spPr>
      </p:pic>
      <p:pic>
        <p:nvPicPr>
          <p:cNvPr id="12" name="Picture 11">
            <a:extLst>
              <a:ext uri="{FF2B5EF4-FFF2-40B4-BE49-F238E27FC236}">
                <a16:creationId xmlns="" xmlns:a16="http://schemas.microsoft.com/office/drawing/2014/main" id="{BFAE8F76-AC71-4A6A-A3C3-0FB3AAE5B2B4}"/>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818314" y="13789322"/>
            <a:ext cx="8651373" cy="2267651"/>
          </a:xfrm>
          <a:prstGeom prst="rect">
            <a:avLst/>
          </a:prstGeom>
        </p:spPr>
      </p:pic>
      <p:sp>
        <p:nvSpPr>
          <p:cNvPr id="21" name="Rectangle 20"/>
          <p:cNvSpPr/>
          <p:nvPr/>
        </p:nvSpPr>
        <p:spPr>
          <a:xfrm>
            <a:off x="6629400" y="475460"/>
            <a:ext cx="9144000" cy="2862322"/>
          </a:xfrm>
          <a:prstGeom prst="rect">
            <a:avLst/>
          </a:prstGeom>
        </p:spPr>
        <p:txBody>
          <a:bodyPr>
            <a:spAutoFit/>
          </a:bodyPr>
          <a:lstStyle/>
          <a:p>
            <a:r>
              <a:rPr lang="en-GB" sz="3600" i="1" smtClean="0">
                <a:latin typeface="Times New Roman" panose="02020603050405020304" pitchFamily="18" charset="0"/>
                <a:cs typeface="Times New Roman" panose="02020603050405020304" pitchFamily="18" charset="0"/>
              </a:rPr>
              <a:t>Rặng </a:t>
            </a:r>
            <a:r>
              <a:rPr lang="en-GB" sz="3600" i="1">
                <a:latin typeface="Times New Roman" panose="02020603050405020304" pitchFamily="18" charset="0"/>
                <a:cs typeface="Times New Roman" panose="02020603050405020304" pitchFamily="18" charset="0"/>
              </a:rPr>
              <a:t>liễu đìu hiu đứng chịu tang, </a:t>
            </a:r>
            <a:endParaRPr lang="en-GB" sz="3600">
              <a:latin typeface="Times New Roman" panose="02020603050405020304" pitchFamily="18" charset="0"/>
              <a:cs typeface="Times New Roman" panose="02020603050405020304" pitchFamily="18" charset="0"/>
            </a:endParaRPr>
          </a:p>
          <a:p>
            <a:r>
              <a:rPr lang="vi-VN" sz="3600">
                <a:latin typeface="Times New Roman" panose="02020603050405020304" pitchFamily="18" charset="0"/>
                <a:cs typeface="Times New Roman" panose="02020603050405020304" pitchFamily="18" charset="0"/>
              </a:rPr>
              <a:t>T</a:t>
            </a:r>
            <a:r>
              <a:rPr lang="en-GB" sz="3600" i="1" smtClean="0">
                <a:latin typeface="Times New Roman" panose="02020603050405020304" pitchFamily="18" charset="0"/>
                <a:cs typeface="Times New Roman" panose="02020603050405020304" pitchFamily="18" charset="0"/>
              </a:rPr>
              <a:t>óc </a:t>
            </a:r>
            <a:r>
              <a:rPr lang="en-GB" sz="3600" i="1">
                <a:latin typeface="Times New Roman" panose="02020603050405020304" pitchFamily="18" charset="0"/>
                <a:cs typeface="Times New Roman" panose="02020603050405020304" pitchFamily="18" charset="0"/>
              </a:rPr>
              <a:t>buồn buông xuống	</a:t>
            </a:r>
            <a:endParaRPr lang="en-GB" sz="3600">
              <a:latin typeface="Times New Roman" panose="02020603050405020304" pitchFamily="18" charset="0"/>
              <a:cs typeface="Times New Roman" panose="02020603050405020304" pitchFamily="18" charset="0"/>
            </a:endParaRPr>
          </a:p>
          <a:p>
            <a:r>
              <a:rPr lang="en-GB" sz="3600" i="1">
                <a:latin typeface="Times New Roman" panose="02020603050405020304" pitchFamily="18" charset="0"/>
                <a:cs typeface="Times New Roman" panose="02020603050405020304" pitchFamily="18" charset="0"/>
              </a:rPr>
              <a:t>Đây mùa thu tới - mùa thu tới</a:t>
            </a:r>
            <a:endParaRPr lang="en-GB" sz="3600">
              <a:latin typeface="Times New Roman" panose="02020603050405020304" pitchFamily="18" charset="0"/>
              <a:cs typeface="Times New Roman" panose="02020603050405020304" pitchFamily="18" charset="0"/>
            </a:endParaRPr>
          </a:p>
          <a:p>
            <a:r>
              <a:rPr lang="en-GB" sz="3600" i="1">
                <a:latin typeface="Times New Roman" panose="02020603050405020304" pitchFamily="18" charset="0"/>
                <a:cs typeface="Times New Roman" panose="02020603050405020304" pitchFamily="18" charset="0"/>
              </a:rPr>
              <a:t>Với áo mơ phai dệt lá vàng.</a:t>
            </a:r>
            <a:endParaRPr lang="en-GB" sz="3600">
              <a:latin typeface="Times New Roman" panose="02020603050405020304" pitchFamily="18" charset="0"/>
              <a:cs typeface="Times New Roman" panose="02020603050405020304" pitchFamily="18" charset="0"/>
            </a:endParaRPr>
          </a:p>
          <a:p>
            <a:r>
              <a:rPr lang="en-GB" sz="3600">
                <a:latin typeface="Times New Roman" panose="02020603050405020304" pitchFamily="18" charset="0"/>
                <a:cs typeface="Times New Roman" panose="02020603050405020304" pitchFamily="18" charset="0"/>
              </a:rPr>
              <a:t>(Theo Xuân Diệu, </a:t>
            </a:r>
            <a:r>
              <a:rPr lang="en-GB" sz="3600" i="1">
                <a:latin typeface="Times New Roman" panose="02020603050405020304" pitchFamily="18" charset="0"/>
                <a:cs typeface="Times New Roman" panose="02020603050405020304" pitchFamily="18" charset="0"/>
              </a:rPr>
              <a:t>Đây mùa thu tới</a:t>
            </a:r>
            <a:r>
              <a:rPr lang="en-GB" sz="3600">
                <a:latin typeface="Times New Roman" panose="02020603050405020304" pitchFamily="18" charset="0"/>
                <a:cs typeface="Times New Roman" panose="02020603050405020304" pitchFamily="18" charset="0"/>
              </a:rPr>
              <a:t>) </a:t>
            </a:r>
          </a:p>
        </p:txBody>
      </p:sp>
      <p:sp>
        <p:nvSpPr>
          <p:cNvPr id="2" name="Rectangle 1"/>
          <p:cNvSpPr/>
          <p:nvPr/>
        </p:nvSpPr>
        <p:spPr>
          <a:xfrm>
            <a:off x="6757057" y="4364177"/>
            <a:ext cx="5615640" cy="1938992"/>
          </a:xfrm>
          <a:prstGeom prst="rect">
            <a:avLst/>
          </a:prstGeom>
        </p:spPr>
        <p:txBody>
          <a:bodyPr wrap="none">
            <a:spAutoFit/>
          </a:bodyPr>
          <a:lstStyle/>
          <a:p>
            <a:pPr>
              <a:buClr>
                <a:srgbClr val="231F20"/>
              </a:buClr>
              <a:buSzPts val="1200"/>
              <a:tabLst>
                <a:tab pos="182880" algn="l"/>
              </a:tabLst>
            </a:pPr>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60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60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ệ </a:t>
            </a:r>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ngàn hàng</a:t>
            </a:r>
            <a:endParaRPr lang="en-GB"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Clr>
                <a:srgbClr val="231F20"/>
              </a:buClr>
              <a:buSzPts val="1200"/>
              <a:tabLst>
                <a:tab pos="182880" algn="l"/>
              </a:tabLst>
            </a:pPr>
            <a:endParaRPr lang="en-GB" sz="6000" b="1">
              <a:solidFill>
                <a:srgbClr val="231F2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749562" y="6497552"/>
            <a:ext cx="6962162" cy="1015663"/>
          </a:xfrm>
          <a:prstGeom prst="rect">
            <a:avLst/>
          </a:prstGeom>
        </p:spPr>
        <p:txBody>
          <a:bodyPr wrap="none">
            <a:spAutoFit/>
          </a:bodyPr>
          <a:lstStyle/>
          <a:p>
            <a:pPr>
              <a:buClr>
                <a:srgbClr val="231F20"/>
              </a:buClr>
              <a:buSzPts val="1200"/>
              <a:tabLst>
                <a:tab pos="179705" algn="l"/>
              </a:tabLst>
            </a:pPr>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60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60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 </a:t>
            </a:r>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mênh mang </a:t>
            </a:r>
            <a:endParaRPr lang="en-GB"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6757057" y="8798008"/>
            <a:ext cx="5057795" cy="1015663"/>
          </a:xfrm>
          <a:prstGeom prst="rect">
            <a:avLst/>
          </a:prstGeom>
        </p:spPr>
        <p:txBody>
          <a:bodyPr wrap="none">
            <a:spAutoFi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vi-VN" sz="60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60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ờ </a:t>
            </a:r>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vai nàng</a:t>
            </a:r>
            <a:endParaRPr lang="en-GB"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46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78000">
                                          <p:cBhvr additive="base">
                                            <p:cTn id="11" dur="1500" fill="hold"/>
                                            <p:tgtEl>
                                              <p:spTgt spid="14"/>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72000">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14:bounceEnd="72000">
                                          <p:cBhvr additive="base">
                                            <p:cTn id="17"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2000">
                                      <p:stCondLst>
                                        <p:cond delay="700"/>
                                      </p:stCondLst>
                                      <p:childTnLst>
                                        <p:set>
                                          <p:cBhvr>
                                            <p:cTn id="20" dur="1" fill="hold">
                                              <p:stCondLst>
                                                <p:cond delay="0"/>
                                              </p:stCondLst>
                                            </p:cTn>
                                            <p:tgtEl>
                                              <p:spTgt spid="26"/>
                                            </p:tgtEl>
                                            <p:attrNameLst>
                                              <p:attrName>style.visibility</p:attrName>
                                            </p:attrNameLst>
                                          </p:cBhvr>
                                          <p:to>
                                            <p:strVal val="visible"/>
                                          </p:to>
                                        </p:set>
                                        <p:anim calcmode="lin" valueType="num" p14:bounceEnd="72000">
                                          <p:cBhvr additive="base">
                                            <p:cTn id="21"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72000">
                                      <p:stCondLst>
                                        <p:cond delay="1400"/>
                                      </p:stCondLst>
                                      <p:childTnLst>
                                        <p:set>
                                          <p:cBhvr>
                                            <p:cTn id="24" dur="1" fill="hold">
                                              <p:stCondLst>
                                                <p:cond delay="0"/>
                                              </p:stCondLst>
                                            </p:cTn>
                                            <p:tgtEl>
                                              <p:spTgt spid="27"/>
                                            </p:tgtEl>
                                            <p:attrNameLst>
                                              <p:attrName>style.visibility</p:attrName>
                                            </p:attrNameLst>
                                          </p:cBhvr>
                                          <p:to>
                                            <p:strVal val="visible"/>
                                          </p:to>
                                        </p:set>
                                        <p:anim calcmode="lin" valueType="num" p14:bounceEnd="72000">
                                          <p:cBhvr additive="base">
                                            <p:cTn id="25"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32" dur="1500" fill="hold"/>
                                            <p:tgtEl>
                                              <p:spTgt spid="28"/>
                                            </p:tgtEl>
                                            <p:attrNameLst>
                                              <p:attrName>ppt_x</p:attrName>
                                              <p:attrName>ppt_y</p:attrName>
                                            </p:attrNameLst>
                                          </p:cBhvr>
                                          <p:rCtr x="-169" y="-36620"/>
                                        </p:animMotion>
                                      </p:childTnLst>
                                    </p:cTn>
                                  </p:par>
                                  <p:par>
                                    <p:cTn id="33"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2839" fill="hold"/>
                                            <p:tgtEl>
                                              <p:spTgt spid="28"/>
                                            </p:tgtEl>
                                          </p:cBhvr>
                                        </p:cmd>
                                      </p:childTnLst>
                                    </p:cTn>
                                  </p:par>
                                  <p:par>
                                    <p:cTn id="40"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md type="call" cmd="stop">
                                          <p:cBhvr>
                                            <p:cTn id="52" dur="1">
                                              <p:stCondLst>
                                                <p:cond delay="499"/>
                                              </p:stCondLst>
                                            </p:cTn>
                                            <p:tgtEl>
                                              <p:spTgt spid="28"/>
                                            </p:tgtEl>
                                          </p:cBhvr>
                                        </p:cmd>
                                      </p:childTnLst>
                                    </p:cTn>
                                  </p:par>
                                </p:childTnLst>
                              </p:cTn>
                            </p:par>
                            <p:par>
                              <p:cTn id="53" fill="hold">
                                <p:stCondLst>
                                  <p:cond delay="6576"/>
                                </p:stCondLst>
                                <p:childTnLst>
                                  <p:par>
                                    <p:cTn id="54" presetID="2" presetClass="exit" presetSubtype="2" fill="hold" nodeType="after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1+ppt_w/2"/>
                                              </p:val>
                                            </p:tav>
                                          </p:tavLst>
                                        </p:anim>
                                        <p:anim calcmode="lin" valueType="num">
                                          <p:cBhvr additive="base">
                                            <p:cTn id="56" dur="500"/>
                                            <p:tgtEl>
                                              <p:spTgt spid="26"/>
                                            </p:tgtEl>
                                            <p:attrNameLst>
                                              <p:attrName>ppt_y</p:attrName>
                                            </p:attrNameLst>
                                          </p:cBhvr>
                                          <p:tavLst>
                                            <p:tav tm="0">
                                              <p:val>
                                                <p:strVal val="ppt_y"/>
                                              </p:val>
                                            </p:tav>
                                            <p:tav tm="100000">
                                              <p:val>
                                                <p:strVal val="ppt_y"/>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7"/>
                                            </p:tgtEl>
                                            <p:attrNameLst>
                                              <p:attrName>ppt_x</p:attrName>
                                            </p:attrNameLst>
                                          </p:cBhvr>
                                          <p:tavLst>
                                            <p:tav tm="0">
                                              <p:val>
                                                <p:strVal val="ppt_x"/>
                                              </p:val>
                                            </p:tav>
                                            <p:tav tm="100000">
                                              <p:val>
                                                <p:strVal val="1+ppt_w/2"/>
                                              </p:val>
                                            </p:tav>
                                          </p:tavLst>
                                        </p:anim>
                                        <p:anim calcmode="lin" valueType="num">
                                          <p:cBhvr additive="base">
                                            <p:cTn id="60" dur="500"/>
                                            <p:tgtEl>
                                              <p:spTgt spid="27"/>
                                            </p:tgtEl>
                                            <p:attrNameLst>
                                              <p:attrName>ppt_y</p:attrName>
                                            </p:attrNameLst>
                                          </p:cBhvr>
                                          <p:tavLst>
                                            <p:tav tm="0">
                                              <p:val>
                                                <p:strVal val="ppt_y"/>
                                              </p:val>
                                            </p:tav>
                                            <p:tav tm="100000">
                                              <p:val>
                                                <p:strVal val="ppt_y"/>
                                              </p:val>
                                            </p:tav>
                                          </p:tavLst>
                                        </p:anim>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2" display="0">
                      <p:stCondLst>
                        <p:cond delay="indefinite"/>
                      </p:stCondLst>
                    </p:cTn>
                    <p:tgtEl>
                      <p:spTgt spid="28"/>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7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4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stCondLst>
                                        <p:cond delay="0"/>
                                      </p:stCondLst>
                                      <p:childTnLst>
                                        <p:animMotion origin="layout" path="M 0 -4.81481E-6 L -0.00326 -0.73217 " pathEditMode="relative" rAng="0" ptsTypes="AA">
                                          <p:cBhvr>
                                            <p:cTn id="32" dur="1500" fill="hold"/>
                                            <p:tgtEl>
                                              <p:spTgt spid="28"/>
                                            </p:tgtEl>
                                            <p:attrNameLst>
                                              <p:attrName>ppt_x</p:attrName>
                                              <p:attrName>ppt_y</p:attrName>
                                            </p:attrNameLst>
                                          </p:cBhvr>
                                          <p:rCtr x="-169" y="-36620"/>
                                        </p:animMotion>
                                      </p:childTnLst>
                                    </p:cTn>
                                  </p:par>
                                  <p:par>
                                    <p:cTn id="33" presetID="42" presetClass="path" presetSubtype="0" accel="50000" fill="hold" grpId="0" nodeType="withEffect">
                                      <p:stCondLst>
                                        <p:cond delay="0"/>
                                      </p:stCondLst>
                                      <p:childTnLst>
                                        <p:animMotion origin="layout" path="M 0 -4.81481E-6 L -0.00326 -0.73101 " pathEditMode="relative" rAng="0" ptsTypes="AA">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2839" fill="hold"/>
                                            <p:tgtEl>
                                              <p:spTgt spid="28"/>
                                            </p:tgtEl>
                                          </p:cBhvr>
                                        </p:cmd>
                                      </p:childTnLst>
                                    </p:cTn>
                                  </p:par>
                                  <p:par>
                                    <p:cTn id="40" presetID="42" presetClass="path" presetSubtype="0" accel="50000" fill="hold" nodeType="withEffect">
                                      <p:stCondLst>
                                        <p:cond delay="2500"/>
                                      </p:stCondLst>
                                      <p:childTnLst>
                                        <p:animMotion origin="layout" path="M 0 -4.44444E-6 L -0.00326 -0.73101 " pathEditMode="relative" rAng="0" ptsTypes="AA">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md type="call" cmd="stop">
                                          <p:cBhvr>
                                            <p:cTn id="52" dur="1">
                                              <p:stCondLst>
                                                <p:cond delay="499"/>
                                              </p:stCondLst>
                                            </p:cTn>
                                            <p:tgtEl>
                                              <p:spTgt spid="28"/>
                                            </p:tgtEl>
                                          </p:cBhvr>
                                        </p:cmd>
                                      </p:childTnLst>
                                    </p:cTn>
                                  </p:par>
                                </p:childTnLst>
                              </p:cTn>
                            </p:par>
                            <p:par>
                              <p:cTn id="53" fill="hold">
                                <p:stCondLst>
                                  <p:cond delay="6576"/>
                                </p:stCondLst>
                                <p:childTnLst>
                                  <p:par>
                                    <p:cTn id="54" presetID="2" presetClass="exit" presetSubtype="2" fill="hold" nodeType="after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1+ppt_w/2"/>
                                              </p:val>
                                            </p:tav>
                                          </p:tavLst>
                                        </p:anim>
                                        <p:anim calcmode="lin" valueType="num">
                                          <p:cBhvr additive="base">
                                            <p:cTn id="56" dur="500"/>
                                            <p:tgtEl>
                                              <p:spTgt spid="26"/>
                                            </p:tgtEl>
                                            <p:attrNameLst>
                                              <p:attrName>ppt_y</p:attrName>
                                            </p:attrNameLst>
                                          </p:cBhvr>
                                          <p:tavLst>
                                            <p:tav tm="0">
                                              <p:val>
                                                <p:strVal val="ppt_y"/>
                                              </p:val>
                                            </p:tav>
                                            <p:tav tm="100000">
                                              <p:val>
                                                <p:strVal val="ppt_y"/>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7"/>
                                            </p:tgtEl>
                                            <p:attrNameLst>
                                              <p:attrName>ppt_x</p:attrName>
                                            </p:attrNameLst>
                                          </p:cBhvr>
                                          <p:tavLst>
                                            <p:tav tm="0">
                                              <p:val>
                                                <p:strVal val="ppt_x"/>
                                              </p:val>
                                            </p:tav>
                                            <p:tav tm="100000">
                                              <p:val>
                                                <p:strVal val="1+ppt_w/2"/>
                                              </p:val>
                                            </p:tav>
                                          </p:tavLst>
                                        </p:anim>
                                        <p:anim calcmode="lin" valueType="num">
                                          <p:cBhvr additive="base">
                                            <p:cTn id="60" dur="500"/>
                                            <p:tgtEl>
                                              <p:spTgt spid="27"/>
                                            </p:tgtEl>
                                            <p:attrNameLst>
                                              <p:attrName>ppt_y</p:attrName>
                                            </p:attrNameLst>
                                          </p:cBhvr>
                                          <p:tavLst>
                                            <p:tav tm="0">
                                              <p:val>
                                                <p:strVal val="ppt_y"/>
                                              </p:val>
                                            </p:tav>
                                            <p:tav tm="100000">
                                              <p:val>
                                                <p:strVal val="ppt_y"/>
                                              </p:val>
                                            </p:tav>
                                          </p:tavLst>
                                        </p:anim>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2" display="0">
                      <p:stCondLst>
                        <p:cond delay="indefinite"/>
                      </p:stCondLst>
                    </p:cTn>
                    <p:tgtEl>
                      <p:spTgt spid="28"/>
                    </p:tgtEl>
                  </p:cMediaNode>
                </p:video>
              </p:childTnLst>
            </p:cTn>
          </p:par>
        </p:tnLst>
        <p:bldLst>
          <p:bldP spid="6" grpId="0" animBg="1"/>
          <p:bldP spid="6" grpId="1"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9957038" y="6156112"/>
            <a:ext cx="4751749" cy="4978718"/>
            <a:chOff x="0" y="0"/>
            <a:chExt cx="6335666" cy="6638291"/>
          </a:xfrm>
        </p:grpSpPr>
        <p:sp>
          <p:nvSpPr>
            <p:cNvPr id="6" name="Freeform 6"/>
            <p:cNvSpPr/>
            <p:nvPr/>
          </p:nvSpPr>
          <p:spPr>
            <a:xfrm>
              <a:off x="4212057" y="0"/>
              <a:ext cx="1906101" cy="1043157"/>
            </a:xfrm>
            <a:custGeom>
              <a:avLst/>
              <a:gdLst/>
              <a:ahLst/>
              <a:cxnLst/>
              <a:rect l="l" t="t" r="r" b="b"/>
              <a:pathLst>
                <a:path w="1906101" h="1043157">
                  <a:moveTo>
                    <a:pt x="0" y="0"/>
                  </a:moveTo>
                  <a:lnTo>
                    <a:pt x="1906101" y="0"/>
                  </a:lnTo>
                  <a:lnTo>
                    <a:pt x="1906101" y="1043157"/>
                  </a:lnTo>
                  <a:lnTo>
                    <a:pt x="0" y="10431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0" y="590610"/>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sp>
        <p:nvSpPr>
          <p:cNvPr id="8" name="Freeform 8"/>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Freeform 10"/>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1" name="TextBox 11"/>
          <p:cNvSpPr txBox="1"/>
          <p:nvPr/>
        </p:nvSpPr>
        <p:spPr>
          <a:xfrm>
            <a:off x="1023255" y="1480819"/>
            <a:ext cx="9474287" cy="4062651"/>
          </a:xfrm>
          <a:prstGeom prst="rect">
            <a:avLst/>
          </a:prstGeom>
        </p:spPr>
        <p:txBody>
          <a:bodyPr wrap="square" lIns="0" tIns="0" rIns="0" bIns="0" rtlCol="0" anchor="t">
            <a:spAutoFit/>
          </a:bodyPr>
          <a:lstStyle/>
          <a:p>
            <a:pPr algn="ctr"/>
            <a:r>
              <a:rPr lang="en-US"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2. HOẠT ĐỘNG </a:t>
            </a:r>
            <a:r>
              <a:rPr lang="en-US"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2</a:t>
            </a:r>
            <a:endParaRPr lang="vi-VN"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en-US" sz="88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HÌNH THÀNH KIẾN THỨC</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34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1157</Words>
  <Application>Microsoft Office PowerPoint</Application>
  <PresentationFormat>Custom</PresentationFormat>
  <Paragraphs>153</Paragraphs>
  <Slides>28</Slides>
  <Notes>0</Notes>
  <HiddenSlides>0</HiddenSlides>
  <MMClips>10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#9Slide02 Noi dung dai</vt:lpstr>
      <vt:lpstr>#9Slide02 Tieu de dai</vt:lpstr>
      <vt:lpstr>Arial</vt:lpstr>
      <vt:lpstr>Calibri</vt:lpstr>
      <vt:lpstr>iCiel Cadena</vt:lpstr>
      <vt:lpstr>KG Primary Penmanship</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Patterns in Informational Text Education Presentation in Blue Green Friendly Hand Drawn Style</dc:title>
  <cp:lastModifiedBy>asus PC</cp:lastModifiedBy>
  <cp:revision>52</cp:revision>
  <dcterms:created xsi:type="dcterms:W3CDTF">2006-08-16T00:00:00Z</dcterms:created>
  <dcterms:modified xsi:type="dcterms:W3CDTF">2024-06-23T11:26:49Z</dcterms:modified>
  <dc:identifier>DAGIoKsyVrk</dc:identifier>
</cp:coreProperties>
</file>