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266" r:id="rId3"/>
    <p:sldId id="265" r:id="rId4"/>
    <p:sldId id="279" r:id="rId5"/>
    <p:sldId id="268" r:id="rId6"/>
    <p:sldId id="272" r:id="rId7"/>
    <p:sldId id="276" r:id="rId8"/>
    <p:sldId id="293" r:id="rId9"/>
    <p:sldId id="302" r:id="rId10"/>
    <p:sldId id="294" r:id="rId11"/>
    <p:sldId id="295" r:id="rId12"/>
    <p:sldId id="306" r:id="rId13"/>
    <p:sldId id="298" r:id="rId14"/>
    <p:sldId id="303" r:id="rId15"/>
    <p:sldId id="304" r:id="rId16"/>
    <p:sldId id="305" r:id="rId17"/>
    <p:sldId id="291" r:id="rId18"/>
    <p:sldId id="307" r:id="rId19"/>
    <p:sldId id="297" r:id="rId20"/>
    <p:sldId id="308" r:id="rId21"/>
    <p:sldId id="299" r:id="rId22"/>
    <p:sldId id="313" r:id="rId23"/>
    <p:sldId id="314" r:id="rId24"/>
    <p:sldId id="31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763536-67F7-4151-94A9-633AD8FB6A71}"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5377F-A559-4B74-924A-DDE84A528637}" type="slidenum">
              <a:rPr lang="en-US" smtClean="0"/>
              <a:t>‹#›</a:t>
            </a:fld>
            <a:endParaRPr lang="en-US"/>
          </a:p>
        </p:txBody>
      </p:sp>
    </p:spTree>
    <p:extLst>
      <p:ext uri="{BB962C8B-B14F-4D97-AF65-F5344CB8AC3E}">
        <p14:creationId xmlns:p14="http://schemas.microsoft.com/office/powerpoint/2010/main" val="213647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763536-67F7-4151-94A9-633AD8FB6A71}"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5377F-A559-4B74-924A-DDE84A528637}" type="slidenum">
              <a:rPr lang="en-US" smtClean="0"/>
              <a:t>‹#›</a:t>
            </a:fld>
            <a:endParaRPr lang="en-US"/>
          </a:p>
        </p:txBody>
      </p:sp>
    </p:spTree>
    <p:extLst>
      <p:ext uri="{BB962C8B-B14F-4D97-AF65-F5344CB8AC3E}">
        <p14:creationId xmlns:p14="http://schemas.microsoft.com/office/powerpoint/2010/main" val="3812832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8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763536-67F7-4151-94A9-633AD8FB6A71}"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5377F-A559-4B74-924A-DDE84A528637}" type="slidenum">
              <a:rPr lang="en-US" smtClean="0"/>
              <a:t>‹#›</a:t>
            </a:fld>
            <a:endParaRPr lang="en-US"/>
          </a:p>
        </p:txBody>
      </p:sp>
    </p:spTree>
    <p:extLst>
      <p:ext uri="{BB962C8B-B14F-4D97-AF65-F5344CB8AC3E}">
        <p14:creationId xmlns:p14="http://schemas.microsoft.com/office/powerpoint/2010/main" val="3418140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763536-67F7-4151-94A9-633AD8FB6A71}"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5377F-A559-4B74-924A-DDE84A528637}" type="slidenum">
              <a:rPr lang="en-US" smtClean="0"/>
              <a:t>‹#›</a:t>
            </a:fld>
            <a:endParaRPr lang="en-US"/>
          </a:p>
        </p:txBody>
      </p:sp>
    </p:spTree>
    <p:extLst>
      <p:ext uri="{BB962C8B-B14F-4D97-AF65-F5344CB8AC3E}">
        <p14:creationId xmlns:p14="http://schemas.microsoft.com/office/powerpoint/2010/main" val="192774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763536-67F7-4151-94A9-633AD8FB6A71}"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5377F-A559-4B74-924A-DDE84A528637}" type="slidenum">
              <a:rPr lang="en-US" smtClean="0"/>
              <a:t>‹#›</a:t>
            </a:fld>
            <a:endParaRPr lang="en-US"/>
          </a:p>
        </p:txBody>
      </p:sp>
    </p:spTree>
    <p:extLst>
      <p:ext uri="{BB962C8B-B14F-4D97-AF65-F5344CB8AC3E}">
        <p14:creationId xmlns:p14="http://schemas.microsoft.com/office/powerpoint/2010/main" val="2455709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763536-67F7-4151-94A9-633AD8FB6A71}" type="datetimeFigureOut">
              <a:rPr lang="en-US" smtClean="0"/>
              <a:t>10/29/2025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5377F-A559-4B74-924A-DDE84A528637}" type="slidenum">
              <a:rPr lang="en-US" smtClean="0"/>
              <a:t>‹#›</a:t>
            </a:fld>
            <a:endParaRPr lang="en-US"/>
          </a:p>
        </p:txBody>
      </p:sp>
    </p:spTree>
    <p:extLst>
      <p:ext uri="{BB962C8B-B14F-4D97-AF65-F5344CB8AC3E}">
        <p14:creationId xmlns:p14="http://schemas.microsoft.com/office/powerpoint/2010/main" val="204621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763536-67F7-4151-94A9-633AD8FB6A71}" type="datetimeFigureOut">
              <a:rPr lang="en-US" smtClean="0"/>
              <a:t>10/29/2025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55377F-A559-4B74-924A-DDE84A528637}" type="slidenum">
              <a:rPr lang="en-US" smtClean="0"/>
              <a:t>‹#›</a:t>
            </a:fld>
            <a:endParaRPr lang="en-US"/>
          </a:p>
        </p:txBody>
      </p:sp>
    </p:spTree>
    <p:extLst>
      <p:ext uri="{BB962C8B-B14F-4D97-AF65-F5344CB8AC3E}">
        <p14:creationId xmlns:p14="http://schemas.microsoft.com/office/powerpoint/2010/main" val="4116479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763536-67F7-4151-94A9-633AD8FB6A71}" type="datetimeFigureOut">
              <a:rPr lang="en-US" smtClean="0"/>
              <a:t>10/29/2025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55377F-A559-4B74-924A-DDE84A528637}" type="slidenum">
              <a:rPr lang="en-US" smtClean="0"/>
              <a:t>‹#›</a:t>
            </a:fld>
            <a:endParaRPr lang="en-US"/>
          </a:p>
        </p:txBody>
      </p:sp>
    </p:spTree>
    <p:extLst>
      <p:ext uri="{BB962C8B-B14F-4D97-AF65-F5344CB8AC3E}">
        <p14:creationId xmlns:p14="http://schemas.microsoft.com/office/powerpoint/2010/main" val="3002304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763536-67F7-4151-94A9-633AD8FB6A71}" type="datetimeFigureOut">
              <a:rPr lang="en-US" smtClean="0"/>
              <a:t>10/29/2025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55377F-A559-4B74-924A-DDE84A528637}" type="slidenum">
              <a:rPr lang="en-US" smtClean="0"/>
              <a:t>‹#›</a:t>
            </a:fld>
            <a:endParaRPr lang="en-US"/>
          </a:p>
        </p:txBody>
      </p:sp>
    </p:spTree>
    <p:extLst>
      <p:ext uri="{BB962C8B-B14F-4D97-AF65-F5344CB8AC3E}">
        <p14:creationId xmlns:p14="http://schemas.microsoft.com/office/powerpoint/2010/main" val="3345719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763536-67F7-4151-94A9-633AD8FB6A71}" type="datetimeFigureOut">
              <a:rPr lang="en-US" smtClean="0"/>
              <a:t>10/29/2025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5377F-A559-4B74-924A-DDE84A528637}" type="slidenum">
              <a:rPr lang="en-US" smtClean="0"/>
              <a:t>‹#›</a:t>
            </a:fld>
            <a:endParaRPr lang="en-US"/>
          </a:p>
        </p:txBody>
      </p:sp>
    </p:spTree>
    <p:extLst>
      <p:ext uri="{BB962C8B-B14F-4D97-AF65-F5344CB8AC3E}">
        <p14:creationId xmlns:p14="http://schemas.microsoft.com/office/powerpoint/2010/main" val="2030727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763536-67F7-4151-94A9-633AD8FB6A71}" type="datetimeFigureOut">
              <a:rPr lang="en-US" smtClean="0"/>
              <a:t>10/29/2025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5377F-A559-4B74-924A-DDE84A528637}" type="slidenum">
              <a:rPr lang="en-US" smtClean="0"/>
              <a:t>‹#›</a:t>
            </a:fld>
            <a:endParaRPr lang="en-US"/>
          </a:p>
        </p:txBody>
      </p:sp>
    </p:spTree>
    <p:extLst>
      <p:ext uri="{BB962C8B-B14F-4D97-AF65-F5344CB8AC3E}">
        <p14:creationId xmlns:p14="http://schemas.microsoft.com/office/powerpoint/2010/main" val="4287404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9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763536-67F7-4151-94A9-633AD8FB6A71}" type="datetimeFigureOut">
              <a:rPr lang="en-US" smtClean="0"/>
              <a:t>10/29/2025</a:t>
            </a:fld>
            <a:endParaRPr lang="en-US"/>
          </a:p>
        </p:txBody>
      </p:sp>
      <p:sp>
        <p:nvSpPr>
          <p:cNvPr id="5" name="Footer Placeholder 4"/>
          <p:cNvSpPr>
            <a:spLocks noGrp="1"/>
          </p:cNvSpPr>
          <p:nvPr>
            <p:ph type="ftr" sz="quarter" idx="3"/>
          </p:nvPr>
        </p:nvSpPr>
        <p:spPr>
          <a:xfrm>
            <a:off x="3124200" y="635639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55377F-A559-4B74-924A-DDE84A528637}" type="slidenum">
              <a:rPr lang="en-US" smtClean="0"/>
              <a:t>‹#›</a:t>
            </a:fld>
            <a:endParaRPr lang="en-US"/>
          </a:p>
        </p:txBody>
      </p:sp>
    </p:spTree>
    <p:extLst>
      <p:ext uri="{BB962C8B-B14F-4D97-AF65-F5344CB8AC3E}">
        <p14:creationId xmlns:p14="http://schemas.microsoft.com/office/powerpoint/2010/main" val="2724290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28" y="609600"/>
            <a:ext cx="9096072"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928" y="2"/>
            <a:ext cx="8867472" cy="461665"/>
          </a:xfrm>
          <a:prstGeom prst="rect">
            <a:avLst/>
          </a:prstGeom>
          <a:noFill/>
        </p:spPr>
        <p:txBody>
          <a:bodyPr wrap="square" rtlCol="0">
            <a:spAutoFit/>
          </a:bodyPr>
          <a:lstStyle/>
          <a:p>
            <a:pPr algn="ctr"/>
            <a:r>
              <a:rPr lang="en-US" sz="2400" dirty="0" err="1" smtClean="0">
                <a:solidFill>
                  <a:prstClr val="black"/>
                </a:solidFill>
                <a:latin typeface="Times New Roman" pitchFamily="18" charset="0"/>
                <a:cs typeface="Times New Roman" pitchFamily="18" charset="0"/>
              </a:rPr>
              <a:t>Những</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hình</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ảnh</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dưới</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đây</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khiến</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cho</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em</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nhớ</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đến</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quốc</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gia</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nào</a:t>
            </a:r>
            <a:r>
              <a:rPr lang="en-US" sz="2400" dirty="0" smtClean="0">
                <a:solidFill>
                  <a:prstClr val="black"/>
                </a:solidFill>
                <a:latin typeface="Times New Roman" pitchFamily="18" charset="0"/>
                <a:cs typeface="Times New Roman" pitchFamily="18" charset="0"/>
              </a:rPr>
              <a:t>?</a:t>
            </a:r>
            <a:endParaRPr lang="en-US" sz="24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65611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458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57200" y="1447800"/>
            <a:ext cx="8458200" cy="4938403"/>
          </a:xfrm>
          <a:prstGeom prst="rect">
            <a:avLst/>
          </a:prstGeom>
          <a:solidFill>
            <a:srgbClr val="92D050"/>
          </a:solidFill>
        </p:spPr>
        <p:txBody>
          <a:bodyPr wrap="square" rtlCol="0">
            <a:spAutoFit/>
          </a:bodyPr>
          <a:lstStyle/>
          <a:p>
            <a:pPr indent="254000" algn="just">
              <a:lnSpc>
                <a:spcPct val="144000"/>
              </a:lnSpc>
              <a:spcAft>
                <a:spcPts val="0"/>
              </a:spcAft>
              <a:tabLst>
                <a:tab pos="451485" algn="l"/>
              </a:tabLst>
            </a:pPr>
            <a:r>
              <a:rPr lang="en-CA" sz="2400" dirty="0" err="1">
                <a:latin typeface="Times New Roman" panose="02020603050405020304" pitchFamily="18" charset="0"/>
                <a:ea typeface="Arial" panose="020B0604020202020204" pitchFamily="34" charset="0"/>
                <a:cs typeface="Times New Roman" panose="02020603050405020304" pitchFamily="18" charset="0"/>
              </a:rPr>
              <a:t>Lịch</a:t>
            </a:r>
            <a:r>
              <a:rPr lang="en-CA" sz="2400" dirty="0">
                <a:latin typeface="Times New Roman" panose="02020603050405020304" pitchFamily="18" charset="0"/>
                <a:ea typeface="Arial" panose="020B0604020202020204" pitchFamily="34" charset="0"/>
                <a:cs typeface="Times New Roman" panose="02020603050405020304" pitchFamily="18" charset="0"/>
              </a:rPr>
              <a:t> </a:t>
            </a:r>
            <a:r>
              <a:rPr lang="en-CA" sz="2400" dirty="0" err="1">
                <a:latin typeface="Times New Roman" panose="02020603050405020304" pitchFamily="18" charset="0"/>
                <a:ea typeface="Arial" panose="020B0604020202020204" pitchFamily="34" charset="0"/>
                <a:cs typeface="Times New Roman" panose="02020603050405020304" pitchFamily="18" charset="0"/>
              </a:rPr>
              <a:t>sử</a:t>
            </a:r>
            <a:r>
              <a:rPr lang="en-CA" sz="2400" dirty="0">
                <a:latin typeface="Times New Roman" panose="02020603050405020304" pitchFamily="18" charset="0"/>
                <a:ea typeface="Arial" panose="020B0604020202020204" pitchFamily="34" charset="0"/>
                <a:cs typeface="Times New Roman" panose="02020603050405020304" pitchFamily="18" charset="0"/>
              </a:rPr>
              <a:t> </a:t>
            </a:r>
            <a:r>
              <a:rPr lang="en-CA" sz="2400" dirty="0" err="1">
                <a:latin typeface="Times New Roman" panose="02020603050405020304" pitchFamily="18" charset="0"/>
                <a:ea typeface="Arial" panose="020B0604020202020204" pitchFamily="34" charset="0"/>
                <a:cs typeface="Times New Roman" panose="02020603050405020304" pitchFamily="18" charset="0"/>
              </a:rPr>
              <a:t>Trung</a:t>
            </a:r>
            <a:r>
              <a:rPr lang="en-CA" sz="2400" dirty="0">
                <a:latin typeface="Times New Roman" panose="02020603050405020304" pitchFamily="18" charset="0"/>
                <a:ea typeface="Arial" panose="020B0604020202020204" pitchFamily="34" charset="0"/>
                <a:cs typeface="Times New Roman" panose="02020603050405020304" pitchFamily="18" charset="0"/>
              </a:rPr>
              <a:t> </a:t>
            </a:r>
            <a:r>
              <a:rPr lang="en-CA" sz="2400" dirty="0" err="1">
                <a:latin typeface="Times New Roman" panose="02020603050405020304" pitchFamily="18" charset="0"/>
                <a:ea typeface="Arial" panose="020B0604020202020204" pitchFamily="34" charset="0"/>
                <a:cs typeface="Times New Roman" panose="02020603050405020304" pitchFamily="18" charset="0"/>
              </a:rPr>
              <a:t>Quốc</a:t>
            </a:r>
            <a:r>
              <a:rPr lang="en-CA" sz="2400" dirty="0">
                <a:latin typeface="Times New Roman" panose="02020603050405020304" pitchFamily="18" charset="0"/>
                <a:ea typeface="Arial" panose="020B0604020202020204" pitchFamily="34" charset="0"/>
                <a:cs typeface="Times New Roman" panose="02020603050405020304" pitchFamily="18" charset="0"/>
              </a:rPr>
              <a:t> </a:t>
            </a:r>
            <a:r>
              <a:rPr lang="en-CA" sz="2400" dirty="0" err="1">
                <a:latin typeface="Times New Roman" panose="02020603050405020304" pitchFamily="18" charset="0"/>
                <a:ea typeface="Arial" panose="020B0604020202020204" pitchFamily="34" charset="0"/>
                <a:cs typeface="Times New Roman" panose="02020603050405020304" pitchFamily="18" charset="0"/>
              </a:rPr>
              <a:t>từ</a:t>
            </a:r>
            <a:r>
              <a:rPr lang="en-CA" sz="2400" dirty="0">
                <a:latin typeface="Times New Roman" panose="02020603050405020304" pitchFamily="18" charset="0"/>
                <a:ea typeface="Arial" panose="020B0604020202020204" pitchFamily="34" charset="0"/>
                <a:cs typeface="Times New Roman" panose="02020603050405020304" pitchFamily="18" charset="0"/>
              </a:rPr>
              <a:t> </a:t>
            </a:r>
            <a:r>
              <a:rPr lang="vi-VN" sz="2400" dirty="0">
                <a:latin typeface="Times New Roman" panose="02020603050405020304" pitchFamily="18" charset="0"/>
                <a:ea typeface="Arial" panose="020B0604020202020204" pitchFamily="34" charset="0"/>
                <a:cs typeface="Times New Roman" panose="02020603050405020304" pitchFamily="18" charset="0"/>
              </a:rPr>
              <a:t>thế kỷ </a:t>
            </a:r>
            <a:r>
              <a:rPr lang="en-US" sz="2400" dirty="0">
                <a:latin typeface="Times New Roman" panose="02020603050405020304" pitchFamily="18" charset="0"/>
                <a:ea typeface="Arial" panose="020B0604020202020204" pitchFamily="34" charset="0"/>
                <a:cs typeface="Times New Roman" panose="02020603050405020304" pitchFamily="18" charset="0"/>
              </a:rPr>
              <a:t>VII </a:t>
            </a:r>
            <a:r>
              <a:rPr lang="en-US" sz="2400" dirty="0" err="1">
                <a:latin typeface="Times New Roman" panose="02020603050405020304" pitchFamily="18" charset="0"/>
                <a:ea typeface="Arial" panose="020B0604020202020204" pitchFamily="34" charset="0"/>
                <a:cs typeface="Times New Roman" panose="02020603050405020304" pitchFamily="18" charset="0"/>
              </a:rPr>
              <a:t>đến</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giữa</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thế</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kỷ</a:t>
            </a:r>
            <a:r>
              <a:rPr lang="en-US" sz="2400" dirty="0">
                <a:latin typeface="Times New Roman" panose="02020603050405020304" pitchFamily="18" charset="0"/>
                <a:ea typeface="Arial" panose="020B0604020202020204" pitchFamily="34" charset="0"/>
                <a:cs typeface="Times New Roman" panose="02020603050405020304" pitchFamily="18" charset="0"/>
              </a:rPr>
              <a:t> XIX </a:t>
            </a:r>
            <a:r>
              <a:rPr lang="en-US" sz="2400" dirty="0" err="1">
                <a:latin typeface="Times New Roman" panose="02020603050405020304" pitchFamily="18" charset="0"/>
                <a:ea typeface="Arial" panose="020B0604020202020204" pitchFamily="34" charset="0"/>
                <a:cs typeface="Times New Roman" panose="02020603050405020304" pitchFamily="18" charset="0"/>
              </a:rPr>
              <a:t>đó</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là</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sự</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thành</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lập</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phát</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triển</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và</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suy</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vong</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của</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các</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triều</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đại</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phong</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kiến</a:t>
            </a:r>
            <a:r>
              <a:rPr lang="en-US" sz="2400" dirty="0">
                <a:latin typeface="Times New Roman" panose="02020603050405020304" pitchFamily="18" charset="0"/>
                <a:ea typeface="Arial" panose="020B0604020202020204" pitchFamily="34" charset="0"/>
                <a:cs typeface="Times New Roman" panose="02020603050405020304" pitchFamily="18" charset="0"/>
              </a:rPr>
              <a:t>: </a:t>
            </a:r>
          </a:p>
          <a:p>
            <a:pPr indent="254000" algn="just">
              <a:lnSpc>
                <a:spcPct val="144000"/>
              </a:lnSpc>
              <a:spcBef>
                <a:spcPts val="600"/>
              </a:spcBef>
              <a:spcAft>
                <a:spcPts val="0"/>
              </a:spcAft>
              <a:tabLst>
                <a:tab pos="451485" algn="l"/>
              </a:tabLst>
            </a:pP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Thời</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1A33"/>
                </a:solidFill>
                <a:latin typeface="Times New Roman" panose="02020603050405020304" pitchFamily="18" charset="0"/>
                <a:ea typeface="Arial" panose="020B0604020202020204" pitchFamily="34" charset="0"/>
                <a:cs typeface="Times New Roman" panose="02020603050405020304" pitchFamily="18" charset="0"/>
              </a:rPr>
              <a:t>Đường</a:t>
            </a:r>
            <a:r>
              <a:rPr lang="en-US" sz="2400" dirty="0">
                <a:solidFill>
                  <a:srgbClr val="001A33"/>
                </a:solidFill>
                <a:latin typeface="Times New Roman" panose="02020603050405020304" pitchFamily="18" charset="0"/>
                <a:ea typeface="Arial" panose="020B0604020202020204" pitchFamily="34" charset="0"/>
                <a:cs typeface="Times New Roman" panose="02020603050405020304" pitchFamily="18" charset="0"/>
              </a:rPr>
              <a:t> (618 - 907)</a:t>
            </a:r>
            <a:r>
              <a:rPr lang="vi-VN" sz="2400" dirty="0">
                <a:solidFill>
                  <a:srgbClr val="001A33"/>
                </a:solidFill>
                <a:latin typeface="Times New Roman" panose="02020603050405020304" pitchFamily="18" charset="0"/>
                <a:ea typeface="Arial" panose="020B0604020202020204" pitchFamily="34" charset="0"/>
                <a:cs typeface="Times New Roman" panose="02020603050405020304" pitchFamily="18" charset="0"/>
              </a:rPr>
              <a:t>;</a:t>
            </a:r>
            <a:endParaRPr lang="en-US" sz="2400" dirty="0">
              <a:latin typeface="Times New Roman" panose="02020603050405020304" pitchFamily="18" charset="0"/>
              <a:ea typeface="Arial" panose="020B0604020202020204" pitchFamily="34" charset="0"/>
              <a:cs typeface="Times New Roman" panose="02020603050405020304" pitchFamily="18" charset="0"/>
            </a:endParaRPr>
          </a:p>
          <a:p>
            <a:pPr indent="254000" algn="just">
              <a:lnSpc>
                <a:spcPct val="144000"/>
              </a:lnSpc>
              <a:spcBef>
                <a:spcPts val="600"/>
              </a:spcBef>
              <a:spcAft>
                <a:spcPts val="0"/>
              </a:spcAft>
              <a:tabLst>
                <a:tab pos="451485" algn="l"/>
              </a:tabLst>
            </a:pPr>
            <a:r>
              <a:rPr lang="en-US" sz="2400" dirty="0">
                <a:solidFill>
                  <a:srgbClr val="001A33"/>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1A33"/>
                </a:solidFill>
                <a:latin typeface="Times New Roman" panose="02020603050405020304" pitchFamily="18" charset="0"/>
                <a:ea typeface="Arial" panose="020B0604020202020204" pitchFamily="34" charset="0"/>
                <a:cs typeface="Times New Roman" panose="02020603050405020304" pitchFamily="18" charset="0"/>
              </a:rPr>
              <a:t>Thời</a:t>
            </a:r>
            <a:r>
              <a:rPr lang="en-US" sz="2400" dirty="0">
                <a:solidFill>
                  <a:srgbClr val="001A33"/>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1A33"/>
                </a:solidFill>
                <a:latin typeface="Times New Roman" panose="02020603050405020304" pitchFamily="18" charset="0"/>
                <a:ea typeface="Arial" panose="020B0604020202020204" pitchFamily="34" charset="0"/>
                <a:cs typeface="Times New Roman" panose="02020603050405020304" pitchFamily="18" charset="0"/>
              </a:rPr>
              <a:t>kì</a:t>
            </a:r>
            <a:r>
              <a:rPr lang="en-US" sz="2400" dirty="0">
                <a:solidFill>
                  <a:srgbClr val="001A33"/>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1A33"/>
                </a:solidFill>
                <a:latin typeface="Times New Roman" panose="02020603050405020304" pitchFamily="18" charset="0"/>
                <a:ea typeface="Arial" panose="020B0604020202020204" pitchFamily="34" charset="0"/>
                <a:cs typeface="Times New Roman" panose="02020603050405020304" pitchFamily="18" charset="0"/>
              </a:rPr>
              <a:t>Ngũ</a:t>
            </a:r>
            <a:r>
              <a:rPr lang="en-US" sz="2400" dirty="0">
                <a:solidFill>
                  <a:srgbClr val="001A33"/>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1A33"/>
                </a:solidFill>
                <a:latin typeface="Times New Roman" panose="02020603050405020304" pitchFamily="18" charset="0"/>
                <a:ea typeface="Arial" panose="020B0604020202020204" pitchFamily="34" charset="0"/>
                <a:cs typeface="Times New Roman" panose="02020603050405020304" pitchFamily="18" charset="0"/>
              </a:rPr>
              <a:t>đại</a:t>
            </a:r>
            <a:r>
              <a:rPr lang="en-US" sz="2400" dirty="0">
                <a:solidFill>
                  <a:srgbClr val="001A33"/>
                </a:solidFill>
                <a:latin typeface="Times New Roman" panose="02020603050405020304" pitchFamily="18" charset="0"/>
                <a:ea typeface="Arial" panose="020B0604020202020204" pitchFamily="34" charset="0"/>
                <a:cs typeface="Times New Roman" panose="02020603050405020304" pitchFamily="18" charset="0"/>
              </a:rPr>
              <a:t> (907 - 960)</a:t>
            </a:r>
            <a:r>
              <a:rPr lang="vi-VN" sz="2400" dirty="0">
                <a:solidFill>
                  <a:srgbClr val="001A33"/>
                </a:solidFill>
                <a:latin typeface="Times New Roman" panose="02020603050405020304" pitchFamily="18" charset="0"/>
                <a:ea typeface="Arial" panose="020B0604020202020204" pitchFamily="34" charset="0"/>
                <a:cs typeface="Times New Roman" panose="02020603050405020304" pitchFamily="18" charset="0"/>
              </a:rPr>
              <a:t>;</a:t>
            </a:r>
            <a:endParaRPr lang="en-US" sz="2400" dirty="0">
              <a:latin typeface="Times New Roman" panose="02020603050405020304" pitchFamily="18" charset="0"/>
              <a:ea typeface="Arial" panose="020B0604020202020204" pitchFamily="34" charset="0"/>
              <a:cs typeface="Times New Roman" panose="02020603050405020304" pitchFamily="18" charset="0"/>
            </a:endParaRPr>
          </a:p>
          <a:p>
            <a:pPr indent="254000" algn="just">
              <a:lnSpc>
                <a:spcPct val="144000"/>
              </a:lnSpc>
              <a:spcBef>
                <a:spcPts val="600"/>
              </a:spcBef>
              <a:spcAft>
                <a:spcPts val="0"/>
              </a:spcAft>
              <a:tabLst>
                <a:tab pos="451485" algn="l"/>
              </a:tabLst>
            </a:pPr>
            <a:r>
              <a:rPr lang="en-US" sz="2400" dirty="0">
                <a:solidFill>
                  <a:srgbClr val="001A33"/>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1A33"/>
                </a:solidFill>
                <a:latin typeface="Times New Roman" panose="02020603050405020304" pitchFamily="18" charset="0"/>
                <a:ea typeface="Arial" panose="020B0604020202020204" pitchFamily="34" charset="0"/>
                <a:cs typeface="Times New Roman" panose="02020603050405020304" pitchFamily="18" charset="0"/>
              </a:rPr>
              <a:t>Thời</a:t>
            </a:r>
            <a:r>
              <a:rPr lang="en-US" sz="2400" dirty="0">
                <a:solidFill>
                  <a:srgbClr val="001A33"/>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1A33"/>
                </a:solidFill>
                <a:latin typeface="Times New Roman" panose="02020603050405020304" pitchFamily="18" charset="0"/>
                <a:ea typeface="Arial" panose="020B0604020202020204" pitchFamily="34" charset="0"/>
                <a:cs typeface="Times New Roman" panose="02020603050405020304" pitchFamily="18" charset="0"/>
              </a:rPr>
              <a:t>Tống</a:t>
            </a:r>
            <a:r>
              <a:rPr lang="en-US" sz="2400" dirty="0">
                <a:solidFill>
                  <a:srgbClr val="001A33"/>
                </a:solidFill>
                <a:latin typeface="Times New Roman" panose="02020603050405020304" pitchFamily="18" charset="0"/>
                <a:ea typeface="Arial" panose="020B0604020202020204" pitchFamily="34" charset="0"/>
                <a:cs typeface="Times New Roman" panose="02020603050405020304" pitchFamily="18" charset="0"/>
              </a:rPr>
              <a:t> (960 – 1279)</a:t>
            </a:r>
            <a:r>
              <a:rPr lang="vi-VN" sz="2400" dirty="0">
                <a:solidFill>
                  <a:srgbClr val="001A33"/>
                </a:solidFill>
                <a:latin typeface="Times New Roman" panose="02020603050405020304" pitchFamily="18" charset="0"/>
                <a:ea typeface="Arial" panose="020B0604020202020204" pitchFamily="34" charset="0"/>
                <a:cs typeface="Times New Roman" panose="02020603050405020304" pitchFamily="18" charset="0"/>
              </a:rPr>
              <a:t>;</a:t>
            </a:r>
            <a:endParaRPr lang="en-US" sz="2400" dirty="0">
              <a:latin typeface="Times New Roman" panose="02020603050405020304" pitchFamily="18" charset="0"/>
              <a:ea typeface="Arial" panose="020B0604020202020204" pitchFamily="34" charset="0"/>
              <a:cs typeface="Times New Roman" panose="02020603050405020304" pitchFamily="18" charset="0"/>
            </a:endParaRPr>
          </a:p>
          <a:p>
            <a:pPr indent="254000" algn="just">
              <a:lnSpc>
                <a:spcPct val="144000"/>
              </a:lnSpc>
              <a:spcBef>
                <a:spcPts val="600"/>
              </a:spcBef>
              <a:spcAft>
                <a:spcPts val="0"/>
              </a:spcAft>
              <a:tabLst>
                <a:tab pos="451485" algn="l"/>
              </a:tabLst>
            </a:pPr>
            <a:r>
              <a:rPr lang="en-US" sz="2400" dirty="0">
                <a:solidFill>
                  <a:srgbClr val="001A33"/>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1A33"/>
                </a:solidFill>
                <a:latin typeface="Times New Roman" panose="02020603050405020304" pitchFamily="18" charset="0"/>
                <a:ea typeface="Arial" panose="020B0604020202020204" pitchFamily="34" charset="0"/>
                <a:cs typeface="Times New Roman" panose="02020603050405020304" pitchFamily="18" charset="0"/>
              </a:rPr>
              <a:t>Thời</a:t>
            </a:r>
            <a:r>
              <a:rPr lang="en-US" sz="2400" dirty="0">
                <a:solidFill>
                  <a:srgbClr val="001A33"/>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1A33"/>
                </a:solidFill>
                <a:latin typeface="Times New Roman" panose="02020603050405020304" pitchFamily="18" charset="0"/>
                <a:ea typeface="Arial" panose="020B0604020202020204" pitchFamily="34" charset="0"/>
                <a:cs typeface="Times New Roman" panose="02020603050405020304" pitchFamily="18" charset="0"/>
              </a:rPr>
              <a:t>Nguyên</a:t>
            </a:r>
            <a:r>
              <a:rPr lang="en-US" sz="2400" dirty="0">
                <a:solidFill>
                  <a:srgbClr val="001A33"/>
                </a:solidFill>
                <a:latin typeface="Times New Roman" panose="02020603050405020304" pitchFamily="18" charset="0"/>
                <a:ea typeface="Arial" panose="020B0604020202020204" pitchFamily="34" charset="0"/>
                <a:cs typeface="Times New Roman" panose="02020603050405020304" pitchFamily="18" charset="0"/>
              </a:rPr>
              <a:t> (1271 – 1368)</a:t>
            </a:r>
            <a:r>
              <a:rPr lang="vi-VN" sz="2400" dirty="0">
                <a:solidFill>
                  <a:srgbClr val="001A33"/>
                </a:solidFill>
                <a:latin typeface="Times New Roman" panose="02020603050405020304" pitchFamily="18" charset="0"/>
                <a:ea typeface="Arial" panose="020B0604020202020204" pitchFamily="34" charset="0"/>
                <a:cs typeface="Times New Roman" panose="02020603050405020304" pitchFamily="18" charset="0"/>
              </a:rPr>
              <a:t>;</a:t>
            </a:r>
            <a:endParaRPr lang="en-US" sz="2400" dirty="0">
              <a:latin typeface="Times New Roman" panose="02020603050405020304" pitchFamily="18" charset="0"/>
              <a:ea typeface="Arial" panose="020B0604020202020204" pitchFamily="34" charset="0"/>
              <a:cs typeface="Times New Roman" panose="02020603050405020304" pitchFamily="18" charset="0"/>
            </a:endParaRPr>
          </a:p>
          <a:p>
            <a:pPr indent="254000" algn="just">
              <a:lnSpc>
                <a:spcPct val="144000"/>
              </a:lnSpc>
              <a:spcBef>
                <a:spcPts val="600"/>
              </a:spcBef>
              <a:spcAft>
                <a:spcPts val="0"/>
              </a:spcAft>
              <a:tabLst>
                <a:tab pos="451485" algn="l"/>
              </a:tabLst>
            </a:pPr>
            <a:r>
              <a:rPr lang="en-US" sz="2400" dirty="0">
                <a:solidFill>
                  <a:srgbClr val="001A33"/>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1A33"/>
                </a:solidFill>
                <a:latin typeface="Times New Roman" panose="02020603050405020304" pitchFamily="18" charset="0"/>
                <a:ea typeface="Arial" panose="020B0604020202020204" pitchFamily="34" charset="0"/>
                <a:cs typeface="Times New Roman" panose="02020603050405020304" pitchFamily="18" charset="0"/>
              </a:rPr>
              <a:t>Thời</a:t>
            </a:r>
            <a:r>
              <a:rPr lang="en-US" sz="2400" dirty="0">
                <a:solidFill>
                  <a:srgbClr val="001A33"/>
                </a:solidFill>
                <a:latin typeface="Times New Roman" panose="02020603050405020304" pitchFamily="18" charset="0"/>
                <a:ea typeface="Arial" panose="020B0604020202020204" pitchFamily="34" charset="0"/>
                <a:cs typeface="Times New Roman" panose="02020603050405020304" pitchFamily="18" charset="0"/>
              </a:rPr>
              <a:t> Minh (1368 – 1644)</a:t>
            </a:r>
            <a:r>
              <a:rPr lang="vi-VN" sz="2400" dirty="0">
                <a:solidFill>
                  <a:srgbClr val="001A33"/>
                </a:solidFill>
                <a:latin typeface="Times New Roman" panose="02020603050405020304" pitchFamily="18" charset="0"/>
                <a:ea typeface="Arial" panose="020B0604020202020204" pitchFamily="34" charset="0"/>
                <a:cs typeface="Times New Roman" panose="02020603050405020304" pitchFamily="18" charset="0"/>
              </a:rPr>
              <a:t>;</a:t>
            </a:r>
            <a:r>
              <a:rPr lang="en-US" sz="2400" dirty="0">
                <a:solidFill>
                  <a:srgbClr val="001A33"/>
                </a:solidFill>
                <a:latin typeface="Times New Roman" panose="02020603050405020304" pitchFamily="18" charset="0"/>
                <a:ea typeface="Arial" panose="020B0604020202020204" pitchFamily="34" charset="0"/>
                <a:cs typeface="Times New Roman" panose="02020603050405020304" pitchFamily="18" charset="0"/>
              </a:rPr>
              <a:t> </a:t>
            </a:r>
            <a:endParaRPr lang="en-US" sz="2400" dirty="0">
              <a:latin typeface="Times New Roman" panose="02020603050405020304" pitchFamily="18" charset="0"/>
              <a:ea typeface="Arial" panose="020B0604020202020204" pitchFamily="34" charset="0"/>
              <a:cs typeface="Times New Roman" panose="02020603050405020304" pitchFamily="18" charset="0"/>
            </a:endParaRPr>
          </a:p>
          <a:p>
            <a:r>
              <a:rPr lang="en-US" sz="2400" dirty="0" smtClean="0">
                <a:solidFill>
                  <a:srgbClr val="001A33"/>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solidFill>
                  <a:srgbClr val="001A33"/>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1A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1A33"/>
                </a:solidFill>
                <a:latin typeface="Times New Roman" panose="02020603050405020304" pitchFamily="18" charset="0"/>
                <a:ea typeface="Calibri" panose="020F0502020204030204" pitchFamily="34" charset="0"/>
                <a:cs typeface="Times New Roman" panose="02020603050405020304" pitchFamily="18" charset="0"/>
              </a:rPr>
              <a:t>nhà</a:t>
            </a:r>
            <a:r>
              <a:rPr lang="en-US" sz="2400" dirty="0">
                <a:solidFill>
                  <a:srgbClr val="001A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1A33"/>
                </a:solidFill>
                <a:latin typeface="Times New Roman" panose="02020603050405020304" pitchFamily="18" charset="0"/>
                <a:ea typeface="Calibri" panose="020F0502020204030204" pitchFamily="34" charset="0"/>
                <a:cs typeface="Times New Roman" panose="02020603050405020304" pitchFamily="18" charset="0"/>
              </a:rPr>
              <a:t>Thanh</a:t>
            </a:r>
            <a:r>
              <a:rPr lang="en-US" sz="2400" dirty="0">
                <a:solidFill>
                  <a:srgbClr val="001A33"/>
                </a:solidFill>
                <a:latin typeface="Times New Roman" panose="02020603050405020304" pitchFamily="18" charset="0"/>
                <a:ea typeface="Calibri" panose="020F0502020204030204" pitchFamily="34" charset="0"/>
                <a:cs typeface="Times New Roman" panose="02020603050405020304" pitchFamily="18" charset="0"/>
              </a:rPr>
              <a:t> (1644 – 1911) – </a:t>
            </a:r>
            <a:r>
              <a:rPr lang="en-US" sz="2400" dirty="0" err="1">
                <a:solidFill>
                  <a:srgbClr val="001A33"/>
                </a:solidFill>
                <a:latin typeface="Times New Roman" panose="02020603050405020304" pitchFamily="18" charset="0"/>
                <a:ea typeface="Calibri" panose="020F0502020204030204" pitchFamily="34" charset="0"/>
                <a:cs typeface="Times New Roman" panose="02020603050405020304" pitchFamily="18" charset="0"/>
              </a:rPr>
              <a:t>triều</a:t>
            </a:r>
            <a:r>
              <a:rPr lang="en-US" sz="2400" dirty="0">
                <a:solidFill>
                  <a:srgbClr val="001A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1A33"/>
                </a:solidFill>
                <a:latin typeface="Times New Roman" panose="02020603050405020304" pitchFamily="18" charset="0"/>
                <a:ea typeface="Calibri" panose="020F0502020204030204" pitchFamily="34" charset="0"/>
                <a:cs typeface="Times New Roman" panose="02020603050405020304" pitchFamily="18" charset="0"/>
              </a:rPr>
              <a:t>đại</a:t>
            </a:r>
            <a:r>
              <a:rPr lang="en-US" sz="2400" dirty="0">
                <a:solidFill>
                  <a:srgbClr val="001A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1A33"/>
                </a:solidFill>
                <a:latin typeface="Times New Roman" panose="02020603050405020304" pitchFamily="18" charset="0"/>
                <a:ea typeface="Calibri" panose="020F0502020204030204" pitchFamily="34" charset="0"/>
                <a:cs typeface="Times New Roman" panose="02020603050405020304" pitchFamily="18" charset="0"/>
              </a:rPr>
              <a:t>phong</a:t>
            </a:r>
            <a:r>
              <a:rPr lang="en-US" sz="2400" dirty="0">
                <a:solidFill>
                  <a:srgbClr val="001A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1A33"/>
                </a:solidFill>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a:solidFill>
                  <a:srgbClr val="001A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1A33"/>
                </a:solidFill>
                <a:latin typeface="Times New Roman" panose="02020603050405020304" pitchFamily="18" charset="0"/>
                <a:ea typeface="Calibri" panose="020F0502020204030204" pitchFamily="34" charset="0"/>
                <a:cs typeface="Times New Roman" panose="02020603050405020304" pitchFamily="18" charset="0"/>
              </a:rPr>
              <a:t>cuối</a:t>
            </a:r>
            <a:r>
              <a:rPr lang="en-US" sz="2400" dirty="0">
                <a:solidFill>
                  <a:srgbClr val="001A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1A33"/>
                </a:solidFill>
                <a:latin typeface="Times New Roman" panose="02020603050405020304" pitchFamily="18" charset="0"/>
                <a:ea typeface="Calibri" panose="020F0502020204030204" pitchFamily="34" charset="0"/>
                <a:cs typeface="Times New Roman" panose="02020603050405020304" pitchFamily="18" charset="0"/>
              </a:rPr>
              <a:t>cùng</a:t>
            </a:r>
            <a:r>
              <a:rPr lang="en-US" sz="2400" dirty="0">
                <a:solidFill>
                  <a:srgbClr val="001A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1A33"/>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1A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1A33"/>
                </a:solidFill>
                <a:latin typeface="Times New Roman" panose="02020603050405020304" pitchFamily="18" charset="0"/>
                <a:ea typeface="Calibri" panose="020F0502020204030204" pitchFamily="34" charset="0"/>
                <a:cs typeface="Times New Roman" panose="02020603050405020304" pitchFamily="18" charset="0"/>
              </a:rPr>
              <a:t>Trung</a:t>
            </a:r>
            <a:r>
              <a:rPr lang="en-US" sz="2400" dirty="0">
                <a:solidFill>
                  <a:srgbClr val="001A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1A33"/>
                </a:solidFill>
                <a:latin typeface="Times New Roman" panose="02020603050405020304" pitchFamily="18" charset="0"/>
                <a:ea typeface="Calibri" panose="020F0502020204030204" pitchFamily="34" charset="0"/>
                <a:cs typeface="Times New Roman" panose="02020603050405020304" pitchFamily="18" charset="0"/>
              </a:rPr>
              <a:t>Quốc</a:t>
            </a:r>
            <a:r>
              <a:rPr lang="en-US" sz="2400" dirty="0">
                <a:solidFill>
                  <a:srgbClr val="001A33"/>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71966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143000"/>
            <a:ext cx="6781800" cy="646331"/>
          </a:xfrm>
          <a:prstGeom prst="rect">
            <a:avLst/>
          </a:prstGeom>
          <a:noFill/>
        </p:spPr>
        <p:txBody>
          <a:bodyPr wrap="square" rtlCol="0">
            <a:spAutoFit/>
          </a:bodyPr>
          <a:lstStyle/>
          <a:p>
            <a:r>
              <a:rPr lang="en-US" sz="3600" b="1" dirty="0" smtClean="0">
                <a:latin typeface="Times New Roman" panose="02020603050405020304" pitchFamily="18" charset="0"/>
                <a:ea typeface="Times New Roman" panose="02020603050405020304" pitchFamily="18" charset="0"/>
              </a:rPr>
              <a:t>2. </a:t>
            </a:r>
            <a:r>
              <a:rPr lang="en-US" sz="3600" b="1" dirty="0" err="1" smtClean="0">
                <a:latin typeface="Times New Roman" panose="02020603050405020304" pitchFamily="18" charset="0"/>
                <a:ea typeface="Times New Roman" panose="02020603050405020304" pitchFamily="18" charset="0"/>
              </a:rPr>
              <a:t>Trung</a:t>
            </a:r>
            <a:r>
              <a:rPr lang="en-US" sz="3600" b="1" dirty="0" smtClean="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Quốc</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dưới</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thời</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Đường</a:t>
            </a:r>
            <a:endParaRPr lang="en-US" sz="3600" b="1" dirty="0"/>
          </a:p>
        </p:txBody>
      </p:sp>
    </p:spTree>
    <p:extLst>
      <p:ext uri="{BB962C8B-B14F-4D97-AF65-F5344CB8AC3E}">
        <p14:creationId xmlns:p14="http://schemas.microsoft.com/office/powerpoint/2010/main" val="1884871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990600"/>
            <a:ext cx="8763000" cy="1077218"/>
          </a:xfrm>
          <a:prstGeom prst="rect">
            <a:avLst/>
          </a:prstGeom>
          <a:solidFill>
            <a:srgbClr val="92D050"/>
          </a:solidFill>
        </p:spPr>
        <p:txBody>
          <a:bodyPr wrap="square" rtlCol="0">
            <a:spAutoFit/>
          </a:bodyPr>
          <a:lstStyle/>
          <a:p>
            <a:r>
              <a:rPr lang="en-US" sz="3200" b="1" i="1"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bày</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biểu</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về</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sự</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thịnh</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vượng</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Trung</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Quốc</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dưới</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cxnSp>
        <p:nvCxnSpPr>
          <p:cNvPr id="6" name="Straight Arrow Connector 5"/>
          <p:cNvCxnSpPr>
            <a:stCxn id="2" idx="2"/>
          </p:cNvCxnSpPr>
          <p:nvPr/>
        </p:nvCxnSpPr>
        <p:spPr>
          <a:xfrm flipH="1">
            <a:off x="1828800" y="2067818"/>
            <a:ext cx="2781300" cy="13611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2" idx="2"/>
            <a:endCxn id="13" idx="0"/>
          </p:cNvCxnSpPr>
          <p:nvPr/>
        </p:nvCxnSpPr>
        <p:spPr>
          <a:xfrm>
            <a:off x="4610100" y="2067818"/>
            <a:ext cx="2628900" cy="13611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8600" y="3429000"/>
            <a:ext cx="43815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2"/>
          <a:stretch>
            <a:fillRect/>
          </a:stretch>
        </p:blipFill>
        <p:spPr>
          <a:xfrm>
            <a:off x="4724400" y="3429000"/>
            <a:ext cx="4267200" cy="2590800"/>
          </a:xfrm>
          <a:prstGeom prst="rect">
            <a:avLst/>
          </a:prstGeom>
        </p:spPr>
      </p:pic>
      <p:sp>
        <p:nvSpPr>
          <p:cNvPr id="12" name="TextBox 11"/>
          <p:cNvSpPr txBox="1"/>
          <p:nvPr/>
        </p:nvSpPr>
        <p:spPr>
          <a:xfrm>
            <a:off x="1009650" y="3505200"/>
            <a:ext cx="2819400" cy="584775"/>
          </a:xfrm>
          <a:prstGeom prst="rect">
            <a:avLst/>
          </a:prstGeom>
          <a:noFill/>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Về</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chính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trị</a:t>
            </a:r>
            <a:endParaRPr lang="en-US" sz="32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5638800" y="3429000"/>
            <a:ext cx="3200400" cy="584775"/>
          </a:xfrm>
          <a:prstGeom prst="rect">
            <a:avLst/>
          </a:prstGeom>
          <a:noFill/>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Về</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kinh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tế</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95570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527" y="651217"/>
            <a:ext cx="8763000" cy="1077218"/>
          </a:xfrm>
          <a:prstGeom prst="rect">
            <a:avLst/>
          </a:prstGeom>
          <a:solidFill>
            <a:srgbClr val="92D050"/>
          </a:solidFill>
        </p:spPr>
        <p:txBody>
          <a:bodyPr wrap="square" rtlCol="0">
            <a:spAutoFit/>
          </a:bodyPr>
          <a:lstStyle/>
          <a:p>
            <a:pPr lvl="0" algn="ct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618, </a:t>
            </a:r>
            <a:r>
              <a:rPr lang="en-US" sz="3200" dirty="0" err="1">
                <a:latin typeface="Times New Roman" panose="02020603050405020304" pitchFamily="18" charset="0"/>
                <a:cs typeface="Times New Roman" panose="02020603050405020304" pitchFamily="18" charset="0"/>
              </a:rPr>
              <a:t>Lý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a:t>
            </a:r>
            <a:r>
              <a:rPr lang="en-US" sz="3200" dirty="0">
                <a:latin typeface="Times New Roman" panose="02020603050405020304" pitchFamily="18" charset="0"/>
                <a:cs typeface="Times New Roman" panose="02020603050405020304" pitchFamily="18" charset="0"/>
              </a:rPr>
              <a:t>, </a:t>
            </a:r>
            <a:endParaRPr lang="en-US" sz="3200" dirty="0" smtClean="0">
              <a:latin typeface="Times New Roman" panose="02020603050405020304" pitchFamily="18" charset="0"/>
              <a:cs typeface="Times New Roman" panose="02020603050405020304" pitchFamily="18" charset="0"/>
            </a:endParaRPr>
          </a:p>
          <a:p>
            <a:pPr lvl="0" algn="ctr"/>
            <a:r>
              <a:rPr lang="en-US" sz="3200" dirty="0" err="1" smtClean="0">
                <a:latin typeface="Times New Roman" panose="02020603050405020304" pitchFamily="18" charset="0"/>
                <a:cs typeface="Times New Roman" panose="02020603050405020304" pitchFamily="18" charset="0"/>
              </a:rPr>
              <a:t>lập</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6" name="Straight Arrow Connector 5"/>
          <p:cNvCxnSpPr/>
          <p:nvPr/>
        </p:nvCxnSpPr>
        <p:spPr>
          <a:xfrm flipH="1">
            <a:off x="2971800" y="1728435"/>
            <a:ext cx="1652154" cy="415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610100" y="1728435"/>
            <a:ext cx="1562100" cy="415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8600" y="2144347"/>
            <a:ext cx="4142509" cy="46374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1" name="Picture 10"/>
          <p:cNvPicPr>
            <a:picLocks noChangeAspect="1"/>
          </p:cNvPicPr>
          <p:nvPr/>
        </p:nvPicPr>
        <p:blipFill>
          <a:blip r:embed="rId2"/>
          <a:stretch>
            <a:fillRect/>
          </a:stretch>
        </p:blipFill>
        <p:spPr>
          <a:xfrm>
            <a:off x="4495800" y="2144347"/>
            <a:ext cx="4495800" cy="4637453"/>
          </a:xfrm>
          <a:prstGeom prst="rect">
            <a:avLst/>
          </a:prstGeom>
        </p:spPr>
      </p:pic>
      <p:sp>
        <p:nvSpPr>
          <p:cNvPr id="12" name="TextBox 11"/>
          <p:cNvSpPr txBox="1"/>
          <p:nvPr/>
        </p:nvSpPr>
        <p:spPr>
          <a:xfrm>
            <a:off x="1168977" y="2144347"/>
            <a:ext cx="28194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chính</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trị</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5798127" y="2179064"/>
            <a:ext cx="32004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kinh</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tế</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p:cNvSpPr txBox="1"/>
          <p:nvPr/>
        </p:nvSpPr>
        <p:spPr>
          <a:xfrm>
            <a:off x="242455" y="2686738"/>
            <a:ext cx="4128654" cy="1831271"/>
          </a:xfrm>
          <a:prstGeom prst="rect">
            <a:avLst/>
          </a:prstGeom>
          <a:noFill/>
        </p:spPr>
        <p:txBody>
          <a:bodyPr wrap="square" rtlCol="0">
            <a:spAutoFit/>
          </a:bodyPr>
          <a:lstStyle/>
          <a:p>
            <a:pPr indent="254000" algn="just">
              <a:lnSpc>
                <a:spcPct val="100000"/>
              </a:lnSpc>
              <a:spcBef>
                <a:spcPts val="600"/>
              </a:spcBef>
              <a:spcAft>
                <a:spcPts val="0"/>
              </a:spcAft>
              <a:tabLst>
                <a:tab pos="445770" algn="l"/>
              </a:tabLst>
            </a:pPr>
            <a:r>
              <a:rPr lang="en-US">
                <a:latin typeface="Times New Roman" panose="02020603050405020304" pitchFamily="18" charset="0"/>
                <a:cs typeface="Times New Roman" panose="02020603050405020304" pitchFamily="18" charset="0"/>
              </a:rPr>
              <a:t>+ Bộ máy nhà nước được hoàn chỉnh, mở khoa thi chọn người tài để tuyển dụng làm quan.</a:t>
            </a:r>
          </a:p>
          <a:p>
            <a:pPr indent="254000" algn="just">
              <a:lnSpc>
                <a:spcPct val="100000"/>
              </a:lnSpc>
              <a:spcBef>
                <a:spcPts val="600"/>
              </a:spcBef>
              <a:spcAft>
                <a:spcPts val="0"/>
              </a:spcAft>
              <a:tabLst>
                <a:tab pos="445770" algn="l"/>
              </a:tabLst>
            </a:pPr>
            <a:r>
              <a:rPr lang="en-US">
                <a:latin typeface="Times New Roman" panose="02020603050405020304" pitchFamily="18" charset="0"/>
                <a:cs typeface="Times New Roman" panose="02020603050405020304" pitchFamily="18" charset="0"/>
              </a:rPr>
              <a:t>+ Các hoàng đế các thời Đường tiếp tục chính sách bành trướng, mở rộng lãnh thổ…</a:t>
            </a:r>
            <a:endParaRPr lang="en-US"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4610100" y="2594976"/>
            <a:ext cx="4229100" cy="4124206"/>
          </a:xfrm>
          <a:prstGeom prst="rect">
            <a:avLst/>
          </a:prstGeom>
          <a:noFill/>
        </p:spPr>
        <p:txBody>
          <a:bodyPr wrap="square" rtlCol="0">
            <a:spAutoFit/>
          </a:bodyPr>
          <a:lstStyle/>
          <a:p>
            <a:pPr indent="254000" algn="just">
              <a:lnSpc>
                <a:spcPct val="100000"/>
              </a:lnSpc>
              <a:spcBef>
                <a:spcPts val="600"/>
              </a:spcBef>
              <a:spcAft>
                <a:spcPts val="0"/>
              </a:spcAft>
              <a:tabLst>
                <a:tab pos="445770" algn="l"/>
              </a:tabLst>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nghiệp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a:t>
            </a:r>
          </a:p>
          <a:p>
            <a:pPr indent="254000" algn="just">
              <a:lnSpc>
                <a:spcPct val="100000"/>
              </a:lnSpc>
              <a:spcBef>
                <a:spcPts val="600"/>
              </a:spcBef>
              <a:spcAft>
                <a:spcPts val="0"/>
              </a:spcAft>
              <a:tabLst>
                <a:tab pos="445770" algn="l"/>
              </a:tabLst>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nghiệp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phồn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thịnh</a:t>
            </a:r>
            <a:r>
              <a:rPr lang="en-US" dirty="0">
                <a:latin typeface="Times New Roman" panose="02020603050405020304" pitchFamily="18" charset="0"/>
                <a:cs typeface="Times New Roman" panose="02020603050405020304" pitchFamily="18" charset="0"/>
              </a:rPr>
              <a:t>.</a:t>
            </a:r>
          </a:p>
          <a:p>
            <a:pPr indent="254000" algn="just">
              <a:lnSpc>
                <a:spcPct val="100000"/>
              </a:lnSpc>
              <a:spcBef>
                <a:spcPts val="600"/>
              </a:spcBef>
              <a:spcAft>
                <a:spcPts val="0"/>
              </a:spcAft>
              <a:tabLst>
                <a:tab pos="445770" algn="l"/>
              </a:tabLst>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nghiệp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Đ</a:t>
            </a:r>
            <a:r>
              <a:rPr lang="en-US" dirty="0" err="1">
                <a:latin typeface="Times New Roman" panose="02020603050405020304" pitchFamily="18" charset="0"/>
                <a:cs typeface="Times New Roman" panose="02020603050405020304" pitchFamily="18" charset="0"/>
              </a:rPr>
              <a:t>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buôn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châu</a:t>
            </a:r>
            <a:r>
              <a:rPr lang="en-US" dirty="0">
                <a:latin typeface="Times New Roman" panose="02020603050405020304" pitchFamily="18" charset="0"/>
                <a:cs typeface="Times New Roman" panose="02020603050405020304" pitchFamily="18" charset="0"/>
              </a:rPr>
              <a:t> Á.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tuyến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lụa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0231376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219200"/>
            <a:ext cx="8229600" cy="2708434"/>
          </a:xfrm>
          <a:prstGeom prst="rect">
            <a:avLst/>
          </a:prstGeom>
          <a:noFill/>
        </p:spPr>
        <p:txBody>
          <a:bodyPr wrap="square" rtlCol="0">
            <a:spAutoFit/>
          </a:bodyPr>
          <a:lstStyle/>
          <a:p>
            <a:pPr indent="254000" algn="just">
              <a:lnSpc>
                <a:spcPct val="100000"/>
              </a:lnSpc>
              <a:spcBef>
                <a:spcPts val="600"/>
              </a:spcBef>
              <a:spcAft>
                <a:spcPts val="0"/>
              </a:spcAft>
              <a:tabLst>
                <a:tab pos="445770" algn="l"/>
              </a:tabLst>
            </a:pPr>
            <a:r>
              <a:rPr lang="en-US" sz="3200" b="1" smtClean="0">
                <a:latin typeface="Times New Roman" panose="02020603050405020304" pitchFamily="18" charset="0"/>
                <a:cs typeface="Times New Roman" panose="02020603050405020304" pitchFamily="18" charset="0"/>
              </a:rPr>
              <a:t>* Về Chính trị:</a:t>
            </a:r>
          </a:p>
          <a:p>
            <a:pPr indent="254000" algn="just">
              <a:lnSpc>
                <a:spcPct val="100000"/>
              </a:lnSpc>
              <a:spcBef>
                <a:spcPts val="600"/>
              </a:spcBef>
              <a:spcAft>
                <a:spcPts val="0"/>
              </a:spcAft>
              <a:tabLst>
                <a:tab pos="445770" algn="l"/>
              </a:tabLst>
            </a:pPr>
            <a:r>
              <a:rPr lang="en-US" sz="3200" smtClean="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Bộ máy nhà nước được hoàn chỉnh, mở khoa thi chọn người tài để tuyển dụng làm quan.</a:t>
            </a:r>
          </a:p>
          <a:p>
            <a:pPr indent="254000" algn="just">
              <a:lnSpc>
                <a:spcPct val="100000"/>
              </a:lnSpc>
              <a:spcBef>
                <a:spcPts val="600"/>
              </a:spcBef>
              <a:spcAft>
                <a:spcPts val="0"/>
              </a:spcAft>
              <a:tabLst>
                <a:tab pos="445770" algn="l"/>
              </a:tabLst>
            </a:pPr>
            <a:r>
              <a:rPr lang="en-US" sz="3200">
                <a:latin typeface="Times New Roman" panose="02020603050405020304" pitchFamily="18" charset="0"/>
                <a:cs typeface="Times New Roman" panose="02020603050405020304" pitchFamily="18" charset="0"/>
              </a:rPr>
              <a:t>+ Các hoàng đế các thời Đường tiếp tục chính sách bành trướng, mở rộng lãnh thổ…</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59060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838200"/>
            <a:ext cx="8382000" cy="5062924"/>
          </a:xfrm>
          <a:prstGeom prst="rect">
            <a:avLst/>
          </a:prstGeom>
          <a:noFill/>
        </p:spPr>
        <p:txBody>
          <a:bodyPr wrap="square" rtlCol="0">
            <a:spAutoFit/>
          </a:bodyPr>
          <a:lstStyle/>
          <a:p>
            <a:pPr indent="254000" algn="just">
              <a:lnSpc>
                <a:spcPct val="100000"/>
              </a:lnSpc>
              <a:spcBef>
                <a:spcPts val="600"/>
              </a:spcBef>
              <a:spcAft>
                <a:spcPts val="0"/>
              </a:spcAft>
              <a:tabLst>
                <a:tab pos="445770" algn="l"/>
              </a:tabLst>
            </a:pPr>
            <a:r>
              <a:rPr lang="en-US" sz="2800" b="1" smtClean="0">
                <a:latin typeface="Times New Roman" panose="02020603050405020304" pitchFamily="18" charset="0"/>
                <a:cs typeface="Times New Roman" panose="02020603050405020304" pitchFamily="18" charset="0"/>
              </a:rPr>
              <a:t>* Về kinh tế:</a:t>
            </a:r>
          </a:p>
          <a:p>
            <a:pPr indent="254000" algn="just">
              <a:lnSpc>
                <a:spcPct val="100000"/>
              </a:lnSpc>
              <a:spcBef>
                <a:spcPts val="600"/>
              </a:spcBef>
              <a:spcAft>
                <a:spcPts val="0"/>
              </a:spcAft>
              <a:tabLst>
                <a:tab pos="445770" algn="l"/>
              </a:tabLst>
            </a:pPr>
            <a:r>
              <a:rPr lang="en-US" sz="280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a:t>
            </a:r>
          </a:p>
          <a:p>
            <a:pPr indent="254000" algn="just">
              <a:lnSpc>
                <a:spcPct val="100000"/>
              </a:lnSpc>
              <a:spcBef>
                <a:spcPts val="600"/>
              </a:spcBef>
              <a:spcAft>
                <a:spcPts val="0"/>
              </a:spcAft>
              <a:tabLst>
                <a:tab pos="445770" algn="l"/>
              </a:tabLst>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thịnh</a:t>
            </a:r>
            <a:r>
              <a:rPr lang="en-US" sz="2800" dirty="0">
                <a:latin typeface="Times New Roman" panose="02020603050405020304" pitchFamily="18" charset="0"/>
                <a:cs typeface="Times New Roman" panose="02020603050405020304" pitchFamily="18" charset="0"/>
              </a:rPr>
              <a:t>.</a:t>
            </a:r>
          </a:p>
          <a:p>
            <a:pPr indent="254000" algn="just">
              <a:lnSpc>
                <a:spcPct val="100000"/>
              </a:lnSpc>
              <a:spcBef>
                <a:spcPts val="600"/>
              </a:spcBef>
              <a:spcAft>
                <a:spcPts val="0"/>
              </a:spcAft>
              <a:tabLst>
                <a:tab pos="445770" algn="l"/>
              </a:tabLst>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a:t>
            </a:r>
            <a:r>
              <a:rPr lang="en-US" sz="2800" dirty="0" err="1">
                <a:latin typeface="Times New Roman" panose="02020603050405020304" pitchFamily="18" charset="0"/>
                <a:cs typeface="Times New Roman" panose="02020603050405020304" pitchFamily="18" charset="0"/>
              </a:rPr>
              <a:t>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châu</a:t>
            </a:r>
            <a:r>
              <a:rPr lang="en-US" sz="2800" dirty="0">
                <a:latin typeface="Times New Roman" panose="02020603050405020304" pitchFamily="18" charset="0"/>
                <a:cs typeface="Times New Roman" panose="02020603050405020304" pitchFamily="18" charset="0"/>
              </a:rPr>
              <a:t> Á.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lụa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4318969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838200"/>
            <a:ext cx="8382000" cy="2908489"/>
          </a:xfrm>
          <a:prstGeom prst="rect">
            <a:avLst/>
          </a:prstGeom>
          <a:noFill/>
        </p:spPr>
        <p:txBody>
          <a:bodyPr wrap="square" rtlCol="0">
            <a:spAutoFit/>
          </a:bodyPr>
          <a:lstStyle/>
          <a:p>
            <a:pPr indent="254000" algn="just">
              <a:lnSpc>
                <a:spcPct val="100000"/>
              </a:lnSpc>
              <a:spcBef>
                <a:spcPts val="600"/>
              </a:spcBef>
              <a:spcAft>
                <a:spcPts val="0"/>
              </a:spcAft>
              <a:tabLst>
                <a:tab pos="445770" algn="l"/>
              </a:tabLst>
            </a:pPr>
            <a:r>
              <a:rPr lang="en-US" sz="2800" b="1" smtClean="0">
                <a:latin typeface="Times New Roman" panose="02020603050405020304" pitchFamily="18" charset="0"/>
                <a:cs typeface="Times New Roman" panose="02020603050405020304" pitchFamily="18" charset="0"/>
              </a:rPr>
              <a:t>* Về kinh tế:</a:t>
            </a:r>
          </a:p>
          <a:p>
            <a:pPr indent="254000" algn="just">
              <a:lnSpc>
                <a:spcPct val="100000"/>
              </a:lnSpc>
              <a:spcBef>
                <a:spcPts val="600"/>
              </a:spcBef>
              <a:spcAft>
                <a:spcPts val="0"/>
              </a:spcAft>
              <a:tabLst>
                <a:tab pos="445770" algn="l"/>
              </a:tabLst>
            </a:pPr>
            <a:r>
              <a:rPr lang="en-US" sz="280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a:t>
            </a:r>
          </a:p>
          <a:p>
            <a:pPr indent="254000" algn="just">
              <a:lnSpc>
                <a:spcPct val="100000"/>
              </a:lnSpc>
              <a:spcBef>
                <a:spcPts val="600"/>
              </a:spcBef>
              <a:spcAft>
                <a:spcPts val="0"/>
              </a:spcAft>
              <a:tabLst>
                <a:tab pos="445770" algn="l"/>
              </a:tabLst>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thịnh</a:t>
            </a:r>
            <a:r>
              <a:rPr lang="en-US" sz="2800" dirty="0">
                <a:latin typeface="Times New Roman" panose="02020603050405020304" pitchFamily="18" charset="0"/>
                <a:cs typeface="Times New Roman" panose="02020603050405020304" pitchFamily="18" charset="0"/>
              </a:rPr>
              <a:t>.</a:t>
            </a:r>
          </a:p>
          <a:p>
            <a:pPr indent="254000" algn="just">
              <a:lnSpc>
                <a:spcPct val="100000"/>
              </a:lnSpc>
              <a:spcBef>
                <a:spcPts val="600"/>
              </a:spcBef>
              <a:spcAft>
                <a:spcPts val="0"/>
              </a:spcAft>
              <a:tabLst>
                <a:tab pos="445770" algn="l"/>
              </a:tabLst>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triển</a:t>
            </a:r>
            <a:r>
              <a:rPr lang="en-US" sz="280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mạnh</a:t>
            </a:r>
            <a:r>
              <a:rPr lang="en-US" sz="2800">
                <a:latin typeface="Times New Roman" panose="02020603050405020304" pitchFamily="18" charset="0"/>
                <a:cs typeface="Times New Roman" panose="02020603050405020304" pitchFamily="18" charset="0"/>
              </a:rPr>
              <a:t>.</a:t>
            </a:r>
            <a:r>
              <a:rPr lang="en-US" sz="280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t>
            </a:r>
            <a:r>
              <a:rPr lang="en-US" sz="2800" smtClean="0">
                <a:latin typeface="Times New Roman" panose="02020603050405020304" pitchFamily="18" charset="0"/>
                <a:cs typeface="Times New Roman" panose="02020603050405020304" pitchFamily="18" charset="0"/>
              </a:rPr>
              <a:t>ến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"con </a:t>
            </a:r>
            <a:r>
              <a:rPr lang="en-US" sz="2800" dirty="0" err="1">
                <a:solidFill>
                  <a:srgbClr val="FF0000"/>
                </a:solidFill>
                <a:latin typeface="Times New Roman" panose="02020603050405020304" pitchFamily="18" charset="0"/>
                <a:cs typeface="Times New Roman" panose="02020603050405020304" pitchFamily="18" charset="0"/>
              </a:rPr>
              <a:t>đường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lụa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6863640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762000"/>
            <a:ext cx="8991600" cy="762000"/>
          </a:xfrm>
        </p:spPr>
        <p:txBody>
          <a:bodyPr>
            <a:noAutofit/>
          </a:bodyPr>
          <a:lstStyle/>
          <a:p>
            <a:r>
              <a:rPr lang="en-US" sz="3200" b="1" dirty="0" smtClean="0">
                <a:latin typeface="Times New Roman" panose="02020603050405020304" pitchFamily="18" charset="0"/>
                <a:cs typeface="Times New Roman" pitchFamily="18" charset="0"/>
              </a:rPr>
              <a:t>3.</a:t>
            </a:r>
            <a:r>
              <a:rPr lang="en-US" sz="3200" b="1" dirty="0" smtClean="0">
                <a:solidFill>
                  <a:srgbClr val="FF0000"/>
                </a:solidFill>
                <a:latin typeface="Times New Roman" panose="02020603050405020304" pitchFamily="18" charset="0"/>
                <a:cs typeface="Times New Roman" pitchFamily="18" charset="0"/>
              </a:rPr>
              <a:t> </a:t>
            </a:r>
            <a:r>
              <a:rPr lang="en-US" sz="3200" b="1" dirty="0" err="1">
                <a:latin typeface="Times New Roman" panose="02020603050405020304" pitchFamily="18" charset="0"/>
                <a:cs typeface="Times New Roman" panose="02020603050405020304" pitchFamily="18" charset="0"/>
              </a:rPr>
              <a:t>Sự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triển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thời</a:t>
            </a:r>
            <a:r>
              <a:rPr lang="en-US" sz="3200" b="1" dirty="0">
                <a:latin typeface="Times New Roman" panose="02020603050405020304" pitchFamily="18" charset="0"/>
                <a:cs typeface="Times New Roman" panose="02020603050405020304" pitchFamily="18" charset="0"/>
              </a:rPr>
              <a:t> Minh - </a:t>
            </a:r>
            <a:r>
              <a:rPr lang="en-US" sz="3200" b="1" dirty="0" err="1">
                <a:latin typeface="Times New Roman" panose="02020603050405020304" pitchFamily="18" charset="0"/>
                <a:cs typeface="Times New Roman" panose="02020603050405020304" pitchFamily="18" charset="0"/>
              </a:rPr>
              <a:t>Thanh</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40255592"/>
      </p:ext>
    </p:extLst>
  </p:cSld>
  <p:clrMapOvr>
    <a:masterClrMapping/>
  </p:clrMapOvr>
  <p:transition>
    <p:split orient="ver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66700" y="685800"/>
            <a:ext cx="8610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Trình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bày</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những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biểu</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hiện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nổi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bật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về</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sự</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phát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triển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kinh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tế</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dưới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thời</a:t>
            </a:r>
            <a:r>
              <a:rPr lang="en-US" sz="3200" b="1" i="1" dirty="0">
                <a:latin typeface="Times New Roman" panose="02020603050405020304" pitchFamily="18" charset="0"/>
                <a:cs typeface="Times New Roman" panose="02020603050405020304" pitchFamily="18" charset="0"/>
              </a:rPr>
              <a:t> Minh - </a:t>
            </a:r>
            <a:r>
              <a:rPr lang="en-US" sz="3200" b="1" i="1" dirty="0" err="1">
                <a:latin typeface="Times New Roman" panose="02020603050405020304" pitchFamily="18" charset="0"/>
                <a:cs typeface="Times New Roman" panose="02020603050405020304" pitchFamily="18" charset="0"/>
              </a:rPr>
              <a:t>Thanh</a:t>
            </a:r>
            <a:r>
              <a:rPr lang="en-US" sz="3200" b="1" i="1"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nvPr>
        </p:nvGraphicFramePr>
        <p:xfrm>
          <a:off x="350520" y="2133600"/>
          <a:ext cx="8610600" cy="3720314"/>
        </p:xfrm>
        <a:graphic>
          <a:graphicData uri="http://schemas.openxmlformats.org/drawingml/2006/table">
            <a:tbl>
              <a:tblPr firstRow="1" firstCol="1" bandRow="1">
                <a:tableStyleId>{5C22544A-7EE6-4342-B048-85BDC9FD1C3A}</a:tableStyleId>
              </a:tblPr>
              <a:tblGrid>
                <a:gridCol w="31242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585273">
                <a:tc>
                  <a:txBody>
                    <a:bodyPr/>
                    <a:lstStyle/>
                    <a:p>
                      <a:pPr indent="254000" algn="ctr">
                        <a:lnSpc>
                          <a:spcPct val="144000"/>
                        </a:lnSpc>
                        <a:spcBef>
                          <a:spcPts val="600"/>
                        </a:spcBef>
                        <a:spcAft>
                          <a:spcPts val="600"/>
                        </a:spcAft>
                        <a:tabLst>
                          <a:tab pos="442595" algn="l"/>
                        </a:tabLst>
                      </a:pPr>
                      <a:r>
                        <a:rPr lang="en-US" sz="2800" b="1" dirty="0" err="1">
                          <a:solidFill>
                            <a:schemeClr val="tx1"/>
                          </a:solidFill>
                          <a:effectLst/>
                          <a:latin typeface="Times New Roman" panose="02020603050405020304" pitchFamily="18" charset="0"/>
                          <a:ea typeface="Arial" panose="020B0604020202020204" pitchFamily="34" charset="0"/>
                        </a:rPr>
                        <a:t>Lĩnh</a:t>
                      </a:r>
                      <a:r>
                        <a:rPr lang="en-US" sz="2800" b="1" dirty="0">
                          <a:solidFill>
                            <a:schemeClr val="tx1"/>
                          </a:solidFill>
                          <a:effectLst/>
                          <a:latin typeface="Times New Roman" panose="02020603050405020304" pitchFamily="18" charset="0"/>
                          <a:ea typeface="Arial" panose="020B0604020202020204" pitchFamily="34" charset="0"/>
                        </a:rPr>
                        <a:t> </a:t>
                      </a:r>
                      <a:r>
                        <a:rPr lang="en-US" sz="2800" b="1" dirty="0" err="1">
                          <a:solidFill>
                            <a:schemeClr val="tx1"/>
                          </a:solidFill>
                          <a:effectLst/>
                          <a:latin typeface="Times New Roman" panose="02020603050405020304" pitchFamily="18" charset="0"/>
                          <a:ea typeface="Arial" panose="020B0604020202020204" pitchFamily="34" charset="0"/>
                        </a:rPr>
                        <a:t>vực</a:t>
                      </a:r>
                      <a:endParaRPr lang="en-US" sz="2800" dirty="0">
                        <a:solidFill>
                          <a:schemeClr val="tx1"/>
                        </a:solidFill>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254000" algn="ctr">
                        <a:lnSpc>
                          <a:spcPct val="144000"/>
                        </a:lnSpc>
                        <a:spcBef>
                          <a:spcPts val="600"/>
                        </a:spcBef>
                        <a:spcAft>
                          <a:spcPts val="600"/>
                        </a:spcAft>
                        <a:tabLst>
                          <a:tab pos="442595" algn="l"/>
                        </a:tabLst>
                      </a:pPr>
                      <a:r>
                        <a:rPr lang="en-US" sz="2800" b="1" dirty="0" err="1">
                          <a:solidFill>
                            <a:schemeClr val="tx1"/>
                          </a:solidFill>
                          <a:effectLst/>
                          <a:latin typeface="Times New Roman" panose="02020603050405020304" pitchFamily="18" charset="0"/>
                          <a:ea typeface="Arial" panose="020B0604020202020204" pitchFamily="34" charset="0"/>
                        </a:rPr>
                        <a:t>Biểu</a:t>
                      </a:r>
                      <a:r>
                        <a:rPr lang="en-US" sz="2800" b="1" dirty="0">
                          <a:solidFill>
                            <a:schemeClr val="tx1"/>
                          </a:solidFill>
                          <a:effectLst/>
                          <a:latin typeface="Times New Roman" panose="02020603050405020304" pitchFamily="18" charset="0"/>
                          <a:ea typeface="Arial" panose="020B0604020202020204" pitchFamily="34" charset="0"/>
                        </a:rPr>
                        <a:t> </a:t>
                      </a:r>
                      <a:r>
                        <a:rPr lang="en-US" sz="2800" b="1" dirty="0" err="1">
                          <a:solidFill>
                            <a:schemeClr val="tx1"/>
                          </a:solidFill>
                          <a:effectLst/>
                          <a:latin typeface="Times New Roman" panose="02020603050405020304" pitchFamily="18" charset="0"/>
                          <a:ea typeface="Arial" panose="020B0604020202020204" pitchFamily="34" charset="0"/>
                        </a:rPr>
                        <a:t>hiện</a:t>
                      </a:r>
                      <a:r>
                        <a:rPr lang="en-US" sz="2800" b="1" dirty="0">
                          <a:solidFill>
                            <a:schemeClr val="tx1"/>
                          </a:solidFill>
                          <a:effectLst/>
                          <a:latin typeface="Times New Roman" panose="02020603050405020304" pitchFamily="18" charset="0"/>
                          <a:ea typeface="Arial" panose="020B0604020202020204" pitchFamily="34" charset="0"/>
                        </a:rPr>
                        <a:t> </a:t>
                      </a:r>
                      <a:r>
                        <a:rPr lang="en-US" sz="2800" b="1" dirty="0" err="1">
                          <a:solidFill>
                            <a:schemeClr val="tx1"/>
                          </a:solidFill>
                          <a:effectLst/>
                          <a:latin typeface="Times New Roman" panose="02020603050405020304" pitchFamily="18" charset="0"/>
                          <a:ea typeface="Arial" panose="020B0604020202020204" pitchFamily="34" charset="0"/>
                        </a:rPr>
                        <a:t>nổi</a:t>
                      </a:r>
                      <a:r>
                        <a:rPr lang="en-US" sz="2800" b="1" dirty="0">
                          <a:solidFill>
                            <a:schemeClr val="tx1"/>
                          </a:solidFill>
                          <a:effectLst/>
                          <a:latin typeface="Times New Roman" panose="02020603050405020304" pitchFamily="18" charset="0"/>
                          <a:ea typeface="Arial" panose="020B0604020202020204" pitchFamily="34" charset="0"/>
                        </a:rPr>
                        <a:t> </a:t>
                      </a:r>
                      <a:r>
                        <a:rPr lang="en-US" sz="2800" b="1" dirty="0" err="1">
                          <a:solidFill>
                            <a:schemeClr val="tx1"/>
                          </a:solidFill>
                          <a:effectLst/>
                          <a:latin typeface="Times New Roman" panose="02020603050405020304" pitchFamily="18" charset="0"/>
                          <a:ea typeface="Arial" panose="020B0604020202020204" pitchFamily="34" charset="0"/>
                        </a:rPr>
                        <a:t>bật</a:t>
                      </a:r>
                      <a:endParaRPr lang="en-US" sz="2800" dirty="0">
                        <a:solidFill>
                          <a:schemeClr val="tx1"/>
                        </a:solidFill>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776456">
                <a:tc>
                  <a:txBody>
                    <a:bodyPr/>
                    <a:lstStyle/>
                    <a:p>
                      <a:pPr indent="254000" algn="just">
                        <a:lnSpc>
                          <a:spcPct val="144000"/>
                        </a:lnSpc>
                        <a:spcBef>
                          <a:spcPts val="600"/>
                        </a:spcBef>
                        <a:spcAft>
                          <a:spcPts val="0"/>
                        </a:spcAft>
                        <a:tabLst>
                          <a:tab pos="442595" algn="l"/>
                        </a:tabLst>
                      </a:pPr>
                      <a:r>
                        <a:rPr lang="en-US" sz="2800" dirty="0" err="1">
                          <a:solidFill>
                            <a:schemeClr val="tx1"/>
                          </a:solidFill>
                          <a:effectLst/>
                          <a:latin typeface="Times New Roman" panose="02020603050405020304" pitchFamily="18" charset="0"/>
                          <a:ea typeface="Arial" panose="020B0604020202020204" pitchFamily="34" charset="0"/>
                        </a:rPr>
                        <a:t>Nông</a:t>
                      </a:r>
                      <a:r>
                        <a:rPr lang="en-US" sz="2800" dirty="0">
                          <a:solidFill>
                            <a:schemeClr val="tx1"/>
                          </a:solidFill>
                          <a:effectLst/>
                          <a:latin typeface="Times New Roman" panose="02020603050405020304" pitchFamily="18" charset="0"/>
                          <a:ea typeface="Arial" panose="020B0604020202020204" pitchFamily="34" charset="0"/>
                        </a:rPr>
                        <a:t> </a:t>
                      </a:r>
                      <a:r>
                        <a:rPr lang="en-US" sz="2800" dirty="0" err="1">
                          <a:solidFill>
                            <a:schemeClr val="tx1"/>
                          </a:solidFill>
                          <a:effectLst/>
                          <a:latin typeface="Times New Roman" panose="02020603050405020304" pitchFamily="18" charset="0"/>
                          <a:ea typeface="Arial" panose="020B0604020202020204" pitchFamily="34" charset="0"/>
                        </a:rPr>
                        <a:t>nghiệp</a:t>
                      </a:r>
                      <a:endParaRPr lang="en-US" sz="2800" dirty="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254000" algn="just">
                        <a:lnSpc>
                          <a:spcPct val="144000"/>
                        </a:lnSpc>
                        <a:spcBef>
                          <a:spcPts val="600"/>
                        </a:spcBef>
                        <a:spcAft>
                          <a:spcPts val="0"/>
                        </a:spcAft>
                        <a:tabLst>
                          <a:tab pos="442595" algn="l"/>
                        </a:tabLst>
                      </a:pPr>
                      <a:r>
                        <a:rPr lang="en-US" sz="2800" dirty="0">
                          <a:solidFill>
                            <a:schemeClr val="tx1"/>
                          </a:solidFill>
                          <a:effectLst/>
                          <a:latin typeface="Times New Roman" panose="02020603050405020304" pitchFamily="18" charset="0"/>
                          <a:ea typeface="Arial" panose="020B0604020202020204" pitchFamily="34" charset="0"/>
                        </a:rPr>
                        <a:t> </a:t>
                      </a:r>
                      <a:endParaRPr lang="en-US" sz="2800" dirty="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76456">
                <a:tc>
                  <a:txBody>
                    <a:bodyPr/>
                    <a:lstStyle/>
                    <a:p>
                      <a:pPr indent="254000" algn="just">
                        <a:lnSpc>
                          <a:spcPct val="144000"/>
                        </a:lnSpc>
                        <a:spcBef>
                          <a:spcPts val="600"/>
                        </a:spcBef>
                        <a:spcAft>
                          <a:spcPts val="0"/>
                        </a:spcAft>
                        <a:tabLst>
                          <a:tab pos="442595" algn="l"/>
                        </a:tabLst>
                      </a:pPr>
                      <a:r>
                        <a:rPr lang="en-US" sz="2800">
                          <a:solidFill>
                            <a:schemeClr val="tx1"/>
                          </a:solidFill>
                          <a:effectLst/>
                          <a:latin typeface="Times New Roman" panose="02020603050405020304" pitchFamily="18" charset="0"/>
                          <a:ea typeface="Arial" panose="020B0604020202020204" pitchFamily="34" charset="0"/>
                        </a:rPr>
                        <a:t>Thủ công nghiệp</a:t>
                      </a:r>
                      <a:endParaRPr lang="en-US" sz="28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254000" algn="just">
                        <a:lnSpc>
                          <a:spcPct val="144000"/>
                        </a:lnSpc>
                        <a:spcBef>
                          <a:spcPts val="600"/>
                        </a:spcBef>
                        <a:spcAft>
                          <a:spcPts val="0"/>
                        </a:spcAft>
                        <a:tabLst>
                          <a:tab pos="442595" algn="l"/>
                        </a:tabLst>
                      </a:pPr>
                      <a:r>
                        <a:rPr lang="en-US" sz="2800" dirty="0">
                          <a:solidFill>
                            <a:schemeClr val="tx1"/>
                          </a:solidFill>
                          <a:effectLst/>
                          <a:latin typeface="Times New Roman" panose="02020603050405020304" pitchFamily="18" charset="0"/>
                          <a:ea typeface="Arial" panose="020B0604020202020204" pitchFamily="34" charset="0"/>
                        </a:rPr>
                        <a:t> </a:t>
                      </a:r>
                      <a:endParaRPr lang="en-US" sz="2800" dirty="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76456">
                <a:tc>
                  <a:txBody>
                    <a:bodyPr/>
                    <a:lstStyle/>
                    <a:p>
                      <a:pPr indent="254000" algn="just">
                        <a:lnSpc>
                          <a:spcPct val="144000"/>
                        </a:lnSpc>
                        <a:spcBef>
                          <a:spcPts val="600"/>
                        </a:spcBef>
                        <a:spcAft>
                          <a:spcPts val="0"/>
                        </a:spcAft>
                        <a:tabLst>
                          <a:tab pos="442595" algn="l"/>
                        </a:tabLst>
                      </a:pPr>
                      <a:r>
                        <a:rPr lang="en-US" sz="2800">
                          <a:solidFill>
                            <a:schemeClr val="tx1"/>
                          </a:solidFill>
                          <a:effectLst/>
                          <a:latin typeface="Times New Roman" panose="02020603050405020304" pitchFamily="18" charset="0"/>
                          <a:ea typeface="Arial" panose="020B0604020202020204" pitchFamily="34" charset="0"/>
                        </a:rPr>
                        <a:t>Thương nghiệp</a:t>
                      </a:r>
                      <a:endParaRPr lang="en-US" sz="28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254000" algn="just">
                        <a:lnSpc>
                          <a:spcPct val="144000"/>
                        </a:lnSpc>
                        <a:spcBef>
                          <a:spcPts val="600"/>
                        </a:spcBef>
                        <a:spcAft>
                          <a:spcPts val="0"/>
                        </a:spcAft>
                        <a:tabLst>
                          <a:tab pos="442595" algn="l"/>
                        </a:tabLst>
                      </a:pPr>
                      <a:r>
                        <a:rPr lang="en-US" sz="2800" dirty="0">
                          <a:solidFill>
                            <a:schemeClr val="tx1"/>
                          </a:solidFill>
                          <a:effectLst/>
                          <a:latin typeface="Times New Roman" panose="02020603050405020304" pitchFamily="18" charset="0"/>
                          <a:ea typeface="Arial" panose="020B0604020202020204" pitchFamily="34" charset="0"/>
                        </a:rPr>
                        <a:t> </a:t>
                      </a:r>
                      <a:endParaRPr lang="en-US" sz="2800" dirty="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776456">
                <a:tc>
                  <a:txBody>
                    <a:bodyPr/>
                    <a:lstStyle/>
                    <a:p>
                      <a:pPr indent="254000" algn="just">
                        <a:lnSpc>
                          <a:spcPct val="144000"/>
                        </a:lnSpc>
                        <a:spcBef>
                          <a:spcPts val="600"/>
                        </a:spcBef>
                        <a:spcAft>
                          <a:spcPts val="0"/>
                        </a:spcAft>
                        <a:tabLst>
                          <a:tab pos="442595" algn="l"/>
                        </a:tabLst>
                      </a:pPr>
                      <a:r>
                        <a:rPr lang="en-US" sz="2800">
                          <a:solidFill>
                            <a:schemeClr val="tx1"/>
                          </a:solidFill>
                          <a:effectLst/>
                          <a:latin typeface="Times New Roman" panose="02020603050405020304" pitchFamily="18" charset="0"/>
                          <a:ea typeface="Arial" panose="020B0604020202020204" pitchFamily="34" charset="0"/>
                        </a:rPr>
                        <a:t>Ngoại thương</a:t>
                      </a:r>
                      <a:endParaRPr lang="en-US" sz="28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254000" algn="just">
                        <a:lnSpc>
                          <a:spcPct val="144000"/>
                        </a:lnSpc>
                        <a:spcBef>
                          <a:spcPts val="600"/>
                        </a:spcBef>
                        <a:spcAft>
                          <a:spcPts val="0"/>
                        </a:spcAft>
                        <a:tabLst>
                          <a:tab pos="442595" algn="l"/>
                        </a:tabLst>
                      </a:pPr>
                      <a:r>
                        <a:rPr lang="en-US" sz="2800" dirty="0">
                          <a:solidFill>
                            <a:schemeClr val="tx1"/>
                          </a:solidFill>
                          <a:effectLst/>
                          <a:latin typeface="Times New Roman" panose="02020603050405020304" pitchFamily="18" charset="0"/>
                          <a:ea typeface="Arial" panose="020B0604020202020204" pitchFamily="34" charset="0"/>
                        </a:rPr>
                        <a:t> </a:t>
                      </a:r>
                      <a:endParaRPr lang="en-US" sz="2800" dirty="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49682408"/>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457200"/>
            <a:ext cx="46482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8600" y="609600"/>
            <a:ext cx="3657600" cy="5693866"/>
          </a:xfrm>
          <a:prstGeom prst="rect">
            <a:avLst/>
          </a:prstGeom>
          <a:noFill/>
        </p:spPr>
        <p:txBody>
          <a:bodyPr wrap="square" rtlCol="0">
            <a:spAutoFit/>
          </a:bodyPr>
          <a:lstStyle/>
          <a:p>
            <a:pPr algn="just"/>
            <a:r>
              <a:rPr lang="en-US" sz="2800" b="1" smtClean="0">
                <a:solidFill>
                  <a:srgbClr val="FF0000"/>
                </a:solidFill>
                <a:latin typeface="Times New Roman" panose="02020603050405020304" pitchFamily="18" charset="0"/>
                <a:cs typeface="Times New Roman" panose="02020603050405020304" pitchFamily="18" charset="0"/>
              </a:rPr>
              <a:t>Em có biết?</a:t>
            </a:r>
          </a:p>
          <a:p>
            <a:pPr algn="just"/>
            <a:r>
              <a:rPr lang="en-US" sz="2800" smtClean="0">
                <a:latin typeface="Times New Roman" panose="02020603050405020304" pitchFamily="18" charset="0"/>
                <a:cs typeface="Times New Roman" panose="02020603050405020304" pitchFamily="18" charset="0"/>
              </a:rPr>
              <a:t>Thời Minh, trấn Cảnh Đức được mệnh danh là kinh đô đồ sứ của Trung Quốc. Trong đó nổi tiếng nhất là đồ sứ của trắng với khoảng hơn 3000 loại sản phẩm khác nhau, được miêu tả là “Trắng như ngọc, sáng như gương, mỏng như giấy và vang như chuông”.</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0965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609600"/>
            <a:ext cx="7010400" cy="436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57200" y="4972749"/>
            <a:ext cx="8610600" cy="1569660"/>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Di tích Tử Cấm Thành –một cung điện lớn và là một trong những biểu tượng của Trung Quốc thời phong kiến. Từ thế kỉ VII đến giữa thế kỉ XIX, chế độ phong kiến của Trung Quốc tiếp tục phát triển như thế nào trên các lĩnh vực chính trị, kinh tế, văn hoá, xã hội?</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3192486"/>
      </p:ext>
    </p:extLst>
  </p:cSld>
  <p:clrMapOvr>
    <a:masterClrMapping/>
  </p:clrMapOvr>
  <p:transition>
    <p:split orient="vert"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46482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04800"/>
            <a:ext cx="4191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8097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76200"/>
            <a:ext cx="8991600" cy="762000"/>
          </a:xfrm>
        </p:spPr>
        <p:txBody>
          <a:bodyPr>
            <a:noAutofit/>
          </a:bodyPr>
          <a:lstStyle/>
          <a:p>
            <a:r>
              <a:rPr lang="en-US" sz="3200" b="1" dirty="0" smtClean="0">
                <a:latin typeface="Times New Roman" panose="02020603050405020304" pitchFamily="18" charset="0"/>
                <a:cs typeface="Times New Roman" pitchFamily="18" charset="0"/>
              </a:rPr>
              <a:t>3.</a:t>
            </a:r>
            <a:r>
              <a:rPr lang="en-US" sz="3200" b="1" dirty="0" smtClean="0">
                <a:solidFill>
                  <a:srgbClr val="FF0000"/>
                </a:solidFill>
                <a:latin typeface="Times New Roman" panose="02020603050405020304" pitchFamily="18" charset="0"/>
                <a:cs typeface="Times New Roman" pitchFamily="18" charset="0"/>
              </a:rPr>
              <a:t> </a:t>
            </a:r>
            <a:r>
              <a:rPr lang="en-US" sz="3200" b="1" dirty="0" err="1">
                <a:latin typeface="Times New Roman" panose="02020603050405020304" pitchFamily="18" charset="0"/>
                <a:cs typeface="Times New Roman" panose="02020603050405020304" pitchFamily="18" charset="0"/>
              </a:rPr>
              <a:t>Sự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triển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thời</a:t>
            </a:r>
            <a:r>
              <a:rPr lang="en-US" sz="3200" b="1" dirty="0">
                <a:latin typeface="Times New Roman" panose="02020603050405020304" pitchFamily="18" charset="0"/>
                <a:cs typeface="Times New Roman" panose="02020603050405020304" pitchFamily="18" charset="0"/>
              </a:rPr>
              <a:t> Minh - </a:t>
            </a:r>
            <a:r>
              <a:rPr lang="en-US" sz="3200" b="1" dirty="0" err="1">
                <a:latin typeface="Times New Roman" panose="02020603050405020304" pitchFamily="18" charset="0"/>
                <a:cs typeface="Times New Roman" panose="02020603050405020304" pitchFamily="18" charset="0"/>
              </a:rPr>
              <a:t>Thanh</a:t>
            </a:r>
            <a:endParaRPr lang="en-US" sz="3200" b="1" dirty="0">
              <a:solidFill>
                <a:srgbClr val="FF0000"/>
              </a:solidFill>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73088326"/>
              </p:ext>
            </p:extLst>
          </p:nvPr>
        </p:nvGraphicFramePr>
        <p:xfrm>
          <a:off x="152400" y="762000"/>
          <a:ext cx="8839200" cy="5806440"/>
        </p:xfrm>
        <a:graphic>
          <a:graphicData uri="http://schemas.openxmlformats.org/drawingml/2006/table">
            <a:tbl>
              <a:tblPr firstRow="1" firstCol="1" bandRow="1">
                <a:tableStyleId>{5C22544A-7EE6-4342-B048-85BDC9FD1C3A}</a:tableStyleId>
              </a:tblPr>
              <a:tblGrid>
                <a:gridCol w="3048000">
                  <a:extLst>
                    <a:ext uri="{9D8B030D-6E8A-4147-A177-3AD203B41FA5}">
                      <a16:colId xmlns:a16="http://schemas.microsoft.com/office/drawing/2014/main" val="20000"/>
                    </a:ext>
                  </a:extLst>
                </a:gridCol>
                <a:gridCol w="5791200">
                  <a:extLst>
                    <a:ext uri="{9D8B030D-6E8A-4147-A177-3AD203B41FA5}">
                      <a16:colId xmlns:a16="http://schemas.microsoft.com/office/drawing/2014/main" val="20001"/>
                    </a:ext>
                  </a:extLst>
                </a:gridCol>
              </a:tblGrid>
              <a:tr h="956541">
                <a:tc>
                  <a:txBody>
                    <a:bodyPr/>
                    <a:lstStyle/>
                    <a:p>
                      <a:pPr indent="254000" algn="ctr">
                        <a:lnSpc>
                          <a:spcPct val="144000"/>
                        </a:lnSpc>
                        <a:spcBef>
                          <a:spcPts val="600"/>
                        </a:spcBef>
                        <a:spcAft>
                          <a:spcPts val="600"/>
                        </a:spcAft>
                        <a:tabLst>
                          <a:tab pos="442595" algn="l"/>
                        </a:tabLst>
                      </a:pPr>
                      <a:r>
                        <a:rPr lang="en-US" sz="2800" b="1" dirty="0" err="1">
                          <a:solidFill>
                            <a:schemeClr val="tx1"/>
                          </a:solidFill>
                          <a:effectLst/>
                          <a:latin typeface="Times New Roman" panose="02020603050405020304" pitchFamily="18" charset="0"/>
                          <a:ea typeface="Arial" panose="020B0604020202020204" pitchFamily="34" charset="0"/>
                        </a:rPr>
                        <a:t>Lĩnh</a:t>
                      </a:r>
                      <a:r>
                        <a:rPr lang="en-US" sz="2800" b="1" dirty="0">
                          <a:solidFill>
                            <a:schemeClr val="tx1"/>
                          </a:solidFill>
                          <a:effectLst/>
                          <a:latin typeface="Times New Roman" panose="02020603050405020304" pitchFamily="18" charset="0"/>
                          <a:ea typeface="Arial" panose="020B0604020202020204" pitchFamily="34" charset="0"/>
                        </a:rPr>
                        <a:t> </a:t>
                      </a:r>
                      <a:r>
                        <a:rPr lang="en-US" sz="2800" b="1" dirty="0" err="1">
                          <a:solidFill>
                            <a:schemeClr val="tx1"/>
                          </a:solidFill>
                          <a:effectLst/>
                          <a:latin typeface="Times New Roman" panose="02020603050405020304" pitchFamily="18" charset="0"/>
                          <a:ea typeface="Arial" panose="020B0604020202020204" pitchFamily="34" charset="0"/>
                        </a:rPr>
                        <a:t>vực</a:t>
                      </a:r>
                      <a:endParaRPr lang="en-US" sz="2800" dirty="0">
                        <a:solidFill>
                          <a:schemeClr val="tx1"/>
                        </a:solidFill>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254000" algn="ctr">
                        <a:lnSpc>
                          <a:spcPct val="144000"/>
                        </a:lnSpc>
                        <a:spcBef>
                          <a:spcPts val="600"/>
                        </a:spcBef>
                        <a:spcAft>
                          <a:spcPts val="600"/>
                        </a:spcAft>
                        <a:tabLst>
                          <a:tab pos="442595" algn="l"/>
                        </a:tabLst>
                      </a:pPr>
                      <a:r>
                        <a:rPr lang="en-US" sz="2800" b="1" dirty="0" err="1">
                          <a:solidFill>
                            <a:schemeClr val="tx1"/>
                          </a:solidFill>
                          <a:effectLst/>
                          <a:latin typeface="Times New Roman" panose="02020603050405020304" pitchFamily="18" charset="0"/>
                          <a:ea typeface="Arial" panose="020B0604020202020204" pitchFamily="34" charset="0"/>
                        </a:rPr>
                        <a:t>Biểu</a:t>
                      </a:r>
                      <a:r>
                        <a:rPr lang="en-US" sz="2800" b="1" dirty="0">
                          <a:solidFill>
                            <a:schemeClr val="tx1"/>
                          </a:solidFill>
                          <a:effectLst/>
                          <a:latin typeface="Times New Roman" panose="02020603050405020304" pitchFamily="18" charset="0"/>
                          <a:ea typeface="Arial" panose="020B0604020202020204" pitchFamily="34" charset="0"/>
                        </a:rPr>
                        <a:t> </a:t>
                      </a:r>
                      <a:r>
                        <a:rPr lang="en-US" sz="2800" b="1" dirty="0" err="1">
                          <a:solidFill>
                            <a:schemeClr val="tx1"/>
                          </a:solidFill>
                          <a:effectLst/>
                          <a:latin typeface="Times New Roman" panose="02020603050405020304" pitchFamily="18" charset="0"/>
                          <a:ea typeface="Arial" panose="020B0604020202020204" pitchFamily="34" charset="0"/>
                        </a:rPr>
                        <a:t>hiện</a:t>
                      </a:r>
                      <a:r>
                        <a:rPr lang="en-US" sz="2800" b="1" dirty="0">
                          <a:solidFill>
                            <a:schemeClr val="tx1"/>
                          </a:solidFill>
                          <a:effectLst/>
                          <a:latin typeface="Times New Roman" panose="02020603050405020304" pitchFamily="18" charset="0"/>
                          <a:ea typeface="Arial" panose="020B0604020202020204" pitchFamily="34" charset="0"/>
                        </a:rPr>
                        <a:t> </a:t>
                      </a:r>
                      <a:r>
                        <a:rPr lang="en-US" sz="2800" b="1" dirty="0" err="1">
                          <a:solidFill>
                            <a:schemeClr val="tx1"/>
                          </a:solidFill>
                          <a:effectLst/>
                          <a:latin typeface="Times New Roman" panose="02020603050405020304" pitchFamily="18" charset="0"/>
                          <a:ea typeface="Arial" panose="020B0604020202020204" pitchFamily="34" charset="0"/>
                        </a:rPr>
                        <a:t>nổi</a:t>
                      </a:r>
                      <a:r>
                        <a:rPr lang="en-US" sz="2800" b="1" dirty="0">
                          <a:solidFill>
                            <a:schemeClr val="tx1"/>
                          </a:solidFill>
                          <a:effectLst/>
                          <a:latin typeface="Times New Roman" panose="02020603050405020304" pitchFamily="18" charset="0"/>
                          <a:ea typeface="Arial" panose="020B0604020202020204" pitchFamily="34" charset="0"/>
                        </a:rPr>
                        <a:t> </a:t>
                      </a:r>
                      <a:r>
                        <a:rPr lang="en-US" sz="2800" b="1" dirty="0" err="1">
                          <a:solidFill>
                            <a:schemeClr val="tx1"/>
                          </a:solidFill>
                          <a:effectLst/>
                          <a:latin typeface="Times New Roman" panose="02020603050405020304" pitchFamily="18" charset="0"/>
                          <a:ea typeface="Arial" panose="020B0604020202020204" pitchFamily="34" charset="0"/>
                        </a:rPr>
                        <a:t>bật</a:t>
                      </a:r>
                      <a:endParaRPr lang="en-US" sz="2800" dirty="0">
                        <a:solidFill>
                          <a:schemeClr val="tx1"/>
                        </a:solidFill>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208664">
                <a:tc>
                  <a:txBody>
                    <a:bodyPr/>
                    <a:lstStyle/>
                    <a:p>
                      <a:pPr indent="254000" algn="just">
                        <a:lnSpc>
                          <a:spcPct val="144000"/>
                        </a:lnSpc>
                        <a:spcBef>
                          <a:spcPts val="600"/>
                        </a:spcBef>
                        <a:spcAft>
                          <a:spcPts val="0"/>
                        </a:spcAft>
                        <a:tabLst>
                          <a:tab pos="442595" algn="l"/>
                        </a:tabLst>
                      </a:pPr>
                      <a:r>
                        <a:rPr lang="en-US" sz="2800" dirty="0" err="1">
                          <a:solidFill>
                            <a:schemeClr val="tx1"/>
                          </a:solidFill>
                          <a:effectLst/>
                          <a:latin typeface="Times New Roman" panose="02020603050405020304" pitchFamily="18" charset="0"/>
                          <a:ea typeface="Arial" panose="020B0604020202020204" pitchFamily="34" charset="0"/>
                        </a:rPr>
                        <a:t>Nông</a:t>
                      </a:r>
                      <a:r>
                        <a:rPr lang="en-US" sz="2800" dirty="0">
                          <a:solidFill>
                            <a:schemeClr val="tx1"/>
                          </a:solidFill>
                          <a:effectLst/>
                          <a:latin typeface="Times New Roman" panose="02020603050405020304" pitchFamily="18" charset="0"/>
                          <a:ea typeface="Arial" panose="020B0604020202020204" pitchFamily="34" charset="0"/>
                        </a:rPr>
                        <a:t> </a:t>
                      </a:r>
                      <a:r>
                        <a:rPr lang="en-US" sz="2800" dirty="0" err="1">
                          <a:solidFill>
                            <a:schemeClr val="tx1"/>
                          </a:solidFill>
                          <a:effectLst/>
                          <a:latin typeface="Times New Roman" panose="02020603050405020304" pitchFamily="18" charset="0"/>
                          <a:ea typeface="Arial" panose="020B0604020202020204" pitchFamily="34" charset="0"/>
                        </a:rPr>
                        <a:t>nghiệp</a:t>
                      </a:r>
                      <a:endParaRPr lang="en-US" sz="2800" dirty="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254000" algn="just" defTabSz="914400" rtl="0" eaLnBrk="1" fontAlgn="auto" latinLnBrk="0" hangingPunct="1">
                        <a:lnSpc>
                          <a:spcPct val="100000"/>
                        </a:lnSpc>
                        <a:spcBef>
                          <a:spcPts val="600"/>
                        </a:spcBef>
                        <a:spcAft>
                          <a:spcPts val="0"/>
                        </a:spcAft>
                        <a:buClrTx/>
                        <a:buSzTx/>
                        <a:buFontTx/>
                        <a:buNone/>
                        <a:tabLst>
                          <a:tab pos="442595" algn="l"/>
                        </a:tabLst>
                        <a:defRPr/>
                      </a:pPr>
                      <a:r>
                        <a:rPr lang="en-US" sz="2400" kern="1200" smtClean="0">
                          <a:solidFill>
                            <a:schemeClr val="tx1"/>
                          </a:solidFill>
                          <a:effectLst/>
                          <a:latin typeface="Times New Roman" panose="02020603050405020304" pitchFamily="18" charset="0"/>
                          <a:ea typeface="+mn-ea"/>
                          <a:cs typeface="Times New Roman" panose="02020603050405020304" pitchFamily="18" charset="0"/>
                        </a:rPr>
                        <a:t>Kỹ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thuật</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gieo</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trồng</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diện</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tích</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trồng</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trọt</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vượt</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xa</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thời</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kỳ</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trước</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sản</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lượng</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lương</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thực</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tăng</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nhiều</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208664">
                <a:tc>
                  <a:txBody>
                    <a:bodyPr/>
                    <a:lstStyle/>
                    <a:p>
                      <a:pPr indent="254000" algn="just">
                        <a:lnSpc>
                          <a:spcPct val="144000"/>
                        </a:lnSpc>
                        <a:spcBef>
                          <a:spcPts val="600"/>
                        </a:spcBef>
                        <a:spcAft>
                          <a:spcPts val="0"/>
                        </a:spcAft>
                        <a:tabLst>
                          <a:tab pos="442595" algn="l"/>
                        </a:tabLst>
                      </a:pPr>
                      <a:r>
                        <a:rPr lang="en-US" sz="2800">
                          <a:solidFill>
                            <a:schemeClr val="tx1"/>
                          </a:solidFill>
                          <a:effectLst/>
                          <a:latin typeface="Times New Roman" panose="02020603050405020304" pitchFamily="18" charset="0"/>
                          <a:ea typeface="Arial" panose="020B0604020202020204" pitchFamily="34" charset="0"/>
                        </a:rPr>
                        <a:t>Thủ công nghiệp</a:t>
                      </a:r>
                      <a:endParaRPr lang="en-US" sz="28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254000" algn="just" defTabSz="914400" rtl="0" eaLnBrk="1" fontAlgn="auto" latinLnBrk="0" hangingPunct="1">
                        <a:lnSpc>
                          <a:spcPct val="100000"/>
                        </a:lnSpc>
                        <a:spcBef>
                          <a:spcPts val="600"/>
                        </a:spcBef>
                        <a:spcAft>
                          <a:spcPts val="0"/>
                        </a:spcAft>
                        <a:buClrTx/>
                        <a:buSzTx/>
                        <a:buFontTx/>
                        <a:buNone/>
                        <a:tabLst>
                          <a:tab pos="442595" algn="l"/>
                        </a:tabLst>
                        <a:defRPr/>
                      </a:pPr>
                      <a:r>
                        <a:rPr lang="en-US" sz="2400" kern="1200" smtClean="0">
                          <a:solidFill>
                            <a:schemeClr val="tx1"/>
                          </a:solidFill>
                          <a:effectLst/>
                          <a:latin typeface="Times New Roman" panose="02020603050405020304" pitchFamily="18" charset="0"/>
                          <a:ea typeface="+mn-ea"/>
                          <a:cs typeface="Times New Roman" panose="02020603050405020304" pitchFamily="18" charset="0"/>
                        </a:rPr>
                        <a:t>Hình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thành</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những</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xưởng</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thủ</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công</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tương</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đối</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lớn</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thuê</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nhiều</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nhân</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công</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và</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sản</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phẩm</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rất</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đa</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dạng</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969531">
                <a:tc>
                  <a:txBody>
                    <a:bodyPr/>
                    <a:lstStyle/>
                    <a:p>
                      <a:pPr indent="254000" algn="just">
                        <a:lnSpc>
                          <a:spcPct val="144000"/>
                        </a:lnSpc>
                        <a:spcBef>
                          <a:spcPts val="600"/>
                        </a:spcBef>
                        <a:spcAft>
                          <a:spcPts val="0"/>
                        </a:spcAft>
                        <a:tabLst>
                          <a:tab pos="442595" algn="l"/>
                        </a:tabLst>
                      </a:pPr>
                      <a:r>
                        <a:rPr lang="en-US" sz="2800">
                          <a:solidFill>
                            <a:schemeClr val="tx1"/>
                          </a:solidFill>
                          <a:effectLst/>
                          <a:latin typeface="Times New Roman" panose="02020603050405020304" pitchFamily="18" charset="0"/>
                          <a:ea typeface="Arial" panose="020B0604020202020204" pitchFamily="34" charset="0"/>
                        </a:rPr>
                        <a:t>Thương nghiệp</a:t>
                      </a:r>
                      <a:endParaRPr lang="en-US" sz="28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254000" algn="just">
                        <a:lnSpc>
                          <a:spcPct val="100000"/>
                        </a:lnSpc>
                        <a:spcBef>
                          <a:spcPts val="600"/>
                        </a:spcBef>
                        <a:spcAft>
                          <a:spcPts val="0"/>
                        </a:spcAft>
                        <a:tabLst>
                          <a:tab pos="442595" algn="l"/>
                        </a:tabLst>
                      </a:pPr>
                      <a:r>
                        <a:rPr lang="en-US" sz="2400" kern="1200" smtClean="0">
                          <a:solidFill>
                            <a:schemeClr val="tx1"/>
                          </a:solidFill>
                          <a:effectLst/>
                          <a:latin typeface="Times New Roman" panose="02020603050405020304" pitchFamily="18" charset="0"/>
                          <a:ea typeface="+mn-ea"/>
                          <a:cs typeface="Times New Roman" panose="02020603050405020304" pitchFamily="18" charset="0"/>
                        </a:rPr>
                        <a:t>Nhiều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thành</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thị</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trở</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nên</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err="1" smtClean="0">
                          <a:solidFill>
                            <a:schemeClr val="tx1"/>
                          </a:solidFill>
                          <a:effectLst/>
                          <a:latin typeface="Times New Roman" panose="02020603050405020304" pitchFamily="18" charset="0"/>
                          <a:ea typeface="+mn-ea"/>
                          <a:cs typeface="Times New Roman" panose="02020603050405020304" pitchFamily="18" charset="0"/>
                        </a:rPr>
                        <a:t>phồn</a:t>
                      </a:r>
                      <a:r>
                        <a:rPr lang="en-US" sz="2400" kern="1200" smtClean="0">
                          <a:solidFill>
                            <a:schemeClr val="tx1"/>
                          </a:solidFill>
                          <a:effectLst/>
                          <a:latin typeface="Times New Roman" panose="02020603050405020304" pitchFamily="18" charset="0"/>
                          <a:ea typeface="+mn-ea"/>
                          <a:cs typeface="Times New Roman" panose="02020603050405020304" pitchFamily="18" charset="0"/>
                        </a:rPr>
                        <a:t> thịnh</a:t>
                      </a:r>
                      <a:r>
                        <a:rPr lang="en-US" sz="2400" kern="1200" baseline="0" smtClean="0">
                          <a:solidFill>
                            <a:schemeClr val="tx1"/>
                          </a:solidFill>
                          <a:effectLst/>
                          <a:latin typeface="Times New Roman" panose="02020603050405020304" pitchFamily="18" charset="0"/>
                          <a:ea typeface="+mn-ea"/>
                          <a:cs typeface="Times New Roman" panose="02020603050405020304" pitchFamily="18" charset="0"/>
                        </a:rPr>
                        <a:t> như</a:t>
                      </a:r>
                      <a:r>
                        <a:rPr lang="en-US" sz="2400" kern="120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Bắc</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Kinh</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smtClean="0">
                          <a:solidFill>
                            <a:schemeClr val="tx1"/>
                          </a:solidFill>
                          <a:effectLst/>
                          <a:latin typeface="Times New Roman" panose="02020603050405020304" pitchFamily="18" charset="0"/>
                          <a:ea typeface="+mn-ea"/>
                          <a:cs typeface="Times New Roman" panose="02020603050405020304" pitchFamily="18" charset="0"/>
                        </a:rPr>
                        <a:t>Nam Kinh…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Nhiều</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Thương</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cảng</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lớn</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a:t>
                      </a:r>
                      <a:r>
                        <a:rPr lang="en-US" sz="24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endParaRPr lang="en-US" sz="2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208664">
                <a:tc>
                  <a:txBody>
                    <a:bodyPr/>
                    <a:lstStyle/>
                    <a:p>
                      <a:pPr indent="254000" algn="just">
                        <a:lnSpc>
                          <a:spcPct val="144000"/>
                        </a:lnSpc>
                        <a:spcBef>
                          <a:spcPts val="600"/>
                        </a:spcBef>
                        <a:spcAft>
                          <a:spcPts val="0"/>
                        </a:spcAft>
                        <a:tabLst>
                          <a:tab pos="442595" algn="l"/>
                        </a:tabLst>
                      </a:pPr>
                      <a:r>
                        <a:rPr lang="en-US" sz="2800">
                          <a:solidFill>
                            <a:schemeClr val="tx1"/>
                          </a:solidFill>
                          <a:effectLst/>
                          <a:latin typeface="Times New Roman" panose="02020603050405020304" pitchFamily="18" charset="0"/>
                          <a:ea typeface="Arial" panose="020B0604020202020204" pitchFamily="34" charset="0"/>
                        </a:rPr>
                        <a:t>Ngoại thương</a:t>
                      </a:r>
                      <a:endParaRPr lang="en-US" sz="28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254000" algn="just" defTabSz="914400" rtl="0" eaLnBrk="1" fontAlgn="auto" latinLnBrk="0" hangingPunct="1">
                        <a:lnSpc>
                          <a:spcPct val="100000"/>
                        </a:lnSpc>
                        <a:spcBef>
                          <a:spcPts val="600"/>
                        </a:spcBef>
                        <a:spcAft>
                          <a:spcPts val="0"/>
                        </a:spcAft>
                        <a:buClrTx/>
                        <a:buSzTx/>
                        <a:buFontTx/>
                        <a:buNone/>
                        <a:tabLst>
                          <a:tab pos="442595" algn="l"/>
                        </a:tabLst>
                        <a:defRPr/>
                      </a:pP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Mở</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rộng</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giao</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thương</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với</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các</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nước</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Đông</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Nam Á,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Ấn</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Độ</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Ba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Tư</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thương</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nhân</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nước</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ngoài</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cũng</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mang</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tới</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đây</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nhiều</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hàng</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hóa</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để</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buôn</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bán</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a:t>
                      </a:r>
                      <a:endParaRPr lang="en-US" sz="2400" dirty="0" smtClean="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36346236"/>
      </p:ext>
    </p:extLst>
  </p:cSld>
  <p:clrMapOvr>
    <a:masterClrMapping/>
  </p:clrMapOvr>
  <p:transition>
    <p:split orient="vert"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066800"/>
            <a:ext cx="8077200" cy="1815882"/>
          </a:xfrm>
          <a:prstGeom prst="rect">
            <a:avLst/>
          </a:prstGeom>
        </p:spPr>
        <p:txBody>
          <a:bodyPr wrap="square">
            <a:spAutoFit/>
          </a:bodyPr>
          <a:lstStyle/>
          <a:p>
            <a:pPr algn="just"/>
            <a:r>
              <a:rPr lang="en-US" sz="2800" b="1">
                <a:solidFill>
                  <a:srgbClr val="000000"/>
                </a:solidFill>
                <a:latin typeface="Times New Roman" panose="02020603050405020304" pitchFamily="18" charset="0"/>
                <a:cs typeface="Times New Roman" panose="02020603050405020304" pitchFamily="18" charset="0"/>
              </a:rPr>
              <a:t>Câu 1. Triều đại phong kiến cuối cùng trong lịch sử Trung Quốc là</a:t>
            </a:r>
          </a:p>
          <a:p>
            <a:pPr algn="just"/>
            <a:r>
              <a:rPr lang="en-US" sz="2800">
                <a:solidFill>
                  <a:srgbClr val="000000"/>
                </a:solidFill>
                <a:latin typeface="Times New Roman" panose="02020603050405020304" pitchFamily="18" charset="0"/>
                <a:cs typeface="Times New Roman" panose="02020603050405020304" pitchFamily="18" charset="0"/>
              </a:rPr>
              <a:t>A. nhà </a:t>
            </a:r>
            <a:r>
              <a:rPr lang="en-US" sz="2800" smtClean="0">
                <a:solidFill>
                  <a:srgbClr val="000000"/>
                </a:solidFill>
                <a:latin typeface="Times New Roman" panose="02020603050405020304" pitchFamily="18" charset="0"/>
                <a:cs typeface="Times New Roman" panose="02020603050405020304" pitchFamily="18" charset="0"/>
              </a:rPr>
              <a:t>Hán.                   B</a:t>
            </a:r>
            <a:r>
              <a:rPr lang="en-US" sz="2800">
                <a:solidFill>
                  <a:srgbClr val="000000"/>
                </a:solidFill>
                <a:latin typeface="Times New Roman" panose="02020603050405020304" pitchFamily="18" charset="0"/>
                <a:cs typeface="Times New Roman" panose="02020603050405020304" pitchFamily="18" charset="0"/>
              </a:rPr>
              <a:t>. </a:t>
            </a:r>
            <a:r>
              <a:rPr lang="en-US" sz="2800" smtClean="0">
                <a:solidFill>
                  <a:srgbClr val="000000"/>
                </a:solidFill>
                <a:latin typeface="Times New Roman" panose="02020603050405020304" pitchFamily="18" charset="0"/>
                <a:cs typeface="Times New Roman" panose="02020603050405020304" pitchFamily="18" charset="0"/>
              </a:rPr>
              <a:t>nhà Thanh</a:t>
            </a:r>
            <a:r>
              <a:rPr lang="en-US" sz="2800">
                <a:solidFill>
                  <a:srgbClr val="000000"/>
                </a:solidFill>
                <a:latin typeface="Times New Roman" panose="02020603050405020304" pitchFamily="18" charset="0"/>
                <a:cs typeface="Times New Roman" panose="02020603050405020304" pitchFamily="18" charset="0"/>
              </a:rPr>
              <a:t>.</a:t>
            </a:r>
          </a:p>
          <a:p>
            <a:pPr algn="just"/>
            <a:r>
              <a:rPr lang="en-US" sz="2800">
                <a:solidFill>
                  <a:srgbClr val="000000"/>
                </a:solidFill>
                <a:latin typeface="Times New Roman" panose="02020603050405020304" pitchFamily="18" charset="0"/>
                <a:cs typeface="Times New Roman" panose="02020603050405020304" pitchFamily="18" charset="0"/>
              </a:rPr>
              <a:t>C. nhà </a:t>
            </a:r>
            <a:r>
              <a:rPr lang="en-US" sz="2800" smtClean="0">
                <a:solidFill>
                  <a:srgbClr val="000000"/>
                </a:solidFill>
                <a:latin typeface="Times New Roman" panose="02020603050405020304" pitchFamily="18" charset="0"/>
                <a:cs typeface="Times New Roman" panose="02020603050405020304" pitchFamily="18" charset="0"/>
              </a:rPr>
              <a:t>Tống.                  D</a:t>
            </a:r>
            <a:r>
              <a:rPr lang="en-US" sz="2800">
                <a:solidFill>
                  <a:srgbClr val="000000"/>
                </a:solidFill>
                <a:latin typeface="Times New Roman" panose="02020603050405020304" pitchFamily="18" charset="0"/>
                <a:cs typeface="Times New Roman" panose="02020603050405020304" pitchFamily="18" charset="0"/>
              </a:rPr>
              <a:t>. nhà Minh.</a:t>
            </a:r>
            <a:endParaRPr lang="en-US" sz="2800" b="0" i="0">
              <a:solidFill>
                <a:srgbClr val="000000"/>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609600" y="3352800"/>
            <a:ext cx="8001000" cy="1815882"/>
          </a:xfrm>
          <a:prstGeom prst="rect">
            <a:avLst/>
          </a:prstGeom>
        </p:spPr>
        <p:txBody>
          <a:bodyPr wrap="square">
            <a:spAutoFit/>
          </a:bodyPr>
          <a:lstStyle/>
          <a:p>
            <a:pPr algn="just"/>
            <a:r>
              <a:rPr lang="vi-VN" sz="2800" b="1">
                <a:solidFill>
                  <a:srgbClr val="000000"/>
                </a:solidFill>
                <a:latin typeface="+mj-lt"/>
              </a:rPr>
              <a:t>Câu 2. Chế độ lấy ruộng công và ruộng hoang chia cho nông dân dưới thời nhà Đường được gọi là</a:t>
            </a:r>
          </a:p>
          <a:p>
            <a:pPr algn="just"/>
            <a:r>
              <a:rPr lang="vi-VN" sz="2800">
                <a:solidFill>
                  <a:srgbClr val="000000"/>
                </a:solidFill>
                <a:latin typeface="+mj-lt"/>
              </a:rPr>
              <a:t>A. chế độ tỉch </a:t>
            </a:r>
            <a:r>
              <a:rPr lang="vi-VN" sz="2800" smtClean="0">
                <a:solidFill>
                  <a:srgbClr val="000000"/>
                </a:solidFill>
                <a:latin typeface="+mj-lt"/>
              </a:rPr>
              <a:t>điền.</a:t>
            </a:r>
            <a:r>
              <a:rPr lang="en-US" sz="2800" smtClean="0">
                <a:solidFill>
                  <a:srgbClr val="000000"/>
                </a:solidFill>
                <a:latin typeface="+mj-lt"/>
              </a:rPr>
              <a:t>            </a:t>
            </a:r>
            <a:r>
              <a:rPr lang="vi-VN" sz="2800" smtClean="0">
                <a:solidFill>
                  <a:srgbClr val="000000"/>
                </a:solidFill>
                <a:latin typeface="+mj-lt"/>
              </a:rPr>
              <a:t>B</a:t>
            </a:r>
            <a:r>
              <a:rPr lang="vi-VN" sz="2800">
                <a:solidFill>
                  <a:srgbClr val="000000"/>
                </a:solidFill>
                <a:latin typeface="+mj-lt"/>
              </a:rPr>
              <a:t>. chế độ quân điền.</a:t>
            </a:r>
          </a:p>
          <a:p>
            <a:pPr algn="just"/>
            <a:r>
              <a:rPr lang="vi-VN" sz="2800">
                <a:solidFill>
                  <a:srgbClr val="000000"/>
                </a:solidFill>
                <a:latin typeface="+mj-lt"/>
              </a:rPr>
              <a:t>C. chế độ lĩnh </a:t>
            </a:r>
            <a:r>
              <a:rPr lang="vi-VN" sz="2800" smtClean="0">
                <a:solidFill>
                  <a:srgbClr val="000000"/>
                </a:solidFill>
                <a:latin typeface="+mj-lt"/>
              </a:rPr>
              <a:t>canh.</a:t>
            </a:r>
            <a:r>
              <a:rPr lang="en-US" sz="2800" smtClean="0">
                <a:solidFill>
                  <a:srgbClr val="000000"/>
                </a:solidFill>
                <a:latin typeface="+mj-lt"/>
              </a:rPr>
              <a:t>           </a:t>
            </a:r>
            <a:r>
              <a:rPr lang="vi-VN" sz="2800" smtClean="0">
                <a:solidFill>
                  <a:srgbClr val="000000"/>
                </a:solidFill>
                <a:latin typeface="+mj-lt"/>
              </a:rPr>
              <a:t>D</a:t>
            </a:r>
            <a:r>
              <a:rPr lang="vi-VN" sz="2800">
                <a:solidFill>
                  <a:srgbClr val="000000"/>
                </a:solidFill>
                <a:latin typeface="+mj-lt"/>
              </a:rPr>
              <a:t>. chế độ công điền.</a:t>
            </a:r>
            <a:endParaRPr lang="vi-VN" sz="2800" b="0" i="0">
              <a:solidFill>
                <a:srgbClr val="000000"/>
              </a:solidFill>
              <a:effectLst/>
              <a:latin typeface="+mj-lt"/>
            </a:endParaRPr>
          </a:p>
        </p:txBody>
      </p:sp>
    </p:spTree>
    <p:extLst>
      <p:ext uri="{BB962C8B-B14F-4D97-AF65-F5344CB8AC3E}">
        <p14:creationId xmlns:p14="http://schemas.microsoft.com/office/powerpoint/2010/main" val="55608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4108" y="838200"/>
            <a:ext cx="8382000" cy="1815882"/>
          </a:xfrm>
          <a:prstGeom prst="rect">
            <a:avLst/>
          </a:prstGeom>
        </p:spPr>
        <p:txBody>
          <a:bodyPr wrap="square">
            <a:spAutoFit/>
          </a:bodyPr>
          <a:lstStyle/>
          <a:p>
            <a:pPr algn="just"/>
            <a:r>
              <a:rPr lang="vi-VN" sz="2800" b="1">
                <a:solidFill>
                  <a:srgbClr val="000000"/>
                </a:solidFill>
                <a:latin typeface="+mj-lt"/>
              </a:rPr>
              <a:t>Câu </a:t>
            </a:r>
            <a:r>
              <a:rPr lang="en-US" sz="2800" b="1" smtClean="0">
                <a:solidFill>
                  <a:srgbClr val="000000"/>
                </a:solidFill>
                <a:latin typeface="+mj-lt"/>
              </a:rPr>
              <a:t>3</a:t>
            </a:r>
            <a:r>
              <a:rPr lang="vi-VN" sz="2800" b="1" smtClean="0">
                <a:solidFill>
                  <a:srgbClr val="000000"/>
                </a:solidFill>
                <a:latin typeface="+mj-lt"/>
              </a:rPr>
              <a:t>.</a:t>
            </a:r>
            <a:r>
              <a:rPr lang="vi-VN" sz="2800" b="1">
                <a:solidFill>
                  <a:srgbClr val="000000"/>
                </a:solidFill>
                <a:latin typeface="+mj-lt"/>
              </a:rPr>
              <a:t> Dưới thời Đường, chế độ phong kiến ở </a:t>
            </a:r>
            <a:endParaRPr lang="en-US" sz="2800" b="1" smtClean="0">
              <a:solidFill>
                <a:srgbClr val="000000"/>
              </a:solidFill>
              <a:latin typeface="+mj-lt"/>
            </a:endParaRPr>
          </a:p>
          <a:p>
            <a:pPr algn="just"/>
            <a:r>
              <a:rPr lang="vi-VN" sz="2800" b="1" smtClean="0">
                <a:solidFill>
                  <a:srgbClr val="000000"/>
                </a:solidFill>
                <a:latin typeface="+mj-lt"/>
              </a:rPr>
              <a:t>Trung </a:t>
            </a:r>
            <a:r>
              <a:rPr lang="vi-VN" sz="2800" b="1">
                <a:solidFill>
                  <a:srgbClr val="000000"/>
                </a:solidFill>
                <a:latin typeface="+mj-lt"/>
              </a:rPr>
              <a:t>Quốc</a:t>
            </a:r>
          </a:p>
          <a:p>
            <a:pPr algn="just"/>
            <a:r>
              <a:rPr lang="vi-VN" sz="2800">
                <a:solidFill>
                  <a:srgbClr val="000000"/>
                </a:solidFill>
                <a:latin typeface="+mj-lt"/>
              </a:rPr>
              <a:t>A. mới được hình </a:t>
            </a:r>
            <a:r>
              <a:rPr lang="vi-VN" sz="2800" smtClean="0">
                <a:solidFill>
                  <a:srgbClr val="000000"/>
                </a:solidFill>
                <a:latin typeface="+mj-lt"/>
              </a:rPr>
              <a:t>thành.</a:t>
            </a:r>
            <a:r>
              <a:rPr lang="en-US" sz="2800" smtClean="0">
                <a:solidFill>
                  <a:srgbClr val="000000"/>
                </a:solidFill>
                <a:latin typeface="+mj-lt"/>
              </a:rPr>
              <a:t>           </a:t>
            </a:r>
            <a:r>
              <a:rPr lang="vi-VN" sz="2800" smtClean="0">
                <a:solidFill>
                  <a:srgbClr val="000000"/>
                </a:solidFill>
                <a:latin typeface="+mj-lt"/>
              </a:rPr>
              <a:t>B</a:t>
            </a:r>
            <a:r>
              <a:rPr lang="vi-VN" sz="2800">
                <a:solidFill>
                  <a:srgbClr val="000000"/>
                </a:solidFill>
                <a:latin typeface="+mj-lt"/>
              </a:rPr>
              <a:t>. bước đầu phát triển.</a:t>
            </a:r>
          </a:p>
          <a:p>
            <a:pPr algn="just"/>
            <a:r>
              <a:rPr lang="vi-VN" sz="2800">
                <a:solidFill>
                  <a:srgbClr val="000000"/>
                </a:solidFill>
                <a:latin typeface="+mj-lt"/>
              </a:rPr>
              <a:t>C. phát triển đến đỉnh </a:t>
            </a:r>
            <a:r>
              <a:rPr lang="vi-VN" sz="2800" smtClean="0">
                <a:solidFill>
                  <a:srgbClr val="000000"/>
                </a:solidFill>
                <a:latin typeface="+mj-lt"/>
              </a:rPr>
              <a:t>cao.</a:t>
            </a:r>
            <a:r>
              <a:rPr lang="en-US" sz="2800" smtClean="0">
                <a:solidFill>
                  <a:srgbClr val="000000"/>
                </a:solidFill>
                <a:latin typeface="+mj-lt"/>
              </a:rPr>
              <a:t>        </a:t>
            </a:r>
            <a:r>
              <a:rPr lang="vi-VN" sz="2800" smtClean="0">
                <a:solidFill>
                  <a:srgbClr val="000000"/>
                </a:solidFill>
                <a:latin typeface="+mj-lt"/>
              </a:rPr>
              <a:t>D</a:t>
            </a:r>
            <a:r>
              <a:rPr lang="vi-VN" sz="2800">
                <a:solidFill>
                  <a:srgbClr val="000000"/>
                </a:solidFill>
                <a:latin typeface="+mj-lt"/>
              </a:rPr>
              <a:t>. lâm vào khủng hoảng.</a:t>
            </a:r>
            <a:endParaRPr lang="vi-VN" sz="2800" b="0" i="0">
              <a:solidFill>
                <a:srgbClr val="000000"/>
              </a:solidFill>
              <a:effectLst/>
              <a:latin typeface="+mj-lt"/>
            </a:endParaRPr>
          </a:p>
        </p:txBody>
      </p:sp>
      <p:sp>
        <p:nvSpPr>
          <p:cNvPr id="5" name="Rectangle 4"/>
          <p:cNvSpPr/>
          <p:nvPr/>
        </p:nvSpPr>
        <p:spPr>
          <a:xfrm>
            <a:off x="325316" y="2971800"/>
            <a:ext cx="8534400" cy="3108543"/>
          </a:xfrm>
          <a:prstGeom prst="rect">
            <a:avLst/>
          </a:prstGeom>
        </p:spPr>
        <p:txBody>
          <a:bodyPr wrap="square">
            <a:spAutoFit/>
          </a:bodyPr>
          <a:lstStyle/>
          <a:p>
            <a:pPr algn="just"/>
            <a:r>
              <a:rPr lang="vi-VN" sz="2800" b="1">
                <a:solidFill>
                  <a:srgbClr val="000000"/>
                </a:solidFill>
                <a:latin typeface="+mj-lt"/>
              </a:rPr>
              <a:t>Câu </a:t>
            </a:r>
            <a:r>
              <a:rPr lang="en-US" sz="2800" b="1" smtClean="0">
                <a:solidFill>
                  <a:srgbClr val="000000"/>
                </a:solidFill>
                <a:latin typeface="+mj-lt"/>
              </a:rPr>
              <a:t>4</a:t>
            </a:r>
            <a:r>
              <a:rPr lang="vi-VN" sz="2800" b="1" smtClean="0">
                <a:solidFill>
                  <a:srgbClr val="000000"/>
                </a:solidFill>
                <a:latin typeface="+mj-lt"/>
              </a:rPr>
              <a:t>.</a:t>
            </a:r>
            <a:r>
              <a:rPr lang="vi-VN" sz="2800" b="1">
                <a:solidFill>
                  <a:srgbClr val="000000"/>
                </a:solidFill>
                <a:latin typeface="+mj-lt"/>
              </a:rPr>
              <a:t> Tuyến đường giao thương kết nối phương Đông và phương Tây được hình thành dưới thời Đường được gọi là</a:t>
            </a:r>
          </a:p>
          <a:p>
            <a:pPr algn="just"/>
            <a:r>
              <a:rPr lang="vi-VN" sz="2800">
                <a:solidFill>
                  <a:srgbClr val="000000"/>
                </a:solidFill>
                <a:latin typeface="+mj-lt"/>
              </a:rPr>
              <a:t>A. “con đường xạ hương”.</a:t>
            </a:r>
          </a:p>
          <a:p>
            <a:pPr algn="just"/>
            <a:r>
              <a:rPr lang="vi-VN" sz="2800">
                <a:solidFill>
                  <a:srgbClr val="000000"/>
                </a:solidFill>
                <a:latin typeface="+mj-lt"/>
              </a:rPr>
              <a:t>B. “con đường gốm sứ”.</a:t>
            </a:r>
          </a:p>
          <a:p>
            <a:pPr algn="just"/>
            <a:r>
              <a:rPr lang="vi-VN" sz="2800">
                <a:solidFill>
                  <a:srgbClr val="000000"/>
                </a:solidFill>
                <a:latin typeface="+mj-lt"/>
              </a:rPr>
              <a:t>C. “con đường hương liệu”.</a:t>
            </a:r>
          </a:p>
          <a:p>
            <a:pPr algn="just"/>
            <a:r>
              <a:rPr lang="vi-VN" sz="2800">
                <a:solidFill>
                  <a:srgbClr val="000000"/>
                </a:solidFill>
                <a:latin typeface="+mj-lt"/>
              </a:rPr>
              <a:t>D. “con đường tơ lụa”.</a:t>
            </a:r>
            <a:endParaRPr lang="vi-VN" sz="2800" b="0" i="0">
              <a:solidFill>
                <a:srgbClr val="000000"/>
              </a:solidFill>
              <a:effectLst/>
              <a:latin typeface="+mj-lt"/>
            </a:endParaRPr>
          </a:p>
        </p:txBody>
      </p:sp>
    </p:spTree>
    <p:extLst>
      <p:ext uri="{BB962C8B-B14F-4D97-AF65-F5344CB8AC3E}">
        <p14:creationId xmlns:p14="http://schemas.microsoft.com/office/powerpoint/2010/main" val="487451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838200"/>
            <a:ext cx="8001000" cy="2640851"/>
          </a:xfrm>
          <a:prstGeom prst="rect">
            <a:avLst/>
          </a:prstGeom>
        </p:spPr>
        <p:txBody>
          <a:bodyPr wrap="square">
            <a:spAutoFit/>
          </a:bodyPr>
          <a:lstStyle/>
          <a:p>
            <a:pPr algn="just">
              <a:lnSpc>
                <a:spcPct val="120000"/>
              </a:lnSpc>
            </a:pPr>
            <a:r>
              <a:rPr lang="vi-VN" sz="2800" b="1">
                <a:solidFill>
                  <a:srgbClr val="000000"/>
                </a:solidFill>
                <a:latin typeface="+mj-lt"/>
              </a:rPr>
              <a:t>Câu </a:t>
            </a:r>
            <a:r>
              <a:rPr lang="en-US" sz="2800" b="1">
                <a:solidFill>
                  <a:srgbClr val="000000"/>
                </a:solidFill>
                <a:latin typeface="+mj-lt"/>
              </a:rPr>
              <a:t>5</a:t>
            </a:r>
            <a:r>
              <a:rPr lang="vi-VN" sz="2800" b="1" smtClean="0">
                <a:solidFill>
                  <a:srgbClr val="000000"/>
                </a:solidFill>
                <a:latin typeface="+mj-lt"/>
              </a:rPr>
              <a:t>.</a:t>
            </a:r>
            <a:r>
              <a:rPr lang="vi-VN" sz="2800" b="1">
                <a:solidFill>
                  <a:srgbClr val="000000"/>
                </a:solidFill>
                <a:latin typeface="+mj-lt"/>
              </a:rPr>
              <a:t> Sản phẩm thủ công nổi tiếng nào dưới thời nhà Minh được mô tả “ trắng như ngọc, sáng như gương, mỏng như giấy, vang như chuông”?</a:t>
            </a:r>
          </a:p>
          <a:p>
            <a:pPr algn="just">
              <a:lnSpc>
                <a:spcPct val="120000"/>
              </a:lnSpc>
            </a:pPr>
            <a:r>
              <a:rPr lang="vi-VN" sz="2800">
                <a:solidFill>
                  <a:srgbClr val="000000"/>
                </a:solidFill>
                <a:latin typeface="+mj-lt"/>
              </a:rPr>
              <a:t>A. Tranh </a:t>
            </a:r>
            <a:r>
              <a:rPr lang="vi-VN" sz="2800" smtClean="0">
                <a:solidFill>
                  <a:srgbClr val="000000"/>
                </a:solidFill>
                <a:latin typeface="+mj-lt"/>
              </a:rPr>
              <a:t>thêu.</a:t>
            </a:r>
            <a:r>
              <a:rPr lang="en-US" sz="2800" smtClean="0">
                <a:solidFill>
                  <a:srgbClr val="000000"/>
                </a:solidFill>
                <a:latin typeface="+mj-lt"/>
              </a:rPr>
              <a:t>        </a:t>
            </a:r>
            <a:r>
              <a:rPr lang="vi-VN" sz="2800" smtClean="0">
                <a:solidFill>
                  <a:srgbClr val="000000"/>
                </a:solidFill>
                <a:latin typeface="+mj-lt"/>
              </a:rPr>
              <a:t>B</a:t>
            </a:r>
            <a:r>
              <a:rPr lang="vi-VN" sz="2800">
                <a:solidFill>
                  <a:srgbClr val="000000"/>
                </a:solidFill>
                <a:latin typeface="+mj-lt"/>
              </a:rPr>
              <a:t>. Lụa tơ tằm.</a:t>
            </a:r>
          </a:p>
          <a:p>
            <a:pPr algn="just">
              <a:lnSpc>
                <a:spcPct val="120000"/>
              </a:lnSpc>
            </a:pPr>
            <a:r>
              <a:rPr lang="vi-VN" sz="2800">
                <a:solidFill>
                  <a:srgbClr val="000000"/>
                </a:solidFill>
                <a:latin typeface="+mj-lt"/>
              </a:rPr>
              <a:t>C. Đồ </a:t>
            </a:r>
            <a:r>
              <a:rPr lang="vi-VN" sz="2800" smtClean="0">
                <a:solidFill>
                  <a:srgbClr val="000000"/>
                </a:solidFill>
                <a:latin typeface="+mj-lt"/>
              </a:rPr>
              <a:t>sứ.</a:t>
            </a:r>
            <a:r>
              <a:rPr lang="en-US" sz="2800" smtClean="0">
                <a:solidFill>
                  <a:srgbClr val="000000"/>
                </a:solidFill>
                <a:latin typeface="+mj-lt"/>
              </a:rPr>
              <a:t>                 </a:t>
            </a:r>
            <a:r>
              <a:rPr lang="vi-VN" sz="2800" smtClean="0">
                <a:solidFill>
                  <a:srgbClr val="000000"/>
                </a:solidFill>
                <a:latin typeface="+mj-lt"/>
              </a:rPr>
              <a:t>D</a:t>
            </a:r>
            <a:r>
              <a:rPr lang="vi-VN" sz="2800">
                <a:solidFill>
                  <a:srgbClr val="000000"/>
                </a:solidFill>
                <a:latin typeface="+mj-lt"/>
              </a:rPr>
              <a:t>. Đồ mộc.</a:t>
            </a:r>
            <a:endParaRPr lang="vi-VN" sz="2800" b="0" i="0">
              <a:solidFill>
                <a:srgbClr val="000000"/>
              </a:solidFill>
              <a:effectLst/>
              <a:latin typeface="+mj-lt"/>
            </a:endParaRPr>
          </a:p>
        </p:txBody>
      </p:sp>
      <p:sp>
        <p:nvSpPr>
          <p:cNvPr id="5" name="Rectangle 4"/>
          <p:cNvSpPr/>
          <p:nvPr/>
        </p:nvSpPr>
        <p:spPr>
          <a:xfrm>
            <a:off x="457200" y="3810000"/>
            <a:ext cx="8001000" cy="2123787"/>
          </a:xfrm>
          <a:prstGeom prst="rect">
            <a:avLst/>
          </a:prstGeom>
        </p:spPr>
        <p:txBody>
          <a:bodyPr wrap="square">
            <a:spAutoFit/>
          </a:bodyPr>
          <a:lstStyle/>
          <a:p>
            <a:pPr algn="just">
              <a:lnSpc>
                <a:spcPct val="120000"/>
              </a:lnSpc>
            </a:pPr>
            <a:r>
              <a:rPr lang="vi-VN" sz="2800" b="1">
                <a:solidFill>
                  <a:srgbClr val="000000"/>
                </a:solidFill>
                <a:latin typeface="+mj-lt"/>
              </a:rPr>
              <a:t>Câu </a:t>
            </a:r>
            <a:r>
              <a:rPr lang="en-US" sz="2800" b="1">
                <a:solidFill>
                  <a:srgbClr val="000000"/>
                </a:solidFill>
                <a:latin typeface="+mj-lt"/>
              </a:rPr>
              <a:t>6</a:t>
            </a:r>
            <a:r>
              <a:rPr lang="vi-VN" sz="2800" b="1" smtClean="0">
                <a:solidFill>
                  <a:srgbClr val="000000"/>
                </a:solidFill>
                <a:latin typeface="+mj-lt"/>
              </a:rPr>
              <a:t>.</a:t>
            </a:r>
            <a:r>
              <a:rPr lang="vi-VN" sz="2800" b="1">
                <a:solidFill>
                  <a:srgbClr val="000000"/>
                </a:solidFill>
                <a:latin typeface="+mj-lt"/>
              </a:rPr>
              <a:t> Công trình kiến trúc nào dưới đây được biểu tượng của chế độ phong kiến Trung Quốc?</a:t>
            </a:r>
          </a:p>
          <a:p>
            <a:pPr algn="just">
              <a:lnSpc>
                <a:spcPct val="120000"/>
              </a:lnSpc>
            </a:pPr>
            <a:r>
              <a:rPr lang="vi-VN" sz="2800">
                <a:solidFill>
                  <a:srgbClr val="000000"/>
                </a:solidFill>
                <a:latin typeface="+mj-lt"/>
              </a:rPr>
              <a:t>A. Thánh địa Mỹ </a:t>
            </a:r>
            <a:r>
              <a:rPr lang="vi-VN" sz="2800" smtClean="0">
                <a:solidFill>
                  <a:srgbClr val="000000"/>
                </a:solidFill>
                <a:latin typeface="+mj-lt"/>
              </a:rPr>
              <a:t>Sơn.</a:t>
            </a:r>
            <a:r>
              <a:rPr lang="en-US" sz="2800" smtClean="0">
                <a:solidFill>
                  <a:srgbClr val="000000"/>
                </a:solidFill>
                <a:latin typeface="+mj-lt"/>
              </a:rPr>
              <a:t>             </a:t>
            </a:r>
            <a:r>
              <a:rPr lang="vi-VN" sz="2800" smtClean="0">
                <a:solidFill>
                  <a:srgbClr val="000000"/>
                </a:solidFill>
                <a:latin typeface="+mj-lt"/>
              </a:rPr>
              <a:t>B</a:t>
            </a:r>
            <a:r>
              <a:rPr lang="vi-VN" sz="2800">
                <a:solidFill>
                  <a:srgbClr val="000000"/>
                </a:solidFill>
                <a:latin typeface="+mj-lt"/>
              </a:rPr>
              <a:t>. Chùa Phật Ngọc.</a:t>
            </a:r>
          </a:p>
          <a:p>
            <a:pPr algn="just">
              <a:lnSpc>
                <a:spcPct val="120000"/>
              </a:lnSpc>
            </a:pPr>
            <a:r>
              <a:rPr lang="vi-VN" sz="2800">
                <a:solidFill>
                  <a:srgbClr val="000000"/>
                </a:solidFill>
                <a:latin typeface="+mj-lt"/>
              </a:rPr>
              <a:t>C. Tử cấm </a:t>
            </a:r>
            <a:r>
              <a:rPr lang="vi-VN" sz="2800" smtClean="0">
                <a:solidFill>
                  <a:srgbClr val="000000"/>
                </a:solidFill>
                <a:latin typeface="+mj-lt"/>
              </a:rPr>
              <a:t>thành.</a:t>
            </a:r>
            <a:r>
              <a:rPr lang="en-US" sz="2800" smtClean="0">
                <a:solidFill>
                  <a:srgbClr val="000000"/>
                </a:solidFill>
                <a:latin typeface="+mj-lt"/>
              </a:rPr>
              <a:t>                     </a:t>
            </a:r>
            <a:r>
              <a:rPr lang="vi-VN" sz="2800" smtClean="0">
                <a:solidFill>
                  <a:srgbClr val="000000"/>
                </a:solidFill>
                <a:latin typeface="+mj-lt"/>
              </a:rPr>
              <a:t>D</a:t>
            </a:r>
            <a:r>
              <a:rPr lang="vi-VN" sz="2800">
                <a:solidFill>
                  <a:srgbClr val="000000"/>
                </a:solidFill>
                <a:latin typeface="+mj-lt"/>
              </a:rPr>
              <a:t>. Chùa Thiên Mụ.</a:t>
            </a:r>
            <a:endParaRPr lang="vi-VN" sz="2800" b="0" i="0">
              <a:solidFill>
                <a:srgbClr val="000000"/>
              </a:solidFill>
              <a:effectLst/>
              <a:latin typeface="+mj-lt"/>
            </a:endParaRPr>
          </a:p>
        </p:txBody>
      </p:sp>
    </p:spTree>
    <p:extLst>
      <p:ext uri="{BB962C8B-B14F-4D97-AF65-F5344CB8AC3E}">
        <p14:creationId xmlns:p14="http://schemas.microsoft.com/office/powerpoint/2010/main" val="3981973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 y="609600"/>
            <a:ext cx="8915400" cy="762000"/>
          </a:xfrm>
        </p:spPr>
        <p:txBody>
          <a:bodyPr>
            <a:noAutofit/>
          </a:bodyPr>
          <a:lstStyle/>
          <a:p>
            <a:r>
              <a:rPr lang="en-US" sz="2800" b="1" dirty="0" smtClean="0">
                <a:latin typeface="Times New Roman" panose="02020603050405020304" pitchFamily="18" charset="0"/>
                <a:cs typeface="Times New Roman" panose="02020603050405020304" pitchFamily="18" charset="0"/>
              </a:rPr>
              <a:t>BÀI </a:t>
            </a:r>
            <a:r>
              <a:rPr lang="en-US" sz="2800" b="1" dirty="0">
                <a:latin typeface="Times New Roman" panose="02020603050405020304" pitchFamily="18" charset="0"/>
                <a:cs typeface="Times New Roman" panose="02020603050405020304" pitchFamily="18" charset="0"/>
              </a:rPr>
              <a:t>4. TRUNG QUỐC TỪ THẾ KỈ VII ĐẾN GIỮA THẾ KỈ XIX</a:t>
            </a:r>
            <a:r>
              <a:rPr lang="en-US" b="1" dirty="0"/>
              <a:t/>
            </a:r>
            <a:br>
              <a:rPr lang="en-US" b="1" dirty="0"/>
            </a:br>
            <a:r>
              <a:rPr lang="en-US" sz="3000" b="1" dirty="0" smtClean="0">
                <a:solidFill>
                  <a:srgbClr val="FF0000"/>
                </a:solidFill>
                <a:latin typeface="Times New Roman" pitchFamily="18" charset="0"/>
                <a:cs typeface="Times New Roman" pitchFamily="18" charset="0"/>
              </a:rPr>
              <a:t> </a:t>
            </a:r>
            <a:endParaRPr lang="en-US" sz="3000" dirty="0">
              <a:solidFill>
                <a:srgbClr val="FF0000"/>
              </a:solidFill>
              <a:latin typeface="Times New Roman" pitchFamily="18" charset="0"/>
              <a:cs typeface="Times New Roman" pitchFamily="18" charset="0"/>
            </a:endParaRPr>
          </a:p>
        </p:txBody>
      </p:sp>
      <p:sp>
        <p:nvSpPr>
          <p:cNvPr id="2" name="TextBox 1"/>
          <p:cNvSpPr txBox="1">
            <a:spLocks noChangeArrowheads="1"/>
          </p:cNvSpPr>
          <p:nvPr/>
        </p:nvSpPr>
        <p:spPr bwMode="auto">
          <a:xfrm>
            <a:off x="228600" y="1219200"/>
            <a:ext cx="8763000"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dirty="0">
                <a:solidFill>
                  <a:srgbClr val="0070C0"/>
                </a:solidFill>
                <a:latin typeface="Times New Roman" pitchFamily="18" charset="0"/>
                <a:cs typeface="Times New Roman" pitchFamily="18" charset="0"/>
              </a:rPr>
              <a:t>MỤC TIÊU CẦN ĐẠT</a:t>
            </a:r>
            <a:endParaRPr lang="en-US" sz="2800" dirty="0">
              <a:solidFill>
                <a:srgbClr val="0070C0"/>
              </a:solidFill>
              <a:latin typeface="Times New Roman" pitchFamily="18" charset="0"/>
              <a:cs typeface="Times New Roman" pitchFamily="18" charset="0"/>
            </a:endParaRPr>
          </a:p>
          <a:p>
            <a:pPr indent="292100" algn="just">
              <a:spcBef>
                <a:spcPts val="600"/>
              </a:spcBef>
              <a:spcAft>
                <a:spcPts val="0"/>
              </a:spcAft>
              <a:tabLst>
                <a:tab pos="228600" algn="l"/>
              </a:tabLst>
            </a:pP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Lập</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được</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sơ</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đồ</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tiến</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trình</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phát</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triển</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của</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Trung</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Quốc</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từ</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thế</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kỷ</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VII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đến</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giữa</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thế</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kỷ</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XIX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các</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thời</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Đường</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Tống</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Nguyên</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Minh,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Thanh</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a:t>
            </a:r>
            <a:endParaRPr lang="en-US" sz="2800" b="1" dirty="0">
              <a:latin typeface="Times New Roman" panose="02020603050405020304" pitchFamily="18" charset="0"/>
              <a:ea typeface="Tahoma" panose="020B0604030504040204" pitchFamily="34" charset="0"/>
              <a:cs typeface="Times New Roman" panose="02020603050405020304" pitchFamily="18" charset="0"/>
            </a:endParaRPr>
          </a:p>
          <a:p>
            <a:pPr indent="292100" algn="just">
              <a:spcBef>
                <a:spcPts val="600"/>
              </a:spcBef>
              <a:spcAft>
                <a:spcPts val="0"/>
              </a:spcAft>
              <a:tabLst>
                <a:tab pos="228600" algn="l"/>
              </a:tabLst>
            </a:pPr>
            <a:r>
              <a:rPr lang="en-US" sz="2800" dirty="0" smtClean="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Nêu</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được</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những</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nét</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chính</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về</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sự</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thịnh</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vượng</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của</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Trung</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Quốc</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Dưới</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thời</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Đường</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a:t>
            </a:r>
            <a:endParaRPr lang="en-US" sz="2800" b="1" dirty="0">
              <a:latin typeface="Times New Roman" panose="02020603050405020304" pitchFamily="18" charset="0"/>
              <a:ea typeface="Tahoma" panose="020B0604030504040204" pitchFamily="34" charset="0"/>
              <a:cs typeface="Times New Roman" panose="02020603050405020304" pitchFamily="18" charset="0"/>
            </a:endParaRPr>
          </a:p>
          <a:p>
            <a:pPr indent="292100" algn="just">
              <a:spcBef>
                <a:spcPts val="600"/>
              </a:spcBef>
              <a:spcAft>
                <a:spcPts val="0"/>
              </a:spcAft>
              <a:tabLst>
                <a:tab pos="228600" algn="l"/>
              </a:tabLst>
            </a:pPr>
            <a:r>
              <a:rPr lang="en-US" sz="2800" dirty="0" smtClean="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Mô</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tả</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được</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sự</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phát</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triển</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kinh</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tế</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của</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Trung</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Quốc</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dưới</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thời</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Minh -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Thanh</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a:t>
            </a:r>
            <a:endParaRPr lang="en-US" sz="2800" b="1" dirty="0">
              <a:latin typeface="Times New Roman" panose="02020603050405020304" pitchFamily="18" charset="0"/>
              <a:ea typeface="Tahoma" panose="020B0604030504040204" pitchFamily="34" charset="0"/>
              <a:cs typeface="Times New Roman" panose="02020603050405020304" pitchFamily="18" charset="0"/>
            </a:endParaRPr>
          </a:p>
          <a:p>
            <a:pPr indent="292100" algn="just">
              <a:spcBef>
                <a:spcPts val="600"/>
              </a:spcBef>
              <a:spcAft>
                <a:spcPts val="0"/>
              </a:spcAft>
              <a:tabLst>
                <a:tab pos="228600" algn="l"/>
              </a:tabLst>
            </a:pPr>
            <a:r>
              <a:rPr lang="en-US" sz="2800" dirty="0" smtClean="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Giới</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thiệu</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và</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nhận</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xét</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được</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những</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thành</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tựu</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chủ</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yếu</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của</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văn</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hóa</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Trung</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Quốc</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từ</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thế</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kỷ</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VII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đến</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giữa</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thế</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kỷ</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XIX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Nho</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giáo</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Sử</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học</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Kiến</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1A33"/>
                </a:solidFill>
                <a:latin typeface="Times New Roman" panose="02020603050405020304" pitchFamily="18" charset="0"/>
                <a:ea typeface="Tahoma" panose="020B0604030504040204" pitchFamily="34" charset="0"/>
                <a:cs typeface="Times New Roman" panose="02020603050405020304" pitchFamily="18" charset="0"/>
              </a:rPr>
              <a:t>trúc</a:t>
            </a:r>
            <a:r>
              <a:rPr lang="en-US" sz="2800" dirty="0">
                <a:solidFill>
                  <a:srgbClr val="001A33"/>
                </a:solidFill>
                <a:latin typeface="Times New Roman" panose="02020603050405020304" pitchFamily="18" charset="0"/>
                <a:ea typeface="Tahoma" panose="020B0604030504040204" pitchFamily="34" charset="0"/>
                <a:cs typeface="Times New Roman" panose="02020603050405020304" pitchFamily="18" charset="0"/>
              </a:rPr>
              <a:t>,…).</a:t>
            </a:r>
            <a:endParaRPr lang="en-US" sz="2800" b="1" dirty="0">
              <a:latin typeface="Times New Roman" panose="02020603050405020304" pitchFamily="18" charset="0"/>
              <a:ea typeface="Tahoma" panose="020B0604030504040204" pitchFamily="34" charset="0"/>
              <a:cs typeface="Times New Roman" panose="02020603050405020304" pitchFamily="18" charset="0"/>
            </a:endParaRPr>
          </a:p>
          <a:p>
            <a:pPr eaLnBrk="1" hangingPunct="1"/>
            <a:endParaRPr lang="en-US" dirty="0"/>
          </a:p>
        </p:txBody>
      </p:sp>
    </p:spTree>
    <p:extLst>
      <p:ext uri="{BB962C8B-B14F-4D97-AF65-F5344CB8AC3E}">
        <p14:creationId xmlns:p14="http://schemas.microsoft.com/office/powerpoint/2010/main" val="2549891767"/>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strVal val="#ppt_w+.3"/>
                                          </p:val>
                                        </p:tav>
                                        <p:tav tm="100000">
                                          <p:val>
                                            <p:strVal val="#ppt_w"/>
                                          </p:val>
                                        </p:tav>
                                      </p:tavLst>
                                    </p:anim>
                                    <p:anim calcmode="lin" valueType="num">
                                      <p:cBhvr>
                                        <p:cTn id="8" dur="1000" fill="hold"/>
                                        <p:tgtEl>
                                          <p:spTgt spid="2050"/>
                                        </p:tgtEl>
                                        <p:attrNameLst>
                                          <p:attrName>ppt_h</p:attrName>
                                        </p:attrNameLst>
                                      </p:cBhvr>
                                      <p:tavLst>
                                        <p:tav tm="0">
                                          <p:val>
                                            <p:strVal val="#ppt_h"/>
                                          </p:val>
                                        </p:tav>
                                        <p:tav tm="100000">
                                          <p:val>
                                            <p:strVal val="#ppt_h"/>
                                          </p:val>
                                        </p:tav>
                                      </p:tavLst>
                                    </p:anim>
                                    <p:animEffect transition="in" filter="fade">
                                      <p:cBhvr>
                                        <p:cTn id="9" dur="1000"/>
                                        <p:tgtEl>
                                          <p:spTgt spid="20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 y="381000"/>
            <a:ext cx="8915400" cy="762000"/>
          </a:xfrm>
        </p:spPr>
        <p:txBody>
          <a:bodyPr>
            <a:noAutofit/>
          </a:bodyPr>
          <a:lstStyle/>
          <a:p>
            <a:r>
              <a:rPr lang="en-US" sz="3200" b="1" smtClean="0">
                <a:solidFill>
                  <a:prstClr val="black"/>
                </a:solidFill>
              </a:rPr>
              <a:t>TIẾT 8,9-BÀI </a:t>
            </a:r>
            <a:r>
              <a:rPr lang="en-US" sz="3200" b="1" dirty="0">
                <a:solidFill>
                  <a:prstClr val="black"/>
                </a:solidFill>
              </a:rPr>
              <a:t>4. TRUNG QUỐC TỪ THẾ KỈ </a:t>
            </a:r>
            <a:r>
              <a:rPr lang="en-US" sz="3200" b="1">
                <a:solidFill>
                  <a:prstClr val="black"/>
                </a:solidFill>
              </a:rPr>
              <a:t>VII </a:t>
            </a:r>
            <a:r>
              <a:rPr lang="en-US" sz="3200" b="1" smtClean="0">
                <a:solidFill>
                  <a:prstClr val="black"/>
                </a:solidFill>
              </a:rPr>
              <a:t/>
            </a:r>
            <a:br>
              <a:rPr lang="en-US" sz="3200" b="1" smtClean="0">
                <a:solidFill>
                  <a:prstClr val="black"/>
                </a:solidFill>
              </a:rPr>
            </a:br>
            <a:r>
              <a:rPr lang="en-US" sz="3200" b="1" smtClean="0">
                <a:solidFill>
                  <a:prstClr val="black"/>
                </a:solidFill>
              </a:rPr>
              <a:t>ĐẾN </a:t>
            </a:r>
            <a:r>
              <a:rPr lang="en-US" sz="3200" b="1" dirty="0">
                <a:solidFill>
                  <a:prstClr val="black"/>
                </a:solidFill>
              </a:rPr>
              <a:t>GIỮA THẾ KỈ XIX</a:t>
            </a:r>
            <a:br>
              <a:rPr lang="en-US" sz="3200" b="1" dirty="0">
                <a:solidFill>
                  <a:prstClr val="black"/>
                </a:solidFill>
              </a:rPr>
            </a:br>
            <a:endParaRPr lang="en-US" sz="3000" dirty="0">
              <a:solidFill>
                <a:srgbClr val="FF0000"/>
              </a:solidFill>
              <a:latin typeface="Times New Roman" pitchFamily="18" charset="0"/>
              <a:cs typeface="Times New Roman" pitchFamily="18"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0709"/>
            <a:ext cx="9144000" cy="5191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203" y="1828842"/>
            <a:ext cx="9072154" cy="584775"/>
          </a:xfrm>
          <a:prstGeom prst="rect">
            <a:avLst/>
          </a:prstGeom>
          <a:noFill/>
        </p:spPr>
        <p:txBody>
          <a:bodyPr wrap="square" rtlCol="0">
            <a:spAutoFit/>
          </a:bodyPr>
          <a:lstStyle/>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cổ</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Quốc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nhỏ</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ngày</a:t>
            </a:r>
            <a:r>
              <a:rPr lang="en-US" sz="3200" dirty="0">
                <a:latin typeface="Times New Roman" pitchFamily="18" charset="0"/>
                <a:cs typeface="Times New Roman" pitchFamily="18" charset="0"/>
              </a:rPr>
              <a:t> nay</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75561537"/>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par>
                                <p:cTn id="9" presetID="42"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52400" y="6927"/>
            <a:ext cx="8610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800" b="1" dirty="0" smtClean="0">
                <a:solidFill>
                  <a:srgbClr val="0070C0"/>
                </a:solidFill>
                <a:latin typeface="Times New Roman" pitchFamily="18" charset="0"/>
                <a:cs typeface="Times New Roman" pitchFamily="18" charset="0"/>
              </a:rPr>
              <a:t> </a:t>
            </a:r>
            <a:r>
              <a:rPr lang="vi-VN" sz="2800" b="1" dirty="0">
                <a:solidFill>
                  <a:srgbClr val="0070C0"/>
                </a:solidFill>
                <a:latin typeface="Times New Roman" pitchFamily="18" charset="0"/>
                <a:cs typeface="Times New Roman" pitchFamily="18" charset="0"/>
              </a:rPr>
              <a:t>Quá trình thống nhất và sự xác lập chế độ phong kiến dưới thời </a:t>
            </a:r>
            <a:r>
              <a:rPr lang="en-US" sz="2800" b="1" dirty="0" err="1">
                <a:solidFill>
                  <a:srgbClr val="0070C0"/>
                </a:solidFill>
                <a:latin typeface="Times New Roman" pitchFamily="18" charset="0"/>
                <a:cs typeface="Times New Roman" pitchFamily="18" charset="0"/>
              </a:rPr>
              <a:t>Tần</a:t>
            </a:r>
            <a:r>
              <a:rPr lang="en-US" sz="2800" b="1" dirty="0">
                <a:solidFill>
                  <a:srgbClr val="0070C0"/>
                </a:solidFill>
                <a:latin typeface="Times New Roman" pitchFamily="18" charset="0"/>
                <a:cs typeface="Times New Roman" pitchFamily="18" charset="0"/>
              </a:rPr>
              <a:t> </a:t>
            </a:r>
            <a:r>
              <a:rPr lang="vi-VN" sz="2800" b="1" dirty="0">
                <a:solidFill>
                  <a:srgbClr val="0070C0"/>
                </a:solidFill>
                <a:latin typeface="Times New Roman" pitchFamily="18" charset="0"/>
                <a:cs typeface="Times New Roman" pitchFamily="18" charset="0"/>
              </a:rPr>
              <a:t>Thủy Hoàng</a:t>
            </a:r>
            <a:endParaRPr lang="en-US" sz="2800" dirty="0" smtClean="0">
              <a:solidFill>
                <a:srgbClr val="0070C0"/>
              </a:solidFill>
              <a:effectLst/>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9144000" cy="467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1653801"/>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28600" y="1143000"/>
            <a:ext cx="861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800" b="1" dirty="0">
                <a:solidFill>
                  <a:srgbClr val="0070C0"/>
                </a:solidFill>
                <a:latin typeface="Times New Roman" pitchFamily="18" charset="0"/>
                <a:cs typeface="Times New Roman" pitchFamily="18" charset="0"/>
              </a:rPr>
              <a:t> </a:t>
            </a:r>
            <a:r>
              <a:rPr lang="en-US" sz="2800" b="1" dirty="0" smtClean="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Từ</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nhà</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Hán</a:t>
            </a:r>
            <a:r>
              <a:rPr lang="en-US" sz="2800" b="1" dirty="0">
                <a:solidFill>
                  <a:srgbClr val="0070C0"/>
                </a:solidFill>
                <a:latin typeface="Times New Roman" pitchFamily="18" charset="0"/>
                <a:cs typeface="Times New Roman" pitchFamily="18" charset="0"/>
              </a:rPr>
              <a:t>, Nam- </a:t>
            </a:r>
            <a:r>
              <a:rPr lang="en-US" sz="2800" b="1" dirty="0" err="1">
                <a:solidFill>
                  <a:srgbClr val="0070C0"/>
                </a:solidFill>
                <a:latin typeface="Times New Roman" pitchFamily="18" charset="0"/>
                <a:cs typeface="Times New Roman" pitchFamily="18" charset="0"/>
              </a:rPr>
              <a:t>Bắc</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triều</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đến</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nhà</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Tùy</a:t>
            </a:r>
            <a:r>
              <a:rPr lang="en-US" sz="2800" b="1" dirty="0">
                <a:solidFill>
                  <a:srgbClr val="0070C0"/>
                </a:solidFill>
                <a:latin typeface="Times New Roman" pitchFamily="18" charset="0"/>
                <a:cs typeface="Times New Roman" pitchFamily="18" charset="0"/>
              </a:rPr>
              <a:t> </a:t>
            </a:r>
            <a:endParaRPr lang="en-US" sz="2800" dirty="0">
              <a:solidFill>
                <a:srgbClr val="0070C0"/>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66220"/>
            <a:ext cx="9144000" cy="2772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600" y="3581400"/>
            <a:ext cx="8915400" cy="3016210"/>
          </a:xfrm>
          <a:prstGeom prst="rect">
            <a:avLst/>
          </a:prstGeom>
          <a:solidFill>
            <a:schemeClr val="bg1"/>
          </a:solidFill>
        </p:spPr>
        <p:txBody>
          <a:bodyPr wrap="square" rtlCol="0">
            <a:spAutoFit/>
          </a:bodyPr>
          <a:lstStyle/>
          <a:p>
            <a:pPr algn="ctr"/>
            <a:r>
              <a:rPr lang="en-US" sz="2400" dirty="0" err="1" smtClean="0">
                <a:latin typeface="Times New Roman" pitchFamily="18" charset="0"/>
                <a:cs typeface="Times New Roman" pitchFamily="18" charset="0"/>
              </a:rPr>
              <a:t>Sơ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đồ</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đường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Tùy</a:t>
            </a:r>
            <a:r>
              <a:rPr lang="en-US" sz="2400" dirty="0" smtClean="0">
                <a:latin typeface="Times New Roman" pitchFamily="18" charset="0"/>
                <a:cs typeface="Times New Roman" pitchFamily="18" charset="0"/>
              </a:rPr>
              <a:t> </a:t>
            </a:r>
          </a:p>
          <a:p>
            <a:pPr algn="ctr"/>
            <a:r>
              <a:rPr lang="en-US" sz="2800" b="1" dirty="0" err="1" smtClean="0">
                <a:solidFill>
                  <a:srgbClr val="FF0000"/>
                </a:solidFill>
                <a:latin typeface="Times New Roman" pitchFamily="18" charset="0"/>
                <a:cs typeface="Times New Roman" pitchFamily="18" charset="0"/>
              </a:rPr>
              <a:t>Phiếu</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học</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tập</a:t>
            </a:r>
            <a:endParaRPr lang="en-US" sz="2800" b="1" dirty="0">
              <a:solidFill>
                <a:srgbClr val="FF0000"/>
              </a:solidFill>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1. </a:t>
            </a: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Tùy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gắn</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liền</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triều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kì</a:t>
            </a:r>
            <a:r>
              <a:rPr lang="en-US" sz="2400" dirty="0" smtClean="0">
                <a:latin typeface="Times New Roman" pitchFamily="18" charset="0"/>
                <a:cs typeface="Times New Roman" pitchFamily="18" charset="0"/>
              </a:rPr>
              <a:t>. </a:t>
            </a:r>
          </a:p>
          <a:p>
            <a:pPr algn="just"/>
            <a:r>
              <a:rPr lang="en-US" sz="2400" dirty="0" smtClean="0">
                <a:latin typeface="Times New Roman" pitchFamily="18" charset="0"/>
                <a:cs typeface="Times New Roman" pitchFamily="18" charset="0"/>
              </a:rPr>
              <a:t>2</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Nhà</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tồn</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lâu</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tồn</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ngắn</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nhất</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3. </a:t>
            </a:r>
            <a:r>
              <a:rPr lang="en-US" sz="2400" dirty="0" err="1" smtClean="0">
                <a:latin typeface="Times New Roman" pitchFamily="18" charset="0"/>
                <a:cs typeface="Times New Roman" pitchFamily="18" charset="0"/>
              </a:rPr>
              <a:t>Nhà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tái</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thống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TQ </a:t>
            </a:r>
            <a:r>
              <a:rPr lang="en-US" sz="2400" dirty="0" err="1">
                <a:latin typeface="Times New Roman" pitchFamily="18" charset="0"/>
                <a:cs typeface="Times New Roman" pitchFamily="18" charset="0"/>
              </a:rPr>
              <a:t>bước</a:t>
            </a:r>
            <a:r>
              <a:rPr lang="en-US" sz="2400" dirty="0">
                <a:latin typeface="Times New Roman" pitchFamily="18" charset="0"/>
                <a:cs typeface="Times New Roman" pitchFamily="18" charset="0"/>
              </a:rPr>
              <a:t> </a:t>
            </a:r>
            <a:r>
              <a:rPr lang="en-US" sz="2400" err="1">
                <a:latin typeface="Times New Roman" pitchFamily="18" charset="0"/>
                <a:cs typeface="Times New Roman" pitchFamily="18" charset="0"/>
              </a:rPr>
              <a:t>vào</a:t>
            </a:r>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thời </a:t>
            </a:r>
            <a:r>
              <a:rPr lang="en-US" sz="2400" dirty="0" err="1">
                <a:latin typeface="Times New Roman" pitchFamily="18" charset="0"/>
                <a:cs typeface="Times New Roman" pitchFamily="18" charset="0"/>
              </a:rPr>
              <a:t>kỳ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đỉnh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phong</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kiến</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r>
              <a:rPr lang="vi-VN" sz="2400" dirty="0">
                <a:latin typeface="Times New Roman" pitchFamily="18" charset="0"/>
                <a:cs typeface="Times New Roman" pitchFamily="18" charset="0"/>
              </a:rPr>
              <a:t>4</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ta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nào</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đô</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hộ</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077080562"/>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762000" y="79115"/>
            <a:ext cx="861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800" b="1" dirty="0" smtClean="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Từ</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nhà</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Hán</a:t>
            </a:r>
            <a:r>
              <a:rPr lang="en-US" sz="2800" b="1" dirty="0">
                <a:solidFill>
                  <a:srgbClr val="0070C0"/>
                </a:solidFill>
                <a:latin typeface="Times New Roman" pitchFamily="18" charset="0"/>
                <a:cs typeface="Times New Roman" pitchFamily="18" charset="0"/>
              </a:rPr>
              <a:t>, Nam- </a:t>
            </a:r>
            <a:r>
              <a:rPr lang="en-US" sz="2800" b="1" dirty="0" err="1">
                <a:solidFill>
                  <a:srgbClr val="0070C0"/>
                </a:solidFill>
                <a:latin typeface="Times New Roman" pitchFamily="18" charset="0"/>
                <a:cs typeface="Times New Roman" pitchFamily="18" charset="0"/>
              </a:rPr>
              <a:t>Bắc</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triều</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đến</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nhà</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Tùy</a:t>
            </a:r>
            <a:r>
              <a:rPr lang="en-US" sz="2800" b="1" dirty="0">
                <a:solidFill>
                  <a:srgbClr val="0070C0"/>
                </a:solidFill>
                <a:latin typeface="Times New Roman" pitchFamily="18" charset="0"/>
                <a:cs typeface="Times New Roman" pitchFamily="18" charset="0"/>
              </a:rPr>
              <a:t> </a:t>
            </a:r>
            <a:endParaRPr lang="en-US" sz="2800" dirty="0">
              <a:solidFill>
                <a:srgbClr val="0070C0"/>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67" y="602335"/>
            <a:ext cx="9029700" cy="2772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600" y="3005864"/>
            <a:ext cx="8915400" cy="3016210"/>
          </a:xfrm>
          <a:prstGeom prst="rect">
            <a:avLst/>
          </a:prstGeom>
          <a:solidFill>
            <a:schemeClr val="bg1"/>
          </a:solidFill>
        </p:spPr>
        <p:txBody>
          <a:bodyPr wrap="square" rtlCol="0">
            <a:spAutoFit/>
          </a:bodyPr>
          <a:lstStyle/>
          <a:p>
            <a:pPr algn="ctr"/>
            <a:r>
              <a:rPr lang="en-US" sz="2400" dirty="0" err="1" smtClean="0">
                <a:latin typeface="Times New Roman" pitchFamily="18" charset="0"/>
                <a:cs typeface="Times New Roman" pitchFamily="18" charset="0"/>
              </a:rPr>
              <a:t>Sơ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đồ</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đường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Tùy</a:t>
            </a:r>
            <a:r>
              <a:rPr lang="en-US" sz="2400" dirty="0" smtClean="0">
                <a:latin typeface="Times New Roman" pitchFamily="18" charset="0"/>
                <a:cs typeface="Times New Roman" pitchFamily="18" charset="0"/>
              </a:rPr>
              <a:t> </a:t>
            </a:r>
          </a:p>
          <a:p>
            <a:pPr algn="ctr"/>
            <a:r>
              <a:rPr lang="en-US" sz="2800" b="1" dirty="0" err="1">
                <a:solidFill>
                  <a:srgbClr val="FF0000"/>
                </a:solidFill>
                <a:latin typeface="Times New Roman" pitchFamily="18" charset="0"/>
                <a:cs typeface="Times New Roman" pitchFamily="18" charset="0"/>
              </a:rPr>
              <a:t>Phiếu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học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endParaRPr lang="en-US" sz="2800" b="1" dirty="0">
              <a:solidFill>
                <a:srgbClr val="FF0000"/>
              </a:solidFill>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1. </a:t>
            </a: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Tùy</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gắn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liền</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triều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đại</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thời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kì</a:t>
            </a:r>
            <a:r>
              <a:rPr lang="en-US" sz="2400" dirty="0" smtClean="0">
                <a:latin typeface="Times New Roman" pitchFamily="18" charset="0"/>
                <a:cs typeface="Times New Roman" pitchFamily="18" charset="0"/>
              </a:rPr>
              <a:t>. </a:t>
            </a:r>
          </a:p>
          <a:p>
            <a:pPr algn="just"/>
            <a:r>
              <a:rPr lang="en-US" sz="2400" dirty="0" smtClean="0">
                <a:latin typeface="Times New Roman" pitchFamily="18" charset="0"/>
                <a:cs typeface="Times New Roman" pitchFamily="18" charset="0"/>
              </a:rPr>
              <a:t>2</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Nhà</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tồn</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lâu</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tồn</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ngắn</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nhất</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3. </a:t>
            </a:r>
            <a:r>
              <a:rPr lang="en-US" sz="2400" dirty="0" err="1" smtClean="0">
                <a:latin typeface="Times New Roman" pitchFamily="18" charset="0"/>
                <a:cs typeface="Times New Roman" pitchFamily="18" charset="0"/>
              </a:rPr>
              <a:t>Nhà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tái</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thống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TQ </a:t>
            </a:r>
            <a:r>
              <a:rPr lang="en-US" sz="2400" dirty="0" err="1">
                <a:latin typeface="Times New Roman" pitchFamily="18" charset="0"/>
                <a:cs typeface="Times New Roman" pitchFamily="18" charset="0"/>
              </a:rPr>
              <a:t>bước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đỉnh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phong</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kiến</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r>
              <a:rPr lang="vi-VN" sz="2400" dirty="0">
                <a:latin typeface="Times New Roman" pitchFamily="18" charset="0"/>
                <a:cs typeface="Times New Roman" pitchFamily="18" charset="0"/>
              </a:rPr>
              <a:t>4</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ta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hộ</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endParaRPr lang="en-US" dirty="0"/>
          </a:p>
        </p:txBody>
      </p:sp>
      <p:sp>
        <p:nvSpPr>
          <p:cNvPr id="5" name="TextBox 4"/>
          <p:cNvSpPr txBox="1"/>
          <p:nvPr/>
        </p:nvSpPr>
        <p:spPr>
          <a:xfrm>
            <a:off x="5257800" y="3770490"/>
            <a:ext cx="304800"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3</a:t>
            </a:r>
            <a:endParaRPr lang="en-US" sz="2400" b="1" dirty="0">
              <a:solidFill>
                <a:srgbClr val="FF0000"/>
              </a:solidFill>
              <a:latin typeface="Times New Roman" pitchFamily="18" charset="0"/>
              <a:cs typeface="Times New Roman" pitchFamily="18" charset="0"/>
            </a:endParaRPr>
          </a:p>
        </p:txBody>
      </p:sp>
      <p:sp>
        <p:nvSpPr>
          <p:cNvPr id="10" name="TextBox 9"/>
          <p:cNvSpPr txBox="1"/>
          <p:nvPr/>
        </p:nvSpPr>
        <p:spPr>
          <a:xfrm>
            <a:off x="7620021" y="4293381"/>
            <a:ext cx="184731" cy="369332"/>
          </a:xfrm>
          <a:prstGeom prst="rect">
            <a:avLst/>
          </a:prstGeom>
          <a:noFill/>
        </p:spPr>
        <p:txBody>
          <a:bodyPr wrap="none" rtlCol="0">
            <a:spAutoFit/>
          </a:bodyPr>
          <a:lstStyle/>
          <a:p>
            <a:endParaRPr lang="en-US" dirty="0"/>
          </a:p>
        </p:txBody>
      </p:sp>
      <p:sp>
        <p:nvSpPr>
          <p:cNvPr id="9" name="TextBox 8"/>
          <p:cNvSpPr txBox="1"/>
          <p:nvPr/>
        </p:nvSpPr>
        <p:spPr>
          <a:xfrm>
            <a:off x="1333500" y="4101233"/>
            <a:ext cx="914400" cy="461665"/>
          </a:xfrm>
          <a:prstGeom prst="rect">
            <a:avLst/>
          </a:prstGeom>
          <a:noFill/>
        </p:spPr>
        <p:txBody>
          <a:bodyPr wrap="square" rtlCol="0">
            <a:spAutoFit/>
          </a:bodyPr>
          <a:lstStyle/>
          <a:p>
            <a:r>
              <a:rPr lang="en-US" sz="2400" b="1" dirty="0" err="1">
                <a:solidFill>
                  <a:srgbClr val="FF0000"/>
                </a:solidFill>
                <a:latin typeface="Times New Roman" pitchFamily="18" charset="0"/>
                <a:cs typeface="Times New Roman" pitchFamily="18" charset="0"/>
              </a:rPr>
              <a:t>Hán</a:t>
            </a:r>
            <a:endParaRPr lang="en-US" sz="2400" dirty="0"/>
          </a:p>
        </p:txBody>
      </p:sp>
      <p:sp>
        <p:nvSpPr>
          <p:cNvPr id="12" name="TextBox 11"/>
          <p:cNvSpPr txBox="1"/>
          <p:nvPr/>
        </p:nvSpPr>
        <p:spPr>
          <a:xfrm>
            <a:off x="5018809" y="4101232"/>
            <a:ext cx="1676400" cy="461665"/>
          </a:xfrm>
          <a:prstGeom prst="rect">
            <a:avLst/>
          </a:prstGeom>
          <a:noFill/>
        </p:spPr>
        <p:txBody>
          <a:bodyPr wrap="square" rtlCol="0">
            <a:spAutoFit/>
          </a:bodyPr>
          <a:lstStyle/>
          <a:p>
            <a:r>
              <a:rPr lang="en-US" sz="2400" b="1" dirty="0" err="1" smtClean="0">
                <a:solidFill>
                  <a:srgbClr val="FF0000"/>
                </a:solidFill>
                <a:latin typeface="Times New Roman" pitchFamily="18" charset="0"/>
                <a:cs typeface="Times New Roman" pitchFamily="18" charset="0"/>
              </a:rPr>
              <a:t>Tùy</a:t>
            </a:r>
            <a:endParaRPr lang="en-US" sz="2400" b="1" dirty="0">
              <a:solidFill>
                <a:srgbClr val="FF0000"/>
              </a:solidFill>
              <a:latin typeface="Times New Roman" pitchFamily="18" charset="0"/>
              <a:cs typeface="Times New Roman" pitchFamily="18" charset="0"/>
            </a:endParaRPr>
          </a:p>
        </p:txBody>
      </p:sp>
      <p:sp>
        <p:nvSpPr>
          <p:cNvPr id="13" name="TextBox 12"/>
          <p:cNvSpPr txBox="1"/>
          <p:nvPr/>
        </p:nvSpPr>
        <p:spPr>
          <a:xfrm>
            <a:off x="1368136" y="4467587"/>
            <a:ext cx="990600" cy="461665"/>
          </a:xfrm>
          <a:prstGeom prst="rect">
            <a:avLst/>
          </a:prstGeom>
          <a:noFill/>
        </p:spPr>
        <p:txBody>
          <a:bodyPr wrap="square" rtlCol="0">
            <a:spAutoFit/>
          </a:bodyPr>
          <a:lstStyle/>
          <a:p>
            <a:r>
              <a:rPr lang="en-US" sz="2400" b="1" dirty="0" err="1" smtClean="0">
                <a:solidFill>
                  <a:srgbClr val="FF0000"/>
                </a:solidFill>
                <a:latin typeface="Times New Roman" pitchFamily="18" charset="0"/>
                <a:cs typeface="Times New Roman" pitchFamily="18" charset="0"/>
              </a:rPr>
              <a:t>Tùy</a:t>
            </a:r>
            <a:endParaRPr lang="en-US" sz="2400" b="1" dirty="0">
              <a:solidFill>
                <a:srgbClr val="FF0000"/>
              </a:solidFill>
              <a:latin typeface="Times New Roman" pitchFamily="18" charset="0"/>
              <a:cs typeface="Times New Roman" pitchFamily="18" charset="0"/>
            </a:endParaRPr>
          </a:p>
        </p:txBody>
      </p:sp>
      <p:sp>
        <p:nvSpPr>
          <p:cNvPr id="16" name="TextBox 15"/>
          <p:cNvSpPr txBox="1"/>
          <p:nvPr/>
        </p:nvSpPr>
        <p:spPr>
          <a:xfrm>
            <a:off x="3962400" y="5181600"/>
            <a:ext cx="914400" cy="461665"/>
          </a:xfrm>
          <a:prstGeom prst="rect">
            <a:avLst/>
          </a:prstGeom>
          <a:noFill/>
        </p:spPr>
        <p:txBody>
          <a:bodyPr wrap="square" rtlCol="0">
            <a:spAutoFit/>
          </a:bodyPr>
          <a:lstStyle/>
          <a:p>
            <a:r>
              <a:rPr lang="en-US" sz="2400" b="1" dirty="0" err="1">
                <a:solidFill>
                  <a:srgbClr val="FF0000"/>
                </a:solidFill>
                <a:latin typeface="Times New Roman" pitchFamily="18" charset="0"/>
                <a:cs typeface="Times New Roman" pitchFamily="18" charset="0"/>
              </a:rPr>
              <a:t>Hán</a:t>
            </a:r>
            <a:endParaRPr lang="en-US" sz="2400" dirty="0"/>
          </a:p>
        </p:txBody>
      </p:sp>
      <p:sp>
        <p:nvSpPr>
          <p:cNvPr id="17" name="TextBox 16"/>
          <p:cNvSpPr txBox="1"/>
          <p:nvPr/>
        </p:nvSpPr>
        <p:spPr>
          <a:xfrm>
            <a:off x="7200900" y="3807522"/>
            <a:ext cx="304800"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2</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71438370"/>
      </p:ext>
    </p:extLst>
  </p:cSld>
  <p:clrMapOvr>
    <a:masterClrMapping/>
  </p:clrMapOvr>
  <p:transition>
    <p:split orient="ver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noChangeArrowheads="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800" b="1" dirty="0">
                <a:solidFill>
                  <a:srgbClr val="0070C0"/>
                </a:solidFill>
                <a:latin typeface="Times New Roman" panose="02020603050405020304" pitchFamily="18" charset="0"/>
                <a:cs typeface="Times New Roman" pitchFamily="18" charset="0"/>
              </a:rPr>
              <a:t>1. </a:t>
            </a:r>
            <a:r>
              <a:rPr lang="en-US" sz="2800" b="1" dirty="0" err="1">
                <a:latin typeface="Times New Roman" panose="02020603050405020304" pitchFamily="18" charset="0"/>
                <a:cs typeface="Times New Roman" panose="02020603050405020304" pitchFamily="18" charset="0"/>
              </a:rPr>
              <a:t>Tiến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triển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lịch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Trung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Quốc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kỷ</a:t>
            </a:r>
            <a:r>
              <a:rPr lang="en-US" sz="2800" b="1" dirty="0">
                <a:latin typeface="Times New Roman" panose="02020603050405020304" pitchFamily="18" charset="0"/>
                <a:cs typeface="Times New Roman" panose="02020603050405020304" pitchFamily="18" charset="0"/>
              </a:rPr>
              <a:t> VII </a:t>
            </a:r>
            <a:r>
              <a:rPr lang="en-US" sz="2800" b="1" dirty="0" err="1" smtClean="0">
                <a:latin typeface="Times New Roman" panose="02020603050405020304" pitchFamily="18" charset="0"/>
                <a:cs typeface="Times New Roman" panose="02020603050405020304" pitchFamily="18" charset="0"/>
              </a:rPr>
              <a:t>đến</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giữa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kỷ</a:t>
            </a:r>
            <a:r>
              <a:rPr lang="en-US" sz="2800" b="1" dirty="0">
                <a:latin typeface="Times New Roman" panose="02020603050405020304" pitchFamily="18" charset="0"/>
                <a:cs typeface="Times New Roman" panose="02020603050405020304" pitchFamily="18" charset="0"/>
              </a:rPr>
              <a:t> XIX</a:t>
            </a:r>
            <a:endParaRPr lang="en-US" sz="2800" dirty="0">
              <a:latin typeface="Times New Roman" panose="02020603050405020304" pitchFamily="18" charset="0"/>
              <a:cs typeface="Times New Roman" panose="02020603050405020304" pitchFamily="18" charset="0"/>
            </a:endParaRPr>
          </a:p>
        </p:txBody>
      </p:sp>
      <p:pic>
        <p:nvPicPr>
          <p:cNvPr id="205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763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72565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meline_trungquoc.png"/>
          <p:cNvPicPr>
            <a:picLocks noChangeAspect="1"/>
          </p:cNvPicPr>
          <p:nvPr/>
        </p:nvPicPr>
        <p:blipFill>
          <a:blip r:embed="rId2"/>
          <a:stretch>
            <a:fillRect/>
          </a:stretch>
        </p:blipFill>
        <p:spPr>
          <a:xfrm>
            <a:off x="152400" y="3581400"/>
            <a:ext cx="8819087" cy="1828800"/>
          </a:xfrm>
          <a:prstGeom prst="rect">
            <a:avLst/>
          </a:prstGeom>
        </p:spPr>
      </p:pic>
      <p:sp>
        <p:nvSpPr>
          <p:cNvPr id="5" name="TextBox 4"/>
          <p:cNvSpPr txBox="1"/>
          <p:nvPr/>
        </p:nvSpPr>
        <p:spPr>
          <a:xfrm>
            <a:off x="457200" y="1066801"/>
            <a:ext cx="8305800" cy="2062103"/>
          </a:xfrm>
          <a:prstGeom prst="rect">
            <a:avLst/>
          </a:prstGeom>
          <a:noFill/>
        </p:spPr>
        <p:txBody>
          <a:bodyPr wrap="square" rtlCol="0">
            <a:spAutoFit/>
          </a:bodyPr>
          <a:lstStyle/>
          <a:p>
            <a:r>
              <a:rPr lang="en-US" sz="3200" b="1" smtClean="0">
                <a:latin typeface="Times New Roman" panose="02020603050405020304" pitchFamily="18" charset="0"/>
                <a:cs typeface="Times New Roman" panose="02020603050405020304" pitchFamily="18" charset="0"/>
              </a:rPr>
              <a:t>H.</a:t>
            </a:r>
            <a:r>
              <a:rPr lang="en-US" sz="3200" smtClean="0">
                <a:latin typeface="Times New Roman" panose="02020603050405020304" pitchFamily="18" charset="0"/>
                <a:cs typeface="Times New Roman" panose="02020603050405020304" pitchFamily="18" charset="0"/>
              </a:rPr>
              <a:t> Từ thế kỉ VII đến thế kỉ XIX, lịch sử Trung Quốc trải qua các triều đại phong kiến nào? Hãy thể hiện tiến trình lịch sử đó trên trục thời gian theo ý tưởng của em? </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979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1106</TotalTime>
  <Words>1272</Words>
  <Application>Microsoft Office PowerPoint</Application>
  <PresentationFormat>On-screen Show (4:3)</PresentationFormat>
  <Paragraphs>110</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Tahoma</vt:lpstr>
      <vt:lpstr>Times New Roman</vt:lpstr>
      <vt:lpstr>Office Theme</vt:lpstr>
      <vt:lpstr>PowerPoint Presentation</vt:lpstr>
      <vt:lpstr>PowerPoint Presentation</vt:lpstr>
      <vt:lpstr>BÀI 4. TRUNG QUỐC TỪ THẾ KỈ VII ĐẾN GIỮA THẾ KỈ XIX  </vt:lpstr>
      <vt:lpstr>TIẾT 8,9-BÀI 4. TRUNG QUỐC TỪ THẾ KỈ VII  ĐẾN GIỮA THẾ KỈ XIX </vt:lpstr>
      <vt:lpstr>PowerPoint Presentation</vt:lpstr>
      <vt:lpstr>PowerPoint Presentation</vt:lpstr>
      <vt:lpstr>PowerPoint Presentation</vt:lpstr>
      <vt:lpstr>1. Tiến trình phát triển của lịch sử Trung Quốc từ thế kỷ VII đến giữa thế kỷ XIX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Sự phát triển kinh tế thời Minh - Thanh</vt:lpstr>
      <vt:lpstr>PowerPoint Presentation</vt:lpstr>
      <vt:lpstr>PowerPoint Presentation</vt:lpstr>
      <vt:lpstr>PowerPoint Presentation</vt:lpstr>
      <vt:lpstr>3. Sự phát triển kinh tế thời Minh - Thanh</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Acer</cp:lastModifiedBy>
  <cp:revision>71</cp:revision>
  <dcterms:created xsi:type="dcterms:W3CDTF">2021-07-19T08:13:53Z</dcterms:created>
  <dcterms:modified xsi:type="dcterms:W3CDTF">2025-10-29T07:09:33Z</dcterms:modified>
</cp:coreProperties>
</file>