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79" r:id="rId8"/>
    <p:sldId id="315" r:id="rId9"/>
    <p:sldId id="311" r:id="rId10"/>
    <p:sldId id="312" r:id="rId11"/>
    <p:sldId id="301" r:id="rId12"/>
    <p:sldId id="300" r:id="rId13"/>
    <p:sldId id="310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7.gif"/><Relationship Id="rId12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gif"/><Relationship Id="rId7" Type="http://schemas.openxmlformats.org/officeDocument/2006/relationships/image" Target="../media/image1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5.gif"/><Relationship Id="rId4" Type="http://schemas.openxmlformats.org/officeDocument/2006/relationships/image" Target="../media/image21.gif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TIẾT 10-BÀI </a:t>
            </a:r>
            <a:r>
              <a:rPr lang="en-US" sz="3200" b="1" dirty="0">
                <a:solidFill>
                  <a:prstClr val="black"/>
                </a:solidFill>
              </a:rPr>
              <a:t>4. TRUNG QUỐC TỪ THẾ KỈ </a:t>
            </a:r>
            <a:r>
              <a:rPr lang="en-US" sz="3200" b="1">
                <a:solidFill>
                  <a:prstClr val="black"/>
                </a:solidFill>
              </a:rPr>
              <a:t>VII </a:t>
            </a:r>
            <a:r>
              <a:rPr lang="en-US" sz="3200" b="1" smtClean="0">
                <a:solidFill>
                  <a:prstClr val="black"/>
                </a:solidFill>
              </a:rPr>
              <a:t/>
            </a:r>
            <a:br>
              <a:rPr lang="en-US" sz="3200" b="1" smtClean="0">
                <a:solidFill>
                  <a:prstClr val="black"/>
                </a:solidFill>
              </a:rPr>
            </a:br>
            <a:r>
              <a:rPr lang="en-US" sz="3200" b="1" smtClean="0">
                <a:solidFill>
                  <a:prstClr val="black"/>
                </a:solidFill>
              </a:rPr>
              <a:t>ĐẾN </a:t>
            </a:r>
            <a:r>
              <a:rPr lang="en-US" sz="3200" b="1" dirty="0">
                <a:solidFill>
                  <a:prstClr val="black"/>
                </a:solidFill>
              </a:rPr>
              <a:t>GIỮA THẾ KỈ XIX</a:t>
            </a:r>
            <a:br>
              <a:rPr lang="en-US" sz="3200" b="1" dirty="0">
                <a:solidFill>
                  <a:prstClr val="black"/>
                </a:solidFill>
              </a:rPr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9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89430" y="-76200"/>
            <a:ext cx="3498301" cy="309373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402923" y="754293"/>
              <a:ext cx="3750825" cy="15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máy</a:t>
              </a:r>
              <a:r>
                <a:rPr lang="en-US" dirty="0"/>
                <a:t> </a:t>
              </a:r>
              <a:r>
                <a:rPr lang="en-US" dirty="0" err="1"/>
                <a:t>chính</a:t>
              </a:r>
              <a:r>
                <a:rPr lang="en-US" dirty="0"/>
                <a:t> </a:t>
              </a:r>
              <a:r>
                <a:rPr lang="en-US" dirty="0" err="1"/>
                <a:t>quyền</a:t>
              </a:r>
              <a:r>
                <a:rPr lang="en-US" dirty="0"/>
                <a:t> </a:t>
              </a:r>
              <a:r>
                <a:rPr lang="en-US" dirty="0" err="1" smtClean="0"/>
                <a:t>được</a:t>
              </a:r>
              <a:r>
                <a:rPr lang="en-US" dirty="0" smtClean="0"/>
                <a:t> </a:t>
              </a:r>
              <a:r>
                <a:rPr lang="en-US" dirty="0" err="1"/>
                <a:t>hoàn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;</a:t>
              </a:r>
            </a:p>
            <a:p>
              <a:r>
                <a:rPr lang="en-US" dirty="0"/>
                <a:t>- </a:t>
              </a:r>
              <a:r>
                <a:rPr lang="en-US" dirty="0" err="1" smtClean="0"/>
                <a:t>Thi</a:t>
              </a:r>
              <a:r>
                <a:rPr lang="en-US" dirty="0" smtClean="0"/>
                <a:t> </a:t>
              </a:r>
              <a:r>
                <a:rPr lang="en-US" dirty="0" err="1"/>
                <a:t>để</a:t>
              </a:r>
              <a:r>
                <a:rPr lang="en-US" dirty="0"/>
                <a:t> </a:t>
              </a:r>
              <a:r>
                <a:rPr lang="en-US" dirty="0" err="1"/>
                <a:t>tuyển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hiền</a:t>
              </a:r>
              <a:r>
                <a:rPr lang="en-US" dirty="0"/>
                <a:t> </a:t>
              </a:r>
              <a:r>
                <a:rPr lang="en-US" dirty="0" err="1" smtClean="0"/>
                <a:t>tài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Giảm</a:t>
              </a:r>
              <a:r>
                <a:rPr lang="en-US" dirty="0"/>
                <a:t> </a:t>
              </a:r>
              <a:r>
                <a:rPr lang="en-US" dirty="0" err="1"/>
                <a:t>tô</a:t>
              </a:r>
              <a:r>
                <a:rPr lang="en-US" dirty="0"/>
                <a:t>, </a:t>
              </a:r>
              <a:r>
                <a:rPr lang="en-US" dirty="0" err="1" smtClean="0"/>
                <a:t>thuế</a:t>
              </a:r>
              <a:r>
                <a:rPr lang="en-US" dirty="0" smtClean="0"/>
                <a:t>…</a:t>
              </a:r>
              <a:endParaRPr lang="en-US" dirty="0"/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4267200" cy="2778393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3872788" y="42069"/>
            <a:ext cx="5425627" cy="3181832"/>
            <a:chOff x="6791605" y="-72362"/>
            <a:chExt cx="5717130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791605" y="-72362"/>
              <a:ext cx="5717130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4364" y="715744"/>
              <a:ext cx="3750825" cy="202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en-US" dirty="0" err="1" smtClean="0"/>
                <a:t>Nông</a:t>
              </a:r>
              <a:r>
                <a:rPr lang="en-US" dirty="0" smtClean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diện</a:t>
              </a:r>
              <a:r>
                <a:rPr lang="en-US" dirty="0" smtClean="0"/>
                <a:t> </a:t>
              </a:r>
              <a:r>
                <a:rPr lang="en-US" dirty="0" err="1"/>
                <a:t>tích</a:t>
              </a:r>
              <a:r>
                <a:rPr lang="en-US" dirty="0"/>
                <a:t> </a:t>
              </a:r>
              <a:r>
                <a:rPr lang="en-US" dirty="0" err="1" smtClean="0"/>
                <a:t>trồng</a:t>
              </a:r>
              <a:r>
                <a:rPr lang="en-US" dirty="0" smtClean="0"/>
                <a:t>, </a:t>
              </a:r>
              <a:r>
                <a:rPr lang="en-US" dirty="0" err="1" smtClean="0"/>
                <a:t>sản</a:t>
              </a:r>
              <a:r>
                <a:rPr lang="en-US" dirty="0" smtClean="0"/>
                <a:t> </a:t>
              </a:r>
              <a:r>
                <a:rPr lang="en-US" dirty="0" err="1"/>
                <a:t>lượng</a:t>
              </a:r>
              <a:r>
                <a:rPr lang="en-US" dirty="0"/>
                <a:t> </a:t>
              </a:r>
              <a:r>
                <a:rPr lang="en-US" dirty="0" err="1" smtClean="0"/>
                <a:t>tăng</a:t>
              </a:r>
              <a:r>
                <a:rPr lang="en-US" dirty="0" smtClean="0"/>
                <a:t> </a:t>
              </a:r>
              <a:r>
                <a:rPr lang="en-US" dirty="0" err="1" smtClean="0"/>
                <a:t>nhiều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Thủ</a:t>
              </a:r>
              <a:r>
                <a:rPr lang="en-US" dirty="0" smtClean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xưởng</a:t>
              </a:r>
              <a:r>
                <a:rPr lang="en-US" dirty="0" smtClean="0"/>
                <a:t> </a:t>
              </a:r>
              <a:r>
                <a:rPr lang="en-US" dirty="0" err="1" smtClean="0"/>
                <a:t>lớn</a:t>
              </a:r>
              <a:r>
                <a:rPr lang="en-US" dirty="0"/>
                <a:t>, </a:t>
              </a:r>
              <a:r>
                <a:rPr lang="en-US" dirty="0" err="1" smtClean="0"/>
                <a:t>nhiều</a:t>
              </a:r>
              <a:r>
                <a:rPr lang="en-US" dirty="0" smtClean="0"/>
                <a:t> </a:t>
              </a:r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thương</a:t>
              </a:r>
              <a:r>
                <a:rPr lang="en-US" dirty="0" smtClean="0"/>
                <a:t> </a:t>
              </a:r>
              <a:r>
                <a:rPr lang="en-US" dirty="0" err="1"/>
                <a:t>cảm</a:t>
              </a:r>
              <a:r>
                <a:rPr lang="en-US" dirty="0"/>
                <a:t> </a:t>
              </a:r>
              <a:r>
                <a:rPr lang="en-US" dirty="0" err="1" smtClean="0"/>
                <a:t>lớn</a:t>
              </a:r>
              <a:r>
                <a:rPr lang="en-US" dirty="0" smtClean="0"/>
                <a:t>, </a:t>
              </a:r>
              <a:r>
                <a:rPr lang="en-US" dirty="0" err="1" smtClean="0"/>
                <a:t>giao</a:t>
              </a:r>
              <a:r>
                <a:rPr lang="en-US" dirty="0" smtClean="0"/>
                <a:t>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với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 smtClean="0"/>
                <a:t>nước</a:t>
              </a:r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6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5913" y="563626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- </a:t>
              </a:r>
              <a:r>
                <a:rPr lang="en-US" dirty="0" smtClean="0"/>
                <a:t>(</a:t>
              </a:r>
              <a:r>
                <a:rPr lang="vi-VN" dirty="0" smtClean="0"/>
                <a:t>T</a:t>
              </a:r>
              <a:r>
                <a:rPr lang="en-US" dirty="0" smtClean="0"/>
                <a:t>ư </a:t>
              </a:r>
              <a:r>
                <a:rPr lang="en-US" dirty="0" err="1" smtClean="0"/>
                <a:t>tưởng</a:t>
              </a:r>
              <a:r>
                <a:rPr lang="en-US" dirty="0" smtClean="0"/>
                <a:t> - </a:t>
              </a:r>
              <a:r>
                <a:rPr lang="vi-VN" dirty="0" smtClean="0"/>
                <a:t>T</a:t>
              </a:r>
              <a:r>
                <a:rPr lang="en-US" dirty="0" err="1" smtClean="0"/>
                <a:t>ôn</a:t>
              </a:r>
              <a:r>
                <a:rPr lang="en-US" dirty="0" smtClean="0"/>
                <a:t> </a:t>
              </a:r>
              <a:r>
                <a:rPr lang="en-US" dirty="0" err="1" smtClean="0"/>
                <a:t>giáo</a:t>
              </a:r>
              <a:r>
                <a:rPr lang="en-US" dirty="0" smtClean="0"/>
                <a:t>, </a:t>
              </a:r>
              <a:r>
                <a:rPr lang="vi-VN" dirty="0" smtClean="0"/>
                <a:t>S</a:t>
              </a:r>
              <a:r>
                <a:rPr lang="en-US" dirty="0" smtClean="0"/>
                <a:t>ử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V</a:t>
              </a:r>
              <a:r>
                <a:rPr lang="en-US" dirty="0" err="1" smtClean="0"/>
                <a:t>ăn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hoa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 - </a:t>
              </a:r>
              <a:r>
                <a:rPr lang="vi-VN" dirty="0" smtClean="0"/>
                <a:t>K</a:t>
              </a:r>
              <a:r>
                <a:rPr lang="en-US" dirty="0" smtClean="0"/>
                <a:t>ỹ </a:t>
              </a:r>
              <a:r>
                <a:rPr lang="en-US" dirty="0" err="1" smtClean="0"/>
                <a:t>thuật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iến</a:t>
              </a:r>
              <a:r>
                <a:rPr lang="en-US" dirty="0" smtClean="0"/>
                <a:t> </a:t>
              </a:r>
              <a:r>
                <a:rPr lang="en-US" dirty="0" err="1" smtClean="0"/>
                <a:t>trúc</a:t>
              </a:r>
              <a:r>
                <a:rPr lang="en-US" dirty="0" smtClean="0"/>
                <a:t>, </a:t>
              </a:r>
              <a:r>
                <a:rPr lang="vi-VN" dirty="0" smtClean="0"/>
                <a:t>Đ</a:t>
              </a:r>
              <a:r>
                <a:rPr lang="en-US" dirty="0" err="1" smtClean="0"/>
                <a:t>iêu</a:t>
              </a:r>
              <a:r>
                <a:rPr lang="en-US" dirty="0" smtClean="0"/>
                <a:t> </a:t>
              </a:r>
              <a:r>
                <a:rPr lang="en-US" dirty="0" err="1" smtClean="0"/>
                <a:t>khắc</a:t>
              </a:r>
              <a:r>
                <a:rPr lang="en-US" dirty="0" smtClean="0"/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Nhà</a:t>
              </a:r>
              <a:r>
                <a:rPr lang="en-US" dirty="0" smtClean="0"/>
                <a:t> </a:t>
              </a:r>
              <a:r>
                <a:rPr lang="en-US" dirty="0" err="1"/>
                <a:t>Đường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Tống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Nguyên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Minh,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Thanh</a:t>
              </a:r>
              <a:r>
                <a:rPr lang="en-US" dirty="0"/>
                <a:t>.</a:t>
              </a:r>
            </a:p>
            <a:p>
              <a:r>
                <a:rPr lang="en-US" smtClean="0"/>
                <a:t>-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838200"/>
            <a:ext cx="8001000" cy="264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2800" b="1">
                <a:solidFill>
                  <a:srgbClr val="000000"/>
                </a:solidFill>
                <a:latin typeface="+mj-lt"/>
              </a:rPr>
              <a:t>5</a:t>
            </a:r>
            <a:r>
              <a:rPr lang="vi-VN" sz="2800" b="1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vi-VN" sz="2800" b="1">
                <a:solidFill>
                  <a:srgbClr val="000000"/>
                </a:solidFill>
                <a:latin typeface="+mj-lt"/>
              </a:rPr>
              <a:t> Sản phẩm thủ công nổi tiếng nào dưới thời nhà Minh được mô tả “ trắng như ngọc, sáng như gương, mỏng như giấy, vang như chuông”?</a:t>
            </a:r>
          </a:p>
          <a:p>
            <a:pPr algn="just">
              <a:lnSpc>
                <a:spcPct val="120000"/>
              </a:lnSpc>
            </a:pPr>
            <a:r>
              <a:rPr lang="vi-VN" sz="2800">
                <a:solidFill>
                  <a:srgbClr val="000000"/>
                </a:solidFill>
                <a:latin typeface="+mj-lt"/>
              </a:rPr>
              <a:t>A. Tranh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thêu.</a:t>
            </a:r>
            <a:r>
              <a:rPr lang="en-US" sz="2800" smtClean="0">
                <a:solidFill>
                  <a:srgbClr val="000000"/>
                </a:solidFill>
                <a:latin typeface="+mj-lt"/>
              </a:rPr>
              <a:t>       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vi-VN" sz="2800">
                <a:solidFill>
                  <a:srgbClr val="000000"/>
                </a:solidFill>
                <a:latin typeface="+mj-lt"/>
              </a:rPr>
              <a:t>. Lụa tơ tằm.</a:t>
            </a:r>
          </a:p>
          <a:p>
            <a:pPr algn="just">
              <a:lnSpc>
                <a:spcPct val="120000"/>
              </a:lnSpc>
            </a:pPr>
            <a:r>
              <a:rPr lang="vi-VN" sz="2800">
                <a:solidFill>
                  <a:srgbClr val="000000"/>
                </a:solidFill>
                <a:latin typeface="+mj-lt"/>
              </a:rPr>
              <a:t>C. Đồ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sứ.</a:t>
            </a:r>
            <a:r>
              <a:rPr lang="en-US" sz="2800" smtClean="0">
                <a:solidFill>
                  <a:srgbClr val="000000"/>
                </a:solidFill>
                <a:latin typeface="+mj-lt"/>
              </a:rPr>
              <a:t>                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D</a:t>
            </a:r>
            <a:r>
              <a:rPr lang="vi-VN" sz="2800">
                <a:solidFill>
                  <a:srgbClr val="000000"/>
                </a:solidFill>
                <a:latin typeface="+mj-lt"/>
              </a:rPr>
              <a:t>. Đồ mộc.</a:t>
            </a:r>
            <a:endParaRPr lang="vi-VN" sz="2800" b="0" i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810000"/>
            <a:ext cx="8001000" cy="2123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2800" b="1">
                <a:solidFill>
                  <a:srgbClr val="000000"/>
                </a:solidFill>
                <a:latin typeface="+mj-lt"/>
              </a:rPr>
              <a:t>6</a:t>
            </a:r>
            <a:r>
              <a:rPr lang="vi-VN" sz="2800" b="1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vi-VN" sz="2800" b="1">
                <a:solidFill>
                  <a:srgbClr val="000000"/>
                </a:solidFill>
                <a:latin typeface="+mj-lt"/>
              </a:rPr>
              <a:t> Công trình kiến trúc nào dưới đây được biểu tượng của chế độ phong kiến Trung Quốc?</a:t>
            </a:r>
          </a:p>
          <a:p>
            <a:pPr algn="just">
              <a:lnSpc>
                <a:spcPct val="120000"/>
              </a:lnSpc>
            </a:pPr>
            <a:r>
              <a:rPr lang="vi-VN" sz="2800">
                <a:solidFill>
                  <a:srgbClr val="000000"/>
                </a:solidFill>
                <a:latin typeface="+mj-lt"/>
              </a:rPr>
              <a:t>A. Thánh địa Mỹ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Sơn.</a:t>
            </a:r>
            <a:r>
              <a:rPr lang="en-US" sz="2800" smtClean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vi-VN" sz="2800">
                <a:solidFill>
                  <a:srgbClr val="000000"/>
                </a:solidFill>
                <a:latin typeface="+mj-lt"/>
              </a:rPr>
              <a:t>. Chùa Phật Ngọc.</a:t>
            </a:r>
          </a:p>
          <a:p>
            <a:pPr algn="just">
              <a:lnSpc>
                <a:spcPct val="120000"/>
              </a:lnSpc>
            </a:pPr>
            <a:r>
              <a:rPr lang="vi-VN" sz="2800">
                <a:solidFill>
                  <a:srgbClr val="000000"/>
                </a:solidFill>
                <a:latin typeface="+mj-lt"/>
              </a:rPr>
              <a:t>C. Tử cấm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thành.</a:t>
            </a:r>
            <a:r>
              <a:rPr lang="en-US" sz="2800" smtClean="0">
                <a:solidFill>
                  <a:srgbClr val="000000"/>
                </a:solidFill>
                <a:latin typeface="+mj-lt"/>
              </a:rPr>
              <a:t>                     </a:t>
            </a:r>
            <a:r>
              <a:rPr lang="vi-VN" sz="2800" smtClean="0">
                <a:solidFill>
                  <a:srgbClr val="000000"/>
                </a:solidFill>
                <a:latin typeface="+mj-lt"/>
              </a:rPr>
              <a:t>D</a:t>
            </a:r>
            <a:r>
              <a:rPr lang="vi-VN" sz="2800">
                <a:solidFill>
                  <a:srgbClr val="000000"/>
                </a:solidFill>
                <a:latin typeface="+mj-lt"/>
              </a:rPr>
              <a:t>. Chùa Thiên Mụ.</a:t>
            </a:r>
            <a:endParaRPr lang="vi-VN" sz="2800" b="0" i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197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2383" y="1828800"/>
            <a:ext cx="87218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Nêu nhận xét về những thành tựu văn hoá đó?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689" y="990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 sau: kiểm tra thường xuyên (Bài kiểm tra 15 phút)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27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2189" y="533400"/>
            <a:ext cx="872181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? Nêu nhận xét về những thành tựu văn hoá đó?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4996" y="2133600"/>
          <a:ext cx="8763000" cy="4107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1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l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l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l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l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04669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08"/>
            <a:ext cx="40386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563"/>
            <a:ext cx="4419600" cy="66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619505"/>
              </p:ext>
            </p:extLst>
          </p:nvPr>
        </p:nvGraphicFramePr>
        <p:xfrm>
          <a:off x="152400" y="381000"/>
          <a:ext cx="8763000" cy="5958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2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60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8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1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– </a:t>
                      </a:r>
                    </a:p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1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1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iếp tục phát</a:t>
                      </a:r>
                      <a:r>
                        <a:rPr lang="en-US" sz="210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triển,</a:t>
                      </a:r>
                      <a:r>
                        <a:rPr lang="en-US" sz="21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466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1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soạn…..</a:t>
                      </a:r>
                      <a:endParaRPr lang="en-US" sz="2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11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1387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4584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90600"/>
            <a:ext cx="853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💡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xét – Đánh giá</a:t>
            </a:r>
          </a:p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tựu trên phản ánh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rực rỡ, đa dạng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của văn hoá Trung Quốc trong suốt hơn 12 thế kỉ.</a:t>
            </a:r>
          </a:p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góp to lớn cho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kho tàng văn minh nhân loại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(thơ ca, tiểu thuyết, kiến trúc, Phật giáo, Nho giáo…).</a:t>
            </a:r>
          </a:p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nhiên, từ cuối thế kỉ XVI trở đi, do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bảo thủ, khép kín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văn hoá – tư tưởng Trung Quốc dần chậm lại, không theo kịp sự phát triển mạnh mẽ của phương Tây.</a:t>
            </a:r>
          </a:p>
          <a:p>
            <a:pPr algn="just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Đây vừa là niềm tự hào, vừa là bài học lịch sử: muốn phát triển bền vững, phải biết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đổi mới, tiếp thu tinh hoa văn hoá thế giới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11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853</Words>
  <Application>Microsoft Office PowerPoint</Application>
  <PresentationFormat>On-screen Show (4:3)</PresentationFormat>
  <Paragraphs>72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TIẾT 10-BÀI 4. TRUNG QUỐC TỪ THẾ KỈ VII  ĐẾN GIỮA THẾ KỈ XIX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70</cp:revision>
  <dcterms:created xsi:type="dcterms:W3CDTF">2021-07-19T08:13:53Z</dcterms:created>
  <dcterms:modified xsi:type="dcterms:W3CDTF">2025-10-29T07:08:45Z</dcterms:modified>
</cp:coreProperties>
</file>