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310" r:id="rId3"/>
    <p:sldId id="273" r:id="rId4"/>
    <p:sldId id="256" r:id="rId5"/>
    <p:sldId id="334" r:id="rId6"/>
    <p:sldId id="290" r:id="rId7"/>
    <p:sldId id="329" r:id="rId8"/>
    <p:sldId id="317" r:id="rId9"/>
    <p:sldId id="335" r:id="rId10"/>
    <p:sldId id="320" r:id="rId11"/>
    <p:sldId id="319" r:id="rId12"/>
    <p:sldId id="328" r:id="rId13"/>
    <p:sldId id="333" r:id="rId14"/>
    <p:sldId id="327" r:id="rId15"/>
    <p:sldId id="311" r:id="rId16"/>
    <p:sldId id="332" r:id="rId17"/>
    <p:sldId id="330" r:id="rId18"/>
    <p:sldId id="294" r:id="rId19"/>
    <p:sldId id="313" r:id="rId20"/>
    <p:sldId id="312" r:id="rId21"/>
    <p:sldId id="337" r:id="rId22"/>
    <p:sldId id="338" r:id="rId23"/>
    <p:sldId id="321" r:id="rId24"/>
    <p:sldId id="322" r:id="rId25"/>
    <p:sldId id="336" r:id="rId26"/>
  </p:sldIdLst>
  <p:sldSz cx="12192000" cy="6858000"/>
  <p:notesSz cx="6858000" cy="9144000"/>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115" d="100"/>
          <a:sy n="115" d="100"/>
        </p:scale>
        <p:origin x="46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10/29/2025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317188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6378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73687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372278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30899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2251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98534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0140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5772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9839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pPr/>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17358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29/10/2025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val="2679786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smtClean="0">
                <a:solidFill>
                  <a:srgbClr val="C00000"/>
                </a:solidFill>
              </a:rPr>
              <a:t>BÀI </a:t>
            </a:r>
            <a:r>
              <a:rPr lang="en-US" sz="4000" b="1" smtClean="0">
                <a:solidFill>
                  <a:srgbClr val="C00000"/>
                </a:solidFill>
                <a:latin typeface="Times New Roman" pitchFamily="18" charset="0"/>
                <a:cs typeface="Times New Roman" pitchFamily="18" charset="0"/>
              </a:rPr>
              <a:t>3: </a:t>
            </a:r>
            <a:r>
              <a:rPr lang="en-US" sz="4000" b="1" smtClean="0">
                <a:solidFill>
                  <a:srgbClr val="C00000"/>
                </a:solidFill>
              </a:rPr>
              <a:t>PHONG TRÀO VĂN HÓA PHỤC HƯNG VÀ CẢI CÁCH TÔN GIÁO</a:t>
            </a:r>
            <a:r>
              <a:rPr lang="vi-VN" sz="4000" b="1"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a16="http://schemas.microsoft.com/office/drawing/2014/main"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2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200" b="1" smtClean="0">
                <a:solidFill>
                  <a:srgbClr val="C00000"/>
                </a:solidFill>
              </a:rPr>
              <a:t>1. Những biến đổi về kinh tế - xã hội Tây Âu từ thế kỉ XIII đến thế kỉ XVI</a:t>
            </a:r>
            <a:endParaRPr lang="en-US" sz="3200" smtClean="0">
              <a:solidFill>
                <a:srgbClr val="C00000"/>
              </a:solidFill>
            </a:endParaRPr>
          </a:p>
          <a:p>
            <a:pPr marL="0" lvl="0" indent="0" algn="ctr" defTabSz="1555750">
              <a:lnSpc>
                <a:spcPct val="90000"/>
              </a:lnSpc>
              <a:spcBef>
                <a:spcPct val="0"/>
              </a:spcBef>
              <a:spcAft>
                <a:spcPct val="35000"/>
              </a:spcAft>
              <a:buNone/>
            </a:pPr>
            <a:r>
              <a:rPr lang="nl-NL" sz="3200" b="0" kern="1200" smtClean="0">
                <a:solidFill>
                  <a:srgbClr val="C00000"/>
                </a:solidFill>
                <a:latin typeface="Times New Roman" panose="02020603050405020304" pitchFamily="18" charset="0"/>
                <a:cs typeface="Times New Roman" panose="02020603050405020304" pitchFamily="18" charset="0"/>
              </a:rPr>
              <a:t> </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I</a:t>
            </a:r>
          </a:p>
          <a:p>
            <a:pPr algn="ctr" defTabSz="1555750">
              <a:lnSpc>
                <a:spcPct val="90000"/>
              </a:lnSpc>
              <a:spcBef>
                <a:spcPct val="0"/>
              </a:spcBef>
              <a:spcAft>
                <a:spcPct val="35000"/>
              </a:spcAft>
            </a:pPr>
            <a:r>
              <a:rPr lang="en-US" sz="3600" b="1" smtClean="0">
                <a:solidFill>
                  <a:srgbClr val="C00000"/>
                </a:solidFill>
              </a:rPr>
              <a:t>2. Phong trào Văn hóa Phục hưng </a:t>
            </a:r>
            <a:endParaRPr lang="en-US" sz="3600" smtClean="0">
              <a:solidFill>
                <a:srgbClr val="C00000"/>
              </a:solidFill>
            </a:endParaRPr>
          </a:p>
          <a:p>
            <a:pPr lvl="0"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algn="ctr" defTabSz="1555750">
              <a:lnSpc>
                <a:spcPct val="90000"/>
              </a:lnSpc>
              <a:spcBef>
                <a:spcPct val="0"/>
              </a:spcBef>
              <a:spcAft>
                <a:spcPct val="35000"/>
              </a:spcAft>
            </a:pPr>
            <a:endParaRPr lang="en-US" sz="35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600" b="1" smtClean="0">
                <a:solidFill>
                  <a:srgbClr val="C00000"/>
                </a:solidFill>
              </a:rPr>
              <a:t>3. Phong trào Cải cách tôn giá</a:t>
            </a:r>
            <a:r>
              <a:rPr lang="en-US" sz="3600" b="1" smtClean="0"/>
              <a:t>o </a:t>
            </a:r>
            <a:endParaRPr lang="en-US" sz="3600" smtClean="0"/>
          </a:p>
          <a:p>
            <a:pPr marL="0" lvl="0" indent="0" algn="ctr" defTabSz="1555750">
              <a:lnSpc>
                <a:spcPct val="90000"/>
              </a:lnSpc>
              <a:spcBef>
                <a:spcPct val="0"/>
              </a:spcBef>
              <a:spcAft>
                <a:spcPct val="35000"/>
              </a:spcAft>
              <a:buNone/>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8253" y="1640114"/>
            <a:ext cx="10501746" cy="2610843"/>
          </a:xfrm>
          <a:prstGeom prst="rect">
            <a:avLst/>
          </a:prstGeom>
        </p:spPr>
        <p:txBody>
          <a:bodyPr wrap="square">
            <a:spAutoFit/>
          </a:bodyPr>
          <a:lstStyle/>
          <a:p>
            <a:pPr>
              <a:lnSpc>
                <a:spcPct val="150000"/>
              </a:lnSpc>
            </a:pPr>
            <a:r>
              <a:rPr lang="vi-VN" sz="2800" b="1">
                <a:latin typeface="+mj-lt"/>
              </a:rPr>
              <a:t>Câu hỏi 1: </a:t>
            </a:r>
            <a:r>
              <a:rPr lang="en-US" sz="2800" b="1">
                <a:latin typeface="+mj-lt"/>
              </a:rPr>
              <a:t>Trình bày những thành tựu tiêu biểu của phong trào Văn hóa Phục hưng. </a:t>
            </a:r>
          </a:p>
          <a:p>
            <a:pPr>
              <a:lnSpc>
                <a:spcPct val="150000"/>
              </a:lnSpc>
            </a:pPr>
            <a:r>
              <a:rPr lang="vi-VN" sz="2800" b="1">
                <a:latin typeface="+mj-lt"/>
              </a:rPr>
              <a:t>Câu hỏi 2: </a:t>
            </a:r>
            <a:r>
              <a:rPr lang="en-US" sz="2800" b="1">
                <a:latin typeface="+mj-lt"/>
              </a:rPr>
              <a:t>Nêu ý nghĩa và tác động của phong trào Văn hóa Phục hưng đối với xã hội Tây Âu</a:t>
            </a:r>
          </a:p>
        </p:txBody>
      </p:sp>
    </p:spTree>
    <p:extLst>
      <p:ext uri="{BB962C8B-B14F-4D97-AF65-F5344CB8AC3E}">
        <p14:creationId xmlns:p14="http://schemas.microsoft.com/office/powerpoint/2010/main" val="192518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1953572"/>
              </p:ext>
            </p:extLst>
          </p:nvPr>
        </p:nvGraphicFramePr>
        <p:xfrm>
          <a:off x="656704" y="1762298"/>
          <a:ext cx="10540539" cy="4160281"/>
        </p:xfrm>
        <a:graphic>
          <a:graphicData uri="http://schemas.openxmlformats.org/drawingml/2006/table">
            <a:tbl>
              <a:tblPr firstRow="1" bandRow="1">
                <a:tableStyleId>{5C22544A-7EE6-4342-B048-85BDC9FD1C3A}</a:tableStyleId>
              </a:tblPr>
              <a:tblGrid>
                <a:gridCol w="3228041">
                  <a:extLst>
                    <a:ext uri="{9D8B030D-6E8A-4147-A177-3AD203B41FA5}">
                      <a16:colId xmlns:a16="http://schemas.microsoft.com/office/drawing/2014/main" val="1404224609"/>
                    </a:ext>
                  </a:extLst>
                </a:gridCol>
                <a:gridCol w="2198691">
                  <a:extLst>
                    <a:ext uri="{9D8B030D-6E8A-4147-A177-3AD203B41FA5}">
                      <a16:colId xmlns:a16="http://schemas.microsoft.com/office/drawing/2014/main" val="2669572338"/>
                    </a:ext>
                  </a:extLst>
                </a:gridCol>
                <a:gridCol w="5113807">
                  <a:extLst>
                    <a:ext uri="{9D8B030D-6E8A-4147-A177-3AD203B41FA5}">
                      <a16:colId xmlns:a16="http://schemas.microsoft.com/office/drawing/2014/main" val="4157073174"/>
                    </a:ext>
                  </a:extLst>
                </a:gridCol>
              </a:tblGrid>
              <a:tr h="830011">
                <a:tc>
                  <a:txBody>
                    <a:bodyPr/>
                    <a:lstStyle/>
                    <a:p>
                      <a:pPr algn="ctr">
                        <a:lnSpc>
                          <a:spcPct val="100000"/>
                        </a:lnSpc>
                      </a:pPr>
                      <a:r>
                        <a:rPr lang="en-US" sz="2000" smtClean="0">
                          <a:solidFill>
                            <a:schemeClr val="tx1"/>
                          </a:solidFill>
                          <a:latin typeface="Times New Roman" panose="02020603050405020304" pitchFamily="18" charset="0"/>
                          <a:cs typeface="Times New Roman" panose="02020603050405020304" pitchFamily="18" charset="0"/>
                        </a:rPr>
                        <a:t>Các</a:t>
                      </a:r>
                      <a:r>
                        <a:rPr lang="en-US" sz="2000" baseline="0" smtClean="0">
                          <a:solidFill>
                            <a:schemeClr val="tx1"/>
                          </a:solidFill>
                          <a:latin typeface="Times New Roman" panose="02020603050405020304" pitchFamily="18" charset="0"/>
                          <a:cs typeface="Times New Roman" panose="02020603050405020304" pitchFamily="18" charset="0"/>
                        </a:rPr>
                        <a:t> nhà Văn hoá </a:t>
                      </a:r>
                    </a:p>
                    <a:p>
                      <a:pPr algn="ctr">
                        <a:lnSpc>
                          <a:spcPct val="100000"/>
                        </a:lnSpc>
                      </a:pPr>
                      <a:r>
                        <a:rPr lang="en-US" sz="2000" baseline="0" smtClean="0">
                          <a:solidFill>
                            <a:schemeClr val="tx1"/>
                          </a:solidFill>
                          <a:latin typeface="Times New Roman" panose="02020603050405020304" pitchFamily="18" charset="0"/>
                          <a:cs typeface="Times New Roman" panose="02020603050405020304" pitchFamily="18" charset="0"/>
                        </a:rPr>
                        <a:t>phục hưng</a:t>
                      </a:r>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2000" smtClean="0">
                          <a:solidFill>
                            <a:schemeClr val="tx1"/>
                          </a:solidFill>
                          <a:latin typeface="Times New Roman" panose="02020603050405020304" pitchFamily="18" charset="0"/>
                          <a:cs typeface="Times New Roman" panose="02020603050405020304" pitchFamily="18" charset="0"/>
                        </a:rPr>
                        <a:t>Lĩnh</a:t>
                      </a:r>
                      <a:r>
                        <a:rPr lang="en-US" sz="2000" baseline="0" smtClean="0">
                          <a:solidFill>
                            <a:schemeClr val="tx1"/>
                          </a:solidFill>
                          <a:latin typeface="Times New Roman" panose="02020603050405020304" pitchFamily="18" charset="0"/>
                          <a:cs typeface="Times New Roman" panose="02020603050405020304" pitchFamily="18" charset="0"/>
                        </a:rPr>
                        <a:t> vực</a:t>
                      </a:r>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2000" smtClean="0">
                          <a:solidFill>
                            <a:schemeClr val="tx1"/>
                          </a:solidFill>
                          <a:latin typeface="Times New Roman" panose="02020603050405020304" pitchFamily="18" charset="0"/>
                          <a:cs typeface="Times New Roman" panose="02020603050405020304" pitchFamily="18" charset="0"/>
                        </a:rPr>
                        <a:t>Tác</a:t>
                      </a:r>
                      <a:r>
                        <a:rPr lang="en-US" sz="2000" baseline="0" smtClean="0">
                          <a:solidFill>
                            <a:schemeClr val="tx1"/>
                          </a:solidFill>
                          <a:latin typeface="Times New Roman" panose="02020603050405020304" pitchFamily="18" charset="0"/>
                          <a:cs typeface="Times New Roman" panose="02020603050405020304" pitchFamily="18" charset="0"/>
                        </a:rPr>
                        <a:t> phẩm/Công trình</a:t>
                      </a:r>
                    </a:p>
                    <a:p>
                      <a:pPr algn="ctr">
                        <a:lnSpc>
                          <a:spcPct val="100000"/>
                        </a:lnSpc>
                      </a:pPr>
                      <a:r>
                        <a:rPr lang="en-US" sz="2000" baseline="0" smtClean="0">
                          <a:solidFill>
                            <a:schemeClr val="tx1"/>
                          </a:solidFill>
                          <a:latin typeface="Times New Roman" panose="02020603050405020304" pitchFamily="18" charset="0"/>
                          <a:cs typeface="Times New Roman" panose="02020603050405020304" pitchFamily="18" charset="0"/>
                        </a:rPr>
                        <a:t> tiêu biểu</a:t>
                      </a:r>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80952"/>
                  </a:ext>
                </a:extLst>
              </a:tr>
              <a:tr h="555045">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3622"/>
                  </a:ext>
                </a:extLst>
              </a:tr>
              <a:tr h="555045">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734369"/>
                  </a:ext>
                </a:extLst>
              </a:tr>
              <a:tr h="555045">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6416439"/>
                  </a:ext>
                </a:extLst>
              </a:tr>
              <a:tr h="555045">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261367"/>
                  </a:ext>
                </a:extLst>
              </a:tr>
              <a:tr h="555045">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022211"/>
                  </a:ext>
                </a:extLst>
              </a:tr>
              <a:tr h="555045">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5040863"/>
                  </a:ext>
                </a:extLst>
              </a:tr>
            </a:tbl>
          </a:graphicData>
        </a:graphic>
      </p:graphicFrame>
      <p:sp>
        <p:nvSpPr>
          <p:cNvPr id="5" name="TextBox 4"/>
          <p:cNvSpPr txBox="1"/>
          <p:nvPr/>
        </p:nvSpPr>
        <p:spPr>
          <a:xfrm>
            <a:off x="2010180" y="521474"/>
            <a:ext cx="7708900"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Dựa vào thông tin SGK trang 19,20. hãy hoàn thành bảng theo mẫu: </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192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2960" y="839585"/>
            <a:ext cx="7015942" cy="954107"/>
          </a:xfrm>
          <a:prstGeom prst="rect">
            <a:avLst/>
          </a:prstGeom>
          <a:noFill/>
        </p:spPr>
        <p:txBody>
          <a:bodyPr wrap="square" rtlCol="0">
            <a:spAutoFit/>
          </a:bodyPr>
          <a:lstStyle/>
          <a:p>
            <a:r>
              <a:rPr lang="en-US" sz="2800" b="1" smtClean="0"/>
              <a:t>2. Phong trào Văn hoá Phục hưng</a:t>
            </a:r>
          </a:p>
          <a:p>
            <a:r>
              <a:rPr lang="en-US" sz="2800" b="1" smtClean="0"/>
              <a:t>a. Những thành tựu tiêu biểu</a:t>
            </a:r>
            <a:endParaRPr lang="en-US" sz="2800" b="1"/>
          </a:p>
        </p:txBody>
      </p:sp>
    </p:spTree>
    <p:extLst>
      <p:ext uri="{BB962C8B-B14F-4D97-AF65-F5344CB8AC3E}">
        <p14:creationId xmlns:p14="http://schemas.microsoft.com/office/powerpoint/2010/main" val="33155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8104706"/>
              </p:ext>
            </p:extLst>
          </p:nvPr>
        </p:nvGraphicFramePr>
        <p:xfrm>
          <a:off x="290946" y="831272"/>
          <a:ext cx="11646130" cy="4688978"/>
        </p:xfrm>
        <a:graphic>
          <a:graphicData uri="http://schemas.openxmlformats.org/drawingml/2006/table">
            <a:tbl>
              <a:tblPr firstRow="1" bandRow="1">
                <a:tableStyleId>{5C22544A-7EE6-4342-B048-85BDC9FD1C3A}</a:tableStyleId>
              </a:tblPr>
              <a:tblGrid>
                <a:gridCol w="3566628">
                  <a:extLst>
                    <a:ext uri="{9D8B030D-6E8A-4147-A177-3AD203B41FA5}">
                      <a16:colId xmlns:a16="http://schemas.microsoft.com/office/drawing/2014/main" val="1404224609"/>
                    </a:ext>
                  </a:extLst>
                </a:gridCol>
                <a:gridCol w="2429311">
                  <a:extLst>
                    <a:ext uri="{9D8B030D-6E8A-4147-A177-3AD203B41FA5}">
                      <a16:colId xmlns:a16="http://schemas.microsoft.com/office/drawing/2014/main" val="2669572338"/>
                    </a:ext>
                  </a:extLst>
                </a:gridCol>
                <a:gridCol w="5650191">
                  <a:extLst>
                    <a:ext uri="{9D8B030D-6E8A-4147-A177-3AD203B41FA5}">
                      <a16:colId xmlns:a16="http://schemas.microsoft.com/office/drawing/2014/main" val="4157073174"/>
                    </a:ext>
                  </a:extLst>
                </a:gridCol>
              </a:tblGrid>
              <a:tr h="831891">
                <a:tc>
                  <a:txBody>
                    <a:bodyPr/>
                    <a:lstStyle/>
                    <a:p>
                      <a:pPr algn="ctr">
                        <a:lnSpc>
                          <a:spcPct val="100000"/>
                        </a:lnSpc>
                      </a:pPr>
                      <a:r>
                        <a:rPr lang="en-US" sz="2600" smtClean="0">
                          <a:solidFill>
                            <a:schemeClr val="tx1"/>
                          </a:solidFill>
                          <a:latin typeface="Times New Roman" panose="02020603050405020304" pitchFamily="18" charset="0"/>
                          <a:cs typeface="Times New Roman" panose="02020603050405020304" pitchFamily="18" charset="0"/>
                        </a:rPr>
                        <a:t>Các</a:t>
                      </a:r>
                      <a:r>
                        <a:rPr lang="en-US" sz="2600" baseline="0" smtClean="0">
                          <a:solidFill>
                            <a:schemeClr val="tx1"/>
                          </a:solidFill>
                          <a:latin typeface="Times New Roman" panose="02020603050405020304" pitchFamily="18" charset="0"/>
                          <a:cs typeface="Times New Roman" panose="02020603050405020304" pitchFamily="18" charset="0"/>
                        </a:rPr>
                        <a:t> nhà Văn hoá </a:t>
                      </a:r>
                    </a:p>
                    <a:p>
                      <a:pPr algn="ctr">
                        <a:lnSpc>
                          <a:spcPct val="100000"/>
                        </a:lnSpc>
                      </a:pPr>
                      <a:r>
                        <a:rPr lang="en-US" sz="2600" baseline="0" smtClean="0">
                          <a:solidFill>
                            <a:schemeClr val="tx1"/>
                          </a:solidFill>
                          <a:latin typeface="Times New Roman" panose="02020603050405020304" pitchFamily="18" charset="0"/>
                          <a:cs typeface="Times New Roman" panose="02020603050405020304" pitchFamily="18" charset="0"/>
                        </a:rPr>
                        <a:t>phục hưng</a:t>
                      </a:r>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2600" smtClean="0">
                          <a:solidFill>
                            <a:schemeClr val="tx1"/>
                          </a:solidFill>
                          <a:latin typeface="Times New Roman" panose="02020603050405020304" pitchFamily="18" charset="0"/>
                          <a:cs typeface="Times New Roman" panose="02020603050405020304" pitchFamily="18" charset="0"/>
                        </a:rPr>
                        <a:t>Lĩnh</a:t>
                      </a:r>
                      <a:r>
                        <a:rPr lang="en-US" sz="2600" baseline="0" smtClean="0">
                          <a:solidFill>
                            <a:schemeClr val="tx1"/>
                          </a:solidFill>
                          <a:latin typeface="Times New Roman" panose="02020603050405020304" pitchFamily="18" charset="0"/>
                          <a:cs typeface="Times New Roman" panose="02020603050405020304" pitchFamily="18" charset="0"/>
                        </a:rPr>
                        <a:t> vực</a:t>
                      </a:r>
                      <a:endParaRPr lang="en-US" sz="2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2600" smtClean="0">
                          <a:solidFill>
                            <a:schemeClr val="tx1"/>
                          </a:solidFill>
                          <a:latin typeface="Times New Roman" panose="02020603050405020304" pitchFamily="18" charset="0"/>
                          <a:cs typeface="Times New Roman" panose="02020603050405020304" pitchFamily="18" charset="0"/>
                        </a:rPr>
                        <a:t>Tác</a:t>
                      </a:r>
                      <a:r>
                        <a:rPr lang="en-US" sz="2600" baseline="0" smtClean="0">
                          <a:solidFill>
                            <a:schemeClr val="tx1"/>
                          </a:solidFill>
                          <a:latin typeface="Times New Roman" panose="02020603050405020304" pitchFamily="18" charset="0"/>
                          <a:cs typeface="Times New Roman" panose="02020603050405020304" pitchFamily="18" charset="0"/>
                        </a:rPr>
                        <a:t> phẩm/Công trình</a:t>
                      </a:r>
                    </a:p>
                    <a:p>
                      <a:pPr algn="ctr">
                        <a:lnSpc>
                          <a:spcPct val="100000"/>
                        </a:lnSpc>
                      </a:pPr>
                      <a:r>
                        <a:rPr lang="en-US" sz="2600" baseline="0" smtClean="0">
                          <a:solidFill>
                            <a:schemeClr val="tx1"/>
                          </a:solidFill>
                          <a:latin typeface="Times New Roman" panose="02020603050405020304" pitchFamily="18" charset="0"/>
                          <a:cs typeface="Times New Roman" panose="02020603050405020304" pitchFamily="18" charset="0"/>
                        </a:rPr>
                        <a:t> tiêu biểu</a:t>
                      </a:r>
                      <a:endParaRPr lang="en-US" sz="2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80952"/>
                  </a:ext>
                </a:extLst>
              </a:tr>
              <a:tr h="556302">
                <a:tc>
                  <a:txBody>
                    <a:bodyPr/>
                    <a:lstStyle/>
                    <a:p>
                      <a:pPr>
                        <a:lnSpc>
                          <a:spcPct val="150000"/>
                        </a:lnSpc>
                      </a:pPr>
                      <a:r>
                        <a:rPr lang="en-US" sz="2600" smtClean="0"/>
                        <a:t>M.Xéc-van-tét</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3622"/>
                  </a:ext>
                </a:extLst>
              </a:tr>
              <a:tr h="556302">
                <a:tc>
                  <a:txBody>
                    <a:bodyPr/>
                    <a:lstStyle/>
                    <a:p>
                      <a:pPr>
                        <a:lnSpc>
                          <a:spcPct val="150000"/>
                        </a:lnSpc>
                      </a:pPr>
                      <a:r>
                        <a:rPr lang="en-US" sz="2600" smtClean="0"/>
                        <a:t>W.Sếch</a:t>
                      </a:r>
                      <a:r>
                        <a:rPr lang="en-US" sz="2600" baseline="0" smtClean="0"/>
                        <a:t> -xpia</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734369"/>
                  </a:ext>
                </a:extLst>
              </a:tr>
              <a:tr h="556302">
                <a:tc>
                  <a:txBody>
                    <a:bodyPr/>
                    <a:lstStyle/>
                    <a:p>
                      <a:pPr>
                        <a:lnSpc>
                          <a:spcPct val="150000"/>
                        </a:lnSpc>
                      </a:pPr>
                      <a:r>
                        <a:rPr lang="en-US" sz="2600" smtClean="0"/>
                        <a:t>Lê</a:t>
                      </a:r>
                      <a:r>
                        <a:rPr lang="en-US" sz="2600" baseline="0" smtClean="0"/>
                        <a:t> –ô –na đơ Vanh -xi</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6416439"/>
                  </a:ext>
                </a:extLst>
              </a:tr>
              <a:tr h="873829">
                <a:tc>
                  <a:txBody>
                    <a:bodyPr/>
                    <a:lstStyle/>
                    <a:p>
                      <a:pPr>
                        <a:lnSpc>
                          <a:spcPct val="150000"/>
                        </a:lnSpc>
                      </a:pPr>
                      <a:r>
                        <a:rPr lang="en-US" sz="2600" smtClean="0"/>
                        <a:t>Mi-ken-lăng-giơ</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261367"/>
                  </a:ext>
                </a:extLst>
              </a:tr>
              <a:tr h="873829">
                <a:tc>
                  <a:txBody>
                    <a:bodyPr/>
                    <a:lstStyle/>
                    <a:p>
                      <a:pPr>
                        <a:lnSpc>
                          <a:spcPct val="150000"/>
                        </a:lnSpc>
                      </a:pPr>
                      <a:r>
                        <a:rPr lang="en-US" sz="2600" smtClean="0"/>
                        <a:t>N.Cô-pec</a:t>
                      </a:r>
                      <a:r>
                        <a:rPr lang="en-US" sz="2600" baseline="0" smtClean="0"/>
                        <a:t> -nich</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022211"/>
                  </a:ext>
                </a:extLst>
              </a:tr>
            </a:tbl>
          </a:graphicData>
        </a:graphic>
      </p:graphicFrame>
    </p:spTree>
    <p:extLst>
      <p:ext uri="{BB962C8B-B14F-4D97-AF65-F5344CB8AC3E}">
        <p14:creationId xmlns:p14="http://schemas.microsoft.com/office/powerpoint/2010/main" val="1648446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40127248"/>
              </p:ext>
            </p:extLst>
          </p:nvPr>
        </p:nvGraphicFramePr>
        <p:xfrm>
          <a:off x="290946" y="831272"/>
          <a:ext cx="11646130" cy="5501640"/>
        </p:xfrm>
        <a:graphic>
          <a:graphicData uri="http://schemas.openxmlformats.org/drawingml/2006/table">
            <a:tbl>
              <a:tblPr firstRow="1" bandRow="1">
                <a:tableStyleId>{5C22544A-7EE6-4342-B048-85BDC9FD1C3A}</a:tableStyleId>
              </a:tblPr>
              <a:tblGrid>
                <a:gridCol w="3566628">
                  <a:extLst>
                    <a:ext uri="{9D8B030D-6E8A-4147-A177-3AD203B41FA5}">
                      <a16:colId xmlns:a16="http://schemas.microsoft.com/office/drawing/2014/main" val="1404224609"/>
                    </a:ext>
                  </a:extLst>
                </a:gridCol>
                <a:gridCol w="2429311">
                  <a:extLst>
                    <a:ext uri="{9D8B030D-6E8A-4147-A177-3AD203B41FA5}">
                      <a16:colId xmlns:a16="http://schemas.microsoft.com/office/drawing/2014/main" val="2669572338"/>
                    </a:ext>
                  </a:extLst>
                </a:gridCol>
                <a:gridCol w="5650191">
                  <a:extLst>
                    <a:ext uri="{9D8B030D-6E8A-4147-A177-3AD203B41FA5}">
                      <a16:colId xmlns:a16="http://schemas.microsoft.com/office/drawing/2014/main" val="4157073174"/>
                    </a:ext>
                  </a:extLst>
                </a:gridCol>
              </a:tblGrid>
              <a:tr h="831891">
                <a:tc>
                  <a:txBody>
                    <a:bodyPr/>
                    <a:lstStyle/>
                    <a:p>
                      <a:pPr algn="ctr">
                        <a:lnSpc>
                          <a:spcPct val="100000"/>
                        </a:lnSpc>
                      </a:pPr>
                      <a:r>
                        <a:rPr lang="en-US" sz="2600" smtClean="0">
                          <a:solidFill>
                            <a:schemeClr val="tx1"/>
                          </a:solidFill>
                          <a:latin typeface="Times New Roman" panose="02020603050405020304" pitchFamily="18" charset="0"/>
                          <a:cs typeface="Times New Roman" panose="02020603050405020304" pitchFamily="18" charset="0"/>
                        </a:rPr>
                        <a:t>Các</a:t>
                      </a:r>
                      <a:r>
                        <a:rPr lang="en-US" sz="2600" baseline="0" smtClean="0">
                          <a:solidFill>
                            <a:schemeClr val="tx1"/>
                          </a:solidFill>
                          <a:latin typeface="Times New Roman" panose="02020603050405020304" pitchFamily="18" charset="0"/>
                          <a:cs typeface="Times New Roman" panose="02020603050405020304" pitchFamily="18" charset="0"/>
                        </a:rPr>
                        <a:t> nhà Văn hoá </a:t>
                      </a:r>
                    </a:p>
                    <a:p>
                      <a:pPr algn="ctr">
                        <a:lnSpc>
                          <a:spcPct val="100000"/>
                        </a:lnSpc>
                      </a:pPr>
                      <a:r>
                        <a:rPr lang="en-US" sz="2600" baseline="0" smtClean="0">
                          <a:solidFill>
                            <a:schemeClr val="tx1"/>
                          </a:solidFill>
                          <a:latin typeface="Times New Roman" panose="02020603050405020304" pitchFamily="18" charset="0"/>
                          <a:cs typeface="Times New Roman" panose="02020603050405020304" pitchFamily="18" charset="0"/>
                        </a:rPr>
                        <a:t>phục hưng</a:t>
                      </a:r>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2600" smtClean="0">
                          <a:solidFill>
                            <a:schemeClr val="tx1"/>
                          </a:solidFill>
                          <a:latin typeface="Times New Roman" panose="02020603050405020304" pitchFamily="18" charset="0"/>
                          <a:cs typeface="Times New Roman" panose="02020603050405020304" pitchFamily="18" charset="0"/>
                        </a:rPr>
                        <a:t>Lĩnh</a:t>
                      </a:r>
                      <a:r>
                        <a:rPr lang="en-US" sz="2600" baseline="0" smtClean="0">
                          <a:solidFill>
                            <a:schemeClr val="tx1"/>
                          </a:solidFill>
                          <a:latin typeface="Times New Roman" panose="02020603050405020304" pitchFamily="18" charset="0"/>
                          <a:cs typeface="Times New Roman" panose="02020603050405020304" pitchFamily="18" charset="0"/>
                        </a:rPr>
                        <a:t> vực</a:t>
                      </a:r>
                      <a:endParaRPr lang="en-US" sz="2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2600" smtClean="0">
                          <a:solidFill>
                            <a:schemeClr val="tx1"/>
                          </a:solidFill>
                          <a:latin typeface="Times New Roman" panose="02020603050405020304" pitchFamily="18" charset="0"/>
                          <a:cs typeface="Times New Roman" panose="02020603050405020304" pitchFamily="18" charset="0"/>
                        </a:rPr>
                        <a:t>Tác</a:t>
                      </a:r>
                      <a:r>
                        <a:rPr lang="en-US" sz="2600" baseline="0" smtClean="0">
                          <a:solidFill>
                            <a:schemeClr val="tx1"/>
                          </a:solidFill>
                          <a:latin typeface="Times New Roman" panose="02020603050405020304" pitchFamily="18" charset="0"/>
                          <a:cs typeface="Times New Roman" panose="02020603050405020304" pitchFamily="18" charset="0"/>
                        </a:rPr>
                        <a:t> phẩm/Công trình</a:t>
                      </a:r>
                    </a:p>
                    <a:p>
                      <a:pPr algn="ctr">
                        <a:lnSpc>
                          <a:spcPct val="100000"/>
                        </a:lnSpc>
                      </a:pPr>
                      <a:r>
                        <a:rPr lang="en-US" sz="2600" baseline="0" smtClean="0">
                          <a:solidFill>
                            <a:schemeClr val="tx1"/>
                          </a:solidFill>
                          <a:latin typeface="Times New Roman" panose="02020603050405020304" pitchFamily="18" charset="0"/>
                          <a:cs typeface="Times New Roman" panose="02020603050405020304" pitchFamily="18" charset="0"/>
                        </a:rPr>
                        <a:t> tiêu biểu</a:t>
                      </a:r>
                      <a:endParaRPr lang="en-US" sz="2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80952"/>
                  </a:ext>
                </a:extLst>
              </a:tr>
              <a:tr h="556302">
                <a:tc>
                  <a:txBody>
                    <a:bodyPr/>
                    <a:lstStyle/>
                    <a:p>
                      <a:pPr>
                        <a:lnSpc>
                          <a:spcPct val="150000"/>
                        </a:lnSpc>
                      </a:pPr>
                      <a:r>
                        <a:rPr lang="en-US" sz="2600" smtClean="0"/>
                        <a:t>M.Xéc-van-tét</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Văn</a:t>
                      </a:r>
                      <a:r>
                        <a:rPr lang="en-US" sz="2600" baseline="0" smtClean="0"/>
                        <a:t> học</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Đôn</a:t>
                      </a:r>
                      <a:r>
                        <a:rPr lang="en-US" sz="2600" baseline="0" smtClean="0"/>
                        <a:t> </a:t>
                      </a:r>
                      <a:r>
                        <a:rPr lang="en-US" sz="2600" smtClean="0"/>
                        <a:t>Ki-hô-tê</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3622"/>
                  </a:ext>
                </a:extLst>
              </a:tr>
              <a:tr h="556302">
                <a:tc>
                  <a:txBody>
                    <a:bodyPr/>
                    <a:lstStyle/>
                    <a:p>
                      <a:pPr>
                        <a:lnSpc>
                          <a:spcPct val="150000"/>
                        </a:lnSpc>
                      </a:pPr>
                      <a:r>
                        <a:rPr lang="en-US" sz="2600" smtClean="0"/>
                        <a:t>W.Sếch</a:t>
                      </a:r>
                      <a:r>
                        <a:rPr lang="en-US" sz="2600" baseline="0" smtClean="0"/>
                        <a:t> -xpia</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Văn</a:t>
                      </a:r>
                      <a:r>
                        <a:rPr lang="en-US" sz="2600" baseline="0" smtClean="0"/>
                        <a:t> học</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Rô</a:t>
                      </a:r>
                      <a:r>
                        <a:rPr lang="en-US" sz="2600" baseline="0" smtClean="0"/>
                        <a:t> -mê -ô và Giu –li-ét</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734369"/>
                  </a:ext>
                </a:extLst>
              </a:tr>
              <a:tr h="556302">
                <a:tc>
                  <a:txBody>
                    <a:bodyPr/>
                    <a:lstStyle/>
                    <a:p>
                      <a:pPr>
                        <a:lnSpc>
                          <a:spcPct val="150000"/>
                        </a:lnSpc>
                      </a:pPr>
                      <a:r>
                        <a:rPr lang="en-US" sz="2600" smtClean="0"/>
                        <a:t>Lê</a:t>
                      </a:r>
                      <a:r>
                        <a:rPr lang="en-US" sz="2600" baseline="0" smtClean="0"/>
                        <a:t> –ô –na đơ Vanh -xi</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Hội</a:t>
                      </a:r>
                      <a:r>
                        <a:rPr lang="en-US" sz="2600" baseline="0" smtClean="0"/>
                        <a:t> hoạ</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Bữa</a:t>
                      </a:r>
                      <a:r>
                        <a:rPr lang="en-US" sz="2600" baseline="0" smtClean="0"/>
                        <a:t> tiệc cuối cùng. Nàng La Giô,công-đơ</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6416439"/>
                  </a:ext>
                </a:extLst>
              </a:tr>
              <a:tr h="873829">
                <a:tc>
                  <a:txBody>
                    <a:bodyPr/>
                    <a:lstStyle/>
                    <a:p>
                      <a:pPr>
                        <a:lnSpc>
                          <a:spcPct val="150000"/>
                        </a:lnSpc>
                      </a:pPr>
                      <a:r>
                        <a:rPr lang="en-US" sz="2600" smtClean="0"/>
                        <a:t>Mi-ken-lăng-giơ</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Hội</a:t>
                      </a:r>
                      <a:r>
                        <a:rPr lang="en-US" sz="2600" baseline="0" smtClean="0"/>
                        <a:t> hoạ, điêu khắc, kiến trúc</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Sáng</a:t>
                      </a:r>
                      <a:r>
                        <a:rPr lang="en-US" sz="2600" baseline="0" smtClean="0"/>
                        <a:t> tạo thế giới, Cuộc phán xét cuối cùng. Tượng Đa-vít…</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261367"/>
                  </a:ext>
                </a:extLst>
              </a:tr>
              <a:tr h="873829">
                <a:tc>
                  <a:txBody>
                    <a:bodyPr/>
                    <a:lstStyle/>
                    <a:p>
                      <a:pPr>
                        <a:lnSpc>
                          <a:spcPct val="150000"/>
                        </a:lnSpc>
                      </a:pPr>
                      <a:r>
                        <a:rPr lang="en-US" sz="2600" smtClean="0"/>
                        <a:t>N.Cô-pec</a:t>
                      </a:r>
                      <a:r>
                        <a:rPr lang="en-US" sz="2600" baseline="0" smtClean="0"/>
                        <a:t> -nich</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Thiên</a:t>
                      </a:r>
                      <a:r>
                        <a:rPr lang="en-US" sz="2600" baseline="0" smtClean="0"/>
                        <a:t> văn học</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US" sz="2600" smtClean="0"/>
                        <a:t> Chứng</a:t>
                      </a:r>
                      <a:r>
                        <a:rPr lang="en-US" sz="2600" baseline="0" smtClean="0"/>
                        <a:t> minh Trái đất quay quanh trục của nó và quay xung quanh Mặt trời</a:t>
                      </a:r>
                      <a:endParaRPr lang="en-US" sz="2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022211"/>
                  </a:ext>
                </a:extLst>
              </a:tr>
            </a:tbl>
          </a:graphicData>
        </a:graphic>
      </p:graphicFrame>
    </p:spTree>
    <p:extLst>
      <p:ext uri="{BB962C8B-B14F-4D97-AF65-F5344CB8AC3E}">
        <p14:creationId xmlns:p14="http://schemas.microsoft.com/office/powerpoint/2010/main" val="4607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86300" y="398585"/>
            <a:ext cx="7505700" cy="6142892"/>
          </a:xfrm>
          <a:prstGeom prst="rect">
            <a:avLst/>
          </a:prstGeom>
          <a:noFill/>
          <a:ln w="9525">
            <a:noFill/>
            <a:miter lim="800000"/>
            <a:headEnd/>
            <a:tailEnd/>
          </a:ln>
          <a:effectLst/>
        </p:spPr>
      </p:pic>
      <p:sp>
        <p:nvSpPr>
          <p:cNvPr id="3" name="TextBox 2"/>
          <p:cNvSpPr txBox="1"/>
          <p:nvPr/>
        </p:nvSpPr>
        <p:spPr>
          <a:xfrm>
            <a:off x="0" y="1863969"/>
            <a:ext cx="4642338" cy="1384995"/>
          </a:xfrm>
          <a:prstGeom prst="rect">
            <a:avLst/>
          </a:prstGeom>
          <a:noFill/>
        </p:spPr>
        <p:txBody>
          <a:bodyPr wrap="square" rtlCol="0">
            <a:spAutoFit/>
          </a:bodyPr>
          <a:lstStyle/>
          <a:p>
            <a:r>
              <a:rPr lang="en-US" sz="2800" smtClean="0"/>
              <a:t>Quan sát hình 2 trong SGK trang 19, nêu hiểu biết của em về Đan – tê?</a:t>
            </a:r>
            <a:endParaRPr lang="en-US"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86300" y="398585"/>
            <a:ext cx="7505700" cy="6142892"/>
          </a:xfrm>
          <a:prstGeom prst="rect">
            <a:avLst/>
          </a:prstGeom>
          <a:noFill/>
          <a:ln w="9525">
            <a:noFill/>
            <a:miter lim="800000"/>
            <a:headEnd/>
            <a:tailEnd/>
          </a:ln>
          <a:effectLst/>
        </p:spPr>
      </p:pic>
      <p:sp>
        <p:nvSpPr>
          <p:cNvPr id="2" name="Rectangle 1"/>
          <p:cNvSpPr/>
          <p:nvPr/>
        </p:nvSpPr>
        <p:spPr>
          <a:xfrm>
            <a:off x="529243" y="623098"/>
            <a:ext cx="4157057" cy="5693866"/>
          </a:xfrm>
          <a:prstGeom prst="rect">
            <a:avLst/>
          </a:prstGeom>
        </p:spPr>
        <p:txBody>
          <a:bodyPr wrap="square">
            <a:spAutoFit/>
          </a:bodyPr>
          <a:lstStyle/>
          <a:p>
            <a:pPr algn="just"/>
            <a:r>
              <a:rPr lang="vi-VN" sz="2800">
                <a:latin typeface="+mj-lt"/>
              </a:rPr>
              <a:t>Đan-tê (1265 – 1321) là </a:t>
            </a:r>
            <a:r>
              <a:rPr lang="vi-VN" sz="2800" b="1">
                <a:latin typeface="+mj-lt"/>
              </a:rPr>
              <a:t>nhà thơ lớn của Ý</a:t>
            </a:r>
            <a:r>
              <a:rPr lang="vi-VN" sz="2800">
                <a:latin typeface="+mj-lt"/>
              </a:rPr>
              <a:t>, được coi là </a:t>
            </a:r>
            <a:r>
              <a:rPr lang="vi-VN" sz="2800" b="1">
                <a:latin typeface="+mj-lt"/>
              </a:rPr>
              <a:t>“cha đẻ văn học Ý”</a:t>
            </a:r>
            <a:r>
              <a:rPr lang="vi-VN" sz="2800">
                <a:latin typeface="+mj-lt"/>
              </a:rPr>
              <a:t>. Tác phẩm nổi tiếng nhất của ông là </a:t>
            </a:r>
            <a:r>
              <a:rPr lang="vi-VN" sz="2800" b="1">
                <a:latin typeface="+mj-lt"/>
              </a:rPr>
              <a:t>“Thần khúc”</a:t>
            </a:r>
            <a:r>
              <a:rPr lang="vi-VN" sz="2800">
                <a:latin typeface="+mj-lt"/>
              </a:rPr>
              <a:t>, kể về hành trình qua </a:t>
            </a:r>
            <a:r>
              <a:rPr lang="vi-VN" sz="2800" b="1">
                <a:latin typeface="+mj-lt"/>
              </a:rPr>
              <a:t>Địa ngục – Luyện ngục – Thiên đường</a:t>
            </a:r>
            <a:r>
              <a:rPr lang="vi-VN" sz="2800">
                <a:latin typeface="+mj-lt"/>
              </a:rPr>
              <a:t>, thể hiện ước mơ về công bằng và tình yêu thương. Đan-tê đã góp phần phát triển tiếng Ý và mở đường cho </a:t>
            </a:r>
            <a:r>
              <a:rPr lang="vi-VN" sz="2800" b="1">
                <a:latin typeface="+mj-lt"/>
              </a:rPr>
              <a:t>thời kì Phục hưng châu Âu</a:t>
            </a:r>
            <a:r>
              <a:rPr lang="vi-VN" sz="2800">
                <a:latin typeface="+mj-lt"/>
              </a:rPr>
              <a:t>.</a:t>
            </a:r>
            <a:endParaRPr lang="en-US" sz="2800">
              <a:latin typeface="+mj-lt"/>
            </a:endParaRPr>
          </a:p>
        </p:txBody>
      </p:sp>
    </p:spTree>
    <p:extLst>
      <p:ext uri="{BB962C8B-B14F-4D97-AF65-F5344CB8AC3E}">
        <p14:creationId xmlns:p14="http://schemas.microsoft.com/office/powerpoint/2010/main" val="2479981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032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245"/>
            <a:ext cx="8534399" cy="954107"/>
          </a:xfrm>
          <a:prstGeom prst="rect">
            <a:avLst/>
          </a:prstGeom>
        </p:spPr>
        <p:txBody>
          <a:bodyPr wrap="square">
            <a:spAutoFit/>
          </a:bodyPr>
          <a:lstStyle/>
          <a:p>
            <a:r>
              <a:rPr lang="en-US" sz="2800" b="1" smtClean="0">
                <a:solidFill>
                  <a:srgbClr val="C00000"/>
                </a:solidFill>
              </a:rPr>
              <a:t>2. Phong trào Văn hóa Phục hưng </a:t>
            </a:r>
            <a:endParaRPr lang="en-US" sz="2800" smtClean="0">
              <a:solidFill>
                <a:srgbClr val="C00000"/>
              </a:solidFill>
            </a:endParaRPr>
          </a:p>
          <a:p>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0" y="1395046"/>
            <a:ext cx="11980986" cy="3108543"/>
          </a:xfrm>
          <a:prstGeom prst="rect">
            <a:avLst/>
          </a:prstGeom>
        </p:spPr>
        <p:txBody>
          <a:bodyPr wrap="square">
            <a:spAutoFit/>
          </a:bodyPr>
          <a:lstStyle/>
          <a:p>
            <a:r>
              <a:rPr lang="en-US" sz="2800" smtClean="0">
                <a:solidFill>
                  <a:prstClr val="black"/>
                </a:solidFill>
                <a:latin typeface="Calibri Light"/>
              </a:rPr>
              <a:t> </a:t>
            </a:r>
            <a:r>
              <a:rPr lang="en-US" sz="2800" smtClean="0"/>
              <a:t>a, Những thành tựu tiêu biểu </a:t>
            </a:r>
          </a:p>
          <a:p>
            <a:r>
              <a:rPr lang="en-US" sz="2800" smtClean="0"/>
              <a:t>- Thời kì này chứng kiến sự phát triển đến đỉnh cao của văn học, sự nở rộ của các tài năng nghệ thuật với các gương mặt tiêu biểu như: M.Xéc-van-tét, W.Sếch-xpia, </a:t>
            </a:r>
            <a:r>
              <a:rPr lang="nl-NL" sz="2800" smtClean="0"/>
              <a:t>Lê-ô-na đơ Vanh-xi...</a:t>
            </a:r>
            <a:endParaRPr lang="en-US" sz="2800" smtClean="0"/>
          </a:p>
          <a:p>
            <a:pPr algn="just"/>
            <a:endParaRPr lang="en-US" sz="2800" dirty="0" smtClean="0">
              <a:solidFill>
                <a:prstClr val="black"/>
              </a:solidFill>
              <a:latin typeface="Calibri Light"/>
            </a:endParaRPr>
          </a:p>
          <a:p>
            <a:pPr algn="just"/>
            <a:endParaRPr lang="vi-VN" sz="2800" dirty="0">
              <a:solidFill>
                <a:prstClr val="black"/>
              </a:solidFill>
              <a:latin typeface="Times New Roman"/>
            </a:endParaRPr>
          </a:p>
          <a:p>
            <a:pPr algn="just"/>
            <a:endParaRPr lang="vi-VN" sz="2800" dirty="0">
              <a:solidFill>
                <a:prstClr val="black"/>
              </a:solidFill>
            </a:endParaRPr>
          </a:p>
        </p:txBody>
      </p:sp>
      <p:pic>
        <p:nvPicPr>
          <p:cNvPr id="2050" name="Picture 2"/>
          <p:cNvPicPr>
            <a:picLocks noChangeAspect="1" noChangeArrowheads="1"/>
          </p:cNvPicPr>
          <p:nvPr/>
        </p:nvPicPr>
        <p:blipFill>
          <a:blip r:embed="rId2"/>
          <a:srcRect/>
          <a:stretch>
            <a:fillRect/>
          </a:stretch>
        </p:blipFill>
        <p:spPr bwMode="auto">
          <a:xfrm>
            <a:off x="5697414" y="2954215"/>
            <a:ext cx="6494585" cy="3903785"/>
          </a:xfrm>
          <a:prstGeom prst="rect">
            <a:avLst/>
          </a:prstGeom>
          <a:noFill/>
          <a:ln w="9525">
            <a:noFill/>
            <a:miter lim="800000"/>
            <a:headEnd/>
            <a:tailEnd/>
          </a:ln>
          <a:effectLst/>
        </p:spPr>
      </p:pic>
    </p:spTree>
    <p:extLst>
      <p:ext uri="{BB962C8B-B14F-4D97-AF65-F5344CB8AC3E}">
        <p14:creationId xmlns:p14="http://schemas.microsoft.com/office/powerpoint/2010/main" val="12290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223" y="1012094"/>
            <a:ext cx="10319657" cy="1231106"/>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b, </a:t>
            </a:r>
            <a:r>
              <a:rPr lang="en-US" sz="2800" b="1" smtClean="0">
                <a:latin typeface="Times New Roman" panose="02020603050405020304" pitchFamily="18" charset="0"/>
                <a:cs typeface="Times New Roman" panose="02020603050405020304" pitchFamily="18" charset="0"/>
              </a:rPr>
              <a:t>Ý nghĩa và tác động của phong trào Văn hóa Phục hưng đối với </a:t>
            </a:r>
          </a:p>
          <a:p>
            <a:r>
              <a:rPr lang="en-US" sz="2800" b="1" smtClean="0">
                <a:latin typeface="Times New Roman" panose="02020603050405020304" pitchFamily="18" charset="0"/>
                <a:cs typeface="Times New Roman" panose="02020603050405020304" pitchFamily="18" charset="0"/>
              </a:rPr>
              <a:t>xã hội Tây Âu</a:t>
            </a:r>
          </a:p>
          <a:p>
            <a:pPr algn="just"/>
            <a:r>
              <a:rPr lang="en-US" smtClean="0">
                <a:solidFill>
                  <a:prstClr val="black"/>
                </a:solidFill>
                <a:latin typeface="Calibri Light"/>
              </a:rPr>
              <a:t> </a:t>
            </a:r>
            <a:endParaRPr lang="en-US" dirty="0" smtClean="0">
              <a:solidFill>
                <a:prstClr val="black"/>
              </a:solidFill>
              <a:latin typeface="Times New Roman" pitchFamily="18" charset="0"/>
              <a:cs typeface="Times New Roman" pitchFamily="18" charset="0"/>
            </a:endParaRPr>
          </a:p>
        </p:txBody>
      </p:sp>
      <p:sp>
        <p:nvSpPr>
          <p:cNvPr id="3" name="Rectangle 2"/>
          <p:cNvSpPr/>
          <p:nvPr/>
        </p:nvSpPr>
        <p:spPr>
          <a:xfrm>
            <a:off x="409304" y="2131334"/>
            <a:ext cx="10032274" cy="2693686"/>
          </a:xfrm>
          <a:prstGeom prst="rect">
            <a:avLst/>
          </a:prstGeom>
        </p:spPr>
        <p:txBody>
          <a:bodyPr wrap="square">
            <a:spAutoFit/>
          </a:bodyPr>
          <a:lstStyle/>
          <a:p>
            <a:pPr lvl="0" algn="just">
              <a:lnSpc>
                <a:spcPct val="150000"/>
              </a:lnSpc>
            </a:pPr>
            <a:r>
              <a:rPr lang="nl-NL" sz="2800" b="1">
                <a:solidFill>
                  <a:prstClr val="black"/>
                </a:solidFill>
                <a:latin typeface="Times New Roman" panose="02020603050405020304" pitchFamily="18" charset="0"/>
                <a:cs typeface="Times New Roman" panose="02020603050405020304" pitchFamily="18" charset="0"/>
              </a:rPr>
              <a:t>- </a:t>
            </a:r>
            <a:r>
              <a:rPr lang="nl-NL" sz="2800">
                <a:solidFill>
                  <a:prstClr val="black"/>
                </a:solidFill>
                <a:latin typeface="Times New Roman" panose="02020603050405020304" pitchFamily="18" charset="0"/>
                <a:cs typeface="Times New Roman" panose="02020603050405020304" pitchFamily="18" charset="0"/>
              </a:rPr>
              <a:t>Lên án gay gắt Giáo hội Thiên chúa giáo, đả phá trật tự phong kiến  </a:t>
            </a:r>
            <a:endParaRPr lang="en-US" sz="2800">
              <a:solidFill>
                <a:prstClr val="black"/>
              </a:solidFill>
              <a:latin typeface="Times New Roman" panose="02020603050405020304" pitchFamily="18" charset="0"/>
              <a:cs typeface="Times New Roman" panose="02020603050405020304" pitchFamily="18" charset="0"/>
            </a:endParaRPr>
          </a:p>
          <a:p>
            <a:pPr lvl="0" algn="just">
              <a:lnSpc>
                <a:spcPct val="150000"/>
              </a:lnSpc>
            </a:pPr>
            <a:r>
              <a:rPr lang="nl-NL" sz="2800">
                <a:solidFill>
                  <a:prstClr val="black"/>
                </a:solidFill>
                <a:latin typeface="Times New Roman" panose="02020603050405020304" pitchFamily="18" charset="0"/>
                <a:cs typeface="Times New Roman" panose="02020603050405020304" pitchFamily="18" charset="0"/>
              </a:rPr>
              <a:t> - Đề cao giá trị con người, đề cao khoa học tự nhiên, xây dựng thế giới quan tư duy vật.</a:t>
            </a:r>
            <a:endParaRPr lang="en-US" sz="2800">
              <a:solidFill>
                <a:prstClr val="black"/>
              </a:solidFill>
              <a:latin typeface="Times New Roman" panose="02020603050405020304" pitchFamily="18" charset="0"/>
              <a:cs typeface="Times New Roman" panose="02020603050405020304" pitchFamily="18" charset="0"/>
            </a:endParaRPr>
          </a:p>
          <a:p>
            <a:pPr lvl="0" algn="just">
              <a:lnSpc>
                <a:spcPct val="150000"/>
              </a:lnSpc>
            </a:pPr>
            <a:r>
              <a:rPr lang="en-US" sz="3200">
                <a:solidFill>
                  <a:prstClr val="black"/>
                </a:solidFill>
              </a:rPr>
              <a:t> </a:t>
            </a:r>
            <a:r>
              <a:rPr lang="nl-NL" sz="2800">
                <a:solidFill>
                  <a:prstClr val="black"/>
                </a:solidFill>
                <a:latin typeface="Times New Roman" panose="02020603050405020304" pitchFamily="18" charset="0"/>
                <a:cs typeface="Times New Roman" panose="02020603050405020304" pitchFamily="18" charset="0"/>
              </a:rPr>
              <a:t>- Phát động quần chúng đấu tranh chống lại xã hội phong kiến </a:t>
            </a:r>
            <a:endParaRPr lang="en-US" sz="280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4" name="Rectangle 3"/>
          <p:cNvSpPr/>
          <p:nvPr/>
        </p:nvSpPr>
        <p:spPr>
          <a:xfrm>
            <a:off x="259662" y="1693039"/>
            <a:ext cx="4804707" cy="369332"/>
          </a:xfrm>
          <a:prstGeom prst="rect">
            <a:avLst/>
          </a:prstGeom>
        </p:spPr>
        <p:txBody>
          <a:bodyPr wrap="square">
            <a:spAutoFit/>
          </a:bodyPr>
          <a:lstStyle/>
          <a:p>
            <a:r>
              <a:rPr lang="vi-VN"/>
              <a:t>- </a:t>
            </a:r>
            <a:endParaRPr lang="vi-VN" dirty="0"/>
          </a:p>
        </p:txBody>
      </p:sp>
      <p:pic>
        <p:nvPicPr>
          <p:cNvPr id="2050" name="Picture 2"/>
          <p:cNvPicPr>
            <a:picLocks noChangeAspect="1" noChangeArrowheads="1"/>
          </p:cNvPicPr>
          <p:nvPr/>
        </p:nvPicPr>
        <p:blipFill>
          <a:blip r:embed="rId2"/>
          <a:srcRect/>
          <a:stretch>
            <a:fillRect/>
          </a:stretch>
        </p:blipFill>
        <p:spPr bwMode="auto">
          <a:xfrm>
            <a:off x="5362574" y="281355"/>
            <a:ext cx="6829426" cy="6576646"/>
          </a:xfrm>
          <a:prstGeom prst="rect">
            <a:avLst/>
          </a:prstGeom>
          <a:noFill/>
          <a:ln w="9525">
            <a:noFill/>
            <a:miter lim="800000"/>
            <a:headEnd/>
            <a:tailEnd/>
          </a:ln>
          <a:effectLst/>
        </p:spPr>
      </p:pic>
      <p:sp>
        <p:nvSpPr>
          <p:cNvPr id="9" name="TextBox 8"/>
          <p:cNvSpPr txBox="1"/>
          <p:nvPr/>
        </p:nvSpPr>
        <p:spPr>
          <a:xfrm>
            <a:off x="-1" y="1723292"/>
            <a:ext cx="5017477" cy="1077218"/>
          </a:xfrm>
          <a:prstGeom prst="rect">
            <a:avLst/>
          </a:prstGeom>
          <a:noFill/>
        </p:spPr>
        <p:txBody>
          <a:bodyPr wrap="square" rtlCol="0">
            <a:spAutoFit/>
          </a:bodyPr>
          <a:lstStyle/>
          <a:p>
            <a:r>
              <a:rPr lang="en-US" sz="3600" smtClean="0"/>
              <a:t>    </a:t>
            </a:r>
            <a:r>
              <a:rPr lang="en-US" sz="2800" smtClean="0"/>
              <a:t>Quan sát hình ảnh, em hãy cho biết nội dung của bức tranh? </a:t>
            </a:r>
            <a:endParaRPr lang="en-US" sz="2800"/>
          </a:p>
        </p:txBody>
      </p:sp>
      <p:sp>
        <p:nvSpPr>
          <p:cNvPr id="10" name="TextBox 9"/>
          <p:cNvSpPr txBox="1"/>
          <p:nvPr/>
        </p:nvSpPr>
        <p:spPr>
          <a:xfrm>
            <a:off x="0" y="2965938"/>
            <a:ext cx="5017477" cy="1815882"/>
          </a:xfrm>
          <a:prstGeom prst="rect">
            <a:avLst/>
          </a:prstGeom>
          <a:noFill/>
        </p:spPr>
        <p:txBody>
          <a:bodyPr wrap="square" rtlCol="0">
            <a:spAutoFit/>
          </a:bodyPr>
          <a:lstStyle/>
          <a:p>
            <a:r>
              <a:rPr lang="en-US" sz="2800" smtClean="0"/>
              <a:t>- Đây là bích họa của Mi-ken-lăng-giơ trên vòm nhà thờ Xích – xtin (Va-ti-căng) – một kiệt tác đương thời.</a:t>
            </a:r>
            <a:endParaRPr lang="en-US" sz="2800"/>
          </a:p>
        </p:txBody>
      </p:sp>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092" y="751656"/>
            <a:ext cx="6095999" cy="584775"/>
          </a:xfrm>
          <a:prstGeom prst="rect">
            <a:avLst/>
          </a:prstGeom>
          <a:noFill/>
        </p:spPr>
        <p:txBody>
          <a:bodyPr wrap="square" rtlCol="0">
            <a:spAutoFit/>
          </a:bodyPr>
          <a:lstStyle/>
          <a:p>
            <a:r>
              <a:rPr lang="en-US" sz="3200" b="1" smtClean="0">
                <a:solidFill>
                  <a:srgbClr val="C00000"/>
                </a:solidFill>
              </a:rPr>
              <a:t>3. Phong trào Cải cách tôn giáo </a:t>
            </a:r>
            <a:endParaRPr lang="en-US" sz="32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092" y="751656"/>
            <a:ext cx="6095999" cy="584775"/>
          </a:xfrm>
          <a:prstGeom prst="rect">
            <a:avLst/>
          </a:prstGeom>
          <a:noFill/>
        </p:spPr>
        <p:txBody>
          <a:bodyPr wrap="square" rtlCol="0">
            <a:spAutoFit/>
          </a:bodyPr>
          <a:lstStyle/>
          <a:p>
            <a:r>
              <a:rPr lang="en-US" sz="3200" b="1" smtClean="0">
                <a:solidFill>
                  <a:srgbClr val="C00000"/>
                </a:solidFill>
              </a:rPr>
              <a:t>3. Phong trào Cải cách tôn giáo </a:t>
            </a:r>
            <a:endParaRPr lang="en-US" sz="3200">
              <a:solidFill>
                <a:srgbClr val="C00000"/>
              </a:solidFill>
            </a:endParaRPr>
          </a:p>
        </p:txBody>
      </p:sp>
      <p:sp>
        <p:nvSpPr>
          <p:cNvPr id="4" name="Rectangle 1"/>
          <p:cNvSpPr>
            <a:spLocks noChangeArrowheads="1"/>
          </p:cNvSpPr>
          <p:nvPr/>
        </p:nvSpPr>
        <p:spPr bwMode="auto">
          <a:xfrm>
            <a:off x="764770" y="1316445"/>
            <a:ext cx="10341033" cy="453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Tôn giáo</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là hệ thống </a:t>
            </a: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niềm tin, tín ngưỡng</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của con người vào thần linh, chúa, hay các lực lượng siêu nhiên.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Tôn giáo thường có:</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Giáo lý</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(những điều dạy dỗ, niềm tin).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Nghi lễ</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(cách thờ cúng, cầu nguyện).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Tổ chức</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(giáo hội, nhà thờ, chùa, đền…).</a:t>
            </a:r>
          </a:p>
          <a:p>
            <a:pPr lvl="0" eaLnBrk="0" fontAlgn="base" hangingPunct="0">
              <a:lnSpc>
                <a:spcPct val="150000"/>
              </a:lnSpc>
              <a:spcBef>
                <a:spcPct val="0"/>
              </a:spcBef>
              <a:spcAft>
                <a:spcPct val="0"/>
              </a:spcAft>
            </a:pPr>
            <a:r>
              <a:rPr lang="vi-VN" sz="2800" smtClean="0">
                <a:latin typeface="Times New Roman" panose="02020603050405020304" pitchFamily="18" charset="0"/>
                <a:cs typeface="Times New Roman" panose="02020603050405020304" pitchFamily="18" charset="0"/>
              </a:rPr>
              <a:t>- ảnh </a:t>
            </a:r>
            <a:r>
              <a:rPr lang="vi-VN" sz="2800">
                <a:latin typeface="Times New Roman" panose="02020603050405020304" pitchFamily="18" charset="0"/>
                <a:cs typeface="Times New Roman" panose="02020603050405020304" pitchFamily="18" charset="0"/>
              </a:rPr>
              <a:t>hưởng đến đời sống tinh thần và văn hoá xã hội.</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706580" y="1603498"/>
            <a:ext cx="967086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Cải cách tôn giáo</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là phong trào cải tổ đạo Thiên Chúa ở châu Âu vào thế kỉ XVI.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Nguyên nhân: Giáo hội Công giáo La Mã lúc đó nhiều tiêu cực (tham nhũng, xa hoa, buôn bán chức sắc...).</a:t>
            </a:r>
          </a:p>
        </p:txBody>
      </p:sp>
    </p:spTree>
    <p:extLst>
      <p:ext uri="{BB962C8B-B14F-4D97-AF65-F5344CB8AC3E}">
        <p14:creationId xmlns:p14="http://schemas.microsoft.com/office/powerpoint/2010/main" val="409222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719" y="1159732"/>
            <a:ext cx="7684416" cy="584775"/>
          </a:xfrm>
          <a:prstGeom prst="rect">
            <a:avLst/>
          </a:prstGeom>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388719" y="1835947"/>
            <a:ext cx="10824754" cy="1384995"/>
          </a:xfrm>
          <a:prstGeom prst="rect">
            <a:avLst/>
          </a:prstGeom>
          <a:noFill/>
        </p:spPr>
        <p:txBody>
          <a:bodyPr wrap="square" rtlCol="0">
            <a:spAutoFit/>
          </a:bodyPr>
          <a:lstStyle/>
          <a:p>
            <a:r>
              <a:rPr lang="vi-VN" sz="2400" b="1" smtClean="0"/>
              <a:t> </a:t>
            </a:r>
            <a:r>
              <a:rPr lang="en-US" sz="2800" b="1" smtClean="0"/>
              <a:t>a, Nguyên nhân bùng nổ</a:t>
            </a:r>
            <a:endParaRPr lang="en-US" sz="2800" smtClean="0"/>
          </a:p>
          <a:p>
            <a:r>
              <a:rPr lang="en-US" sz="2800" b="1" smtClean="0"/>
              <a:t> b, Nội dung cơ bản</a:t>
            </a:r>
            <a:endParaRPr lang="en-US" sz="2800" smtClean="0"/>
          </a:p>
          <a:p>
            <a:r>
              <a:rPr lang="vi-VN" sz="2800" b="1" smtClean="0"/>
              <a:t> </a:t>
            </a:r>
            <a:r>
              <a:rPr lang="en-US" sz="2800" b="1" smtClean="0"/>
              <a:t>c, Tác động</a:t>
            </a:r>
            <a:endParaRPr lang="en-US" sz="2800" smtClean="0"/>
          </a:p>
        </p:txBody>
      </p:sp>
    </p:spTree>
    <p:extLst>
      <p:ext uri="{BB962C8B-B14F-4D97-AF65-F5344CB8AC3E}">
        <p14:creationId xmlns:p14="http://schemas.microsoft.com/office/powerpoint/2010/main" val="1101040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1783" y="789638"/>
            <a:ext cx="9919062" cy="5211382"/>
          </a:xfrm>
          <a:prstGeom prst="rect">
            <a:avLst/>
          </a:prstGeom>
        </p:spPr>
      </p:pic>
    </p:spTree>
    <p:extLst>
      <p:ext uri="{BB962C8B-B14F-4D97-AF65-F5344CB8AC3E}">
        <p14:creationId xmlns:p14="http://schemas.microsoft.com/office/powerpoint/2010/main" val="3727607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5692" y="695568"/>
            <a:ext cx="10546080" cy="5676757"/>
          </a:xfrm>
          <a:prstGeom prst="rect">
            <a:avLst/>
          </a:prstGeom>
        </p:spPr>
      </p:pic>
    </p:spTree>
    <p:extLst>
      <p:ext uri="{BB962C8B-B14F-4D97-AF65-F5344CB8AC3E}">
        <p14:creationId xmlns:p14="http://schemas.microsoft.com/office/powerpoint/2010/main" val="1992835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671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8" name="Explosion 2 7"/>
          <p:cNvSpPr/>
          <p:nvPr/>
        </p:nvSpPr>
        <p:spPr>
          <a:xfrm>
            <a:off x="1453662" y="3399692"/>
            <a:ext cx="9659815" cy="21570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spcBef>
                <a:spcPts val="800"/>
              </a:spcBef>
              <a:spcAft>
                <a:spcPts val="800"/>
              </a:spcAft>
            </a:pPr>
            <a:endParaRPr lang="nl-NL" sz="200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r>
              <a:rPr lang="en-US" sz="2000" smtClean="0"/>
              <a:t>- Hãy chỉ ra những biến đổi quan trọng nhất về kinh tế - xã hội Tây Âu từ thế kỉ XIII đến thế kỉ XVI ?</a:t>
            </a:r>
          </a:p>
          <a:p>
            <a:pPr lvl="0" algn="just">
              <a:lnSpc>
                <a:spcPts val="1800"/>
              </a:lnSpc>
              <a:spcBef>
                <a:spcPts val="800"/>
              </a:spcBef>
              <a:spcAft>
                <a:spcPts val="800"/>
              </a:spcAft>
            </a:pPr>
            <a:endParaRPr lang="en-US" sz="2000" dirty="0">
              <a:solidFill>
                <a:prstClr val="black"/>
              </a:solidFill>
              <a:latin typeface="Times New Roman" pitchFamily="18" charset="0"/>
              <a:ea typeface="Calibri"/>
              <a:cs typeface="Times New Roman" pitchFamily="18" charset="0"/>
            </a:endParaRPr>
          </a:p>
        </p:txBody>
      </p:sp>
      <p:sp>
        <p:nvSpPr>
          <p:cNvPr id="10" name="Cloud Callout 9"/>
          <p:cNvSpPr/>
          <p:nvPr/>
        </p:nvSpPr>
        <p:spPr>
          <a:xfrm>
            <a:off x="2919046" y="1641232"/>
            <a:ext cx="7573107" cy="14536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GV yêu cầu HS đọc thông tin mục </a:t>
            </a:r>
            <a:r>
              <a:rPr lang="en-US" smtClean="0"/>
              <a:t>1</a:t>
            </a:r>
            <a:r>
              <a:rPr lang="vi-VN" smtClean="0"/>
              <a:t> và quan sát Hình 1</a:t>
            </a:r>
            <a:r>
              <a:rPr lang="en-US" smtClean="0"/>
              <a:t> </a:t>
            </a:r>
            <a:r>
              <a:rPr lang="vi-VN" smtClean="0"/>
              <a:t>S</a:t>
            </a:r>
            <a:r>
              <a:rPr lang="en-US" smtClean="0"/>
              <a:t>GK</a:t>
            </a:r>
            <a:r>
              <a:rPr lang="vi-VN" smtClean="0"/>
              <a:t> trang </a:t>
            </a:r>
            <a:r>
              <a:rPr lang="en-US" smtClean="0"/>
              <a:t>1</a:t>
            </a:r>
            <a:r>
              <a:rPr lang="vi-VN" smtClean="0"/>
              <a:t>8 trả lời câu hỏi: </a:t>
            </a:r>
            <a:endParaRPr lang="en-US" smtClean="0"/>
          </a:p>
          <a:p>
            <a:pPr algn="ct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
        <p:nvSpPr>
          <p:cNvPr id="5" name="Oval 4"/>
          <p:cNvSpPr/>
          <p:nvPr/>
        </p:nvSpPr>
        <p:spPr>
          <a:xfrm>
            <a:off x="0" y="0"/>
            <a:ext cx="2214804" cy="1406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HÌNH THÀNH KIẾN THỨC</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986372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0" y="1805355"/>
            <a:ext cx="12016154" cy="2813890"/>
          </a:xfrm>
        </p:spPr>
        <p:txBody>
          <a:bodyPr>
            <a:noAutofit/>
          </a:bodyPr>
          <a:lstStyle/>
          <a:p>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TIẾT </a:t>
            </a:r>
            <a:r>
              <a:rPr lang="en-US" sz="4800" b="1" smtClean="0">
                <a:solidFill>
                  <a:srgbClr val="FFFF00"/>
                </a:solidFill>
              </a:rPr>
              <a:t>6 </a:t>
            </a:r>
            <a:r>
              <a:rPr lang="en-US" sz="4800" b="1" smtClean="0">
                <a:solidFill>
                  <a:srgbClr val="FFFF00"/>
                </a:solidFill>
              </a:rPr>
              <a:t>- </a:t>
            </a:r>
            <a:r>
              <a:rPr lang="vi-VN" sz="4800" b="1" smtClean="0">
                <a:solidFill>
                  <a:srgbClr val="FFFF00"/>
                </a:solidFill>
              </a:rPr>
              <a:t>BÀI </a:t>
            </a:r>
            <a:r>
              <a:rPr lang="en-US" sz="4800" b="1" smtClean="0">
                <a:solidFill>
                  <a:srgbClr val="FFFF00"/>
                </a:solidFill>
                <a:latin typeface="Times New Roman" pitchFamily="18" charset="0"/>
                <a:cs typeface="Times New Roman" pitchFamily="18" charset="0"/>
              </a:rPr>
              <a:t>3: </a:t>
            </a:r>
            <a:br>
              <a:rPr lang="en-US" sz="4800" b="1" smtClean="0">
                <a:solidFill>
                  <a:srgbClr val="FFFF00"/>
                </a:solidFill>
                <a:latin typeface="Times New Roman" pitchFamily="18" charset="0"/>
                <a:cs typeface="Times New Roman" pitchFamily="18" charset="0"/>
              </a:rPr>
            </a:br>
            <a:r>
              <a:rPr lang="en-US" sz="4800" b="1" smtClean="0">
                <a:solidFill>
                  <a:srgbClr val="FFFF00"/>
                </a:solidFill>
              </a:rPr>
              <a:t>PHONG TRÀO VĂN HÓA PHỤC HƯNG </a:t>
            </a:r>
            <a:br>
              <a:rPr lang="en-US" sz="4800" b="1" smtClean="0">
                <a:solidFill>
                  <a:srgbClr val="FFFF00"/>
                </a:solidFill>
              </a:rPr>
            </a:br>
            <a:r>
              <a:rPr lang="en-US" sz="4800" b="1" smtClean="0">
                <a:solidFill>
                  <a:srgbClr val="FFFF00"/>
                </a:solidFill>
              </a:rPr>
              <a:t>VÀ CẢI CÁCH TÔN GIÁO</a:t>
            </a:r>
            <a:r>
              <a:rPr lang="en-US" sz="4800" smtClean="0"/>
              <a:t/>
            </a:r>
            <a:br>
              <a:rPr lang="en-US" sz="4800" smtClean="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389" y="970672"/>
            <a:ext cx="11413375" cy="3411190"/>
          </a:xfrm>
          <a:prstGeom prst="rect">
            <a:avLst/>
          </a:prstGeom>
        </p:spPr>
        <p:txBody>
          <a:bodyPr wrap="square">
            <a:spAutoFit/>
          </a:bodyPr>
          <a:lstStyle/>
          <a:p>
            <a:pPr algn="just">
              <a:lnSpc>
                <a:spcPct val="150000"/>
              </a:lnSpc>
              <a:spcBef>
                <a:spcPts val="800"/>
              </a:spcBef>
              <a:spcAft>
                <a:spcPts val="800"/>
              </a:spcAft>
            </a:pPr>
            <a:endParaRPr lang="en-US" sz="2400" b="1" smtClean="0">
              <a:solidFill>
                <a:srgbClr val="C00000"/>
              </a:solidFill>
            </a:endParaRPr>
          </a:p>
          <a:p>
            <a:pPr algn="just">
              <a:lnSpc>
                <a:spcPct val="150000"/>
              </a:lnSpc>
              <a:spcBef>
                <a:spcPts val="800"/>
              </a:spcBef>
              <a:spcAft>
                <a:spcPts val="800"/>
              </a:spcAft>
            </a:pPr>
            <a:r>
              <a:rPr lang="en-US" sz="2800" b="1" smtClean="0">
                <a:solidFill>
                  <a:srgbClr val="C00000"/>
                </a:solidFill>
                <a:latin typeface="Times New Roman" panose="02020603050405020304" pitchFamily="18" charset="0"/>
                <a:cs typeface="Times New Roman" panose="02020603050405020304" pitchFamily="18" charset="0"/>
              </a:rPr>
              <a:t>1. Những biến đổi về kinh tế - xã hội Tây Âu từ thế kỉ XIII đến thế kỉ XVI</a:t>
            </a:r>
            <a:endParaRPr lang="en-US" sz="2800" smtClean="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800" b="1" smtClean="0">
                <a:latin typeface="Times New Roman" panose="02020603050405020304" pitchFamily="18" charset="0"/>
                <a:cs typeface="Times New Roman" panose="02020603050405020304" pitchFamily="18" charset="0"/>
              </a:rPr>
              <a:t>- Về kinh tế: …………………………………………</a:t>
            </a:r>
          </a:p>
          <a:p>
            <a:pPr>
              <a:lnSpc>
                <a:spcPct val="150000"/>
              </a:lnSpc>
            </a:pPr>
            <a:r>
              <a:rPr lang="en-US" sz="2800" b="1" smtClean="0">
                <a:latin typeface="Times New Roman" panose="02020603050405020304" pitchFamily="18" charset="0"/>
                <a:cs typeface="Times New Roman" panose="02020603050405020304" pitchFamily="18" charset="0"/>
              </a:rPr>
              <a:t>- Về xã hội:  ………………………………………….</a:t>
            </a:r>
            <a:endParaRPr lang="nl-NL" sz="2400" dirty="0" smtClean="0">
              <a:solidFill>
                <a:srgbClr val="000000"/>
              </a:solidFill>
              <a:latin typeface="Times New Roman" pitchFamily="18" charset="0"/>
              <a:ea typeface="Calibri"/>
              <a:cs typeface="Times New Roman" pitchFamily="18" charset="0"/>
            </a:endParaRPr>
          </a:p>
          <a:p>
            <a:pPr algn="just">
              <a:lnSpc>
                <a:spcPct val="150000"/>
              </a:lnSpc>
              <a:spcBef>
                <a:spcPts val="800"/>
              </a:spcBef>
              <a:spcAft>
                <a:spcPts val="800"/>
              </a:spcAft>
            </a:pPr>
            <a:endParaRPr lang="en-US" dirty="0">
              <a:ea typeface="Calibri"/>
              <a:cs typeface="Times New Roman"/>
            </a:endParaRPr>
          </a:p>
        </p:txBody>
      </p:sp>
    </p:spTree>
    <p:extLst>
      <p:ext uri="{BB962C8B-B14F-4D97-AF65-F5344CB8AC3E}">
        <p14:creationId xmlns:p14="http://schemas.microsoft.com/office/powerpoint/2010/main" val="3845886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389" y="970672"/>
            <a:ext cx="11413375" cy="5420074"/>
          </a:xfrm>
          <a:prstGeom prst="rect">
            <a:avLst/>
          </a:prstGeom>
        </p:spPr>
        <p:txBody>
          <a:bodyPr wrap="square">
            <a:spAutoFit/>
          </a:bodyPr>
          <a:lstStyle/>
          <a:p>
            <a:pPr algn="just">
              <a:lnSpc>
                <a:spcPct val="150000"/>
              </a:lnSpc>
              <a:spcBef>
                <a:spcPts val="800"/>
              </a:spcBef>
              <a:spcAft>
                <a:spcPts val="800"/>
              </a:spcAft>
            </a:pPr>
            <a:endParaRPr lang="en-US" sz="2400" b="1" smtClean="0">
              <a:solidFill>
                <a:srgbClr val="C00000"/>
              </a:solidFill>
            </a:endParaRPr>
          </a:p>
          <a:p>
            <a:pPr algn="just">
              <a:lnSpc>
                <a:spcPct val="150000"/>
              </a:lnSpc>
              <a:spcBef>
                <a:spcPts val="800"/>
              </a:spcBef>
              <a:spcAft>
                <a:spcPts val="800"/>
              </a:spcAft>
            </a:pPr>
            <a:r>
              <a:rPr lang="en-US" sz="2800" b="1" smtClean="0">
                <a:solidFill>
                  <a:srgbClr val="C00000"/>
                </a:solidFill>
                <a:latin typeface="Times New Roman" panose="02020603050405020304" pitchFamily="18" charset="0"/>
                <a:cs typeface="Times New Roman" panose="02020603050405020304" pitchFamily="18" charset="0"/>
              </a:rPr>
              <a:t>1. Những biến đổi về kinh tế - xã hội Tây Âu từ thế kỉ XIII đến thế kỉ XVI</a:t>
            </a:r>
            <a:endParaRPr lang="en-US" sz="2800" smtClean="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800" b="1" smtClean="0">
                <a:latin typeface="Times New Roman" panose="02020603050405020304" pitchFamily="18" charset="0"/>
                <a:cs typeface="Times New Roman" panose="02020603050405020304" pitchFamily="18" charset="0"/>
              </a:rPr>
              <a:t>- Về kinh tế: </a:t>
            </a:r>
            <a:r>
              <a:rPr lang="en-US" sz="2800" smtClean="0">
                <a:latin typeface="Times New Roman" panose="02020603050405020304" pitchFamily="18" charset="0"/>
                <a:cs typeface="Times New Roman" panose="02020603050405020304" pitchFamily="18" charset="0"/>
              </a:rPr>
              <a:t>Quan hệ sản xuất TBCN đã xuất hiện .</a:t>
            </a:r>
          </a:p>
          <a:p>
            <a:pPr>
              <a:lnSpc>
                <a:spcPct val="150000"/>
              </a:lnSpc>
              <a:buFontTx/>
              <a:buChar char="-"/>
            </a:pPr>
            <a:r>
              <a:rPr lang="en-US" sz="2800" b="1" smtClean="0">
                <a:latin typeface="Times New Roman" panose="02020603050405020304" pitchFamily="18" charset="0"/>
                <a:cs typeface="Times New Roman" panose="02020603050405020304" pitchFamily="18" charset="0"/>
              </a:rPr>
              <a:t> Về xã hội: </a:t>
            </a:r>
            <a:r>
              <a:rPr lang="en-US" sz="2800" smtClean="0">
                <a:latin typeface="Times New Roman" panose="02020603050405020304" pitchFamily="18" charset="0"/>
                <a:cs typeface="Times New Roman" panose="02020603050405020304" pitchFamily="18" charset="0"/>
              </a:rPr>
              <a:t>Giai cấp tư sản ra đời, họ không chấp nhận những giáo lí lỗi thời, muốn xây dựng một nền văn hóa mới đề cao giá trị con người và quyền tự do cá nhân.</a:t>
            </a:r>
          </a:p>
          <a:p>
            <a:pPr algn="just">
              <a:lnSpc>
                <a:spcPct val="150000"/>
              </a:lnSpc>
              <a:spcBef>
                <a:spcPts val="800"/>
              </a:spcBef>
              <a:spcAft>
                <a:spcPts val="800"/>
              </a:spcAft>
              <a:buFontTx/>
              <a:buChar char="-"/>
            </a:pPr>
            <a:endParaRPr lang="nl-NL" sz="2400" dirty="0" smtClean="0">
              <a:solidFill>
                <a:srgbClr val="000000"/>
              </a:solidFill>
              <a:latin typeface="Times New Roman" pitchFamily="18" charset="0"/>
              <a:ea typeface="Calibri"/>
              <a:cs typeface="Times New Roman" pitchFamily="18" charset="0"/>
            </a:endParaRPr>
          </a:p>
          <a:p>
            <a:pPr algn="just">
              <a:lnSpc>
                <a:spcPct val="150000"/>
              </a:lnSpc>
              <a:spcBef>
                <a:spcPts val="800"/>
              </a:spcBef>
              <a:spcAft>
                <a:spcPts val="800"/>
              </a:spcAft>
            </a:pPr>
            <a:endParaRPr lang="en-US" dirty="0">
              <a:ea typeface="Calibri"/>
              <a:cs typeface="Times New Roman"/>
            </a:endParaRPr>
          </a:p>
        </p:txBody>
      </p:sp>
    </p:spTree>
    <p:extLst>
      <p:ext uri="{BB962C8B-B14F-4D97-AF65-F5344CB8AC3E}">
        <p14:creationId xmlns:p14="http://schemas.microsoft.com/office/powerpoint/2010/main" val="1889893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2960" y="839585"/>
            <a:ext cx="7015942" cy="523220"/>
          </a:xfrm>
          <a:prstGeom prst="rect">
            <a:avLst/>
          </a:prstGeom>
          <a:noFill/>
        </p:spPr>
        <p:txBody>
          <a:bodyPr wrap="square" rtlCol="0">
            <a:spAutoFit/>
          </a:bodyPr>
          <a:lstStyle/>
          <a:p>
            <a:r>
              <a:rPr lang="en-US" sz="2800" b="1" smtClean="0"/>
              <a:t>2. Phong trào Văn hoá Phục hưng</a:t>
            </a:r>
          </a:p>
        </p:txBody>
      </p:sp>
    </p:spTree>
    <p:extLst>
      <p:ext uri="{BB962C8B-B14F-4D97-AF65-F5344CB8AC3E}">
        <p14:creationId xmlns:p14="http://schemas.microsoft.com/office/powerpoint/2010/main" val="2815783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8240" y="2159726"/>
            <a:ext cx="9892937" cy="1384995"/>
          </a:xfrm>
          <a:prstGeom prst="rect">
            <a:avLst/>
          </a:prstGeom>
        </p:spPr>
        <p:txBody>
          <a:bodyPr wrap="square">
            <a:spAutoFit/>
          </a:bodyPr>
          <a:lstStyle/>
          <a:p>
            <a:r>
              <a:rPr lang="vi-VN" sz="2800" b="1">
                <a:solidFill>
                  <a:srgbClr val="444545"/>
                </a:solidFill>
                <a:latin typeface="+mj-lt"/>
              </a:rPr>
              <a:t>Văn hóa</a:t>
            </a:r>
            <a:r>
              <a:rPr lang="vi-VN" sz="2800">
                <a:solidFill>
                  <a:srgbClr val="444545"/>
                </a:solidFill>
                <a:latin typeface="+mj-lt"/>
              </a:rPr>
              <a:t> </a:t>
            </a:r>
            <a:r>
              <a:rPr lang="vi-VN" sz="2800" b="1">
                <a:solidFill>
                  <a:srgbClr val="444545"/>
                </a:solidFill>
                <a:latin typeface="+mj-lt"/>
              </a:rPr>
              <a:t>phục hưng</a:t>
            </a:r>
            <a:r>
              <a:rPr lang="vi-VN" sz="2800">
                <a:solidFill>
                  <a:srgbClr val="444545"/>
                </a:solidFill>
                <a:latin typeface="+mj-lt"/>
              </a:rPr>
              <a:t> </a:t>
            </a:r>
            <a:r>
              <a:rPr lang="vi-VN" sz="2800" b="1">
                <a:solidFill>
                  <a:srgbClr val="444545"/>
                </a:solidFill>
                <a:latin typeface="+mj-lt"/>
              </a:rPr>
              <a:t>là</a:t>
            </a:r>
            <a:r>
              <a:rPr lang="vi-VN" sz="2800">
                <a:solidFill>
                  <a:srgbClr val="444545"/>
                </a:solidFill>
                <a:latin typeface="+mj-lt"/>
              </a:rPr>
              <a:t> phong trào </a:t>
            </a:r>
            <a:r>
              <a:rPr lang="vi-VN" sz="2800" b="1">
                <a:solidFill>
                  <a:srgbClr val="444545"/>
                </a:solidFill>
                <a:latin typeface="+mj-lt"/>
              </a:rPr>
              <a:t>văn hóa</a:t>
            </a:r>
            <a:r>
              <a:rPr lang="vi-VN" sz="2800">
                <a:solidFill>
                  <a:srgbClr val="444545"/>
                </a:solidFill>
                <a:latin typeface="+mj-lt"/>
              </a:rPr>
              <a:t> mới của giai cấp tư sản Tây Âu thời trung đại trên cơ sở phục hồi những giá trị, thành tựu của nền văn minh Hy Lạp, Rô-ma thời cổ đại.</a:t>
            </a:r>
            <a:endParaRPr lang="en-US" sz="2800">
              <a:latin typeface="+mj-lt"/>
            </a:endParaRPr>
          </a:p>
        </p:txBody>
      </p:sp>
      <p:sp>
        <p:nvSpPr>
          <p:cNvPr id="4" name="Rectangle 3"/>
          <p:cNvSpPr/>
          <p:nvPr/>
        </p:nvSpPr>
        <p:spPr>
          <a:xfrm>
            <a:off x="2865121" y="1502230"/>
            <a:ext cx="9892937" cy="523220"/>
          </a:xfrm>
          <a:prstGeom prst="rect">
            <a:avLst/>
          </a:prstGeom>
        </p:spPr>
        <p:txBody>
          <a:bodyPr wrap="square">
            <a:spAutoFit/>
          </a:bodyPr>
          <a:lstStyle/>
          <a:p>
            <a:r>
              <a:rPr lang="vi-VN" sz="2800" b="1">
                <a:solidFill>
                  <a:srgbClr val="444545"/>
                </a:solidFill>
                <a:latin typeface="+mj-lt"/>
              </a:rPr>
              <a:t>Văn hóa phục hưng là </a:t>
            </a:r>
            <a:r>
              <a:rPr lang="en-US" sz="2800" b="1" smtClean="0">
                <a:solidFill>
                  <a:srgbClr val="444545"/>
                </a:solidFill>
                <a:latin typeface="Times New Roman" panose="02020603050405020304" pitchFamily="18" charset="0"/>
                <a:cs typeface="Times New Roman" panose="02020603050405020304" pitchFamily="18" charset="0"/>
              </a:rPr>
              <a:t>gì?</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1850572" y="1569368"/>
            <a:ext cx="9892937" cy="523220"/>
          </a:xfrm>
          <a:prstGeom prst="rect">
            <a:avLst/>
          </a:prstGeom>
        </p:spPr>
        <p:txBody>
          <a:bodyPr wrap="square">
            <a:spAutoFit/>
          </a:bodyPr>
          <a:lstStyle/>
          <a:p>
            <a:r>
              <a:rPr lang="vi-VN" sz="2800" b="1">
                <a:solidFill>
                  <a:srgbClr val="444545"/>
                </a:solidFill>
                <a:latin typeface="Times New Roman" panose="02020603050405020304" pitchFamily="18" charset="0"/>
                <a:cs typeface="Times New Roman" panose="02020603050405020304" pitchFamily="18" charset="0"/>
              </a:rPr>
              <a:t>Văn hóa</a:t>
            </a:r>
            <a:r>
              <a:rPr lang="vi-VN" sz="2800">
                <a:solidFill>
                  <a:srgbClr val="444545"/>
                </a:solidFill>
                <a:latin typeface="Times New Roman" panose="02020603050405020304" pitchFamily="18" charset="0"/>
                <a:cs typeface="Times New Roman" panose="02020603050405020304" pitchFamily="18" charset="0"/>
              </a:rPr>
              <a:t> </a:t>
            </a:r>
            <a:r>
              <a:rPr lang="vi-VN" sz="2800" b="1">
                <a:solidFill>
                  <a:srgbClr val="444545"/>
                </a:solidFill>
                <a:latin typeface="Times New Roman" panose="02020603050405020304" pitchFamily="18" charset="0"/>
                <a:cs typeface="Times New Roman" panose="02020603050405020304" pitchFamily="18" charset="0"/>
              </a:rPr>
              <a:t>phục hưng</a:t>
            </a:r>
            <a:r>
              <a:rPr lang="vi-VN" sz="2800">
                <a:solidFill>
                  <a:srgbClr val="444545"/>
                </a:solidFill>
                <a:latin typeface="Times New Roman" panose="02020603050405020304" pitchFamily="18" charset="0"/>
                <a:cs typeface="Times New Roman" panose="02020603050405020304" pitchFamily="18" charset="0"/>
              </a:rPr>
              <a:t> </a:t>
            </a:r>
            <a:r>
              <a:rPr lang="en-US" sz="2800" b="1" smtClean="0">
                <a:solidFill>
                  <a:srgbClr val="444545"/>
                </a:solidFill>
                <a:latin typeface="Times New Roman" panose="02020603050405020304" pitchFamily="18" charset="0"/>
                <a:cs typeface="Times New Roman" panose="02020603050405020304" pitchFamily="18" charset="0"/>
              </a:rPr>
              <a:t>diễn ra đầu tiên ở đâu?</a:t>
            </a:r>
            <a:endParaRPr lang="en-US" sz="2800">
              <a:latin typeface="Times New Roman" panose="02020603050405020304" pitchFamily="18" charset="0"/>
              <a:cs typeface="Times New Roman" panose="02020603050405020304" pitchFamily="18" charset="0"/>
            </a:endParaRPr>
          </a:p>
        </p:txBody>
      </p:sp>
      <p:sp>
        <p:nvSpPr>
          <p:cNvPr id="6" name="Rectangle 5"/>
          <p:cNvSpPr/>
          <p:nvPr/>
        </p:nvSpPr>
        <p:spPr>
          <a:xfrm>
            <a:off x="1219200" y="2025450"/>
            <a:ext cx="9892937" cy="1384995"/>
          </a:xfrm>
          <a:prstGeom prst="rect">
            <a:avLst/>
          </a:prstGeom>
        </p:spPr>
        <p:txBody>
          <a:bodyPr wrap="square">
            <a:spAutoFit/>
          </a:bodyPr>
          <a:lstStyle/>
          <a:p>
            <a:r>
              <a:rPr lang="vi-VN" sz="2800" b="1">
                <a:solidFill>
                  <a:srgbClr val="444545"/>
                </a:solidFill>
                <a:latin typeface="Times New Roman" panose="02020603050405020304" pitchFamily="18" charset="0"/>
                <a:cs typeface="Times New Roman" panose="02020603050405020304" pitchFamily="18" charset="0"/>
              </a:rPr>
              <a:t>Văn hóa</a:t>
            </a:r>
            <a:r>
              <a:rPr lang="vi-VN" sz="2800">
                <a:solidFill>
                  <a:srgbClr val="444545"/>
                </a:solidFill>
                <a:latin typeface="Times New Roman" panose="02020603050405020304" pitchFamily="18" charset="0"/>
                <a:cs typeface="Times New Roman" panose="02020603050405020304" pitchFamily="18" charset="0"/>
              </a:rPr>
              <a:t> </a:t>
            </a:r>
            <a:r>
              <a:rPr lang="vi-VN" sz="2800" b="1">
                <a:solidFill>
                  <a:srgbClr val="444545"/>
                </a:solidFill>
                <a:latin typeface="Times New Roman" panose="02020603050405020304" pitchFamily="18" charset="0"/>
                <a:cs typeface="Times New Roman" panose="02020603050405020304" pitchFamily="18" charset="0"/>
              </a:rPr>
              <a:t>phục hưng</a:t>
            </a:r>
            <a:r>
              <a:rPr lang="vi-VN" sz="2800">
                <a:solidFill>
                  <a:srgbClr val="444545"/>
                </a:solidFill>
                <a:latin typeface="Times New Roman" panose="02020603050405020304" pitchFamily="18" charset="0"/>
                <a:cs typeface="Times New Roman" panose="02020603050405020304" pitchFamily="18" charset="0"/>
              </a:rPr>
              <a:t> </a:t>
            </a:r>
            <a:r>
              <a:rPr lang="en-US" sz="2800" b="1" smtClean="0">
                <a:solidFill>
                  <a:srgbClr val="444545"/>
                </a:solidFill>
                <a:latin typeface="Times New Roman" panose="02020603050405020304" pitchFamily="18" charset="0"/>
                <a:cs typeface="Times New Roman" panose="02020603050405020304" pitchFamily="18" charset="0"/>
              </a:rPr>
              <a:t>diễn ra đầu tiên ở I-ta-li-a (Thế kỉ XIV, sau đó lan nhanh sang các nước Tây Âu và trở thành một trào lưu rộng lớn.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8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2960" y="839585"/>
            <a:ext cx="7015942" cy="954107"/>
          </a:xfrm>
          <a:prstGeom prst="rect">
            <a:avLst/>
          </a:prstGeom>
          <a:noFill/>
        </p:spPr>
        <p:txBody>
          <a:bodyPr wrap="square" rtlCol="0">
            <a:spAutoFit/>
          </a:bodyPr>
          <a:lstStyle/>
          <a:p>
            <a:r>
              <a:rPr lang="en-US" sz="2800" b="1" smtClean="0"/>
              <a:t>2. Phong trào Văn hoá Phục hưng</a:t>
            </a:r>
          </a:p>
          <a:p>
            <a:r>
              <a:rPr lang="en-US" sz="2800" b="1" smtClean="0"/>
              <a:t>a. Những thành tựu tiêu biểu</a:t>
            </a:r>
            <a:endParaRPr lang="en-US" sz="2800" b="1"/>
          </a:p>
        </p:txBody>
      </p:sp>
    </p:spTree>
    <p:extLst>
      <p:ext uri="{BB962C8B-B14F-4D97-AF65-F5344CB8AC3E}">
        <p14:creationId xmlns:p14="http://schemas.microsoft.com/office/powerpoint/2010/main" val="25111635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2796</TotalTime>
  <Words>861</Words>
  <Application>Microsoft Office PowerPoint</Application>
  <PresentationFormat>Widescreen</PresentationFormat>
  <Paragraphs>107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            TIẾT 6 - BÀI 3:  PHONG TRÀO VĂN HÓA PHỤC HƯNG  VÀ CẢI CÁCH TÔN GIÁO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Acer</cp:lastModifiedBy>
  <cp:revision>212</cp:revision>
  <dcterms:created xsi:type="dcterms:W3CDTF">2021-07-25T09:08:06Z</dcterms:created>
  <dcterms:modified xsi:type="dcterms:W3CDTF">2025-10-29T06:54:27Z</dcterms:modified>
</cp:coreProperties>
</file>