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12" r:id="rId3"/>
    <p:sldId id="337" r:id="rId4"/>
    <p:sldId id="338" r:id="rId5"/>
    <p:sldId id="321" r:id="rId6"/>
    <p:sldId id="322" r:id="rId7"/>
    <p:sldId id="336" r:id="rId8"/>
    <p:sldId id="297" r:id="rId9"/>
    <p:sldId id="314" r:id="rId10"/>
    <p:sldId id="323" r:id="rId11"/>
    <p:sldId id="324" r:id="rId12"/>
    <p:sldId id="325" r:id="rId13"/>
    <p:sldId id="326" r:id="rId14"/>
    <p:sldId id="299" r:id="rId15"/>
    <p:sldId id="305" r:id="rId16"/>
    <p:sldId id="315" r:id="rId17"/>
    <p:sldId id="316" r:id="rId18"/>
    <p:sldId id="307" r:id="rId19"/>
    <p:sldId id="308"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115" d="100"/>
          <a:sy n="115" d="100"/>
        </p:scale>
        <p:origin x="46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10/29/2025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17188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637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73687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72278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0899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2251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98534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0140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5772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9839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17358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29/10/2025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val="2679786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0" y="1805355"/>
            <a:ext cx="12016154" cy="2813890"/>
          </a:xfrm>
        </p:spPr>
        <p:txBody>
          <a:bodyPr>
            <a:noAutofit/>
          </a:bodyPr>
          <a:lstStyle/>
          <a:p>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TIẾT </a:t>
            </a:r>
            <a:r>
              <a:rPr lang="en-US" sz="4800" b="1" smtClean="0">
                <a:solidFill>
                  <a:srgbClr val="FFFF00"/>
                </a:solidFill>
              </a:rPr>
              <a:t>7 </a:t>
            </a:r>
            <a:r>
              <a:rPr lang="en-US" sz="4800" b="1" smtClean="0">
                <a:solidFill>
                  <a:srgbClr val="FFFF00"/>
                </a:solidFill>
              </a:rPr>
              <a:t>- </a:t>
            </a:r>
            <a:r>
              <a:rPr lang="vi-VN" sz="4800" b="1" smtClean="0">
                <a:solidFill>
                  <a:srgbClr val="FFFF00"/>
                </a:solidFill>
              </a:rPr>
              <a:t>BÀI </a:t>
            </a:r>
            <a:r>
              <a:rPr lang="en-US" sz="4800" b="1" smtClean="0">
                <a:solidFill>
                  <a:srgbClr val="FFFF00"/>
                </a:solidFill>
                <a:latin typeface="Times New Roman" pitchFamily="18" charset="0"/>
                <a:cs typeface="Times New Roman" pitchFamily="18" charset="0"/>
              </a:rPr>
              <a:t>3: </a:t>
            </a:r>
            <a:br>
              <a:rPr lang="en-US" sz="4800" b="1" smtClean="0">
                <a:solidFill>
                  <a:srgbClr val="FFFF00"/>
                </a:solidFill>
                <a:latin typeface="Times New Roman" pitchFamily="18" charset="0"/>
                <a:cs typeface="Times New Roman" pitchFamily="18" charset="0"/>
              </a:rPr>
            </a:br>
            <a:r>
              <a:rPr lang="en-US" sz="4800" b="1" smtClean="0">
                <a:solidFill>
                  <a:srgbClr val="FFFF00"/>
                </a:solidFill>
              </a:rPr>
              <a:t>PHONG TRÀO VĂN HÓA PHỤC HƯNG </a:t>
            </a:r>
            <a:br>
              <a:rPr lang="en-US" sz="4800" b="1" smtClean="0">
                <a:solidFill>
                  <a:srgbClr val="FFFF00"/>
                </a:solidFill>
              </a:rPr>
            </a:br>
            <a:r>
              <a:rPr lang="en-US" sz="4800" b="1" smtClean="0">
                <a:solidFill>
                  <a:srgbClr val="FFFF00"/>
                </a:solidFill>
              </a:rPr>
              <a:t>VÀ CẢI CÁCH TÔN GIÁO</a:t>
            </a:r>
            <a:r>
              <a:rPr lang="en-US" sz="4800" smtClean="0"/>
              <a:t/>
            </a:r>
            <a:br>
              <a:rPr lang="en-US" sz="480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2037" y="937987"/>
            <a:ext cx="102523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Câu 1.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Quê hương của phong trào văn hoá Phục hưng là ở nước nào?</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 Mĩ.</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 Anh.</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 Pháp.</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 I-ta-li-a.</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650780" y="2239167"/>
            <a:ext cx="10513609" cy="2246769"/>
          </a:xfrm>
          <a:prstGeom prst="rect">
            <a:avLst/>
          </a:prstGeom>
        </p:spPr>
        <p:txBody>
          <a:bodyPr wrap="square">
            <a:spAutoFit/>
          </a:bodyPr>
          <a:lstStyle/>
          <a:p>
            <a:pPr algn="just"/>
            <a:r>
              <a:rPr lang="vi-VN" sz="2800" b="1">
                <a:solidFill>
                  <a:srgbClr val="000000"/>
                </a:solidFill>
                <a:latin typeface="+mj-lt"/>
              </a:rPr>
              <a:t>Câu 2. </a:t>
            </a:r>
            <a:r>
              <a:rPr lang="vi-VN" sz="2800">
                <a:solidFill>
                  <a:srgbClr val="000000"/>
                </a:solidFill>
                <a:latin typeface="+mj-lt"/>
              </a:rPr>
              <a:t>Sự kiện nào được coi là cuộc đấu tranh công khai đầu tiên trên lĩnh vực văn hoá, tư tưởng của giai cấp tư sản chống chế độ phong kiến lỗi thời</a:t>
            </a:r>
            <a:r>
              <a:rPr lang="vi-VN" sz="2800" smtClean="0">
                <a:solidFill>
                  <a:srgbClr val="000000"/>
                </a:solidFill>
                <a:latin typeface="+mj-lt"/>
              </a:rPr>
              <a:t>?</a:t>
            </a:r>
            <a:endParaRPr lang="en-US" sz="2800" smtClean="0">
              <a:solidFill>
                <a:srgbClr val="000000"/>
              </a:solidFill>
              <a:latin typeface="+mj-lt"/>
            </a:endParaRPr>
          </a:p>
          <a:p>
            <a:pPr algn="just"/>
            <a:r>
              <a:rPr lang="vi-VN" sz="2800" smtClean="0">
                <a:solidFill>
                  <a:srgbClr val="000000"/>
                </a:solidFill>
                <a:latin typeface="+mj-lt"/>
              </a:rPr>
              <a:t>A</a:t>
            </a:r>
            <a:r>
              <a:rPr lang="vi-VN" sz="2800">
                <a:solidFill>
                  <a:srgbClr val="000000"/>
                </a:solidFill>
                <a:latin typeface="+mj-lt"/>
              </a:rPr>
              <a:t>. Phong trào cải cách tôn </a:t>
            </a:r>
            <a:r>
              <a:rPr lang="vi-VN" sz="2800" smtClean="0">
                <a:solidFill>
                  <a:srgbClr val="000000"/>
                </a:solidFill>
                <a:latin typeface="+mj-lt"/>
              </a:rPr>
              <a:t>giáo.</a:t>
            </a:r>
            <a:r>
              <a:rPr lang="en-US" sz="2800" smtClean="0">
                <a:solidFill>
                  <a:srgbClr val="000000"/>
                </a:solidFill>
                <a:latin typeface="+mj-lt"/>
              </a:rPr>
              <a:t>     </a:t>
            </a:r>
            <a:r>
              <a:rPr lang="vi-VN" sz="2800" smtClean="0">
                <a:solidFill>
                  <a:srgbClr val="000000"/>
                </a:solidFill>
                <a:latin typeface="+mj-lt"/>
              </a:rPr>
              <a:t>B</a:t>
            </a:r>
            <a:r>
              <a:rPr lang="vi-VN" sz="2800">
                <a:solidFill>
                  <a:srgbClr val="000000"/>
                </a:solidFill>
                <a:latin typeface="+mj-lt"/>
              </a:rPr>
              <a:t>. Phong trào văn hoá Phục hưng.</a:t>
            </a:r>
          </a:p>
          <a:p>
            <a:pPr algn="just"/>
            <a:r>
              <a:rPr lang="vi-VN" sz="2800">
                <a:solidFill>
                  <a:srgbClr val="000000"/>
                </a:solidFill>
                <a:latin typeface="+mj-lt"/>
              </a:rPr>
              <a:t>C. Các cuộc phát kiến địa </a:t>
            </a:r>
            <a:r>
              <a:rPr lang="vi-VN" sz="2800" smtClean="0">
                <a:solidFill>
                  <a:srgbClr val="000000"/>
                </a:solidFill>
                <a:latin typeface="+mj-lt"/>
              </a:rPr>
              <a:t>lí.</a:t>
            </a:r>
            <a:r>
              <a:rPr lang="en-US" sz="2800" smtClean="0">
                <a:solidFill>
                  <a:srgbClr val="000000"/>
                </a:solidFill>
                <a:latin typeface="+mj-lt"/>
              </a:rPr>
              <a:t>           </a:t>
            </a:r>
            <a:r>
              <a:rPr lang="vi-VN" sz="2800" smtClean="0">
                <a:solidFill>
                  <a:srgbClr val="000000"/>
                </a:solidFill>
                <a:latin typeface="+mj-lt"/>
              </a:rPr>
              <a:t>D</a:t>
            </a:r>
            <a:r>
              <a:rPr lang="vi-VN" sz="2800">
                <a:solidFill>
                  <a:srgbClr val="000000"/>
                </a:solidFill>
                <a:latin typeface="+mj-lt"/>
              </a:rPr>
              <a:t>. Các cuộc cách mạng công nghiệp.</a:t>
            </a:r>
            <a:endParaRPr lang="vi-VN" sz="2800" b="0" i="0">
              <a:solidFill>
                <a:srgbClr val="000000"/>
              </a:solidFill>
              <a:effectLst/>
              <a:latin typeface="+mj-lt"/>
            </a:endParaRPr>
          </a:p>
        </p:txBody>
      </p:sp>
    </p:spTree>
    <p:extLst>
      <p:ext uri="{BB962C8B-B14F-4D97-AF65-F5344CB8AC3E}">
        <p14:creationId xmlns:p14="http://schemas.microsoft.com/office/powerpoint/2010/main" val="4086463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347" y="888499"/>
            <a:ext cx="10554791" cy="2246769"/>
          </a:xfrm>
          <a:prstGeom prst="rect">
            <a:avLst/>
          </a:prstGeom>
        </p:spPr>
        <p:txBody>
          <a:bodyPr wrap="square">
            <a:spAutoFit/>
          </a:bodyPr>
          <a:lstStyle/>
          <a:p>
            <a:pPr algn="just"/>
            <a:r>
              <a:rPr lang="vi-VN" sz="2800" b="1">
                <a:solidFill>
                  <a:srgbClr val="000000"/>
                </a:solidFill>
                <a:latin typeface="+mj-lt"/>
              </a:rPr>
              <a:t>Câu </a:t>
            </a:r>
            <a:r>
              <a:rPr lang="en-US" sz="2800" b="1">
                <a:solidFill>
                  <a:srgbClr val="000000"/>
                </a:solidFill>
                <a:latin typeface="Times New Roman" panose="02020603050405020304" pitchFamily="18" charset="0"/>
                <a:cs typeface="Times New Roman" panose="02020603050405020304" pitchFamily="18" charset="0"/>
              </a:rPr>
              <a:t>3</a:t>
            </a:r>
            <a:r>
              <a:rPr lang="vi-VN" sz="2800" b="1" smtClean="0">
                <a:solidFill>
                  <a:srgbClr val="000000"/>
                </a:solidFill>
                <a:latin typeface="+mj-lt"/>
              </a:rPr>
              <a:t>.</a:t>
            </a:r>
            <a:r>
              <a:rPr lang="vi-VN" sz="2800" b="1">
                <a:solidFill>
                  <a:srgbClr val="000000"/>
                </a:solidFill>
                <a:latin typeface="+mj-lt"/>
              </a:rPr>
              <a:t> </a:t>
            </a:r>
            <a:r>
              <a:rPr lang="vi-VN" sz="2800">
                <a:solidFill>
                  <a:srgbClr val="000000"/>
                </a:solidFill>
                <a:latin typeface="+mj-lt"/>
              </a:rPr>
              <a:t>Bằng những tác phẩm của mình, các nhà Văn hóa Phục hưng đã</a:t>
            </a:r>
          </a:p>
          <a:p>
            <a:pPr algn="just"/>
            <a:r>
              <a:rPr lang="en-US" sz="2800" smtClean="0">
                <a:solidFill>
                  <a:srgbClr val="000000"/>
                </a:solidFill>
                <a:latin typeface="+mj-lt"/>
                <a:cs typeface="Times New Roman" panose="02020603050405020304" pitchFamily="18" charset="0"/>
              </a:rPr>
              <a:t>A. </a:t>
            </a:r>
            <a:r>
              <a:rPr lang="vi-VN" sz="2800" smtClean="0">
                <a:solidFill>
                  <a:srgbClr val="000000"/>
                </a:solidFill>
                <a:latin typeface="+mj-lt"/>
                <a:cs typeface="Times New Roman" panose="02020603050405020304" pitchFamily="18" charset="0"/>
              </a:rPr>
              <a:t>tuyên </a:t>
            </a:r>
            <a:r>
              <a:rPr lang="vi-VN" sz="2800">
                <a:solidFill>
                  <a:srgbClr val="000000"/>
                </a:solidFill>
                <a:latin typeface="+mj-lt"/>
                <a:cs typeface="Times New Roman" panose="02020603050405020304" pitchFamily="18" charset="0"/>
              </a:rPr>
              <a:t>truyền giáo lí của Thiên Chúa </a:t>
            </a:r>
            <a:r>
              <a:rPr lang="vi-VN" sz="2800" smtClean="0">
                <a:solidFill>
                  <a:srgbClr val="000000"/>
                </a:solidFill>
                <a:latin typeface="+mj-lt"/>
                <a:cs typeface="Times New Roman" panose="02020603050405020304" pitchFamily="18" charset="0"/>
              </a:rPr>
              <a:t>giáo.</a:t>
            </a:r>
            <a:r>
              <a:rPr lang="en-US" sz="2800" smtClean="0">
                <a:solidFill>
                  <a:srgbClr val="000000"/>
                </a:solidFill>
                <a:latin typeface="+mj-lt"/>
                <a:cs typeface="Times New Roman" panose="02020603050405020304" pitchFamily="18" charset="0"/>
              </a:rPr>
              <a:t>           </a:t>
            </a:r>
          </a:p>
          <a:p>
            <a:pPr algn="just"/>
            <a:r>
              <a:rPr lang="vi-VN" sz="2800" smtClean="0">
                <a:solidFill>
                  <a:srgbClr val="000000"/>
                </a:solidFill>
                <a:latin typeface="+mj-lt"/>
                <a:cs typeface="Times New Roman" panose="02020603050405020304" pitchFamily="18" charset="0"/>
              </a:rPr>
              <a:t>B</a:t>
            </a:r>
            <a:r>
              <a:rPr lang="vi-VN" sz="2800">
                <a:solidFill>
                  <a:srgbClr val="000000"/>
                </a:solidFill>
                <a:latin typeface="+mj-lt"/>
                <a:cs typeface="Times New Roman" panose="02020603050405020304" pitchFamily="18" charset="0"/>
              </a:rPr>
              <a:t>. ca ngợi công lao của các vị Hoàng đế.</a:t>
            </a:r>
          </a:p>
          <a:p>
            <a:pPr algn="just"/>
            <a:r>
              <a:rPr lang="vi-VN" sz="2800">
                <a:solidFill>
                  <a:srgbClr val="000000"/>
                </a:solidFill>
                <a:latin typeface="+mj-lt"/>
                <a:cs typeface="Times New Roman" panose="02020603050405020304" pitchFamily="18" charset="0"/>
              </a:rPr>
              <a:t>C. củng cố sự tồn tại của chế độ phong </a:t>
            </a:r>
            <a:r>
              <a:rPr lang="vi-VN" sz="2800" smtClean="0">
                <a:solidFill>
                  <a:srgbClr val="000000"/>
                </a:solidFill>
                <a:latin typeface="+mj-lt"/>
                <a:cs typeface="Times New Roman" panose="02020603050405020304" pitchFamily="18" charset="0"/>
              </a:rPr>
              <a:t>kiến.</a:t>
            </a:r>
            <a:r>
              <a:rPr lang="en-US" sz="2800" smtClean="0">
                <a:solidFill>
                  <a:srgbClr val="000000"/>
                </a:solidFill>
                <a:latin typeface="+mj-lt"/>
                <a:cs typeface="Times New Roman" panose="02020603050405020304" pitchFamily="18" charset="0"/>
              </a:rPr>
              <a:t>          </a:t>
            </a:r>
          </a:p>
          <a:p>
            <a:pPr algn="just"/>
            <a:r>
              <a:rPr lang="vi-VN" sz="2800" smtClean="0">
                <a:solidFill>
                  <a:srgbClr val="000000"/>
                </a:solidFill>
                <a:latin typeface="+mj-lt"/>
                <a:cs typeface="Times New Roman" panose="02020603050405020304" pitchFamily="18" charset="0"/>
              </a:rPr>
              <a:t>D</a:t>
            </a:r>
            <a:r>
              <a:rPr lang="vi-VN" sz="2800">
                <a:solidFill>
                  <a:srgbClr val="000000"/>
                </a:solidFill>
                <a:latin typeface="+mj-lt"/>
                <a:cs typeface="Times New Roman" panose="02020603050405020304" pitchFamily="18" charset="0"/>
              </a:rPr>
              <a:t>. lên án gay gắt Giáo hội Thiên Chúa giáo.</a:t>
            </a:r>
            <a:endParaRPr lang="vi-VN" sz="2800" b="0" i="0">
              <a:solidFill>
                <a:srgbClr val="000000"/>
              </a:solidFill>
              <a:effectLst/>
              <a:latin typeface="+mj-lt"/>
              <a:cs typeface="Times New Roman" panose="02020603050405020304" pitchFamily="18" charset="0"/>
            </a:endParaRPr>
          </a:p>
        </p:txBody>
      </p:sp>
      <p:sp>
        <p:nvSpPr>
          <p:cNvPr id="3" name="Rectangle 2"/>
          <p:cNvSpPr/>
          <p:nvPr/>
        </p:nvSpPr>
        <p:spPr>
          <a:xfrm>
            <a:off x="409301" y="3135268"/>
            <a:ext cx="10337076" cy="1815882"/>
          </a:xfrm>
          <a:prstGeom prst="rect">
            <a:avLst/>
          </a:prstGeom>
        </p:spPr>
        <p:txBody>
          <a:bodyPr wrap="square">
            <a:spAutoFit/>
          </a:bodyPr>
          <a:lstStyle/>
          <a:p>
            <a:pPr algn="just"/>
            <a:r>
              <a:rPr lang="en-US" sz="2800" b="1">
                <a:solidFill>
                  <a:srgbClr val="000000"/>
                </a:solidFill>
                <a:latin typeface="Times New Roman" panose="02020603050405020304" pitchFamily="18" charset="0"/>
                <a:cs typeface="Times New Roman" panose="02020603050405020304" pitchFamily="18" charset="0"/>
              </a:rPr>
              <a:t>Câu </a:t>
            </a:r>
            <a:r>
              <a:rPr lang="en-US" sz="2800" b="1" smtClean="0">
                <a:solidFill>
                  <a:srgbClr val="000000"/>
                </a:solidFill>
                <a:latin typeface="Times New Roman" panose="02020603050405020304" pitchFamily="18" charset="0"/>
                <a:cs typeface="Times New Roman" panose="02020603050405020304" pitchFamily="18" charset="0"/>
              </a:rPr>
              <a:t>4.</a:t>
            </a:r>
            <a:r>
              <a:rPr lang="en-US" sz="2800" b="1">
                <a:solidFill>
                  <a:srgbClr val="000000"/>
                </a:solidFill>
                <a:latin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cs typeface="Times New Roman" panose="02020603050405020304" pitchFamily="18" charset="0"/>
              </a:rPr>
              <a:t>Do tác động của Cải cách tôn giáo, Thiên Chúa giáo phân hóa thành hai giáo phái mới là: Cựu giáo ( Thiên Chúa giáo) và</a:t>
            </a:r>
          </a:p>
          <a:p>
            <a:pPr algn="just"/>
            <a:r>
              <a:rPr lang="en-US" sz="2800">
                <a:solidFill>
                  <a:srgbClr val="000000"/>
                </a:solidFill>
                <a:latin typeface="Times New Roman" panose="02020603050405020304" pitchFamily="18" charset="0"/>
                <a:cs typeface="Times New Roman" panose="02020603050405020304" pitchFamily="18" charset="0"/>
              </a:rPr>
              <a:t>A. đạo Cao </a:t>
            </a:r>
            <a:r>
              <a:rPr lang="en-US" sz="2800" smtClean="0">
                <a:solidFill>
                  <a:srgbClr val="000000"/>
                </a:solidFill>
                <a:latin typeface="Times New Roman" panose="02020603050405020304" pitchFamily="18" charset="0"/>
                <a:cs typeface="Times New Roman" panose="02020603050405020304" pitchFamily="18" charset="0"/>
              </a:rPr>
              <a:t>Đài.                                                          B</a:t>
            </a:r>
            <a:r>
              <a:rPr lang="en-US" sz="2800">
                <a:solidFill>
                  <a:srgbClr val="000000"/>
                </a:solidFill>
                <a:latin typeface="Times New Roman" panose="02020603050405020304" pitchFamily="18" charset="0"/>
                <a:cs typeface="Times New Roman" panose="02020603050405020304" pitchFamily="18" charset="0"/>
              </a:rPr>
              <a:t>. đạo Hoà Hảo.</a:t>
            </a:r>
          </a:p>
          <a:p>
            <a:pPr algn="just"/>
            <a:r>
              <a:rPr lang="en-US" sz="2800">
                <a:solidFill>
                  <a:srgbClr val="000000"/>
                </a:solidFill>
                <a:latin typeface="Times New Roman" panose="02020603050405020304" pitchFamily="18" charset="0"/>
                <a:cs typeface="Times New Roman" panose="02020603050405020304" pitchFamily="18" charset="0"/>
              </a:rPr>
              <a:t>C. Tân giáo (Anh giáo, Tin Lành</a:t>
            </a:r>
            <a:r>
              <a:rPr lang="en-US" sz="2800" smtClean="0">
                <a:solidFill>
                  <a:srgbClr val="000000"/>
                </a:solidFill>
                <a:latin typeface="Times New Roman" panose="02020603050405020304" pitchFamily="18" charset="0"/>
                <a:cs typeface="Times New Roman" panose="02020603050405020304" pitchFamily="18" charset="0"/>
              </a:rPr>
              <a:t>…).                         D</a:t>
            </a:r>
            <a:r>
              <a:rPr lang="en-US" sz="2800">
                <a:solidFill>
                  <a:srgbClr val="000000"/>
                </a:solidFill>
                <a:latin typeface="Times New Roman" panose="02020603050405020304" pitchFamily="18" charset="0"/>
                <a:cs typeface="Times New Roman" panose="02020603050405020304" pitchFamily="18" charset="0"/>
              </a:rPr>
              <a:t>. Jai-na giáo.</a:t>
            </a:r>
            <a:endParaRPr lang="en-US" sz="28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976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274" y="1275027"/>
            <a:ext cx="9936480" cy="3108543"/>
          </a:xfrm>
          <a:prstGeom prst="rect">
            <a:avLst/>
          </a:prstGeom>
        </p:spPr>
        <p:txBody>
          <a:bodyPr wrap="square">
            <a:spAutoFit/>
          </a:bodyPr>
          <a:lstStyle/>
          <a:p>
            <a:pPr algn="just"/>
            <a:r>
              <a:rPr lang="vi-VN" sz="2800" b="1">
                <a:solidFill>
                  <a:srgbClr val="000000"/>
                </a:solidFill>
                <a:latin typeface="+mj-lt"/>
              </a:rPr>
              <a:t>Câu </a:t>
            </a:r>
            <a:r>
              <a:rPr lang="en-US" sz="2800" b="1" smtClean="0">
                <a:solidFill>
                  <a:srgbClr val="000000"/>
                </a:solidFill>
                <a:latin typeface="Times New Roman" panose="02020603050405020304" pitchFamily="18" charset="0"/>
                <a:cs typeface="Times New Roman" panose="02020603050405020304" pitchFamily="18" charset="0"/>
              </a:rPr>
              <a:t>5</a:t>
            </a:r>
            <a:r>
              <a:rPr lang="vi-VN" sz="2800" b="1" smtClean="0">
                <a:solidFill>
                  <a:srgbClr val="000000"/>
                </a:solidFill>
                <a:latin typeface="+mj-lt"/>
              </a:rPr>
              <a:t>.</a:t>
            </a:r>
            <a:r>
              <a:rPr lang="vi-VN" sz="2800" b="1">
                <a:solidFill>
                  <a:srgbClr val="000000"/>
                </a:solidFill>
                <a:latin typeface="+mj-lt"/>
              </a:rPr>
              <a:t> </a:t>
            </a:r>
            <a:r>
              <a:rPr lang="vi-VN" sz="2800">
                <a:solidFill>
                  <a:srgbClr val="000000"/>
                </a:solidFill>
                <a:latin typeface="+mj-lt"/>
              </a:rPr>
              <a:t>Phong trào văn hoá Phục hưng được đánh giá là một “cuộc cách mạng tiến bộ vĩ đại” bởi vì đã</a:t>
            </a:r>
          </a:p>
          <a:p>
            <a:pPr algn="just"/>
            <a:r>
              <a:rPr lang="vi-VN" sz="2800">
                <a:solidFill>
                  <a:srgbClr val="000000"/>
                </a:solidFill>
                <a:latin typeface="+mj-lt"/>
              </a:rPr>
              <a:t>A. mở ra những con đường mới, vùng đất mới và nhận thức mới.</a:t>
            </a:r>
          </a:p>
          <a:p>
            <a:pPr algn="just"/>
            <a:r>
              <a:rPr lang="vi-VN" sz="2800">
                <a:solidFill>
                  <a:srgbClr val="000000"/>
                </a:solidFill>
                <a:latin typeface="+mj-lt"/>
              </a:rPr>
              <a:t>B. mở rộng thị trường thế giới, thúc đẩy hàng hải quốc tế phát triển.</a:t>
            </a:r>
          </a:p>
          <a:p>
            <a:pPr algn="just"/>
            <a:r>
              <a:rPr lang="vi-VN" sz="2800">
                <a:solidFill>
                  <a:srgbClr val="000000"/>
                </a:solidFill>
                <a:latin typeface="+mj-lt"/>
              </a:rPr>
              <a:t>C. làm bùng nổ phong trào nông dân chống lại Giáo hội phong kiến.</a:t>
            </a:r>
          </a:p>
          <a:p>
            <a:pPr algn="just"/>
            <a:r>
              <a:rPr lang="vi-VN" sz="2800">
                <a:solidFill>
                  <a:srgbClr val="000000"/>
                </a:solidFill>
                <a:latin typeface="+mj-lt"/>
              </a:rPr>
              <a:t>D. mở đường cho sự phát triển cao hơn của văn hoá châu Âu và nhân loại.</a:t>
            </a:r>
            <a:endParaRPr lang="vi-VN" sz="2800" b="0" i="0">
              <a:solidFill>
                <a:srgbClr val="000000"/>
              </a:solidFill>
              <a:effectLst/>
              <a:latin typeface="+mj-lt"/>
            </a:endParaRPr>
          </a:p>
        </p:txBody>
      </p:sp>
      <p:sp>
        <p:nvSpPr>
          <p:cNvPr id="3" name="Rectangle 2"/>
          <p:cNvSpPr/>
          <p:nvPr/>
        </p:nvSpPr>
        <p:spPr>
          <a:xfrm>
            <a:off x="888274" y="1483616"/>
            <a:ext cx="10580914" cy="1815882"/>
          </a:xfrm>
          <a:prstGeom prst="rect">
            <a:avLst/>
          </a:prstGeom>
        </p:spPr>
        <p:txBody>
          <a:bodyPr wrap="square">
            <a:spAutoFit/>
          </a:bodyPr>
          <a:lstStyle/>
          <a:p>
            <a:r>
              <a:rPr lang="vi-VN" sz="2800" b="1">
                <a:solidFill>
                  <a:srgbClr val="000000"/>
                </a:solidFill>
                <a:latin typeface="+mj-lt"/>
              </a:rPr>
              <a:t>Văn hoá Phục hưng có nhiều thành tựu nổi bật, có nhiều đóng góp cho kho tàng văn hoá nhân loại, vượt trội hơn hẳn thời kì phong kiến lạc hậu ở châu Âu nên được đánh giá là cuộc cách mạng tiến bộ vĩ đại.</a:t>
            </a:r>
            <a:endParaRPr lang="en-US" sz="2800" b="1">
              <a:latin typeface="+mj-lt"/>
            </a:endParaRPr>
          </a:p>
        </p:txBody>
      </p:sp>
    </p:spTree>
    <p:extLst>
      <p:ext uri="{BB962C8B-B14F-4D97-AF65-F5344CB8AC3E}">
        <p14:creationId xmlns:p14="http://schemas.microsoft.com/office/powerpoint/2010/main" val="1828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177" y="1027611"/>
            <a:ext cx="10641874" cy="2677656"/>
          </a:xfrm>
          <a:prstGeom prst="rect">
            <a:avLst/>
          </a:prstGeom>
        </p:spPr>
        <p:txBody>
          <a:bodyPr wrap="square">
            <a:spAutoFit/>
          </a:bodyPr>
          <a:lstStyle/>
          <a:p>
            <a:pPr algn="just"/>
            <a:r>
              <a:rPr lang="vi-VN" sz="2800" b="1">
                <a:solidFill>
                  <a:srgbClr val="000000"/>
                </a:solidFill>
                <a:latin typeface="+mj-lt"/>
              </a:rPr>
              <a:t>Câu </a:t>
            </a:r>
            <a:r>
              <a:rPr lang="en-US" sz="2800" b="1" smtClean="0">
                <a:solidFill>
                  <a:srgbClr val="000000"/>
                </a:solidFill>
                <a:latin typeface="Times New Roman" panose="02020603050405020304" pitchFamily="18" charset="0"/>
                <a:cs typeface="Times New Roman" panose="02020603050405020304" pitchFamily="18" charset="0"/>
              </a:rPr>
              <a:t>6</a:t>
            </a:r>
            <a:r>
              <a:rPr lang="en-US" sz="2800" b="1" smtClean="0">
                <a:solidFill>
                  <a:srgbClr val="000000"/>
                </a:solidFill>
                <a:latin typeface="+mj-lt"/>
              </a:rPr>
              <a:t>.</a:t>
            </a:r>
            <a:r>
              <a:rPr lang="vi-VN" sz="2800" b="1">
                <a:solidFill>
                  <a:srgbClr val="000000"/>
                </a:solidFill>
                <a:latin typeface="+mj-lt"/>
              </a:rPr>
              <a:t> </a:t>
            </a:r>
            <a:r>
              <a:rPr lang="vi-VN" sz="2800">
                <a:solidFill>
                  <a:srgbClr val="000000"/>
                </a:solidFill>
                <a:latin typeface="+mj-lt"/>
              </a:rPr>
              <a:t>Chân lí khoa học về thiên văn nào do Cô-péc-ních và Ga-li-lê đưa ra nhưng bị Giáo hội phong kiến cấm lưu truyền?</a:t>
            </a:r>
          </a:p>
          <a:p>
            <a:pPr marL="514350" indent="-514350" algn="just">
              <a:buAutoNum type="alphaUcPeriod"/>
            </a:pPr>
            <a:r>
              <a:rPr lang="vi-VN" sz="2800" smtClean="0">
                <a:solidFill>
                  <a:srgbClr val="000000"/>
                </a:solidFill>
                <a:latin typeface="+mj-lt"/>
              </a:rPr>
              <a:t>Mặt </a:t>
            </a:r>
            <a:r>
              <a:rPr lang="vi-VN" sz="2800">
                <a:solidFill>
                  <a:srgbClr val="000000"/>
                </a:solidFill>
                <a:latin typeface="+mj-lt"/>
              </a:rPr>
              <a:t>Trời quay quanh Trái </a:t>
            </a:r>
            <a:r>
              <a:rPr lang="vi-VN" sz="2800" smtClean="0">
                <a:solidFill>
                  <a:srgbClr val="000000"/>
                </a:solidFill>
                <a:latin typeface="+mj-lt"/>
              </a:rPr>
              <a:t>Đất.</a:t>
            </a:r>
            <a:r>
              <a:rPr lang="en-US" sz="2800" smtClean="0">
                <a:solidFill>
                  <a:srgbClr val="000000"/>
                </a:solidFill>
                <a:latin typeface="+mj-lt"/>
              </a:rPr>
              <a:t>          </a:t>
            </a:r>
          </a:p>
          <a:p>
            <a:pPr marL="514350" indent="-514350" algn="just">
              <a:buAutoNum type="alphaUcPeriod"/>
            </a:pPr>
            <a:r>
              <a:rPr lang="vi-VN" sz="2800" smtClean="0">
                <a:solidFill>
                  <a:srgbClr val="000000"/>
                </a:solidFill>
                <a:latin typeface="+mj-lt"/>
              </a:rPr>
              <a:t>B</a:t>
            </a:r>
            <a:r>
              <a:rPr lang="vi-VN" sz="2800">
                <a:solidFill>
                  <a:srgbClr val="000000"/>
                </a:solidFill>
                <a:latin typeface="+mj-lt"/>
              </a:rPr>
              <a:t>. Trái Đất quay quanh Mặt Trời.</a:t>
            </a:r>
          </a:p>
          <a:p>
            <a:pPr algn="just"/>
            <a:r>
              <a:rPr lang="vi-VN" sz="2800">
                <a:solidFill>
                  <a:srgbClr val="000000"/>
                </a:solidFill>
                <a:latin typeface="+mj-lt"/>
              </a:rPr>
              <a:t>C. Trái Đất đứng yên không chuyển </a:t>
            </a:r>
            <a:r>
              <a:rPr lang="vi-VN" sz="2800" smtClean="0">
                <a:solidFill>
                  <a:srgbClr val="000000"/>
                </a:solidFill>
                <a:latin typeface="+mj-lt"/>
              </a:rPr>
              <a:t>động.</a:t>
            </a:r>
            <a:r>
              <a:rPr lang="en-US" sz="2800" smtClean="0">
                <a:solidFill>
                  <a:srgbClr val="000000"/>
                </a:solidFill>
                <a:latin typeface="+mj-lt"/>
              </a:rPr>
              <a:t>          </a:t>
            </a:r>
          </a:p>
          <a:p>
            <a:pPr algn="just"/>
            <a:r>
              <a:rPr lang="vi-VN" sz="2800" smtClean="0">
                <a:solidFill>
                  <a:srgbClr val="000000"/>
                </a:solidFill>
                <a:latin typeface="+mj-lt"/>
              </a:rPr>
              <a:t>D</a:t>
            </a:r>
            <a:r>
              <a:rPr lang="vi-VN" sz="2800">
                <a:solidFill>
                  <a:srgbClr val="000000"/>
                </a:solidFill>
                <a:latin typeface="+mj-lt"/>
              </a:rPr>
              <a:t>. Trái Đất là trung tâm của Thái Dương hệ.</a:t>
            </a:r>
            <a:endParaRPr lang="vi-VN" sz="2800" b="0" i="0">
              <a:solidFill>
                <a:srgbClr val="000000"/>
              </a:solidFill>
              <a:effectLst/>
              <a:latin typeface="+mj-lt"/>
            </a:endParaRPr>
          </a:p>
        </p:txBody>
      </p:sp>
      <p:sp>
        <p:nvSpPr>
          <p:cNvPr id="3" name="Rectangle 2"/>
          <p:cNvSpPr/>
          <p:nvPr/>
        </p:nvSpPr>
        <p:spPr>
          <a:xfrm>
            <a:off x="531222" y="1186267"/>
            <a:ext cx="9562012" cy="3108543"/>
          </a:xfrm>
          <a:prstGeom prst="rect">
            <a:avLst/>
          </a:prstGeom>
        </p:spPr>
        <p:txBody>
          <a:bodyPr wrap="square">
            <a:spAutoFit/>
          </a:bodyPr>
          <a:lstStyle/>
          <a:p>
            <a:pPr algn="just"/>
            <a:r>
              <a:rPr lang="vi-VN" sz="2800" b="1">
                <a:solidFill>
                  <a:srgbClr val="000000"/>
                </a:solidFill>
                <a:latin typeface="Times New Roman" panose="02020603050405020304" pitchFamily="18" charset="0"/>
                <a:cs typeface="Times New Roman" panose="02020603050405020304" pitchFamily="18" charset="0"/>
              </a:rPr>
              <a:t>Đáp án đúng là: B</a:t>
            </a:r>
            <a:endParaRPr lang="vi-VN" sz="2800">
              <a:solidFill>
                <a:srgbClr val="000000"/>
              </a:solidFill>
              <a:latin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cs typeface="Times New Roman" panose="02020603050405020304" pitchFamily="18" charset="0"/>
              </a:rPr>
              <a:t>- Cô-péc-ních và Ga-li-lê đã đưa ra quan điểm: Trái Đất chuyển động quanh trục và quay xung quanh Mặt Trời. Trong khi đó, Giáo hội Thiên Chúa cho rằng: Trái Đất là trung tâm của vũ </a:t>
            </a:r>
            <a:r>
              <a:rPr lang="vi-VN" sz="2800" smtClean="0">
                <a:solidFill>
                  <a:srgbClr val="000000"/>
                </a:solidFill>
                <a:latin typeface="Times New Roman" panose="02020603050405020304" pitchFamily="18" charset="0"/>
                <a:cs typeface="Times New Roman" panose="02020603050405020304" pitchFamily="18" charset="0"/>
              </a:rPr>
              <a:t>tr</a:t>
            </a:r>
            <a:r>
              <a:rPr lang="en-US" sz="2800">
                <a:solidFill>
                  <a:srgbClr val="000000"/>
                </a:solidFill>
                <a:latin typeface="Times New Roman" panose="02020603050405020304" pitchFamily="18" charset="0"/>
                <a:cs typeface="Times New Roman" panose="02020603050405020304" pitchFamily="18" charset="0"/>
              </a:rPr>
              <a:t>ụ</a:t>
            </a:r>
            <a:r>
              <a:rPr lang="vi-VN" sz="2800" smtClean="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các hành tinh khác, kể cả Mặt Trời cũng quay quanh Trái Đất.</a:t>
            </a:r>
          </a:p>
          <a:p>
            <a:pPr algn="just"/>
            <a:r>
              <a:rPr lang="vi-VN" sz="2800">
                <a:solidFill>
                  <a:srgbClr val="000000"/>
                </a:solidFill>
                <a:latin typeface="Times New Roman" panose="02020603050405020304" pitchFamily="18" charset="0"/>
                <a:cs typeface="Times New Roman" panose="02020603050405020304" pitchFamily="18" charset="0"/>
              </a:rPr>
              <a:t>=&gt; Do đó, quan điểm của Cô-péc-ních và Ga-li-lê bị Giáo hội phong kiến cấm lưu truyền.</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5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Tree>
    <p:extLst>
      <p:ext uri="{BB962C8B-B14F-4D97-AF65-F5344CB8AC3E}">
        <p14:creationId xmlns:p14="http://schemas.microsoft.com/office/powerpoint/2010/main" val="327692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688899"/>
              </p:ext>
            </p:extLst>
          </p:nvPr>
        </p:nvGraphicFramePr>
        <p:xfrm>
          <a:off x="480646" y="973013"/>
          <a:ext cx="11301046" cy="3915510"/>
        </p:xfrm>
        <a:graphic>
          <a:graphicData uri="http://schemas.openxmlformats.org/drawingml/2006/table">
            <a:tbl>
              <a:tblPr/>
              <a:tblGrid>
                <a:gridCol w="3766276">
                  <a:extLst>
                    <a:ext uri="{9D8B030D-6E8A-4147-A177-3AD203B41FA5}">
                      <a16:colId xmlns:a16="http://schemas.microsoft.com/office/drawing/2014/main" val="20000"/>
                    </a:ext>
                  </a:extLst>
                </a:gridCol>
                <a:gridCol w="2435232">
                  <a:extLst>
                    <a:ext uri="{9D8B030D-6E8A-4147-A177-3AD203B41FA5}">
                      <a16:colId xmlns:a16="http://schemas.microsoft.com/office/drawing/2014/main" val="20001"/>
                    </a:ext>
                  </a:extLst>
                </a:gridCol>
                <a:gridCol w="5099538">
                  <a:extLst>
                    <a:ext uri="{9D8B030D-6E8A-4147-A177-3AD203B41FA5}">
                      <a16:colId xmlns:a16="http://schemas.microsoft.com/office/drawing/2014/main" val="20002"/>
                    </a:ext>
                  </a:extLst>
                </a:gridCol>
              </a:tblGrid>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Các</a:t>
                      </a:r>
                      <a:r>
                        <a:rPr lang="en-US" sz="2400" dirty="0">
                          <a:latin typeface="Times New Roman"/>
                          <a:ea typeface="Calibri"/>
                          <a:cs typeface="Times New Roman"/>
                        </a:rPr>
                        <a:t>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kern="1200" dirty="0" err="1">
                          <a:latin typeface="Times New Roman"/>
                          <a:ea typeface="Calibri"/>
                          <a:cs typeface="Times New Roman"/>
                        </a:rPr>
                        <a:t>Văn</a:t>
                      </a:r>
                      <a:r>
                        <a:rPr lang="en-US" sz="2400" kern="1200" dirty="0">
                          <a:latin typeface="Times New Roman"/>
                          <a:ea typeface="Calibri"/>
                          <a:cs typeface="Times New Roman"/>
                        </a:rPr>
                        <a:t> </a:t>
                      </a:r>
                      <a:r>
                        <a:rPr lang="en-US" sz="2400" kern="1200" dirty="0" err="1">
                          <a:latin typeface="Times New Roman"/>
                          <a:ea typeface="Calibri"/>
                          <a:cs typeface="Times New Roman"/>
                        </a:rPr>
                        <a:t>hóa</a:t>
                      </a:r>
                      <a:r>
                        <a:rPr lang="en-US" sz="2400" kern="1200" dirty="0">
                          <a:latin typeface="Times New Roman"/>
                          <a:ea typeface="Calibri"/>
                          <a:cs typeface="Times New Roman"/>
                        </a:rPr>
                        <a:t> </a:t>
                      </a:r>
                      <a:r>
                        <a:rPr lang="en-US" sz="2400" kern="1200" dirty="0" err="1">
                          <a:latin typeface="Times New Roman"/>
                          <a:ea typeface="Calibri"/>
                          <a:cs typeface="Times New Roman"/>
                        </a:rPr>
                        <a:t>Phục</a:t>
                      </a:r>
                      <a:r>
                        <a:rPr lang="en-US" sz="2400" kern="1200" dirty="0">
                          <a:latin typeface="Times New Roman"/>
                          <a:ea typeface="Calibri"/>
                          <a:cs typeface="Times New Roman"/>
                        </a:rPr>
                        <a:t> </a:t>
                      </a:r>
                      <a:r>
                        <a:rPr lang="en-US" sz="2400" kern="1200" dirty="0" err="1">
                          <a:latin typeface="Times New Roman"/>
                          <a:ea typeface="Calibri"/>
                          <a:cs typeface="Times New Roman"/>
                        </a:rPr>
                        <a:t>hưng</a:t>
                      </a:r>
                      <a:r>
                        <a:rPr lang="en-US" sz="2400" kern="1200" dirty="0">
                          <a:latin typeface="Times New Roman"/>
                          <a:ea typeface="Calibri"/>
                          <a:cs typeface="Times New Roman"/>
                        </a:rPr>
                        <a:t> </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err="1" smtClean="0">
                          <a:latin typeface="Times New Roman"/>
                          <a:ea typeface="Calibri"/>
                          <a:cs typeface="Times New Roman"/>
                        </a:rPr>
                        <a:t>Lĩnh</a:t>
                      </a:r>
                      <a:r>
                        <a:rPr lang="en-US" sz="2400" baseline="0" dirty="0" smtClean="0">
                          <a:latin typeface="Times New Roman"/>
                          <a:ea typeface="Calibri"/>
                          <a:cs typeface="Times New Roman"/>
                        </a:rPr>
                        <a:t> </a:t>
                      </a:r>
                      <a:r>
                        <a:rPr lang="en-US" sz="2400" baseline="0" dirty="0" err="1" smtClean="0">
                          <a:latin typeface="Times New Roman"/>
                          <a:ea typeface="Calibri"/>
                          <a:cs typeface="Times New Roman"/>
                        </a:rPr>
                        <a:t>vực</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latin typeface="Times New Roman"/>
                          <a:ea typeface="Calibri"/>
                          <a:cs typeface="Times New Roman"/>
                        </a:rPr>
                        <a:t> </a:t>
                      </a:r>
                      <a:r>
                        <a:rPr lang="en-US" sz="2400" dirty="0" err="1" smtClean="0">
                          <a:latin typeface="Times New Roman"/>
                          <a:ea typeface="Calibri"/>
                          <a:cs typeface="Times New Roman"/>
                        </a:rPr>
                        <a:t>Tác</a:t>
                      </a:r>
                      <a:r>
                        <a:rPr lang="en-US" sz="2400" dirty="0" smtClean="0">
                          <a:latin typeface="Times New Roman"/>
                          <a:ea typeface="Calibri"/>
                          <a:cs typeface="Times New Roman"/>
                        </a:rPr>
                        <a:t> </a:t>
                      </a:r>
                      <a:r>
                        <a:rPr lang="en-US" sz="2400" dirty="0" err="1">
                          <a:latin typeface="Times New Roman"/>
                          <a:ea typeface="Calibri"/>
                          <a:cs typeface="Times New Roman"/>
                        </a:rPr>
                        <a:t>phẩm</a:t>
                      </a:r>
                      <a:r>
                        <a:rPr lang="en-US" sz="2400" dirty="0">
                          <a:latin typeface="Times New Roman"/>
                          <a:ea typeface="Calibri"/>
                          <a:cs typeface="Times New Roman"/>
                        </a:rPr>
                        <a:t>/</a:t>
                      </a:r>
                      <a:r>
                        <a:rPr lang="en-US" sz="2400" dirty="0" err="1">
                          <a:latin typeface="Times New Roman"/>
                          <a:ea typeface="Calibri"/>
                          <a:cs typeface="Times New Roman"/>
                        </a:rPr>
                        <a:t>Công</a:t>
                      </a:r>
                      <a:r>
                        <a:rPr lang="en-US" sz="2400" dirty="0">
                          <a:latin typeface="Times New Roman"/>
                          <a:ea typeface="Calibri"/>
                          <a:cs typeface="Times New Roman"/>
                        </a:rPr>
                        <a:t> </a:t>
                      </a:r>
                      <a:r>
                        <a:rPr lang="en-US" sz="2400" dirty="0" err="1">
                          <a:latin typeface="Times New Roman"/>
                          <a:ea typeface="Calibri"/>
                          <a:cs typeface="Times New Roman"/>
                        </a:rPr>
                        <a:t>trình</a:t>
                      </a:r>
                      <a:r>
                        <a:rPr lang="en-US" sz="2400" dirty="0">
                          <a:latin typeface="Times New Roman"/>
                          <a:ea typeface="Calibri"/>
                          <a:cs typeface="Times New Roman"/>
                        </a:rPr>
                        <a:t> </a:t>
                      </a:r>
                      <a:r>
                        <a:rPr lang="en-US" sz="2400" dirty="0" err="1">
                          <a:latin typeface="Times New Roman"/>
                          <a:ea typeface="Calibri"/>
                          <a:cs typeface="Times New Roman"/>
                        </a:rPr>
                        <a:t>tiêu</a:t>
                      </a:r>
                      <a:r>
                        <a:rPr lang="en-US" sz="2400" dirty="0">
                          <a:latin typeface="Times New Roman"/>
                          <a:ea typeface="Calibri"/>
                          <a:cs typeface="Times New Roman"/>
                        </a:rPr>
                        <a:t> </a:t>
                      </a:r>
                      <a:r>
                        <a:rPr lang="en-US" sz="2400" dirty="0" err="1">
                          <a:latin typeface="Times New Roman"/>
                          <a:ea typeface="Calibri"/>
                          <a:cs typeface="Times New Roman"/>
                        </a:rPr>
                        <a:t>biểu</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2585">
                <a:tc>
                  <a:txBody>
                    <a:bodyPr/>
                    <a:lstStyle/>
                    <a:p>
                      <a:pPr marL="0" marR="0" algn="just">
                        <a:lnSpc>
                          <a:spcPct val="115000"/>
                        </a:lnSpc>
                        <a:spcBef>
                          <a:spcPts val="0"/>
                        </a:spcBef>
                        <a:spcAft>
                          <a:spcPts val="0"/>
                        </a:spcAft>
                      </a:pPr>
                      <a:r>
                        <a:rPr lang="en-US" sz="2400" dirty="0" err="1">
                          <a:latin typeface="Times New Roman"/>
                          <a:ea typeface="Calibri"/>
                          <a:cs typeface="Times New Roman"/>
                        </a:rPr>
                        <a:t>M.Xéc</a:t>
                      </a:r>
                      <a:r>
                        <a:rPr lang="en-US" sz="2400" dirty="0">
                          <a:latin typeface="Times New Roman"/>
                          <a:ea typeface="Calibri"/>
                          <a:cs typeface="Times New Roman"/>
                        </a:rPr>
                        <a:t>-van-</a:t>
                      </a:r>
                      <a:r>
                        <a:rPr lang="en-US" sz="2400" dirty="0" err="1">
                          <a:latin typeface="Times New Roman"/>
                          <a:ea typeface="Calibri"/>
                          <a:cs typeface="Times New Roman"/>
                        </a:rPr>
                        <a:t>tét</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2585">
                <a:tc>
                  <a:txBody>
                    <a:bodyPr/>
                    <a:lstStyle/>
                    <a:p>
                      <a:pPr marL="0" marR="0" algn="just">
                        <a:lnSpc>
                          <a:spcPct val="115000"/>
                        </a:lnSpc>
                        <a:spcBef>
                          <a:spcPts val="0"/>
                        </a:spcBef>
                        <a:spcAft>
                          <a:spcPts val="0"/>
                        </a:spcAft>
                      </a:pPr>
                      <a:r>
                        <a:rPr lang="en-US" sz="2400" dirty="0" err="1">
                          <a:latin typeface="Times New Roman"/>
                          <a:ea typeface="Calibri"/>
                          <a:cs typeface="Times New Roman"/>
                        </a:rPr>
                        <a:t>W.Sếch-xpia</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2585">
                <a:tc>
                  <a:txBody>
                    <a:bodyPr/>
                    <a:lstStyle/>
                    <a:p>
                      <a:pPr marL="0" marR="0" algn="just">
                        <a:lnSpc>
                          <a:spcPct val="115000"/>
                        </a:lnSpc>
                        <a:spcBef>
                          <a:spcPts val="0"/>
                        </a:spcBef>
                        <a:spcAft>
                          <a:spcPts val="0"/>
                        </a:spcAft>
                      </a:pPr>
                      <a:r>
                        <a:rPr lang="nl-NL" sz="2400" dirty="0">
                          <a:latin typeface="Times New Roman"/>
                          <a:ea typeface="Calibri"/>
                          <a:cs typeface="Times New Roman"/>
                        </a:rPr>
                        <a:t>Lê-ô-na đơ Vanh-xi</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N.Cô-péc-nic</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G.Ga</a:t>
                      </a:r>
                      <a:r>
                        <a:rPr lang="en-US" sz="2400" dirty="0">
                          <a:latin typeface="Times New Roman"/>
                          <a:ea typeface="Calibri"/>
                          <a:cs typeface="Times New Roman"/>
                        </a:rPr>
                        <a:t>-li-</a:t>
                      </a:r>
                      <a:r>
                        <a:rPr lang="en-US" sz="2400" dirty="0" err="1">
                          <a:latin typeface="Times New Roman"/>
                          <a:ea typeface="Calibri"/>
                          <a:cs typeface="Times New Roman"/>
                        </a:rPr>
                        <a:t>lê</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281354" y="234462"/>
            <a:ext cx="10597661" cy="369332"/>
          </a:xfrm>
          <a:prstGeom prst="rect">
            <a:avLst/>
          </a:prstGeom>
          <a:noFill/>
        </p:spPr>
        <p:txBody>
          <a:bodyPr wrap="square" rtlCol="0">
            <a:spAutoFit/>
          </a:bodyPr>
          <a:lstStyle/>
          <a:p>
            <a:r>
              <a:rPr lang="en-US" dirty="0" smtClean="0"/>
              <a:t>	                       </a:t>
            </a:r>
            <a:r>
              <a:rPr lang="en-US" b="1" dirty="0" smtClean="0">
                <a:latin typeface="Times New Roman" pitchFamily="18" charset="0"/>
                <a:cs typeface="Times New Roman" pitchFamily="18" charset="0"/>
              </a:rPr>
              <a:t>HOÀN THÀNH  PHIẾU HỌC TẬP  THEO MẪU SAU</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40524"/>
            <a:ext cx="11136924" cy="1077218"/>
          </a:xfrm>
          <a:prstGeom prst="rect">
            <a:avLst/>
          </a:prstGeom>
        </p:spPr>
        <p:txBody>
          <a:bodyPr wrap="square">
            <a:spAutoFit/>
          </a:bodyPr>
          <a:lstStyle/>
          <a:p>
            <a:pPr lvl="0" eaLnBrk="0" fontAlgn="base" hangingPunct="0">
              <a:spcBef>
                <a:spcPct val="0"/>
              </a:spcBef>
              <a:spcAft>
                <a:spcPct val="0"/>
              </a:spcAft>
            </a:pPr>
            <a:r>
              <a:rPr lang="en-US" sz="3200" smtClean="0">
                <a:latin typeface="Arial" pitchFamily="34" charset="0"/>
                <a:ea typeface="Calibri" pitchFamily="34" charset="0"/>
                <a:cs typeface="Times New Roman" pitchFamily="18" charset="0"/>
              </a:rPr>
              <a:t>Câu 2: Vẽ sơ đồ tư duy thể hiện những nét chính của phong trào Cải cách tôn giáo.</a:t>
            </a:r>
            <a:endParaRPr lang="en-US" sz="32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2"/>
            <a:ext cx="4215357" cy="5770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199292"/>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938" y="140677"/>
            <a:ext cx="1746739"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tầm tư liệu từ Internet và sách, báo để giới thiệu về một công trình/tác phẩm/nhà văn hóa thời Phục hưng mà em ấn tượng nhất.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584" y="3114636"/>
            <a:ext cx="1051891" cy="584775"/>
          </a:xfrm>
          <a:prstGeom prst="rect">
            <a:avLst/>
          </a:prstGeom>
        </p:spPr>
        <p:txBody>
          <a:bodyPr wrap="none">
            <a:spAutoFit/>
          </a:bodyPr>
          <a:lstStyle/>
          <a:p>
            <a:pPr lvl="0"/>
            <a:r>
              <a:rPr lang="en-US" sz="3200" b="1" u="sng" dirty="0" smtClean="0">
                <a:solidFill>
                  <a:srgbClr val="C00000"/>
                </a:solidFill>
                <a:latin typeface="Times New Roman" panose="02020603050405020304" pitchFamily="18" charset="0"/>
                <a:cs typeface="Times New Roman" panose="02020603050405020304" pitchFamily="18" charset="0"/>
              </a:rPr>
              <a:t>HẾT</a:t>
            </a:r>
            <a:endParaRPr lang="vi-VN"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36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092" y="751656"/>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092" y="751656"/>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
        <p:nvSpPr>
          <p:cNvPr id="4" name="Rectangle 1"/>
          <p:cNvSpPr>
            <a:spLocks noChangeArrowheads="1"/>
          </p:cNvSpPr>
          <p:nvPr/>
        </p:nvSpPr>
        <p:spPr bwMode="auto">
          <a:xfrm>
            <a:off x="764770" y="1316445"/>
            <a:ext cx="10341033" cy="453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Tôn giáo</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là hệ thống </a:t>
            </a: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niềm tin, tín ngưỡng</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của con người vào thần linh, chúa, hay các lực lượng siêu nhiên.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Tôn giáo thường có:</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Giáo lý</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(những điều dạy dỗ, niềm tin).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Nghi lễ</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(cách thờ cúng, cầu nguyện).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Tổ chức</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(giáo hội, nhà thờ, chùa, đền…).</a:t>
            </a:r>
          </a:p>
          <a:p>
            <a:pPr lvl="0" eaLnBrk="0" fontAlgn="base" hangingPunct="0">
              <a:lnSpc>
                <a:spcPct val="150000"/>
              </a:lnSpc>
              <a:spcBef>
                <a:spcPct val="0"/>
              </a:spcBef>
              <a:spcAft>
                <a:spcPct val="0"/>
              </a:spcAft>
            </a:pPr>
            <a:r>
              <a:rPr lang="vi-VN" sz="2800" smtClean="0">
                <a:latin typeface="Times New Roman" panose="02020603050405020304" pitchFamily="18" charset="0"/>
                <a:cs typeface="Times New Roman" panose="02020603050405020304" pitchFamily="18" charset="0"/>
              </a:rPr>
              <a:t>- ảnh </a:t>
            </a:r>
            <a:r>
              <a:rPr lang="vi-VN" sz="2800">
                <a:latin typeface="Times New Roman" panose="02020603050405020304" pitchFamily="18" charset="0"/>
                <a:cs typeface="Times New Roman" panose="02020603050405020304" pitchFamily="18" charset="0"/>
              </a:rPr>
              <a:t>hưởng đến đời sống tinh thần và văn hoá xã hội.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706580" y="1603498"/>
            <a:ext cx="967086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Cải cách tôn giáo</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là phong trào cải tổ đạo Thiên Chúa ở châu Âu vào thế kỉ XVI.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Nguyên nhân: Giáo hội Công giáo La Mã lúc đó nhiều tiêu cực (tham nhũng, xa hoa, buôn bán chức sắc...).</a:t>
            </a:r>
          </a:p>
        </p:txBody>
      </p:sp>
    </p:spTree>
    <p:extLst>
      <p:ext uri="{BB962C8B-B14F-4D97-AF65-F5344CB8AC3E}">
        <p14:creationId xmlns:p14="http://schemas.microsoft.com/office/powerpoint/2010/main" val="40922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719" y="1159732"/>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388719" y="1835947"/>
            <a:ext cx="10824754" cy="1384995"/>
          </a:xfrm>
          <a:prstGeom prst="rect">
            <a:avLst/>
          </a:prstGeom>
          <a:noFill/>
        </p:spPr>
        <p:txBody>
          <a:bodyPr wrap="square" rtlCol="0">
            <a:spAutoFit/>
          </a:bodyPr>
          <a:lstStyle/>
          <a:p>
            <a:r>
              <a:rPr lang="vi-VN" sz="2400" b="1" smtClean="0"/>
              <a:t> </a:t>
            </a:r>
            <a:r>
              <a:rPr lang="en-US" sz="2800" b="1" smtClean="0"/>
              <a:t>a, Nguyên nhân bùng nổ</a:t>
            </a:r>
            <a:endParaRPr lang="en-US" sz="2800" smtClean="0"/>
          </a:p>
          <a:p>
            <a:r>
              <a:rPr lang="en-US" sz="2800" b="1" smtClean="0"/>
              <a:t> b, Nội dung cơ bản</a:t>
            </a:r>
            <a:endParaRPr lang="en-US" sz="2800" smtClean="0"/>
          </a:p>
          <a:p>
            <a:r>
              <a:rPr lang="vi-VN" sz="2800" b="1" smtClean="0"/>
              <a:t> </a:t>
            </a:r>
            <a:r>
              <a:rPr lang="en-US" sz="2800" b="1" smtClean="0"/>
              <a:t>c, Tác động</a:t>
            </a:r>
            <a:endParaRPr lang="en-US" sz="2800" smtClean="0"/>
          </a:p>
        </p:txBody>
      </p:sp>
    </p:spTree>
    <p:extLst>
      <p:ext uri="{BB962C8B-B14F-4D97-AF65-F5344CB8AC3E}">
        <p14:creationId xmlns:p14="http://schemas.microsoft.com/office/powerpoint/2010/main" val="1101040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1783" y="789638"/>
            <a:ext cx="9919062" cy="5211382"/>
          </a:xfrm>
          <a:prstGeom prst="rect">
            <a:avLst/>
          </a:prstGeom>
        </p:spPr>
      </p:pic>
    </p:spTree>
    <p:extLst>
      <p:ext uri="{BB962C8B-B14F-4D97-AF65-F5344CB8AC3E}">
        <p14:creationId xmlns:p14="http://schemas.microsoft.com/office/powerpoint/2010/main" val="3727607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5692" y="695568"/>
            <a:ext cx="10546080" cy="5676757"/>
          </a:xfrm>
          <a:prstGeom prst="rect">
            <a:avLst/>
          </a:prstGeom>
        </p:spPr>
      </p:pic>
    </p:spTree>
    <p:extLst>
      <p:ext uri="{BB962C8B-B14F-4D97-AF65-F5344CB8AC3E}">
        <p14:creationId xmlns:p14="http://schemas.microsoft.com/office/powerpoint/2010/main" val="1992835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67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846" y="1147620"/>
            <a:ext cx="5076092" cy="2246769"/>
          </a:xfrm>
          <a:prstGeom prst="rect">
            <a:avLst/>
          </a:prstGeom>
        </p:spPr>
        <p:txBody>
          <a:bodyPr wrap="square">
            <a:spAutoFit/>
          </a:bodyPr>
          <a:lstStyle/>
          <a:p>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  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0" y="408039"/>
            <a:ext cx="10187353" cy="954107"/>
          </a:xfrm>
          <a:prstGeom prst="rect">
            <a:avLst/>
          </a:prstGeom>
        </p:spPr>
        <p:txBody>
          <a:bodyPr wrap="square">
            <a:spAutoFit/>
          </a:bodyPr>
          <a:lstStyle/>
          <a:p>
            <a:r>
              <a:rPr lang="en-US" sz="2800" b="1" smtClean="0">
                <a:solidFill>
                  <a:srgbClr val="C00000"/>
                </a:solidFill>
              </a:rPr>
              <a:t>3. Phong trào Cải cách tôn giáo </a:t>
            </a:r>
            <a:endParaRPr lang="en-US" sz="2800" smtClean="0">
              <a:solidFill>
                <a:srgbClr val="C00000"/>
              </a:solidFill>
            </a:endParaRPr>
          </a:p>
          <a:p>
            <a:pPr lvl="0"/>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248274" y="1113692"/>
            <a:ext cx="6767879" cy="5744308"/>
          </a:xfrm>
          <a:prstGeom prst="rect">
            <a:avLst/>
          </a:prstGeom>
          <a:noFill/>
          <a:ln w="9525">
            <a:noFill/>
            <a:miter lim="800000"/>
            <a:headEnd/>
            <a:tailEnd/>
          </a:ln>
          <a:effectLst/>
        </p:spPr>
      </p:pic>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41608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6154"/>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505097" y="1170929"/>
            <a:ext cx="10824754" cy="4893647"/>
          </a:xfrm>
          <a:prstGeom prst="rect">
            <a:avLst/>
          </a:prstGeom>
          <a:noFill/>
        </p:spPr>
        <p:txBody>
          <a:bodyPr wrap="square" rtlCol="0">
            <a:spAutoFit/>
          </a:bodyPr>
          <a:lstStyle/>
          <a:p>
            <a:r>
              <a:rPr lang="en-US" sz="2400" b="1" smtClean="0"/>
              <a:t>a, Nguyên nhân bùng nổ</a:t>
            </a:r>
            <a:endParaRPr lang="en-US" sz="2400" smtClean="0"/>
          </a:p>
          <a:p>
            <a:pPr marL="342900" indent="-342900">
              <a:buFontTx/>
              <a:buChar char="-"/>
            </a:pPr>
            <a:r>
              <a:rPr lang="en-US" sz="2400" smtClean="0"/>
              <a:t> nhữngĐến thế kỉ XVI, Giáo hôi Thiên Chúa giáo ngày càng có xu hướng cản trở sự phát triển của giai cấp tư sản.</a:t>
            </a:r>
          </a:p>
          <a:p>
            <a:r>
              <a:rPr lang="en-US" sz="2400" smtClean="0"/>
              <a:t>-&gt; bùng nổ phong trào Cải cách tôn giáo.</a:t>
            </a:r>
          </a:p>
          <a:p>
            <a:r>
              <a:rPr lang="en-US" sz="2400" b="1" smtClean="0"/>
              <a:t> b, Nội dung cơ bản</a:t>
            </a:r>
            <a:endParaRPr lang="en-US" sz="2400" smtClean="0"/>
          </a:p>
          <a:p>
            <a:r>
              <a:rPr lang="en-US" sz="2400" smtClean="0"/>
              <a:t>- Phê phán những hành không chuẩn mực Giáo hoàng. </a:t>
            </a:r>
          </a:p>
          <a:p>
            <a:r>
              <a:rPr lang="en-US" sz="2400" smtClean="0"/>
              <a:t>- Chỉ trích mạnh mẽ những giáo lí giả dối của Giáo hội</a:t>
            </a:r>
          </a:p>
          <a:p>
            <a:r>
              <a:rPr lang="en-US" sz="2400" smtClean="0"/>
              <a:t>- Đòi bãi bỏ những hủ tục, lễ nghi phiền toái.</a:t>
            </a:r>
          </a:p>
          <a:p>
            <a:r>
              <a:rPr lang="en-US" sz="2400" smtClean="0"/>
              <a:t>- Ủng hộ việc làm giàu của giai cấp tư sản.</a:t>
            </a:r>
          </a:p>
          <a:p>
            <a:r>
              <a:rPr lang="en-US" sz="2400" b="1" smtClean="0"/>
              <a:t>c, Tác động</a:t>
            </a:r>
            <a:endParaRPr lang="en-US" sz="2400" smtClean="0"/>
          </a:p>
          <a:p>
            <a:r>
              <a:rPr lang="en-US" sz="2400" smtClean="0"/>
              <a:t>Các 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2798</TotalTime>
  <Words>531</Words>
  <Application>Microsoft Office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            TIẾT 7 - BÀI 3:  PHONG TRÀO VĂN HÓA PHỤC HƯNG  VÀ CẢI CÁCH TÔN GIÁO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Acer</cp:lastModifiedBy>
  <cp:revision>212</cp:revision>
  <dcterms:created xsi:type="dcterms:W3CDTF">2021-07-25T09:08:06Z</dcterms:created>
  <dcterms:modified xsi:type="dcterms:W3CDTF">2025-10-29T06:57:54Z</dcterms:modified>
</cp:coreProperties>
</file>