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76" r:id="rId4"/>
    <p:sldId id="277" r:id="rId5"/>
    <p:sldId id="278" r:id="rId6"/>
    <p:sldId id="283" r:id="rId7"/>
    <p:sldId id="284" r:id="rId8"/>
    <p:sldId id="285" r:id="rId9"/>
    <p:sldId id="286" r:id="rId10"/>
    <p:sldId id="287" r:id="rId11"/>
    <p:sldId id="288" r:id="rId12"/>
    <p:sldId id="272" r:id="rId13"/>
    <p:sldId id="289" r:id="rId14"/>
    <p:sldId id="273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1"/>
  </p:normalViewPr>
  <p:slideViewPr>
    <p:cSldViewPr snapToGrid="0" snapToObjects="1">
      <p:cViewPr varScale="1">
        <p:scale>
          <a:sx n="114" d="100"/>
          <a:sy n="114" d="100"/>
        </p:scale>
        <p:origin x="4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11/28/2025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882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11/28/2025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846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11/28/2025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01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11/28/2025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7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11/28/2025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909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11/28/2025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882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11/28/2025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595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11/28/2025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851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11/28/2025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674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11/28/2025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619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11/28/2025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911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11/28/2025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586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6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26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7" Type="http://schemas.openxmlformats.org/officeDocument/2006/relationships/slide" Target="slide9.xml"/><Relationship Id="rId12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8.xml"/><Relationship Id="rId11" Type="http://schemas.openxmlformats.org/officeDocument/2006/relationships/image" Target="../media/image7.gif"/><Relationship Id="rId5" Type="http://schemas.openxmlformats.org/officeDocument/2006/relationships/slide" Target="slide7.xml"/><Relationship Id="rId15" Type="http://schemas.openxmlformats.org/officeDocument/2006/relationships/slide" Target="slide12.xml"/><Relationship Id="rId10" Type="http://schemas.openxmlformats.org/officeDocument/2006/relationships/image" Target="../media/image6.gif"/><Relationship Id="rId4" Type="http://schemas.openxmlformats.org/officeDocument/2006/relationships/image" Target="../media/image4.png"/><Relationship Id="rId9" Type="http://schemas.openxmlformats.org/officeDocument/2006/relationships/image" Target="../media/image5.gif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5" Type="http://schemas.openxmlformats.org/officeDocument/2006/relationships/slide" Target="slide6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AF896F-1712-3A44-A8E9-1C7E0BC74F78}"/>
              </a:ext>
            </a:extLst>
          </p:cNvPr>
          <p:cNvSpPr txBox="1"/>
          <p:nvPr/>
        </p:nvSpPr>
        <p:spPr>
          <a:xfrm>
            <a:off x="587022" y="483146"/>
            <a:ext cx="1101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3.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NAM Á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 SAU 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 X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 ĐẦU THẾ KỈ XVI</a:t>
            </a:r>
            <a:endParaRPr lang="x-none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778" y="1783728"/>
            <a:ext cx="11347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17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PHONG KIẾN ĐÔNG NAM Á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 SAU THẾ KỈ X ĐẾN NỬA ĐẦU THẾ KỈ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32111" y="3822966"/>
            <a:ext cx="8927777" cy="969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68" y="145978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76720" y="62469"/>
            <a:ext cx="9517443" cy="133453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4.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triều nào đã thống nhất được In-đô-nê-xi-a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9218" y="3787225"/>
            <a:ext cx="5854633" cy="10809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Xu-la-vê-di</a:t>
            </a:r>
            <a:r>
              <a:rPr lang="en-US" smtClean="0"/>
              <a:t>.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95638" y="2098699"/>
            <a:ext cx="5308513" cy="13351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Gia-va (Mô-giô-pa-hít)	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51" y="4032482"/>
            <a:ext cx="550045" cy="4833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268" y="2790097"/>
            <a:ext cx="532883" cy="426305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25152" y="5696965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218" y="2128044"/>
            <a:ext cx="5863373" cy="130584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Xu-ma-tơ-ra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15" y="2650447"/>
            <a:ext cx="558236" cy="4905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95638" y="3787225"/>
            <a:ext cx="5243239" cy="10809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Ca-li-man-tan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48" y="4125287"/>
            <a:ext cx="592353" cy="5205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57337" y="191810"/>
            <a:ext cx="9963685" cy="13756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5. Văn hóa Đông Nam Á chịu ảnh hưởng mạnh mẽ nhất từ nền văn hóa nào?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3430" y="2439500"/>
            <a:ext cx="5994399" cy="1114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7828" y="2717473"/>
            <a:ext cx="5927469" cy="10780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Trung 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69454" y="2897955"/>
            <a:ext cx="569889" cy="455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23" y="3286158"/>
            <a:ext cx="604999" cy="531665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775200" y="561246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" y="4060497"/>
            <a:ext cx="5994397" cy="10698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Bản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10" y="4611011"/>
            <a:ext cx="605175" cy="531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7829" y="4091632"/>
            <a:ext cx="5927468" cy="10387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Tây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25" y="4639250"/>
            <a:ext cx="598431" cy="5258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0802" y="841750"/>
            <a:ext cx="9929089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 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 </a:t>
            </a:r>
            <a:r>
              <a:rPr lang="vi-VN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</a:t>
            </a:r>
            <a:r>
              <a:rPr lang="vi-VN" sz="3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 kiến thức vừa học hãy hoàn thành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SGK/38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1723" y="-79024"/>
            <a:ext cx="750277" cy="750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  <p:pic>
        <p:nvPicPr>
          <p:cNvPr id="9" name="Picture 8" descr="C:\Users\Admin\Pictures\Screenshots\Screenshot (538)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t="69774" r="25617" b="18989"/>
          <a:stretch/>
        </p:blipFill>
        <p:spPr bwMode="auto">
          <a:xfrm>
            <a:off x="1457325" y="2095499"/>
            <a:ext cx="10387013" cy="15335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51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TỰ HỌC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602" y="1410079"/>
            <a:ext cx="85577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1.Học bài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2.Làm bài tập phần vận dụng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3.Chuẩn bị bài mới: </a:t>
            </a: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 _ VƯƠNG QUỐC LÀO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1623647" y="2062302"/>
            <a:ext cx="9931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EM!</a:t>
            </a:r>
          </a:p>
          <a:p>
            <a:pPr algn="ctr"/>
            <a:r>
              <a:rPr lang="x-none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0605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644770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12" y="207534"/>
            <a:ext cx="683419" cy="6834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51217" y="137694"/>
            <a:ext cx="9274691" cy="8118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CÁC VƯƠNG QUỐC PHONG KIẾN ĐÔNG NAM Á TỪ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 SAU THẾ KỈ X ĐẾN NỬA ĐẦU THẾ KỈ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475" y="1082642"/>
            <a:ext cx="5852159" cy="969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695300"/>
              </p:ext>
            </p:extLst>
          </p:nvPr>
        </p:nvGraphicFramePr>
        <p:xfrm>
          <a:off x="6700872" y="3710363"/>
          <a:ext cx="4407377" cy="19448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2750">
                  <a:extLst>
                    <a:ext uri="{9D8B030D-6E8A-4147-A177-3AD203B41FA5}">
                      <a16:colId xmlns:a16="http://schemas.microsoft.com/office/drawing/2014/main" val="4111464126"/>
                    </a:ext>
                  </a:extLst>
                </a:gridCol>
                <a:gridCol w="3124627">
                  <a:extLst>
                    <a:ext uri="{9D8B030D-6E8A-4147-A177-3AD203B41FA5}">
                      <a16:colId xmlns:a16="http://schemas.microsoft.com/office/drawing/2014/main" val="2401645791"/>
                    </a:ext>
                  </a:extLst>
                </a:gridCol>
              </a:tblGrid>
              <a:tr h="989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tựu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1711523"/>
                  </a:ext>
                </a:extLst>
              </a:tr>
              <a:tr h="477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7067873"/>
                  </a:ext>
                </a:extLst>
              </a:tr>
              <a:tr h="477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403668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86522" y="1239540"/>
            <a:ext cx="567101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tranh ảnh (hình 11.5 và 11.6), đọc tài liệu (Kênh chữ SGK/44) em hãy: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 bảng thống kê các thành tựu văn hóa tiêu biểu của Đông Nam Á từ nửa sau thế kì X đến TKXVI theo mẫu</a:t>
            </a:r>
            <a:endParaRPr kumimoji="0" lang="en-US" altLang="en-US" sz="2400" b="1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85024"/>
              </p:ext>
            </p:extLst>
          </p:nvPr>
        </p:nvGraphicFramePr>
        <p:xfrm>
          <a:off x="342406" y="284015"/>
          <a:ext cx="11606707" cy="637396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200769">
                  <a:extLst>
                    <a:ext uri="{9D8B030D-6E8A-4147-A177-3AD203B41FA5}">
                      <a16:colId xmlns:a16="http://schemas.microsoft.com/office/drawing/2014/main" val="4135467888"/>
                    </a:ext>
                  </a:extLst>
                </a:gridCol>
                <a:gridCol w="9405938">
                  <a:extLst>
                    <a:ext uri="{9D8B030D-6E8A-4147-A177-3AD203B41FA5}">
                      <a16:colId xmlns:a16="http://schemas.microsoft.com/office/drawing/2014/main" val="2114583046"/>
                    </a:ext>
                  </a:extLst>
                </a:gridCol>
              </a:tblGrid>
              <a:tr h="501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4" marR="5157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tựu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4" marR="5157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62537"/>
                  </a:ext>
                </a:extLst>
              </a:tr>
              <a:tr h="1085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4" marR="5157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4" marR="5157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480469"/>
                  </a:ext>
                </a:extLst>
              </a:tr>
              <a:tr h="2443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4" marR="5157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4" marR="5157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95449"/>
                  </a:ext>
                </a:extLst>
              </a:tr>
              <a:tr h="2343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74" marR="5157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74" marR="5157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89964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955" y="805244"/>
            <a:ext cx="2123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 ngưỡng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1250" y="817241"/>
            <a:ext cx="91067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Phật giáo phát triển rực rỡ.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Thế kỉ XIII, Hồi giáo bắt đầu du nhập vào Đông Nam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199" y="2596228"/>
            <a:ext cx="17235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Chữ viết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1250" y="1949898"/>
            <a:ext cx="9259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Thế kỉ XIII-XIV, người Thái, người Lào sáng tạo ra chữ viết trên cơ sở chữ Phạn. Người Việt cải tạo chữ Hán tạo ra chữ Nôm.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Bên cạnh văn học dân gian, văn học viết cũng phát triển với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iều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 nổi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591" y="4908443"/>
            <a:ext cx="18886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Kiến trúc -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điêu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1250" y="4590662"/>
            <a:ext cx="9259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-Nhiều công trình kiến trúc nổi tiếng như: khu đền Ăng-co (Cam-pu-chia), chùa Vàng (Mi-an-ma), chùa Vàng (Thái Lan)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-Nghệ thuật điêu khắc, tạc tượng ảnh hưởng của văn hóa Ấn Độ,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Quốc,…</a:t>
            </a:r>
          </a:p>
        </p:txBody>
      </p:sp>
    </p:spTree>
    <p:extLst>
      <p:ext uri="{BB962C8B-B14F-4D97-AF65-F5344CB8AC3E}">
        <p14:creationId xmlns:p14="http://schemas.microsoft.com/office/powerpoint/2010/main" val="20703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368149" y="732107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12" y="207534"/>
            <a:ext cx="683419" cy="6834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51217" y="137694"/>
            <a:ext cx="9274691" cy="8118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CÁC VƯƠNG QUỐC PHONG KIẾN ĐÔNG NAM Á TỪ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 SAU THẾ KỈ X ĐẾN NỬA ĐẦU THẾ KỈ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475" y="1082643"/>
            <a:ext cx="5852159" cy="777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395783"/>
              </p:ext>
            </p:extLst>
          </p:nvPr>
        </p:nvGraphicFramePr>
        <p:xfrm>
          <a:off x="7784623" y="4033920"/>
          <a:ext cx="4407377" cy="19448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2750">
                  <a:extLst>
                    <a:ext uri="{9D8B030D-6E8A-4147-A177-3AD203B41FA5}">
                      <a16:colId xmlns:a16="http://schemas.microsoft.com/office/drawing/2014/main" val="4111464126"/>
                    </a:ext>
                  </a:extLst>
                </a:gridCol>
                <a:gridCol w="3124627">
                  <a:extLst>
                    <a:ext uri="{9D8B030D-6E8A-4147-A177-3AD203B41FA5}">
                      <a16:colId xmlns:a16="http://schemas.microsoft.com/office/drawing/2014/main" val="2401645791"/>
                    </a:ext>
                  </a:extLst>
                </a:gridCol>
              </a:tblGrid>
              <a:tr h="989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tựu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1711523"/>
                  </a:ext>
                </a:extLst>
              </a:tr>
              <a:tr h="477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7067873"/>
                  </a:ext>
                </a:extLst>
              </a:tr>
              <a:tr h="477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403668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390727" y="1082642"/>
            <a:ext cx="45709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tranh ảnh (hình 11.5 và 11.6), đọc tài liệu (Kênh chữ SGK/44) em hãy:</a:t>
            </a:r>
            <a:endParaRPr kumimoji="0" lang="en-US" altLang="en-US" sz="2400" b="0" i="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 bảng thống kê các thành tựu văn hóa tiêu biểu của Đông Nam Á từ nửa sau thế kì X đến TKXVI theo mẫu</a:t>
            </a:r>
            <a:endParaRPr kumimoji="0" lang="en-US" altLang="en-US" sz="2400" b="1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949" y="1910132"/>
            <a:ext cx="7115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Tín ngưỡng, Tôn giáo: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giáo phát triển rực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rỡ. Thế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kỉ XIII, Hồi giáo bắt đầu du nhập vào Đông Nam Á.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5529" y="2790802"/>
            <a:ext cx="70199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Chữ viết, văn học: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Thế kỉ XIII-XIV, người Thái, người Lào sáng tạo ra chữ viết trên cơ sở chữ Phạn. Người Việt cải tạo chữ Hán tạo ra chữ Nôm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Bên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cạnh văn học dân gian, văn học viết cũng phát triển với niều tác phẩm nổi tiếng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529" y="4749801"/>
            <a:ext cx="7092619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Kiến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 - điêu 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Nhiều công trình kiến trúc nổi tiếng như: khu đền Ăng-co (Cam-pu-chia), chùa Vàng (Mi-an-ma), chùa Vàng (Thái Lan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Nghệ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thuật điêu khắc, tạc tượng ảnh hưởng của văn hóa Ấn Độ, Trung Quốc,…</a:t>
            </a:r>
          </a:p>
        </p:txBody>
      </p:sp>
    </p:spTree>
    <p:extLst>
      <p:ext uri="{BB962C8B-B14F-4D97-AF65-F5344CB8AC3E}">
        <p14:creationId xmlns:p14="http://schemas.microsoft.com/office/powerpoint/2010/main" val="5627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4646" y="1207510"/>
            <a:ext cx="8475784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 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 </a:t>
            </a:r>
            <a:r>
              <a:rPr lang="vi-VN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</a:t>
            </a:r>
            <a:r>
              <a:rPr lang="vi-VN" sz="3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thành những bài tập trắc nghiệm sau (Vòng quay may mắn)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1723" y="-79024"/>
            <a:ext cx="750277" cy="750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4" y="4785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66359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8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50023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3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7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30813" y="221472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173320" y="22273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519728" y="22273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492051" y="350321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80307" y="53951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914377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3"/>
            <a:ext cx="495300" cy="4381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1" y="478509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5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2" y="2586449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ounded Rectangle 61">
            <a:hlinkClick r:id="rId13" action="ppaction://hlinksldjump"/>
          </p:cNvPr>
          <p:cNvSpPr/>
          <p:nvPr/>
        </p:nvSpPr>
        <p:spPr>
          <a:xfrm>
            <a:off x="2847717" y="3524664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  <p:sp>
        <p:nvSpPr>
          <p:cNvPr id="5" name="Right Arrow 4">
            <a:hlinkClick r:id="rId15" action="ppaction://hlinksldjump"/>
          </p:cNvPr>
          <p:cNvSpPr/>
          <p:nvPr/>
        </p:nvSpPr>
        <p:spPr>
          <a:xfrm>
            <a:off x="0" y="6316395"/>
            <a:ext cx="1220107" cy="54160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57337" y="191810"/>
            <a:ext cx="9963685" cy="13756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 Từ thế kỉ XIII, người Thái di cư từ phía bắc xuống phía nam đã dẫn tới sự hình thành của hai quốc gia nào?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3430" y="2439500"/>
            <a:ext cx="5994399" cy="1114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Su-khô-thay và Lan Xang.</a:t>
            </a:r>
            <a:endParaRPr lang="vi-VN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7828" y="2717473"/>
            <a:ext cx="5927469" cy="10780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Cham-pa và Su-khô-thay.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424510" y="3265435"/>
            <a:ext cx="569889" cy="455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23" y="3286158"/>
            <a:ext cx="604999" cy="531665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775200" y="561246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" y="4060497"/>
            <a:ext cx="5994397" cy="10698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Pa-gan và Cham-pa.	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10" y="4611011"/>
            <a:ext cx="605175" cy="531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7829" y="4091632"/>
            <a:ext cx="5927468" cy="10387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Mô-giô-pa-hit và Gia-va.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25" y="4639250"/>
            <a:ext cx="598431" cy="5258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82704" y="396680"/>
            <a:ext cx="10018709" cy="133205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 Vương quốc Su-khô-thay là tiền thân của quốc gia nào hiện nay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3200" y="3769829"/>
            <a:ext cx="538480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Lan.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73707" y="2255623"/>
            <a:ext cx="61166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Ma-lai-xi-a.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16699" y="3950061"/>
            <a:ext cx="550780" cy="4405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565" y="2566766"/>
            <a:ext cx="509737" cy="447951"/>
          </a:xfrm>
          <a:prstGeom prst="rect">
            <a:avLst/>
          </a:prstGeom>
        </p:spPr>
      </p:pic>
      <p:sp>
        <p:nvSpPr>
          <p:cNvPr id="17" name="Cloud 16">
            <a:hlinkClick r:id="rId13" action="ppaction://hlinksldjump"/>
          </p:cNvPr>
          <p:cNvSpPr/>
          <p:nvPr/>
        </p:nvSpPr>
        <p:spPr>
          <a:xfrm>
            <a:off x="4667495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258" y="2264440"/>
            <a:ext cx="535974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Mi-an-ma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79" y="2413000"/>
            <a:ext cx="498805" cy="43834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55416" y="3597979"/>
            <a:ext cx="603498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In-đô-nê-xi-a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361" y="3795065"/>
            <a:ext cx="494143" cy="4342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0150" y="26795"/>
            <a:ext cx="9478161" cy="148552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3. Vương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Pa-gan là tiền thân của quốc gia nào hiện nay?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0762" y="2056013"/>
            <a:ext cx="4906799" cy="14686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Mi-an-ma.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3498" y="3803761"/>
            <a:ext cx="4906799" cy="132662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Phi-lip-pin.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365897" y="2589609"/>
            <a:ext cx="603607" cy="48285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64" y="4245628"/>
            <a:ext cx="482321" cy="4238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3497" y="2056013"/>
            <a:ext cx="5155735" cy="1472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667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Cam-pu-chia.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08" y="2619814"/>
            <a:ext cx="421477" cy="3703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94401" y="3815881"/>
            <a:ext cx="4906799" cy="13145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667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/>
              <a:t>.</a:t>
            </a:r>
            <a:endParaRPr lang="vi-VN" sz="2667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83" y="4264664"/>
            <a:ext cx="460659" cy="404821"/>
          </a:xfrm>
          <a:prstGeom prst="rect">
            <a:avLst/>
          </a:prstGeom>
        </p:spPr>
      </p:pic>
      <p:sp>
        <p:nvSpPr>
          <p:cNvPr id="19" name="Cloud 18">
            <a:hlinkClick r:id="rId15" action="ppaction://hlinksldjump"/>
          </p:cNvPr>
          <p:cNvSpPr/>
          <p:nvPr/>
        </p:nvSpPr>
        <p:spPr>
          <a:xfrm>
            <a:off x="4688968" y="5678230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355" y="161140"/>
            <a:ext cx="683419" cy="6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730</Words>
  <Application>Microsoft Office PowerPoint</Application>
  <PresentationFormat>Widescreen</PresentationFormat>
  <Paragraphs>100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Acer</cp:lastModifiedBy>
  <cp:revision>82</cp:revision>
  <dcterms:created xsi:type="dcterms:W3CDTF">2021-07-16T03:19:13Z</dcterms:created>
  <dcterms:modified xsi:type="dcterms:W3CDTF">2025-11-28T03:33:37Z</dcterms:modified>
</cp:coreProperties>
</file>