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2" r:id="rId2"/>
    <p:sldId id="256" r:id="rId3"/>
    <p:sldId id="764" r:id="rId4"/>
    <p:sldId id="762" r:id="rId5"/>
    <p:sldId id="763" r:id="rId6"/>
    <p:sldId id="765" r:id="rId7"/>
    <p:sldId id="257" r:id="rId8"/>
    <p:sldId id="768" r:id="rId9"/>
    <p:sldId id="766" r:id="rId10"/>
    <p:sldId id="767" r:id="rId11"/>
    <p:sldId id="258" r:id="rId12"/>
    <p:sldId id="769" r:id="rId13"/>
    <p:sldId id="261" r:id="rId14"/>
    <p:sldId id="770" r:id="rId15"/>
    <p:sldId id="260" r:id="rId16"/>
    <p:sldId id="771" r:id="rId17"/>
    <p:sldId id="259" r:id="rId18"/>
    <p:sldId id="772" r:id="rId19"/>
    <p:sldId id="263" r:id="rId20"/>
    <p:sldId id="284" r:id="rId21"/>
    <p:sldId id="367" r:id="rId22"/>
    <p:sldId id="368" r:id="rId23"/>
    <p:sldId id="369" r:id="rId24"/>
    <p:sldId id="370" r:id="rId25"/>
    <p:sldId id="281" r:id="rId26"/>
    <p:sldId id="282" r:id="rId27"/>
    <p:sldId id="773" r:id="rId28"/>
    <p:sldId id="774" r:id="rId29"/>
    <p:sldId id="775" r:id="rId30"/>
    <p:sldId id="77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2FCC1-092E-4567-B616-D79177C2D1F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A650A-7A6B-4851-8FC3-EA16ECA94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1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8D00-4481-AC48-B9FA-EEE796215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4FC7F-D2FB-39E4-EB11-43E7D5DD7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A5A78-920A-6517-89AF-E71DC3E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9A712-C665-844B-4121-37F53CCC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9AF0D-FD0B-F747-CCFF-569EA03FC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B228C-E90E-F3F4-C50E-D7AE09C5E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12" y="103234"/>
            <a:ext cx="11887198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418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D1D6-B4A7-216C-B557-AD4DBE83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1740A-8310-4012-04C1-DB8BB08A3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26078-B7B0-3AA4-2546-F3B44998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5D5D-5B4B-082F-51B7-1618C3F5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BF8EB-0F3F-BF63-8BC7-F32FD7E2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4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A3ACB-BC7F-6919-B2DD-C8F28C270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F16E4-7675-A001-838A-BC3B2067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A7139-1914-88FD-0055-41197597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B8A1F-6EFE-DF07-5B3C-67A3BB502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65FB-A6EC-E7B7-055A-9BA291EC2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8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DC18C-044E-B20D-EA07-F0EE2616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919D5-CDF9-D8CA-49CB-5CD8C75E6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DC93A-F31B-E3B1-4DF3-A0BF038ED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375F5-C4A4-F358-E9D1-77F8C677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7E59-FF9B-7B21-14BC-9C79CF4D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9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26CF-A39F-DE07-8D32-8A0388FF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094C4-FFC9-E706-C7EC-733B14552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4E544-74BC-4C99-F164-D919B0C8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C532-0D88-545E-9F15-FC89701A6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B701-085E-F24F-D80C-16600789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0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D9A47-BE26-3F8A-BC09-4571ECDE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06856-555A-2A69-F62C-1B3264FF2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16A85-475E-30C2-AAFE-AB762695C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B54C3-A122-0F03-8B08-342280D8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2943A-822A-E7D0-5A27-D2173608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8476F-9142-45E8-48B2-18F0680B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7D78-D31A-3D3A-1513-DA08BE8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4D24-1CA8-426D-F4F3-3685419C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CF641-9C49-4801-8A78-DA25D6937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0594E-D744-863D-7C42-17E35AF40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D572A-36C8-D219-1B5B-61990C697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056A1-CD68-F40A-C3E4-088859A39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5B4324-EA11-FF64-EE56-C027CE7F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639A2E-1FE8-7D67-21EE-E7EFCFC6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6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2E43-610B-2DAF-7C63-A3C82942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84ED2-8DA6-F49E-4C24-532C82CE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F6C94-3C68-DB4C-FB98-C1034E3B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12E50-C88B-81F7-1A15-7F098896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1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CC32F-FE6F-6DFA-78AA-D6003B2B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B1F4A-4B20-1C1E-9285-9C1AD3BC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F796-49AF-1C97-4894-DB4C954D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5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0B55-6A55-1AA9-107D-D96ED3FD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13BB4-C34C-E3C7-CA04-56976A5E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6F58E-1675-19A6-2791-2A059639A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DD5BC-0556-BB12-7B56-64613869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547A-67CA-11B9-2FD5-ABD9ADD4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DEA96-ED0F-EFF8-A959-C13C930B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9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5812-097F-A44A-37FD-0988EC9E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1863F-1394-1FCB-2D79-B21B6D884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64F5A-7C6F-EC32-96EE-BD627A231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8BF67-6FD8-1B0F-0375-ACC8197F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D22A-1293-4E69-AE30-E438550A07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54A96-BB51-5ECF-2D0E-FEA4F86C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D7065-5A82-7CE9-5F13-837DDFDE9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5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E0498A-A215-2719-D9D9-77D58AA6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153F4-9EC7-6B53-EECF-DF4EB65A2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67D6E-7983-93EE-F21F-9C2FED761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D22A-1293-4E69-AE30-E438550A07BC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65593-4771-B7AE-8DD2-214F29C1C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6D997-F576-8587-E0B1-ABD5DEE0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1F7F-6A5D-4B17-A63A-53959CD787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43FD3-F90E-7A13-9A45-EF6894A94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115411" y="103234"/>
            <a:ext cx="11967097" cy="6618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6192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gif"/><Relationship Id="rId18" Type="http://schemas.openxmlformats.org/officeDocument/2006/relationships/image" Target="../media/image29.png"/><Relationship Id="rId26" Type="http://schemas.openxmlformats.org/officeDocument/2006/relationships/slide" Target="slide24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gif"/><Relationship Id="rId25" Type="http://schemas.openxmlformats.org/officeDocument/2006/relationships/image" Target="../media/image33.png"/><Relationship Id="rId2" Type="http://schemas.openxmlformats.org/officeDocument/2006/relationships/audio" Target="../media/media1.wma"/><Relationship Id="rId16" Type="http://schemas.openxmlformats.org/officeDocument/2006/relationships/image" Target="../media/image27.png"/><Relationship Id="rId20" Type="http://schemas.openxmlformats.org/officeDocument/2006/relationships/slide" Target="slide21.xml"/><Relationship Id="rId29" Type="http://schemas.openxmlformats.org/officeDocument/2006/relationships/image" Target="../media/image35.png"/><Relationship Id="rId1" Type="http://schemas.microsoft.com/office/2007/relationships/media" Target="../media/media1.wma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slide" Target="slide23.xml"/><Relationship Id="rId5" Type="http://schemas.openxmlformats.org/officeDocument/2006/relationships/image" Target="../media/image16.png"/><Relationship Id="rId15" Type="http://schemas.openxmlformats.org/officeDocument/2006/relationships/image" Target="../media/image26.gif"/><Relationship Id="rId23" Type="http://schemas.openxmlformats.org/officeDocument/2006/relationships/image" Target="../media/image32.png"/><Relationship Id="rId28" Type="http://schemas.openxmlformats.org/officeDocument/2006/relationships/slide" Target="slide25.xml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36.png"/><Relationship Id="rId4" Type="http://schemas.openxmlformats.org/officeDocument/2006/relationships/audio" Target="../media/audio1.wav"/><Relationship Id="rId9" Type="http://schemas.openxmlformats.org/officeDocument/2006/relationships/image" Target="../media/image20.png"/><Relationship Id="rId14" Type="http://schemas.openxmlformats.org/officeDocument/2006/relationships/image" Target="../media/image25.gif"/><Relationship Id="rId22" Type="http://schemas.openxmlformats.org/officeDocument/2006/relationships/slide" Target="slide22.xml"/><Relationship Id="rId27" Type="http://schemas.openxmlformats.org/officeDocument/2006/relationships/image" Target="../media/image34.png"/><Relationship Id="rId30" Type="http://schemas.openxmlformats.org/officeDocument/2006/relationships/slide" Target="slide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địa điểm du lịch đẹp nhất châu Âu - QuanTriMang.com">
            <a:extLst>
              <a:ext uri="{FF2B5EF4-FFF2-40B4-BE49-F238E27FC236}">
                <a16:creationId xmlns:a16="http://schemas.microsoft.com/office/drawing/2014/main" id="{26226FC0-5431-8A56-2B4E-CC9B30720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60" y="0"/>
            <a:ext cx="9912859" cy="6608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hình ảnh sẽ tiết lộ bạn đã đi du lịch Châu Âu - PYS Travel">
            <a:extLst>
              <a:ext uri="{FF2B5EF4-FFF2-40B4-BE49-F238E27FC236}">
                <a16:creationId xmlns:a16="http://schemas.microsoft.com/office/drawing/2014/main" id="{D6A6C444-9205-3D3D-20AC-58C01981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44" y="51077"/>
            <a:ext cx="11758498" cy="6608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ám phá Châu Âu cổ kính, hoa lệ qua hình ảnh du lịch">
            <a:extLst>
              <a:ext uri="{FF2B5EF4-FFF2-40B4-BE49-F238E27FC236}">
                <a16:creationId xmlns:a16="http://schemas.microsoft.com/office/drawing/2014/main" id="{139D0C52-4781-F875-7B5F-60240914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79" y="58214"/>
            <a:ext cx="9854711" cy="6761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EBEA23A-90CA-AE88-0E8F-A2321E92E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79" y="58213"/>
            <a:ext cx="9949240" cy="6671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CFB01B-A206-E6C1-70F8-EED5EBB71DC8}"/>
              </a:ext>
            </a:extLst>
          </p:cNvPr>
          <p:cNvSpPr/>
          <p:nvPr/>
        </p:nvSpPr>
        <p:spPr>
          <a:xfrm>
            <a:off x="74758" y="96063"/>
            <a:ext cx="2206608" cy="670463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Quan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739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D0004E-419B-4900-29CF-47E769A16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742" y="655883"/>
            <a:ext cx="7922029" cy="4556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7BE2B9-BCC2-70E3-8363-B47DB86F8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558" y="5473326"/>
            <a:ext cx="5540188" cy="26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28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1BC10A-B327-0FA7-B4CB-8B04F640582E}"/>
              </a:ext>
            </a:extLst>
          </p:cNvPr>
          <p:cNvCxnSpPr>
            <a:cxnSpLocks/>
          </p:cNvCxnSpPr>
          <p:nvPr/>
        </p:nvCxnSpPr>
        <p:spPr>
          <a:xfrm>
            <a:off x="6185238" y="1801906"/>
            <a:ext cx="0" cy="48678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9CFB5E-8EFB-990E-B022-AFCBE756EFC8}"/>
              </a:ext>
            </a:extLst>
          </p:cNvPr>
          <p:cNvSpPr txBox="1"/>
          <p:nvPr/>
        </p:nvSpPr>
        <p:spPr>
          <a:xfrm>
            <a:off x="304122" y="1024352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Lãnh địa phong kiến và quan hệ xã hội của chế độ phong kiến ở Tây Âu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5BA1F-1958-3F3B-F416-5D20FC473F6A}"/>
              </a:ext>
            </a:extLst>
          </p:cNvPr>
          <p:cNvSpPr txBox="1"/>
          <p:nvPr/>
        </p:nvSpPr>
        <p:spPr>
          <a:xfrm>
            <a:off x="304122" y="1651526"/>
            <a:ext cx="620420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434815-F397-FDFB-A182-98E13300569B}"/>
              </a:ext>
            </a:extLst>
          </p:cNvPr>
          <p:cNvSpPr txBox="1"/>
          <p:nvPr/>
        </p:nvSpPr>
        <p:spPr>
          <a:xfrm>
            <a:off x="304122" y="2109600"/>
            <a:ext cx="5779655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Quan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FF228-A326-E1F2-962A-615014CC7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293" y="1880563"/>
            <a:ext cx="4295394" cy="4681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210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1BC10A-B327-0FA7-B4CB-8B04F640582E}"/>
              </a:ext>
            </a:extLst>
          </p:cNvPr>
          <p:cNvCxnSpPr>
            <a:cxnSpLocks/>
          </p:cNvCxnSpPr>
          <p:nvPr/>
        </p:nvCxnSpPr>
        <p:spPr>
          <a:xfrm>
            <a:off x="6185238" y="1801906"/>
            <a:ext cx="0" cy="48678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99CFB5E-8EFB-990E-B022-AFCBE756EFC8}"/>
              </a:ext>
            </a:extLst>
          </p:cNvPr>
          <p:cNvSpPr txBox="1"/>
          <p:nvPr/>
        </p:nvSpPr>
        <p:spPr>
          <a:xfrm>
            <a:off x="304122" y="1024352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Lãnh địa phong kiến và quan hệ xã hội của chế độ phong kiến ở Tây Âu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5BA1F-1958-3F3B-F416-5D20FC473F6A}"/>
              </a:ext>
            </a:extLst>
          </p:cNvPr>
          <p:cNvSpPr txBox="1"/>
          <p:nvPr/>
        </p:nvSpPr>
        <p:spPr>
          <a:xfrm>
            <a:off x="304122" y="1651526"/>
            <a:ext cx="620420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434815-F397-FDFB-A182-98E13300569B}"/>
              </a:ext>
            </a:extLst>
          </p:cNvPr>
          <p:cNvSpPr txBox="1"/>
          <p:nvPr/>
        </p:nvSpPr>
        <p:spPr>
          <a:xfrm>
            <a:off x="304122" y="2109600"/>
            <a:ext cx="577965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Quan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sướng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1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lột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lột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FF228-A326-E1F2-962A-615014CC7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293" y="1880563"/>
            <a:ext cx="4295394" cy="4681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990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1BC10A-B327-0FA7-B4CB-8B04F640582E}"/>
              </a:ext>
            </a:extLst>
          </p:cNvPr>
          <p:cNvCxnSpPr>
            <a:cxnSpLocks/>
          </p:cNvCxnSpPr>
          <p:nvPr/>
        </p:nvCxnSpPr>
        <p:spPr>
          <a:xfrm>
            <a:off x="6370488" y="1766725"/>
            <a:ext cx="0" cy="48678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5F109B-FCC1-794F-091C-2D91FD09A46C}"/>
              </a:ext>
            </a:extLst>
          </p:cNvPr>
          <p:cNvSpPr txBox="1"/>
          <p:nvPr/>
        </p:nvSpPr>
        <p:spPr>
          <a:xfrm>
            <a:off x="573039" y="79944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BA5195-53F8-FBC3-3250-8E4FDFC22074}"/>
              </a:ext>
            </a:extLst>
          </p:cNvPr>
          <p:cNvSpPr txBox="1"/>
          <p:nvPr/>
        </p:nvSpPr>
        <p:spPr>
          <a:xfrm>
            <a:off x="380843" y="1305006"/>
            <a:ext cx="6158484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……………………….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 gốc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E56D80-8B1C-983D-B50E-1E4DE9C8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327" y="1562701"/>
            <a:ext cx="5247288" cy="359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476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1BC10A-B327-0FA7-B4CB-8B04F640582E}"/>
              </a:ext>
            </a:extLst>
          </p:cNvPr>
          <p:cNvCxnSpPr>
            <a:cxnSpLocks/>
          </p:cNvCxnSpPr>
          <p:nvPr/>
        </p:nvCxnSpPr>
        <p:spPr>
          <a:xfrm>
            <a:off x="6370488" y="1766725"/>
            <a:ext cx="0" cy="48678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5F109B-FCC1-794F-091C-2D91FD09A46C}"/>
              </a:ext>
            </a:extLst>
          </p:cNvPr>
          <p:cNvSpPr txBox="1"/>
          <p:nvPr/>
        </p:nvSpPr>
        <p:spPr>
          <a:xfrm>
            <a:off x="573039" y="7994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BA5195-53F8-FBC3-3250-8E4FDFC22074}"/>
              </a:ext>
            </a:extLst>
          </p:cNvPr>
          <p:cNvSpPr txBox="1"/>
          <p:nvPr/>
        </p:nvSpPr>
        <p:spPr>
          <a:xfrm>
            <a:off x="380843" y="1305006"/>
            <a:ext cx="61584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Giu-đê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Giê-ru-sa-lem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Palestin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 gốc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mới ra đời, Thiên Chúa giáo bị đế quốc La Mã ngăn cản.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Thời trung đại, Thiên Chúa giáo trở thành tư tưởng thống trị của giai cấp phong kiến.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Thiên Chúa giáo trở thành thế lực rất lớn về chính trị, kinh tế, văn hóa, xã hội ở Tây Âu.</a:t>
            </a:r>
            <a:endParaRPr lang="en-US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E56D80-8B1C-983D-B50E-1E4DE9C8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327" y="2252657"/>
            <a:ext cx="5247288" cy="359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843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25F109B-FCC1-794F-091C-2D91FD09A46C}"/>
              </a:ext>
            </a:extLst>
          </p:cNvPr>
          <p:cNvSpPr txBox="1"/>
          <p:nvPr/>
        </p:nvSpPr>
        <p:spPr>
          <a:xfrm>
            <a:off x="423410" y="659395"/>
            <a:ext cx="8030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28CBB1-0837-03F3-8F27-BADE63D6759C}"/>
              </a:ext>
            </a:extLst>
          </p:cNvPr>
          <p:cNvSpPr txBox="1"/>
          <p:nvPr/>
        </p:nvSpPr>
        <p:spPr>
          <a:xfrm>
            <a:off x="423409" y="1018028"/>
            <a:ext cx="111602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XI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646B30-4A80-E8EC-1202-E725770256A9}"/>
              </a:ext>
            </a:extLst>
          </p:cNvPr>
          <p:cNvSpPr txBox="1"/>
          <p:nvPr/>
        </p:nvSpPr>
        <p:spPr>
          <a:xfrm>
            <a:off x="423408" y="4748584"/>
            <a:ext cx="1038313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rạp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300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18DB3-2CE1-C0C0-43EA-17098845C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478" y="549010"/>
            <a:ext cx="7608347" cy="548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4743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1BC10A-B327-0FA7-B4CB-8B04F640582E}"/>
              </a:ext>
            </a:extLst>
          </p:cNvPr>
          <p:cNvCxnSpPr>
            <a:cxnSpLocks/>
          </p:cNvCxnSpPr>
          <p:nvPr/>
        </p:nvCxnSpPr>
        <p:spPr>
          <a:xfrm>
            <a:off x="6185238" y="1801906"/>
            <a:ext cx="0" cy="48678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D682B16-CC44-16E6-C138-CF5EFCF16E3C}"/>
              </a:ext>
            </a:extLst>
          </p:cNvPr>
          <p:cNvSpPr txBox="1"/>
          <p:nvPr/>
        </p:nvSpPr>
        <p:spPr>
          <a:xfrm>
            <a:off x="401496" y="1486519"/>
            <a:ext cx="589872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vỡ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ạo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do,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cởi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</a:rPr>
              <a:t>Đưa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xuất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tầng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lớp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dân</a:t>
            </a:r>
            <a:endParaRPr lang="en-US" sz="2000" b="1" dirty="0"/>
          </a:p>
        </p:txBody>
      </p:sp>
      <p:pic>
        <p:nvPicPr>
          <p:cNvPr id="1026" name="Picture 2" descr="Đại học Bologna - một trong những ngôi trường có kiến trúc tinh xảo nhất  thế giới - Tạp chí Kiến Trúc">
            <a:extLst>
              <a:ext uri="{FF2B5EF4-FFF2-40B4-BE49-F238E27FC236}">
                <a16:creationId xmlns:a16="http://schemas.microsoft.com/office/drawing/2014/main" id="{1536C32D-1C3D-B1C3-6096-6689FEF2A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98" y="1904512"/>
            <a:ext cx="5102345" cy="4304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5A8687D-F276-C0E5-AA4D-D47510F99F45}"/>
              </a:ext>
            </a:extLst>
          </p:cNvPr>
          <p:cNvSpPr txBox="1"/>
          <p:nvPr/>
        </p:nvSpPr>
        <p:spPr>
          <a:xfrm>
            <a:off x="7790688" y="6281928"/>
            <a:ext cx="299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Bô-lô-nha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(I-ta-li-a)</a:t>
            </a:r>
          </a:p>
        </p:txBody>
      </p:sp>
      <p:pic>
        <p:nvPicPr>
          <p:cNvPr id="1028" name="Picture 4" descr="Tổng quan về Đại học Oxford của Anh Quốc - University of Oxford">
            <a:extLst>
              <a:ext uri="{FF2B5EF4-FFF2-40B4-BE49-F238E27FC236}">
                <a16:creationId xmlns:a16="http://schemas.microsoft.com/office/drawing/2014/main" id="{118B2A05-716E-1B23-AD25-F486B8586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20" y="2107909"/>
            <a:ext cx="5810771" cy="3897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76870F8-6BB3-AC26-EFA6-9D55794F63E3}"/>
              </a:ext>
            </a:extLst>
          </p:cNvPr>
          <p:cNvSpPr txBox="1"/>
          <p:nvPr/>
        </p:nvSpPr>
        <p:spPr>
          <a:xfrm>
            <a:off x="7790688" y="6281928"/>
            <a:ext cx="299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(Anh)</a:t>
            </a:r>
          </a:p>
        </p:txBody>
      </p:sp>
      <p:pic>
        <p:nvPicPr>
          <p:cNvPr id="1032" name="Picture 8" descr="Trường Đại học Paris 1 Panthéon – Sorbonne | Du học Pháp 2015 cùng Việt  Phát VTI">
            <a:extLst>
              <a:ext uri="{FF2B5EF4-FFF2-40B4-BE49-F238E27FC236}">
                <a16:creationId xmlns:a16="http://schemas.microsoft.com/office/drawing/2014/main" id="{7744D2E2-0E3F-9BF7-F1AD-97B47BEA5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150" y="2212847"/>
            <a:ext cx="5600770" cy="3727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3D4BCF8-5876-8C06-C4EE-B91ADF23F9B6}"/>
              </a:ext>
            </a:extLst>
          </p:cNvPr>
          <p:cNvSpPr txBox="1"/>
          <p:nvPr/>
        </p:nvSpPr>
        <p:spPr>
          <a:xfrm>
            <a:off x="7790688" y="6227506"/>
            <a:ext cx="299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-bon (Anh)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5F109B-FCC1-794F-091C-2D91FD09A46C}"/>
              </a:ext>
            </a:extLst>
          </p:cNvPr>
          <p:cNvSpPr txBox="1"/>
          <p:nvPr/>
        </p:nvSpPr>
        <p:spPr>
          <a:xfrm>
            <a:off x="631229" y="915378"/>
            <a:ext cx="8030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80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  <p:bldP spid="24" grpId="0"/>
      <p:bldP spid="24" grpId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17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B18E45-0B62-0359-E717-B095C0B31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185" y="320919"/>
            <a:ext cx="8288215" cy="6216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D5AAA6-2795-6AC7-7C6C-1A51E6FC1242}"/>
              </a:ext>
            </a:extLst>
          </p:cNvPr>
          <p:cNvSpPr txBox="1"/>
          <p:nvPr/>
        </p:nvSpPr>
        <p:spPr>
          <a:xfrm>
            <a:off x="3358661" y="2790091"/>
            <a:ext cx="5111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2322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683A23-AEFE-3F32-5041-7C756C4BA13B}"/>
              </a:ext>
            </a:extLst>
          </p:cNvPr>
          <p:cNvSpPr txBox="1"/>
          <p:nvPr/>
        </p:nvSpPr>
        <p:spPr>
          <a:xfrm>
            <a:off x="2061882" y="87649"/>
            <a:ext cx="8274423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vi-VN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 I. </a:t>
            </a:r>
            <a:r>
              <a:rPr lang="en-US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 ÂU TỪ THẾ KỈ V ĐẾN NỬA ĐẦU THẾ KỈ XVI</a:t>
            </a:r>
            <a:endParaRPr lang="en-US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55AB1-2C2C-675F-B5AD-1317339C156C}"/>
              </a:ext>
            </a:extLst>
          </p:cNvPr>
          <p:cNvSpPr txBox="1"/>
          <p:nvPr/>
        </p:nvSpPr>
        <p:spPr>
          <a:xfrm>
            <a:off x="2568387" y="417783"/>
            <a:ext cx="726141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</a:pPr>
            <a:r>
              <a:rPr lang="vi-VN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1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</a:pP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 TRÌNH HÌNH THÀNH VÀ PHÁT TRIỂN CHẾ ĐỘ </a:t>
            </a:r>
            <a:endParaRPr lang="en-US" sz="18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 </a:t>
            </a:r>
            <a:r>
              <a:rPr lang="en-US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 Ở TÂY ÂU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1BC10A-B327-0FA7-B4CB-8B04F640582E}"/>
              </a:ext>
            </a:extLst>
          </p:cNvPr>
          <p:cNvCxnSpPr>
            <a:cxnSpLocks/>
          </p:cNvCxnSpPr>
          <p:nvPr/>
        </p:nvCxnSpPr>
        <p:spPr>
          <a:xfrm>
            <a:off x="6248400" y="1801906"/>
            <a:ext cx="0" cy="48678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7BC5CB-9711-AA6A-8F47-9BC3A194669C}"/>
              </a:ext>
            </a:extLst>
          </p:cNvPr>
          <p:cNvSpPr txBox="1"/>
          <p:nvPr/>
        </p:nvSpPr>
        <p:spPr>
          <a:xfrm>
            <a:off x="152400" y="18019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Quá trình hình thành xã hội phong kiến ở Tây Âu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A0FBA6-9890-1EE5-BDA5-5A3A4FD74475}"/>
              </a:ext>
            </a:extLst>
          </p:cNvPr>
          <p:cNvSpPr txBox="1"/>
          <p:nvPr/>
        </p:nvSpPr>
        <p:spPr>
          <a:xfrm>
            <a:off x="268945" y="2036988"/>
            <a:ext cx="5979455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Thế kỉ thứ III, đế quốc La Mã lâm vào tình trạng khủng hoảng. Các cuộc đấu tranh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vi-VN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 lệ dẫn đến tình trạng sản xuất sút kém, xã hội ngày càng rối ren.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Nửa cuối thế kỉ V, các bộ tộc người Giéc – man từ phương Bắc tràn xuống xâm chiếm lãnh thổ, đưa đến sự diệt vong của đế quốc La Mã (476).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Chế độ phong kiến từng bước được hình thành ở Tây Âu.</a:t>
            </a:r>
            <a:endParaRPr lang="en-US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88A339-58B5-3743-36B6-2A4CDEB1E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945" y="2288515"/>
            <a:ext cx="5497628" cy="2448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756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B856C63-D80A-F12B-A415-F61616880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7256" y="1111351"/>
            <a:ext cx="6853387" cy="4694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5" y="49740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060" y="777010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07" y="3049873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7" y="5025415"/>
            <a:ext cx="785412" cy="1097267"/>
          </a:xfrm>
          <a:prstGeom prst="rect">
            <a:avLst/>
          </a:prstGeom>
        </p:spPr>
      </p:pic>
      <p:pic>
        <p:nvPicPr>
          <p:cNvPr id="159" name="Picture 158">
            <a:hlinkClick r:id="" action="ppaction://noaction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90" y="763250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70" y="3059399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0484E1-4A87-4016-BB0A-2C146190FF7E}"/>
              </a:ext>
            </a:extLst>
          </p:cNvPr>
          <p:cNvSpPr/>
          <p:nvPr/>
        </p:nvSpPr>
        <p:spPr>
          <a:xfrm>
            <a:off x="3317007" y="6260823"/>
            <a:ext cx="2421641" cy="299583"/>
          </a:xfrm>
          <a:prstGeom prst="rect">
            <a:avLst/>
          </a:prstGeom>
          <a:solidFill>
            <a:srgbClr val="FD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6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0AEB4DC-3847-4C2C-8993-FF510E8267BD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2140EE2-6B03-4ED1-8CCE-6A2BF64A25C5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01EA794-1FE4-49D6-98EE-C223DB2BCA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DF3A19-01F8-435E-AB79-AB7ECDB30AA1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3E64A3-ED03-4889-AF79-3E6A1CADA479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2A1070-D65A-4587-879A-79CA62310DC7}"/>
              </a:ext>
            </a:extLst>
          </p:cNvPr>
          <p:cNvSpPr txBox="1"/>
          <p:nvPr/>
        </p:nvSpPr>
        <p:spPr>
          <a:xfrm>
            <a:off x="1319313" y="2781620"/>
            <a:ext cx="1164071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La-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B.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La-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D.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Giéc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-man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94587A-838B-424A-8C62-CE47B966198E}"/>
              </a:ext>
            </a:extLst>
          </p:cNvPr>
          <p:cNvSpPr/>
          <p:nvPr/>
        </p:nvSpPr>
        <p:spPr>
          <a:xfrm>
            <a:off x="5988438" y="3932541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AC8AE7-4DB5-4814-A68E-867A2CA69C4E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548ED8-918B-4698-AFFB-F730F5B5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66F39B-313A-435F-8421-793A8E249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5C78A9-7F9F-4673-8283-1939580DA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C670279-7E84-4E7F-B386-5B164A29B5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989" y="4149044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52C4D5A-BB4E-463E-9829-D47724B22463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EF4666-F6E6-4E68-9122-7242B586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87F6FC-FB8E-44FA-A309-053A7822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2D3A30-10C4-40FE-92E2-CD0D7460D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7F35E19-F105-4F09-9DA7-4A15D3622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918" y="5389797"/>
            <a:ext cx="2400300" cy="146820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7076F16-C2FF-4B81-B8F7-7C6EAE24A69C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37CAADB-9738-419C-BC0D-D605808F152B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D46EE53-BA75-41DD-82FF-F36058DD7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429BC0A-59CD-4F49-9084-932505BE8A76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3FA253-6C8D-457B-B04C-22A27A237C3E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965D3EF-D9D7-4BDA-1003-474821BD9831}"/>
              </a:ext>
            </a:extLst>
          </p:cNvPr>
          <p:cNvSpPr txBox="1"/>
          <p:nvPr/>
        </p:nvSpPr>
        <p:spPr>
          <a:xfrm>
            <a:off x="1319313" y="2781620"/>
            <a:ext cx="1164071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VII                                       B.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VIII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IX                                        D.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1B60F0-6662-2481-34BC-ECE5E8901987}"/>
              </a:ext>
            </a:extLst>
          </p:cNvPr>
          <p:cNvSpPr/>
          <p:nvPr/>
        </p:nvSpPr>
        <p:spPr>
          <a:xfrm>
            <a:off x="1090113" y="3932438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06D822-B618-42C4-8372-A084B77D3A68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DE0813-9FAF-4043-B1A2-E46B7CCA8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EFE84E-EF2F-42C5-8F57-34C4F1325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E525E6-CF36-41FF-80EF-F8DA60F7E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A83D52-6D3C-4C7D-9903-8DB8F5854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46CA100-56C0-4606-990E-9AB617964520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70F02A-9B04-468D-B172-69EBB7EB95EE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922B016-F106-435B-BC0C-6FEC1207D3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D44AF5D-3780-491C-8B77-13796D8303EA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7FA213-CF9F-4DEC-9371-0AFC2B3FF86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41B0F20-C86D-F108-95A0-D21B3231F6C4}"/>
              </a:ext>
            </a:extLst>
          </p:cNvPr>
          <p:cNvSpPr txBox="1"/>
          <p:nvPr/>
        </p:nvSpPr>
        <p:spPr>
          <a:xfrm>
            <a:off x="1319313" y="2781620"/>
            <a:ext cx="1164071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ai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B.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D.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59ECCA-4240-ADBC-7B27-EC153EF1BBE8}"/>
              </a:ext>
            </a:extLst>
          </p:cNvPr>
          <p:cNvSpPr/>
          <p:nvPr/>
        </p:nvSpPr>
        <p:spPr>
          <a:xfrm>
            <a:off x="1228436" y="3937468"/>
            <a:ext cx="544080" cy="532115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19C58C-6CF4-44ED-973E-2C4008358235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CD84F7-28C9-41D7-A9AF-CA07C17BE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340577D-7296-4F0D-B8A2-97CFD5033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9BAB3DD-7E7F-48A6-BA29-54D9A512E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7BB1F2-D515-4CF6-B7E2-B2CC41ADE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7D2A23-6E7E-413A-B3BA-D1B199502889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63C7FF-0134-4DE1-AAB8-DEFAB222BCC3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714896D-4A6D-4076-B8D8-1484D1EE5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5D1AA8-0B52-41FC-AC07-265F8D40B997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FC420D-CF6E-4C8B-ADC8-48DBB6D52F9C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688949-44B6-DB03-1439-16851CA7C122}"/>
              </a:ext>
            </a:extLst>
          </p:cNvPr>
          <p:cNvSpPr txBox="1"/>
          <p:nvPr/>
        </p:nvSpPr>
        <p:spPr>
          <a:xfrm>
            <a:off x="1319313" y="2781620"/>
            <a:ext cx="1164071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B.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sướng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thuê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D.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A29F20-D233-F01A-4B20-9C21E7B9CD12}"/>
              </a:ext>
            </a:extLst>
          </p:cNvPr>
          <p:cNvSpPr/>
          <p:nvPr/>
        </p:nvSpPr>
        <p:spPr>
          <a:xfrm>
            <a:off x="6130799" y="3393588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2F5928-EB31-46C3-B5F0-896B2D2BF3FD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5C77D1-A6F6-413D-9345-1055B896D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10CFC5-4203-4016-AB35-0BC31EA6E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838B1-98F8-4A9D-830F-265337497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14D921-D9B3-463D-85D4-419A7DCC18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BB9EA3-00BD-421F-A212-E51902BDE6D3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270D0B-CD5E-4E39-9BE5-53FC38664C94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E29B7DD-F383-4A54-86DF-F081337993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813EEE-1200-4717-99AC-8AA8E53925C0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A82F56-369D-4AFC-9279-E54DB983EB6D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C2F735-235F-C574-9237-2B5708897F1B}"/>
              </a:ext>
            </a:extLst>
          </p:cNvPr>
          <p:cNvSpPr txBox="1"/>
          <p:nvPr/>
        </p:nvSpPr>
        <p:spPr>
          <a:xfrm>
            <a:off x="1448622" y="2747703"/>
            <a:ext cx="1164071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B.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D.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C61923-9F6F-8488-65CF-513A855730FE}"/>
              </a:ext>
            </a:extLst>
          </p:cNvPr>
          <p:cNvSpPr/>
          <p:nvPr/>
        </p:nvSpPr>
        <p:spPr>
          <a:xfrm>
            <a:off x="5988438" y="3932541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7C281B1-4A81-47A7-B33C-EE50D06B6392}"/>
              </a:ext>
            </a:extLst>
          </p:cNvPr>
          <p:cNvGrpSpPr/>
          <p:nvPr/>
        </p:nvGrpSpPr>
        <p:grpSpPr>
          <a:xfrm>
            <a:off x="26711" y="5171090"/>
            <a:ext cx="12235674" cy="1686910"/>
            <a:chOff x="-81773" y="5171090"/>
            <a:chExt cx="12235674" cy="16869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55081F-A29A-4E7E-A769-D6A340BAC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73" y="5171090"/>
              <a:ext cx="3941283" cy="16869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AF67BB-E87C-4858-87E7-8002E683D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10" y="5171090"/>
              <a:ext cx="3941283" cy="16869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C30049-3984-498A-8470-771DCA58A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793" y="5171090"/>
              <a:ext cx="3941283" cy="16869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2FC674-9132-4474-A240-11C510AA2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551"/>
            <a:stretch/>
          </p:blipFill>
          <p:spPr>
            <a:xfrm>
              <a:off x="11742077" y="5171090"/>
              <a:ext cx="411824" cy="168691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6E5E1B-552B-4E79-8410-9A7622B6B1EF}"/>
              </a:ext>
            </a:extLst>
          </p:cNvPr>
          <p:cNvGrpSpPr/>
          <p:nvPr/>
        </p:nvGrpSpPr>
        <p:grpSpPr>
          <a:xfrm>
            <a:off x="2701159" y="-327833"/>
            <a:ext cx="7262648" cy="3234006"/>
            <a:chOff x="2617270" y="-196051"/>
            <a:chExt cx="7262648" cy="323400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DFD3BD4-0765-44E6-A295-8CF5DC4EDB06}"/>
                </a:ext>
              </a:extLst>
            </p:cNvPr>
            <p:cNvGrpSpPr/>
            <p:nvPr/>
          </p:nvGrpSpPr>
          <p:grpSpPr>
            <a:xfrm>
              <a:off x="2617270" y="-196051"/>
              <a:ext cx="7262648" cy="3234006"/>
              <a:chOff x="2617270" y="-196051"/>
              <a:chExt cx="7262648" cy="323400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FDBBD83-B55D-4A90-AD0F-C5EB60AD7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7270" y="-196051"/>
                <a:ext cx="7262648" cy="3234006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347FFC-4607-46FD-BB9B-D9FB8EE86D8C}"/>
                  </a:ext>
                </a:extLst>
              </p:cNvPr>
              <p:cNvSpPr/>
              <p:nvPr/>
            </p:nvSpPr>
            <p:spPr>
              <a:xfrm>
                <a:off x="3967994" y="1124607"/>
                <a:ext cx="4881716" cy="641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0055B6-26D1-4CDC-A10B-23F1F0D05641}"/>
                </a:ext>
              </a:extLst>
            </p:cNvPr>
            <p:cNvSpPr txBox="1"/>
            <p:nvPr/>
          </p:nvSpPr>
          <p:spPr>
            <a:xfrm>
              <a:off x="4095448" y="1198179"/>
              <a:ext cx="45545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ADC60A-5ECF-4389-DB83-7B7BA523D95D}"/>
              </a:ext>
            </a:extLst>
          </p:cNvPr>
          <p:cNvSpPr txBox="1"/>
          <p:nvPr/>
        </p:nvSpPr>
        <p:spPr>
          <a:xfrm>
            <a:off x="940622" y="2660324"/>
            <a:ext cx="1164071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B.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D.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31D88D-D80F-B5F3-7520-2FA967BF3761}"/>
              </a:ext>
            </a:extLst>
          </p:cNvPr>
          <p:cNvSpPr/>
          <p:nvPr/>
        </p:nvSpPr>
        <p:spPr>
          <a:xfrm>
            <a:off x="769893" y="3210015"/>
            <a:ext cx="651642" cy="588579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3561" y="972419"/>
            <a:ext cx="9221585" cy="2803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FF"/>
                </a:solidFill>
                <a:latin typeface="Open Sans" panose="020B0606030504020204" pitchFamily="34" charset="0"/>
              </a:rPr>
              <a:t>Câu 1: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Cuối thế kỉ V, xã hội Tây Âu có biến động to lớn gì?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A.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Dân số gia </a:t>
            </a: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tăng.</a:t>
            </a:r>
            <a:r>
              <a:rPr lang="en-US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                          </a:t>
            </a:r>
            <a:r>
              <a:rPr lang="vi-VN" sz="24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B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Sự xâm nhập của người Giéc-man.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C.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Công cụ sản xuất được cải </a:t>
            </a: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tiến.</a:t>
            </a:r>
            <a:r>
              <a:rPr lang="en-US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         </a:t>
            </a:r>
            <a:r>
              <a:rPr lang="vi-VN" sz="24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D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Kinh tế hàng hóa phát triển.</a:t>
            </a:r>
            <a:endParaRPr lang="vi-VN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3561" y="3643621"/>
            <a:ext cx="9321337" cy="391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FF"/>
                </a:solidFill>
                <a:latin typeface="Open Sans" panose="020B0606030504020204" pitchFamily="34" charset="0"/>
              </a:rPr>
              <a:t>Câu 2: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Việc làm nào của người Giec-man đã tác động trục tiếp đến sự hình thành xã hội phong kiến châu Âu?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A.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Tiêu diệt đế quốc Rô-ma.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B.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Thành lập hàng loạt vương quốc mới.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C.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Chia ruộng đất và phong tước vị cho tướng lĩnh và quý tộc người Giec-man.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D.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 Thành lập các thành thị trung đại.</a:t>
            </a:r>
            <a:endParaRPr lang="vi-VN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0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9694" y="1155299"/>
            <a:ext cx="9155084" cy="1695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FF"/>
                </a:solidFill>
                <a:latin typeface="+mj-lt"/>
              </a:rPr>
              <a:t>Câu 3: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Hai giai cấp cơ bản trong xã hội phong kiến châu Âu là: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A.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địa chủ và nông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dân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                   </a:t>
            </a:r>
            <a:r>
              <a:rPr lang="vi-VN" sz="2400" b="1" dirty="0" smtClean="0">
                <a:solidFill>
                  <a:srgbClr val="000000"/>
                </a:solidFill>
                <a:latin typeface="+mj-lt"/>
              </a:rPr>
              <a:t>B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chủ nô và nô lệ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C.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lãnh chúa và nông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nô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                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D.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tư sản và nông dân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5002" y="3142179"/>
            <a:ext cx="10584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FF"/>
                </a:solidFill>
                <a:latin typeface="+mj-lt"/>
              </a:rPr>
              <a:t>Câu 4: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Ý nào sau đây không đúng khi nói về lãnh địa phong kiến?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A.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Lãnh địa là trung tâm giao lưu buôn bán thời phong kiến.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B.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Lãnh địa là vùng đất thuộc quyền sở hữu của các lãnh chúa phong kiến.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  </a:t>
            </a:r>
            <a:r>
              <a:rPr lang="vi-VN" sz="2400" b="1" dirty="0" smtClean="0">
                <a:solidFill>
                  <a:srgbClr val="000000"/>
                </a:solidFill>
                <a:latin typeface="+mj-lt"/>
              </a:rPr>
              <a:t>C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Lãnh địa là đơn vị chính trị và kinh tế cơ bản trong thời kì phong kiến phân quyền ở châu Âu.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D.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Nông nô là lao động chủ yếu trong các lãnh địa.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949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2341" y="1371600"/>
            <a:ext cx="9609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FF"/>
                </a:solidFill>
                <a:latin typeface="+mj-lt"/>
              </a:rPr>
              <a:t>Câu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: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Nông nô được hình thành từ những tầng lớp nào?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A.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Binh lính thất bại trong chiến 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tranh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         </a:t>
            </a:r>
            <a:r>
              <a:rPr lang="vi-VN" sz="2400" b="1" dirty="0" smtClean="0">
                <a:solidFill>
                  <a:srgbClr val="000000"/>
                </a:solidFill>
                <a:latin typeface="+mj-lt"/>
              </a:rPr>
              <a:t>B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Nông dân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C.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lệ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vi-VN" sz="2400" b="1" dirty="0" smtClean="0">
                <a:solidFill>
                  <a:srgbClr val="000000"/>
                </a:solidFill>
                <a:latin typeface="+mj-lt"/>
              </a:rPr>
              <a:t>D.</a:t>
            </a:r>
            <a:r>
              <a:rPr lang="vi-VN" sz="2400" dirty="0" smtClean="0">
                <a:solidFill>
                  <a:srgbClr val="000000"/>
                </a:solidFill>
                <a:latin typeface="+mj-lt"/>
              </a:rPr>
              <a:t> Nô lệ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2341" y="2809532"/>
            <a:ext cx="9321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5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1186" y="839586"/>
            <a:ext cx="718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5235" y="1681941"/>
            <a:ext cx="10072255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295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0531" y="1593195"/>
            <a:ext cx="9119062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Nguyên nhân hình thành các thành thị trung đại ở châu âu?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Sản xuất bị đình trệ.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Các lãnh chúa cho xây dựng các thành thị trung đại.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Sự ngăn cản giao lưu buôn bán của các lãnh địa.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Nghề thủ công phát triển nảy sinh nhu cầu trao đổi buôn bán.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10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1186" y="839586"/>
            <a:ext cx="718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5235" y="1681941"/>
            <a:ext cx="100722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5235" y="4424816"/>
            <a:ext cx="803938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476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3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1186" y="839586"/>
            <a:ext cx="718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5235" y="1681941"/>
            <a:ext cx="100722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Giéc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5234" y="3713266"/>
            <a:ext cx="103632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88A339-58B5-3743-36B6-2A4CDEB1E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429" y="798021"/>
            <a:ext cx="10269196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313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99CFB5E-8EFB-990E-B022-AFCBE756EFC8}"/>
              </a:ext>
            </a:extLst>
          </p:cNvPr>
          <p:cNvSpPr txBox="1"/>
          <p:nvPr/>
        </p:nvSpPr>
        <p:spPr>
          <a:xfrm>
            <a:off x="409629" y="1204725"/>
            <a:ext cx="82688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Lãnh địa phong kiến và quan hệ xã hội của chế độ phong kiến ở Tây Âu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728" y="2238495"/>
            <a:ext cx="3730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0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1186" y="839586"/>
            <a:ext cx="718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606" y="1432559"/>
            <a:ext cx="105793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-&gt;…………………………………….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-&gt; …………………….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7849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1186" y="839586"/>
            <a:ext cx="7182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606" y="1432559"/>
            <a:ext cx="105793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IX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1262</Words>
  <Application>Microsoft Office PowerPoint</Application>
  <PresentationFormat>Widescreen</PresentationFormat>
  <Paragraphs>134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Thi Ha GV</dc:creator>
  <cp:lastModifiedBy>Acer</cp:lastModifiedBy>
  <cp:revision>27</cp:revision>
  <dcterms:created xsi:type="dcterms:W3CDTF">2022-06-19T11:40:22Z</dcterms:created>
  <dcterms:modified xsi:type="dcterms:W3CDTF">2024-09-16T15:13:55Z</dcterms:modified>
</cp:coreProperties>
</file>