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8"/>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76" r:id="rId24"/>
    <p:sldId id="448" r:id="rId25"/>
    <p:sldId id="470" r:id="rId26"/>
    <p:sldId id="471" r:id="rId27"/>
    <p:sldId id="472" r:id="rId28"/>
    <p:sldId id="474" r:id="rId29"/>
    <p:sldId id="473" r:id="rId30"/>
    <p:sldId id="475" r:id="rId31"/>
    <p:sldId id="452" r:id="rId32"/>
    <p:sldId id="424" r:id="rId33"/>
    <p:sldId id="425" r:id="rId34"/>
    <p:sldId id="426" r:id="rId35"/>
    <p:sldId id="427" r:id="rId36"/>
    <p:sldId id="428" r:id="rId37"/>
    <p:sldId id="429" r:id="rId38"/>
    <p:sldId id="430" r:id="rId39"/>
    <p:sldId id="453" r:id="rId40"/>
    <p:sldId id="454" r:id="rId41"/>
    <p:sldId id="468" r:id="rId42"/>
    <p:sldId id="456" r:id="rId43"/>
    <p:sldId id="457" r:id="rId44"/>
    <p:sldId id="458" r:id="rId45"/>
    <p:sldId id="459" r:id="rId46"/>
    <p:sldId id="469" r:id="rId47"/>
    <p:sldId id="461" r:id="rId48"/>
    <p:sldId id="462" r:id="rId49"/>
    <p:sldId id="463" r:id="rId50"/>
    <p:sldId id="464" r:id="rId51"/>
    <p:sldId id="441" r:id="rId52"/>
    <p:sldId id="437" r:id="rId53"/>
    <p:sldId id="438" r:id="rId54"/>
    <p:sldId id="439" r:id="rId55"/>
    <p:sldId id="465" r:id="rId56"/>
    <p:sldId id="466" r:id="rId57"/>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p:cViewPr varScale="1">
        <p:scale>
          <a:sx n="109" d="100"/>
          <a:sy n="109" d="100"/>
        </p:scale>
        <p:origin x="696" y="108"/>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26</a:t>
            </a:fld>
            <a:endParaRPr lang="en-US" altLang="en-US" smtClean="0"/>
          </a:p>
        </p:txBody>
      </p:sp>
    </p:spTree>
    <p:extLst>
      <p:ext uri="{BB962C8B-B14F-4D97-AF65-F5344CB8AC3E}">
        <p14:creationId xmlns:p14="http://schemas.microsoft.com/office/powerpoint/2010/main" val="29768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38</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53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1/27/2025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2.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a:t>
            </a:r>
            <a:r>
              <a:rPr lang="en-US" sz="3200" smtClean="0">
                <a:solidFill>
                  <a:srgbClr val="FFFF00"/>
                </a:solidFill>
                <a:latin typeface="Times New Roman" pitchFamily="18" charset="0"/>
                <a:ea typeface="Times New Roman" pitchFamily="18" charset="0"/>
                <a:cs typeface="Times New Roman" pitchFamily="18" charset="0"/>
              </a:rPr>
              <a:t>Kiệt tiến vào </a:t>
            </a:r>
            <a:r>
              <a:rPr lang="en-US" sz="3200" dirty="0" smtClean="0">
                <a:solidFill>
                  <a:srgbClr val="FFFF00"/>
                </a:solidFill>
                <a:latin typeface="Times New Roman" pitchFamily="18" charset="0"/>
                <a:ea typeface="Times New Roman" pitchFamily="18" charset="0"/>
                <a:cs typeface="Times New Roman" pitchFamily="18" charset="0"/>
              </a:rPr>
              <a:t>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b="1" smtClean="0">
                <a:effectLst>
                  <a:outerShdw blurRad="38100" dist="38100" dir="2700000" algn="tl">
                    <a:srgbClr val="C0C0C0"/>
                  </a:outerShdw>
                </a:effectLst>
                <a:latin typeface="Times New Roman" pitchFamily="18" charset="0"/>
              </a:rPr>
              <a:t>H1. </a:t>
            </a:r>
            <a:r>
              <a:rPr lang="en-US" sz="2800" b="1" dirty="0" smtClean="0">
                <a:latin typeface="Times New Roman" pitchFamily="18" charset="0"/>
              </a:rPr>
              <a:t>Vì </a:t>
            </a:r>
            <a:r>
              <a:rPr lang="en-US" sz="2800" b="1" dirty="0">
                <a:latin typeface="Times New Roman" pitchFamily="18" charset="0"/>
              </a:rPr>
              <a:t>sao nói đây là cuộc tấn công để tự vệ chứ không phải là cuộc tấn công để xâm lược?</a:t>
            </a:r>
          </a:p>
          <a:p>
            <a:pPr algn="just">
              <a:defRPr/>
            </a:pPr>
            <a:r>
              <a:rPr lang="en-US" sz="2800" b="1" smtClean="0">
                <a:latin typeface="Times New Roman" pitchFamily="18" charset="0"/>
              </a:rPr>
              <a:t>H2. Việc </a:t>
            </a:r>
            <a:r>
              <a:rPr lang="en-US" sz="2800" b="1"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Effect transition="in" filter="diamond(in)">
                                      <p:cBhvr>
                                        <p:cTn id="7" dur="2000"/>
                                        <p:tgtEl>
                                          <p:spTgt spid="27654">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7654">
                                            <p:txEl>
                                              <p:pRg st="1" end="1"/>
                                            </p:txEl>
                                          </p:spTgt>
                                        </p:tgtEl>
                                        <p:attrNameLst>
                                          <p:attrName>style.visibility</p:attrName>
                                        </p:attrNameLst>
                                      </p:cBhvr>
                                      <p:to>
                                        <p:strVal val="visible"/>
                                      </p:to>
                                    </p:set>
                                    <p:animEffect transition="in" filter="diamond(in)">
                                      <p:cBhvr>
                                        <p:cTn id="10" dur="2000"/>
                                        <p:tgtEl>
                                          <p:spTgt spid="2765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box(in)">
                                      <p:cBhvr>
                                        <p:cTn id="15" dur="500"/>
                                        <p:tgtEl>
                                          <p:spTgt spid="2765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box(in)">
                                      <p:cBhvr>
                                        <p:cTn id="18" dur="500"/>
                                        <p:tgtEl>
                                          <p:spTgt spid="2765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7656"/>
                                        </p:tgtEl>
                                        <p:attrNameLst>
                                          <p:attrName>style.visibility</p:attrName>
                                        </p:attrNameLst>
                                      </p:cBhvr>
                                      <p:to>
                                        <p:strVal val="visible"/>
                                      </p:to>
                                    </p:set>
                                    <p:animEffect transition="in" filter="checkerboard(across)">
                                      <p:cBhvr>
                                        <p:cTn id="26"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920717" cy="732534"/>
            <a:chOff x="2592" y="2112"/>
            <a:chExt cx="848" cy="635"/>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848" cy="587"/>
            </a:xfrm>
            <a:prstGeom prst="rect">
              <a:avLst/>
            </a:prstGeom>
            <a:noFill/>
            <a:ln w="9525">
              <a:noFill/>
              <a:miter lim="800000"/>
              <a:headEnd/>
              <a:tailEnd/>
            </a:ln>
          </p:spPr>
          <p:txBody>
            <a:bodyPr wrap="square">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543586" y="3829086"/>
            <a:ext cx="1503675" cy="1775052"/>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solidFill>
                  <a:srgbClr val="FF0000"/>
                </a:solidFill>
              </a:rPr>
              <a:t>Lý Kế </a:t>
            </a:r>
            <a:r>
              <a:rPr lang="en-US" dirty="0"/>
              <a:t>Nguyên chỉ huy đạo thủy binh đóng ở Đông </a:t>
            </a:r>
            <a:r>
              <a:rPr lang="en-US" dirty="0">
                <a:solidFill>
                  <a:srgbClr val="FF0000"/>
                </a:solidFill>
              </a:rPr>
              <a:t>Kênh</a:t>
            </a:r>
            <a:endParaRPr lang="vi-VN" dirty="0">
              <a:solidFill>
                <a:srgbClr val="FF0000"/>
              </a:solidFill>
            </a:endParaRPr>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smtClean="0">
                <a:solidFill>
                  <a:srgbClr val="FF0000"/>
                </a:solidFill>
                <a:latin typeface="Times New Roman" pitchFamily="18" charset="0"/>
                <a:ea typeface="Microsoft YaHei" pitchFamily="34" charset="-122"/>
                <a:cs typeface="Times New Roman" pitchFamily="18" charset="0"/>
              </a:rPr>
              <a:t>Tiết 30,31 - 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a:t>
            </a:r>
            <a:r>
              <a:rPr lang="en-US" sz="3600" i="1" smtClean="0">
                <a:solidFill>
                  <a:srgbClr val="FFFF00"/>
                </a:solidFill>
                <a:latin typeface="Times New Roman" pitchFamily="18" charset="0"/>
                <a:cs typeface="Times New Roman" pitchFamily="18" charset="0"/>
              </a:rPr>
              <a:t>được bố </a:t>
            </a:r>
            <a:r>
              <a:rPr lang="en-US" sz="3600" i="1" dirty="0" smtClean="0">
                <a:solidFill>
                  <a:srgbClr val="FFFF00"/>
                </a:solidFill>
                <a:latin typeface="Times New Roman" pitchFamily="18" charset="0"/>
                <a:cs typeface="Times New Roman" pitchFamily="18" charset="0"/>
              </a:rPr>
              <a:t>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676400"/>
            <a:ext cx="8153400"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Xem bộ phim tóm tắt Lý Thường Kiệt </a:t>
            </a:r>
          </a:p>
          <a:p>
            <a:pPr algn="ctr"/>
            <a:r>
              <a:rPr lang="en-US" sz="2800" b="1" smtClean="0">
                <a:latin typeface="Times New Roman" panose="02020603050405020304" pitchFamily="18" charset="0"/>
                <a:cs typeface="Times New Roman" panose="02020603050405020304" pitchFamily="18" charset="0"/>
              </a:rPr>
              <a:t>đại chiến trên sông Như Nguyệt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106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8" name="TextBox 7"/>
          <p:cNvSpPr txBox="1">
            <a:spLocks noChangeArrowheads="1"/>
          </p:cNvSpPr>
          <p:nvPr/>
        </p:nvSpPr>
        <p:spPr bwMode="auto">
          <a:xfrm>
            <a:off x="533400" y="1219200"/>
            <a:ext cx="10972800" cy="5275912"/>
          </a:xfrm>
          <a:prstGeom prst="rect">
            <a:avLst/>
          </a:prstGeom>
          <a:noFill/>
          <a:ln w="9525">
            <a:noFill/>
            <a:miter lim="800000"/>
            <a:headEnd/>
            <a:tailEnd/>
          </a:ln>
        </p:spPr>
        <p:txBody>
          <a:bodyPr lIns="43288" tIns="21644" rIns="43288" bIns="21644">
            <a:spAutoFit/>
          </a:bodyPr>
          <a:lstStyle/>
          <a:p>
            <a:pPr algn="just"/>
            <a:r>
              <a:rPr lang="vi-VN" sz="3400" smtClean="0">
                <a:solidFill>
                  <a:srgbClr val="FFFF00"/>
                </a:solidFill>
                <a:latin typeface="Times New Roman" pitchFamily="18" charset="0"/>
                <a:cs typeface="Times New Roman" pitchFamily="18" charset="0"/>
              </a:rPr>
              <a:t>-</a:t>
            </a:r>
            <a:r>
              <a:rPr lang="en-US" sz="3400" smtClean="0">
                <a:solidFill>
                  <a:srgbClr val="FFFF00"/>
                </a:solidFill>
                <a:latin typeface="Times New Roman" pitchFamily="18" charset="0"/>
                <a:cs typeface="Times New Roman" pitchFamily="18" charset="0"/>
              </a:rPr>
              <a:t> Năm </a:t>
            </a:r>
            <a:r>
              <a:rPr lang="vi-VN" sz="3400" smtClean="0">
                <a:solidFill>
                  <a:srgbClr val="FFFF00"/>
                </a:solidFill>
                <a:latin typeface="Times New Roman" pitchFamily="18" charset="0"/>
                <a:cs typeface="Times New Roman" pitchFamily="18" charset="0"/>
              </a:rPr>
              <a:t>1077</a:t>
            </a:r>
            <a:r>
              <a:rPr lang="vi-VN" sz="3400" dirty="0">
                <a:solidFill>
                  <a:srgbClr val="FFFF00"/>
                </a:solidFill>
                <a:latin typeface="Times New Roman" pitchFamily="18" charset="0"/>
                <a:cs typeface="Times New Roman" pitchFamily="18" charset="0"/>
              </a:rPr>
              <a:t>, quân </a:t>
            </a:r>
            <a:r>
              <a:rPr lang="vi-VN" sz="3400">
                <a:solidFill>
                  <a:srgbClr val="FFFF00"/>
                </a:solidFill>
                <a:latin typeface="Times New Roman" pitchFamily="18" charset="0"/>
                <a:cs typeface="Times New Roman" pitchFamily="18" charset="0"/>
              </a:rPr>
              <a:t>Tống </a:t>
            </a:r>
            <a:r>
              <a:rPr lang="en-US" sz="3400" smtClean="0">
                <a:solidFill>
                  <a:srgbClr val="FFFF00"/>
                </a:solidFill>
                <a:latin typeface="Times New Roman" pitchFamily="18" charset="0"/>
                <a:cs typeface="Times New Roman" pitchFamily="18" charset="0"/>
              </a:rPr>
              <a:t>chia làm 2 đạo quân tiến vào xâm lược Đại Việt.</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b="1" smtClean="0">
                <a:solidFill>
                  <a:srgbClr val="FFFF00"/>
                </a:solidFill>
                <a:latin typeface="Times New Roman" pitchFamily="18" charset="0"/>
                <a:cs typeface="Times New Roman" pitchFamily="18" charset="0"/>
              </a:rPr>
              <a:t>-</a:t>
            </a:r>
            <a:r>
              <a:rPr lang="vi-VN" sz="3400" smtClean="0">
                <a:solidFill>
                  <a:srgbClr val="FFFF00"/>
                </a:solidFill>
                <a:latin typeface="Times New Roman" pitchFamily="18" charset="0"/>
                <a:cs typeface="Times New Roman" pitchFamily="18" charset="0"/>
              </a:rPr>
              <a:t> </a:t>
            </a:r>
            <a:r>
              <a:rPr lang="vi-VN" sz="3400">
                <a:solidFill>
                  <a:srgbClr val="FFFF00"/>
                </a:solidFill>
                <a:latin typeface="Times New Roman" pitchFamily="18" charset="0"/>
                <a:cs typeface="Times New Roman" pitchFamily="18" charset="0"/>
              </a:rPr>
              <a:t>Cuối </a:t>
            </a:r>
            <a:r>
              <a:rPr lang="en-US" sz="3400" smtClean="0">
                <a:solidFill>
                  <a:srgbClr val="FFFF00"/>
                </a:solidFill>
                <a:latin typeface="Times New Roman" pitchFamily="18" charset="0"/>
                <a:cs typeface="Times New Roman" pitchFamily="18" charset="0"/>
              </a:rPr>
              <a:t>X</a:t>
            </a:r>
            <a:r>
              <a:rPr lang="vi-VN" sz="3400" smtClean="0">
                <a:solidFill>
                  <a:srgbClr val="FFFF00"/>
                </a:solidFill>
                <a:latin typeface="Times New Roman" pitchFamily="18" charset="0"/>
                <a:cs typeface="Times New Roman" pitchFamily="18" charset="0"/>
              </a:rPr>
              <a:t>uân </a:t>
            </a:r>
            <a:r>
              <a:rPr lang="vi-VN" sz="3400">
                <a:solidFill>
                  <a:srgbClr val="FFFF00"/>
                </a:solidFill>
                <a:latin typeface="Times New Roman" pitchFamily="18" charset="0"/>
                <a:cs typeface="Times New Roman" pitchFamily="18" charset="0"/>
              </a:rPr>
              <a:t>1077</a:t>
            </a:r>
            <a:r>
              <a:rPr lang="vi-VN" sz="3400" smtClean="0">
                <a:solidFill>
                  <a:srgbClr val="FFFF00"/>
                </a:solidFill>
                <a:latin typeface="Times New Roman" pitchFamily="18" charset="0"/>
                <a:cs typeface="Times New Roman" pitchFamily="18" charset="0"/>
              </a:rPr>
              <a:t>, </a:t>
            </a:r>
            <a:r>
              <a:rPr lang="vi-VN" sz="3400">
                <a:solidFill>
                  <a:srgbClr val="FFFF00"/>
                </a:solidFill>
                <a:latin typeface="Times New Roman" pitchFamily="18" charset="0"/>
                <a:cs typeface="Times New Roman" pitchFamily="18" charset="0"/>
              </a:rPr>
              <a:t>Lý </a:t>
            </a:r>
            <a:r>
              <a:rPr lang="en-US" sz="3400" smtClean="0">
                <a:solidFill>
                  <a:srgbClr val="FFFF00"/>
                </a:solidFill>
                <a:latin typeface="Times New Roman" pitchFamily="18" charset="0"/>
                <a:cs typeface="Times New Roman" pitchFamily="18" charset="0"/>
              </a:rPr>
              <a:t>Thường Kiệt mở cuộc tấn công lớn, </a:t>
            </a:r>
            <a:r>
              <a:rPr lang="vi-VN" sz="3400" smtClean="0">
                <a:solidFill>
                  <a:srgbClr val="FFFF00"/>
                </a:solidFill>
                <a:latin typeface="Times New Roman" pitchFamily="18" charset="0"/>
                <a:cs typeface="Times New Roman" pitchFamily="18" charset="0"/>
              </a:rPr>
              <a:t>cho </a:t>
            </a:r>
            <a:r>
              <a:rPr lang="vi-VN" sz="3400" dirty="0">
                <a:solidFill>
                  <a:srgbClr val="FFFF00"/>
                </a:solidFill>
                <a:latin typeface="Times New Roman" pitchFamily="18" charset="0"/>
                <a:cs typeface="Times New Roman" pitchFamily="18" charset="0"/>
              </a:rPr>
              <a:t>quân vượt sông, bất ngờ tấn công vào </a:t>
            </a:r>
            <a:r>
              <a:rPr lang="vi-VN" sz="3400">
                <a:solidFill>
                  <a:srgbClr val="FFFF00"/>
                </a:solidFill>
                <a:latin typeface="Times New Roman" pitchFamily="18" charset="0"/>
                <a:cs typeface="Times New Roman" pitchFamily="18" charset="0"/>
              </a:rPr>
              <a:t>đồn </a:t>
            </a:r>
            <a:r>
              <a:rPr lang="vi-VN" sz="3400" smtClean="0">
                <a:solidFill>
                  <a:srgbClr val="FFFF00"/>
                </a:solidFill>
                <a:latin typeface="Times New Roman" pitchFamily="18" charset="0"/>
                <a:cs typeface="Times New Roman" pitchFamily="18" charset="0"/>
              </a:rPr>
              <a:t>giặc</a:t>
            </a:r>
            <a:r>
              <a:rPr lang="en-US" sz="3400" smtClean="0">
                <a:solidFill>
                  <a:srgbClr val="FFFF00"/>
                </a:solidFill>
                <a:latin typeface="Times New Roman" pitchFamily="18" charset="0"/>
                <a:cs typeface="Times New Roman" pitchFamily="18" charset="0"/>
              </a:rPr>
              <a:t>.</a:t>
            </a:r>
            <a:endParaRPr lang="vi-VN" sz="3400" dirty="0" smtClean="0">
              <a:solidFill>
                <a:srgbClr val="FFFF00"/>
              </a:solidFill>
              <a:latin typeface="Times New Roman" pitchFamily="18" charset="0"/>
              <a:cs typeface="Times New Roman" pitchFamily="18" charset="0"/>
            </a:endParaRPr>
          </a:p>
          <a:p>
            <a:pPr algn="just"/>
            <a:r>
              <a:rPr lang="vi-VN" sz="3400" b="1" i="1" smtClean="0">
                <a:solidFill>
                  <a:srgbClr val="FFFF00"/>
                </a:solidFill>
                <a:latin typeface="Times New Roman" pitchFamily="18" charset="0"/>
                <a:cs typeface="Times New Roman" pitchFamily="18" charset="0"/>
              </a:rPr>
              <a:t>*</a:t>
            </a:r>
            <a:r>
              <a:rPr lang="en-US" sz="3400" b="1" i="1" smtClean="0">
                <a:solidFill>
                  <a:srgbClr val="FFFF00"/>
                </a:solidFill>
                <a:latin typeface="Times New Roman" pitchFamily="18" charset="0"/>
                <a:cs typeface="Times New Roman" pitchFamily="18" charset="0"/>
              </a:rPr>
              <a:t> </a:t>
            </a:r>
            <a:r>
              <a:rPr lang="en-US" sz="3400" b="1" i="1" dirty="0" smtClean="0">
                <a:solidFill>
                  <a:srgbClr val="FFFF00"/>
                </a:solidFill>
                <a:latin typeface="Times New Roman" pitchFamily="18" charset="0"/>
                <a:cs typeface="Times New Roman" pitchFamily="18" charset="0"/>
              </a:rPr>
              <a:t>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a:t>
            </a:r>
            <a:r>
              <a:rPr lang="en-US" sz="3400" smtClean="0">
                <a:solidFill>
                  <a:srgbClr val="FFFF00"/>
                </a:solidFill>
                <a:latin typeface="Times New Roman" pitchFamily="18" charset="0"/>
                <a:cs typeface="Times New Roman" pitchFamily="18" charset="0"/>
              </a:rPr>
              <a:t>Kiệt  đề nghị giảng </a:t>
            </a:r>
            <a:r>
              <a:rPr lang="en-US" sz="3400" dirty="0" smtClean="0">
                <a:solidFill>
                  <a:srgbClr val="FFFF00"/>
                </a:solidFill>
                <a:latin typeface="Times New Roman" pitchFamily="18" charset="0"/>
                <a:cs typeface="Times New Roman" pitchFamily="18" charset="0"/>
              </a:rPr>
              <a:t>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914400"/>
            <a:ext cx="8610600" cy="954107"/>
          </a:xfrm>
          <a:prstGeom prst="rect">
            <a:avLst/>
          </a:prstGeom>
        </p:spPr>
        <p:txBody>
          <a:bodyPr wrap="square">
            <a:spAutoFit/>
          </a:bodyPr>
          <a:lstStyle/>
          <a:p>
            <a:pPr algn="ctr"/>
            <a:r>
              <a:rPr lang="en-US" sz="2800" b="1" i="1" smtClean="0">
                <a:latin typeface="Times New Roman" pitchFamily="18" charset="0"/>
                <a:cs typeface="Times New Roman" pitchFamily="18" charset="0"/>
              </a:rPr>
              <a:t>H. Vì </a:t>
            </a:r>
            <a:r>
              <a:rPr lang="en-US" sz="2800" b="1" i="1">
                <a:latin typeface="Times New Roman" pitchFamily="18" charset="0"/>
                <a:cs typeface="Times New Roman" pitchFamily="18" charset="0"/>
              </a:rPr>
              <a:t>sao đang ở thế thắng mà Lý Thường Kiệt </a:t>
            </a:r>
          </a:p>
          <a:p>
            <a:pPr algn="ctr"/>
            <a:r>
              <a:rPr lang="en-US" sz="2800" b="1" i="1">
                <a:latin typeface="Times New Roman" pitchFamily="18" charset="0"/>
                <a:cs typeface="Times New Roman" pitchFamily="18" charset="0"/>
              </a:rPr>
              <a:t>lại cử người đến thương lượng giảng hòa với giặc?</a:t>
            </a:r>
            <a:endParaRPr lang="en-US" sz="2800"/>
          </a:p>
        </p:txBody>
      </p:sp>
    </p:spTree>
    <p:extLst>
      <p:ext uri="{BB962C8B-B14F-4D97-AF65-F5344CB8AC3E}">
        <p14:creationId xmlns:p14="http://schemas.microsoft.com/office/powerpoint/2010/main" val="2615008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Tree>
    <p:extLst>
      <p:ext uri="{BB962C8B-B14F-4D97-AF65-F5344CB8AC3E}">
        <p14:creationId xmlns:p14="http://schemas.microsoft.com/office/powerpoint/2010/main" val="2187226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43046"/>
                                        </p:tgtEl>
                                        <p:attrNameLst>
                                          <p:attrName>style.visibility</p:attrName>
                                        </p:attrNameLst>
                                      </p:cBhvr>
                                      <p:to>
                                        <p:strVal val="visible"/>
                                      </p:to>
                                    </p:set>
                                    <p:animEffect transition="in" filter="wedge">
                                      <p:cBhvr>
                                        <p:cTn id="7" dur="2000"/>
                                        <p:tgtEl>
                                          <p:spTgt spid="343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43042"/>
                                        </p:tgtEl>
                                        <p:attrNameLst>
                                          <p:attrName>style.visibility</p:attrName>
                                        </p:attrNameLst>
                                      </p:cBhvr>
                                      <p:to>
                                        <p:strVal val="visible"/>
                                      </p:to>
                                    </p:set>
                                    <p:animEffect transition="in" filter="blinds(horizontal)">
                                      <p:cBhvr>
                                        <p:cTn id="12" dur="500"/>
                                        <p:tgtEl>
                                          <p:spTgt spid="3430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43047"/>
                                        </p:tgtEl>
                                        <p:attrNameLst>
                                          <p:attrName>style.visibility</p:attrName>
                                        </p:attrNameLst>
                                      </p:cBhvr>
                                      <p:to>
                                        <p:strVal val="visible"/>
                                      </p:to>
                                    </p:set>
                                    <p:animEffect transition="in" filter="diamond(in)">
                                      <p:cBhvr>
                                        <p:cTn id="17" dur="2000"/>
                                        <p:tgtEl>
                                          <p:spTgt spid="3430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43043"/>
                                        </p:tgtEl>
                                        <p:attrNameLst>
                                          <p:attrName>style.visibility</p:attrName>
                                        </p:attrNameLst>
                                      </p:cBhvr>
                                      <p:to>
                                        <p:strVal val="visible"/>
                                      </p:to>
                                    </p:set>
                                    <p:animEffect transition="in" filter="blinds(horizontal)">
                                      <p:cBhvr>
                                        <p:cTn id="22" dur="500"/>
                                        <p:tgtEl>
                                          <p:spTgt spid="3430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3048"/>
                                        </p:tgtEl>
                                        <p:attrNameLst>
                                          <p:attrName>style.visibility</p:attrName>
                                        </p:attrNameLst>
                                      </p:cBhvr>
                                      <p:to>
                                        <p:strVal val="visible"/>
                                      </p:to>
                                    </p:set>
                                    <p:animEffect transition="in" filter="fade">
                                      <p:cBhvr>
                                        <p:cTn id="27" dur="2000"/>
                                        <p:tgtEl>
                                          <p:spTgt spid="3430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43044"/>
                                        </p:tgtEl>
                                        <p:attrNameLst>
                                          <p:attrName>style.visibility</p:attrName>
                                        </p:attrNameLst>
                                      </p:cBhvr>
                                      <p:to>
                                        <p:strVal val="visible"/>
                                      </p:to>
                                    </p:set>
                                    <p:animEffect transition="in" filter="box(in)">
                                      <p:cBhvr>
                                        <p:cTn id="32" dur="500"/>
                                        <p:tgtEl>
                                          <p:spTgt spid="3430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3050"/>
                                        </p:tgtEl>
                                        <p:attrNameLst>
                                          <p:attrName>style.visibility</p:attrName>
                                        </p:attrNameLst>
                                      </p:cBhvr>
                                      <p:to>
                                        <p:strVal val="visible"/>
                                      </p:to>
                                    </p:set>
                                    <p:anim calcmode="lin" valueType="num">
                                      <p:cBhvr additive="base">
                                        <p:cTn id="37" dur="500" fill="hold"/>
                                        <p:tgtEl>
                                          <p:spTgt spid="343050"/>
                                        </p:tgtEl>
                                        <p:attrNameLst>
                                          <p:attrName>ppt_x</p:attrName>
                                        </p:attrNameLst>
                                      </p:cBhvr>
                                      <p:tavLst>
                                        <p:tav tm="0">
                                          <p:val>
                                            <p:strVal val="#ppt_x"/>
                                          </p:val>
                                        </p:tav>
                                        <p:tav tm="100000">
                                          <p:val>
                                            <p:strVal val="#ppt_x"/>
                                          </p:val>
                                        </p:tav>
                                      </p:tavLst>
                                    </p:anim>
                                    <p:anim calcmode="lin" valueType="num">
                                      <p:cBhvr additive="base">
                                        <p:cTn id="38"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343045"/>
                                        </p:tgtEl>
                                        <p:attrNameLst>
                                          <p:attrName>style.visibility</p:attrName>
                                        </p:attrNameLst>
                                      </p:cBhvr>
                                      <p:to>
                                        <p:strVal val="visible"/>
                                      </p:to>
                                    </p:set>
                                    <p:animEffect transition="in" filter="diamond(in)">
                                      <p:cBhvr>
                                        <p:cTn id="43" dur="2000"/>
                                        <p:tgtEl>
                                          <p:spTgt spid="34304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3049"/>
                                        </p:tgtEl>
                                        <p:attrNameLst>
                                          <p:attrName>style.visibility</p:attrName>
                                        </p:attrNameLst>
                                      </p:cBhvr>
                                      <p:to>
                                        <p:strVal val="visible"/>
                                      </p:to>
                                    </p:set>
                                    <p:animEffect transition="in" filter="fade">
                                      <p:cBhvr>
                                        <p:cTn id="48"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990600"/>
            <a:ext cx="8229600" cy="954107"/>
          </a:xfrm>
          <a:prstGeom prst="rect">
            <a:avLst/>
          </a:prstGeom>
        </p:spPr>
        <p:txBody>
          <a:bodyPr wrap="square">
            <a:spAutoFit/>
          </a:bodyPr>
          <a:lstStyle/>
          <a:p>
            <a:pPr algn="just"/>
            <a:r>
              <a:rPr lang="en-US" sz="2800" b="1" i="1" smtClean="0">
                <a:latin typeface="Times New Roman" pitchFamily="18" charset="0"/>
                <a:cs typeface="Times New Roman" pitchFamily="18" charset="0"/>
              </a:rPr>
              <a:t>H. Nêu </a:t>
            </a:r>
            <a:r>
              <a:rPr lang="en-US" sz="2800" b="1" i="1">
                <a:latin typeface="Times New Roman" pitchFamily="18" charset="0"/>
                <a:cs typeface="Times New Roman" pitchFamily="18" charset="0"/>
              </a:rPr>
              <a:t>những nét độc đáo trong cách đánh giặc </a:t>
            </a:r>
            <a:r>
              <a:rPr lang="en-US" sz="2800" b="1" i="1" smtClean="0">
                <a:latin typeface="Times New Roman" pitchFamily="18" charset="0"/>
                <a:cs typeface="Times New Roman" pitchFamily="18" charset="0"/>
              </a:rPr>
              <a:t>của </a:t>
            </a:r>
            <a:r>
              <a:rPr lang="en-US" sz="2800" b="1" i="1">
                <a:latin typeface="Times New Roman" pitchFamily="18" charset="0"/>
                <a:cs typeface="Times New Roman" pitchFamily="18" charset="0"/>
              </a:rPr>
              <a:t>Lý Thường Kiệt? </a:t>
            </a:r>
            <a:endParaRPr lang="en-US" sz="2800"/>
          </a:p>
        </p:txBody>
      </p:sp>
    </p:spTree>
    <p:extLst>
      <p:ext uri="{BB962C8B-B14F-4D97-AF65-F5344CB8AC3E}">
        <p14:creationId xmlns:p14="http://schemas.microsoft.com/office/powerpoint/2010/main" val="340860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4"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5"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6"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7"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8"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9"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63247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44069"/>
                                        </p:tgtEl>
                                        <p:attrNameLst>
                                          <p:attrName>style.visibility</p:attrName>
                                        </p:attrNameLst>
                                      </p:cBhvr>
                                      <p:to>
                                        <p:strVal val="visible"/>
                                      </p:to>
                                    </p:set>
                                    <p:animEffect transition="in" filter="wipe(left)">
                                      <p:cBhvr>
                                        <p:cTn id="29" dur="500"/>
                                        <p:tgtEl>
                                          <p:spTgt spid="34406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344070"/>
                                        </p:tgtEl>
                                        <p:attrNameLst>
                                          <p:attrName>style.visibility</p:attrName>
                                        </p:attrNameLst>
                                      </p:cBhvr>
                                      <p:to>
                                        <p:strVal val="visible"/>
                                      </p:to>
                                    </p:set>
                                    <p:animEffect transition="in" filter="wipe(up)">
                                      <p:cBhvr>
                                        <p:cTn id="34" dur="500"/>
                                        <p:tgtEl>
                                          <p:spTgt spid="344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44071"/>
                                        </p:tgtEl>
                                        <p:attrNameLst>
                                          <p:attrName>style.visibility</p:attrName>
                                        </p:attrNameLst>
                                      </p:cBhvr>
                                      <p:to>
                                        <p:strVal val="visible"/>
                                      </p:to>
                                    </p:set>
                                    <p:animEffect transition="in" filter="wipe(down)">
                                      <p:cBhvr>
                                        <p:cTn id="39" dur="500"/>
                                        <p:tgtEl>
                                          <p:spTgt spid="344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344072"/>
                                        </p:tgtEl>
                                        <p:attrNameLst>
                                          <p:attrName>style.visibility</p:attrName>
                                        </p:attrNameLst>
                                      </p:cBhvr>
                                      <p:to>
                                        <p:strVal val="visible"/>
                                      </p:to>
                                    </p:set>
                                    <p:animEffect transition="in" filter="wipe(up)">
                                      <p:cBhvr>
                                        <p:cTn id="44" dur="500"/>
                                        <p:tgtEl>
                                          <p:spTgt spid="344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nodeType="clickEffect">
                                  <p:stCondLst>
                                    <p:cond delay="0"/>
                                  </p:stCondLst>
                                  <p:childTnLst>
                                    <p:set>
                                      <p:cBhvr>
                                        <p:cTn id="48" dur="1" fill="hold">
                                          <p:stCondLst>
                                            <p:cond delay="0"/>
                                          </p:stCondLst>
                                        </p:cTn>
                                        <p:tgtEl>
                                          <p:spTgt spid="344073"/>
                                        </p:tgtEl>
                                        <p:attrNameLst>
                                          <p:attrName>style.visibility</p:attrName>
                                        </p:attrNameLst>
                                      </p:cBhvr>
                                      <p:to>
                                        <p:strVal val="visible"/>
                                      </p:to>
                                    </p:set>
                                    <p:animEffect transition="in" filter="wipe(right)">
                                      <p:cBhvr>
                                        <p:cTn id="49" dur="500"/>
                                        <p:tgtEl>
                                          <p:spTgt spid="34407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344075"/>
                                        </p:tgtEl>
                                        <p:attrNameLst>
                                          <p:attrName>style.visibility</p:attrName>
                                        </p:attrNameLst>
                                      </p:cBhvr>
                                      <p:to>
                                        <p:strVal val="visible"/>
                                      </p:to>
                                    </p:set>
                                    <p:anim calcmode="lin" valueType="num">
                                      <p:cBhvr>
                                        <p:cTn id="54" dur="500" fill="hold"/>
                                        <p:tgtEl>
                                          <p:spTgt spid="344075"/>
                                        </p:tgtEl>
                                        <p:attrNameLst>
                                          <p:attrName>ppt_w</p:attrName>
                                        </p:attrNameLst>
                                      </p:cBhvr>
                                      <p:tavLst>
                                        <p:tav tm="0">
                                          <p:val>
                                            <p:fltVal val="0"/>
                                          </p:val>
                                        </p:tav>
                                        <p:tav tm="100000">
                                          <p:val>
                                            <p:strVal val="#ppt_w"/>
                                          </p:val>
                                        </p:tav>
                                      </p:tavLst>
                                    </p:anim>
                                    <p:anim calcmode="lin" valueType="num">
                                      <p:cBhvr>
                                        <p:cTn id="55" dur="500" fill="hold"/>
                                        <p:tgtEl>
                                          <p:spTgt spid="344075"/>
                                        </p:tgtEl>
                                        <p:attrNameLst>
                                          <p:attrName>ppt_h</p:attrName>
                                        </p:attrNameLst>
                                      </p:cBhvr>
                                      <p:tavLst>
                                        <p:tav tm="0">
                                          <p:val>
                                            <p:fltVal val="0"/>
                                          </p:val>
                                        </p:tav>
                                        <p:tav tm="100000">
                                          <p:val>
                                            <p:strVal val="#ppt_h"/>
                                          </p:val>
                                        </p:tav>
                                      </p:tavLst>
                                    </p:anim>
                                    <p:animEffect transition="in" filter="fade">
                                      <p:cBhvr>
                                        <p:cTn id="56" dur="500"/>
                                        <p:tgtEl>
                                          <p:spTgt spid="34407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4077"/>
                                        </p:tgtEl>
                                        <p:attrNameLst>
                                          <p:attrName>style.visibility</p:attrName>
                                        </p:attrNameLst>
                                      </p:cBhvr>
                                      <p:to>
                                        <p:strVal val="visible"/>
                                      </p:to>
                                    </p:set>
                                    <p:animEffect transition="in" filter="fade">
                                      <p:cBhvr>
                                        <p:cTn id="61" dur="2000"/>
                                        <p:tgtEl>
                                          <p:spTgt spid="34407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344078"/>
                                        </p:tgtEl>
                                        <p:attrNameLst>
                                          <p:attrName>style.visibility</p:attrName>
                                        </p:attrNameLst>
                                      </p:cBhvr>
                                      <p:to>
                                        <p:strVal val="visible"/>
                                      </p:to>
                                    </p:set>
                                    <p:animEffect transition="in" filter="wedge">
                                      <p:cBhvr>
                                        <p:cTn id="66" dur="2000"/>
                                        <p:tgtEl>
                                          <p:spTgt spid="34407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44076"/>
                                        </p:tgtEl>
                                        <p:attrNameLst>
                                          <p:attrName>style.visibility</p:attrName>
                                        </p:attrNameLst>
                                      </p:cBhvr>
                                      <p:to>
                                        <p:strVal val="visible"/>
                                      </p:to>
                                    </p:set>
                                    <p:animEffect transition="in" filter="checkerboard(across)">
                                      <p:cBhvr>
                                        <p:cTn id="71"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762000"/>
            <a:ext cx="8686800" cy="954107"/>
          </a:xfrm>
          <a:prstGeom prst="rect">
            <a:avLst/>
          </a:prstGeom>
        </p:spPr>
        <p:txBody>
          <a:bodyPr wrap="square">
            <a:spAutoFit/>
          </a:bodyPr>
          <a:lstStyle/>
          <a:p>
            <a:pPr algn="ctr"/>
            <a:r>
              <a:rPr lang="en-US" altLang="en-US" sz="2800" b="1" i="1">
                <a:solidFill>
                  <a:srgbClr val="000000"/>
                </a:solidFill>
                <a:latin typeface="Times New Roman" pitchFamily="18" charset="0"/>
              </a:rPr>
              <a:t>Nêu nguyên nhân thắng lợi và ý nghĩa lịch sử </a:t>
            </a:r>
          </a:p>
          <a:p>
            <a:pPr algn="ctr"/>
            <a:r>
              <a:rPr lang="en-US" altLang="en-US" sz="2800" b="1" i="1">
                <a:solidFill>
                  <a:srgbClr val="000000"/>
                </a:solidFill>
                <a:latin typeface="Times New Roman" pitchFamily="18" charset="0"/>
              </a:rPr>
              <a:t>của cuộc kháng chiến chống Tống lần thứ hai ?</a:t>
            </a:r>
            <a:endParaRPr lang="en-US" altLang="en-US" sz="2800" b="1" i="1" dirty="0">
              <a:solidFill>
                <a:srgbClr val="000000"/>
              </a:solidFill>
              <a:latin typeface="Times New Roman" pitchFamily="18" charset="0"/>
            </a:endParaRPr>
          </a:p>
        </p:txBody>
      </p:sp>
    </p:spTree>
    <p:extLst>
      <p:ext uri="{BB962C8B-B14F-4D97-AF65-F5344CB8AC3E}">
        <p14:creationId xmlns:p14="http://schemas.microsoft.com/office/powerpoint/2010/main" val="306172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Tree>
    <p:extLst>
      <p:ext uri="{BB962C8B-B14F-4D97-AF65-F5344CB8AC3E}">
        <p14:creationId xmlns:p14="http://schemas.microsoft.com/office/powerpoint/2010/main" val="2261114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93898"/>
                                        </p:tgtEl>
                                        <p:attrNameLst>
                                          <p:attrName>style.visibility</p:attrName>
                                        </p:attrNameLst>
                                      </p:cBhvr>
                                      <p:to>
                                        <p:strVal val="visible"/>
                                      </p:to>
                                    </p:set>
                                    <p:animEffect transition="in" filter="box(out)">
                                      <p:cBhvr>
                                        <p:cTn id="7" dur="500"/>
                                        <p:tgtEl>
                                          <p:spTgt spid="293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3893"/>
                                        </p:tgtEl>
                                        <p:attrNameLst>
                                          <p:attrName>style.visibility</p:attrName>
                                        </p:attrNameLst>
                                      </p:cBhvr>
                                      <p:to>
                                        <p:strVal val="visible"/>
                                      </p:to>
                                    </p:set>
                                    <p:animEffect transition="in" filter="blinds(horizontal)">
                                      <p:cBhvr>
                                        <p:cTn id="12" dur="500"/>
                                        <p:tgtEl>
                                          <p:spTgt spid="293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3906"/>
                                        </p:tgtEl>
                                        <p:attrNameLst>
                                          <p:attrName>style.visibility</p:attrName>
                                        </p:attrNameLst>
                                      </p:cBhvr>
                                      <p:to>
                                        <p:strVal val="visible"/>
                                      </p:to>
                                    </p:set>
                                    <p:animEffect transition="in" filter="diamond(in)">
                                      <p:cBhvr>
                                        <p:cTn id="17" dur="2000"/>
                                        <p:tgtEl>
                                          <p:spTgt spid="2939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93894"/>
                                        </p:tgtEl>
                                        <p:attrNameLst>
                                          <p:attrName>style.visibility</p:attrName>
                                        </p:attrNameLst>
                                      </p:cBhvr>
                                      <p:to>
                                        <p:strVal val="visible"/>
                                      </p:to>
                                    </p:set>
                                    <p:animEffect transition="in" filter="blinds(horizontal)">
                                      <p:cBhvr>
                                        <p:cTn id="22" dur="500"/>
                                        <p:tgtEl>
                                          <p:spTgt spid="2938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93903"/>
                                        </p:tgtEl>
                                        <p:attrNameLst>
                                          <p:attrName>style.visibility</p:attrName>
                                        </p:attrNameLst>
                                      </p:cBhvr>
                                      <p:to>
                                        <p:strVal val="visible"/>
                                      </p:to>
                                    </p:set>
                                    <p:animEffect transition="in" filter="diamond(in)">
                                      <p:cBhvr>
                                        <p:cTn id="27" dur="2000"/>
                                        <p:tgtEl>
                                          <p:spTgt spid="293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3895"/>
                                        </p:tgtEl>
                                        <p:attrNameLst>
                                          <p:attrName>style.visibility</p:attrName>
                                        </p:attrNameLst>
                                      </p:cBhvr>
                                      <p:to>
                                        <p:strVal val="visible"/>
                                      </p:to>
                                    </p:set>
                                    <p:animEffect transition="in" filter="blinds(horizontal)">
                                      <p:cBhvr>
                                        <p:cTn id="32" dur="500"/>
                                        <p:tgtEl>
                                          <p:spTgt spid="293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3902"/>
                                        </p:tgtEl>
                                        <p:attrNameLst>
                                          <p:attrName>style.visibility</p:attrName>
                                        </p:attrNameLst>
                                      </p:cBhvr>
                                      <p:to>
                                        <p:strVal val="visible"/>
                                      </p:to>
                                    </p:set>
                                    <p:animEffect transition="in" filter="fade">
                                      <p:cBhvr>
                                        <p:cTn id="37" dur="2000"/>
                                        <p:tgtEl>
                                          <p:spTgt spid="2939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293896"/>
                                        </p:tgtEl>
                                        <p:attrNameLst>
                                          <p:attrName>style.visibility</p:attrName>
                                        </p:attrNameLst>
                                      </p:cBhvr>
                                      <p:to>
                                        <p:strVal val="visible"/>
                                      </p:to>
                                    </p:set>
                                    <p:animEffect transition="in" filter="wedge">
                                      <p:cBhvr>
                                        <p:cTn id="42" dur="2000"/>
                                        <p:tgtEl>
                                          <p:spTgt spid="2938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3905"/>
                                        </p:tgtEl>
                                        <p:attrNameLst>
                                          <p:attrName>style.visibility</p:attrName>
                                        </p:attrNameLst>
                                      </p:cBhvr>
                                      <p:to>
                                        <p:strVal val="visible"/>
                                      </p:to>
                                    </p:set>
                                    <p:anim calcmode="lin" valueType="num">
                                      <p:cBhvr additive="base">
                                        <p:cTn id="47" dur="500" fill="hold"/>
                                        <p:tgtEl>
                                          <p:spTgt spid="293905"/>
                                        </p:tgtEl>
                                        <p:attrNameLst>
                                          <p:attrName>ppt_x</p:attrName>
                                        </p:attrNameLst>
                                      </p:cBhvr>
                                      <p:tavLst>
                                        <p:tav tm="0">
                                          <p:val>
                                            <p:strVal val="#ppt_x"/>
                                          </p:val>
                                        </p:tav>
                                        <p:tav tm="100000">
                                          <p:val>
                                            <p:strVal val="#ppt_x"/>
                                          </p:val>
                                        </p:tav>
                                      </p:tavLst>
                                    </p:anim>
                                    <p:anim calcmode="lin" valueType="num">
                                      <p:cBhvr additive="base">
                                        <p:cTn id="48"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nodeType="clickEffect">
                                  <p:stCondLst>
                                    <p:cond delay="0"/>
                                  </p:stCondLst>
                                  <p:childTnLst>
                                    <p:set>
                                      <p:cBhvr>
                                        <p:cTn id="52" dur="1" fill="hold">
                                          <p:stCondLst>
                                            <p:cond delay="0"/>
                                          </p:stCondLst>
                                        </p:cTn>
                                        <p:tgtEl>
                                          <p:spTgt spid="293897"/>
                                        </p:tgtEl>
                                        <p:attrNameLst>
                                          <p:attrName>style.visibility</p:attrName>
                                        </p:attrNameLst>
                                      </p:cBhvr>
                                      <p:to>
                                        <p:strVal val="visible"/>
                                      </p:to>
                                    </p:set>
                                    <p:animEffect transition="in" filter="box(in)">
                                      <p:cBhvr>
                                        <p:cTn id="53" dur="500"/>
                                        <p:tgtEl>
                                          <p:spTgt spid="29389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3904"/>
                                        </p:tgtEl>
                                        <p:attrNameLst>
                                          <p:attrName>style.visibility</p:attrName>
                                        </p:attrNameLst>
                                      </p:cBhvr>
                                      <p:to>
                                        <p:strVal val="visible"/>
                                      </p:to>
                                    </p:set>
                                    <p:animEffect transition="in" filter="fade">
                                      <p:cBhvr>
                                        <p:cTn id="58" dur="2000"/>
                                        <p:tgtEl>
                                          <p:spTgt spid="29390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93890"/>
                                        </p:tgtEl>
                                        <p:attrNameLst>
                                          <p:attrName>style.visibility</p:attrName>
                                        </p:attrNameLst>
                                      </p:cBhvr>
                                      <p:to>
                                        <p:strVal val="visible"/>
                                      </p:to>
                                    </p:set>
                                    <p:animEffect transition="in" filter="wipe(left)">
                                      <p:cBhvr>
                                        <p:cTn id="63" dur="500"/>
                                        <p:tgtEl>
                                          <p:spTgt spid="293890"/>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93899"/>
                                        </p:tgtEl>
                                        <p:attrNameLst>
                                          <p:attrName>style.visibility</p:attrName>
                                        </p:attrNameLst>
                                      </p:cBhvr>
                                      <p:to>
                                        <p:strVal val="visible"/>
                                      </p:to>
                                    </p:set>
                                    <p:animEffect transition="in" filter="box(in)">
                                      <p:cBhvr>
                                        <p:cTn id="68" dur="500"/>
                                        <p:tgtEl>
                                          <p:spTgt spid="293899"/>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293891"/>
                                        </p:tgtEl>
                                        <p:attrNameLst>
                                          <p:attrName>style.visibility</p:attrName>
                                        </p:attrNameLst>
                                      </p:cBhvr>
                                      <p:to>
                                        <p:strVal val="visible"/>
                                      </p:to>
                                    </p:set>
                                    <p:animEffect transition="in" filter="blinds(horizontal)">
                                      <p:cBhvr>
                                        <p:cTn id="73" dur="500"/>
                                        <p:tgtEl>
                                          <p:spTgt spid="293891"/>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293900"/>
                                        </p:tgtEl>
                                        <p:attrNameLst>
                                          <p:attrName>style.visibility</p:attrName>
                                        </p:attrNameLst>
                                      </p:cBhvr>
                                      <p:to>
                                        <p:strVal val="visible"/>
                                      </p:to>
                                    </p:set>
                                    <p:animEffect transition="in" filter="checkerboard(across)">
                                      <p:cBhvr>
                                        <p:cTn id="78" dur="500"/>
                                        <p:tgtEl>
                                          <p:spTgt spid="293900"/>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93892"/>
                                        </p:tgtEl>
                                        <p:attrNameLst>
                                          <p:attrName>style.visibility</p:attrName>
                                        </p:attrNameLst>
                                      </p:cBhvr>
                                      <p:to>
                                        <p:strVal val="visible"/>
                                      </p:to>
                                    </p:set>
                                    <p:animEffect transition="in" filter="blinds(horizontal)">
                                      <p:cBhvr>
                                        <p:cTn id="83" dur="500"/>
                                        <p:tgtEl>
                                          <p:spTgt spid="29389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93901"/>
                                        </p:tgtEl>
                                        <p:attrNameLst>
                                          <p:attrName>style.visibility</p:attrName>
                                        </p:attrNameLst>
                                      </p:cBhvr>
                                      <p:to>
                                        <p:strVal val="visible"/>
                                      </p:to>
                                    </p:set>
                                    <p:animEffect transition="in" filter="fade">
                                      <p:cBhvr>
                                        <p:cTn id="88"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 presetClass="mediacall" presetSubtype="0" fill="hold" nodeType="withEffect">
                                  <p:stCondLst>
                                    <p:cond delay="0"/>
                                  </p:stCondLst>
                                  <p:childTnLst>
                                    <p:cmd type="call" cmd="playFrom(0.0)">
                                      <p:cBhvr>
                                        <p:cTn id="8" dur="20218"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2"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3"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18"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3"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18"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3"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561692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a:t>
            </a:r>
            <a:r>
              <a:rPr lang="en-US" sz="3400" b="1" smtClean="0">
                <a:latin typeface="Times New Roman" pitchFamily="18" charset="0"/>
                <a:cs typeface="Times New Roman" pitchFamily="18" charset="0"/>
              </a:rPr>
              <a:t>Thường Kiệt (1019-1105)  tên thật </a:t>
            </a:r>
            <a:r>
              <a:rPr lang="en-US" sz="3400" b="1" dirty="0" smtClean="0">
                <a:latin typeface="Times New Roman" pitchFamily="18" charset="0"/>
                <a:cs typeface="Times New Roman" pitchFamily="18" charset="0"/>
              </a:rPr>
              <a:t>là </a:t>
            </a:r>
            <a:r>
              <a:rPr lang="en-US" sz="3400" b="1" smtClean="0">
                <a:latin typeface="Times New Roman" pitchFamily="18" charset="0"/>
                <a:cs typeface="Times New Roman" pitchFamily="18" charset="0"/>
              </a:rPr>
              <a:t>Ngô Tuấn. Quê ở phường Thái Hoà (Kinh thành Thăng Long). Ông là người sớm có chí hướng, ham đọc binh thư, luyện tập võ nghệ, được Lý Thánh Tông phong làm Phụ quốc Thái uý, đổi thành họ vua, gọi là Lý Thường Kiệt.</a:t>
            </a:r>
            <a:endParaRPr lang="en-US" sz="3400" b="1" dirty="0" smtClean="0">
              <a:latin typeface="Times New Roman" pitchFamily="18" charset="0"/>
              <a:cs typeface="Times New Roman" pitchFamily="18" charset="0"/>
            </a:endParaRP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0"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3170</TotalTime>
  <Words>3092</Words>
  <Application>Microsoft Office PowerPoint</Application>
  <PresentationFormat>Widescreen</PresentationFormat>
  <Paragraphs>542</Paragraphs>
  <Slides>56</Slides>
  <Notes>4</Notes>
  <HiddenSlides>0</HiddenSlides>
  <MMClips>47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56</vt:i4>
      </vt:variant>
    </vt:vector>
  </HeadingPairs>
  <TitlesOfParts>
    <vt:vector size="69" baseType="lpstr">
      <vt:lpstr>Microsoft YaHei</vt:lpstr>
      <vt:lpstr>Microsoft YaHei</vt:lpstr>
      <vt:lpstr>.VnTime</vt:lpstr>
      <vt:lpstr>Arial</vt:lpstr>
      <vt:lpstr>Calibri</vt:lpstr>
      <vt:lpstr>等线</vt:lpstr>
      <vt:lpstr>Georgia</vt:lpstr>
      <vt:lpstr>Segoe UI Black</vt:lpstr>
      <vt:lpstr>Tahoma</vt:lpstr>
      <vt:lpstr>Times New Roman</vt:lpstr>
      <vt:lpstr>Times New RomanH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Acer</cp:lastModifiedBy>
  <cp:revision>155</cp:revision>
  <dcterms:created xsi:type="dcterms:W3CDTF">2018-11-04T14:19:53Z</dcterms:created>
  <dcterms:modified xsi:type="dcterms:W3CDTF">2025-01-27T15:46:46Z</dcterms:modified>
</cp:coreProperties>
</file>