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31" r:id="rId2"/>
    <p:sldId id="432" r:id="rId3"/>
    <p:sldId id="461" r:id="rId4"/>
    <p:sldId id="462" r:id="rId5"/>
    <p:sldId id="455" r:id="rId6"/>
    <p:sldId id="434" r:id="rId7"/>
    <p:sldId id="439" r:id="rId8"/>
    <p:sldId id="456" r:id="rId9"/>
    <p:sldId id="446" r:id="rId10"/>
    <p:sldId id="317" r:id="rId11"/>
    <p:sldId id="437" r:id="rId12"/>
    <p:sldId id="448" r:id="rId13"/>
    <p:sldId id="280" r:id="rId14"/>
    <p:sldId id="449" r:id="rId15"/>
    <p:sldId id="282" r:id="rId16"/>
    <p:sldId id="441" r:id="rId17"/>
    <p:sldId id="286" r:id="rId18"/>
    <p:sldId id="288" r:id="rId19"/>
    <p:sldId id="445" r:id="rId20"/>
    <p:sldId id="289" r:id="rId21"/>
    <p:sldId id="460" r:id="rId22"/>
    <p:sldId id="443" r:id="rId23"/>
    <p:sldId id="435" r:id="rId24"/>
    <p:sldId id="463" r:id="rId25"/>
    <p:sldId id="271" r:id="rId26"/>
    <p:sldId id="266" r:id="rId27"/>
    <p:sldId id="256" r:id="rId28"/>
    <p:sldId id="262" r:id="rId29"/>
    <p:sldId id="259" r:id="rId30"/>
    <p:sldId id="260" r:id="rId31"/>
    <p:sldId id="258" r:id="rId32"/>
    <p:sldId id="261"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88093-AFF0-48DE-8A78-BDA8992630E3}"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7A78F-D6BA-44D4-80A7-914BE7CABE87}" type="slidenum">
              <a:rPr lang="en-US" smtClean="0"/>
              <a:t>‹#›</a:t>
            </a:fld>
            <a:endParaRPr lang="en-US"/>
          </a:p>
        </p:txBody>
      </p:sp>
    </p:spTree>
    <p:extLst>
      <p:ext uri="{BB962C8B-B14F-4D97-AF65-F5344CB8AC3E}">
        <p14:creationId xmlns:p14="http://schemas.microsoft.com/office/powerpoint/2010/main" val="278454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E9FD0B5-6A97-CB50-B372-B11F2C2A63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04DECD0-BCD6-989A-624E-23A4E3AE3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55B28C1E-426F-A999-EB73-2D48650036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5D885B8-8171-44D2-8F50-018288D691EF}" type="slidenum">
              <a:rPr lang="en-US" altLang="en-US" smtClean="0">
                <a:latin typeface="Arial" panose="020B0604020202020204" pitchFamily="34" charset="0"/>
                <a:ea typeface="Microsoft YaHei" panose="020B0503020204020204" pitchFamily="34" charset="-122"/>
              </a:rPr>
              <a:pPr/>
              <a:t>8</a:t>
            </a:fld>
            <a:endParaRPr lang="en-US" altLang="en-US">
              <a:latin typeface="Arial" panose="020B0604020202020204" pitchFamily="34" charset="0"/>
              <a:ea typeface="Microsoft YaHei"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CF2E77-4E87-4338-A6B2-93E833A84A3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33677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81842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59800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lipArt Placeholder 2"/>
          <p:cNvSpPr>
            <a:spLocks noGrp="1"/>
          </p:cNvSpPr>
          <p:nvPr>
            <p:ph type="clipArt" sz="half" idx="1"/>
          </p:nvPr>
        </p:nvSpPr>
        <p:spPr>
          <a:xfrm>
            <a:off x="457200" y="1329930"/>
            <a:ext cx="4038600" cy="3264694"/>
          </a:xfrm>
        </p:spPr>
        <p:txBody>
          <a:bodyPr rtlCol="0">
            <a:normAutofit/>
          </a:bodyPr>
          <a:lstStyle/>
          <a:p>
            <a:pPr lvl="0"/>
            <a:endParaRPr lang="en-US" noProof="0"/>
          </a:p>
        </p:txBody>
      </p:sp>
      <p:sp>
        <p:nvSpPr>
          <p:cNvPr id="4" name="Text Placeholder 3"/>
          <p:cNvSpPr>
            <a:spLocks noGrp="1"/>
          </p:cNvSpPr>
          <p:nvPr>
            <p:ph type="body" sz="half" idx="2"/>
          </p:nvPr>
        </p:nvSpPr>
        <p:spPr>
          <a:xfrm>
            <a:off x="4648200" y="1329930"/>
            <a:ext cx="4038600" cy="3264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D6E433-27D5-C760-6979-C20DB2DE9A2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13BA6DE-C081-DC83-A794-919096F106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D6928A-241A-5D9C-A9FF-37B26E55AB54}"/>
              </a:ext>
            </a:extLst>
          </p:cNvPr>
          <p:cNvSpPr>
            <a:spLocks noGrp="1"/>
          </p:cNvSpPr>
          <p:nvPr>
            <p:ph type="sldNum" sz="quarter" idx="12"/>
          </p:nvPr>
        </p:nvSpPr>
        <p:spPr/>
        <p:txBody>
          <a:bodyPr/>
          <a:lstStyle>
            <a:lvl1pPr>
              <a:defRPr/>
            </a:lvl1pPr>
          </a:lstStyle>
          <a:p>
            <a:pPr>
              <a:defRPr/>
            </a:pPr>
            <a:fld id="{3550775A-A473-4316-A81D-81A4BC0320B1}" type="slidenum">
              <a:rPr lang="en-US" altLang="en-US"/>
              <a:pPr>
                <a:defRPr/>
              </a:pPr>
              <a:t>‹#›</a:t>
            </a:fld>
            <a:endParaRPr lang="en-US" altLang="en-US"/>
          </a:p>
        </p:txBody>
      </p:sp>
    </p:spTree>
    <p:extLst>
      <p:ext uri="{BB962C8B-B14F-4D97-AF65-F5344CB8AC3E}">
        <p14:creationId xmlns:p14="http://schemas.microsoft.com/office/powerpoint/2010/main" val="3194958279"/>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1845921F-8B07-9FC9-2A3B-D09D672EDC6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F00C880-FD1A-6708-6D90-41C6019A495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33FDEA1-2157-22A6-F15C-2C500F555B4E}"/>
              </a:ext>
            </a:extLst>
          </p:cNvPr>
          <p:cNvSpPr>
            <a:spLocks noGrp="1"/>
          </p:cNvSpPr>
          <p:nvPr>
            <p:ph type="sldNum" sz="quarter" idx="12"/>
          </p:nvPr>
        </p:nvSpPr>
        <p:spPr/>
        <p:txBody>
          <a:bodyPr/>
          <a:lstStyle>
            <a:lvl1pPr>
              <a:defRPr/>
            </a:lvl1pPr>
          </a:lstStyle>
          <a:p>
            <a:pPr>
              <a:defRPr/>
            </a:pPr>
            <a:fld id="{9093F174-10C3-48BB-A8D5-A16B1DEE3B26}" type="slidenum">
              <a:rPr lang="en-US" altLang="en-US"/>
              <a:pPr>
                <a:defRPr/>
              </a:pPr>
              <a:t>‹#›</a:t>
            </a:fld>
            <a:endParaRPr lang="en-US" altLang="en-US"/>
          </a:p>
        </p:txBody>
      </p:sp>
    </p:spTree>
    <p:extLst>
      <p:ext uri="{BB962C8B-B14F-4D97-AF65-F5344CB8AC3E}">
        <p14:creationId xmlns:p14="http://schemas.microsoft.com/office/powerpoint/2010/main" val="412330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63548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F2E77-4E87-4338-A6B2-93E833A84A3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05695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CF2E77-4E87-4338-A6B2-93E833A84A3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423284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CF2E77-4E87-4338-A6B2-93E833A84A3C}"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401326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F2E77-4E87-4338-A6B2-93E833A84A3C}"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99065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F2E77-4E87-4338-A6B2-93E833A84A3C}"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56141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55471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70246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CF2E77-4E87-4338-A6B2-93E833A84A3C}" type="datetimeFigureOut">
              <a:rPr lang="en-US" smtClean="0"/>
              <a:t>4/7/2025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96E19DA-92E0-4635-8627-DEB5FDE3EBA8}" type="slidenum">
              <a:rPr lang="en-US" smtClean="0"/>
              <a:t>‹#›</a:t>
            </a:fld>
            <a:endParaRPr lang="en-US"/>
          </a:p>
        </p:txBody>
      </p:sp>
    </p:spTree>
    <p:extLst>
      <p:ext uri="{BB962C8B-B14F-4D97-AF65-F5344CB8AC3E}">
        <p14:creationId xmlns:p14="http://schemas.microsoft.com/office/powerpoint/2010/main" val="84959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vn/url?sa=i&amp;rct=j&amp;q=&amp;esrc=s&amp;source=images&amp;cd=&amp;docid=CbF_U_3F7_5l2M&amp;tbnid=cclT_BELc7VBiM:&amp;ved=0CAUQjRw&amp;url=http://vi.wikipedia.org/wiki/S%C3%BAng_c%E1%BB%95&amp;ei=9gi-Ut_iDsagkQWZ64HoAw&amp;bvm=bv.58187178,d.dGI&amp;psig=AFQjCNHtGzVOZFH_bQ69CnFgBaK20J_0wg&amp;ust=1388272244125425"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4.wdp"/><Relationship Id="rId18" Type="http://schemas.openxmlformats.org/officeDocument/2006/relationships/image" Target="../media/image17.png"/><Relationship Id="rId3" Type="http://schemas.openxmlformats.org/officeDocument/2006/relationships/slideLayout" Target="../slideLayouts/slideLayout1.xml"/><Relationship Id="rId21" Type="http://schemas.openxmlformats.org/officeDocument/2006/relationships/image" Target="../media/image19.png"/><Relationship Id="rId7" Type="http://schemas.microsoft.com/office/2007/relationships/hdphoto" Target="../media/hdphoto1.wdp"/><Relationship Id="rId12" Type="http://schemas.openxmlformats.org/officeDocument/2006/relationships/image" Target="../media/image14.png"/><Relationship Id="rId17" Type="http://schemas.microsoft.com/office/2007/relationships/hdphoto" Target="../media/hdphoto6.wdp"/><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image" Target="../media/image11.png"/><Relationship Id="rId11" Type="http://schemas.microsoft.com/office/2007/relationships/hdphoto" Target="../media/hdphoto3.wdp"/><Relationship Id="rId24" Type="http://schemas.openxmlformats.org/officeDocument/2006/relationships/image" Target="../media/image21.png"/><Relationship Id="rId5" Type="http://schemas.openxmlformats.org/officeDocument/2006/relationships/image" Target="../media/image10.png"/><Relationship Id="rId15" Type="http://schemas.microsoft.com/office/2007/relationships/hdphoto" Target="../media/hdphoto5.wdp"/><Relationship Id="rId23" Type="http://schemas.openxmlformats.org/officeDocument/2006/relationships/image" Target="../media/image20.png"/><Relationship Id="rId10" Type="http://schemas.openxmlformats.org/officeDocument/2006/relationships/image" Target="../media/image13.png"/><Relationship Id="rId19" Type="http://schemas.microsoft.com/office/2007/relationships/hdphoto" Target="../media/hdphoto7.wdp"/><Relationship Id="rId4" Type="http://schemas.openxmlformats.org/officeDocument/2006/relationships/image" Target="../media/image9.jpeg"/><Relationship Id="rId9" Type="http://schemas.microsoft.com/office/2007/relationships/hdphoto" Target="../media/hdphoto2.wdp"/><Relationship Id="rId14" Type="http://schemas.openxmlformats.org/officeDocument/2006/relationships/image" Target="../media/image15.png"/><Relationship Id="rId22"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8.png"/><Relationship Id="rId1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24.gif"/><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audio" Target="../media/media2.mp3"/><Relationship Id="rId16" Type="http://schemas.openxmlformats.org/officeDocument/2006/relationships/image" Target="../media/image30.png"/><Relationship Id="rId1" Type="http://schemas.microsoft.com/office/2007/relationships/media" Target="../media/media2.mp3"/><Relationship Id="rId6" Type="http://schemas.openxmlformats.org/officeDocument/2006/relationships/image" Target="../media/image23.png"/><Relationship Id="rId11" Type="http://schemas.microsoft.com/office/2007/relationships/hdphoto" Target="../media/hdphoto9.wdp"/><Relationship Id="rId5" Type="http://schemas.microsoft.com/office/2007/relationships/hdphoto" Target="../media/hdphoto8.wdp"/><Relationship Id="rId15" Type="http://schemas.openxmlformats.org/officeDocument/2006/relationships/image" Target="../media/image19.png"/><Relationship Id="rId10" Type="http://schemas.openxmlformats.org/officeDocument/2006/relationships/image" Target="../media/image27.png"/><Relationship Id="rId19" Type="http://schemas.openxmlformats.org/officeDocument/2006/relationships/image" Target="../media/image21.png"/><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8.png"/><Relationship Id="rId18"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25.png"/><Relationship Id="rId12" Type="http://schemas.openxmlformats.org/officeDocument/2006/relationships/image" Target="../media/image18.png"/><Relationship Id="rId17" Type="http://schemas.openxmlformats.org/officeDocument/2006/relationships/image" Target="../media/image35.png"/><Relationship Id="rId2" Type="http://schemas.openxmlformats.org/officeDocument/2006/relationships/audio" Target="../media/media2.mp3"/><Relationship Id="rId16" Type="http://schemas.openxmlformats.org/officeDocument/2006/relationships/image" Target="../media/image34.png"/><Relationship Id="rId20" Type="http://schemas.openxmlformats.org/officeDocument/2006/relationships/image" Target="../media/image21.png"/><Relationship Id="rId1" Type="http://schemas.microsoft.com/office/2007/relationships/media" Target="../media/media2.mp3"/><Relationship Id="rId6" Type="http://schemas.openxmlformats.org/officeDocument/2006/relationships/image" Target="../media/image24.gif"/><Relationship Id="rId11" Type="http://schemas.microsoft.com/office/2007/relationships/hdphoto" Target="../media/hdphoto9.wdp"/><Relationship Id="rId5" Type="http://schemas.openxmlformats.org/officeDocument/2006/relationships/image" Target="../media/image23.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9.jpeg"/><Relationship Id="rId9" Type="http://schemas.microsoft.com/office/2007/relationships/hdphoto" Target="../media/hdphoto10.wdp"/><Relationship Id="rId1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8.png"/><Relationship Id="rId18" Type="http://schemas.openxmlformats.org/officeDocument/2006/relationships/image" Target="../media/image35.png"/><Relationship Id="rId3" Type="http://schemas.openxmlformats.org/officeDocument/2006/relationships/slideLayout" Target="../slideLayouts/slideLayout1.xml"/><Relationship Id="rId21"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8.png"/><Relationship Id="rId17" Type="http://schemas.microsoft.com/office/2007/relationships/hdphoto" Target="../media/hdphoto12.wdp"/><Relationship Id="rId2" Type="http://schemas.openxmlformats.org/officeDocument/2006/relationships/audio" Target="../media/media2.mp3"/><Relationship Id="rId16" Type="http://schemas.openxmlformats.org/officeDocument/2006/relationships/image" Target="../media/image38.png"/><Relationship Id="rId20" Type="http://schemas.openxmlformats.org/officeDocument/2006/relationships/image" Target="../media/image32.png"/><Relationship Id="rId1" Type="http://schemas.microsoft.com/office/2007/relationships/media" Target="../media/media2.mp3"/><Relationship Id="rId6" Type="http://schemas.openxmlformats.org/officeDocument/2006/relationships/image" Target="../media/image24.gif"/><Relationship Id="rId11" Type="http://schemas.microsoft.com/office/2007/relationships/hdphoto" Target="../media/hdphoto9.wdp"/><Relationship Id="rId5" Type="http://schemas.openxmlformats.org/officeDocument/2006/relationships/image" Target="../media/image23.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1.png"/><Relationship Id="rId4" Type="http://schemas.openxmlformats.org/officeDocument/2006/relationships/image" Target="../media/image36.jpeg"/><Relationship Id="rId9" Type="http://schemas.microsoft.com/office/2007/relationships/hdphoto" Target="../media/hdphoto11.wdp"/><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audio" Target="../media/media2.mp3"/><Relationship Id="rId16" Type="http://schemas.openxmlformats.org/officeDocument/2006/relationships/image" Target="../media/image35.png"/><Relationship Id="rId1" Type="http://schemas.microsoft.com/office/2007/relationships/media" Target="../media/media2.mp3"/><Relationship Id="rId6" Type="http://schemas.openxmlformats.org/officeDocument/2006/relationships/image" Target="../media/image24.gif"/><Relationship Id="rId11" Type="http://schemas.openxmlformats.org/officeDocument/2006/relationships/image" Target="../media/image18.png"/><Relationship Id="rId5" Type="http://schemas.openxmlformats.org/officeDocument/2006/relationships/image" Target="../media/image23.png"/><Relationship Id="rId15" Type="http://schemas.openxmlformats.org/officeDocument/2006/relationships/image" Target="../media/image30.png"/><Relationship Id="rId10" Type="http://schemas.microsoft.com/office/2007/relationships/hdphoto" Target="../media/hdphoto9.wdp"/><Relationship Id="rId19" Type="http://schemas.openxmlformats.org/officeDocument/2006/relationships/image" Target="../media/image21.png"/><Relationship Id="rId4" Type="http://schemas.openxmlformats.org/officeDocument/2006/relationships/image" Target="../media/image39.jpeg"/><Relationship Id="rId9" Type="http://schemas.openxmlformats.org/officeDocument/2006/relationships/image" Target="../media/image27.png"/><Relationship Id="rId1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8.png"/><Relationship Id="rId18"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5.png"/><Relationship Id="rId2" Type="http://schemas.openxmlformats.org/officeDocument/2006/relationships/audio" Target="../media/media2.mp3"/><Relationship Id="rId16" Type="http://schemas.openxmlformats.org/officeDocument/2006/relationships/image" Target="../media/image34.png"/><Relationship Id="rId20" Type="http://schemas.openxmlformats.org/officeDocument/2006/relationships/image" Target="../media/image21.png"/><Relationship Id="rId1" Type="http://schemas.microsoft.com/office/2007/relationships/media" Target="../media/media2.mp3"/><Relationship Id="rId6" Type="http://schemas.openxmlformats.org/officeDocument/2006/relationships/image" Target="../media/image24.gif"/><Relationship Id="rId11" Type="http://schemas.microsoft.com/office/2007/relationships/hdphoto" Target="../media/hdphoto9.wdp"/><Relationship Id="rId5" Type="http://schemas.openxmlformats.org/officeDocument/2006/relationships/image" Target="../media/image23.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36.jpeg"/><Relationship Id="rId9" Type="http://schemas.microsoft.com/office/2007/relationships/hdphoto" Target="../media/hdphoto13.wdp"/><Relationship Id="rId14" Type="http://schemas.openxmlformats.org/officeDocument/2006/relationships/image" Target="../media/image19.png"/></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8.png"/><Relationship Id="rId18"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25.png"/><Relationship Id="rId12" Type="http://schemas.openxmlformats.org/officeDocument/2006/relationships/image" Target="../media/image18.png"/><Relationship Id="rId17" Type="http://schemas.openxmlformats.org/officeDocument/2006/relationships/image" Target="../media/image35.png"/><Relationship Id="rId2" Type="http://schemas.openxmlformats.org/officeDocument/2006/relationships/audio" Target="../media/media2.mp3"/><Relationship Id="rId16" Type="http://schemas.openxmlformats.org/officeDocument/2006/relationships/image" Target="../media/image29.png"/><Relationship Id="rId20" Type="http://schemas.openxmlformats.org/officeDocument/2006/relationships/image" Target="../media/image21.png"/><Relationship Id="rId1" Type="http://schemas.microsoft.com/office/2007/relationships/media" Target="../media/media2.mp3"/><Relationship Id="rId6" Type="http://schemas.openxmlformats.org/officeDocument/2006/relationships/image" Target="../media/image24.gif"/><Relationship Id="rId11" Type="http://schemas.microsoft.com/office/2007/relationships/hdphoto" Target="../media/hdphoto9.wdp"/><Relationship Id="rId5" Type="http://schemas.openxmlformats.org/officeDocument/2006/relationships/image" Target="../media/image23.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9.jpeg"/><Relationship Id="rId9" Type="http://schemas.microsoft.com/office/2007/relationships/hdphoto" Target="../media/hdphoto14.wdp"/><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F41229C-0F37-42EA-1614-9E4E2B95E30F}"/>
              </a:ext>
            </a:extLst>
          </p:cNvPr>
          <p:cNvSpPr>
            <a:spLocks noGrp="1"/>
          </p:cNvSpPr>
          <p:nvPr>
            <p:ph type="ctrTitle"/>
          </p:nvPr>
        </p:nvSpPr>
        <p:spPr>
          <a:xfrm>
            <a:off x="609601" y="19050"/>
            <a:ext cx="8001000" cy="1532335"/>
          </a:xfrm>
        </p:spPr>
        <p:txBody>
          <a:bodyPr>
            <a:normAutofit/>
          </a:bodyPr>
          <a:lstStyle/>
          <a:p>
            <a:pPr algn="l" eaLnBrk="1" hangingPunct="1"/>
            <a:r>
              <a:rPr lang="vi-VN" altLang="en-US" sz="2100" dirty="0">
                <a:solidFill>
                  <a:srgbClr val="FF0000"/>
                </a:solidFill>
              </a:rPr>
              <a:t>        Khi khai </a:t>
            </a:r>
            <a:r>
              <a:rPr lang="en-US" altLang="en-US" sz="2100" dirty="0" err="1">
                <a:solidFill>
                  <a:srgbClr val="FF0000"/>
                </a:solidFill>
                <a:latin typeface="Times New Roman" panose="02020603050405020304" pitchFamily="18" charset="0"/>
                <a:cs typeface="Times New Roman" panose="02020603050405020304" pitchFamily="18" charset="0"/>
              </a:rPr>
              <a:t>quật</a:t>
            </a:r>
            <a:r>
              <a:rPr lang="vi-VN" altLang="en-US" sz="2100" dirty="0">
                <a:solidFill>
                  <a:srgbClr val="FF0000"/>
                </a:solidFill>
              </a:rPr>
              <a:t> chiếc tàu đắm ở biển Cù Lao Chàm (Quảng Nam) các nhà khảo cổ học đã phát hiện một chiếc bình gốm có niên đại thời Lê Sơ. </a:t>
            </a:r>
            <a:br>
              <a:rPr lang="vi-VN" altLang="en-US" sz="2100" dirty="0">
                <a:solidFill>
                  <a:srgbClr val="FF0000"/>
                </a:solidFill>
              </a:rPr>
            </a:br>
            <a:r>
              <a:rPr lang="vi-VN" altLang="en-US" sz="2100" i="1" dirty="0">
                <a:solidFill>
                  <a:srgbClr val="FF0000"/>
                </a:solidFill>
              </a:rPr>
              <a:t>Hãy chia sẻ hiểu biết của em về vương triều Lê sơ cũng như đóng góp của vương triều này với văn minh Đại Việt.</a:t>
            </a:r>
            <a:endParaRPr lang="en-US" altLang="en-US" sz="2100" i="1" dirty="0">
              <a:solidFill>
                <a:srgbClr val="FF0000"/>
              </a:solidFill>
            </a:endParaRPr>
          </a:p>
        </p:txBody>
      </p:sp>
      <p:sp>
        <p:nvSpPr>
          <p:cNvPr id="2051" name="Subtitle 2">
            <a:extLst>
              <a:ext uri="{FF2B5EF4-FFF2-40B4-BE49-F238E27FC236}">
                <a16:creationId xmlns:a16="http://schemas.microsoft.com/office/drawing/2014/main" id="{F06B2203-661E-B39B-CB28-C83A82C6A7CA}"/>
              </a:ext>
            </a:extLst>
          </p:cNvPr>
          <p:cNvSpPr>
            <a:spLocks noGrp="1"/>
          </p:cNvSpPr>
          <p:nvPr>
            <p:ph type="subTitle" idx="1"/>
          </p:nvPr>
        </p:nvSpPr>
        <p:spPr>
          <a:xfrm>
            <a:off x="609600" y="1707357"/>
            <a:ext cx="8153399" cy="1835944"/>
          </a:xfrm>
        </p:spPr>
        <p:txBody>
          <a:bodyPr>
            <a:normAutofit/>
          </a:bodyPr>
          <a:lstStyle/>
          <a:p>
            <a:pPr algn="l">
              <a:buFont typeface="Arial" charset="0"/>
              <a:buNone/>
              <a:defRPr/>
            </a:pPr>
            <a:r>
              <a:rPr lang="vi-VN" sz="1800" dirty="0">
                <a:solidFill>
                  <a:schemeClr val="tx1"/>
                </a:solidFill>
                <a:latin typeface="+mj-lt"/>
              </a:rPr>
              <a:t>- Nhà Lê sơ ra đời sau thắng lợi của cuộc khởi nghĩa Lam Sơn.</a:t>
            </a:r>
          </a:p>
          <a:p>
            <a:pPr algn="l">
              <a:buFont typeface="Arial" charset="0"/>
              <a:buNone/>
              <a:defRPr/>
            </a:pPr>
            <a:r>
              <a:rPr lang="vi-VN" sz="1800" dirty="0">
                <a:solidFill>
                  <a:schemeClr val="tx1"/>
                </a:solidFill>
                <a:latin typeface="+mj-lt"/>
              </a:rPr>
              <a:t>- Dưới thời Lê sơ, chế độ phong kiến chuyên chế ở Đại Việt phát triển đến đỉnh cao, trở thành một trong những cường quốc trong khu vực Đông Nam Á, nhất là dưới thời vua Lê Thánh Tông.</a:t>
            </a:r>
          </a:p>
          <a:p>
            <a:pPr algn="l">
              <a:buFont typeface="Arial" charset="0"/>
              <a:buNone/>
              <a:defRPr/>
            </a:pPr>
            <a:r>
              <a:rPr lang="vi-VN" sz="1800" dirty="0">
                <a:solidFill>
                  <a:schemeClr val="tx1"/>
                </a:solidFill>
                <a:latin typeface="+mj-lt"/>
              </a:rPr>
              <a:t>- Thời Lê Sơ đã góp phần không nhỏ vào việc phát triển văn hóa Đại Việt. </a:t>
            </a:r>
          </a:p>
          <a:p>
            <a:pPr eaLnBrk="1" hangingPunct="1">
              <a:buFont typeface="Arial" charset="0"/>
              <a:buNone/>
              <a:defRPr/>
            </a:pPr>
            <a:endParaRPr lang="en-US" sz="1800" dirty="0">
              <a:solidFill>
                <a:schemeClr val="tx1"/>
              </a:solidFill>
              <a:latin typeface="+mj-lt"/>
            </a:endParaRPr>
          </a:p>
        </p:txBody>
      </p:sp>
      <p:pic>
        <p:nvPicPr>
          <p:cNvPr id="2" name="Picture 1">
            <a:extLst>
              <a:ext uri="{FF2B5EF4-FFF2-40B4-BE49-F238E27FC236}">
                <a16:creationId xmlns:a16="http://schemas.microsoft.com/office/drawing/2014/main" id="{5C9BF309-91D9-7B6B-8D23-D45A57C6CA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8158" y="1416989"/>
            <a:ext cx="453628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A17FB51-162D-51FA-8BEA-F7EE1FF02BC1}"/>
              </a:ext>
            </a:extLst>
          </p:cNvPr>
          <p:cNvSpPr>
            <a:spLocks noChangeArrowheads="1"/>
          </p:cNvSpPr>
          <p:nvPr/>
        </p:nvSpPr>
        <p:spPr bwMode="auto">
          <a:xfrm>
            <a:off x="2743200" y="4612627"/>
            <a:ext cx="4093369" cy="9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70000"/>
              </a:lnSpc>
              <a:spcBef>
                <a:spcPct val="0"/>
              </a:spcBef>
              <a:buFont typeface="Arial" panose="020B0604020202020204" pitchFamily="34" charset="0"/>
              <a:buNone/>
            </a:pPr>
            <a:r>
              <a:rPr lang="vi-VN" altLang="en-US" sz="1800" dirty="0">
                <a:latin typeface="Times New Roman" panose="02020603050405020304" pitchFamily="18" charset="0"/>
                <a:cs typeface="Times New Roman" panose="02020603050405020304" pitchFamily="18" charset="0"/>
              </a:rPr>
              <a:t>Bình gốm hoa lam vẽ thiên nga- Bảo vật quốc gia</a:t>
            </a:r>
            <a:endParaRPr lang="en-US" altLang="en-US" sz="1800" dirty="0">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xit" presetSubtype="0" fill="hold" nodeType="clickEffect">
                                  <p:stCondLst>
                                    <p:cond delay="0"/>
                                  </p:stCondLst>
                                  <p:childTnLst>
                                    <p:animEffect transition="out" filter="fade">
                                      <p:cBhvr>
                                        <p:cTn id="25" dur="1000"/>
                                        <p:tgtEl>
                                          <p:spTgt spid="2"/>
                                        </p:tgtEl>
                                      </p:cBhvr>
                                    </p:animEffect>
                                    <p:anim calcmode="lin" valueType="num">
                                      <p:cBhvr>
                                        <p:cTn id="26" dur="1000"/>
                                        <p:tgtEl>
                                          <p:spTgt spid="2"/>
                                        </p:tgtEl>
                                        <p:attrNameLst>
                                          <p:attrName>ppt_x</p:attrName>
                                        </p:attrNameLst>
                                      </p:cBhvr>
                                      <p:tavLst>
                                        <p:tav tm="0">
                                          <p:val>
                                            <p:strVal val="ppt_x"/>
                                          </p:val>
                                        </p:tav>
                                        <p:tav tm="100000">
                                          <p:val>
                                            <p:strVal val="ppt_x"/>
                                          </p:val>
                                        </p:tav>
                                      </p:tavLst>
                                    </p:anim>
                                    <p:anim calcmode="lin" valueType="num">
                                      <p:cBhvr>
                                        <p:cTn id="27" dur="1000"/>
                                        <p:tgtEl>
                                          <p:spTgt spid="2"/>
                                        </p:tgtEl>
                                        <p:attrNameLst>
                                          <p:attrName>ppt_y</p:attrName>
                                        </p:attrNameLst>
                                      </p:cBhvr>
                                      <p:tavLst>
                                        <p:tav tm="0">
                                          <p:val>
                                            <p:strVal val="ppt_y"/>
                                          </p:val>
                                        </p:tav>
                                        <p:tav tm="100000">
                                          <p:val>
                                            <p:strVal val="ppt_y+.1"/>
                                          </p:val>
                                        </p:tav>
                                      </p:tavLst>
                                    </p:anim>
                                    <p:set>
                                      <p:cBhvr>
                                        <p:cTn id="28" dur="1" fill="hold">
                                          <p:stCondLst>
                                            <p:cond delay="999"/>
                                          </p:stCondLst>
                                        </p:cTn>
                                        <p:tgtEl>
                                          <p:spTgt spid="2"/>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3"/>
                                        </p:tgtEl>
                                      </p:cBhvr>
                                    </p:animEffect>
                                    <p:anim calcmode="lin" valueType="num">
                                      <p:cBhvr>
                                        <p:cTn id="31" dur="1000"/>
                                        <p:tgtEl>
                                          <p:spTgt spid="3"/>
                                        </p:tgtEl>
                                        <p:attrNameLst>
                                          <p:attrName>ppt_x</p:attrName>
                                        </p:attrNameLst>
                                      </p:cBhvr>
                                      <p:tavLst>
                                        <p:tav tm="0">
                                          <p:val>
                                            <p:strVal val="ppt_x"/>
                                          </p:val>
                                        </p:tav>
                                        <p:tav tm="100000">
                                          <p:val>
                                            <p:strVal val="ppt_x"/>
                                          </p:val>
                                        </p:tav>
                                      </p:tavLst>
                                    </p:anim>
                                    <p:anim calcmode="lin" valueType="num">
                                      <p:cBhvr>
                                        <p:cTn id="32" dur="1000"/>
                                        <p:tgtEl>
                                          <p:spTgt spid="3"/>
                                        </p:tgtEl>
                                        <p:attrNameLst>
                                          <p:attrName>ppt_y</p:attrName>
                                        </p:attrNameLst>
                                      </p:cBhvr>
                                      <p:tavLst>
                                        <p:tav tm="0">
                                          <p:val>
                                            <p:strVal val="ppt_y"/>
                                          </p:val>
                                        </p:tav>
                                        <p:tav tm="100000">
                                          <p:val>
                                            <p:strVal val="ppt_y+.1"/>
                                          </p:val>
                                        </p:tav>
                                      </p:tavLst>
                                    </p:anim>
                                    <p:set>
                                      <p:cBhvr>
                                        <p:cTn id="33" dur="1" fill="hold">
                                          <p:stCondLst>
                                            <p:cond delay="999"/>
                                          </p:stCondLst>
                                        </p:cTn>
                                        <p:tgtEl>
                                          <p:spTgt spid="3"/>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2051">
                                            <p:txEl>
                                              <p:pRg st="0" end="0"/>
                                            </p:txEl>
                                          </p:spTgt>
                                        </p:tgtEl>
                                        <p:attrNameLst>
                                          <p:attrName>style.visibility</p:attrName>
                                        </p:attrNameLst>
                                      </p:cBhvr>
                                      <p:to>
                                        <p:strVal val="visible"/>
                                      </p:to>
                                    </p:set>
                                    <p:animEffect transition="in" filter="fade">
                                      <p:cBhvr>
                                        <p:cTn id="38" dur="1000"/>
                                        <p:tgtEl>
                                          <p:spTgt spid="2051">
                                            <p:txEl>
                                              <p:pRg st="0" end="0"/>
                                            </p:txEl>
                                          </p:spTgt>
                                        </p:tgtEl>
                                      </p:cBhvr>
                                    </p:animEffect>
                                    <p:anim calcmode="lin" valueType="num">
                                      <p:cBhvr>
                                        <p:cTn id="39"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2051">
                                            <p:txEl>
                                              <p:pRg st="1" end="1"/>
                                            </p:txEl>
                                          </p:spTgt>
                                        </p:tgtEl>
                                        <p:attrNameLst>
                                          <p:attrName>style.visibility</p:attrName>
                                        </p:attrNameLst>
                                      </p:cBhvr>
                                      <p:to>
                                        <p:strVal val="visible"/>
                                      </p:to>
                                    </p:set>
                                    <p:animEffect transition="in" filter="fade">
                                      <p:cBhvr>
                                        <p:cTn id="45" dur="1000"/>
                                        <p:tgtEl>
                                          <p:spTgt spid="2051">
                                            <p:txEl>
                                              <p:pRg st="1" end="1"/>
                                            </p:txEl>
                                          </p:spTgt>
                                        </p:tgtEl>
                                      </p:cBhvr>
                                    </p:animEffect>
                                    <p:anim calcmode="lin" valueType="num">
                                      <p:cBhvr>
                                        <p:cTn id="46"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2051">
                                            <p:txEl>
                                              <p:pRg st="2" end="2"/>
                                            </p:txEl>
                                          </p:spTgt>
                                        </p:tgtEl>
                                        <p:attrNameLst>
                                          <p:attrName>style.visibility</p:attrName>
                                        </p:attrNameLst>
                                      </p:cBhvr>
                                      <p:to>
                                        <p:strVal val="visible"/>
                                      </p:to>
                                    </p:set>
                                    <p:animEffect transition="in" filter="fade">
                                      <p:cBhvr>
                                        <p:cTn id="52" dur="1000"/>
                                        <p:tgtEl>
                                          <p:spTgt spid="2051">
                                            <p:txEl>
                                              <p:pRg st="2" end="2"/>
                                            </p:txEl>
                                          </p:spTgt>
                                        </p:tgtEl>
                                      </p:cBhvr>
                                    </p:animEffect>
                                    <p:anim calcmode="lin" valueType="num">
                                      <p:cBhvr>
                                        <p:cTn id="53"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xit" presetSubtype="0" fill="hold" nodeType="clickEffect">
                                  <p:stCondLst>
                                    <p:cond delay="0"/>
                                  </p:stCondLst>
                                  <p:childTnLst>
                                    <p:animEffect transition="out" filter="fade">
                                      <p:cBhvr>
                                        <p:cTn id="58" dur="1000"/>
                                        <p:tgtEl>
                                          <p:spTgt spid="2051">
                                            <p:txEl>
                                              <p:pRg st="0" end="0"/>
                                            </p:txEl>
                                          </p:spTgt>
                                        </p:tgtEl>
                                      </p:cBhvr>
                                    </p:animEffect>
                                    <p:anim calcmode="lin" valueType="num">
                                      <p:cBhvr>
                                        <p:cTn id="59" dur="1000"/>
                                        <p:tgtEl>
                                          <p:spTgt spid="2051">
                                            <p:txEl>
                                              <p:pRg st="0" end="0"/>
                                            </p:txEl>
                                          </p:spTgt>
                                        </p:tgtEl>
                                        <p:attrNameLst>
                                          <p:attrName>ppt_x</p:attrName>
                                        </p:attrNameLst>
                                      </p:cBhvr>
                                      <p:tavLst>
                                        <p:tav tm="0">
                                          <p:val>
                                            <p:strVal val="ppt_x"/>
                                          </p:val>
                                        </p:tav>
                                        <p:tav tm="100000">
                                          <p:val>
                                            <p:strVal val="ppt_x"/>
                                          </p:val>
                                        </p:tav>
                                      </p:tavLst>
                                    </p:anim>
                                    <p:anim calcmode="lin" valueType="num">
                                      <p:cBhvr>
                                        <p:cTn id="60" dur="1000"/>
                                        <p:tgtEl>
                                          <p:spTgt spid="2051">
                                            <p:txEl>
                                              <p:pRg st="0" end="0"/>
                                            </p:txEl>
                                          </p:spTgt>
                                        </p:tgtEl>
                                        <p:attrNameLst>
                                          <p:attrName>ppt_y</p:attrName>
                                        </p:attrNameLst>
                                      </p:cBhvr>
                                      <p:tavLst>
                                        <p:tav tm="0">
                                          <p:val>
                                            <p:strVal val="ppt_y"/>
                                          </p:val>
                                        </p:tav>
                                        <p:tav tm="100000">
                                          <p:val>
                                            <p:strVal val="ppt_y+.1"/>
                                          </p:val>
                                        </p:tav>
                                      </p:tavLst>
                                    </p:anim>
                                    <p:set>
                                      <p:cBhvr>
                                        <p:cTn id="61" dur="1" fill="hold">
                                          <p:stCondLst>
                                            <p:cond delay="999"/>
                                          </p:stCondLst>
                                        </p:cTn>
                                        <p:tgtEl>
                                          <p:spTgt spid="2051">
                                            <p:txEl>
                                              <p:pRg st="0" end="0"/>
                                            </p:txEl>
                                          </p:spTgt>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xit" presetSubtype="0" fill="hold" nodeType="clickEffect">
                                  <p:stCondLst>
                                    <p:cond delay="0"/>
                                  </p:stCondLst>
                                  <p:childTnLst>
                                    <p:animEffect transition="out" filter="fade">
                                      <p:cBhvr>
                                        <p:cTn id="65" dur="1000"/>
                                        <p:tgtEl>
                                          <p:spTgt spid="2051">
                                            <p:txEl>
                                              <p:pRg st="1" end="1"/>
                                            </p:txEl>
                                          </p:spTgt>
                                        </p:tgtEl>
                                      </p:cBhvr>
                                    </p:animEffect>
                                    <p:anim calcmode="lin" valueType="num">
                                      <p:cBhvr>
                                        <p:cTn id="66" dur="1000"/>
                                        <p:tgtEl>
                                          <p:spTgt spid="2051">
                                            <p:txEl>
                                              <p:pRg st="1" end="1"/>
                                            </p:txEl>
                                          </p:spTgt>
                                        </p:tgtEl>
                                        <p:attrNameLst>
                                          <p:attrName>ppt_x</p:attrName>
                                        </p:attrNameLst>
                                      </p:cBhvr>
                                      <p:tavLst>
                                        <p:tav tm="0">
                                          <p:val>
                                            <p:strVal val="ppt_x"/>
                                          </p:val>
                                        </p:tav>
                                        <p:tav tm="100000">
                                          <p:val>
                                            <p:strVal val="ppt_x"/>
                                          </p:val>
                                        </p:tav>
                                      </p:tavLst>
                                    </p:anim>
                                    <p:anim calcmode="lin" valueType="num">
                                      <p:cBhvr>
                                        <p:cTn id="67" dur="1000"/>
                                        <p:tgtEl>
                                          <p:spTgt spid="2051">
                                            <p:txEl>
                                              <p:pRg st="1" end="1"/>
                                            </p:txEl>
                                          </p:spTgt>
                                        </p:tgtEl>
                                        <p:attrNameLst>
                                          <p:attrName>ppt_y</p:attrName>
                                        </p:attrNameLst>
                                      </p:cBhvr>
                                      <p:tavLst>
                                        <p:tav tm="0">
                                          <p:val>
                                            <p:strVal val="ppt_y"/>
                                          </p:val>
                                        </p:tav>
                                        <p:tav tm="100000">
                                          <p:val>
                                            <p:strVal val="ppt_y+.1"/>
                                          </p:val>
                                        </p:tav>
                                      </p:tavLst>
                                    </p:anim>
                                    <p:set>
                                      <p:cBhvr>
                                        <p:cTn id="68" dur="1" fill="hold">
                                          <p:stCondLst>
                                            <p:cond delay="999"/>
                                          </p:stCondLst>
                                        </p:cTn>
                                        <p:tgtEl>
                                          <p:spTgt spid="2051">
                                            <p:txEl>
                                              <p:pRg st="1" end="1"/>
                                            </p:txEl>
                                          </p:spTgt>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xit" presetSubtype="0" fill="hold" nodeType="clickEffect">
                                  <p:stCondLst>
                                    <p:cond delay="0"/>
                                  </p:stCondLst>
                                  <p:childTnLst>
                                    <p:animEffect transition="out" filter="fade">
                                      <p:cBhvr>
                                        <p:cTn id="72" dur="1000"/>
                                        <p:tgtEl>
                                          <p:spTgt spid="2051">
                                            <p:txEl>
                                              <p:pRg st="2" end="2"/>
                                            </p:txEl>
                                          </p:spTgt>
                                        </p:tgtEl>
                                      </p:cBhvr>
                                    </p:animEffect>
                                    <p:anim calcmode="lin" valueType="num">
                                      <p:cBhvr>
                                        <p:cTn id="73" dur="1000"/>
                                        <p:tgtEl>
                                          <p:spTgt spid="2051">
                                            <p:txEl>
                                              <p:pRg st="2" end="2"/>
                                            </p:txEl>
                                          </p:spTgt>
                                        </p:tgtEl>
                                        <p:attrNameLst>
                                          <p:attrName>ppt_x</p:attrName>
                                        </p:attrNameLst>
                                      </p:cBhvr>
                                      <p:tavLst>
                                        <p:tav tm="0">
                                          <p:val>
                                            <p:strVal val="ppt_x"/>
                                          </p:val>
                                        </p:tav>
                                        <p:tav tm="100000">
                                          <p:val>
                                            <p:strVal val="ppt_x"/>
                                          </p:val>
                                        </p:tav>
                                      </p:tavLst>
                                    </p:anim>
                                    <p:anim calcmode="lin" valueType="num">
                                      <p:cBhvr>
                                        <p:cTn id="74" dur="1000"/>
                                        <p:tgtEl>
                                          <p:spTgt spid="2051">
                                            <p:txEl>
                                              <p:pRg st="2" end="2"/>
                                            </p:txEl>
                                          </p:spTgt>
                                        </p:tgtEl>
                                        <p:attrNameLst>
                                          <p:attrName>ppt_y</p:attrName>
                                        </p:attrNameLst>
                                      </p:cBhvr>
                                      <p:tavLst>
                                        <p:tav tm="0">
                                          <p:val>
                                            <p:strVal val="ppt_y"/>
                                          </p:val>
                                        </p:tav>
                                        <p:tav tm="100000">
                                          <p:val>
                                            <p:strVal val="ppt_y+.1"/>
                                          </p:val>
                                        </p:tav>
                                      </p:tavLst>
                                    </p:anim>
                                    <p:set>
                                      <p:cBhvr>
                                        <p:cTn id="75" dur="1" fill="hold">
                                          <p:stCondLst>
                                            <p:cond delay="999"/>
                                          </p:stCondLst>
                                        </p:cTn>
                                        <p:tgtEl>
                                          <p:spTgt spid="205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32EC31-C43C-4B98-2A59-33CF7C3F96D1}"/>
              </a:ext>
            </a:extLst>
          </p:cNvPr>
          <p:cNvSpPr>
            <a:spLocks noGrp="1"/>
          </p:cNvSpPr>
          <p:nvPr>
            <p:ph idx="1"/>
          </p:nvPr>
        </p:nvSpPr>
        <p:spPr>
          <a:xfrm>
            <a:off x="2195513" y="1982392"/>
            <a:ext cx="5185172" cy="13454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defRPr/>
            </a:pPr>
            <a:r>
              <a:rPr lang="en-US" sz="2100" b="1" u="sng" dirty="0" err="1">
                <a:solidFill>
                  <a:schemeClr val="tx1"/>
                </a:solidFill>
                <a:latin typeface="Times New Roman" pitchFamily="18" charset="0"/>
                <a:cs typeface="Times New Roman" pitchFamily="18" charset="0"/>
              </a:rPr>
              <a:t>Nhận</a:t>
            </a:r>
            <a:r>
              <a:rPr lang="en-US" sz="2100" b="1" u="sng" dirty="0">
                <a:solidFill>
                  <a:schemeClr val="tx1"/>
                </a:solidFill>
                <a:latin typeface="Times New Roman" pitchFamily="18" charset="0"/>
                <a:cs typeface="Times New Roman" pitchFamily="18" charset="0"/>
              </a:rPr>
              <a:t> </a:t>
            </a:r>
            <a:r>
              <a:rPr lang="en-US" sz="2100" b="1" u="sng" dirty="0" err="1">
                <a:solidFill>
                  <a:schemeClr val="tx1"/>
                </a:solidFill>
                <a:latin typeface="Times New Roman" pitchFamily="18" charset="0"/>
                <a:cs typeface="Times New Roman" pitchFamily="18" charset="0"/>
              </a:rPr>
              <a:t>xét</a:t>
            </a:r>
            <a:r>
              <a:rPr lang="en-US" sz="2100" b="1" u="sng" dirty="0">
                <a:solidFill>
                  <a:schemeClr val="tx1"/>
                </a:solidFill>
                <a:latin typeface="Times New Roman" pitchFamily="18" charset="0"/>
                <a:cs typeface="Times New Roman" pitchFamily="18" charset="0"/>
              </a:rPr>
              <a:t>:</a:t>
            </a:r>
          </a:p>
          <a:p>
            <a:pPr marL="0" indent="0">
              <a:buNone/>
              <a:defRPr/>
            </a:pPr>
            <a:r>
              <a:rPr lang="en-US" sz="2100" b="1" dirty="0" err="1">
                <a:solidFill>
                  <a:schemeClr val="tx1"/>
                </a:solidFill>
                <a:latin typeface="Times New Roman" pitchFamily="18" charset="0"/>
                <a:cs typeface="Times New Roman" pitchFamily="18" charset="0"/>
              </a:rPr>
              <a:t>Bộ</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máy</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chính</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quyền</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thời</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Lê</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Sơ</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phát</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triển</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hoàn</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chỉnh</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hơn</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các</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triều</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đại</a:t>
            </a:r>
            <a:r>
              <a:rPr lang="en-US" sz="2100" b="1" dirty="0">
                <a:solidFill>
                  <a:schemeClr val="tx1"/>
                </a:solidFill>
                <a:latin typeface="Times New Roman" pitchFamily="18" charset="0"/>
                <a:cs typeface="Times New Roman" pitchFamily="18" charset="0"/>
              </a:rPr>
              <a:t> </a:t>
            </a:r>
            <a:r>
              <a:rPr lang="en-US" sz="2100" b="1" dirty="0" err="1">
                <a:solidFill>
                  <a:schemeClr val="tx1"/>
                </a:solidFill>
                <a:latin typeface="Times New Roman" pitchFamily="18" charset="0"/>
                <a:cs typeface="Times New Roman" pitchFamily="18" charset="0"/>
              </a:rPr>
              <a:t>trước</a:t>
            </a:r>
            <a:r>
              <a:rPr lang="en-US" sz="2100" b="1" dirty="0">
                <a:solidFill>
                  <a:schemeClr val="tx1"/>
                </a:solidFill>
                <a:latin typeface="Times New Roman" pitchFamily="18" charset="0"/>
                <a:cs typeface="Times New Roman" pitchFamily="18" charset="0"/>
              </a:rPr>
              <a:t>.</a:t>
            </a:r>
          </a:p>
          <a:p>
            <a:pPr>
              <a:defRPr/>
            </a:pPr>
            <a:endParaRPr lang="en-US" sz="2100" b="1" dirty="0">
              <a:solidFill>
                <a:schemeClr val="tx1"/>
              </a:solidFill>
              <a:cs typeface="Calibri" pitchFamily="34" charset="0"/>
            </a:endParaRPr>
          </a:p>
        </p:txBody>
      </p:sp>
      <p:sp>
        <p:nvSpPr>
          <p:cNvPr id="2" name="Left Arrow 1">
            <a:hlinkClick r:id="rId2" action="ppaction://hlinksldjump"/>
            <a:extLst>
              <a:ext uri="{FF2B5EF4-FFF2-40B4-BE49-F238E27FC236}">
                <a16:creationId xmlns:a16="http://schemas.microsoft.com/office/drawing/2014/main" id="{21B0EE4B-324B-FFAB-FEE8-8CFF0BAFBA33}"/>
              </a:ext>
            </a:extLst>
          </p:cNvPr>
          <p:cNvSpPr/>
          <p:nvPr/>
        </p:nvSpPr>
        <p:spPr>
          <a:xfrm>
            <a:off x="7315200" y="4114800"/>
            <a:ext cx="406004" cy="38576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75">
              <a:solidFill>
                <a:srgbClr val="FFFFFF"/>
              </a:solidFill>
            </a:endParaRPr>
          </a:p>
        </p:txBody>
      </p:sp>
      <p:sp>
        <p:nvSpPr>
          <p:cNvPr id="3" name="Cloud Callout 2">
            <a:extLst>
              <a:ext uri="{FF2B5EF4-FFF2-40B4-BE49-F238E27FC236}">
                <a16:creationId xmlns:a16="http://schemas.microsoft.com/office/drawing/2014/main" id="{7334023F-D122-FFD3-7B93-02EB8B9DA434}"/>
              </a:ext>
            </a:extLst>
          </p:cNvPr>
          <p:cNvSpPr/>
          <p:nvPr/>
        </p:nvSpPr>
        <p:spPr>
          <a:xfrm>
            <a:off x="5057776" y="86916"/>
            <a:ext cx="2461022" cy="1513284"/>
          </a:xfrm>
          <a:prstGeom prst="cloudCallou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en-US" sz="1500" b="1" dirty="0" err="1">
                <a:solidFill>
                  <a:srgbClr val="FF0000"/>
                </a:solidFill>
                <a:latin typeface="Times New Roman" panose="02020603050405020304" pitchFamily="18" charset="0"/>
                <a:cs typeface="Times New Roman" panose="02020603050405020304" pitchFamily="18" charset="0"/>
              </a:rPr>
              <a:t>Nêu</a:t>
            </a:r>
            <a:r>
              <a:rPr lang="en-US" altLang="en-US" sz="1500" b="1" dirty="0">
                <a:solidFill>
                  <a:srgbClr val="FF0000"/>
                </a:solidFill>
                <a:latin typeface="Times New Roman" panose="02020603050405020304" pitchFamily="18" charset="0"/>
                <a:cs typeface="Times New Roman" panose="02020603050405020304" pitchFamily="18" charset="0"/>
              </a:rPr>
              <a:t> </a:t>
            </a:r>
            <a:r>
              <a:rPr lang="en-US" altLang="en-US" sz="1500" b="1" dirty="0" err="1">
                <a:solidFill>
                  <a:srgbClr val="FF0000"/>
                </a:solidFill>
                <a:latin typeface="Times New Roman" panose="02020603050405020304" pitchFamily="18" charset="0"/>
                <a:cs typeface="Times New Roman" panose="02020603050405020304" pitchFamily="18" charset="0"/>
              </a:rPr>
              <a:t>nhận</a:t>
            </a:r>
            <a:r>
              <a:rPr lang="en-US" altLang="en-US" sz="1500" b="1" dirty="0">
                <a:solidFill>
                  <a:srgbClr val="FF0000"/>
                </a:solidFill>
                <a:latin typeface="Times New Roman" panose="02020603050405020304" pitchFamily="18" charset="0"/>
                <a:cs typeface="Times New Roman" panose="02020603050405020304" pitchFamily="18" charset="0"/>
              </a:rPr>
              <a:t> </a:t>
            </a:r>
            <a:r>
              <a:rPr lang="en-US" altLang="en-US" sz="1500" b="1" dirty="0" err="1">
                <a:solidFill>
                  <a:srgbClr val="FF0000"/>
                </a:solidFill>
                <a:latin typeface="Times New Roman" panose="02020603050405020304" pitchFamily="18" charset="0"/>
                <a:cs typeface="Times New Roman" panose="02020603050405020304" pitchFamily="18" charset="0"/>
              </a:rPr>
              <a:t>xét</a:t>
            </a:r>
            <a:r>
              <a:rPr lang="en-US" altLang="en-US" sz="1500" b="1" dirty="0">
                <a:solidFill>
                  <a:srgbClr val="FF0000"/>
                </a:solidFill>
                <a:latin typeface="Times New Roman" panose="02020603050405020304" pitchFamily="18" charset="0"/>
                <a:cs typeface="Times New Roman" panose="02020603050405020304" pitchFamily="18" charset="0"/>
              </a:rPr>
              <a:t> </a:t>
            </a:r>
            <a:r>
              <a:rPr lang="en-US" altLang="en-US" sz="1500" b="1" dirty="0" err="1">
                <a:solidFill>
                  <a:srgbClr val="FF0000"/>
                </a:solidFill>
                <a:latin typeface="Times New Roman" panose="02020603050405020304" pitchFamily="18" charset="0"/>
                <a:cs typeface="Times New Roman" panose="02020603050405020304" pitchFamily="18" charset="0"/>
              </a:rPr>
              <a:t>về</a:t>
            </a:r>
            <a:r>
              <a:rPr lang="en-US" altLang="en-US" sz="1500" b="1" dirty="0">
                <a:solidFill>
                  <a:srgbClr val="FF0000"/>
                </a:solidFill>
                <a:latin typeface="Times New Roman" panose="02020603050405020304" pitchFamily="18" charset="0"/>
                <a:cs typeface="Times New Roman" panose="02020603050405020304" pitchFamily="18" charset="0"/>
              </a:rPr>
              <a:t> </a:t>
            </a:r>
            <a:r>
              <a:rPr lang="en-US" altLang="en-US" sz="1500" b="1" dirty="0" err="1">
                <a:solidFill>
                  <a:srgbClr val="FF0000"/>
                </a:solidFill>
                <a:latin typeface="Times New Roman" panose="02020603050405020304" pitchFamily="18" charset="0"/>
                <a:cs typeface="Times New Roman" panose="02020603050405020304" pitchFamily="18" charset="0"/>
              </a:rPr>
              <a:t>chính</a:t>
            </a:r>
            <a:r>
              <a:rPr lang="en-US" altLang="en-US" sz="1500" b="1" dirty="0">
                <a:solidFill>
                  <a:srgbClr val="FF0000"/>
                </a:solidFill>
                <a:latin typeface="Times New Roman" panose="02020603050405020304" pitchFamily="18" charset="0"/>
                <a:cs typeface="Times New Roman" panose="02020603050405020304" pitchFamily="18" charset="0"/>
              </a:rPr>
              <a:t> </a:t>
            </a:r>
            <a:r>
              <a:rPr lang="en-US" altLang="en-US" sz="1500" b="1" dirty="0" err="1">
                <a:solidFill>
                  <a:srgbClr val="FF0000"/>
                </a:solidFill>
                <a:latin typeface="Times New Roman" panose="02020603050405020304" pitchFamily="18" charset="0"/>
                <a:cs typeface="Times New Roman" panose="02020603050405020304" pitchFamily="18" charset="0"/>
              </a:rPr>
              <a:t>quyền</a:t>
            </a:r>
            <a:r>
              <a:rPr lang="en-US" altLang="en-US" sz="1500" b="1" dirty="0">
                <a:solidFill>
                  <a:srgbClr val="FF0000"/>
                </a:solidFill>
                <a:latin typeface="Times New Roman" panose="02020603050405020304" pitchFamily="18" charset="0"/>
                <a:cs typeface="Times New Roman" panose="02020603050405020304" pitchFamily="18" charset="0"/>
              </a:rPr>
              <a:t> </a:t>
            </a:r>
            <a:r>
              <a:rPr lang="en-US" altLang="en-US" sz="1500" b="1" dirty="0" err="1">
                <a:solidFill>
                  <a:srgbClr val="FF0000"/>
                </a:solidFill>
                <a:latin typeface="Times New Roman" panose="02020603050405020304" pitchFamily="18" charset="0"/>
                <a:cs typeface="Times New Roman" panose="02020603050405020304" pitchFamily="18" charset="0"/>
              </a:rPr>
              <a:t>thời</a:t>
            </a:r>
            <a:r>
              <a:rPr lang="en-US" altLang="en-US" sz="1500" b="1" dirty="0">
                <a:solidFill>
                  <a:srgbClr val="FF0000"/>
                </a:solidFill>
                <a:latin typeface="Times New Roman" panose="02020603050405020304" pitchFamily="18" charset="0"/>
                <a:cs typeface="Times New Roman" panose="02020603050405020304" pitchFamily="18" charset="0"/>
              </a:rPr>
              <a:t> Lê </a:t>
            </a:r>
            <a:r>
              <a:rPr lang="en-US" altLang="en-US" sz="1500" b="1" dirty="0" err="1">
                <a:solidFill>
                  <a:srgbClr val="FF0000"/>
                </a:solidFill>
                <a:latin typeface="Times New Roman" panose="02020603050405020304" pitchFamily="18" charset="0"/>
                <a:cs typeface="Times New Roman" panose="02020603050405020304" pitchFamily="18" charset="0"/>
              </a:rPr>
              <a:t>Sơ</a:t>
            </a:r>
            <a:r>
              <a:rPr lang="en-US" altLang="en-US" sz="1500" b="1" dirty="0">
                <a:solidFill>
                  <a:srgbClr val="FF0000"/>
                </a:solidFill>
                <a:latin typeface="Times New Roman" panose="02020603050405020304" pitchFamily="18" charset="0"/>
                <a:cs typeface="Times New Roman" panose="02020603050405020304" pitchFamily="18" charset="0"/>
              </a:rPr>
              <a:t>?</a:t>
            </a:r>
            <a:endParaRPr lang="en-US" sz="15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wipe(down)">
                                      <p:cBhvr>
                                        <p:cTn id="21" dur="500"/>
                                        <p:tgtEl>
                                          <p:spTgt spid="4">
                                            <p:bg/>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500"/>
                                        <p:tgtEl>
                                          <p:spTgt spid="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down)">
                                      <p:cBhvr>
                                        <p:cTn id="31" dur="500"/>
                                        <p:tgtEl>
                                          <p:spTgt spid="4">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mph" presetSubtype="0" fill="hold" nodeType="clickEffect">
                                  <p:stCondLst>
                                    <p:cond delay="0"/>
                                  </p:stCondLst>
                                  <p:childTnLst>
                                    <p:animClr clrSpc="hsl" dir="cw">
                                      <p:cBhvr override="childStyle">
                                        <p:cTn id="35" dur="500" fill="hold"/>
                                        <p:tgtEl>
                                          <p:spTgt spid="4">
                                            <p:txEl>
                                              <p:pRg st="0" end="0"/>
                                            </p:txEl>
                                          </p:spTgt>
                                        </p:tgtEl>
                                        <p:attrNameLst>
                                          <p:attrName>style.color</p:attrName>
                                        </p:attrNameLst>
                                      </p:cBhvr>
                                      <p:by>
                                        <p:hsl h="7200000" s="0" l="0"/>
                                      </p:by>
                                    </p:animClr>
                                    <p:animClr clrSpc="hsl" dir="cw">
                                      <p:cBhvr>
                                        <p:cTn id="36" dur="500" fill="hold"/>
                                        <p:tgtEl>
                                          <p:spTgt spid="4">
                                            <p:txEl>
                                              <p:pRg st="0" end="0"/>
                                            </p:txEl>
                                          </p:spTgt>
                                        </p:tgtEl>
                                        <p:attrNameLst>
                                          <p:attrName>fillcolor</p:attrName>
                                        </p:attrNameLst>
                                      </p:cBhvr>
                                      <p:by>
                                        <p:hsl h="7200000" s="0" l="0"/>
                                      </p:by>
                                    </p:animClr>
                                    <p:animClr clrSpc="hsl" dir="cw">
                                      <p:cBhvr>
                                        <p:cTn id="37" dur="500" fill="hold"/>
                                        <p:tgtEl>
                                          <p:spTgt spid="4">
                                            <p:txEl>
                                              <p:pRg st="0" end="0"/>
                                            </p:txEl>
                                          </p:spTgt>
                                        </p:tgtEl>
                                        <p:attrNameLst>
                                          <p:attrName>stroke.color</p:attrName>
                                        </p:attrNameLst>
                                      </p:cBhvr>
                                      <p:by>
                                        <p:hsl h="7200000" s="0" l="0"/>
                                      </p:by>
                                    </p:animClr>
                                    <p:set>
                                      <p:cBhvr>
                                        <p:cTn id="38"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animBg="1"/>
      <p:bldP spid="3" grpId="1" animBg="1"/>
      <p:bldP spid="3" grpId="2" animBg="1"/>
      <p:bldP spid="3"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êu đề 1">
            <a:extLst>
              <a:ext uri="{FF2B5EF4-FFF2-40B4-BE49-F238E27FC236}">
                <a16:creationId xmlns:a16="http://schemas.microsoft.com/office/drawing/2014/main" id="{E8F10BCE-057B-E508-4742-BDA427B92396}"/>
              </a:ext>
            </a:extLst>
          </p:cNvPr>
          <p:cNvSpPr>
            <a:spLocks noGrp="1"/>
          </p:cNvSpPr>
          <p:nvPr>
            <p:ph type="title"/>
          </p:nvPr>
        </p:nvSpPr>
        <p:spPr>
          <a:xfrm>
            <a:off x="860066" y="1284926"/>
            <a:ext cx="2006203" cy="475060"/>
          </a:xfrm>
        </p:spPr>
        <p:txBody>
          <a:bodyPr/>
          <a:lstStyle/>
          <a:p>
            <a:pPr eaLnBrk="1" hangingPunct="1"/>
            <a:r>
              <a:rPr lang="vi-VN" altLang="en-US" sz="2100" dirty="0"/>
              <a:t>* Quân đội:</a:t>
            </a:r>
            <a:endParaRPr lang="en-US" altLang="en-US" sz="2100" dirty="0"/>
          </a:p>
        </p:txBody>
      </p:sp>
      <p:sp>
        <p:nvSpPr>
          <p:cNvPr id="7171" name="Chỗ dành sẵn cho Nội dung 2">
            <a:extLst>
              <a:ext uri="{FF2B5EF4-FFF2-40B4-BE49-F238E27FC236}">
                <a16:creationId xmlns:a16="http://schemas.microsoft.com/office/drawing/2014/main" id="{3CD01F3C-B8BA-D7B2-D7DE-CA20C94B1DE3}"/>
              </a:ext>
            </a:extLst>
          </p:cNvPr>
          <p:cNvSpPr>
            <a:spLocks noGrp="1"/>
          </p:cNvSpPr>
          <p:nvPr>
            <p:ph idx="1"/>
          </p:nvPr>
        </p:nvSpPr>
        <p:spPr>
          <a:xfrm>
            <a:off x="1447800" y="1770753"/>
            <a:ext cx="6781800" cy="877197"/>
          </a:xfrm>
        </p:spPr>
        <p:txBody>
          <a:bodyPr>
            <a:noAutofit/>
          </a:bodyPr>
          <a:lstStyle/>
          <a:p>
            <a:pPr eaLnBrk="1" hangingPunct="1">
              <a:buFontTx/>
              <a:buChar char="-"/>
            </a:pPr>
            <a:r>
              <a:rPr lang="vi-VN" altLang="en-US" sz="2400" dirty="0">
                <a:latin typeface="Times New Roman" panose="02020603050405020304" pitchFamily="18" charset="0"/>
                <a:cs typeface="Times New Roman" panose="02020603050405020304" pitchFamily="18" charset="0"/>
              </a:rPr>
              <a:t>Chú trọng xây dựng quân đội mạnh</a:t>
            </a:r>
          </a:p>
          <a:p>
            <a:pPr eaLnBrk="1" hangingPunct="1">
              <a:buFontTx/>
              <a:buChar char="-"/>
            </a:pPr>
            <a:r>
              <a:rPr lang="vi-VN" altLang="en-US" sz="2400" dirty="0">
                <a:latin typeface="Times New Roman" panose="02020603050405020304" pitchFamily="18" charset="0"/>
                <a:cs typeface="Times New Roman" panose="02020603050405020304" pitchFamily="18" charset="0"/>
              </a:rPr>
              <a:t>Tiếp tục thi hành chính sách « ngụ binh ư nông».</a:t>
            </a:r>
            <a:endParaRPr lang="en-US" alt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ECDC87F-F2AA-43A2-B5CD-FDD2891803DF}"/>
              </a:ext>
            </a:extLst>
          </p:cNvPr>
          <p:cNvSpPr txBox="1">
            <a:spLocks noChangeArrowheads="1"/>
          </p:cNvSpPr>
          <p:nvPr/>
        </p:nvSpPr>
        <p:spPr bwMode="auto">
          <a:xfrm>
            <a:off x="2627710" y="205979"/>
            <a:ext cx="567809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dirty="0" err="1">
                <a:latin typeface="Times New Roman" panose="02020603050405020304" pitchFamily="18" charset="0"/>
                <a:cs typeface="Times New Roman" panose="02020603050405020304" pitchFamily="18" charset="0"/>
              </a:rPr>
              <a:t>Bài</a:t>
            </a:r>
            <a:r>
              <a:rPr lang="en-US" altLang="en-US" sz="2200" b="1" dirty="0">
                <a:latin typeface="Times New Roman" panose="02020603050405020304" pitchFamily="18" charset="0"/>
                <a:cs typeface="Times New Roman" panose="02020603050405020304" pitchFamily="18" charset="0"/>
              </a:rPr>
              <a:t> 17: ĐẠI VIỆT THỜI LÊ SƠ</a:t>
            </a:r>
            <a:r>
              <a:rPr lang="vi-VN" altLang="en-US" sz="2200" b="1" dirty="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( 1428- 1527)</a:t>
            </a:r>
            <a:endParaRPr lang="vi-VN" altLang="en-US" sz="2200" b="1" dirty="0">
              <a:latin typeface="Times New Roman" panose="02020603050405020304" pitchFamily="18" charset="0"/>
              <a:cs typeface="Times New Roman" panose="02020603050405020304" pitchFamily="18" charset="0"/>
            </a:endParaRPr>
          </a:p>
        </p:txBody>
      </p:sp>
      <p:sp>
        <p:nvSpPr>
          <p:cNvPr id="17413" name="TextBox 4">
            <a:extLst>
              <a:ext uri="{FF2B5EF4-FFF2-40B4-BE49-F238E27FC236}">
                <a16:creationId xmlns:a16="http://schemas.microsoft.com/office/drawing/2014/main" id="{D87743C9-99F5-C3D7-2198-9BAD753B4288}"/>
              </a:ext>
            </a:extLst>
          </p:cNvPr>
          <p:cNvSpPr txBox="1">
            <a:spLocks noChangeArrowheads="1"/>
          </p:cNvSpPr>
          <p:nvPr/>
        </p:nvSpPr>
        <p:spPr bwMode="auto">
          <a:xfrm>
            <a:off x="838200" y="823261"/>
            <a:ext cx="5083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400" b="1" dirty="0">
                <a:latin typeface="Times New Roman" panose="02020603050405020304" pitchFamily="18" charset="0"/>
                <a:cs typeface="Times New Roman" panose="02020603050405020304" pitchFamily="18" charset="0"/>
              </a:rPr>
              <a:t> 1</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Sự thành lập Vương triều Lê sơ.</a:t>
            </a:r>
            <a:endParaRPr lang="en-US" altLang="en-US" sz="2400" dirty="0">
              <a:latin typeface="Trebuchet MS" panose="020B0603020202020204" pitchFamily="3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413"/>
                                        </p:tgtEl>
                                        <p:attrNameLst>
                                          <p:attrName>style.visibility</p:attrName>
                                        </p:attrNameLst>
                                      </p:cBhvr>
                                      <p:to>
                                        <p:strVal val="visible"/>
                                      </p:to>
                                    </p:set>
                                    <p:animEffect transition="in" filter="fade">
                                      <p:cBhvr>
                                        <p:cTn id="14" dur="1000"/>
                                        <p:tgtEl>
                                          <p:spTgt spid="17413"/>
                                        </p:tgtEl>
                                      </p:cBhvr>
                                    </p:animEffect>
                                    <p:anim calcmode="lin" valueType="num">
                                      <p:cBhvr>
                                        <p:cTn id="15" dur="1000" fill="hold"/>
                                        <p:tgtEl>
                                          <p:spTgt spid="17413"/>
                                        </p:tgtEl>
                                        <p:attrNameLst>
                                          <p:attrName>ppt_x</p:attrName>
                                        </p:attrNameLst>
                                      </p:cBhvr>
                                      <p:tavLst>
                                        <p:tav tm="0">
                                          <p:val>
                                            <p:strVal val="#ppt_x"/>
                                          </p:val>
                                        </p:tav>
                                        <p:tav tm="100000">
                                          <p:val>
                                            <p:strVal val="#ppt_x"/>
                                          </p:val>
                                        </p:tav>
                                      </p:tavLst>
                                    </p:anim>
                                    <p:anim calcmode="lin" valueType="num">
                                      <p:cBhvr>
                                        <p:cTn id="16"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1000"/>
                                        <p:tgtEl>
                                          <p:spTgt spid="7170"/>
                                        </p:tgtEl>
                                      </p:cBhvr>
                                    </p:animEffect>
                                    <p:anim calcmode="lin" valueType="num">
                                      <p:cBhvr>
                                        <p:cTn id="22" dur="1000" fill="hold"/>
                                        <p:tgtEl>
                                          <p:spTgt spid="7170"/>
                                        </p:tgtEl>
                                        <p:attrNameLst>
                                          <p:attrName>ppt_x</p:attrName>
                                        </p:attrNameLst>
                                      </p:cBhvr>
                                      <p:tavLst>
                                        <p:tav tm="0">
                                          <p:val>
                                            <p:strVal val="#ppt_x"/>
                                          </p:val>
                                        </p:tav>
                                        <p:tav tm="100000">
                                          <p:val>
                                            <p:strVal val="#ppt_x"/>
                                          </p:val>
                                        </p:tav>
                                      </p:tavLst>
                                    </p:anim>
                                    <p:anim calcmode="lin" valueType="num">
                                      <p:cBhvr>
                                        <p:cTn id="2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0" end="0"/>
                                            </p:txEl>
                                          </p:spTgt>
                                        </p:tgtEl>
                                        <p:attrNameLst>
                                          <p:attrName>style.visibility</p:attrName>
                                        </p:attrNameLst>
                                      </p:cBhvr>
                                      <p:to>
                                        <p:strVal val="visible"/>
                                      </p:to>
                                    </p:set>
                                    <p:animEffect transition="in" filter="fade">
                                      <p:cBhvr>
                                        <p:cTn id="28" dur="1000"/>
                                        <p:tgtEl>
                                          <p:spTgt spid="7171">
                                            <p:txEl>
                                              <p:pRg st="0" end="0"/>
                                            </p:txEl>
                                          </p:spTgt>
                                        </p:tgtEl>
                                      </p:cBhvr>
                                    </p:animEffect>
                                    <p:anim calcmode="lin" valueType="num">
                                      <p:cBhvr>
                                        <p:cTn id="29"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1" end="1"/>
                                            </p:txEl>
                                          </p:spTgt>
                                        </p:tgtEl>
                                        <p:attrNameLst>
                                          <p:attrName>style.visibility</p:attrName>
                                        </p:attrNameLst>
                                      </p:cBhvr>
                                      <p:to>
                                        <p:strVal val="visible"/>
                                      </p:to>
                                    </p:set>
                                    <p:animEffect transition="in" filter="fade">
                                      <p:cBhvr>
                                        <p:cTn id="35" dur="1000"/>
                                        <p:tgtEl>
                                          <p:spTgt spid="7171">
                                            <p:txEl>
                                              <p:pRg st="1" end="1"/>
                                            </p:txEl>
                                          </p:spTgt>
                                        </p:tgtEl>
                                      </p:cBhvr>
                                    </p:animEffect>
                                    <p:anim calcmode="lin" valueType="num">
                                      <p:cBhvr>
                                        <p:cTn id="36"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74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a:extLst>
              <a:ext uri="{FF2B5EF4-FFF2-40B4-BE49-F238E27FC236}">
                <a16:creationId xmlns:a16="http://schemas.microsoft.com/office/drawing/2014/main" id="{1140BCA9-5F4E-3600-0DA4-65D7E7B62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763000" cy="51435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3">
            <a:extLst>
              <a:ext uri="{FF2B5EF4-FFF2-40B4-BE49-F238E27FC236}">
                <a16:creationId xmlns:a16="http://schemas.microsoft.com/office/drawing/2014/main" id="{88A72013-5236-FBA0-8EC1-254F17C0643F}"/>
              </a:ext>
            </a:extLst>
          </p:cNvPr>
          <p:cNvSpPr>
            <a:spLocks noChangeArrowheads="1"/>
          </p:cNvSpPr>
          <p:nvPr/>
        </p:nvSpPr>
        <p:spPr bwMode="auto">
          <a:xfrm>
            <a:off x="5825215" y="828675"/>
            <a:ext cx="1058303" cy="438582"/>
          </a:xfrm>
          <a:prstGeom prst="rect">
            <a:avLst/>
          </a:prstGeom>
          <a:noFill/>
          <a:ln w="76200" cmpd="tri">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50">
                <a:solidFill>
                  <a:srgbClr val="FF0000"/>
                </a:solidFill>
                <a:latin typeface="Times New Roman" panose="02020603050405020304" pitchFamily="18" charset="0"/>
                <a:cs typeface="Times New Roman" panose="02020603050405020304" pitchFamily="18" charset="0"/>
              </a:rPr>
              <a:t>Kị binh</a:t>
            </a:r>
          </a:p>
        </p:txBody>
      </p:sp>
    </p:spTree>
  </p:cSld>
  <p:clrMapOvr>
    <a:masterClrMapping/>
  </p:clrMapOvr>
  <p:transition spd="slow" advClick="0" advTm="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
            <a:extLst>
              <a:ext uri="{FF2B5EF4-FFF2-40B4-BE49-F238E27FC236}">
                <a16:creationId xmlns:a16="http://schemas.microsoft.com/office/drawing/2014/main" id="{58C01CEB-BC73-04F1-C859-DD19A7618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53400" cy="51435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59" name="Rectangle 3">
            <a:extLst>
              <a:ext uri="{FF2B5EF4-FFF2-40B4-BE49-F238E27FC236}">
                <a16:creationId xmlns:a16="http://schemas.microsoft.com/office/drawing/2014/main" id="{CF8D47C9-6B68-486D-F82D-2D653F7FBE87}"/>
              </a:ext>
            </a:extLst>
          </p:cNvPr>
          <p:cNvSpPr>
            <a:spLocks noChangeArrowheads="1"/>
          </p:cNvSpPr>
          <p:nvPr/>
        </p:nvSpPr>
        <p:spPr bwMode="auto">
          <a:xfrm>
            <a:off x="2033588" y="411956"/>
            <a:ext cx="1657350" cy="438582"/>
          </a:xfrm>
          <a:prstGeom prst="rect">
            <a:avLst/>
          </a:prstGeom>
          <a:noFill/>
          <a:ln w="76200" cmpd="tri">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50">
                <a:solidFill>
                  <a:srgbClr val="FF0000"/>
                </a:solidFill>
                <a:latin typeface="Times New Roman" panose="02020603050405020304" pitchFamily="18" charset="0"/>
                <a:cs typeface="Times New Roman" panose="02020603050405020304" pitchFamily="18" charset="0"/>
              </a:rPr>
              <a:t>Tượng binh</a:t>
            </a:r>
          </a:p>
        </p:txBody>
      </p:sp>
    </p:spTree>
  </p:cSld>
  <p:clrMapOvr>
    <a:masterClrMapping/>
  </p:clrMapOvr>
  <p:transition spd="slow" advClick="0" advTm="150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
            <a:extLst>
              <a:ext uri="{FF2B5EF4-FFF2-40B4-BE49-F238E27FC236}">
                <a16:creationId xmlns:a16="http://schemas.microsoft.com/office/drawing/2014/main" id="{098366A8-34A0-8272-11B4-7C34BA16D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534399" cy="51435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3" name="Rectangle 3">
            <a:extLst>
              <a:ext uri="{FF2B5EF4-FFF2-40B4-BE49-F238E27FC236}">
                <a16:creationId xmlns:a16="http://schemas.microsoft.com/office/drawing/2014/main" id="{938AE78C-2C79-5F4A-CA61-03B622D5D487}"/>
              </a:ext>
            </a:extLst>
          </p:cNvPr>
          <p:cNvSpPr>
            <a:spLocks noChangeArrowheads="1"/>
          </p:cNvSpPr>
          <p:nvPr/>
        </p:nvSpPr>
        <p:spPr bwMode="auto">
          <a:xfrm>
            <a:off x="5415260" y="3842147"/>
            <a:ext cx="1547219" cy="438582"/>
          </a:xfrm>
          <a:prstGeom prst="rect">
            <a:avLst/>
          </a:prstGeom>
          <a:noFill/>
          <a:ln w="76200" cmpd="tri">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50" b="1">
                <a:solidFill>
                  <a:srgbClr val="FF0000"/>
                </a:solidFill>
                <a:latin typeface="Times New Roman" panose="02020603050405020304" pitchFamily="18" charset="0"/>
                <a:cs typeface="Times New Roman" panose="02020603050405020304" pitchFamily="18" charset="0"/>
              </a:rPr>
              <a:t>Thủy binh</a:t>
            </a:r>
            <a:r>
              <a:rPr lang="en-US" altLang="en-US" sz="225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advClick="0" advTm="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F955B88-2E08-B468-DAB2-02F95FA35DA1}"/>
              </a:ext>
            </a:extLst>
          </p:cNvPr>
          <p:cNvSpPr>
            <a:spLocks noGrp="1"/>
          </p:cNvSpPr>
          <p:nvPr>
            <p:ph type="title"/>
          </p:nvPr>
        </p:nvSpPr>
        <p:spPr>
          <a:xfrm>
            <a:off x="2250281" y="303610"/>
            <a:ext cx="4629150" cy="445294"/>
          </a:xfrm>
        </p:spPr>
        <p:txBody>
          <a:bodyPr/>
          <a:lstStyle/>
          <a:p>
            <a:pPr eaLnBrk="1" hangingPunct="1"/>
            <a:r>
              <a:rPr lang="en-US" altLang="en-US" sz="2100">
                <a:solidFill>
                  <a:srgbClr val="FF0066"/>
                </a:solidFill>
                <a:latin typeface="Times New Roman" panose="02020603050405020304" pitchFamily="18" charset="0"/>
              </a:rPr>
              <a:t>VŨ KHÍ THỜI LÊ</a:t>
            </a:r>
          </a:p>
        </p:txBody>
      </p:sp>
      <p:grpSp>
        <p:nvGrpSpPr>
          <p:cNvPr id="6" name="Group 5">
            <a:extLst>
              <a:ext uri="{FF2B5EF4-FFF2-40B4-BE49-F238E27FC236}">
                <a16:creationId xmlns:a16="http://schemas.microsoft.com/office/drawing/2014/main" id="{007F3A75-88FA-BDDA-8AFE-CDD18CF652B8}"/>
              </a:ext>
            </a:extLst>
          </p:cNvPr>
          <p:cNvGrpSpPr>
            <a:grpSpLocks/>
          </p:cNvGrpSpPr>
          <p:nvPr/>
        </p:nvGrpSpPr>
        <p:grpSpPr bwMode="auto">
          <a:xfrm>
            <a:off x="5026819" y="748904"/>
            <a:ext cx="3645693" cy="3751659"/>
            <a:chOff x="6903720" y="664146"/>
            <a:chExt cx="5288280" cy="6193854"/>
          </a:xfrm>
        </p:grpSpPr>
        <p:pic>
          <p:nvPicPr>
            <p:cNvPr id="21511" name="Picture 3">
              <a:hlinkClick r:id="rId2"/>
              <a:extLst>
                <a:ext uri="{FF2B5EF4-FFF2-40B4-BE49-F238E27FC236}">
                  <a16:creationId xmlns:a16="http://schemas.microsoft.com/office/drawing/2014/main" id="{DA411E4F-3CE0-7A3A-FC9E-2ACDD065F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720" y="664146"/>
              <a:ext cx="5158105"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C8AB94E-DC95-98D2-65F9-D887BBC5CCFA}"/>
                </a:ext>
              </a:extLst>
            </p:cNvPr>
            <p:cNvSpPr/>
            <p:nvPr/>
          </p:nvSpPr>
          <p:spPr>
            <a:xfrm>
              <a:off x="6903720" y="6330909"/>
              <a:ext cx="5288280" cy="52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0D0D0D"/>
                  </a:solidFill>
                  <a:latin typeface="Times New Roman" pitchFamily="18" charset="0"/>
                  <a:cs typeface="Times New Roman" pitchFamily="18" charset="0"/>
                </a:rPr>
                <a:t>Súng thần cơ</a:t>
              </a:r>
            </a:p>
          </p:txBody>
        </p:sp>
      </p:grpSp>
      <p:grpSp>
        <p:nvGrpSpPr>
          <p:cNvPr id="5" name="Group 4">
            <a:extLst>
              <a:ext uri="{FF2B5EF4-FFF2-40B4-BE49-F238E27FC236}">
                <a16:creationId xmlns:a16="http://schemas.microsoft.com/office/drawing/2014/main" id="{13FFAA7E-9CB1-B6BF-BBF7-6657EF416273}"/>
              </a:ext>
            </a:extLst>
          </p:cNvPr>
          <p:cNvGrpSpPr>
            <a:grpSpLocks/>
          </p:cNvGrpSpPr>
          <p:nvPr/>
        </p:nvGrpSpPr>
        <p:grpSpPr bwMode="auto">
          <a:xfrm>
            <a:off x="457200" y="748904"/>
            <a:ext cx="4366023" cy="3715940"/>
            <a:chOff x="255270" y="664146"/>
            <a:chExt cx="6286500" cy="6129846"/>
          </a:xfrm>
        </p:grpSpPr>
        <p:pic>
          <p:nvPicPr>
            <p:cNvPr id="21509" name="Picture 2">
              <a:extLst>
                <a:ext uri="{FF2B5EF4-FFF2-40B4-BE49-F238E27FC236}">
                  <a16:creationId xmlns:a16="http://schemas.microsoft.com/office/drawing/2014/main" id="{B9CE85D5-941A-7E34-8B77-CD7AB3A2A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 y="664146"/>
              <a:ext cx="6286500"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517AB41-2014-CD7D-BE2A-3AB054763C89}"/>
                </a:ext>
              </a:extLst>
            </p:cNvPr>
            <p:cNvSpPr/>
            <p:nvPr/>
          </p:nvSpPr>
          <p:spPr>
            <a:xfrm>
              <a:off x="365337" y="6197094"/>
              <a:ext cx="5935133" cy="596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latin typeface="Times New Roman" panose="02020603050405020304" pitchFamily="18" charset="0"/>
                  <a:cs typeface="Times New Roman" panose="02020603050405020304" pitchFamily="18" charset="0"/>
                </a:rPr>
                <a:t>Lưỡi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mũi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kiếm</a:t>
              </a:r>
              <a:r>
                <a:rPr lang="en-US" dirty="0">
                  <a:solidFill>
                    <a:schemeClr val="tx1"/>
                  </a:solidFill>
                  <a:latin typeface="Times New Roman" panose="02020603050405020304" pitchFamily="18" charset="0"/>
                  <a:cs typeface="Times New Roman" panose="02020603050405020304" pitchFamily="18" charset="0"/>
                </a:rPr>
                <a:t> </a:t>
              </a: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box(in)">
                                      <p:cBhvr>
                                        <p:cTn id="7" dur="500"/>
                                        <p:tgtEl>
                                          <p:spTgt spid="128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êu đề 1">
            <a:extLst>
              <a:ext uri="{FF2B5EF4-FFF2-40B4-BE49-F238E27FC236}">
                <a16:creationId xmlns:a16="http://schemas.microsoft.com/office/drawing/2014/main" id="{C71D6BB5-488E-8077-6F51-CA6F110CCE5C}"/>
              </a:ext>
            </a:extLst>
          </p:cNvPr>
          <p:cNvSpPr txBox="1">
            <a:spLocks noChangeArrowheads="1"/>
          </p:cNvSpPr>
          <p:nvPr/>
        </p:nvSpPr>
        <p:spPr bwMode="auto">
          <a:xfrm>
            <a:off x="1378743" y="1034811"/>
            <a:ext cx="167401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400" dirty="0">
                <a:latin typeface="Times New Roman" panose="02020603050405020304" pitchFamily="18" charset="0"/>
              </a:rPr>
              <a:t>* Pháp luật:</a:t>
            </a:r>
            <a:endParaRPr lang="en-US" altLang="en-US" sz="2400" dirty="0"/>
          </a:p>
        </p:txBody>
      </p:sp>
      <p:sp>
        <p:nvSpPr>
          <p:cNvPr id="7173" name="Chỗ dành sẵn cho Nội dung 2">
            <a:extLst>
              <a:ext uri="{FF2B5EF4-FFF2-40B4-BE49-F238E27FC236}">
                <a16:creationId xmlns:a16="http://schemas.microsoft.com/office/drawing/2014/main" id="{839A370E-FD49-30E1-A15A-6A025D73F58B}"/>
              </a:ext>
            </a:extLst>
          </p:cNvPr>
          <p:cNvSpPr txBox="1">
            <a:spLocks noChangeArrowheads="1"/>
          </p:cNvSpPr>
          <p:nvPr/>
        </p:nvSpPr>
        <p:spPr bwMode="auto">
          <a:xfrm>
            <a:off x="1571028" y="1369828"/>
            <a:ext cx="7725371"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B</a:t>
            </a:r>
            <a:r>
              <a:rPr lang="vi-VN" altLang="en-US" sz="2400" dirty="0">
                <a:latin typeface="Times New Roman" panose="02020603050405020304" pitchFamily="18" charset="0"/>
                <a:cs typeface="Times New Roman" panose="02020603050405020304" pitchFamily="18" charset="0"/>
              </a:rPr>
              <a:t>an hành bộ « Quốc triều hình luật» có nhiều điểm tiến bộ.</a:t>
            </a:r>
          </a:p>
        </p:txBody>
      </p:sp>
      <p:sp>
        <p:nvSpPr>
          <p:cNvPr id="4" name="Rectangle 3">
            <a:extLst>
              <a:ext uri="{FF2B5EF4-FFF2-40B4-BE49-F238E27FC236}">
                <a16:creationId xmlns:a16="http://schemas.microsoft.com/office/drawing/2014/main" id="{B4306BCE-7243-BF4B-6907-51F2211B36D5}"/>
              </a:ext>
            </a:extLst>
          </p:cNvPr>
          <p:cNvSpPr/>
          <p:nvPr/>
        </p:nvSpPr>
        <p:spPr>
          <a:xfrm>
            <a:off x="1378743" y="1878022"/>
            <a:ext cx="6386513" cy="7017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spcBef>
                <a:spcPct val="20000"/>
              </a:spcBef>
              <a:defRPr/>
            </a:pPr>
            <a:r>
              <a:rPr lang="vi-VN" altLang="en-US" dirty="0">
                <a:latin typeface="Times New Roman" pitchFamily="18" charset="0"/>
                <a:cs typeface="Times New Roman" pitchFamily="18" charset="0"/>
              </a:rPr>
              <a:t>Quốc triều hình luật gồm 722 điều được nhà sử học Phan Huy Chú </a:t>
            </a:r>
          </a:p>
          <a:p>
            <a:pPr eaLnBrk="1" hangingPunct="1">
              <a:spcBef>
                <a:spcPct val="20000"/>
              </a:spcBef>
              <a:defRPr/>
            </a:pPr>
            <a:r>
              <a:rPr lang="vi-VN" altLang="en-US" dirty="0">
                <a:latin typeface="Times New Roman" pitchFamily="18" charset="0"/>
                <a:cs typeface="Times New Roman" pitchFamily="18" charset="0"/>
              </a:rPr>
              <a:t>( thời Nguyễn) đánh giá: « Thật là cái mẫu mực để trị nước...»</a:t>
            </a:r>
          </a:p>
        </p:txBody>
      </p:sp>
      <p:sp>
        <p:nvSpPr>
          <p:cNvPr id="22536" name="TextBox 8">
            <a:extLst>
              <a:ext uri="{FF2B5EF4-FFF2-40B4-BE49-F238E27FC236}">
                <a16:creationId xmlns:a16="http://schemas.microsoft.com/office/drawing/2014/main" id="{94850883-FA2E-29FC-589B-5312A6AB11AE}"/>
              </a:ext>
            </a:extLst>
          </p:cNvPr>
          <p:cNvSpPr txBox="1">
            <a:spLocks noChangeArrowheads="1"/>
          </p:cNvSpPr>
          <p:nvPr/>
        </p:nvSpPr>
        <p:spPr bwMode="auto">
          <a:xfrm>
            <a:off x="990600" y="660558"/>
            <a:ext cx="510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400" b="1" dirty="0">
                <a:latin typeface="Times New Roman" panose="02020603050405020304" pitchFamily="18" charset="0"/>
                <a:cs typeface="Times New Roman" panose="02020603050405020304" pitchFamily="18" charset="0"/>
              </a:rPr>
              <a:t> 1</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Sự thành lập Vương triều Lê sơ.</a:t>
            </a:r>
            <a:endParaRPr lang="en-US" altLang="en-US" sz="2400" dirty="0">
              <a:latin typeface="Trebuchet MS" panose="020B0603020202020204" pitchFamily="34" charset="0"/>
            </a:endParaRPr>
          </a:p>
        </p:txBody>
      </p:sp>
      <p:sp>
        <p:nvSpPr>
          <p:cNvPr id="2" name="TextBox 1">
            <a:extLst>
              <a:ext uri="{FF2B5EF4-FFF2-40B4-BE49-F238E27FC236}">
                <a16:creationId xmlns:a16="http://schemas.microsoft.com/office/drawing/2014/main" id="{E1E0CEF0-632F-01F3-2AC0-94A1D5CDB59F}"/>
              </a:ext>
            </a:extLst>
          </p:cNvPr>
          <p:cNvSpPr txBox="1"/>
          <p:nvPr/>
        </p:nvSpPr>
        <p:spPr>
          <a:xfrm>
            <a:off x="1485901" y="3127773"/>
            <a:ext cx="926306" cy="138499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vi-VN" altLang="en-US" sz="2100" b="1" dirty="0">
                <a:solidFill>
                  <a:srgbClr val="6600FF"/>
                </a:solidFill>
                <a:latin typeface="Times New Roman" panose="02020603050405020304" pitchFamily="18" charset="0"/>
                <a:cs typeface="Times New Roman" panose="02020603050405020304" pitchFamily="18" charset="0"/>
              </a:rPr>
              <a:t>Quốc </a:t>
            </a:r>
            <a:endParaRPr lang="en-US" altLang="en-US" sz="2100" b="1" dirty="0">
              <a:solidFill>
                <a:srgbClr val="6600FF"/>
              </a:solidFill>
              <a:latin typeface="Times New Roman" panose="02020603050405020304" pitchFamily="18" charset="0"/>
              <a:cs typeface="Times New Roman" panose="02020603050405020304" pitchFamily="18" charset="0"/>
            </a:endParaRPr>
          </a:p>
          <a:p>
            <a:pPr algn="ctr">
              <a:defRPr/>
            </a:pPr>
            <a:r>
              <a:rPr lang="vi-VN" altLang="en-US" sz="2100" b="1" dirty="0">
                <a:solidFill>
                  <a:srgbClr val="6600FF"/>
                </a:solidFill>
                <a:latin typeface="Times New Roman" panose="02020603050405020304" pitchFamily="18" charset="0"/>
                <a:cs typeface="Times New Roman" panose="02020603050405020304" pitchFamily="18" charset="0"/>
              </a:rPr>
              <a:t>triều </a:t>
            </a:r>
            <a:endParaRPr lang="en-US" altLang="en-US" sz="2100" b="1" dirty="0">
              <a:solidFill>
                <a:srgbClr val="6600FF"/>
              </a:solidFill>
              <a:latin typeface="Times New Roman" panose="02020603050405020304" pitchFamily="18" charset="0"/>
              <a:cs typeface="Times New Roman" panose="02020603050405020304" pitchFamily="18" charset="0"/>
            </a:endParaRPr>
          </a:p>
          <a:p>
            <a:pPr algn="ctr">
              <a:defRPr/>
            </a:pPr>
            <a:r>
              <a:rPr lang="vi-VN" altLang="en-US" sz="2100" b="1" dirty="0">
                <a:solidFill>
                  <a:srgbClr val="6600FF"/>
                </a:solidFill>
                <a:latin typeface="Times New Roman" panose="02020603050405020304" pitchFamily="18" charset="0"/>
                <a:cs typeface="Times New Roman" panose="02020603050405020304" pitchFamily="18" charset="0"/>
              </a:rPr>
              <a:t>hình </a:t>
            </a:r>
            <a:endParaRPr lang="en-US" altLang="en-US" sz="2100" b="1" dirty="0">
              <a:solidFill>
                <a:srgbClr val="6600FF"/>
              </a:solidFill>
              <a:latin typeface="Times New Roman" panose="02020603050405020304" pitchFamily="18" charset="0"/>
              <a:cs typeface="Times New Roman" panose="02020603050405020304" pitchFamily="18" charset="0"/>
            </a:endParaRPr>
          </a:p>
          <a:p>
            <a:pPr algn="ctr">
              <a:defRPr/>
            </a:pPr>
            <a:r>
              <a:rPr lang="vi-VN" altLang="en-US" sz="2100" b="1" dirty="0">
                <a:solidFill>
                  <a:srgbClr val="6600FF"/>
                </a:solidFill>
                <a:latin typeface="Times New Roman" panose="02020603050405020304" pitchFamily="18" charset="0"/>
                <a:cs typeface="Times New Roman" panose="02020603050405020304" pitchFamily="18" charset="0"/>
              </a:rPr>
              <a:t>luật</a:t>
            </a:r>
            <a:endParaRPr lang="en-US" sz="2100" dirty="0"/>
          </a:p>
        </p:txBody>
      </p:sp>
      <p:cxnSp>
        <p:nvCxnSpPr>
          <p:cNvPr id="5" name="Straight Connector 4">
            <a:extLst>
              <a:ext uri="{FF2B5EF4-FFF2-40B4-BE49-F238E27FC236}">
                <a16:creationId xmlns:a16="http://schemas.microsoft.com/office/drawing/2014/main" id="{443007E8-1C83-3EDE-86BB-69A7C74B19B3}"/>
              </a:ext>
            </a:extLst>
          </p:cNvPr>
          <p:cNvCxnSpPr>
            <a:cxnSpLocks/>
            <a:stCxn id="2" idx="3"/>
            <a:endCxn id="10" idx="1"/>
          </p:cNvCxnSpPr>
          <p:nvPr/>
        </p:nvCxnSpPr>
        <p:spPr>
          <a:xfrm flipV="1">
            <a:off x="2412207" y="2654022"/>
            <a:ext cx="864393" cy="1166249"/>
          </a:xfrm>
          <a:prstGeom prst="line">
            <a:avLst/>
          </a:prstGeom>
        </p:spPr>
        <p:style>
          <a:lnRef idx="2">
            <a:schemeClr val="accent3"/>
          </a:lnRef>
          <a:fillRef idx="0">
            <a:schemeClr val="accent3"/>
          </a:fillRef>
          <a:effectRef idx="1">
            <a:schemeClr val="accent3"/>
          </a:effectRef>
          <a:fontRef idx="minor">
            <a:schemeClr val="tx1"/>
          </a:fontRef>
        </p:style>
      </p:cxnSp>
      <p:sp>
        <p:nvSpPr>
          <p:cNvPr id="10" name="TextBox 9">
            <a:extLst>
              <a:ext uri="{FF2B5EF4-FFF2-40B4-BE49-F238E27FC236}">
                <a16:creationId xmlns:a16="http://schemas.microsoft.com/office/drawing/2014/main" id="{C188A2CC-3767-A1F2-EB9E-4126CFACDB66}"/>
              </a:ext>
            </a:extLst>
          </p:cNvPr>
          <p:cNvSpPr txBox="1"/>
          <p:nvPr/>
        </p:nvSpPr>
        <p:spPr>
          <a:xfrm>
            <a:off x="3276600" y="2469356"/>
            <a:ext cx="4266010" cy="369332"/>
          </a:xfrm>
          <a:prstGeom prst="rect">
            <a:avLst/>
          </a:prstGeom>
          <a:ln>
            <a:solidFill>
              <a:srgbClr val="C00000"/>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FC7972B-E1B9-BF11-8719-2533EF5C0C0B}"/>
              </a:ext>
            </a:extLst>
          </p:cNvPr>
          <p:cNvSpPr txBox="1"/>
          <p:nvPr/>
        </p:nvSpPr>
        <p:spPr>
          <a:xfrm>
            <a:off x="3273029" y="2892029"/>
            <a:ext cx="4264819" cy="369332"/>
          </a:xfrm>
          <a:prstGeom prst="rect">
            <a:avLst/>
          </a:prstGeom>
          <a:ln>
            <a:solidFill>
              <a:srgbClr val="C00000"/>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442310D-69A2-90D6-CFD4-6894DCF1C824}"/>
              </a:ext>
            </a:extLst>
          </p:cNvPr>
          <p:cNvSpPr txBox="1"/>
          <p:nvPr/>
        </p:nvSpPr>
        <p:spPr>
          <a:xfrm>
            <a:off x="3276601" y="3313510"/>
            <a:ext cx="4261247" cy="369332"/>
          </a:xfrm>
          <a:prstGeom prst="rect">
            <a:avLst/>
          </a:prstGeom>
          <a:ln>
            <a:solidFill>
              <a:srgbClr val="C00000"/>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latin typeface="Times New Roman" panose="02020603050405020304" pitchFamily="18" charset="0"/>
                <a:cs typeface="Times New Roman" panose="02020603050405020304" pitchFamily="18" charset="0"/>
              </a:rPr>
              <a:t>Quy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F90A41F-3AF8-2A22-0ACB-C415C8EA6DC4}"/>
              </a:ext>
            </a:extLst>
          </p:cNvPr>
          <p:cNvSpPr txBox="1"/>
          <p:nvPr/>
        </p:nvSpPr>
        <p:spPr>
          <a:xfrm>
            <a:off x="3273029" y="3727848"/>
            <a:ext cx="4292203" cy="646331"/>
          </a:xfrm>
          <a:prstGeom prst="rect">
            <a:avLst/>
          </a:prstGeom>
          <a:ln>
            <a:solidFill>
              <a:srgbClr val="C00000"/>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a:latin typeface="Times New Roman" panose="02020603050405020304" pitchFamily="18" charset="0"/>
                <a:cs typeface="Times New Roman" panose="02020603050405020304" pitchFamily="18" charset="0"/>
              </a:rPr>
              <a:t>Quy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FC69B47-6ACC-9169-92FB-ACDDE7F8CA3B}"/>
              </a:ext>
            </a:extLst>
          </p:cNvPr>
          <p:cNvSpPr txBox="1"/>
          <p:nvPr/>
        </p:nvSpPr>
        <p:spPr>
          <a:xfrm>
            <a:off x="3273029" y="4424363"/>
            <a:ext cx="4292203"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tật</a:t>
            </a:r>
            <a:endParaRPr lang="en-US" dirty="0">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40B3F627-0460-D666-9639-FD720903F692}"/>
              </a:ext>
            </a:extLst>
          </p:cNvPr>
          <p:cNvCxnSpPr>
            <a:cxnSpLocks/>
            <a:stCxn id="2" idx="3"/>
            <a:endCxn id="11" idx="1"/>
          </p:cNvCxnSpPr>
          <p:nvPr/>
        </p:nvCxnSpPr>
        <p:spPr>
          <a:xfrm flipV="1">
            <a:off x="2412207" y="3076695"/>
            <a:ext cx="860822" cy="743576"/>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a:extLst>
              <a:ext uri="{FF2B5EF4-FFF2-40B4-BE49-F238E27FC236}">
                <a16:creationId xmlns:a16="http://schemas.microsoft.com/office/drawing/2014/main" id="{2811F4CB-91E7-360B-8458-F9D2C782E78E}"/>
              </a:ext>
            </a:extLst>
          </p:cNvPr>
          <p:cNvCxnSpPr>
            <a:cxnSpLocks/>
            <a:stCxn id="2" idx="3"/>
            <a:endCxn id="12" idx="1"/>
          </p:cNvCxnSpPr>
          <p:nvPr/>
        </p:nvCxnSpPr>
        <p:spPr>
          <a:xfrm flipV="1">
            <a:off x="2412207" y="3498176"/>
            <a:ext cx="864394" cy="322095"/>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a:extLst>
              <a:ext uri="{FF2B5EF4-FFF2-40B4-BE49-F238E27FC236}">
                <a16:creationId xmlns:a16="http://schemas.microsoft.com/office/drawing/2014/main" id="{E0BF67F1-5BBF-ADCE-9E37-FC44A01908A1}"/>
              </a:ext>
            </a:extLst>
          </p:cNvPr>
          <p:cNvCxnSpPr>
            <a:cxnSpLocks/>
            <a:stCxn id="2" idx="3"/>
            <a:endCxn id="13" idx="1"/>
          </p:cNvCxnSpPr>
          <p:nvPr/>
        </p:nvCxnSpPr>
        <p:spPr>
          <a:xfrm>
            <a:off x="2412207" y="3820271"/>
            <a:ext cx="860822" cy="230743"/>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Straight Connector 21">
            <a:extLst>
              <a:ext uri="{FF2B5EF4-FFF2-40B4-BE49-F238E27FC236}">
                <a16:creationId xmlns:a16="http://schemas.microsoft.com/office/drawing/2014/main" id="{B47B88AF-575F-9982-2D77-1F113E920837}"/>
              </a:ext>
            </a:extLst>
          </p:cNvPr>
          <p:cNvCxnSpPr>
            <a:cxnSpLocks/>
            <a:stCxn id="2" idx="3"/>
            <a:endCxn id="14" idx="1"/>
          </p:cNvCxnSpPr>
          <p:nvPr/>
        </p:nvCxnSpPr>
        <p:spPr>
          <a:xfrm>
            <a:off x="2412207" y="3820271"/>
            <a:ext cx="860822" cy="92725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fade">
                                      <p:cBhvr>
                                        <p:cTn id="7" dur="1000"/>
                                        <p:tgtEl>
                                          <p:spTgt spid="22536"/>
                                        </p:tgtEl>
                                      </p:cBhvr>
                                    </p:animEffect>
                                    <p:anim calcmode="lin" valueType="num">
                                      <p:cBhvr>
                                        <p:cTn id="8" dur="1000" fill="hold"/>
                                        <p:tgtEl>
                                          <p:spTgt spid="22536"/>
                                        </p:tgtEl>
                                        <p:attrNameLst>
                                          <p:attrName>ppt_x</p:attrName>
                                        </p:attrNameLst>
                                      </p:cBhvr>
                                      <p:tavLst>
                                        <p:tav tm="0">
                                          <p:val>
                                            <p:strVal val="#ppt_x"/>
                                          </p:val>
                                        </p:tav>
                                        <p:tav tm="100000">
                                          <p:val>
                                            <p:strVal val="#ppt_x"/>
                                          </p:val>
                                        </p:tav>
                                      </p:tavLst>
                                    </p:anim>
                                    <p:anim calcmode="lin" valueType="num">
                                      <p:cBhvr>
                                        <p:cTn id="9"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anim calcmode="lin" valueType="num">
                                      <p:cBhvr>
                                        <p:cTn id="15" dur="1000" fill="hold"/>
                                        <p:tgtEl>
                                          <p:spTgt spid="7172"/>
                                        </p:tgtEl>
                                        <p:attrNameLst>
                                          <p:attrName>ppt_x</p:attrName>
                                        </p:attrNameLst>
                                      </p:cBhvr>
                                      <p:tavLst>
                                        <p:tav tm="0">
                                          <p:val>
                                            <p:strVal val="#ppt_x"/>
                                          </p:val>
                                        </p:tav>
                                        <p:tav tm="100000">
                                          <p:val>
                                            <p:strVal val="#ppt_x"/>
                                          </p:val>
                                        </p:tav>
                                      </p:tavLst>
                                    </p:anim>
                                    <p:anim calcmode="lin" valueType="num">
                                      <p:cBhvr>
                                        <p:cTn id="1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3">
                                            <p:txEl>
                                              <p:pRg st="0" end="0"/>
                                            </p:txEl>
                                          </p:spTgt>
                                        </p:tgtEl>
                                        <p:attrNameLst>
                                          <p:attrName>style.visibility</p:attrName>
                                        </p:attrNameLst>
                                      </p:cBhvr>
                                      <p:to>
                                        <p:strVal val="visible"/>
                                      </p:to>
                                    </p:set>
                                    <p:animEffect transition="in" filter="fade">
                                      <p:cBhvr>
                                        <p:cTn id="21" dur="1000"/>
                                        <p:tgtEl>
                                          <p:spTgt spid="7173">
                                            <p:txEl>
                                              <p:pRg st="0" end="0"/>
                                            </p:txEl>
                                          </p:spTgt>
                                        </p:tgtEl>
                                      </p:cBhvr>
                                    </p:animEffect>
                                    <p:anim calcmode="lin" valueType="num">
                                      <p:cBhvr>
                                        <p:cTn id="22" dur="10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1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xit" presetSubtype="0" fill="hold" nodeType="clickEffect">
                                  <p:stCondLst>
                                    <p:cond delay="0"/>
                                  </p:stCondLst>
                                  <p:childTnLst>
                                    <p:animEffect transition="out" filter="fade">
                                      <p:cBhvr>
                                        <p:cTn id="34" dur="1000"/>
                                        <p:tgtEl>
                                          <p:spTgt spid="4"/>
                                        </p:tgtEl>
                                      </p:cBhvr>
                                    </p:animEffect>
                                    <p:anim calcmode="lin" valueType="num">
                                      <p:cBhvr>
                                        <p:cTn id="35" dur="1000"/>
                                        <p:tgtEl>
                                          <p:spTgt spid="4"/>
                                        </p:tgtEl>
                                        <p:attrNameLst>
                                          <p:attrName>ppt_x</p:attrName>
                                        </p:attrNameLst>
                                      </p:cBhvr>
                                      <p:tavLst>
                                        <p:tav tm="0">
                                          <p:val>
                                            <p:strVal val="ppt_x"/>
                                          </p:val>
                                        </p:tav>
                                        <p:tav tm="100000">
                                          <p:val>
                                            <p:strVal val="ppt_x"/>
                                          </p:val>
                                        </p:tav>
                                      </p:tavLst>
                                    </p:anim>
                                    <p:anim calcmode="lin" valueType="num">
                                      <p:cBhvr>
                                        <p:cTn id="36" dur="1000"/>
                                        <p:tgtEl>
                                          <p:spTgt spid="4"/>
                                        </p:tgtEl>
                                        <p:attrNameLst>
                                          <p:attrName>ppt_y</p:attrName>
                                        </p:attrNameLst>
                                      </p:cBhvr>
                                      <p:tavLst>
                                        <p:tav tm="0">
                                          <p:val>
                                            <p:strVal val="ppt_y"/>
                                          </p:val>
                                        </p:tav>
                                        <p:tav tm="100000">
                                          <p:val>
                                            <p:strVal val="ppt_y+.1"/>
                                          </p:val>
                                        </p:tav>
                                      </p:tavLst>
                                    </p:anim>
                                    <p:set>
                                      <p:cBhvr>
                                        <p:cTn id="37" dur="1" fill="hold">
                                          <p:stCondLst>
                                            <p:cond delay="999"/>
                                          </p:stCondLst>
                                        </p:cTn>
                                        <p:tgtEl>
                                          <p:spTgt spid="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16"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16"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Effect transition="in" filter="fade">
                                      <p:cBhvr>
                                        <p:cTn id="90" dur="500"/>
                                        <p:tgtEl>
                                          <p:spTgt spid="1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16"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500" fill="hold"/>
                                        <p:tgtEl>
                                          <p:spTgt spid="22"/>
                                        </p:tgtEl>
                                        <p:attrNameLst>
                                          <p:attrName>ppt_w</p:attrName>
                                        </p:attrNameLst>
                                      </p:cBhvr>
                                      <p:tavLst>
                                        <p:tav tm="0">
                                          <p:val>
                                            <p:fltVal val="0"/>
                                          </p:val>
                                        </p:tav>
                                        <p:tav tm="100000">
                                          <p:val>
                                            <p:strVal val="#ppt_w"/>
                                          </p:val>
                                        </p:tav>
                                      </p:tavLst>
                                    </p:anim>
                                    <p:anim calcmode="lin" valueType="num">
                                      <p:cBhvr>
                                        <p:cTn id="96" dur="500" fill="hold"/>
                                        <p:tgtEl>
                                          <p:spTgt spid="22"/>
                                        </p:tgtEl>
                                        <p:attrNameLst>
                                          <p:attrName>ppt_h</p:attrName>
                                        </p:attrNameLst>
                                      </p:cBhvr>
                                      <p:tavLst>
                                        <p:tav tm="0">
                                          <p:val>
                                            <p:fltVal val="0"/>
                                          </p:val>
                                        </p:tav>
                                        <p:tav tm="100000">
                                          <p:val>
                                            <p:strVal val="#ppt_h"/>
                                          </p:val>
                                        </p:tav>
                                      </p:tavLst>
                                    </p:anim>
                                    <p:animEffect transition="in" filter="fade">
                                      <p:cBhvr>
                                        <p:cTn id="97" dur="500"/>
                                        <p:tgtEl>
                                          <p:spTgt spid="22"/>
                                        </p:tgtEl>
                                      </p:cBhvr>
                                    </p:animEffect>
                                  </p:childTnLst>
                                </p:cTn>
                              </p:par>
                              <p:par>
                                <p:cTn id="98" presetID="53" presetClass="entr" presetSubtype="16"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4" grpId="0" animBg="1"/>
      <p:bldP spid="4" grpId="1" animBg="1"/>
      <p:bldP spid="22536" grpId="0"/>
      <p:bldP spid="2"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4" descr="qthl">
            <a:extLst>
              <a:ext uri="{FF2B5EF4-FFF2-40B4-BE49-F238E27FC236}">
                <a16:creationId xmlns:a16="http://schemas.microsoft.com/office/drawing/2014/main" id="{F533B321-3F44-1DA5-C96F-D7F6E61AE472}"/>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303860" y="0"/>
            <a:ext cx="4266009" cy="4516041"/>
          </a:xfrm>
        </p:spPr>
      </p:pic>
      <p:sp>
        <p:nvSpPr>
          <p:cNvPr id="2" name="Rectangle 1">
            <a:extLst>
              <a:ext uri="{FF2B5EF4-FFF2-40B4-BE49-F238E27FC236}">
                <a16:creationId xmlns:a16="http://schemas.microsoft.com/office/drawing/2014/main" id="{BEBC0B63-49E6-D797-3576-986B6EE28BB8}"/>
              </a:ext>
            </a:extLst>
          </p:cNvPr>
          <p:cNvSpPr/>
          <p:nvPr/>
        </p:nvSpPr>
        <p:spPr>
          <a:xfrm>
            <a:off x="2531269" y="4677966"/>
            <a:ext cx="3852863"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2250">
                <a:solidFill>
                  <a:srgbClr val="FFFFFF"/>
                </a:solidFill>
                <a:latin typeface="Times New Roman" pitchFamily="18" charset="0"/>
                <a:cs typeface="Times New Roman" pitchFamily="18" charset="0"/>
              </a:rPr>
              <a:t>BỘ LUẬT HỒNG ĐỨC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a:extLst>
              <a:ext uri="{FF2B5EF4-FFF2-40B4-BE49-F238E27FC236}">
                <a16:creationId xmlns:a16="http://schemas.microsoft.com/office/drawing/2014/main" id="{FA149FC1-F39F-F4E1-A694-025F9BEB66E1}"/>
              </a:ext>
            </a:extLst>
          </p:cNvPr>
          <p:cNvSpPr>
            <a:spLocks noGrp="1"/>
          </p:cNvSpPr>
          <p:nvPr>
            <p:ph idx="1"/>
          </p:nvPr>
        </p:nvSpPr>
        <p:spPr>
          <a:xfrm>
            <a:off x="685800" y="0"/>
            <a:ext cx="8153400" cy="4324350"/>
          </a:xfrm>
        </p:spPr>
        <p:txBody>
          <a:bodyPr/>
          <a:lstStyle/>
          <a:p>
            <a:pPr lvl="1" algn="ctr" eaLnBrk="1" hangingPunct="1">
              <a:buFontTx/>
              <a:buNone/>
            </a:pPr>
            <a:r>
              <a:rPr lang="en-US" altLang="en-US" sz="2400" dirty="0">
                <a:latin typeface="Times New Roman" panose="02020603050405020304" pitchFamily="18" charset="0"/>
              </a:rPr>
              <a:t>     </a:t>
            </a:r>
          </a:p>
          <a:p>
            <a:pPr lvl="1" algn="ctr" eaLnBrk="1" hangingPunct="1">
              <a:buFontTx/>
              <a:buNone/>
            </a:pPr>
            <a:r>
              <a:rPr lang="en-US" altLang="en-US" sz="2250" b="1" dirty="0">
                <a:solidFill>
                  <a:srgbClr val="FF0066"/>
                </a:solidFill>
                <a:latin typeface="Times New Roman" panose="02020603050405020304" pitchFamily="18" charset="0"/>
              </a:rPr>
              <a:t>LUẬT HỒNG ĐỨC</a:t>
            </a:r>
            <a:endParaRPr lang="en-US" altLang="en-US" sz="2400" b="1" dirty="0">
              <a:latin typeface="Times New Roman" panose="02020603050405020304" pitchFamily="18" charset="0"/>
            </a:endParaRPr>
          </a:p>
          <a:p>
            <a:pPr lvl="1" algn="just" eaLnBrk="1" hangingPunct="1">
              <a:buFontTx/>
              <a:buNone/>
            </a:pPr>
            <a:r>
              <a:rPr lang="en-US" altLang="en-US" sz="2400" b="1" dirty="0" err="1">
                <a:latin typeface="Times New Roman" panose="02020603050405020304" pitchFamily="18" charset="0"/>
              </a:rPr>
              <a:t>Điều</a:t>
            </a:r>
            <a:r>
              <a:rPr lang="en-US" altLang="en-US" sz="2400" b="1" dirty="0">
                <a:latin typeface="Times New Roman" panose="02020603050405020304" pitchFamily="18" charset="0"/>
              </a:rPr>
              <a:t> 568:</a:t>
            </a:r>
            <a:r>
              <a:rPr lang="en-US" altLang="en-US" sz="2400" i="1" dirty="0">
                <a:latin typeface="Times New Roman" panose="02020603050405020304" pitchFamily="18" charset="0"/>
              </a:rPr>
              <a:t> </a:t>
            </a:r>
            <a:r>
              <a:rPr lang="en-US" altLang="en-US" sz="2400" dirty="0" err="1">
                <a:latin typeface="Times New Roman" panose="02020603050405020304" pitchFamily="18" charset="0"/>
              </a:rPr>
              <a:t>Trâu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hai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nhau</a:t>
            </a:r>
            <a:r>
              <a:rPr lang="en-US" altLang="en-US" sz="2400" dirty="0">
                <a:latin typeface="Times New Roman" panose="02020603050405020304" pitchFamily="18" charset="0"/>
              </a:rPr>
              <a:t>, con </a:t>
            </a:r>
            <a:r>
              <a:rPr lang="en-US" altLang="en-US" sz="2400" dirty="0" err="1">
                <a:latin typeface="Times New Roman" panose="02020603050405020304" pitchFamily="18" charset="0"/>
              </a:rPr>
              <a:t>nào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chết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hai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cùng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thịt</a:t>
            </a:r>
            <a:r>
              <a:rPr lang="en-US" altLang="en-US" sz="2400" dirty="0">
                <a:latin typeface="Times New Roman" panose="02020603050405020304" pitchFamily="18" charset="0"/>
              </a:rPr>
              <a:t>, con </a:t>
            </a:r>
            <a:r>
              <a:rPr lang="en-US" altLang="en-US" sz="2400" dirty="0" err="1">
                <a:latin typeface="Times New Roman" panose="02020603050405020304" pitchFamily="18" charset="0"/>
              </a:rPr>
              <a:t>nào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sống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hai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cùng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cày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luật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sẽ</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phạt</a:t>
            </a:r>
            <a:r>
              <a:rPr lang="en-US" altLang="en-US" sz="2400" dirty="0">
                <a:latin typeface="Times New Roman" panose="02020603050405020304" pitchFamily="18" charset="0"/>
              </a:rPr>
              <a:t> 80 </a:t>
            </a:r>
            <a:r>
              <a:rPr lang="en-US" altLang="en-US" sz="2400" dirty="0" err="1">
                <a:latin typeface="Times New Roman" panose="02020603050405020304" pitchFamily="18" charset="0"/>
              </a:rPr>
              <a:t>trượng</a:t>
            </a:r>
            <a:r>
              <a:rPr lang="en-US" altLang="en-US" sz="2400" dirty="0">
                <a:latin typeface="Times New Roman" panose="02020603050405020304" pitchFamily="18" charset="0"/>
              </a:rPr>
              <a:t>”.</a:t>
            </a:r>
          </a:p>
          <a:p>
            <a:pPr lvl="1" algn="just" eaLnBrk="1" hangingPunct="1">
              <a:buFontTx/>
              <a:buNone/>
            </a:pPr>
            <a:r>
              <a:rPr lang="en-US" altLang="en-US" sz="2400" b="1" dirty="0" err="1">
                <a:latin typeface="Times New Roman" panose="02020603050405020304" pitchFamily="18" charset="0"/>
              </a:rPr>
              <a:t>Điều</a:t>
            </a:r>
            <a:r>
              <a:rPr lang="en-US" altLang="en-US" sz="2400" b="1" dirty="0">
                <a:latin typeface="Times New Roman" panose="02020603050405020304" pitchFamily="18" charset="0"/>
              </a:rPr>
              <a:t> 680:</a:t>
            </a:r>
            <a:r>
              <a:rPr lang="en-US" altLang="en-US" sz="2400" dirty="0">
                <a:latin typeface="Times New Roman" panose="02020603050405020304" pitchFamily="18" charset="0"/>
              </a:rPr>
              <a:t> “ </a:t>
            </a:r>
            <a:r>
              <a:rPr lang="en-US" altLang="en-US" sz="2400" dirty="0" err="1">
                <a:latin typeface="Times New Roman" panose="02020603050405020304" pitchFamily="18" charset="0"/>
              </a:rPr>
              <a:t>Đàn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tội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xuống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nếu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đang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thai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sinh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đẻ</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sau</a:t>
            </a:r>
            <a:r>
              <a:rPr lang="en-US" altLang="en-US" sz="2400" dirty="0">
                <a:latin typeface="Times New Roman" panose="02020603050405020304" pitchFamily="18" charset="0"/>
              </a:rPr>
              <a:t> 100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Nếu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đủ</a:t>
            </a:r>
            <a:r>
              <a:rPr lang="en-US" altLang="en-US" sz="2400" dirty="0">
                <a:latin typeface="Times New Roman" panose="02020603050405020304" pitchFamily="18" charset="0"/>
              </a:rPr>
              <a:t> 100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ngục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quan</a:t>
            </a:r>
            <a:r>
              <a:rPr lang="en-US" altLang="en-US" sz="2400" dirty="0">
                <a:latin typeface="Times New Roman" panose="02020603050405020304" pitchFamily="18" charset="0"/>
              </a:rPr>
              <a:t> hay </a:t>
            </a:r>
            <a:r>
              <a:rPr lang="en-US" altLang="en-US" sz="2400" dirty="0" err="1">
                <a:latin typeface="Times New Roman" panose="02020603050405020304" pitchFamily="18" charset="0"/>
              </a:rPr>
              <a:t>ngục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tội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biếm</a:t>
            </a:r>
            <a:r>
              <a:rPr lang="en-US" altLang="en-US" sz="2400" dirty="0">
                <a:latin typeface="Times New Roman" panose="02020603050405020304" pitchFamily="18" charset="0"/>
              </a:rPr>
              <a:t> hay </a:t>
            </a:r>
            <a:r>
              <a:rPr lang="en-US" altLang="en-US" sz="2400" dirty="0" err="1">
                <a:latin typeface="Times New Roman" panose="02020603050405020304" pitchFamily="18" charset="0"/>
              </a:rPr>
              <a:t>tội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phạt</a:t>
            </a:r>
            <a:r>
              <a:rPr lang="en-US" altLang="en-US" sz="2400" dirty="0">
                <a:latin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blinds(horizontal)">
                                      <p:cBhvr>
                                        <p:cTn id="7" dur="500"/>
                                        <p:tgtEl>
                                          <p:spTgt spid="130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blinds(horizontal)">
                                      <p:cBhvr>
                                        <p:cTn id="12" dur="500"/>
                                        <p:tgtEl>
                                          <p:spTgt spid="130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blinds(horizontal)">
                                      <p:cBhvr>
                                        <p:cTn id="17" dur="500"/>
                                        <p:tgtEl>
                                          <p:spTgt spid="130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blinds(horizontal)">
                                      <p:cBhvr>
                                        <p:cTn id="22" dur="500"/>
                                        <p:tgtEl>
                                          <p:spTgt spid="13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CDF2FA-0783-EA3A-544A-1D20D50A62D3}"/>
              </a:ext>
            </a:extLst>
          </p:cNvPr>
          <p:cNvSpPr>
            <a:spLocks noGrp="1"/>
          </p:cNvSpPr>
          <p:nvPr>
            <p:ph idx="1"/>
          </p:nvPr>
        </p:nvSpPr>
        <p:spPr>
          <a:xfrm>
            <a:off x="609600" y="514350"/>
            <a:ext cx="8153400" cy="3511153"/>
          </a:xfrm>
        </p:spPr>
        <p:txBody>
          <a:bodyPr/>
          <a:lstStyle/>
          <a:p>
            <a:pPr marL="0" indent="0" algn="just">
              <a:buNone/>
              <a:defRPr/>
            </a:pP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chịu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ảnh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sâu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sắc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tốt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đẹp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dân</a:t>
            </a:r>
            <a:r>
              <a:rPr lang="en-US" sz="2100" dirty="0">
                <a:latin typeface="Times New Roman" panose="02020603050405020304" pitchFamily="18" charset="0"/>
                <a:cs typeface="Times New Roman" panose="02020603050405020304" pitchFamily="18" charset="0"/>
              </a:rPr>
              <a:t> ta </a:t>
            </a:r>
            <a:r>
              <a:rPr lang="en-US" sz="2100" dirty="0" err="1">
                <a:latin typeface="Times New Roman" panose="02020603050405020304" pitchFamily="18" charset="0"/>
                <a:cs typeface="Times New Roman" panose="02020603050405020304" pitchFamily="18" charset="0"/>
              </a:rPr>
              <a:t>đã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thừa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lợi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nữ</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Chẳng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hạn</a:t>
            </a:r>
            <a:endParaRPr lang="en-US" sz="2100" dirty="0">
              <a:latin typeface="Times New Roman" panose="02020603050405020304" pitchFamily="18" charset="0"/>
              <a:cs typeface="Times New Roman" panose="02020603050405020304" pitchFamily="18" charset="0"/>
            </a:endParaRPr>
          </a:p>
          <a:p>
            <a:pPr marL="0" indent="0" algn="just">
              <a:buNone/>
              <a:defRPr/>
            </a:pP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308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bỏ</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lửng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vợ</a:t>
            </a:r>
            <a:r>
              <a:rPr lang="en-US" sz="2100" dirty="0">
                <a:latin typeface="Times New Roman" panose="02020603050405020304" pitchFamily="18" charset="0"/>
                <a:cs typeface="Times New Roman" panose="02020603050405020304" pitchFamily="18" charset="0"/>
              </a:rPr>
              <a:t> 5 </a:t>
            </a:r>
            <a:r>
              <a:rPr lang="en-US" sz="2100" dirty="0" err="1">
                <a:latin typeface="Times New Roman" panose="02020603050405020304" pitchFamily="18" charset="0"/>
                <a:cs typeface="Times New Roman" panose="02020603050405020304" pitchFamily="18" charset="0"/>
              </a:rPr>
              <a:t>tháng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khác</a:t>
            </a:r>
            <a:r>
              <a:rPr lang="en-US" sz="2100" dirty="0">
                <a:latin typeface="Times New Roman" panose="02020603050405020304" pitchFamily="18" charset="0"/>
                <a:cs typeface="Times New Roman" panose="02020603050405020304" pitchFamily="18" charset="0"/>
              </a:rPr>
              <a:t>.</a:t>
            </a:r>
          </a:p>
          <a:p>
            <a:pPr marL="0" indent="0" algn="just">
              <a:buNone/>
              <a:defRPr/>
            </a:pP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374,375,376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quyền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chết</a:t>
            </a:r>
            <a:r>
              <a:rPr lang="en-US" sz="2100" dirty="0">
                <a:latin typeface="Times New Roman" panose="02020603050405020304" pitchFamily="18" charset="0"/>
                <a:cs typeface="Times New Roman" panose="02020603050405020304" pitchFamily="18" charset="0"/>
              </a:rPr>
              <a:t>.</a:t>
            </a:r>
          </a:p>
          <a:p>
            <a:pPr marL="0" indent="0" algn="just">
              <a:buNone/>
              <a:defRPr/>
            </a:pP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391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con </a:t>
            </a:r>
            <a:r>
              <a:rPr lang="en-US" sz="2100" dirty="0" err="1">
                <a:latin typeface="Times New Roman" panose="02020603050405020304" pitchFamily="18" charset="0"/>
                <a:cs typeface="Times New Roman" panose="02020603050405020304" pitchFamily="18" charset="0"/>
              </a:rPr>
              <a:t>gái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hưởng</a:t>
            </a:r>
            <a:r>
              <a:rPr lang="en-US" sz="2100" dirty="0">
                <a:latin typeface="Times New Roman" panose="02020603050405020304" pitchFamily="18" charset="0"/>
                <a:cs typeface="Times New Roman" panose="02020603050405020304" pitchFamily="18" charset="0"/>
              </a:rPr>
              <a:t> di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bố</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ngang</a:t>
            </a:r>
            <a:r>
              <a:rPr lang="en-US" sz="2100" dirty="0">
                <a:latin typeface="Times New Roman" panose="02020603050405020304" pitchFamily="18" charset="0"/>
                <a:cs typeface="Times New Roman" panose="02020603050405020304" pitchFamily="18" charset="0"/>
              </a:rPr>
              <a:t> con </a:t>
            </a:r>
            <a:r>
              <a:rPr lang="en-US" sz="2100" dirty="0" err="1">
                <a:latin typeface="Times New Roman" panose="02020603050405020304" pitchFamily="18" charset="0"/>
                <a:cs typeface="Times New Roman" panose="02020603050405020304" pitchFamily="18" charset="0"/>
              </a:rPr>
              <a:t>trai</a:t>
            </a:r>
            <a:r>
              <a:rPr lang="en-US" sz="2100" dirty="0">
                <a:latin typeface="Times New Roman" panose="02020603050405020304" pitchFamily="18" charset="0"/>
                <a:cs typeface="Times New Roman" panose="02020603050405020304" pitchFamily="18" charset="0"/>
              </a:rPr>
              <a:t>…</a:t>
            </a:r>
          </a:p>
          <a:p>
            <a:pPr algn="just">
              <a:defRPr/>
            </a:pPr>
            <a:endParaRPr lang="en-US" sz="2100" dirty="0">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386F39-A047-CF4A-14ED-DC089960C738}"/>
              </a:ext>
            </a:extLst>
          </p:cNvPr>
          <p:cNvSpPr/>
          <p:nvPr/>
        </p:nvSpPr>
        <p:spPr>
          <a:xfrm>
            <a:off x="990103" y="951570"/>
            <a:ext cx="6993395" cy="3162404"/>
          </a:xfrm>
          <a:prstGeom prst="rect">
            <a:avLst/>
          </a:prstGeom>
          <a:noFill/>
        </p:spPr>
        <p:txBody>
          <a:bodyPr>
            <a:spAutoFit/>
          </a:bodyPr>
          <a:lstStyle/>
          <a:p>
            <a:pPr algn="ctr" defTabSz="514350">
              <a:defRPr/>
            </a:pPr>
            <a:r>
              <a:rPr lang="en-US" sz="3375" b="1" cap="all" smtClean="0">
                <a:ln w="9000" cmpd="sng">
                  <a:solidFill>
                    <a:srgbClr val="000000">
                      <a:shade val="50000"/>
                      <a:satMod val="120000"/>
                    </a:srgb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TIẾT 45,46,47 - BÀI </a:t>
            </a:r>
            <a:r>
              <a:rPr lang="en-US" sz="3375" b="1" cap="all" dirty="0">
                <a:ln w="9000" cmpd="sng">
                  <a:solidFill>
                    <a:srgbClr val="000000">
                      <a:shade val="50000"/>
                      <a:satMod val="120000"/>
                    </a:srgb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17:</a:t>
            </a:r>
            <a:br>
              <a:rPr lang="en-US" sz="3375" b="1" cap="all" dirty="0">
                <a:ln w="9000" cmpd="sng">
                  <a:solidFill>
                    <a:srgbClr val="000000">
                      <a:shade val="50000"/>
                      <a:satMod val="120000"/>
                    </a:srgb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en-US" sz="6600" b="1" cap="all" dirty="0">
                <a:ln w="9000" cmpd="sng">
                  <a:solidFill>
                    <a:srgbClr val="000000">
                      <a:shade val="50000"/>
                      <a:satMod val="120000"/>
                    </a:srgb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NƯỚC ĐẠI VIỆT THỜI LÊ SƠ </a:t>
            </a:r>
            <a:r>
              <a:rPr lang="en-US" sz="3375" b="1" cap="all" dirty="0">
                <a:ln w="9000" cmpd="sng">
                  <a:solidFill>
                    <a:srgbClr val="000000">
                      <a:shade val="50000"/>
                      <a:satMod val="120000"/>
                    </a:srgb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r>
            <a:br>
              <a:rPr lang="en-US" sz="3375" b="1" cap="all" dirty="0">
                <a:ln w="9000" cmpd="sng">
                  <a:solidFill>
                    <a:srgbClr val="000000">
                      <a:shade val="50000"/>
                      <a:satMod val="120000"/>
                    </a:srgb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en-US" sz="3375" b="1" cap="all" dirty="0">
                <a:ln w="9000" cmpd="sng">
                  <a:solidFill>
                    <a:srgbClr val="000000">
                      <a:shade val="50000"/>
                      <a:satMod val="120000"/>
                    </a:srgb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(1428 – 1527)</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7" name="Group 5">
            <a:extLst>
              <a:ext uri="{FF2B5EF4-FFF2-40B4-BE49-F238E27FC236}">
                <a16:creationId xmlns:a16="http://schemas.microsoft.com/office/drawing/2014/main" id="{20F17F01-7662-6131-387D-B6B5786ECAD2}"/>
              </a:ext>
            </a:extLst>
          </p:cNvPr>
          <p:cNvGraphicFramePr>
            <a:graphicFrameLocks noGrp="1"/>
          </p:cNvGraphicFramePr>
          <p:nvPr>
            <p:ph/>
          </p:nvPr>
        </p:nvGraphicFramePr>
        <p:xfrm>
          <a:off x="1134665" y="90487"/>
          <a:ext cx="6773467" cy="4266322"/>
        </p:xfrm>
        <a:graphic>
          <a:graphicData uri="http://schemas.openxmlformats.org/drawingml/2006/table">
            <a:tbl>
              <a:tblPr/>
              <a:tblGrid>
                <a:gridCol w="842963">
                  <a:extLst>
                    <a:ext uri="{9D8B030D-6E8A-4147-A177-3AD203B41FA5}">
                      <a16:colId xmlns:a16="http://schemas.microsoft.com/office/drawing/2014/main" val="20000"/>
                    </a:ext>
                  </a:extLst>
                </a:gridCol>
                <a:gridCol w="766763">
                  <a:extLst>
                    <a:ext uri="{9D8B030D-6E8A-4147-A177-3AD203B41FA5}">
                      <a16:colId xmlns:a16="http://schemas.microsoft.com/office/drawing/2014/main" val="20001"/>
                    </a:ext>
                  </a:extLst>
                </a:gridCol>
                <a:gridCol w="5163741">
                  <a:extLst>
                    <a:ext uri="{9D8B030D-6E8A-4147-A177-3AD203B41FA5}">
                      <a16:colId xmlns:a16="http://schemas.microsoft.com/office/drawing/2014/main" val="20002"/>
                    </a:ext>
                  </a:extLst>
                </a:gridCol>
              </a:tblGrid>
              <a:tr h="6490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Triều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đại</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L="51431" marR="51431" marT="19905" marB="19905"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Bộ luật</a:t>
                      </a:r>
                    </a:p>
                  </a:txBody>
                  <a:tcPr marL="51431" marR="51431" marT="19905" marB="19905"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Nội dung</a:t>
                      </a:r>
                    </a:p>
                  </a:txBody>
                  <a:tcPr marL="51431" marR="51431" marT="19905" marB="19905"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62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Trần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51431" marR="51431" marT="19905" marB="199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Hình luật</a:t>
                      </a:r>
                    </a:p>
                  </a:txBody>
                  <a:tcPr marL="51431" marR="51431" marT="19905" marB="199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51431" marR="51431" marT="19905" marB="199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54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Lê Sơ</a:t>
                      </a:r>
                    </a:p>
                  </a:txBody>
                  <a:tcPr marL="51431" marR="51431" marT="19905" marB="199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Luật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Đức</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51431" marR="51431" marT="19905" marB="199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51431" marR="51431" marT="19905" marB="199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3339" name="Rectangle 27">
            <a:extLst>
              <a:ext uri="{FF2B5EF4-FFF2-40B4-BE49-F238E27FC236}">
                <a16:creationId xmlns:a16="http://schemas.microsoft.com/office/drawing/2014/main" id="{75CAC7CA-C280-8CF6-30E8-AAB1393115FE}"/>
              </a:ext>
            </a:extLst>
          </p:cNvPr>
          <p:cNvSpPr>
            <a:spLocks noChangeArrowheads="1"/>
          </p:cNvSpPr>
          <p:nvPr/>
        </p:nvSpPr>
        <p:spPr bwMode="auto">
          <a:xfrm>
            <a:off x="1277541" y="4392216"/>
            <a:ext cx="6816328"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100" b="1" dirty="0">
                <a:solidFill>
                  <a:srgbClr val="FF3300"/>
                </a:solidFill>
                <a:latin typeface=".VnArial" pitchFamily="34" charset="0"/>
                <a:sym typeface="Wingdings 2" panose="05020102010507070707" pitchFamily="18" charset="2"/>
              </a:rPr>
              <a:t></a:t>
            </a:r>
            <a:r>
              <a:rPr lang="en-US" altLang="en-US" sz="2100" dirty="0">
                <a:solidFill>
                  <a:srgbClr val="FF3300"/>
                </a:solidFill>
                <a:latin typeface=".VnArial" pitchFamily="34" charset="0"/>
                <a:sym typeface="Wingdings 2" panose="05020102010507070707" pitchFamily="18" charset="2"/>
              </a:rPr>
              <a:t> </a:t>
            </a:r>
            <a:r>
              <a:rPr lang="en-US" altLang="en-US" sz="2100" b="1" dirty="0" err="1">
                <a:solidFill>
                  <a:srgbClr val="FF0000"/>
                </a:solidFill>
                <a:latin typeface="Times New Roman" panose="02020603050405020304" pitchFamily="18" charset="0"/>
                <a:cs typeface="Times New Roman" panose="02020603050405020304" pitchFamily="18" charset="0"/>
              </a:rPr>
              <a:t>Thời</a:t>
            </a:r>
            <a:r>
              <a:rPr lang="en-US" altLang="en-US" sz="2100" b="1" dirty="0">
                <a:solidFill>
                  <a:srgbClr val="FF0000"/>
                </a:solidFill>
                <a:latin typeface="Times New Roman" panose="02020603050405020304" pitchFamily="18" charset="0"/>
                <a:cs typeface="Times New Roman" panose="02020603050405020304" pitchFamily="18" charset="0"/>
              </a:rPr>
              <a:t> Lê </a:t>
            </a:r>
            <a:r>
              <a:rPr lang="en-US" altLang="en-US" sz="2100" b="1" dirty="0" err="1">
                <a:solidFill>
                  <a:srgbClr val="FF0000"/>
                </a:solidFill>
                <a:latin typeface="Times New Roman" panose="02020603050405020304" pitchFamily="18" charset="0"/>
                <a:cs typeface="Times New Roman" panose="02020603050405020304" pitchFamily="18" charset="0"/>
              </a:rPr>
              <a:t>Sơ</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tiến</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bộ</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quyền</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lợi</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địa</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vị</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phụ</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nữ</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được</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tôn</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trọng</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vai</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trò</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người</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phụ</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nữ</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được</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nâng</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cao</a:t>
            </a:r>
            <a:r>
              <a:rPr lang="en-US" altLang="en-US" sz="2100" b="1" dirty="0">
                <a:solidFill>
                  <a:srgbClr val="FF0000"/>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4E39055B-0784-5CA7-77DF-00BA2FFF1FEB}"/>
              </a:ext>
            </a:extLst>
          </p:cNvPr>
          <p:cNvSpPr txBox="1">
            <a:spLocks noChangeArrowheads="1"/>
          </p:cNvSpPr>
          <p:nvPr/>
        </p:nvSpPr>
        <p:spPr bwMode="auto">
          <a:xfrm>
            <a:off x="2789635" y="681038"/>
            <a:ext cx="5076825"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a:buFontTx/>
              <a:buChar char="-"/>
            </a:pP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Bảo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vệ</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Vua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cung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điện</a:t>
            </a:r>
            <a:endParaRPr lang="en-US" altLang="en-US" sz="1800" dirty="0">
              <a:latin typeface="Times New Roman" panose="02020603050405020304" pitchFamily="18" charset="0"/>
              <a:cs typeface="Times New Roman" panose="02020603050405020304" pitchFamily="18" charset="0"/>
            </a:endParaRPr>
          </a:p>
          <a:p>
            <a:pPr defTabSz="685800">
              <a:buFontTx/>
              <a:buChar char="-"/>
            </a:pP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Bảo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vệ</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tài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sản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cấm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giết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trâu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bò</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bảo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vệ</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sản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xuất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xử</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phạt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nghiêm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phạm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tội</a:t>
            </a:r>
            <a:endParaRPr lang="en-US" altLang="en-US" sz="1800" dirty="0">
              <a:latin typeface="Times New Roman" panose="02020603050405020304" pitchFamily="18" charset="0"/>
              <a:cs typeface="Times New Roman" panose="02020603050405020304" pitchFamily="18" charset="0"/>
            </a:endParaRPr>
          </a:p>
          <a:p>
            <a:pPr defTabSz="685800">
              <a:buFontTx/>
              <a:buChar char="-"/>
            </a:pP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Xác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nhận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bảo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vệ</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quyền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tư</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hữu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tài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sản</a:t>
            </a:r>
            <a:endParaRPr lang="en-US" altLang="en-US" sz="1800" dirty="0">
              <a:latin typeface="Times New Roman" panose="02020603050405020304" pitchFamily="18" charset="0"/>
              <a:cs typeface="Times New Roman" panose="02020603050405020304" pitchFamily="18" charset="0"/>
            </a:endParaRPr>
          </a:p>
          <a:p>
            <a:pPr defTabSz="685800">
              <a:buFontTx/>
              <a:buChar char="-"/>
            </a:pPr>
            <a:r>
              <a:rPr lang="en-US" altLang="en-US" sz="1800" dirty="0">
                <a:latin typeface="Times New Roman" panose="02020603050405020304" pitchFamily="18" charset="0"/>
                <a:cs typeface="Times New Roman" panose="02020603050405020304" pitchFamily="18" charset="0"/>
              </a:rPr>
              <a:t> Quy </a:t>
            </a:r>
            <a:r>
              <a:rPr lang="en-US" altLang="en-US" sz="1800" dirty="0" err="1">
                <a:latin typeface="Times New Roman" panose="02020603050405020304" pitchFamily="18" charset="0"/>
                <a:cs typeface="Times New Roman" panose="02020603050405020304" pitchFamily="18" charset="0"/>
              </a:rPr>
              <a:t>định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mua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bán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ruộng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đất</a:t>
            </a:r>
            <a:endParaRPr lang="en-US" altLang="en-US" sz="1800" dirty="0">
              <a:latin typeface="Times New Roman" panose="02020603050405020304" pitchFamily="18" charset="0"/>
              <a:cs typeface="Times New Roman" panose="02020603050405020304" pitchFamily="18" charset="0"/>
            </a:endParaRPr>
          </a:p>
        </p:txBody>
      </p:sp>
      <p:sp>
        <p:nvSpPr>
          <p:cNvPr id="27670" name="TextBox 2">
            <a:extLst>
              <a:ext uri="{FF2B5EF4-FFF2-40B4-BE49-F238E27FC236}">
                <a16:creationId xmlns:a16="http://schemas.microsoft.com/office/drawing/2014/main" id="{9E6371BC-A018-FEAE-38B9-347F651E3FBA}"/>
              </a:ext>
            </a:extLst>
          </p:cNvPr>
          <p:cNvSpPr txBox="1">
            <a:spLocks noChangeArrowheads="1"/>
          </p:cNvSpPr>
          <p:nvPr/>
        </p:nvSpPr>
        <p:spPr bwMode="auto">
          <a:xfrm>
            <a:off x="2815829" y="2347913"/>
            <a:ext cx="5050631"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a:buNone/>
            </a:pPr>
            <a:r>
              <a:rPr lang="en-US" altLang="en-US" sz="1800">
                <a:latin typeface="Times New Roman" panose="02020603050405020304" pitchFamily="18" charset="0"/>
                <a:cs typeface="Times New Roman" panose="02020603050405020304" pitchFamily="18" charset="0"/>
              </a:rPr>
              <a:t>- Bảo vệ quyền lợi của Vua, Hoàng tộc, giai cấp thống trị.</a:t>
            </a:r>
          </a:p>
          <a:p>
            <a:pPr defTabSz="685800">
              <a:buNone/>
            </a:pPr>
            <a:r>
              <a:rPr lang="en-US" altLang="en-US" sz="1800">
                <a:latin typeface="Times New Roman" panose="02020603050405020304" pitchFamily="18" charset="0"/>
                <a:cs typeface="Times New Roman" panose="02020603050405020304" pitchFamily="18" charset="0"/>
              </a:rPr>
              <a:t>- Bảo vệ chủ quyền quốc gia</a:t>
            </a:r>
          </a:p>
          <a:p>
            <a:pPr defTabSz="685800">
              <a:buNone/>
            </a:pPr>
            <a:r>
              <a:rPr lang="en-US" altLang="en-US" sz="1800">
                <a:latin typeface="Times New Roman" panose="02020603050405020304" pitchFamily="18" charset="0"/>
                <a:cs typeface="Times New Roman" panose="02020603050405020304" pitchFamily="18" charset="0"/>
              </a:rPr>
              <a:t>- Khuyến khích phát triển kinh tế, giữ gìn truyền thống tốt  đẹp</a:t>
            </a:r>
          </a:p>
          <a:p>
            <a:pPr defTabSz="685800">
              <a:buNone/>
            </a:pPr>
            <a:r>
              <a:rPr lang="en-US" altLang="en-US" sz="1800">
                <a:latin typeface="Times New Roman" panose="02020603050405020304" pitchFamily="18" charset="0"/>
                <a:cs typeface="Times New Roman" panose="02020603050405020304" pitchFamily="18" charset="0"/>
              </a:rPr>
              <a:t>- Bảo vệ quyền lợi của phụ nữ.</a:t>
            </a:r>
            <a:endParaRPr lang="en-US" altLang="en-US" sz="1800">
              <a:latin typeface="Trebuchet MS" panose="020B0603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7670">
                                            <p:txEl>
                                              <p:pRg st="0" end="0"/>
                                            </p:txEl>
                                          </p:spTgt>
                                        </p:tgtEl>
                                        <p:attrNameLst>
                                          <p:attrName>style.visibility</p:attrName>
                                        </p:attrNameLst>
                                      </p:cBhvr>
                                      <p:to>
                                        <p:strVal val="visible"/>
                                      </p:to>
                                    </p:set>
                                    <p:animEffect transition="in" filter="fade">
                                      <p:cBhvr>
                                        <p:cTn id="35" dur="1000"/>
                                        <p:tgtEl>
                                          <p:spTgt spid="27670">
                                            <p:txEl>
                                              <p:pRg st="0" end="0"/>
                                            </p:txEl>
                                          </p:spTgt>
                                        </p:tgtEl>
                                      </p:cBhvr>
                                    </p:animEffect>
                                    <p:anim calcmode="lin" valueType="num">
                                      <p:cBhvr>
                                        <p:cTn id="36" dur="1000" fill="hold"/>
                                        <p:tgtEl>
                                          <p:spTgt spid="2767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76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7670">
                                            <p:txEl>
                                              <p:pRg st="1" end="1"/>
                                            </p:txEl>
                                          </p:spTgt>
                                        </p:tgtEl>
                                        <p:attrNameLst>
                                          <p:attrName>style.visibility</p:attrName>
                                        </p:attrNameLst>
                                      </p:cBhvr>
                                      <p:to>
                                        <p:strVal val="visible"/>
                                      </p:to>
                                    </p:set>
                                    <p:animEffect transition="in" filter="fade">
                                      <p:cBhvr>
                                        <p:cTn id="42" dur="1000"/>
                                        <p:tgtEl>
                                          <p:spTgt spid="27670">
                                            <p:txEl>
                                              <p:pRg st="1" end="1"/>
                                            </p:txEl>
                                          </p:spTgt>
                                        </p:tgtEl>
                                      </p:cBhvr>
                                    </p:animEffect>
                                    <p:anim calcmode="lin" valueType="num">
                                      <p:cBhvr>
                                        <p:cTn id="43" dur="1000" fill="hold"/>
                                        <p:tgtEl>
                                          <p:spTgt spid="2767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76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7670">
                                            <p:txEl>
                                              <p:pRg st="2" end="2"/>
                                            </p:txEl>
                                          </p:spTgt>
                                        </p:tgtEl>
                                        <p:attrNameLst>
                                          <p:attrName>style.visibility</p:attrName>
                                        </p:attrNameLst>
                                      </p:cBhvr>
                                      <p:to>
                                        <p:strVal val="visible"/>
                                      </p:to>
                                    </p:set>
                                    <p:animEffect transition="in" filter="fade">
                                      <p:cBhvr>
                                        <p:cTn id="49" dur="1000"/>
                                        <p:tgtEl>
                                          <p:spTgt spid="27670">
                                            <p:txEl>
                                              <p:pRg st="2" end="2"/>
                                            </p:txEl>
                                          </p:spTgt>
                                        </p:tgtEl>
                                      </p:cBhvr>
                                    </p:animEffect>
                                    <p:anim calcmode="lin" valueType="num">
                                      <p:cBhvr>
                                        <p:cTn id="50" dur="1000" fill="hold"/>
                                        <p:tgtEl>
                                          <p:spTgt spid="27670">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276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7670">
                                            <p:txEl>
                                              <p:pRg st="3" end="3"/>
                                            </p:txEl>
                                          </p:spTgt>
                                        </p:tgtEl>
                                        <p:attrNameLst>
                                          <p:attrName>style.visibility</p:attrName>
                                        </p:attrNameLst>
                                      </p:cBhvr>
                                      <p:to>
                                        <p:strVal val="visible"/>
                                      </p:to>
                                    </p:set>
                                    <p:animEffect transition="in" filter="fade">
                                      <p:cBhvr>
                                        <p:cTn id="56" dur="1000"/>
                                        <p:tgtEl>
                                          <p:spTgt spid="27670">
                                            <p:txEl>
                                              <p:pRg st="3" end="3"/>
                                            </p:txEl>
                                          </p:spTgt>
                                        </p:tgtEl>
                                      </p:cBhvr>
                                    </p:animEffect>
                                    <p:anim calcmode="lin" valueType="num">
                                      <p:cBhvr>
                                        <p:cTn id="57" dur="1000" fill="hold"/>
                                        <p:tgtEl>
                                          <p:spTgt spid="27670">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76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3339"/>
                                        </p:tgtEl>
                                        <p:attrNameLst>
                                          <p:attrName>style.visibility</p:attrName>
                                        </p:attrNameLst>
                                      </p:cBhvr>
                                      <p:to>
                                        <p:strVal val="visible"/>
                                      </p:to>
                                    </p:set>
                                    <p:animEffect transition="in" filter="fade">
                                      <p:cBhvr>
                                        <p:cTn id="63" dur="1000"/>
                                        <p:tgtEl>
                                          <p:spTgt spid="13339"/>
                                        </p:tgtEl>
                                      </p:cBhvr>
                                    </p:animEffect>
                                    <p:anim calcmode="lin" valueType="num">
                                      <p:cBhvr>
                                        <p:cTn id="64" dur="1000" fill="hold"/>
                                        <p:tgtEl>
                                          <p:spTgt spid="13339"/>
                                        </p:tgtEl>
                                        <p:attrNameLst>
                                          <p:attrName>ppt_x</p:attrName>
                                        </p:attrNameLst>
                                      </p:cBhvr>
                                      <p:tavLst>
                                        <p:tav tm="0">
                                          <p:val>
                                            <p:strVal val="#ppt_x"/>
                                          </p:val>
                                        </p:tav>
                                        <p:tav tm="100000">
                                          <p:val>
                                            <p:strVal val="#ppt_x"/>
                                          </p:val>
                                        </p:tav>
                                      </p:tavLst>
                                    </p:anim>
                                    <p:anim calcmode="lin" valueType="num">
                                      <p:cBhvr>
                                        <p:cTn id="65" dur="1000" fill="hold"/>
                                        <p:tgtEl>
                                          <p:spTgt spid="13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9" grpId="0" animBg="1"/>
      <p:bldP spid="1333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CBE52-DD28-7690-44DE-C402707DDFD0}"/>
              </a:ext>
            </a:extLst>
          </p:cNvPr>
          <p:cNvSpPr>
            <a:spLocks noGrp="1"/>
          </p:cNvSpPr>
          <p:nvPr>
            <p:ph/>
          </p:nvPr>
        </p:nvSpPr>
        <p:spPr>
          <a:xfrm>
            <a:off x="533400" y="205980"/>
            <a:ext cx="8229600" cy="4194570"/>
          </a:xfrm>
        </p:spPr>
        <p:txBody>
          <a:bodyPr/>
          <a:lstStyle/>
          <a:p>
            <a:pPr marL="0" indent="0">
              <a:buNone/>
            </a:pPr>
            <a:r>
              <a:rPr lang="vi-VN" sz="1800" b="1" i="1" dirty="0">
                <a:solidFill>
                  <a:srgbClr val="222222"/>
                </a:solidFill>
                <a:latin typeface="+mj-lt"/>
              </a:rPr>
              <a:t>*Giống nhau:</a:t>
            </a:r>
            <a:endParaRPr lang="vi-VN" sz="1800" dirty="0">
              <a:solidFill>
                <a:srgbClr val="222222"/>
              </a:solidFill>
              <a:latin typeface="+mj-lt"/>
            </a:endParaRPr>
          </a:p>
          <a:p>
            <a:pPr marL="0" indent="0">
              <a:buNone/>
            </a:pPr>
            <a:r>
              <a:rPr lang="vi-VN" sz="1800" dirty="0">
                <a:solidFill>
                  <a:srgbClr val="222222"/>
                </a:solidFill>
                <a:latin typeface="+mj-lt"/>
              </a:rPr>
              <a:t>– Về bản chất đều mang tính giai cấp và đẳng cấp.</a:t>
            </a:r>
          </a:p>
          <a:p>
            <a:pPr marL="0" indent="0">
              <a:buNone/>
            </a:pPr>
            <a:r>
              <a:rPr lang="vi-VN" sz="1800" dirty="0">
                <a:solidFill>
                  <a:srgbClr val="222222"/>
                </a:solidFill>
                <a:latin typeface="+mj-lt"/>
              </a:rPr>
              <a:t>– Mục đích chủ yếu là để bảo vệ quyền lợi của giai cấp thống trị, trước hết là đặc quyền đặc lợi của vua, triều đình, của các quan lại cao cấp, củng cố chế độ quân chủ trung ương tập quyền.</a:t>
            </a:r>
          </a:p>
          <a:p>
            <a:pPr marL="0" indent="0">
              <a:buNone/>
            </a:pPr>
            <a:r>
              <a:rPr lang="vi-VN" sz="1800" dirty="0">
                <a:solidFill>
                  <a:srgbClr val="222222"/>
                </a:solidFill>
                <a:latin typeface="+mj-lt"/>
              </a:rPr>
              <a:t>– Đều có một số điều luật khuyến khích nông nghiệp phát triển, ổn định xã hội.</a:t>
            </a:r>
          </a:p>
          <a:p>
            <a:pPr marL="0" indent="0">
              <a:buNone/>
            </a:pPr>
            <a:r>
              <a:rPr lang="vi-VN" sz="1800" b="1" i="1" dirty="0">
                <a:solidFill>
                  <a:srgbClr val="222222"/>
                </a:solidFill>
                <a:latin typeface="+mj-lt"/>
              </a:rPr>
              <a:t>* Khác nhau:</a:t>
            </a:r>
            <a:endParaRPr lang="vi-VN" sz="1800" dirty="0">
              <a:solidFill>
                <a:srgbClr val="222222"/>
              </a:solidFill>
              <a:latin typeface="+mj-lt"/>
            </a:endParaRPr>
          </a:p>
          <a:p>
            <a:pPr marL="0" indent="0">
              <a:buNone/>
            </a:pPr>
            <a:r>
              <a:rPr lang="vi-VN" sz="1800" dirty="0">
                <a:solidFill>
                  <a:srgbClr val="222222"/>
                </a:solidFill>
                <a:latin typeface="+mj-lt"/>
              </a:rPr>
              <a:t>– Luật pháp thời Lý – Trần chưa đầy đủ và có một số điểm tiến bộ như luật pháp thời Lê sơ.</a:t>
            </a:r>
          </a:p>
          <a:p>
            <a:pPr marL="0" indent="0">
              <a:buNone/>
            </a:pPr>
            <a:r>
              <a:rPr lang="vi-VN" sz="1800" dirty="0">
                <a:solidFill>
                  <a:srgbClr val="222222"/>
                </a:solidFill>
                <a:latin typeface="+mj-lt"/>
              </a:rPr>
              <a:t>– Luật pháp thời Lê sơ được nhà nước rất quan tâm. Bộ luật Hồng Đức được ban hành là bộ luật hoàn chỉnh, đầy đủ, tiến bộ nhất trong các bộ luật thời phong kiến ở Việt Nam. Một số điều trong bộ luật Hồng Đức bảo vệ quyền lợi cho người phụ nữ, nô tì, giữ gìn truyền thống tốt đẹp của dân tộc</a:t>
            </a:r>
          </a:p>
          <a:p>
            <a:endParaRPr lang="en-US" sz="1800" dirty="0">
              <a:latin typeface="+mj-lt"/>
            </a:endParaRPr>
          </a:p>
        </p:txBody>
      </p:sp>
    </p:spTree>
    <p:extLst>
      <p:ext uri="{BB962C8B-B14F-4D97-AF65-F5344CB8AC3E}">
        <p14:creationId xmlns:p14="http://schemas.microsoft.com/office/powerpoint/2010/main" val="689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8B19A-1615-EB37-EB42-9FD3CF92E316}"/>
              </a:ext>
            </a:extLst>
          </p:cNvPr>
          <p:cNvSpPr>
            <a:spLocks noChangeArrowheads="1"/>
          </p:cNvSpPr>
          <p:nvPr/>
        </p:nvSpPr>
        <p:spPr bwMode="auto">
          <a:xfrm>
            <a:off x="990600" y="1435953"/>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ngoại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quyết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quyền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toàn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vẹn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quốc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nam</a:t>
            </a:r>
            <a:r>
              <a:rPr lang="en-US" altLang="en-US" sz="2400" dirty="0">
                <a:latin typeface="Times New Roman" panose="02020603050405020304" pitchFamily="18" charset="0"/>
                <a:cs typeface="Times New Roman" panose="02020603050405020304" pitchFamily="18" charset="0"/>
              </a:rPr>
              <a:t>.</a:t>
            </a:r>
          </a:p>
        </p:txBody>
      </p:sp>
      <p:sp>
        <p:nvSpPr>
          <p:cNvPr id="7" name="Rectangle 2">
            <a:extLst>
              <a:ext uri="{FF2B5EF4-FFF2-40B4-BE49-F238E27FC236}">
                <a16:creationId xmlns:a16="http://schemas.microsoft.com/office/drawing/2014/main" id="{48BB4273-866C-9E42-694F-D05DD5697928}"/>
              </a:ext>
            </a:extLst>
          </p:cNvPr>
          <p:cNvSpPr>
            <a:spLocks noGrp="1"/>
          </p:cNvSpPr>
          <p:nvPr>
            <p:ph type="title"/>
          </p:nvPr>
        </p:nvSpPr>
        <p:spPr>
          <a:xfrm>
            <a:off x="2057400" y="205979"/>
            <a:ext cx="5323285" cy="476250"/>
          </a:xfrm>
          <a:noFill/>
        </p:spPr>
        <p:txBody>
          <a:bodyPr>
            <a:noAutofit/>
          </a:bodyPr>
          <a:lstStyle/>
          <a:p>
            <a:pPr algn="l" defTabSz="514350"/>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17: ĐẠI VIỆT THỜI LÊ SƠ</a:t>
            </a:r>
            <a:r>
              <a:rPr lang="vi-VN" altLang="en-US" sz="2000" b="1" dirty="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( 1428- 1527)</a:t>
            </a:r>
            <a:endParaRPr lang="vi-VN" altLang="en-US" sz="2000" b="1" dirty="0">
              <a:cs typeface="Times New Roman" panose="02020603050405020304" pitchFamily="18" charset="0"/>
            </a:endParaRPr>
          </a:p>
        </p:txBody>
      </p:sp>
      <p:sp>
        <p:nvSpPr>
          <p:cNvPr id="28676" name="TextBox 8">
            <a:extLst>
              <a:ext uri="{FF2B5EF4-FFF2-40B4-BE49-F238E27FC236}">
                <a16:creationId xmlns:a16="http://schemas.microsoft.com/office/drawing/2014/main" id="{3BD8D207-9C65-D715-5C68-E450669041CB}"/>
              </a:ext>
            </a:extLst>
          </p:cNvPr>
          <p:cNvSpPr txBox="1">
            <a:spLocks noChangeArrowheads="1"/>
          </p:cNvSpPr>
          <p:nvPr/>
        </p:nvSpPr>
        <p:spPr bwMode="auto">
          <a:xfrm>
            <a:off x="685800" y="826290"/>
            <a:ext cx="543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400" b="1" dirty="0">
                <a:latin typeface="Times New Roman" panose="02020603050405020304" pitchFamily="18" charset="0"/>
                <a:cs typeface="Times New Roman" panose="02020603050405020304" pitchFamily="18" charset="0"/>
              </a:rPr>
              <a:t> 1</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Sự thành lập Vương triều Lê sơ.</a:t>
            </a:r>
            <a:endParaRPr lang="en-US" altLang="en-US" sz="2400" dirty="0">
              <a:latin typeface="Trebuchet MS" panose="020B0603020202020204" pitchFamily="3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8676"/>
                                        </p:tgtEl>
                                        <p:attrNameLst>
                                          <p:attrName>style.visibility</p:attrName>
                                        </p:attrNameLst>
                                      </p:cBhvr>
                                      <p:to>
                                        <p:strVal val="visible"/>
                                      </p:to>
                                    </p:set>
                                    <p:animEffect transition="in" filter="fade">
                                      <p:cBhvr>
                                        <p:cTn id="14" dur="1000"/>
                                        <p:tgtEl>
                                          <p:spTgt spid="28676"/>
                                        </p:tgtEl>
                                      </p:cBhvr>
                                    </p:animEffect>
                                    <p:anim calcmode="lin" valueType="num">
                                      <p:cBhvr>
                                        <p:cTn id="15" dur="1000" fill="hold"/>
                                        <p:tgtEl>
                                          <p:spTgt spid="28676"/>
                                        </p:tgtEl>
                                        <p:attrNameLst>
                                          <p:attrName>ppt_x</p:attrName>
                                        </p:attrNameLst>
                                      </p:cBhvr>
                                      <p:tavLst>
                                        <p:tav tm="0">
                                          <p:val>
                                            <p:strVal val="#ppt_x"/>
                                          </p:val>
                                        </p:tav>
                                        <p:tav tm="100000">
                                          <p:val>
                                            <p:strVal val="#ppt_x"/>
                                          </p:val>
                                        </p:tav>
                                      </p:tavLst>
                                    </p:anim>
                                    <p:anim calcmode="lin" valueType="num">
                                      <p:cBhvr>
                                        <p:cTn id="16"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6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9A2C1F-E538-26E3-7336-E3DC1EA9E96D}"/>
              </a:ext>
            </a:extLst>
          </p:cNvPr>
          <p:cNvSpPr/>
          <p:nvPr/>
        </p:nvSpPr>
        <p:spPr>
          <a:xfrm>
            <a:off x="487017" y="285750"/>
            <a:ext cx="8275983" cy="31813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endParaRPr lang="en-US" sz="1650" i="1" dirty="0">
              <a:solidFill>
                <a:schemeClr val="tx1"/>
              </a:solidFill>
              <a:latin typeface="Times New Roman" pitchFamily="18" charset="0"/>
              <a:cs typeface="Times New Roman" pitchFamily="18" charset="0"/>
            </a:endParaRPr>
          </a:p>
          <a:p>
            <a:pPr algn="just">
              <a:defRPr/>
            </a:pPr>
            <a:r>
              <a:rPr lang="vi-VN" sz="2800" i="1" dirty="0">
                <a:solidFill>
                  <a:schemeClr val="tx1"/>
                </a:solidFill>
                <a:latin typeface="Times New Roman" pitchFamily="18" charset="0"/>
                <a:cs typeface="Times New Roman" pitchFamily="18" charset="0"/>
              </a:rPr>
              <a:t>1. Năm 1473, vua Lê Thánh Tông căn dặn đại thần khi đàm phán với triều Minh: « Một thước núi, một tấc sông của ta, lẽ nào lại nên vứt bỏ? Ngươi phải kiên quyết tranh biện, chớ cho họ lấn dần... Nếu ngươi dám đem một thước, một tấc đất của Thái Tổ làm mồi cho giặc thì tội phải tru di»</a:t>
            </a:r>
            <a:endParaRPr lang="en-US" sz="2800" i="1" dirty="0">
              <a:solidFill>
                <a:schemeClr val="tx1"/>
              </a:solidFill>
              <a:latin typeface="Times New Roman" pitchFamily="18" charset="0"/>
              <a:cs typeface="Times New Roman" pitchFamily="18" charset="0"/>
            </a:endParaRPr>
          </a:p>
          <a:p>
            <a:pPr algn="just">
              <a:defRPr/>
            </a:pPr>
            <a:r>
              <a:rPr lang="en-US" sz="2800" i="1" dirty="0">
                <a:solidFill>
                  <a:schemeClr val="tx1"/>
                </a:solidFill>
                <a:latin typeface="Times New Roman" pitchFamily="18" charset="0"/>
                <a:cs typeface="Times New Roman" pitchFamily="18" charset="0"/>
              </a:rPr>
              <a:t>	</a:t>
            </a:r>
            <a:r>
              <a:rPr lang="en-US" sz="2800" i="1">
                <a:solidFill>
                  <a:schemeClr val="tx1"/>
                </a:solidFill>
                <a:latin typeface="Times New Roman" pitchFamily="18" charset="0"/>
                <a:cs typeface="Times New Roman" pitchFamily="18" charset="0"/>
              </a:rPr>
              <a:t>	 </a:t>
            </a:r>
            <a:r>
              <a:rPr lang="en-US" sz="2800" i="1" smtClean="0">
                <a:solidFill>
                  <a:schemeClr val="tx1"/>
                </a:solidFill>
                <a:latin typeface="Times New Roman" pitchFamily="18" charset="0"/>
                <a:cs typeface="Times New Roman" pitchFamily="18" charset="0"/>
              </a:rPr>
              <a:t>                  (Theo </a:t>
            </a:r>
            <a:r>
              <a:rPr lang="en-US" sz="2800" i="1" dirty="0" err="1">
                <a:solidFill>
                  <a:schemeClr val="tx1"/>
                </a:solidFill>
                <a:latin typeface="Times New Roman" pitchFamily="18" charset="0"/>
                <a:cs typeface="Times New Roman" pitchFamily="18" charset="0"/>
              </a:rPr>
              <a:t>Đại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Việt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sử</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kí</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toàn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thư</a:t>
            </a:r>
            <a:r>
              <a:rPr lang="en-US" sz="2800" i="1" dirty="0">
                <a:solidFill>
                  <a:schemeClr val="tx1"/>
                </a:solidFill>
                <a:latin typeface="Times New Roman" pitchFamily="18" charset="0"/>
                <a:cs typeface="Times New Roman" pitchFamily="18" charset="0"/>
              </a:rPr>
              <a:t>) 	</a:t>
            </a:r>
            <a:r>
              <a:rPr lang="en-US" sz="1650" i="1" dirty="0">
                <a:solidFill>
                  <a:schemeClr val="tx1"/>
                </a:solidFill>
                <a:latin typeface="Times New Roman" pitchFamily="18" charset="0"/>
                <a:cs typeface="Times New Roman" pitchFamily="18" charset="0"/>
              </a:rPr>
              <a:t>						</a:t>
            </a:r>
          </a:p>
        </p:txBody>
      </p:sp>
      <p:sp>
        <p:nvSpPr>
          <p:cNvPr id="7" name="Rectangle 6">
            <a:extLst>
              <a:ext uri="{FF2B5EF4-FFF2-40B4-BE49-F238E27FC236}">
                <a16:creationId xmlns:a16="http://schemas.microsoft.com/office/drawing/2014/main" id="{633F38E0-A16C-E272-0B98-7147F529C862}"/>
              </a:ext>
            </a:extLst>
          </p:cNvPr>
          <p:cNvSpPr>
            <a:spLocks noChangeArrowheads="1"/>
          </p:cNvSpPr>
          <p:nvPr/>
        </p:nvSpPr>
        <p:spPr bwMode="auto">
          <a:xfrm>
            <a:off x="609600" y="3486150"/>
            <a:ext cx="84018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smtClean="0">
                <a:solidFill>
                  <a:srgbClr val="FF0000"/>
                </a:solidFill>
                <a:latin typeface="Times New Roman" panose="02020603050405020304" pitchFamily="18" charset="0"/>
                <a:cs typeface="Times New Roman" panose="02020603050405020304" pitchFamily="18" charset="0"/>
              </a:rPr>
              <a:t>H.</a:t>
            </a:r>
            <a:r>
              <a:rPr lang="vi-VN" altLang="en-US" sz="2800" smtClean="0">
                <a:solidFill>
                  <a:srgbClr val="FF0000"/>
                </a:solidFill>
                <a:latin typeface="Times New Roman" panose="02020603050405020304" pitchFamily="18" charset="0"/>
                <a:cs typeface="Times New Roman" panose="02020603050405020304" pitchFamily="18" charset="0"/>
              </a:rPr>
              <a:t>Tư </a:t>
            </a:r>
            <a:r>
              <a:rPr lang="vi-VN" altLang="en-US" sz="2800" dirty="0">
                <a:solidFill>
                  <a:srgbClr val="FF0000"/>
                </a:solidFill>
                <a:latin typeface="Times New Roman" panose="02020603050405020304" pitchFamily="18" charset="0"/>
                <a:cs typeface="Times New Roman" panose="02020603050405020304" pitchFamily="18" charset="0"/>
              </a:rPr>
              <a:t>liệu 1 thể hiện quyết tâm bảo vệ chủ quyền lãnh thổ của nhà Lê sơ như thế nào?</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DF01295-C578-EA61-CC2D-3BDCBE23FF9E}"/>
              </a:ext>
            </a:extLst>
          </p:cNvPr>
          <p:cNvSpPr>
            <a:spLocks noChangeArrowheads="1"/>
          </p:cNvSpPr>
          <p:nvPr/>
        </p:nvSpPr>
        <p:spPr bwMode="auto">
          <a:xfrm>
            <a:off x="304800" y="3409950"/>
            <a:ext cx="8580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N</a:t>
            </a:r>
            <a:r>
              <a:rPr lang="vi-VN" altLang="en-US" sz="2400" dirty="0">
                <a:latin typeface="Times New Roman" panose="02020603050405020304" pitchFamily="18" charset="0"/>
                <a:cs typeface="Times New Roman" panose="02020603050405020304" pitchFamily="18" charset="0"/>
              </a:rPr>
              <a:t>hà Lê sơ ý thức được chủ quyền lãnh thổ và tầm quan trọng của việc bảo vệ chủ quyền lãnh thổ quốc gia. Từ đó, đưa ra hình phạt nghiêm khắc đối với những người có hành vi bán rẻ chủ quyền lãnh thổ đất nước.</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2" nodeType="clickEffect">
                                  <p:stCondLst>
                                    <p:cond delay="0"/>
                                  </p:stCondLst>
                                  <p:childTnLst>
                                    <p:animEffect transition="out" filter="barn(inVertic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7" grpId="2"/>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878D4D7E-0B38-415B-985E-2BEA141A10D5}"/>
              </a:ext>
            </a:extLst>
          </p:cNvPr>
          <p:cNvSpPr>
            <a:spLocks noGrp="1"/>
          </p:cNvSpPr>
          <p:nvPr>
            <p:ph idx="1"/>
          </p:nvPr>
        </p:nvSpPr>
        <p:spPr>
          <a:xfrm>
            <a:off x="457200" y="2495550"/>
            <a:ext cx="8001000" cy="1365186"/>
          </a:xfrm>
        </p:spPr>
        <p:txBody>
          <a:bodyPr>
            <a:noAutofit/>
          </a:bodyPr>
          <a:lstStyle/>
          <a:p>
            <a:pPr marL="0" indent="0">
              <a:buNone/>
            </a:pPr>
            <a:r>
              <a:rPr lang="vi-VN" altLang="en-US" sz="2600" dirty="0">
                <a:latin typeface="Times New Roman" panose="02020603050405020304" pitchFamily="18" charset="0"/>
                <a:cs typeface="Times New Roman" panose="02020603050405020304" pitchFamily="18" charset="0"/>
              </a:rPr>
              <a:t>     Chủ trương của nhà Lê sơ là luôn cương quyết giữ vững chủ quyền và toàn vẹn lãnh thổ Đại Việt bằng mọi giá: mềm dẻo, cứng rắn, nghiêm khắc.</a:t>
            </a:r>
          </a:p>
          <a:p>
            <a:pPr marL="0" indent="0">
              <a:buNone/>
            </a:pPr>
            <a:r>
              <a:rPr lang="vi-VN" altLang="en-US" sz="2600" dirty="0">
                <a:latin typeface="Times New Roman" panose="02020603050405020304" pitchFamily="18" charset="0"/>
                <a:cs typeface="Times New Roman" panose="02020603050405020304" pitchFamily="18" charset="0"/>
              </a:rPr>
              <a:t>- Mỗi HS cần ý thức được tầm quan trọng và những hành động thiết thực để bảo vệ chủ quyền lãnh thổ dân tộc.</a:t>
            </a:r>
          </a:p>
        </p:txBody>
      </p:sp>
      <p:sp>
        <p:nvSpPr>
          <p:cNvPr id="4" name="Title 3">
            <a:extLst>
              <a:ext uri="{FF2B5EF4-FFF2-40B4-BE49-F238E27FC236}">
                <a16:creationId xmlns:a16="http://schemas.microsoft.com/office/drawing/2014/main" id="{03F956D2-38D8-BC1D-8A8D-6B1BE1635C45}"/>
              </a:ext>
            </a:extLst>
          </p:cNvPr>
          <p:cNvSpPr>
            <a:spLocks noGrp="1"/>
          </p:cNvSpPr>
          <p:nvPr>
            <p:ph type="title"/>
          </p:nvPr>
        </p:nvSpPr>
        <p:spPr>
          <a:xfrm>
            <a:off x="457200" y="575905"/>
            <a:ext cx="8077200" cy="1692771"/>
          </a:xfrm>
        </p:spPr>
        <p:txBody>
          <a:bodyPr wrap="square">
            <a:spAutoFit/>
          </a:bodyPr>
          <a:lstStyle/>
          <a:p>
            <a:pPr algn="l"/>
            <a:r>
              <a:rPr lang="en-US" altLang="en-US" sz="2600" i="1" smtClean="0">
                <a:solidFill>
                  <a:srgbClr val="FF0000"/>
                </a:solidFill>
                <a:latin typeface="Times New Roman" panose="02020603050405020304" pitchFamily="18" charset="0"/>
                <a:cs typeface="Times New Roman" panose="02020603050405020304" pitchFamily="18" charset="0"/>
              </a:rPr>
              <a:t>H.</a:t>
            </a:r>
            <a:r>
              <a:rPr lang="vi-VN" altLang="en-US" sz="2600" i="1" smtClean="0">
                <a:solidFill>
                  <a:srgbClr val="FF0000"/>
                </a:solidFill>
                <a:latin typeface="Times New Roman" panose="02020603050405020304" pitchFamily="18" charset="0"/>
                <a:cs typeface="Times New Roman" panose="02020603050405020304" pitchFamily="18" charset="0"/>
              </a:rPr>
              <a:t>Chủ </a:t>
            </a:r>
            <a:r>
              <a:rPr lang="vi-VN" altLang="en-US" sz="2600" i="1" dirty="0">
                <a:solidFill>
                  <a:srgbClr val="FF0000"/>
                </a:solidFill>
                <a:latin typeface="Times New Roman" panose="02020603050405020304" pitchFamily="18" charset="0"/>
                <a:cs typeface="Times New Roman" panose="02020603050405020304" pitchFamily="18" charset="0"/>
              </a:rPr>
              <a:t>trương bảo vệ chủ quyền lãnh thổ quốc gia của triều Lê sơ thể hiện như thế nào qua lời căn dặn của Vua Lê Thánh Tông? Theo em, nhiệm vụ của học sinh trong vấn đề bảo vệ chủ quyền quốc gia là gì?</a:t>
            </a:r>
            <a:endParaRPr lang="en-US" altLang="en-US" sz="2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93805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3"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218">
                                            <p:txEl>
                                              <p:pRg st="0" end="0"/>
                                            </p:txEl>
                                          </p:spTgt>
                                        </p:tgtEl>
                                        <p:attrNameLst>
                                          <p:attrName>style.visibility</p:attrName>
                                        </p:attrNameLst>
                                      </p:cBhvr>
                                      <p:to>
                                        <p:strVal val="visible"/>
                                      </p:to>
                                    </p:set>
                                    <p:animEffect transition="in" filter="fade">
                                      <p:cBhvr>
                                        <p:cTn id="21" dur="1000"/>
                                        <p:tgtEl>
                                          <p:spTgt spid="9218">
                                            <p:txEl>
                                              <p:pRg st="0" end="0"/>
                                            </p:txEl>
                                          </p:spTgt>
                                        </p:tgtEl>
                                      </p:cBhvr>
                                    </p:animEffect>
                                    <p:anim calcmode="lin" valueType="num">
                                      <p:cBhvr>
                                        <p:cTn id="22"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9218">
                                            <p:txEl>
                                              <p:pRg st="1" end="1"/>
                                            </p:txEl>
                                          </p:spTgt>
                                        </p:tgtEl>
                                        <p:attrNameLst>
                                          <p:attrName>style.visibility</p:attrName>
                                        </p:attrNameLst>
                                      </p:cBhvr>
                                      <p:to>
                                        <p:strVal val="visible"/>
                                      </p:to>
                                    </p:set>
                                    <p:animEffect transition="in" filter="fade">
                                      <p:cBhvr>
                                        <p:cTn id="28" dur="1000"/>
                                        <p:tgtEl>
                                          <p:spTgt spid="9218">
                                            <p:txEl>
                                              <p:pRg st="1" end="1"/>
                                            </p:txEl>
                                          </p:spTgt>
                                        </p:tgtEl>
                                      </p:cBhvr>
                                    </p:animEffect>
                                    <p:anim calcmode="lin" valueType="num">
                                      <p:cBhvr>
                                        <p:cTn id="29"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18" grpId="1" build="p"/>
      <p:bldP spid="4" grpId="0"/>
      <p:bldP spid="4" grpId="1"/>
      <p:bldP spid="4" grpId="2"/>
      <p:bldP spid="4"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58BD-7729-05D9-29B1-D579D0F8E9D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929923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54774f4bc8287c7337fadd5fbb419d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Bach tuyet\Snow_white_transpare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041634"/>
            <a:ext cx="932654" cy="20101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Bach tuyet\43ebd44d263606f876d42fd2f199ea61 (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8837">
                        <a14:foregroundMark x1="40116" y1="26626" x2="70349" y2="59553"/>
                        <a14:foregroundMark x1="64535" y1="35366" x2="77035" y2="44715"/>
                        <a14:foregroundMark x1="45640" y1="16463" x2="28198" y2="36585"/>
                        <a14:foregroundMark x1="44186" y1="40244" x2="60174" y2="57724"/>
                        <a14:foregroundMark x1="67151" y1="58943" x2="86628" y2="57317"/>
                      </a14:backgroundRemoval>
                    </a14:imgEffect>
                  </a14:imgLayer>
                </a14:imgProps>
              </a:ext>
              <a:ext uri="{28A0092B-C50C-407E-A947-70E740481C1C}">
                <a14:useLocalDpi xmlns:a14="http://schemas.microsoft.com/office/drawing/2010/main" val="0"/>
              </a:ext>
            </a:extLst>
          </a:blip>
          <a:srcRect/>
          <a:stretch>
            <a:fillRect/>
          </a:stretch>
        </p:blipFill>
        <p:spPr bwMode="auto">
          <a:xfrm rot="338519">
            <a:off x="7944327" y="3496708"/>
            <a:ext cx="1410187" cy="201689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Bach tuyet\43ebd44d263606f876d42fd2f199ea61 (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6022" y1="32480" x2="72849" y2="415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361056" y="3500748"/>
            <a:ext cx="1434898" cy="19139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Desktop\Bach tuyet\RjAwOTQ4MTUyNEI3QjJCRTc2RjA6ZDA1ZjJmYTY2MjBkNDYzY2ZlZDNiOTA1Y2YxYTk1NzA6Ojo6OjA=.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50431" y1="17647" x2="56466" y2="31120"/>
                        <a14:foregroundMark x1="79526" y1="14611" x2="53879" y2="29412"/>
                        <a14:foregroundMark x1="77586" y1="15180" x2="59914" y2="22960"/>
                        <a14:foregroundMark x1="53017" y1="6641" x2="44397" y2="25427"/>
                        <a14:foregroundMark x1="57328" y1="8918" x2="88793" y2="17837"/>
                        <a14:foregroundMark x1="54526" y1="6072" x2="66810" y2="9488"/>
                        <a14:foregroundMark x1="76509" y1="31499" x2="69397" y2="43643"/>
                        <a14:foregroundMark x1="95690" y1="16698" x2="76940" y2="10247"/>
                        <a14:foregroundMark x1="77586" y1="33776" x2="74353" y2="40417"/>
                      </a14:backgroundRemoval>
                    </a14:imgEffect>
                  </a14:imgLayer>
                </a14:imgProps>
              </a:ext>
              <a:ext uri="{28A0092B-C50C-407E-A947-70E740481C1C}">
                <a14:useLocalDpi xmlns:a14="http://schemas.microsoft.com/office/drawing/2010/main" val="0"/>
              </a:ext>
            </a:extLst>
          </a:blip>
          <a:srcRect/>
          <a:stretch>
            <a:fillRect/>
          </a:stretch>
        </p:blipFill>
        <p:spPr bwMode="auto">
          <a:xfrm rot="20593735">
            <a:off x="6758" y="3592376"/>
            <a:ext cx="1592716" cy="180896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Desktop\Bach tuyet\43ebd44d263606f876d42fd2f199ea61 (2).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44267" y1="18935" x2="28800" y2="43984"/>
                        <a14:foregroundMark x1="27200" y1="21696" x2="14667" y2="33728"/>
                        <a14:foregroundMark x1="36533" y1="32150" x2="35467" y2="44576"/>
                        <a14:foregroundMark x1="32533" y1="42801" x2="63733" y2="38462"/>
                      </a14:backgroundRemoval>
                    </a14:imgEffect>
                  </a14:imgLayer>
                </a14:imgProps>
              </a:ext>
              <a:ext uri="{28A0092B-C50C-407E-A947-70E740481C1C}">
                <a14:useLocalDpi xmlns:a14="http://schemas.microsoft.com/office/drawing/2010/main" val="0"/>
              </a:ext>
            </a:extLst>
          </a:blip>
          <a:srcRect/>
          <a:stretch>
            <a:fillRect/>
          </a:stretch>
        </p:blipFill>
        <p:spPr bwMode="auto">
          <a:xfrm rot="20172978">
            <a:off x="5802632" y="3717970"/>
            <a:ext cx="1373981" cy="185762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Bach tuyet\43ebd44d263606f876d42fd2f199ea61 (3).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47640" y1="33252" x2="54382" y2="60391"/>
                      </a14:backgroundRemoval>
                    </a14:imgEffect>
                  </a14:imgLayer>
                </a14:imgProps>
              </a:ext>
              <a:ext uri="{28A0092B-C50C-407E-A947-70E740481C1C}">
                <a14:useLocalDpi xmlns:a14="http://schemas.microsoft.com/office/drawing/2010/main" val="0"/>
              </a:ext>
            </a:extLst>
          </a:blip>
          <a:srcRect/>
          <a:stretch>
            <a:fillRect/>
          </a:stretch>
        </p:blipFill>
        <p:spPr bwMode="auto">
          <a:xfrm>
            <a:off x="1561893" y="3924299"/>
            <a:ext cx="1659340" cy="1525101"/>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Bach tuyet\43ebd44d263606f876d42fd2f199ea61 (5).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50482" y1="26157" x2="67203" y2="63581"/>
                        <a14:foregroundMark x1="38907" y1="22133" x2="24116" y2="46680"/>
                      </a14:backgroundRemoval>
                    </a14:imgEffect>
                  </a14:imgLayer>
                </a14:imgProps>
              </a:ext>
              <a:ext uri="{28A0092B-C50C-407E-A947-70E740481C1C}">
                <a14:useLocalDpi xmlns:a14="http://schemas.microsoft.com/office/drawing/2010/main" val="0"/>
              </a:ext>
            </a:extLst>
          </a:blip>
          <a:srcRect/>
          <a:stretch>
            <a:fillRect/>
          </a:stretch>
        </p:blipFill>
        <p:spPr bwMode="auto">
          <a:xfrm rot="1608799">
            <a:off x="1056451" y="3433175"/>
            <a:ext cx="1242725" cy="198596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ADMIN\Desktop\Bach tuyet\43ebd44d263606f876d42fd2f199ea61 (8).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53350" y1="9206" x2="64268" y2="52888"/>
                        <a14:foregroundMark x1="50372" y1="21841" x2="42432" y2="44585"/>
                        <a14:foregroundMark x1="38462" y1="36643" x2="57320" y2="45668"/>
                        <a14:foregroundMark x1="75682" y1="36282" x2="60298" y2="47834"/>
                        <a14:foregroundMark x1="71712" y1="29422" x2="76179" y2="37365"/>
                        <a14:foregroundMark x1="44417" y1="31949" x2="32506" y2="47112"/>
                        <a14:foregroundMark x1="35484" y1="33755" x2="44417" y2="42780"/>
                        <a14:foregroundMark x1="48387" y1="85740" x2="36476" y2="93321"/>
                        <a14:foregroundMark x1="46402" y1="14982" x2="37965" y2="30505"/>
                        <a14:foregroundMark x1="61787" y1="20397" x2="71216" y2="32310"/>
                        <a14:foregroundMark x1="50656" y1="20076" x2="55381" y2="26769"/>
                        <a14:foregroundMark x1="57743" y1="14532" x2="70341" y2="25048"/>
                      </a14:backgroundRemoval>
                    </a14:imgEffect>
                  </a14:imgLayer>
                </a14:imgProps>
              </a:ext>
              <a:ext uri="{28A0092B-C50C-407E-A947-70E740481C1C}">
                <a14:useLocalDpi xmlns:a14="http://schemas.microsoft.com/office/drawing/2010/main" val="0"/>
              </a:ext>
            </a:extLst>
          </a:blip>
          <a:srcRect/>
          <a:stretch>
            <a:fillRect/>
          </a:stretch>
        </p:blipFill>
        <p:spPr bwMode="auto">
          <a:xfrm>
            <a:off x="7086600" y="3272546"/>
            <a:ext cx="1583524" cy="21768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Bach tuyet\511929473-photo-clip-tre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2210972"/>
            <a:ext cx="7328054" cy="77305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DMIN\Desktop\Bach tuyet\511929473-photo-clip-tre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4400" y="-2118871"/>
            <a:ext cx="4558915" cy="77305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ADMIN\Desktop\Tai nguyen thiet ke tro choi\Bảng gỗ\wooden-blank-sign-clipart-1.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38662" y="-1466850"/>
            <a:ext cx="6890938" cy="30599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983346" y="438150"/>
            <a:ext cx="5636654" cy="800219"/>
          </a:xfrm>
          <a:prstGeom prst="rect">
            <a:avLst/>
          </a:prstGeom>
          <a:noFill/>
        </p:spPr>
        <p:txBody>
          <a:bodyPr wrap="square" rtlCol="0">
            <a:spAutoFit/>
          </a:bodyPr>
          <a:lstStyle/>
          <a:p>
            <a:pPr algn="ctr"/>
            <a:r>
              <a:rPr lang="en-US" sz="2300" dirty="0">
                <a:solidFill>
                  <a:schemeClr val="bg1"/>
                </a:solidFill>
                <a:latin typeface="UTM Cooper Black" panose="02040603050506020204" pitchFamily="18" charset="0"/>
              </a:rPr>
              <a:t>CHƠI TRỐN TÌM </a:t>
            </a:r>
          </a:p>
          <a:p>
            <a:pPr algn="ctr"/>
            <a:r>
              <a:rPr lang="en-US" sz="2300" dirty="0">
                <a:solidFill>
                  <a:schemeClr val="bg1"/>
                </a:solidFill>
                <a:latin typeface="UTM Cooper Black" panose="02040603050506020204" pitchFamily="18" charset="0"/>
              </a:rPr>
              <a:t>CÙNG BẠCH TUYẾT VÀ 7 CHÚ LÙN</a:t>
            </a:r>
          </a:p>
        </p:txBody>
      </p:sp>
      <p:pic>
        <p:nvPicPr>
          <p:cNvPr id="15" name="Picture 11" descr="C:\Users\ADMIN\Desktop\Tai nguyen thiet ke tro choi\Angry birds epic birds\1505573783630 (2).png">
            <a:hlinkClick r:id="rId22" action="ppaction://hlinksldjump"/>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00127" y="4426156"/>
            <a:ext cx="1069648" cy="585633"/>
          </a:xfrm>
          <a:prstGeom prst="rect">
            <a:avLst/>
          </a:prstGeom>
          <a:noFill/>
          <a:extLst>
            <a:ext uri="{909E8E84-426E-40DD-AFC4-6F175D3DCCD1}">
              <a14:hiddenFill xmlns:a14="http://schemas.microsoft.com/office/drawing/2010/main">
                <a:solidFill>
                  <a:srgbClr val="FFFFFF"/>
                </a:solidFill>
              </a14:hiddenFill>
            </a:ext>
          </a:extLst>
        </p:spPr>
      </p:pic>
      <p:pic>
        <p:nvPicPr>
          <p:cNvPr id="2"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9677400" y="4505156"/>
            <a:ext cx="609600" cy="609600"/>
          </a:xfrm>
          <a:prstGeom prst="rect">
            <a:avLst/>
          </a:prstGeom>
        </p:spPr>
      </p:pic>
    </p:spTree>
    <p:extLst>
      <p:ext uri="{BB962C8B-B14F-4D97-AF65-F5344CB8AC3E}">
        <p14:creationId xmlns:p14="http://schemas.microsoft.com/office/powerpoint/2010/main" val="39385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21" repeatCount="indefinite" fill="hold" display="0">
                  <p:stCondLst>
                    <p:cond delay="indefinite"/>
                  </p:stCondLst>
                  <p:endCondLst>
                    <p:cond evt="onStopAudio" delay="0">
                      <p:tgtEl>
                        <p:sldTgt/>
                      </p:tgtEl>
                    </p:cond>
                  </p:endCondLst>
                </p:cTn>
                <p:tgtEl>
                  <p:spTgt spid="2"/>
                </p:tgtEl>
              </p:cMediaNode>
            </p:audio>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 a.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62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Bach tuyet\Bamb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55339" flipH="1">
            <a:off x="5834594" y="2998013"/>
            <a:ext cx="9906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Bach tuyet\esquilo00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71667" flipH="1">
            <a:off x="3814061" y="3645367"/>
            <a:ext cx="990600" cy="10843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Bach tuyet\767e08fbae2de8679fbba6d8cecba19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2524" flipH="1">
            <a:off x="1852783" y="3746236"/>
            <a:ext cx="819150" cy="1144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Bach tuyet\Doc2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772646">
            <a:off x="7515243" y="3021471"/>
            <a:ext cx="1157369" cy="17150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0" y="-129183"/>
            <a:ext cx="5500858" cy="59013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267200" y="-510183"/>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8499" y="-697231"/>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72685" y="-402410"/>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Bach tuyet\Snow_white_transparen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19" y="2573110"/>
            <a:ext cx="1369010" cy="29506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Tai nguyen thiet ke tro choi\Bảng gỗ\wooden-blank-sign-clipart-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1466850"/>
            <a:ext cx="5941454" cy="305990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88798" y="1636217"/>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FF"/>
                </a:solidFill>
                <a:latin typeface="Times New Roman" panose="02020603050405020304" pitchFamily="18" charset="0"/>
                <a:cs typeface="Times New Roman" panose="02020603050405020304" pitchFamily="18" charset="0"/>
              </a:rPr>
              <a:t>A.Lê</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cờ</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khởi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nghĩa</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384867" y="1589567"/>
            <a:ext cx="1962944"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FF"/>
                </a:solidFill>
                <a:latin typeface="Times New Roman" panose="02020603050405020304" pitchFamily="18" charset="0"/>
                <a:cs typeface="Times New Roman" panose="02020603050405020304" pitchFamily="18" charset="0"/>
              </a:rPr>
              <a:t>B.Lê</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Tử</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trận</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4649609" y="1589566"/>
            <a:ext cx="2226145"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FF"/>
                </a:solidFill>
                <a:latin typeface="Times New Roman" panose="02020603050405020304" pitchFamily="18" charset="0"/>
                <a:cs typeface="Times New Roman" panose="02020603050405020304" pitchFamily="18" charset="0"/>
              </a:rPr>
              <a:t>C.Nghĩa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quân</a:t>
            </a:r>
            <a:r>
              <a:rPr lang="en-US" sz="2000" dirty="0">
                <a:solidFill>
                  <a:srgbClr val="0000FF"/>
                </a:solidFill>
                <a:latin typeface="Times New Roman" panose="02020603050405020304" pitchFamily="18" charset="0"/>
                <a:cs typeface="Times New Roman" panose="02020603050405020304" pitchFamily="18" charset="0"/>
              </a:rPr>
              <a:t> Lam </a:t>
            </a:r>
            <a:r>
              <a:rPr lang="en-US" sz="2000" dirty="0" err="1">
                <a:solidFill>
                  <a:srgbClr val="0000FF"/>
                </a:solidFill>
                <a:latin typeface="Times New Roman" panose="02020603050405020304" pitchFamily="18" charset="0"/>
                <a:cs typeface="Times New Roman" panose="02020603050405020304" pitchFamily="18" charset="0"/>
              </a:rPr>
              <a:t>Sơn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thành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lập</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7010400" y="1610918"/>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D. Lê </a:t>
            </a:r>
            <a:r>
              <a:rPr lang="en-US" sz="2000" dirty="0" err="1">
                <a:solidFill>
                  <a:srgbClr val="0000FF"/>
                </a:solidFill>
                <a:latin typeface="Times New Roman" panose="02020603050405020304" pitchFamily="18" charset="0"/>
                <a:cs typeface="Times New Roman" panose="02020603050405020304" pitchFamily="18" charset="0"/>
              </a:rPr>
              <a:t>Lợi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ngôi</a:t>
            </a:r>
            <a:r>
              <a:rPr lang="en-US" sz="2000" dirty="0">
                <a:solidFill>
                  <a:srgbClr val="0000FF"/>
                </a:solidFill>
                <a:latin typeface="Times New Roman" panose="02020603050405020304" pitchFamily="18" charset="0"/>
                <a:cs typeface="Times New Roman" panose="02020603050405020304" pitchFamily="18" charset="0"/>
              </a:rPr>
              <a:t> Hoàng </a:t>
            </a:r>
            <a:r>
              <a:rPr lang="en-US" sz="2000" dirty="0" err="1">
                <a:solidFill>
                  <a:srgbClr val="0000FF"/>
                </a:solidFill>
                <a:latin typeface="Times New Roman" panose="02020603050405020304" pitchFamily="18" charset="0"/>
                <a:cs typeface="Times New Roman" panose="02020603050405020304" pitchFamily="18" charset="0"/>
              </a:rPr>
              <a:t>đế</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86429" y="997773"/>
            <a:ext cx="5560454" cy="523220"/>
          </a:xfrm>
          <a:prstGeom prst="rect">
            <a:avLst/>
          </a:prstGeom>
          <a:noFill/>
        </p:spPr>
        <p:txBody>
          <a:bodyPr wrap="square" rtlCol="0">
            <a:spAutoFit/>
          </a:bodyPr>
          <a:lstStyle/>
          <a:p>
            <a:pPr algn="ctr"/>
            <a:r>
              <a:rPr lang="en-US" sz="2800" dirty="0">
                <a:solidFill>
                  <a:schemeClr val="bg1"/>
                </a:solidFill>
              </a:rPr>
              <a:t>(</a:t>
            </a:r>
            <a:r>
              <a:rPr lang="en-US" sz="2800" dirty="0" err="1">
                <a:solidFill>
                  <a:schemeClr val="bg1"/>
                </a:solidFill>
              </a:rPr>
              <a:t>tìm</a:t>
            </a:r>
            <a:r>
              <a:rPr lang="en-US" sz="2800" dirty="0">
                <a:solidFill>
                  <a:schemeClr val="bg1"/>
                </a:solidFill>
              </a:rPr>
              <a:t> </a:t>
            </a:r>
            <a:r>
              <a:rPr lang="en-US" sz="2800" dirty="0" err="1">
                <a:solidFill>
                  <a:schemeClr val="bg1"/>
                </a:solidFill>
              </a:rPr>
              <a:t>xem</a:t>
            </a:r>
            <a:r>
              <a:rPr lang="en-US" sz="2800" dirty="0">
                <a:solidFill>
                  <a:schemeClr val="bg1"/>
                </a:solidFill>
              </a:rPr>
              <a:t> </a:t>
            </a:r>
            <a:r>
              <a:rPr lang="en-US" sz="2800" dirty="0" err="1">
                <a:solidFill>
                  <a:schemeClr val="bg1"/>
                </a:solidFill>
              </a:rPr>
              <a:t>chú</a:t>
            </a:r>
            <a:r>
              <a:rPr lang="en-US" sz="2800" dirty="0">
                <a:solidFill>
                  <a:schemeClr val="bg1"/>
                </a:solidFill>
              </a:rPr>
              <a:t> </a:t>
            </a:r>
            <a:r>
              <a:rPr lang="en-US" sz="2800" dirty="0" err="1">
                <a:solidFill>
                  <a:schemeClr val="bg1"/>
                </a:solidFill>
              </a:rPr>
              <a:t>lùn</a:t>
            </a:r>
            <a:r>
              <a:rPr lang="en-US" sz="2800" dirty="0">
                <a:solidFill>
                  <a:schemeClr val="bg1"/>
                </a:solidFill>
              </a:rPr>
              <a:t> </a:t>
            </a:r>
            <a:r>
              <a:rPr lang="en-US" sz="2800" dirty="0" err="1">
                <a:solidFill>
                  <a:schemeClr val="bg1"/>
                </a:solidFill>
              </a:rPr>
              <a:t>đang</a:t>
            </a:r>
            <a:r>
              <a:rPr lang="en-US" sz="2800" dirty="0">
                <a:solidFill>
                  <a:schemeClr val="bg1"/>
                </a:solidFill>
              </a:rPr>
              <a:t> </a:t>
            </a:r>
            <a:r>
              <a:rPr lang="en-US" sz="2800" dirty="0" err="1">
                <a:solidFill>
                  <a:schemeClr val="bg1"/>
                </a:solidFill>
              </a:rPr>
              <a:t>nấp</a:t>
            </a:r>
            <a:r>
              <a:rPr lang="en-US" sz="2800" dirty="0">
                <a:solidFill>
                  <a:schemeClr val="bg1"/>
                </a:solidFill>
              </a:rPr>
              <a:t> ở </a:t>
            </a:r>
            <a:r>
              <a:rPr lang="en-US" sz="2800" dirty="0" err="1">
                <a:solidFill>
                  <a:schemeClr val="bg1"/>
                </a:solidFill>
              </a:rPr>
              <a:t>đâu</a:t>
            </a:r>
            <a:r>
              <a:rPr lang="en-US" sz="2800" dirty="0">
                <a:solidFill>
                  <a:schemeClr val="bg1"/>
                </a:solidFill>
              </a:rPr>
              <a:t> )</a:t>
            </a:r>
          </a:p>
        </p:txBody>
      </p:sp>
      <p:sp>
        <p:nvSpPr>
          <p:cNvPr id="6" name="Explosion 1 5"/>
          <p:cNvSpPr/>
          <p:nvPr/>
        </p:nvSpPr>
        <p:spPr>
          <a:xfrm>
            <a:off x="3810000" y="3267529"/>
            <a:ext cx="3012828" cy="204742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cs typeface="Arial" panose="020B0604020202020204" pitchFamily="34" charset="0"/>
              </a:rPr>
              <a:t>ĐÚNG RỒI</a:t>
            </a:r>
          </a:p>
        </p:txBody>
      </p:sp>
      <p:pic>
        <p:nvPicPr>
          <p:cNvPr id="1035" name="Picture 11" descr="C:\Users\ADMIN\Desktop\Tai nguyen thiet ke tro choi\Bảng gỗ\Picture1 (2).png">
            <a:hlinkClick r:id="" action="ppaction://hlinkshowjump?jump=nextslide"/>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04089" y="57150"/>
            <a:ext cx="1212850" cy="515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Desktop\Doremon cau ca ( trac nghiem )\Picture1 (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5162" y="552542"/>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times up"/>
          <p:cNvGrpSpPr/>
          <p:nvPr/>
        </p:nvGrpSpPr>
        <p:grpSpPr>
          <a:xfrm>
            <a:off x="588044" y="133350"/>
            <a:ext cx="757084" cy="375064"/>
            <a:chOff x="2989747" y="438150"/>
            <a:chExt cx="1572029" cy="683752"/>
          </a:xfrm>
        </p:grpSpPr>
        <p:sp>
          <p:nvSpPr>
            <p:cNvPr id="24" name="Rounded Rectangle 23"/>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8" name="Rounded Rectangle 27"/>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29" name="Picture 3" descr="C:\Users\ADMIN\Desktop\Picture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9482" y="720479"/>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3772A17-BB74-4A75-BA55-D622FE4D0639}"/>
              </a:ext>
            </a:extLst>
          </p:cNvPr>
          <p:cNvGrpSpPr/>
          <p:nvPr/>
        </p:nvGrpSpPr>
        <p:grpSpPr>
          <a:xfrm>
            <a:off x="933247" y="708850"/>
            <a:ext cx="90244" cy="76328"/>
            <a:chOff x="2455863" y="2411803"/>
            <a:chExt cx="566738" cy="566738"/>
          </a:xfrm>
        </p:grpSpPr>
        <p:sp>
          <p:nvSpPr>
            <p:cNvPr id="3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6" name="Group 35">
            <a:extLst>
              <a:ext uri="{FF2B5EF4-FFF2-40B4-BE49-F238E27FC236}">
                <a16:creationId xmlns:a16="http://schemas.microsoft.com/office/drawing/2014/main" id="{A3772A17-BB74-4A75-BA55-D622FE4D0639}"/>
              </a:ext>
            </a:extLst>
          </p:cNvPr>
          <p:cNvGrpSpPr/>
          <p:nvPr/>
        </p:nvGrpSpPr>
        <p:grpSpPr>
          <a:xfrm>
            <a:off x="934593" y="1261149"/>
            <a:ext cx="90244" cy="76328"/>
            <a:chOff x="2455863" y="2411803"/>
            <a:chExt cx="566738" cy="566738"/>
          </a:xfrm>
        </p:grpSpPr>
        <p:sp>
          <p:nvSpPr>
            <p:cNvPr id="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2" name="Group 41">
            <a:extLst>
              <a:ext uri="{FF2B5EF4-FFF2-40B4-BE49-F238E27FC236}">
                <a16:creationId xmlns:a16="http://schemas.microsoft.com/office/drawing/2014/main" id="{A3772A17-BB74-4A75-BA55-D622FE4D0639}"/>
              </a:ext>
            </a:extLst>
          </p:cNvPr>
          <p:cNvGrpSpPr/>
          <p:nvPr/>
        </p:nvGrpSpPr>
        <p:grpSpPr>
          <a:xfrm>
            <a:off x="1231628" y="1001869"/>
            <a:ext cx="90244" cy="76328"/>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 47">
            <a:extLst>
              <a:ext uri="{FF2B5EF4-FFF2-40B4-BE49-F238E27FC236}">
                <a16:creationId xmlns:a16="http://schemas.microsoft.com/office/drawing/2014/main" id="{A3772A17-BB74-4A75-BA55-D622FE4D0639}"/>
              </a:ext>
            </a:extLst>
          </p:cNvPr>
          <p:cNvGrpSpPr/>
          <p:nvPr/>
        </p:nvGrpSpPr>
        <p:grpSpPr>
          <a:xfrm>
            <a:off x="661894" y="1026807"/>
            <a:ext cx="90244" cy="76328"/>
            <a:chOff x="2455863" y="2411803"/>
            <a:chExt cx="566738" cy="566738"/>
          </a:xfrm>
        </p:grpSpPr>
        <p:sp>
          <p:nvSpPr>
            <p:cNvPr id="4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4" name="Oval 107"/>
          <p:cNvSpPr>
            <a:spLocks noChangeArrowheads="1"/>
          </p:cNvSpPr>
          <p:nvPr/>
        </p:nvSpPr>
        <p:spPr bwMode="auto">
          <a:xfrm>
            <a:off x="944484" y="998991"/>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Explosion 2 54"/>
          <p:cNvSpPr/>
          <p:nvPr/>
        </p:nvSpPr>
        <p:spPr>
          <a:xfrm>
            <a:off x="1190171" y="23692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HẾT GIỜ</a:t>
            </a:r>
          </a:p>
        </p:txBody>
      </p:sp>
      <p:pic>
        <p:nvPicPr>
          <p:cNvPr id="2"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77400" y="4251778"/>
            <a:ext cx="609600" cy="609600"/>
          </a:xfrm>
          <a:prstGeom prst="rect">
            <a:avLst/>
          </a:prstGeom>
        </p:spPr>
      </p:pic>
      <p:sp>
        <p:nvSpPr>
          <p:cNvPr id="8" name="TextBox 7">
            <a:extLst>
              <a:ext uri="{FF2B5EF4-FFF2-40B4-BE49-F238E27FC236}">
                <a16:creationId xmlns:a16="http://schemas.microsoft.com/office/drawing/2014/main" id="{7BA1BAEA-5768-499F-33B2-B0A07959EB36}"/>
              </a:ext>
            </a:extLst>
          </p:cNvPr>
          <p:cNvSpPr txBox="1"/>
          <p:nvPr/>
        </p:nvSpPr>
        <p:spPr>
          <a:xfrm>
            <a:off x="2418499" y="471516"/>
            <a:ext cx="4820501" cy="461665"/>
          </a:xfrm>
          <a:prstGeom prst="rect">
            <a:avLst/>
          </a:prstGeom>
          <a:noFill/>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1: </a:t>
            </a:r>
            <a:r>
              <a:rPr lang="en-US" sz="2400" b="1" dirty="0" err="1">
                <a:solidFill>
                  <a:schemeClr val="bg1"/>
                </a:solidFill>
                <a:latin typeface="Times New Roman" panose="02020603050405020304" pitchFamily="18" charset="0"/>
                <a:cs typeface="Times New Roman" panose="02020603050405020304" pitchFamily="18" charset="0"/>
              </a:rPr>
              <a:t>Năm</a:t>
            </a:r>
            <a:r>
              <a:rPr lang="en-US" sz="2400" b="1" dirty="0">
                <a:solidFill>
                  <a:schemeClr val="bg1"/>
                </a:solidFill>
                <a:latin typeface="Times New Roman" panose="02020603050405020304" pitchFamily="18" charset="0"/>
                <a:cs typeface="Times New Roman" panose="02020603050405020304" pitchFamily="18" charset="0"/>
              </a:rPr>
              <a:t> 1248 </a:t>
            </a:r>
            <a:r>
              <a:rPr lang="en-US" sz="2400" b="1" dirty="0" err="1">
                <a:solidFill>
                  <a:schemeClr val="bg1"/>
                </a:solidFill>
                <a:latin typeface="Times New Roman" panose="02020603050405020304" pitchFamily="18" charset="0"/>
                <a:cs typeface="Times New Roman" panose="02020603050405020304" pitchFamily="18" charset="0"/>
              </a:rPr>
              <a:t>xảy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93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31"/>
                                        </p:tgtEl>
                                        <p:attrNameLst>
                                          <p:attrName>style.visibility</p:attrName>
                                        </p:attrNameLst>
                                      </p:cBhvr>
                                      <p:to>
                                        <p:strVal val="visible"/>
                                      </p:to>
                                    </p:se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1031"/>
                                        </p:tgtEl>
                                        <p:attrNameLst>
                                          <p:attrName>r</p:attrName>
                                        </p:attrNameLst>
                                      </p:cBhvr>
                                    </p:animRot>
                                    <p:animRot by="-240000">
                                      <p:cBhvr>
                                        <p:cTn id="50" dur="600" fill="hold">
                                          <p:stCondLst>
                                            <p:cond delay="600"/>
                                          </p:stCondLst>
                                        </p:cTn>
                                        <p:tgtEl>
                                          <p:spTgt spid="1031"/>
                                        </p:tgtEl>
                                        <p:attrNameLst>
                                          <p:attrName>r</p:attrName>
                                        </p:attrNameLst>
                                      </p:cBhvr>
                                    </p:animRot>
                                    <p:animRot by="240000">
                                      <p:cBhvr>
                                        <p:cTn id="51" dur="600" fill="hold">
                                          <p:stCondLst>
                                            <p:cond delay="1200"/>
                                          </p:stCondLst>
                                        </p:cTn>
                                        <p:tgtEl>
                                          <p:spTgt spid="1031"/>
                                        </p:tgtEl>
                                        <p:attrNameLst>
                                          <p:attrName>r</p:attrName>
                                        </p:attrNameLst>
                                      </p:cBhvr>
                                    </p:animRot>
                                    <p:animRot by="-240000">
                                      <p:cBhvr>
                                        <p:cTn id="52" dur="600" fill="hold">
                                          <p:stCondLst>
                                            <p:cond delay="1800"/>
                                          </p:stCondLst>
                                        </p:cTn>
                                        <p:tgtEl>
                                          <p:spTgt spid="1031"/>
                                        </p:tgtEl>
                                        <p:attrNameLst>
                                          <p:attrName>r</p:attrName>
                                        </p:attrNameLst>
                                      </p:cBhvr>
                                    </p:animRot>
                                    <p:animRot by="120000">
                                      <p:cBhvr>
                                        <p:cTn id="53" dur="600" fill="hold">
                                          <p:stCondLst>
                                            <p:cond delay="2400"/>
                                          </p:stCondLst>
                                        </p:cTn>
                                        <p:tgtEl>
                                          <p:spTgt spid="1031"/>
                                        </p:tgtEl>
                                        <p:attrNameLst>
                                          <p:attrName>r</p:attrName>
                                        </p:attrNameLst>
                                      </p:cBhvr>
                                    </p:animRo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childTnLst>
                                </p:cTn>
                              </p:par>
                              <p:par>
                                <p:cTn id="59" presetID="32" presetClass="emph" presetSubtype="0" repeatCount="indefinite" fill="hold" nodeType="withEffect">
                                  <p:stCondLst>
                                    <p:cond delay="0"/>
                                  </p:stCondLst>
                                  <p:childTnLst>
                                    <p:animRot by="120000">
                                      <p:cBhvr>
                                        <p:cTn id="60" dur="300" fill="hold">
                                          <p:stCondLst>
                                            <p:cond delay="0"/>
                                          </p:stCondLst>
                                        </p:cTn>
                                        <p:tgtEl>
                                          <p:spTgt spid="1030"/>
                                        </p:tgtEl>
                                        <p:attrNameLst>
                                          <p:attrName>r</p:attrName>
                                        </p:attrNameLst>
                                      </p:cBhvr>
                                    </p:animRot>
                                    <p:animRot by="-240000">
                                      <p:cBhvr>
                                        <p:cTn id="61" dur="600" fill="hold">
                                          <p:stCondLst>
                                            <p:cond delay="600"/>
                                          </p:stCondLst>
                                        </p:cTn>
                                        <p:tgtEl>
                                          <p:spTgt spid="1030"/>
                                        </p:tgtEl>
                                        <p:attrNameLst>
                                          <p:attrName>r</p:attrName>
                                        </p:attrNameLst>
                                      </p:cBhvr>
                                    </p:animRot>
                                    <p:animRot by="240000">
                                      <p:cBhvr>
                                        <p:cTn id="62" dur="600" fill="hold">
                                          <p:stCondLst>
                                            <p:cond delay="1200"/>
                                          </p:stCondLst>
                                        </p:cTn>
                                        <p:tgtEl>
                                          <p:spTgt spid="1030"/>
                                        </p:tgtEl>
                                        <p:attrNameLst>
                                          <p:attrName>r</p:attrName>
                                        </p:attrNameLst>
                                      </p:cBhvr>
                                    </p:animRot>
                                    <p:animRot by="-240000">
                                      <p:cBhvr>
                                        <p:cTn id="63" dur="600" fill="hold">
                                          <p:stCondLst>
                                            <p:cond delay="1800"/>
                                          </p:stCondLst>
                                        </p:cTn>
                                        <p:tgtEl>
                                          <p:spTgt spid="1030"/>
                                        </p:tgtEl>
                                        <p:attrNameLst>
                                          <p:attrName>r</p:attrName>
                                        </p:attrNameLst>
                                      </p:cBhvr>
                                    </p:animRot>
                                    <p:animRot by="120000">
                                      <p:cBhvr>
                                        <p:cTn id="64" dur="600" fill="hold">
                                          <p:stCondLst>
                                            <p:cond delay="2400"/>
                                          </p:stCondLst>
                                        </p:cTn>
                                        <p:tgtEl>
                                          <p:spTgt spid="1030"/>
                                        </p:tgtEl>
                                        <p:attrNameLst>
                                          <p:attrName>r</p:attrName>
                                        </p:attrNameLst>
                                      </p:cBhvr>
                                    </p:animRo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29"/>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300" fill="hold">
                                          <p:stCondLst>
                                            <p:cond delay="0"/>
                                          </p:stCondLst>
                                        </p:cTn>
                                        <p:tgtEl>
                                          <p:spTgt spid="1029"/>
                                        </p:tgtEl>
                                        <p:attrNameLst>
                                          <p:attrName>r</p:attrName>
                                        </p:attrNameLst>
                                      </p:cBhvr>
                                    </p:animRot>
                                    <p:animRot by="-240000">
                                      <p:cBhvr>
                                        <p:cTn id="72" dur="600" fill="hold">
                                          <p:stCondLst>
                                            <p:cond delay="600"/>
                                          </p:stCondLst>
                                        </p:cTn>
                                        <p:tgtEl>
                                          <p:spTgt spid="1029"/>
                                        </p:tgtEl>
                                        <p:attrNameLst>
                                          <p:attrName>r</p:attrName>
                                        </p:attrNameLst>
                                      </p:cBhvr>
                                    </p:animRot>
                                    <p:animRot by="240000">
                                      <p:cBhvr>
                                        <p:cTn id="73" dur="600" fill="hold">
                                          <p:stCondLst>
                                            <p:cond delay="1200"/>
                                          </p:stCondLst>
                                        </p:cTn>
                                        <p:tgtEl>
                                          <p:spTgt spid="1029"/>
                                        </p:tgtEl>
                                        <p:attrNameLst>
                                          <p:attrName>r</p:attrName>
                                        </p:attrNameLst>
                                      </p:cBhvr>
                                    </p:animRot>
                                    <p:animRot by="-240000">
                                      <p:cBhvr>
                                        <p:cTn id="74" dur="600" fill="hold">
                                          <p:stCondLst>
                                            <p:cond delay="1800"/>
                                          </p:stCondLst>
                                        </p:cTn>
                                        <p:tgtEl>
                                          <p:spTgt spid="1029"/>
                                        </p:tgtEl>
                                        <p:attrNameLst>
                                          <p:attrName>r</p:attrName>
                                        </p:attrNameLst>
                                      </p:cBhvr>
                                    </p:animRot>
                                    <p:animRot by="120000">
                                      <p:cBhvr>
                                        <p:cTn id="75" dur="600" fill="hold">
                                          <p:stCondLst>
                                            <p:cond delay="2400"/>
                                          </p:stCondLst>
                                        </p:cTn>
                                        <p:tgtEl>
                                          <p:spTgt spid="1029"/>
                                        </p:tgtEl>
                                        <p:attrNameLst>
                                          <p:attrName>r</p:attrName>
                                        </p:attrNameLst>
                                      </p:cBhvr>
                                    </p:animRot>
                                  </p:childTnLst>
                                </p:cTn>
                              </p:par>
                            </p:childTnLst>
                          </p:cTn>
                        </p:par>
                      </p:childTnLst>
                    </p:cTn>
                  </p:par>
                </p:childTnLst>
              </p:cTn>
              <p:nextCondLst>
                <p:cond evt="onClick" delay="0">
                  <p:tgtEl>
                    <p:spTgt spid="26"/>
                  </p:tgtEl>
                </p:cond>
              </p:nextCondLst>
            </p:seq>
            <p:seq concurrent="1" nextAc="seek">
              <p:cTn id="76" restart="whenNotActive" fill="hold" evtFilter="cancelBubble" nodeType="interactiveSeq">
                <p:stCondLst>
                  <p:cond evt="onClick" delay="0">
                    <p:tgtEl>
                      <p:spTgt spid="2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32"/>
                                        </p:tgtEl>
                                        <p:attrNameLst>
                                          <p:attrName>style.visibility</p:attrName>
                                        </p:attrNameLst>
                                      </p:cBhvr>
                                      <p:to>
                                        <p:strVal val="visible"/>
                                      </p:to>
                                    </p:set>
                                  </p:childTnLst>
                                </p:cTn>
                              </p:par>
                              <p:par>
                                <p:cTn id="81" presetID="1" presetClass="mediacall" presetSubtype="0" fill="hold" nodeType="withEffect">
                                  <p:stCondLst>
                                    <p:cond delay="0"/>
                                  </p:stCondLst>
                                  <p:childTnLst>
                                    <p:cmd type="call" cmd="playFrom(0.0)">
                                      <p:cBhvr>
                                        <p:cTn id="82" dur="5595" fill="hold"/>
                                        <p:tgtEl>
                                          <p:spTgt spid="2"/>
                                        </p:tgtEl>
                                      </p:cBhvr>
                                    </p:cmd>
                                  </p:childTnLst>
                                </p:cTn>
                              </p:par>
                              <p:par>
                                <p:cTn id="83" presetID="21" presetClass="emph" presetSubtype="0" repeatCount="indefinite" fill="hold" grpId="1" nodeType="withEffect">
                                  <p:stCondLst>
                                    <p:cond delay="0"/>
                                  </p:stCondLst>
                                  <p:childTnLst>
                                    <p:animClr clrSpc="hsl" dir="cw">
                                      <p:cBhvr override="childStyle">
                                        <p:cTn id="84" dur="500" fill="hold"/>
                                        <p:tgtEl>
                                          <p:spTgt spid="27"/>
                                        </p:tgtEl>
                                        <p:attrNameLst>
                                          <p:attrName>style.color</p:attrName>
                                        </p:attrNameLst>
                                      </p:cBhvr>
                                      <p:by>
                                        <p:hsl h="7200000" s="0" l="0"/>
                                      </p:by>
                                    </p:animClr>
                                    <p:animClr clrSpc="hsl" dir="cw">
                                      <p:cBhvr>
                                        <p:cTn id="85" dur="500" fill="hold"/>
                                        <p:tgtEl>
                                          <p:spTgt spid="27"/>
                                        </p:tgtEl>
                                        <p:attrNameLst>
                                          <p:attrName>fillcolor</p:attrName>
                                        </p:attrNameLst>
                                      </p:cBhvr>
                                      <p:by>
                                        <p:hsl h="7200000" s="0" l="0"/>
                                      </p:by>
                                    </p:animClr>
                                    <p:animClr clrSpc="hsl" dir="cw">
                                      <p:cBhvr>
                                        <p:cTn id="86" dur="500" fill="hold"/>
                                        <p:tgtEl>
                                          <p:spTgt spid="27"/>
                                        </p:tgtEl>
                                        <p:attrNameLst>
                                          <p:attrName>stroke.color</p:attrName>
                                        </p:attrNameLst>
                                      </p:cBhvr>
                                      <p:by>
                                        <p:hsl h="7200000" s="0" l="0"/>
                                      </p:by>
                                    </p:animClr>
                                    <p:set>
                                      <p:cBhvr>
                                        <p:cTn id="87" dur="500" fill="hold"/>
                                        <p:tgtEl>
                                          <p:spTgt spid="27"/>
                                        </p:tgtEl>
                                        <p:attrNameLst>
                                          <p:attrName>fill.type</p:attrName>
                                        </p:attrNameLst>
                                      </p:cBhvr>
                                      <p:to>
                                        <p:strVal val="solid"/>
                                      </p:to>
                                    </p:set>
                                  </p:childTnLst>
                                </p:cTn>
                              </p:par>
                              <p:par>
                                <p:cTn id="88" presetID="32" presetClass="emph" presetSubtype="0" repeatCount="indefinite" fill="hold" nodeType="withEffect">
                                  <p:stCondLst>
                                    <p:cond delay="0"/>
                                  </p:stCondLst>
                                  <p:childTnLst>
                                    <p:animRot by="120000">
                                      <p:cBhvr>
                                        <p:cTn id="89" dur="300" fill="hold">
                                          <p:stCondLst>
                                            <p:cond delay="0"/>
                                          </p:stCondLst>
                                        </p:cTn>
                                        <p:tgtEl>
                                          <p:spTgt spid="1032"/>
                                        </p:tgtEl>
                                        <p:attrNameLst>
                                          <p:attrName>r</p:attrName>
                                        </p:attrNameLst>
                                      </p:cBhvr>
                                    </p:animRot>
                                    <p:animRot by="-240000">
                                      <p:cBhvr>
                                        <p:cTn id="90" dur="600" fill="hold">
                                          <p:stCondLst>
                                            <p:cond delay="600"/>
                                          </p:stCondLst>
                                        </p:cTn>
                                        <p:tgtEl>
                                          <p:spTgt spid="1032"/>
                                        </p:tgtEl>
                                        <p:attrNameLst>
                                          <p:attrName>r</p:attrName>
                                        </p:attrNameLst>
                                      </p:cBhvr>
                                    </p:animRot>
                                    <p:animRot by="240000">
                                      <p:cBhvr>
                                        <p:cTn id="91" dur="600" fill="hold">
                                          <p:stCondLst>
                                            <p:cond delay="1200"/>
                                          </p:stCondLst>
                                        </p:cTn>
                                        <p:tgtEl>
                                          <p:spTgt spid="1032"/>
                                        </p:tgtEl>
                                        <p:attrNameLst>
                                          <p:attrName>r</p:attrName>
                                        </p:attrNameLst>
                                      </p:cBhvr>
                                    </p:animRot>
                                    <p:animRot by="-240000">
                                      <p:cBhvr>
                                        <p:cTn id="92" dur="600" fill="hold">
                                          <p:stCondLst>
                                            <p:cond delay="1800"/>
                                          </p:stCondLst>
                                        </p:cTn>
                                        <p:tgtEl>
                                          <p:spTgt spid="1032"/>
                                        </p:tgtEl>
                                        <p:attrNameLst>
                                          <p:attrName>r</p:attrName>
                                        </p:attrNameLst>
                                      </p:cBhvr>
                                    </p:animRot>
                                    <p:animRot by="120000">
                                      <p:cBhvr>
                                        <p:cTn id="93" dur="600" fill="hold">
                                          <p:stCondLst>
                                            <p:cond delay="2400"/>
                                          </p:stCondLst>
                                        </p:cTn>
                                        <p:tgtEl>
                                          <p:spTgt spid="1032"/>
                                        </p:tgtEl>
                                        <p:attrNameLst>
                                          <p:attrName>r</p:attrName>
                                        </p:attrNameLst>
                                      </p:cBhvr>
                                    </p:animRot>
                                  </p:childTnLst>
                                </p:cTn>
                              </p:par>
                              <p:par>
                                <p:cTn id="94" presetID="1" presetClass="entr" presetSubtype="0" fill="hold" grpId="0"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26" presetClass="emph" presetSubtype="0" repeatCount="3000" fill="hold" grpId="1" nodeType="withEffect">
                                  <p:stCondLst>
                                    <p:cond delay="0"/>
                                  </p:stCondLst>
                                  <p:childTnLst>
                                    <p:animEffect transition="out" filter="fade">
                                      <p:cBhvr>
                                        <p:cTn id="97" dur="500" tmFilter="0, 0; .2, .5; .8, .5; 1, 0"/>
                                        <p:tgtEl>
                                          <p:spTgt spid="6"/>
                                        </p:tgtEl>
                                      </p:cBhvr>
                                    </p:animEffect>
                                    <p:animScale>
                                      <p:cBhvr>
                                        <p:cTn id="98" dur="250" autoRev="1" fill="hold"/>
                                        <p:tgtEl>
                                          <p:spTgt spid="6"/>
                                        </p:tgtEl>
                                      </p:cBhvr>
                                      <p:by x="105000" y="105000"/>
                                    </p:animScale>
                                  </p:childTnLst>
                                </p:cTn>
                              </p:par>
                              <p:par>
                                <p:cTn id="99" presetID="1" presetClass="exit" presetSubtype="0" fill="hold" grpId="2" nodeType="withEffect">
                                  <p:stCondLst>
                                    <p:cond delay="2500"/>
                                  </p:stCondLst>
                                  <p:childTnLst>
                                    <p:set>
                                      <p:cBhvr>
                                        <p:cTn id="10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29"/>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p:cTn id="111" fill="hold" display="0">
                  <p:stCondLst>
                    <p:cond delay="indefinite"/>
                  </p:stCondLst>
                  <p:endCondLst>
                    <p:cond evt="onStopAudio" delay="0">
                      <p:tgtEl>
                        <p:sldTgt/>
                      </p:tgtEl>
                    </p:cond>
                  </p:endCondLst>
                </p:cTn>
                <p:tgtEl>
                  <p:spTgt spid="2"/>
                </p:tgtEl>
              </p:cMediaNode>
            </p:audio>
          </p:childTnLst>
        </p:cTn>
      </p:par>
    </p:tnLst>
    <p:bldLst>
      <p:bldP spid="4" grpId="0" animBg="1"/>
      <p:bldP spid="25" grpId="0" animBg="1"/>
      <p:bldP spid="26" grpId="0" animBg="1"/>
      <p:bldP spid="27" grpId="0" animBg="1"/>
      <p:bldP spid="27" grpId="1" animBg="1"/>
      <p:bldP spid="5" grpId="0"/>
      <p:bldP spid="6" grpId="0" animBg="1"/>
      <p:bldP spid="6" grpId="1" animBg="1"/>
      <p:bldP spid="6" grpId="2" animBg="1"/>
      <p:bldP spid="55" grpId="0" animBg="1"/>
      <p:bldP spid="5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54774f4bc8287c7337fadd5fbb419d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2876756" y="3047522"/>
            <a:ext cx="9906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7776461" y="3311450"/>
            <a:ext cx="990600" cy="10843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6378036" y="3288861"/>
            <a:ext cx="819150" cy="11440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Bach tuyet\43ebd44d263606f876d42fd2f199ea61 (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6022" y1="33071" x2="71505" y2="40157"/>
                      </a14:backgroundRemoval>
                    </a14:imgEffect>
                  </a14:imgLayer>
                </a14:imgProps>
              </a:ext>
              <a:ext uri="{28A0092B-C50C-407E-A947-70E740481C1C}">
                <a14:useLocalDpi xmlns:a14="http://schemas.microsoft.com/office/drawing/2010/main" val="0"/>
              </a:ext>
            </a:extLst>
          </a:blip>
          <a:srcRect/>
          <a:stretch>
            <a:fillRect/>
          </a:stretch>
        </p:blipFill>
        <p:spPr bwMode="auto">
          <a:xfrm rot="20483591" flipH="1">
            <a:off x="4404931" y="2864039"/>
            <a:ext cx="1342285" cy="18103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492771"/>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9531" y="-916961"/>
            <a:ext cx="5410200" cy="623191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468631"/>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492772"/>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1466850"/>
            <a:ext cx="5941454" cy="305990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02550" y="412630"/>
            <a:ext cx="1212850" cy="515608"/>
          </a:xfrm>
          <a:prstGeom prst="rect">
            <a:avLst/>
          </a:prstGeom>
          <a:noFill/>
          <a:extLst>
            <a:ext uri="{909E8E84-426E-40DD-AFC4-6F175D3DCCD1}">
              <a14:hiddenFill xmlns:a14="http://schemas.microsoft.com/office/drawing/2010/main">
                <a:solidFill>
                  <a:srgbClr val="FFFFFF"/>
                </a:solidFill>
              </a14:hiddenFill>
            </a:ext>
          </a:extLst>
        </p:spPr>
      </p:pic>
      <p:sp>
        <p:nvSpPr>
          <p:cNvPr id="48" name="Explosion 1 47"/>
          <p:cNvSpPr/>
          <p:nvPr/>
        </p:nvSpPr>
        <p:spPr>
          <a:xfrm>
            <a:off x="3938023" y="3329260"/>
            <a:ext cx="3012828" cy="204742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cs typeface="Arial" panose="020B0604020202020204" pitchFamily="34" charset="0"/>
              </a:rPr>
              <a:t>ĐÚNG RỒI</a:t>
            </a:r>
          </a:p>
        </p:txBody>
      </p:sp>
      <p:sp>
        <p:nvSpPr>
          <p:cNvPr id="49" name="Rounded Rectangle 48"/>
          <p:cNvSpPr/>
          <p:nvPr/>
        </p:nvSpPr>
        <p:spPr>
          <a:xfrm>
            <a:off x="495300" y="1552570"/>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FF"/>
                </a:solidFill>
                <a:latin typeface="Times New Roman" panose="02020603050405020304" pitchFamily="18" charset="0"/>
                <a:cs typeface="Times New Roman" panose="02020603050405020304" pitchFamily="18" charset="0"/>
              </a:rPr>
              <a:t>A.Thái</a:t>
            </a:r>
            <a:r>
              <a:rPr lang="en-US" sz="2000" dirty="0">
                <a:solidFill>
                  <a:srgbClr val="0000FF"/>
                </a:solidFill>
                <a:latin typeface="Times New Roman" panose="02020603050405020304" pitchFamily="18" charset="0"/>
                <a:cs typeface="Times New Roman" panose="02020603050405020304" pitchFamily="18" charset="0"/>
              </a:rPr>
              <a:t> Bình</a:t>
            </a:r>
          </a:p>
        </p:txBody>
      </p:sp>
      <p:sp>
        <p:nvSpPr>
          <p:cNvPr id="50" name="Rounded Rectangle 49"/>
          <p:cNvSpPr/>
          <p:nvPr/>
        </p:nvSpPr>
        <p:spPr>
          <a:xfrm>
            <a:off x="2781300" y="1577869"/>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FF"/>
                </a:solidFill>
                <a:latin typeface="Times New Roman" panose="02020603050405020304" pitchFamily="18" charset="0"/>
                <a:cs typeface="Times New Roman" panose="02020603050405020304" pitchFamily="18" charset="0"/>
              </a:rPr>
              <a:t>B.Thuận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Thiên</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51" name="Rounded Rectangle 50"/>
          <p:cNvSpPr/>
          <p:nvPr/>
        </p:nvSpPr>
        <p:spPr>
          <a:xfrm>
            <a:off x="5134316" y="1577869"/>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FF"/>
                </a:solidFill>
                <a:latin typeface="Times New Roman" panose="02020603050405020304" pitchFamily="18" charset="0"/>
                <a:cs typeface="Times New Roman" panose="02020603050405020304" pitchFamily="18" charset="0"/>
              </a:rPr>
              <a:t>C.Bảo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Đại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52" name="Rounded Rectangle 51"/>
          <p:cNvSpPr/>
          <p:nvPr/>
        </p:nvSpPr>
        <p:spPr>
          <a:xfrm>
            <a:off x="7200900" y="1552570"/>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FF"/>
                </a:solidFill>
                <a:latin typeface="Times New Roman" panose="02020603050405020304" pitchFamily="18" charset="0"/>
                <a:cs typeface="Times New Roman" panose="02020603050405020304" pitchFamily="18" charset="0"/>
              </a:rPr>
              <a:t>D.Gia</a:t>
            </a:r>
            <a:r>
              <a:rPr lang="en-US" sz="2000" dirty="0">
                <a:solidFill>
                  <a:srgbClr val="0000FF"/>
                </a:solidFill>
                <a:latin typeface="Times New Roman" panose="02020603050405020304" pitchFamily="18" charset="0"/>
                <a:cs typeface="Times New Roman" panose="02020603050405020304" pitchFamily="18" charset="0"/>
              </a:rPr>
              <a:t> Long</a:t>
            </a:r>
          </a:p>
        </p:txBody>
      </p:sp>
      <p:pic>
        <p:nvPicPr>
          <p:cNvPr id="53" name="Picture 4" descr="C:\Users\ADMIN\Desktop\Bach tuyet\Blanca_Nieves.8.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70528" y="2591424"/>
            <a:ext cx="1715986" cy="29773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1" descr="C:\Users\ADMIN\Desktop\Tai nguyen thiet ke tro choi\Bảng gỗ\Picture1 (2).png">
            <a:hlinkClick r:id="" action="ppaction://hlinkshowjump?jump=previous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76200" y="379742"/>
            <a:ext cx="1066800" cy="515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43000" y="552542"/>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times up"/>
          <p:cNvGrpSpPr/>
          <p:nvPr/>
        </p:nvGrpSpPr>
        <p:grpSpPr>
          <a:xfrm>
            <a:off x="1145882" y="133350"/>
            <a:ext cx="757084" cy="375064"/>
            <a:chOff x="2989747" y="438150"/>
            <a:chExt cx="1572029" cy="683752"/>
          </a:xfrm>
        </p:grpSpPr>
        <p:sp>
          <p:nvSpPr>
            <p:cNvPr id="24" name="Rounded Rectangle 23"/>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9" name="Rounded Rectangle 2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30"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17320" y="720479"/>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A3772A17-BB74-4A75-BA55-D622FE4D0639}"/>
              </a:ext>
            </a:extLst>
          </p:cNvPr>
          <p:cNvGrpSpPr/>
          <p:nvPr/>
        </p:nvGrpSpPr>
        <p:grpSpPr>
          <a:xfrm>
            <a:off x="1491085" y="708850"/>
            <a:ext cx="90244" cy="76328"/>
            <a:chOff x="2455863" y="2411803"/>
            <a:chExt cx="566738" cy="566738"/>
          </a:xfrm>
        </p:grpSpPr>
        <p:sp>
          <p:nvSpPr>
            <p:cNvPr id="3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0" name="Group 39">
            <a:extLst>
              <a:ext uri="{FF2B5EF4-FFF2-40B4-BE49-F238E27FC236}">
                <a16:creationId xmlns:a16="http://schemas.microsoft.com/office/drawing/2014/main" id="{A3772A17-BB74-4A75-BA55-D622FE4D0639}"/>
              </a:ext>
            </a:extLst>
          </p:cNvPr>
          <p:cNvGrpSpPr/>
          <p:nvPr/>
        </p:nvGrpSpPr>
        <p:grpSpPr>
          <a:xfrm>
            <a:off x="1492431" y="1261149"/>
            <a:ext cx="90244" cy="76328"/>
            <a:chOff x="2455863" y="2411803"/>
            <a:chExt cx="566738" cy="566738"/>
          </a:xfrm>
        </p:grpSpPr>
        <p:sp>
          <p:nvSpPr>
            <p:cNvPr id="4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6" name="Group 55">
            <a:extLst>
              <a:ext uri="{FF2B5EF4-FFF2-40B4-BE49-F238E27FC236}">
                <a16:creationId xmlns:a16="http://schemas.microsoft.com/office/drawing/2014/main" id="{A3772A17-BB74-4A75-BA55-D622FE4D0639}"/>
              </a:ext>
            </a:extLst>
          </p:cNvPr>
          <p:cNvGrpSpPr/>
          <p:nvPr/>
        </p:nvGrpSpPr>
        <p:grpSpPr>
          <a:xfrm>
            <a:off x="1789466" y="1001869"/>
            <a:ext cx="90244" cy="76328"/>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1219732" y="1026807"/>
            <a:ext cx="90244" cy="76328"/>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8" name="Oval 107"/>
          <p:cNvSpPr>
            <a:spLocks noChangeArrowheads="1"/>
          </p:cNvSpPr>
          <p:nvPr/>
        </p:nvSpPr>
        <p:spPr bwMode="auto">
          <a:xfrm>
            <a:off x="1502322" y="998991"/>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Explosion 2 68"/>
          <p:cNvSpPr/>
          <p:nvPr/>
        </p:nvSpPr>
        <p:spPr>
          <a:xfrm>
            <a:off x="1190171" y="23692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HẾT GIỜ</a:t>
            </a:r>
          </a:p>
        </p:txBody>
      </p:sp>
      <p:pic>
        <p:nvPicPr>
          <p:cNvPr id="70"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677400" y="4251778"/>
            <a:ext cx="609600" cy="609600"/>
          </a:xfrm>
          <a:prstGeom prst="rect">
            <a:avLst/>
          </a:prstGeom>
        </p:spPr>
      </p:pic>
      <p:sp>
        <p:nvSpPr>
          <p:cNvPr id="2" name="TextBox 1">
            <a:extLst>
              <a:ext uri="{FF2B5EF4-FFF2-40B4-BE49-F238E27FC236}">
                <a16:creationId xmlns:a16="http://schemas.microsoft.com/office/drawing/2014/main" id="{47DD546A-62D7-8DBC-9228-79550C3F3379}"/>
              </a:ext>
            </a:extLst>
          </p:cNvPr>
          <p:cNvSpPr txBox="1"/>
          <p:nvPr/>
        </p:nvSpPr>
        <p:spPr>
          <a:xfrm>
            <a:off x="2121784" y="670434"/>
            <a:ext cx="5079116" cy="461665"/>
          </a:xfrm>
          <a:prstGeom prst="rect">
            <a:avLst/>
          </a:prstGeom>
          <a:noFill/>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2: Lê </a:t>
            </a:r>
            <a:r>
              <a:rPr lang="en-US" sz="2400" b="1" dirty="0" err="1">
                <a:solidFill>
                  <a:schemeClr val="bg1"/>
                </a:solidFill>
                <a:latin typeface="Times New Roman" panose="02020603050405020304" pitchFamily="18" charset="0"/>
                <a:cs typeface="Times New Roman" panose="02020603050405020304" pitchFamily="18" charset="0"/>
              </a:rPr>
              <a:t>Lợi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đặt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05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32" presetClass="emph" presetSubtype="0" repeatCount="indefinite" fill="hold" nodeType="withEffect">
                                  <p:stCondLst>
                                    <p:cond delay="0"/>
                                  </p:stCondLst>
                                  <p:childTnLst>
                                    <p:animRot by="120000">
                                      <p:cBhvr>
                                        <p:cTn id="44" dur="300" fill="hold">
                                          <p:stCondLst>
                                            <p:cond delay="0"/>
                                          </p:stCondLst>
                                        </p:cTn>
                                        <p:tgtEl>
                                          <p:spTgt spid="21"/>
                                        </p:tgtEl>
                                        <p:attrNameLst>
                                          <p:attrName>r</p:attrName>
                                        </p:attrNameLst>
                                      </p:cBhvr>
                                    </p:animRot>
                                    <p:animRot by="-240000">
                                      <p:cBhvr>
                                        <p:cTn id="45" dur="600" fill="hold">
                                          <p:stCondLst>
                                            <p:cond delay="600"/>
                                          </p:stCondLst>
                                        </p:cTn>
                                        <p:tgtEl>
                                          <p:spTgt spid="21"/>
                                        </p:tgtEl>
                                        <p:attrNameLst>
                                          <p:attrName>r</p:attrName>
                                        </p:attrNameLst>
                                      </p:cBhvr>
                                    </p:animRot>
                                    <p:animRot by="240000">
                                      <p:cBhvr>
                                        <p:cTn id="46" dur="600" fill="hold">
                                          <p:stCondLst>
                                            <p:cond delay="1200"/>
                                          </p:stCondLst>
                                        </p:cTn>
                                        <p:tgtEl>
                                          <p:spTgt spid="21"/>
                                        </p:tgtEl>
                                        <p:attrNameLst>
                                          <p:attrName>r</p:attrName>
                                        </p:attrNameLst>
                                      </p:cBhvr>
                                    </p:animRot>
                                    <p:animRot by="-240000">
                                      <p:cBhvr>
                                        <p:cTn id="47" dur="600" fill="hold">
                                          <p:stCondLst>
                                            <p:cond delay="1800"/>
                                          </p:stCondLst>
                                        </p:cTn>
                                        <p:tgtEl>
                                          <p:spTgt spid="21"/>
                                        </p:tgtEl>
                                        <p:attrNameLst>
                                          <p:attrName>r</p:attrName>
                                        </p:attrNameLst>
                                      </p:cBhvr>
                                    </p:animRot>
                                    <p:animRot by="120000">
                                      <p:cBhvr>
                                        <p:cTn id="48" dur="600" fill="hold">
                                          <p:stCondLst>
                                            <p:cond delay="2400"/>
                                          </p:stCondLst>
                                        </p:cTn>
                                        <p:tgtEl>
                                          <p:spTgt spid="21"/>
                                        </p:tgtEl>
                                        <p:attrNameLst>
                                          <p:attrName>r</p:attrName>
                                        </p:attrNameLst>
                                      </p:cBhvr>
                                    </p:animRot>
                                  </p:childTnLst>
                                </p:cTn>
                              </p:par>
                            </p:childTnLst>
                          </p:cTn>
                        </p:par>
                      </p:childTnLst>
                    </p:cTn>
                  </p:par>
                </p:childTnLst>
              </p:cTn>
              <p:nextCondLst>
                <p:cond evt="onClick" delay="0">
                  <p:tgtEl>
                    <p:spTgt spid="49"/>
                  </p:tgtEl>
                </p:cond>
              </p:nextCondLst>
            </p:seq>
            <p:seq concurrent="1" nextAc="seek">
              <p:cTn id="49" restart="whenNotActive" fill="hold" evtFilter="cancelBubble" nodeType="interactiveSeq">
                <p:stCondLst>
                  <p:cond evt="onClick" delay="0">
                    <p:tgtEl>
                      <p:spTgt spid="50"/>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mediacall" presetSubtype="0" fill="hold" nodeType="withEffect">
                                  <p:stCondLst>
                                    <p:cond delay="0"/>
                                  </p:stCondLst>
                                  <p:childTnLst>
                                    <p:cmd type="call" cmd="playFrom(0.0)">
                                      <p:cBhvr>
                                        <p:cTn id="55" dur="5595" fill="hold"/>
                                        <p:tgtEl>
                                          <p:spTgt spid="70"/>
                                        </p:tgtEl>
                                      </p:cBhvr>
                                    </p:cmd>
                                  </p:childTnLst>
                                </p:cTn>
                              </p:par>
                              <p:par>
                                <p:cTn id="56" presetID="32" presetClass="emph" presetSubtype="0" repeatCount="indefinite" fill="hold" nodeType="withEffect">
                                  <p:stCondLst>
                                    <p:cond delay="0"/>
                                  </p:stCondLst>
                                  <p:childTnLst>
                                    <p:animRot by="120000">
                                      <p:cBhvr>
                                        <p:cTn id="57" dur="200" fill="hold">
                                          <p:stCondLst>
                                            <p:cond delay="0"/>
                                          </p:stCondLst>
                                        </p:cTn>
                                        <p:tgtEl>
                                          <p:spTgt spid="27"/>
                                        </p:tgtEl>
                                        <p:attrNameLst>
                                          <p:attrName>r</p:attrName>
                                        </p:attrNameLst>
                                      </p:cBhvr>
                                    </p:animRot>
                                    <p:animRot by="-240000">
                                      <p:cBhvr>
                                        <p:cTn id="58" dur="400" fill="hold">
                                          <p:stCondLst>
                                            <p:cond delay="400"/>
                                          </p:stCondLst>
                                        </p:cTn>
                                        <p:tgtEl>
                                          <p:spTgt spid="27"/>
                                        </p:tgtEl>
                                        <p:attrNameLst>
                                          <p:attrName>r</p:attrName>
                                        </p:attrNameLst>
                                      </p:cBhvr>
                                    </p:animRot>
                                    <p:animRot by="240000">
                                      <p:cBhvr>
                                        <p:cTn id="59" dur="400" fill="hold">
                                          <p:stCondLst>
                                            <p:cond delay="800"/>
                                          </p:stCondLst>
                                        </p:cTn>
                                        <p:tgtEl>
                                          <p:spTgt spid="27"/>
                                        </p:tgtEl>
                                        <p:attrNameLst>
                                          <p:attrName>r</p:attrName>
                                        </p:attrNameLst>
                                      </p:cBhvr>
                                    </p:animRot>
                                    <p:animRot by="-240000">
                                      <p:cBhvr>
                                        <p:cTn id="60" dur="400" fill="hold">
                                          <p:stCondLst>
                                            <p:cond delay="1200"/>
                                          </p:stCondLst>
                                        </p:cTn>
                                        <p:tgtEl>
                                          <p:spTgt spid="27"/>
                                        </p:tgtEl>
                                        <p:attrNameLst>
                                          <p:attrName>r</p:attrName>
                                        </p:attrNameLst>
                                      </p:cBhvr>
                                    </p:animRot>
                                    <p:animRot by="120000">
                                      <p:cBhvr>
                                        <p:cTn id="61" dur="400" fill="hold">
                                          <p:stCondLst>
                                            <p:cond delay="1600"/>
                                          </p:stCondLst>
                                        </p:cTn>
                                        <p:tgtEl>
                                          <p:spTgt spid="27"/>
                                        </p:tgtEl>
                                        <p:attrNameLst>
                                          <p:attrName>r</p:attrName>
                                        </p:attrNameLst>
                                      </p:cBhvr>
                                    </p:animRot>
                                  </p:childTnLst>
                                </p:cTn>
                              </p:par>
                              <p:par>
                                <p:cTn id="62" presetID="1"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childTnLst>
                                </p:cTn>
                              </p:par>
                              <p:par>
                                <p:cTn id="64" presetID="26" presetClass="emph" presetSubtype="0" repeatCount="3000" fill="hold" grpId="1" nodeType="withEffect">
                                  <p:stCondLst>
                                    <p:cond delay="0"/>
                                  </p:stCondLst>
                                  <p:childTnLst>
                                    <p:animEffect transition="out" filter="fade">
                                      <p:cBhvr>
                                        <p:cTn id="65" dur="500" tmFilter="0, 0; .2, .5; .8, .5; 1, 0"/>
                                        <p:tgtEl>
                                          <p:spTgt spid="48"/>
                                        </p:tgtEl>
                                      </p:cBhvr>
                                    </p:animEffect>
                                    <p:animScale>
                                      <p:cBhvr>
                                        <p:cTn id="66" dur="250" autoRev="1" fill="hold"/>
                                        <p:tgtEl>
                                          <p:spTgt spid="48"/>
                                        </p:tgtEl>
                                      </p:cBhvr>
                                      <p:by x="105000" y="105000"/>
                                    </p:animScale>
                                  </p:childTnLst>
                                </p:cTn>
                              </p:par>
                              <p:par>
                                <p:cTn id="67" presetID="1" presetClass="exit" presetSubtype="0" fill="hold" grpId="2" nodeType="withEffect">
                                  <p:stCondLst>
                                    <p:cond delay="2500"/>
                                  </p:stCondLst>
                                  <p:childTnLst>
                                    <p:set>
                                      <p:cBhvr>
                                        <p:cTn id="68"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9" restart="whenNotActive" fill="hold" evtFilter="cancelBubble" nodeType="interactiveSeq">
                <p:stCondLst>
                  <p:cond evt="onClick" delay="0">
                    <p:tgtEl>
                      <p:spTgt spid="51"/>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32" presetClass="emph" presetSubtype="0" repeatCount="indefinite" fill="hold" nodeType="withEffect">
                                  <p:stCondLst>
                                    <p:cond delay="0"/>
                                  </p:stCondLst>
                                  <p:childTnLst>
                                    <p:animRot by="120000">
                                      <p:cBhvr>
                                        <p:cTn id="75" dur="300" fill="hold">
                                          <p:stCondLst>
                                            <p:cond delay="0"/>
                                          </p:stCondLst>
                                        </p:cTn>
                                        <p:tgtEl>
                                          <p:spTgt spid="26"/>
                                        </p:tgtEl>
                                        <p:attrNameLst>
                                          <p:attrName>r</p:attrName>
                                        </p:attrNameLst>
                                      </p:cBhvr>
                                    </p:animRot>
                                    <p:animRot by="-240000">
                                      <p:cBhvr>
                                        <p:cTn id="76" dur="600" fill="hold">
                                          <p:stCondLst>
                                            <p:cond delay="600"/>
                                          </p:stCondLst>
                                        </p:cTn>
                                        <p:tgtEl>
                                          <p:spTgt spid="26"/>
                                        </p:tgtEl>
                                        <p:attrNameLst>
                                          <p:attrName>r</p:attrName>
                                        </p:attrNameLst>
                                      </p:cBhvr>
                                    </p:animRot>
                                    <p:animRot by="240000">
                                      <p:cBhvr>
                                        <p:cTn id="77" dur="600" fill="hold">
                                          <p:stCondLst>
                                            <p:cond delay="1200"/>
                                          </p:stCondLst>
                                        </p:cTn>
                                        <p:tgtEl>
                                          <p:spTgt spid="26"/>
                                        </p:tgtEl>
                                        <p:attrNameLst>
                                          <p:attrName>r</p:attrName>
                                        </p:attrNameLst>
                                      </p:cBhvr>
                                    </p:animRot>
                                    <p:animRot by="-240000">
                                      <p:cBhvr>
                                        <p:cTn id="78" dur="600" fill="hold">
                                          <p:stCondLst>
                                            <p:cond delay="1800"/>
                                          </p:stCondLst>
                                        </p:cTn>
                                        <p:tgtEl>
                                          <p:spTgt spid="26"/>
                                        </p:tgtEl>
                                        <p:attrNameLst>
                                          <p:attrName>r</p:attrName>
                                        </p:attrNameLst>
                                      </p:cBhvr>
                                    </p:animRot>
                                    <p:animRot by="120000">
                                      <p:cBhvr>
                                        <p:cTn id="79"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51"/>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25"/>
                                        </p:tgtEl>
                                        <p:attrNameLst>
                                          <p:attrName>r</p:attrName>
                                        </p:attrNameLst>
                                      </p:cBhvr>
                                    </p:animRot>
                                    <p:animRot by="-240000">
                                      <p:cBhvr>
                                        <p:cTn id="87" dur="600" fill="hold">
                                          <p:stCondLst>
                                            <p:cond delay="600"/>
                                          </p:stCondLst>
                                        </p:cTn>
                                        <p:tgtEl>
                                          <p:spTgt spid="25"/>
                                        </p:tgtEl>
                                        <p:attrNameLst>
                                          <p:attrName>r</p:attrName>
                                        </p:attrNameLst>
                                      </p:cBhvr>
                                    </p:animRot>
                                    <p:animRot by="240000">
                                      <p:cBhvr>
                                        <p:cTn id="88" dur="600" fill="hold">
                                          <p:stCondLst>
                                            <p:cond delay="1200"/>
                                          </p:stCondLst>
                                        </p:cTn>
                                        <p:tgtEl>
                                          <p:spTgt spid="25"/>
                                        </p:tgtEl>
                                        <p:attrNameLst>
                                          <p:attrName>r</p:attrName>
                                        </p:attrNameLst>
                                      </p:cBhvr>
                                    </p:animRot>
                                    <p:animRot by="-240000">
                                      <p:cBhvr>
                                        <p:cTn id="89" dur="600" fill="hold">
                                          <p:stCondLst>
                                            <p:cond delay="1800"/>
                                          </p:stCondLst>
                                        </p:cTn>
                                        <p:tgtEl>
                                          <p:spTgt spid="25"/>
                                        </p:tgtEl>
                                        <p:attrNameLst>
                                          <p:attrName>r</p:attrName>
                                        </p:attrNameLst>
                                      </p:cBhvr>
                                    </p:animRot>
                                    <p:animRot by="120000">
                                      <p:cBhvr>
                                        <p:cTn id="90" dur="600" fill="hold">
                                          <p:stCondLst>
                                            <p:cond delay="2400"/>
                                          </p:stCondLst>
                                        </p:cTn>
                                        <p:tgtEl>
                                          <p:spTgt spid="25"/>
                                        </p:tgtEl>
                                        <p:attrNameLst>
                                          <p:attrName>r</p:attrName>
                                        </p:attrNameLst>
                                      </p:cBhvr>
                                    </p:animRot>
                                  </p:childTnLst>
                                </p:cTn>
                              </p:par>
                            </p:childTnLst>
                          </p:cTn>
                        </p:par>
                      </p:childTnLst>
                    </p:cTn>
                  </p:par>
                </p:childTnLst>
              </p:cTn>
              <p:nextCondLst>
                <p:cond evt="onClick" delay="0">
                  <p:tgtEl>
                    <p:spTgt spid="52"/>
                  </p:tgtEl>
                </p:cond>
              </p:nextCondLst>
            </p:seq>
            <p:seq concurrent="1" nextAc="seek">
              <p:cTn id="91" restart="whenNotActive" fill="hold" evtFilter="cancelBubble" nodeType="interactiveSeq">
                <p:stCondLst>
                  <p:cond evt="onClick" delay="0">
                    <p:tgtEl>
                      <p:spTgt spid="23"/>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15000" fill="hold"/>
                                        <p:tgtEl>
                                          <p:spTgt spid="30"/>
                                        </p:tgtEl>
                                        <p:attrNameLst>
                                          <p:attrName>r</p:attrName>
                                        </p:attrNameLst>
                                      </p:cBhvr>
                                    </p:animRot>
                                  </p:childTnLst>
                                </p:cTn>
                              </p:par>
                            </p:childTnLst>
                          </p:cTn>
                        </p:par>
                        <p:par>
                          <p:cTn id="96" fill="hold">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xit" presetSubtype="0" fill="hold" grpId="1" nodeType="withEffect">
                                  <p:stCondLst>
                                    <p:cond delay="2000"/>
                                  </p:stCondLst>
                                  <p:childTnLst>
                                    <p:set>
                                      <p:cBhvr>
                                        <p:cTn id="100"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p:cTn id="101" fill="hold" display="0">
                  <p:stCondLst>
                    <p:cond delay="indefinite"/>
                  </p:stCondLst>
                  <p:endCondLst>
                    <p:cond evt="onStopAudio" delay="0">
                      <p:tgtEl>
                        <p:sldTgt/>
                      </p:tgtEl>
                    </p:cond>
                  </p:endCondLst>
                </p:cTn>
                <p:tgtEl>
                  <p:spTgt spid="70"/>
                </p:tgtEl>
              </p:cMediaNode>
            </p:audio>
          </p:childTnLst>
        </p:cTn>
      </p:par>
    </p:tnLst>
    <p:bldLst>
      <p:bldP spid="48" grpId="0" animBg="1"/>
      <p:bldP spid="48" grpId="1" animBg="1"/>
      <p:bldP spid="48" grpId="2" animBg="1"/>
      <p:bldP spid="49" grpId="0" animBg="1"/>
      <p:bldP spid="50" grpId="0" animBg="1"/>
      <p:bldP spid="51" grpId="0" animBg="1"/>
      <p:bldP spid="52" grpId="0" animBg="1"/>
      <p:bldP spid="69" grpId="0" animBg="1"/>
      <p:bldP spid="6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7296357" y="2981234"/>
            <a:ext cx="9906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5505656" y="3526737"/>
            <a:ext cx="990600" cy="10843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3576467" y="3508082"/>
            <a:ext cx="819150" cy="1144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Bach tuyet\43ebd44d263606f876d42fd2f199ea61 (2).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22133" y1="31361" x2="44000" y2="50296"/>
                        <a14:foregroundMark x1="64267" y1="40039" x2="40800" y2="47535"/>
                        <a14:foregroundMark x1="44533" y1="14398" x2="40800" y2="25444"/>
                        <a14:foregroundMark x1="26400" y1="22288" x2="16800" y2="33728"/>
                      </a14:backgroundRemoval>
                    </a14:imgEffect>
                  </a14:imgLayer>
                </a14:imgProps>
              </a:ext>
              <a:ext uri="{28A0092B-C50C-407E-A947-70E740481C1C}">
                <a14:useLocalDpi xmlns:a14="http://schemas.microsoft.com/office/drawing/2010/main" val="0"/>
              </a:ext>
            </a:extLst>
          </a:blip>
          <a:srcRect/>
          <a:stretch>
            <a:fillRect/>
          </a:stretch>
        </p:blipFill>
        <p:spPr bwMode="auto">
          <a:xfrm rot="20411047">
            <a:off x="1663997" y="2891133"/>
            <a:ext cx="1557336" cy="21055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24056" y="-263368"/>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1856" y="-601981"/>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492771"/>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733800" y="-340817"/>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1040" y="-1377674"/>
            <a:ext cx="5941454" cy="305990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001520" y="484100"/>
            <a:ext cx="5066236" cy="954107"/>
          </a:xfrm>
          <a:prstGeom prst="rect">
            <a:avLst/>
          </a:prstGeom>
          <a:noFill/>
        </p:spPr>
        <p:txBody>
          <a:bodyPr wrap="square" rtlCol="0">
            <a:spAutoFit/>
          </a:bodyPr>
          <a:lstStyle/>
          <a:p>
            <a:pPr algn="ctr"/>
            <a:r>
              <a:rPr lang="en-US" sz="2800" dirty="0" err="1">
                <a:solidFill>
                  <a:schemeClr val="bg1"/>
                </a:solidFill>
              </a:rPr>
              <a:t>Câu</a:t>
            </a:r>
            <a:r>
              <a:rPr lang="en-US" sz="2800" dirty="0">
                <a:solidFill>
                  <a:schemeClr val="bg1"/>
                </a:solidFill>
              </a:rPr>
              <a:t> 3: Lê </a:t>
            </a:r>
            <a:r>
              <a:rPr lang="en-US" sz="2800" dirty="0" err="1">
                <a:solidFill>
                  <a:schemeClr val="bg1"/>
                </a:solidFill>
              </a:rPr>
              <a:t>Lợi</a:t>
            </a:r>
            <a:r>
              <a:rPr lang="en-US" sz="2800" dirty="0">
                <a:solidFill>
                  <a:schemeClr val="bg1"/>
                </a:solidFill>
              </a:rPr>
              <a:t> </a:t>
            </a:r>
            <a:r>
              <a:rPr lang="en-US" sz="2800" dirty="0" err="1">
                <a:solidFill>
                  <a:schemeClr val="bg1"/>
                </a:solidFill>
              </a:rPr>
              <a:t>khôi</a:t>
            </a:r>
            <a:r>
              <a:rPr lang="en-US" sz="2800" dirty="0">
                <a:solidFill>
                  <a:schemeClr val="bg1"/>
                </a:solidFill>
              </a:rPr>
              <a:t> </a:t>
            </a:r>
            <a:r>
              <a:rPr lang="en-US" sz="2800" dirty="0" err="1">
                <a:solidFill>
                  <a:schemeClr val="bg1"/>
                </a:solidFill>
              </a:rPr>
              <a:t>phục</a:t>
            </a:r>
            <a:r>
              <a:rPr lang="en-US" sz="2800" dirty="0">
                <a:solidFill>
                  <a:schemeClr val="bg1"/>
                </a:solidFill>
              </a:rPr>
              <a:t> </a:t>
            </a:r>
            <a:r>
              <a:rPr lang="en-US" sz="2800" dirty="0" err="1">
                <a:solidFill>
                  <a:schemeClr val="bg1"/>
                </a:solidFill>
              </a:rPr>
              <a:t>quốc</a:t>
            </a:r>
            <a:r>
              <a:rPr lang="en-US" sz="2800" dirty="0">
                <a:solidFill>
                  <a:schemeClr val="bg1"/>
                </a:solidFill>
              </a:rPr>
              <a:t> </a:t>
            </a:r>
            <a:r>
              <a:rPr lang="en-US" sz="2800" dirty="0" err="1">
                <a:solidFill>
                  <a:schemeClr val="bg1"/>
                </a:solidFill>
              </a:rPr>
              <a:t>hiệu</a:t>
            </a:r>
            <a:r>
              <a:rPr lang="en-US" sz="2800" dirty="0">
                <a:solidFill>
                  <a:schemeClr val="bg1"/>
                </a:solidFill>
              </a:rPr>
              <a:t> </a:t>
            </a:r>
            <a:r>
              <a:rPr lang="en-US" sz="2800" dirty="0" err="1">
                <a:solidFill>
                  <a:schemeClr val="bg1"/>
                </a:solidFill>
              </a:rPr>
              <a:t>là</a:t>
            </a:r>
            <a:r>
              <a:rPr lang="en-US" sz="2800" dirty="0">
                <a:solidFill>
                  <a:schemeClr val="bg1"/>
                </a:solidFill>
              </a:rPr>
              <a:t> </a:t>
            </a:r>
            <a:r>
              <a:rPr lang="en-US" sz="2800" dirty="0" err="1">
                <a:solidFill>
                  <a:schemeClr val="bg1"/>
                </a:solidFill>
              </a:rPr>
              <a:t>gì</a:t>
            </a:r>
            <a:r>
              <a:rPr lang="en-US" sz="2800" dirty="0">
                <a:solidFill>
                  <a:schemeClr val="bg1"/>
                </a:solidFill>
              </a:rPr>
              <a:t>?</a:t>
            </a:r>
          </a:p>
        </p:txBody>
      </p:sp>
      <p:pic>
        <p:nvPicPr>
          <p:cNvPr id="32"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48781" y="285750"/>
            <a:ext cx="1212850" cy="515608"/>
          </a:xfrm>
          <a:prstGeom prst="rect">
            <a:avLst/>
          </a:prstGeom>
          <a:noFill/>
          <a:extLst>
            <a:ext uri="{909E8E84-426E-40DD-AFC4-6F175D3DCCD1}">
              <a14:hiddenFill xmlns:a14="http://schemas.microsoft.com/office/drawing/2010/main">
                <a:solidFill>
                  <a:srgbClr val="FFFFFF"/>
                </a:solidFill>
              </a14:hiddenFill>
            </a:ext>
          </a:extLst>
        </p:spPr>
      </p:pic>
      <p:sp>
        <p:nvSpPr>
          <p:cNvPr id="33" name="Explosion 1 32"/>
          <p:cNvSpPr/>
          <p:nvPr/>
        </p:nvSpPr>
        <p:spPr>
          <a:xfrm>
            <a:off x="2928815" y="3424512"/>
            <a:ext cx="3012828" cy="204742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cs typeface="Arial" panose="020B0604020202020204" pitchFamily="34" charset="0"/>
              </a:rPr>
              <a:t>ĐÚNG RỒI</a:t>
            </a:r>
          </a:p>
        </p:txBody>
      </p:sp>
      <p:sp>
        <p:nvSpPr>
          <p:cNvPr id="44" name="Rounded Rectangle 43"/>
          <p:cNvSpPr/>
          <p:nvPr/>
        </p:nvSpPr>
        <p:spPr>
          <a:xfrm>
            <a:off x="362156" y="1788617"/>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A. </a:t>
            </a:r>
            <a:r>
              <a:rPr lang="en-US" sz="2000" dirty="0" err="1">
                <a:solidFill>
                  <a:srgbClr val="0000FF"/>
                </a:solidFill>
                <a:latin typeface="Times New Roman" panose="02020603050405020304" pitchFamily="18" charset="0"/>
                <a:cs typeface="Times New Roman" panose="02020603050405020304" pitchFamily="18" charset="0"/>
              </a:rPr>
              <a:t>Đại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Việt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45" name="Rounded Rectangle 44"/>
          <p:cNvSpPr/>
          <p:nvPr/>
        </p:nvSpPr>
        <p:spPr>
          <a:xfrm>
            <a:off x="2648156" y="1813916"/>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B. </a:t>
            </a:r>
            <a:r>
              <a:rPr lang="en-US" sz="2000" dirty="0" err="1">
                <a:solidFill>
                  <a:srgbClr val="0000FF"/>
                </a:solidFill>
                <a:latin typeface="Times New Roman" panose="02020603050405020304" pitchFamily="18" charset="0"/>
                <a:cs typeface="Times New Roman" panose="02020603050405020304" pitchFamily="18" charset="0"/>
              </a:rPr>
              <a:t>Đại</a:t>
            </a:r>
            <a:r>
              <a:rPr lang="en-US" sz="2000" dirty="0">
                <a:solidFill>
                  <a:srgbClr val="0000FF"/>
                </a:solidFill>
                <a:latin typeface="Times New Roman" panose="02020603050405020304" pitchFamily="18" charset="0"/>
                <a:cs typeface="Times New Roman" panose="02020603050405020304" pitchFamily="18" charset="0"/>
              </a:rPr>
              <a:t> Ngu</a:t>
            </a:r>
          </a:p>
        </p:txBody>
      </p:sp>
      <p:sp>
        <p:nvSpPr>
          <p:cNvPr id="46" name="Rounded Rectangle 45"/>
          <p:cNvSpPr/>
          <p:nvPr/>
        </p:nvSpPr>
        <p:spPr>
          <a:xfrm>
            <a:off x="5001172" y="1813916"/>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C. </a:t>
            </a:r>
            <a:r>
              <a:rPr lang="en-US" sz="2000" dirty="0" err="1">
                <a:solidFill>
                  <a:srgbClr val="0000FF"/>
                </a:solidFill>
                <a:latin typeface="Times New Roman" panose="02020603050405020304" pitchFamily="18" charset="0"/>
                <a:cs typeface="Times New Roman" panose="02020603050405020304" pitchFamily="18" charset="0"/>
              </a:rPr>
              <a:t>Đại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Cồ</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Việt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7067756" y="1788617"/>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D. </a:t>
            </a:r>
            <a:r>
              <a:rPr lang="en-US" sz="2000" dirty="0" err="1">
                <a:solidFill>
                  <a:srgbClr val="0000FF"/>
                </a:solidFill>
                <a:latin typeface="Times New Roman" panose="02020603050405020304" pitchFamily="18" charset="0"/>
                <a:cs typeface="Times New Roman" panose="02020603050405020304" pitchFamily="18" charset="0"/>
              </a:rPr>
              <a:t>Việt</a:t>
            </a:r>
            <a:r>
              <a:rPr lang="en-US" sz="2000" dirty="0">
                <a:solidFill>
                  <a:srgbClr val="0000FF"/>
                </a:solidFill>
                <a:latin typeface="Times New Roman" panose="02020603050405020304" pitchFamily="18" charset="0"/>
                <a:cs typeface="Times New Roman" panose="02020603050405020304" pitchFamily="18" charset="0"/>
              </a:rPr>
              <a:t> Nam</a:t>
            </a:r>
          </a:p>
        </p:txBody>
      </p:sp>
      <p:pic>
        <p:nvPicPr>
          <p:cNvPr id="1027" name="Picture 3" descr="C:\Users\ADMIN\Desktop\Bach tuyet\43ebd44d263606f876d42fd2f199ea61 (6).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9730" l="0" r="96894">
                        <a14:foregroundMark x1="46584" y1="15676" x2="56646" y2="19730"/>
                        <a14:foregroundMark x1="66708" y1="13784" x2="66335" y2="24054"/>
                        <a14:foregroundMark x1="68944" y1="14595" x2="68199" y2="23784"/>
                        <a14:foregroundMark x1="19006" y1="52973" x2="19379" y2="70811"/>
                        <a14:foregroundMark x1="7453" y1="65135" x2="38758" y2="64865"/>
                        <a14:foregroundMark x1="17516" y1="51622" x2="29814" y2="58378"/>
                        <a14:foregroundMark x1="7826" y1="63514" x2="19752" y2="629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5830" y="2429862"/>
            <a:ext cx="2304583" cy="33159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ADMIN\Desktop\Tai nguyen thiet ke tro choi\Bảng gỗ\Picture1 (2).png">
            <a:hlinkClick r:id="" action="ppaction://hlinkshowjump?jump=previousslide"/>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76200" y="379742"/>
            <a:ext cx="1066800" cy="5156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Desktop\Doremon cau ca ( trac nghiem )\Picture1 (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43000" y="552542"/>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times up"/>
          <p:cNvGrpSpPr/>
          <p:nvPr/>
        </p:nvGrpSpPr>
        <p:grpSpPr>
          <a:xfrm>
            <a:off x="1145882" y="133350"/>
            <a:ext cx="757084" cy="375064"/>
            <a:chOff x="2989747" y="438150"/>
            <a:chExt cx="1572029" cy="683752"/>
          </a:xfrm>
        </p:grpSpPr>
        <p:sp>
          <p:nvSpPr>
            <p:cNvPr id="35" name="Rounded Rectangle 3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36" name="Rounded Rectangle 3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37" name="Picture 3" descr="C:\Users\ADMIN\Desktop\Picture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17320" y="720479"/>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A3772A17-BB74-4A75-BA55-D622FE4D0639}"/>
              </a:ext>
            </a:extLst>
          </p:cNvPr>
          <p:cNvGrpSpPr/>
          <p:nvPr/>
        </p:nvGrpSpPr>
        <p:grpSpPr>
          <a:xfrm>
            <a:off x="1491085" y="708850"/>
            <a:ext cx="90244" cy="76328"/>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9" name="Group 48">
            <a:extLst>
              <a:ext uri="{FF2B5EF4-FFF2-40B4-BE49-F238E27FC236}">
                <a16:creationId xmlns:a16="http://schemas.microsoft.com/office/drawing/2014/main" id="{A3772A17-BB74-4A75-BA55-D622FE4D0639}"/>
              </a:ext>
            </a:extLst>
          </p:cNvPr>
          <p:cNvGrpSpPr/>
          <p:nvPr/>
        </p:nvGrpSpPr>
        <p:grpSpPr>
          <a:xfrm>
            <a:off x="1492431" y="1261149"/>
            <a:ext cx="90244" cy="76328"/>
            <a:chOff x="2455863" y="2411803"/>
            <a:chExt cx="566738" cy="566738"/>
          </a:xfrm>
        </p:grpSpPr>
        <p:sp>
          <p:nvSpPr>
            <p:cNvPr id="5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5" name="Group 54">
            <a:extLst>
              <a:ext uri="{FF2B5EF4-FFF2-40B4-BE49-F238E27FC236}">
                <a16:creationId xmlns:a16="http://schemas.microsoft.com/office/drawing/2014/main" id="{A3772A17-BB74-4A75-BA55-D622FE4D0639}"/>
              </a:ext>
            </a:extLst>
          </p:cNvPr>
          <p:cNvGrpSpPr/>
          <p:nvPr/>
        </p:nvGrpSpPr>
        <p:grpSpPr>
          <a:xfrm>
            <a:off x="1789466" y="1001869"/>
            <a:ext cx="90244" cy="76328"/>
            <a:chOff x="2455863" y="2411803"/>
            <a:chExt cx="566738" cy="566738"/>
          </a:xfrm>
        </p:grpSpPr>
        <p:sp>
          <p:nvSpPr>
            <p:cNvPr id="5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60">
            <a:extLst>
              <a:ext uri="{FF2B5EF4-FFF2-40B4-BE49-F238E27FC236}">
                <a16:creationId xmlns:a16="http://schemas.microsoft.com/office/drawing/2014/main" id="{A3772A17-BB74-4A75-BA55-D622FE4D0639}"/>
              </a:ext>
            </a:extLst>
          </p:cNvPr>
          <p:cNvGrpSpPr/>
          <p:nvPr/>
        </p:nvGrpSpPr>
        <p:grpSpPr>
          <a:xfrm>
            <a:off x="1219732" y="1026807"/>
            <a:ext cx="90244" cy="76328"/>
            <a:chOff x="2455863" y="2411803"/>
            <a:chExt cx="566738" cy="566738"/>
          </a:xfrm>
        </p:grpSpPr>
        <p:sp>
          <p:nvSpPr>
            <p:cNvPr id="6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7" name="Oval 107"/>
          <p:cNvSpPr>
            <a:spLocks noChangeArrowheads="1"/>
          </p:cNvSpPr>
          <p:nvPr/>
        </p:nvSpPr>
        <p:spPr bwMode="auto">
          <a:xfrm>
            <a:off x="1502322" y="998991"/>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Explosion 2 67"/>
          <p:cNvSpPr/>
          <p:nvPr/>
        </p:nvSpPr>
        <p:spPr>
          <a:xfrm>
            <a:off x="1190171" y="23692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HẾT GIỜ</a:t>
            </a:r>
          </a:p>
        </p:txBody>
      </p:sp>
      <p:pic>
        <p:nvPicPr>
          <p:cNvPr id="69"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9677400" y="4251778"/>
            <a:ext cx="609600" cy="609600"/>
          </a:xfrm>
          <a:prstGeom prst="rect">
            <a:avLst/>
          </a:prstGeom>
        </p:spPr>
      </p:pic>
    </p:spTree>
    <p:extLst>
      <p:ext uri="{BB962C8B-B14F-4D97-AF65-F5344CB8AC3E}">
        <p14:creationId xmlns:p14="http://schemas.microsoft.com/office/powerpoint/2010/main" val="40073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childTnLst>
                                </p:cTn>
                              </p:par>
                              <p:par>
                                <p:cTn id="48" presetID="1" presetClass="mediacall" presetSubtype="0" fill="hold" nodeType="withEffect">
                                  <p:stCondLst>
                                    <p:cond delay="0"/>
                                  </p:stCondLst>
                                  <p:childTnLst>
                                    <p:cmd type="call" cmd="playFrom(0.0)">
                                      <p:cBhvr>
                                        <p:cTn id="49" dur="5595" fill="hold"/>
                                        <p:tgtEl>
                                          <p:spTgt spid="69"/>
                                        </p:tgtEl>
                                      </p:cBhvr>
                                    </p:cmd>
                                  </p:childTnLst>
                                </p:cTn>
                              </p:par>
                              <p:par>
                                <p:cTn id="50" presetID="21" presetClass="emph" presetSubtype="0" repeatCount="indefinite" fill="hold" grpId="1" nodeType="withEffect">
                                  <p:stCondLst>
                                    <p:cond delay="0"/>
                                  </p:stCondLst>
                                  <p:childTnLst>
                                    <p:animClr clrSpc="hsl" dir="cw">
                                      <p:cBhvr override="childStyle">
                                        <p:cTn id="51" dur="500" fill="hold"/>
                                        <p:tgtEl>
                                          <p:spTgt spid="44"/>
                                        </p:tgtEl>
                                        <p:attrNameLst>
                                          <p:attrName>style.color</p:attrName>
                                        </p:attrNameLst>
                                      </p:cBhvr>
                                      <p:by>
                                        <p:hsl h="7200000" s="0" l="0"/>
                                      </p:by>
                                    </p:animClr>
                                    <p:animClr clrSpc="hsl" dir="cw">
                                      <p:cBhvr>
                                        <p:cTn id="52" dur="500" fill="hold"/>
                                        <p:tgtEl>
                                          <p:spTgt spid="44"/>
                                        </p:tgtEl>
                                        <p:attrNameLst>
                                          <p:attrName>fillcolor</p:attrName>
                                        </p:attrNameLst>
                                      </p:cBhvr>
                                      <p:by>
                                        <p:hsl h="7200000" s="0" l="0"/>
                                      </p:by>
                                    </p:animClr>
                                    <p:animClr clrSpc="hsl" dir="cw">
                                      <p:cBhvr>
                                        <p:cTn id="53" dur="500" fill="hold"/>
                                        <p:tgtEl>
                                          <p:spTgt spid="44"/>
                                        </p:tgtEl>
                                        <p:attrNameLst>
                                          <p:attrName>stroke.color</p:attrName>
                                        </p:attrNameLst>
                                      </p:cBhvr>
                                      <p:by>
                                        <p:hsl h="7200000" s="0" l="0"/>
                                      </p:by>
                                    </p:animClr>
                                    <p:set>
                                      <p:cBhvr>
                                        <p:cTn id="54" dur="500" fill="hold"/>
                                        <p:tgtEl>
                                          <p:spTgt spid="44"/>
                                        </p:tgtEl>
                                        <p:attrNameLst>
                                          <p:attrName>fill.type</p:attrName>
                                        </p:attrNameLst>
                                      </p:cBhvr>
                                      <p:to>
                                        <p:strVal val="solid"/>
                                      </p:to>
                                    </p:set>
                                  </p:childTnLst>
                                </p:cTn>
                              </p:par>
                              <p:par>
                                <p:cTn id="55" presetID="32" presetClass="emph" presetSubtype="0" repeatCount="indefinite" fill="hold" nodeType="withEffect">
                                  <p:stCondLst>
                                    <p:cond delay="0"/>
                                  </p:stCondLst>
                                  <p:childTnLst>
                                    <p:animRot by="120000">
                                      <p:cBhvr>
                                        <p:cTn id="56" dur="200" fill="hold">
                                          <p:stCondLst>
                                            <p:cond delay="0"/>
                                          </p:stCondLst>
                                        </p:cTn>
                                        <p:tgtEl>
                                          <p:spTgt spid="1026"/>
                                        </p:tgtEl>
                                        <p:attrNameLst>
                                          <p:attrName>r</p:attrName>
                                        </p:attrNameLst>
                                      </p:cBhvr>
                                    </p:animRot>
                                    <p:animRot by="-240000">
                                      <p:cBhvr>
                                        <p:cTn id="57" dur="400" fill="hold">
                                          <p:stCondLst>
                                            <p:cond delay="400"/>
                                          </p:stCondLst>
                                        </p:cTn>
                                        <p:tgtEl>
                                          <p:spTgt spid="1026"/>
                                        </p:tgtEl>
                                        <p:attrNameLst>
                                          <p:attrName>r</p:attrName>
                                        </p:attrNameLst>
                                      </p:cBhvr>
                                    </p:animRot>
                                    <p:animRot by="240000">
                                      <p:cBhvr>
                                        <p:cTn id="58" dur="400" fill="hold">
                                          <p:stCondLst>
                                            <p:cond delay="800"/>
                                          </p:stCondLst>
                                        </p:cTn>
                                        <p:tgtEl>
                                          <p:spTgt spid="1026"/>
                                        </p:tgtEl>
                                        <p:attrNameLst>
                                          <p:attrName>r</p:attrName>
                                        </p:attrNameLst>
                                      </p:cBhvr>
                                    </p:animRot>
                                    <p:animRot by="-240000">
                                      <p:cBhvr>
                                        <p:cTn id="59" dur="400" fill="hold">
                                          <p:stCondLst>
                                            <p:cond delay="1200"/>
                                          </p:stCondLst>
                                        </p:cTn>
                                        <p:tgtEl>
                                          <p:spTgt spid="1026"/>
                                        </p:tgtEl>
                                        <p:attrNameLst>
                                          <p:attrName>r</p:attrName>
                                        </p:attrNameLst>
                                      </p:cBhvr>
                                    </p:animRot>
                                    <p:animRot by="120000">
                                      <p:cBhvr>
                                        <p:cTn id="60" dur="400" fill="hold">
                                          <p:stCondLst>
                                            <p:cond delay="1600"/>
                                          </p:stCondLst>
                                        </p:cTn>
                                        <p:tgtEl>
                                          <p:spTgt spid="1026"/>
                                        </p:tgtEl>
                                        <p:attrNameLst>
                                          <p:attrName>r</p:attrName>
                                        </p:attrNameLst>
                                      </p:cBhvr>
                                    </p:animRo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26" presetClass="emph" presetSubtype="0" repeatCount="3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par>
                                <p:cTn id="66" presetID="1" presetClass="exit" presetSubtype="0" fill="hold" grpId="2" nodeType="withEffect">
                                  <p:stCondLst>
                                    <p:cond delay="2500"/>
                                  </p:stCondLst>
                                  <p:childTnLst>
                                    <p:set>
                                      <p:cBhvr>
                                        <p:cTn id="67"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32" presetClass="emph" presetSubtype="0" repeatCount="indefinite" fill="hold" nodeType="withEffect">
                                  <p:stCondLst>
                                    <p:cond delay="0"/>
                                  </p:stCondLst>
                                  <p:childTnLst>
                                    <p:animRot by="120000">
                                      <p:cBhvr>
                                        <p:cTn id="74" dur="300" fill="hold">
                                          <p:stCondLst>
                                            <p:cond delay="0"/>
                                          </p:stCondLst>
                                        </p:cTn>
                                        <p:tgtEl>
                                          <p:spTgt spid="24"/>
                                        </p:tgtEl>
                                        <p:attrNameLst>
                                          <p:attrName>r</p:attrName>
                                        </p:attrNameLst>
                                      </p:cBhvr>
                                    </p:animRot>
                                    <p:animRot by="-240000">
                                      <p:cBhvr>
                                        <p:cTn id="75" dur="600" fill="hold">
                                          <p:stCondLst>
                                            <p:cond delay="600"/>
                                          </p:stCondLst>
                                        </p:cTn>
                                        <p:tgtEl>
                                          <p:spTgt spid="24"/>
                                        </p:tgtEl>
                                        <p:attrNameLst>
                                          <p:attrName>r</p:attrName>
                                        </p:attrNameLst>
                                      </p:cBhvr>
                                    </p:animRot>
                                    <p:animRot by="240000">
                                      <p:cBhvr>
                                        <p:cTn id="76" dur="600" fill="hold">
                                          <p:stCondLst>
                                            <p:cond delay="1200"/>
                                          </p:stCondLst>
                                        </p:cTn>
                                        <p:tgtEl>
                                          <p:spTgt spid="24"/>
                                        </p:tgtEl>
                                        <p:attrNameLst>
                                          <p:attrName>r</p:attrName>
                                        </p:attrNameLst>
                                      </p:cBhvr>
                                    </p:animRot>
                                    <p:animRot by="-240000">
                                      <p:cBhvr>
                                        <p:cTn id="77" dur="600" fill="hold">
                                          <p:stCondLst>
                                            <p:cond delay="1800"/>
                                          </p:stCondLst>
                                        </p:cTn>
                                        <p:tgtEl>
                                          <p:spTgt spid="24"/>
                                        </p:tgtEl>
                                        <p:attrNameLst>
                                          <p:attrName>r</p:attrName>
                                        </p:attrNameLst>
                                      </p:cBhvr>
                                    </p:animRot>
                                    <p:animRot by="120000">
                                      <p:cBhvr>
                                        <p:cTn id="78" dur="600" fill="hold">
                                          <p:stCondLst>
                                            <p:cond delay="2400"/>
                                          </p:stCondLst>
                                        </p:cTn>
                                        <p:tgtEl>
                                          <p:spTgt spid="24"/>
                                        </p:tgtEl>
                                        <p:attrNameLst>
                                          <p:attrName>r</p:attrName>
                                        </p:attrNameLst>
                                      </p:cBhvr>
                                    </p:animRot>
                                  </p:childTnLst>
                                </p:cTn>
                              </p:par>
                            </p:childTnLst>
                          </p:cTn>
                        </p:par>
                      </p:childTnLst>
                    </p:cTn>
                  </p:par>
                </p:childTnLst>
              </p:cTn>
              <p:nextCondLst>
                <p:cond evt="onClick" delay="0">
                  <p:tgtEl>
                    <p:spTgt spid="45"/>
                  </p:tgtEl>
                </p:cond>
              </p:nextCondLst>
            </p:seq>
            <p:seq concurrent="1" nextAc="seek">
              <p:cTn id="79" restart="whenNotActive" fill="hold" evtFilter="cancelBubble" nodeType="interactiveSeq">
                <p:stCondLst>
                  <p:cond evt="onClick" delay="0">
                    <p:tgtEl>
                      <p:spTgt spid="4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32" presetClass="emph" presetSubtype="0" repeatCount="indefinite" fill="hold" nodeType="withEffect">
                                  <p:stCondLst>
                                    <p:cond delay="0"/>
                                  </p:stCondLst>
                                  <p:childTnLst>
                                    <p:animRot by="120000">
                                      <p:cBhvr>
                                        <p:cTn id="85" dur="300" fill="hold">
                                          <p:stCondLst>
                                            <p:cond delay="0"/>
                                          </p:stCondLst>
                                        </p:cTn>
                                        <p:tgtEl>
                                          <p:spTgt spid="23"/>
                                        </p:tgtEl>
                                        <p:attrNameLst>
                                          <p:attrName>r</p:attrName>
                                        </p:attrNameLst>
                                      </p:cBhvr>
                                    </p:animRot>
                                    <p:animRot by="-240000">
                                      <p:cBhvr>
                                        <p:cTn id="86" dur="600" fill="hold">
                                          <p:stCondLst>
                                            <p:cond delay="600"/>
                                          </p:stCondLst>
                                        </p:cTn>
                                        <p:tgtEl>
                                          <p:spTgt spid="23"/>
                                        </p:tgtEl>
                                        <p:attrNameLst>
                                          <p:attrName>r</p:attrName>
                                        </p:attrNameLst>
                                      </p:cBhvr>
                                    </p:animRot>
                                    <p:animRot by="240000">
                                      <p:cBhvr>
                                        <p:cTn id="87" dur="600" fill="hold">
                                          <p:stCondLst>
                                            <p:cond delay="1200"/>
                                          </p:stCondLst>
                                        </p:cTn>
                                        <p:tgtEl>
                                          <p:spTgt spid="23"/>
                                        </p:tgtEl>
                                        <p:attrNameLst>
                                          <p:attrName>r</p:attrName>
                                        </p:attrNameLst>
                                      </p:cBhvr>
                                    </p:animRot>
                                    <p:animRot by="-240000">
                                      <p:cBhvr>
                                        <p:cTn id="88" dur="600" fill="hold">
                                          <p:stCondLst>
                                            <p:cond delay="1800"/>
                                          </p:stCondLst>
                                        </p:cTn>
                                        <p:tgtEl>
                                          <p:spTgt spid="23"/>
                                        </p:tgtEl>
                                        <p:attrNameLst>
                                          <p:attrName>r</p:attrName>
                                        </p:attrNameLst>
                                      </p:cBhvr>
                                    </p:animRot>
                                    <p:animRot by="120000">
                                      <p:cBhvr>
                                        <p:cTn id="89" dur="600" fill="hold">
                                          <p:stCondLst>
                                            <p:cond delay="2400"/>
                                          </p:stCondLst>
                                        </p:cTn>
                                        <p:tgtEl>
                                          <p:spTgt spid="23"/>
                                        </p:tgtEl>
                                        <p:attrNameLst>
                                          <p:attrName>r</p:attrName>
                                        </p:attrNameLst>
                                      </p:cBhvr>
                                    </p:animRot>
                                  </p:childTnLst>
                                </p:cTn>
                              </p:par>
                            </p:childTnLst>
                          </p:cTn>
                        </p:par>
                      </p:childTnLst>
                    </p:cTn>
                  </p:par>
                </p:childTnLst>
              </p:cTn>
              <p:nextCondLst>
                <p:cond evt="onClick" delay="0">
                  <p:tgtEl>
                    <p:spTgt spid="46"/>
                  </p:tgtEl>
                </p:cond>
              </p:nextCondLst>
            </p:seq>
            <p:seq concurrent="1" nextAc="seek">
              <p:cTn id="90" restart="whenNotActive" fill="hold" evtFilter="cancelBubble" nodeType="interactiveSeq">
                <p:stCondLst>
                  <p:cond evt="onClick" delay="0">
                    <p:tgtEl>
                      <p:spTgt spid="47"/>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32" presetClass="emph" presetSubtype="0" repeatCount="indefinite" fill="hold" nodeType="withEffect">
                                  <p:stCondLst>
                                    <p:cond delay="0"/>
                                  </p:stCondLst>
                                  <p:childTnLst>
                                    <p:animRot by="120000">
                                      <p:cBhvr>
                                        <p:cTn id="96" dur="300" fill="hold">
                                          <p:stCondLst>
                                            <p:cond delay="0"/>
                                          </p:stCondLst>
                                        </p:cTn>
                                        <p:tgtEl>
                                          <p:spTgt spid="22"/>
                                        </p:tgtEl>
                                        <p:attrNameLst>
                                          <p:attrName>r</p:attrName>
                                        </p:attrNameLst>
                                      </p:cBhvr>
                                    </p:animRot>
                                    <p:animRot by="-240000">
                                      <p:cBhvr>
                                        <p:cTn id="97" dur="600" fill="hold">
                                          <p:stCondLst>
                                            <p:cond delay="600"/>
                                          </p:stCondLst>
                                        </p:cTn>
                                        <p:tgtEl>
                                          <p:spTgt spid="22"/>
                                        </p:tgtEl>
                                        <p:attrNameLst>
                                          <p:attrName>r</p:attrName>
                                        </p:attrNameLst>
                                      </p:cBhvr>
                                    </p:animRot>
                                    <p:animRot by="240000">
                                      <p:cBhvr>
                                        <p:cTn id="98" dur="600" fill="hold">
                                          <p:stCondLst>
                                            <p:cond delay="1200"/>
                                          </p:stCondLst>
                                        </p:cTn>
                                        <p:tgtEl>
                                          <p:spTgt spid="22"/>
                                        </p:tgtEl>
                                        <p:attrNameLst>
                                          <p:attrName>r</p:attrName>
                                        </p:attrNameLst>
                                      </p:cBhvr>
                                    </p:animRot>
                                    <p:animRot by="-240000">
                                      <p:cBhvr>
                                        <p:cTn id="99" dur="600" fill="hold">
                                          <p:stCondLst>
                                            <p:cond delay="1800"/>
                                          </p:stCondLst>
                                        </p:cTn>
                                        <p:tgtEl>
                                          <p:spTgt spid="22"/>
                                        </p:tgtEl>
                                        <p:attrNameLst>
                                          <p:attrName>r</p:attrName>
                                        </p:attrNameLst>
                                      </p:cBhvr>
                                    </p:animRot>
                                    <p:animRot by="120000">
                                      <p:cBhvr>
                                        <p:cTn id="100" dur="600" fill="hold">
                                          <p:stCondLst>
                                            <p:cond delay="2400"/>
                                          </p:stCondLst>
                                        </p:cTn>
                                        <p:tgtEl>
                                          <p:spTgt spid="22"/>
                                        </p:tgtEl>
                                        <p:attrNameLst>
                                          <p:attrName>r</p:attrName>
                                        </p:attrNameLst>
                                      </p:cBhvr>
                                    </p:animRot>
                                  </p:childTnLst>
                                </p:cTn>
                              </p:par>
                            </p:childTnLst>
                          </p:cTn>
                        </p:par>
                      </p:childTnLst>
                    </p:cTn>
                  </p:par>
                </p:childTnLst>
              </p:cTn>
              <p:nextCondLst>
                <p:cond evt="onClick" delay="0">
                  <p:tgtEl>
                    <p:spTgt spid="47"/>
                  </p:tgtEl>
                </p:cond>
              </p:nextCondLst>
            </p:seq>
            <p:seq concurrent="1" nextAc="seek">
              <p:cTn id="101" restart="whenNotActive" fill="hold" evtFilter="cancelBubble" nodeType="interactiveSeq">
                <p:stCondLst>
                  <p:cond evt="onClick" delay="0">
                    <p:tgtEl>
                      <p:spTgt spid="34"/>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37"/>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80000">
                <p:cTn id="111" fill="hold" display="0">
                  <p:stCondLst>
                    <p:cond delay="indefinite"/>
                  </p:stCondLst>
                  <p:endCondLst>
                    <p:cond evt="onStopAudio" delay="0">
                      <p:tgtEl>
                        <p:sldTgt/>
                      </p:tgtEl>
                    </p:cond>
                  </p:endCondLst>
                </p:cTn>
                <p:tgtEl>
                  <p:spTgt spid="69"/>
                </p:tgtEl>
              </p:cMediaNode>
            </p:audio>
          </p:childTnLst>
        </p:cTn>
      </p:par>
    </p:tnLst>
    <p:bldLst>
      <p:bldP spid="31" grpId="0"/>
      <p:bldP spid="33" grpId="0" animBg="1"/>
      <p:bldP spid="33" grpId="1" animBg="1"/>
      <p:bldP spid="33" grpId="2" animBg="1"/>
      <p:bldP spid="44" grpId="0" animBg="1"/>
      <p:bldP spid="44" grpId="1" animBg="1"/>
      <p:bldP spid="45" grpId="0" animBg="1"/>
      <p:bldP spid="46" grpId="0" animBg="1"/>
      <p:bldP spid="47" grpId="0" animBg="1"/>
      <p:bldP spid="68" grpId="0" animBg="1"/>
      <p:bldP spid="6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9863-71B8-CB0A-5647-78420CD4FCAC}"/>
              </a:ext>
            </a:extLst>
          </p:cNvPr>
          <p:cNvSpPr>
            <a:spLocks noGrp="1"/>
          </p:cNvSpPr>
          <p:nvPr>
            <p:ph type="title"/>
          </p:nvPr>
        </p:nvSpPr>
        <p:spPr>
          <a:xfrm>
            <a:off x="344557" y="571500"/>
            <a:ext cx="8763000" cy="857250"/>
          </a:xfrm>
        </p:spPr>
        <p:txBody>
          <a:bodyPr>
            <a:noAutofit/>
          </a:bodyPr>
          <a:lstStyle/>
          <a:p>
            <a:pPr algn="l"/>
            <a:r>
              <a:rPr lang="en-US" altLang="en-US" sz="2800" b="1" smtClean="0">
                <a:latin typeface="Times New Roman" panose="02020603050405020304" pitchFamily="18" charset="0"/>
                <a:cs typeface="Times New Roman" panose="02020603050405020304" pitchFamily="18" charset="0"/>
              </a:rPr>
              <a:t>Tiết 45 - Bài </a:t>
            </a:r>
            <a:r>
              <a:rPr lang="en-US" altLang="en-US" sz="2800" b="1" dirty="0">
                <a:latin typeface="Times New Roman" panose="02020603050405020304" pitchFamily="18" charset="0"/>
                <a:cs typeface="Times New Roman" panose="02020603050405020304" pitchFamily="18" charset="0"/>
              </a:rPr>
              <a:t>17: ĐẠI VIỆT THỜI LÊ </a:t>
            </a:r>
            <a:r>
              <a:rPr lang="en-US" altLang="en-US" sz="2800" b="1">
                <a:latin typeface="Times New Roman" panose="02020603050405020304" pitchFamily="18" charset="0"/>
                <a:cs typeface="Times New Roman" panose="02020603050405020304" pitchFamily="18" charset="0"/>
              </a:rPr>
              <a:t>SƠ</a:t>
            </a:r>
            <a:r>
              <a:rPr lang="vi-VN"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(1428- </a:t>
            </a:r>
            <a:r>
              <a:rPr lang="en-US" altLang="en-US" sz="2800" b="1" dirty="0">
                <a:latin typeface="Times New Roman" panose="02020603050405020304" pitchFamily="18" charset="0"/>
                <a:cs typeface="Times New Roman" panose="02020603050405020304" pitchFamily="18" charset="0"/>
              </a:rPr>
              <a:t>1527)</a:t>
            </a:r>
            <a:endParaRPr lang="en-US" sz="2800" dirty="0"/>
          </a:p>
        </p:txBody>
      </p:sp>
      <p:sp>
        <p:nvSpPr>
          <p:cNvPr id="3" name="Content Placeholder 2">
            <a:extLst>
              <a:ext uri="{FF2B5EF4-FFF2-40B4-BE49-F238E27FC236}">
                <a16:creationId xmlns:a16="http://schemas.microsoft.com/office/drawing/2014/main" id="{3B766A6E-E6C8-4EF9-7DDC-207721BAF0FD}"/>
              </a:ext>
            </a:extLst>
          </p:cNvPr>
          <p:cNvSpPr>
            <a:spLocks noGrp="1"/>
          </p:cNvSpPr>
          <p:nvPr>
            <p:ph idx="1"/>
          </p:nvPr>
        </p:nvSpPr>
        <p:spPr>
          <a:xfrm>
            <a:off x="495300" y="1428750"/>
            <a:ext cx="8229600" cy="3394472"/>
          </a:xfrm>
        </p:spPr>
        <p:txBody>
          <a:bodyPr/>
          <a:lstStyle/>
          <a:p>
            <a:pPr marL="0" indent="0">
              <a:buNone/>
            </a:pPr>
            <a:r>
              <a:rPr lang="vi-VN" altLang="en-US" sz="3200" b="1" dirty="0">
                <a:latin typeface="Times New Roman" panose="02020603050405020304" pitchFamily="18" charset="0"/>
                <a:cs typeface="Times New Roman" panose="02020603050405020304" pitchFamily="18" charset="0"/>
              </a:rPr>
              <a:t>1</a:t>
            </a:r>
            <a:r>
              <a:rPr lang="en-US" altLang="en-US" sz="3200" b="1"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Sự thành lập Vương triều Lê sơ</a:t>
            </a:r>
            <a:endParaRPr lang="en-US" altLang="en-US" sz="3200"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kinh</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tế, </a:t>
            </a:r>
            <a:r>
              <a:rPr lang="en-US" b="1" dirty="0" err="1">
                <a:latin typeface="Times New Roman" panose="02020603050405020304" pitchFamily="18" charset="0"/>
                <a:cs typeface="Times New Roman" panose="02020603050405020304" pitchFamily="18" charset="0"/>
              </a:rPr>
              <a:t>xã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văn</a:t>
            </a:r>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hoá,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4.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biểu</a:t>
            </a:r>
            <a:endParaRPr lang="en-US" dirty="0"/>
          </a:p>
        </p:txBody>
      </p:sp>
    </p:spTree>
    <p:extLst>
      <p:ext uri="{BB962C8B-B14F-4D97-AF65-F5344CB8AC3E}">
        <p14:creationId xmlns:p14="http://schemas.microsoft.com/office/powerpoint/2010/main" val="22970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Bach tuyet\51832w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208"/>
            <a:ext cx="9144000" cy="52717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3842807" y="2895452"/>
            <a:ext cx="9906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7520515" y="3056530"/>
            <a:ext cx="990600" cy="10843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2133046" y="3437720"/>
            <a:ext cx="819150" cy="11440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Bach tuyet\happy-dwarf-png-disney-art-106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96539">
            <a:off x="5507019" y="2763748"/>
            <a:ext cx="987874" cy="16699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Bach tuyet\arbre-majestueux-42629281.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443021"/>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ADMIN\Desktop\Bach tuyet\511929473-photo-clip-tre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563881"/>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0000" y="-773431"/>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DMIN\Desktop\Bach tuyet\arbre-majestueux-42629281.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876675" y="-492771"/>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ADMIN\Desktop\Bach tuyet\Snow_white_transparen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335" y="2644455"/>
            <a:ext cx="1369010" cy="29506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1273" y="-1529953"/>
            <a:ext cx="5941454" cy="305990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400486" y="360260"/>
            <a:ext cx="4419600" cy="954107"/>
          </a:xfrm>
          <a:prstGeom prst="rect">
            <a:avLst/>
          </a:prstGeom>
          <a:noFill/>
        </p:spPr>
        <p:txBody>
          <a:bodyPr wrap="square" rtlCol="0">
            <a:spAutoFit/>
          </a:bodyPr>
          <a:lstStyle/>
          <a:p>
            <a:pPr algn="ctr"/>
            <a:r>
              <a:rPr lang="en-US" sz="2800" dirty="0" err="1">
                <a:solidFill>
                  <a:schemeClr val="bg1"/>
                </a:solidFill>
              </a:rPr>
              <a:t>Câu</a:t>
            </a:r>
            <a:r>
              <a:rPr lang="en-US" sz="2800" dirty="0">
                <a:solidFill>
                  <a:schemeClr val="bg1"/>
                </a:solidFill>
              </a:rPr>
              <a:t> 4: Lê </a:t>
            </a:r>
            <a:r>
              <a:rPr lang="en-US" sz="2800" dirty="0" err="1">
                <a:solidFill>
                  <a:schemeClr val="bg1"/>
                </a:solidFill>
              </a:rPr>
              <a:t>Lợi</a:t>
            </a:r>
            <a:r>
              <a:rPr lang="en-US" sz="2800" dirty="0">
                <a:solidFill>
                  <a:schemeClr val="bg1"/>
                </a:solidFill>
              </a:rPr>
              <a:t> </a:t>
            </a:r>
            <a:r>
              <a:rPr lang="en-US" sz="2800" dirty="0" err="1">
                <a:solidFill>
                  <a:schemeClr val="bg1"/>
                </a:solidFill>
              </a:rPr>
              <a:t>quyệt</a:t>
            </a:r>
            <a:r>
              <a:rPr lang="en-US" sz="2800" dirty="0">
                <a:solidFill>
                  <a:schemeClr val="bg1"/>
                </a:solidFill>
              </a:rPr>
              <a:t> </a:t>
            </a:r>
            <a:r>
              <a:rPr lang="en-US" sz="2800" dirty="0" err="1">
                <a:solidFill>
                  <a:schemeClr val="bg1"/>
                </a:solidFill>
              </a:rPr>
              <a:t>định</a:t>
            </a:r>
            <a:r>
              <a:rPr lang="en-US" sz="2800" dirty="0">
                <a:solidFill>
                  <a:schemeClr val="bg1"/>
                </a:solidFill>
              </a:rPr>
              <a:t> </a:t>
            </a:r>
            <a:r>
              <a:rPr lang="en-US" sz="2800" dirty="0" err="1">
                <a:solidFill>
                  <a:schemeClr val="bg1"/>
                </a:solidFill>
              </a:rPr>
              <a:t>đóng</a:t>
            </a:r>
            <a:r>
              <a:rPr lang="en-US" sz="2800" dirty="0">
                <a:solidFill>
                  <a:schemeClr val="bg1"/>
                </a:solidFill>
              </a:rPr>
              <a:t> </a:t>
            </a:r>
            <a:r>
              <a:rPr lang="en-US" sz="2800" dirty="0" err="1">
                <a:solidFill>
                  <a:schemeClr val="bg1"/>
                </a:solidFill>
              </a:rPr>
              <a:t>đô</a:t>
            </a:r>
            <a:r>
              <a:rPr lang="en-US" sz="2800" dirty="0">
                <a:solidFill>
                  <a:schemeClr val="bg1"/>
                </a:solidFill>
              </a:rPr>
              <a:t> ở </a:t>
            </a:r>
            <a:r>
              <a:rPr lang="en-US" sz="2800" dirty="0" err="1">
                <a:solidFill>
                  <a:schemeClr val="bg1"/>
                </a:solidFill>
              </a:rPr>
              <a:t>đâu</a:t>
            </a:r>
            <a:r>
              <a:rPr lang="en-US" sz="2800" dirty="0">
                <a:solidFill>
                  <a:schemeClr val="bg1"/>
                </a:solidFill>
              </a:rPr>
              <a:t>?</a:t>
            </a:r>
          </a:p>
        </p:txBody>
      </p:sp>
      <p:pic>
        <p:nvPicPr>
          <p:cNvPr id="31"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12066" y="324739"/>
            <a:ext cx="1212850" cy="515608"/>
          </a:xfrm>
          <a:prstGeom prst="rect">
            <a:avLst/>
          </a:prstGeom>
          <a:noFill/>
          <a:extLst>
            <a:ext uri="{909E8E84-426E-40DD-AFC4-6F175D3DCCD1}">
              <a14:hiddenFill xmlns:a14="http://schemas.microsoft.com/office/drawing/2010/main">
                <a:solidFill>
                  <a:srgbClr val="FFFFFF"/>
                </a:solidFill>
              </a14:hiddenFill>
            </a:ext>
          </a:extLst>
        </p:spPr>
      </p:pic>
      <p:sp>
        <p:nvSpPr>
          <p:cNvPr id="32" name="Explosion 1 31"/>
          <p:cNvSpPr/>
          <p:nvPr/>
        </p:nvSpPr>
        <p:spPr>
          <a:xfrm>
            <a:off x="2370261" y="3096079"/>
            <a:ext cx="3012828" cy="204742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cs typeface="Arial" panose="020B0604020202020204" pitchFamily="34" charset="0"/>
              </a:rPr>
              <a:t>ĐÚNG RỒI</a:t>
            </a:r>
          </a:p>
        </p:txBody>
      </p:sp>
      <p:sp>
        <p:nvSpPr>
          <p:cNvPr id="33" name="Rounded Rectangle 32"/>
          <p:cNvSpPr/>
          <p:nvPr/>
        </p:nvSpPr>
        <p:spPr>
          <a:xfrm>
            <a:off x="301200" y="1529953"/>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A. Thanh </a:t>
            </a:r>
            <a:r>
              <a:rPr lang="en-US" sz="2000" dirty="0" err="1">
                <a:solidFill>
                  <a:srgbClr val="0000FF"/>
                </a:solidFill>
                <a:latin typeface="Times New Roman" panose="02020603050405020304" pitchFamily="18" charset="0"/>
                <a:cs typeface="Times New Roman" panose="02020603050405020304" pitchFamily="18" charset="0"/>
              </a:rPr>
              <a:t>Hoá</a:t>
            </a:r>
            <a:r>
              <a:rPr lang="en-US" sz="2000" dirty="0">
                <a:solidFill>
                  <a:srgbClr val="0000FF"/>
                </a:solidFill>
                <a:latin typeface="Times New Roman" panose="02020603050405020304" pitchFamily="18" charset="0"/>
                <a:cs typeface="Times New Roman" panose="02020603050405020304" pitchFamily="18" charset="0"/>
              </a:rPr>
              <a:t> </a:t>
            </a:r>
          </a:p>
        </p:txBody>
      </p:sp>
      <p:sp>
        <p:nvSpPr>
          <p:cNvPr id="44" name="Rounded Rectangle 43"/>
          <p:cNvSpPr/>
          <p:nvPr/>
        </p:nvSpPr>
        <p:spPr>
          <a:xfrm>
            <a:off x="2587200" y="1555252"/>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B. </a:t>
            </a:r>
            <a:r>
              <a:rPr lang="en-US" sz="2000" dirty="0" err="1">
                <a:solidFill>
                  <a:srgbClr val="0000FF"/>
                </a:solidFill>
                <a:latin typeface="Times New Roman" panose="02020603050405020304" pitchFamily="18" charset="0"/>
                <a:cs typeface="Times New Roman" panose="02020603050405020304" pitchFamily="18" charset="0"/>
              </a:rPr>
              <a:t>Huế</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45" name="Rounded Rectangle 44"/>
          <p:cNvSpPr/>
          <p:nvPr/>
        </p:nvSpPr>
        <p:spPr>
          <a:xfrm>
            <a:off x="4940216" y="1555252"/>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C. </a:t>
            </a:r>
            <a:r>
              <a:rPr lang="en-US" sz="2000" dirty="0" err="1">
                <a:solidFill>
                  <a:srgbClr val="0000FF"/>
                </a:solidFill>
                <a:latin typeface="Times New Roman" panose="02020603050405020304" pitchFamily="18" charset="0"/>
                <a:cs typeface="Times New Roman" panose="02020603050405020304" pitchFamily="18" charset="0"/>
              </a:rPr>
              <a:t>Thăng</a:t>
            </a:r>
            <a:r>
              <a:rPr lang="en-US" sz="2000" dirty="0">
                <a:solidFill>
                  <a:srgbClr val="0000FF"/>
                </a:solidFill>
                <a:latin typeface="Times New Roman" panose="02020603050405020304" pitchFamily="18" charset="0"/>
                <a:cs typeface="Times New Roman" panose="02020603050405020304" pitchFamily="18" charset="0"/>
              </a:rPr>
              <a:t> Long</a:t>
            </a:r>
          </a:p>
        </p:txBody>
      </p:sp>
      <p:sp>
        <p:nvSpPr>
          <p:cNvPr id="46" name="Rounded Rectangle 45"/>
          <p:cNvSpPr/>
          <p:nvPr/>
        </p:nvSpPr>
        <p:spPr>
          <a:xfrm>
            <a:off x="7006800" y="1529953"/>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D. </a:t>
            </a:r>
            <a:r>
              <a:rPr lang="en-US" sz="2000" dirty="0" err="1">
                <a:solidFill>
                  <a:srgbClr val="0000FF"/>
                </a:solidFill>
                <a:latin typeface="Times New Roman" panose="02020603050405020304" pitchFamily="18" charset="0"/>
                <a:cs typeface="Times New Roman" panose="02020603050405020304" pitchFamily="18" charset="0"/>
              </a:rPr>
              <a:t>Nghệ</a:t>
            </a:r>
            <a:r>
              <a:rPr lang="en-US" sz="2000" dirty="0">
                <a:solidFill>
                  <a:srgbClr val="0000FF"/>
                </a:solidFill>
                <a:latin typeface="Times New Roman" panose="02020603050405020304" pitchFamily="18" charset="0"/>
                <a:cs typeface="Times New Roman" panose="02020603050405020304" pitchFamily="18" charset="0"/>
              </a:rPr>
              <a:t> An</a:t>
            </a:r>
          </a:p>
        </p:txBody>
      </p:sp>
      <p:pic>
        <p:nvPicPr>
          <p:cNvPr id="21" name="Picture 11" descr="C:\Users\ADMIN\Desktop\Tai nguyen thiet ke tro choi\Bảng gỗ\Picture1 (2).png">
            <a:hlinkClick r:id="" action="ppaction://hlinkshowjump?jump=previousslide"/>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76200" y="379742"/>
            <a:ext cx="1066800" cy="5156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Desktop\Doremon cau ca ( trac nghiem )\Picture1 (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43000" y="552542"/>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times up"/>
          <p:cNvGrpSpPr/>
          <p:nvPr/>
        </p:nvGrpSpPr>
        <p:grpSpPr>
          <a:xfrm>
            <a:off x="1145882" y="133350"/>
            <a:ext cx="757084" cy="375064"/>
            <a:chOff x="2989747" y="438150"/>
            <a:chExt cx="1572029" cy="683752"/>
          </a:xfrm>
        </p:grpSpPr>
        <p:sp>
          <p:nvSpPr>
            <p:cNvPr id="36" name="Rounded Rectangle 3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37" name="Rounded Rectangle 36"/>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38" name="Picture 3" descr="C:\Users\ADMIN\Desktop\Picture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17320" y="720479"/>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A3772A17-BB74-4A75-BA55-D622FE4D0639}"/>
              </a:ext>
            </a:extLst>
          </p:cNvPr>
          <p:cNvGrpSpPr/>
          <p:nvPr/>
        </p:nvGrpSpPr>
        <p:grpSpPr>
          <a:xfrm>
            <a:off x="1491085" y="708850"/>
            <a:ext cx="90244" cy="76328"/>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9" name="Group 48">
            <a:extLst>
              <a:ext uri="{FF2B5EF4-FFF2-40B4-BE49-F238E27FC236}">
                <a16:creationId xmlns:a16="http://schemas.microsoft.com/office/drawing/2014/main" id="{A3772A17-BB74-4A75-BA55-D622FE4D0639}"/>
              </a:ext>
            </a:extLst>
          </p:cNvPr>
          <p:cNvGrpSpPr/>
          <p:nvPr/>
        </p:nvGrpSpPr>
        <p:grpSpPr>
          <a:xfrm>
            <a:off x="1492431" y="1261149"/>
            <a:ext cx="90244" cy="76328"/>
            <a:chOff x="2455863" y="2411803"/>
            <a:chExt cx="566738" cy="566738"/>
          </a:xfrm>
        </p:grpSpPr>
        <p:sp>
          <p:nvSpPr>
            <p:cNvPr id="5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5" name="Group 54">
            <a:extLst>
              <a:ext uri="{FF2B5EF4-FFF2-40B4-BE49-F238E27FC236}">
                <a16:creationId xmlns:a16="http://schemas.microsoft.com/office/drawing/2014/main" id="{A3772A17-BB74-4A75-BA55-D622FE4D0639}"/>
              </a:ext>
            </a:extLst>
          </p:cNvPr>
          <p:cNvGrpSpPr/>
          <p:nvPr/>
        </p:nvGrpSpPr>
        <p:grpSpPr>
          <a:xfrm>
            <a:off x="1789466" y="1001869"/>
            <a:ext cx="90244" cy="76328"/>
            <a:chOff x="2455863" y="2411803"/>
            <a:chExt cx="566738" cy="566738"/>
          </a:xfrm>
        </p:grpSpPr>
        <p:sp>
          <p:nvSpPr>
            <p:cNvPr id="5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60">
            <a:extLst>
              <a:ext uri="{FF2B5EF4-FFF2-40B4-BE49-F238E27FC236}">
                <a16:creationId xmlns:a16="http://schemas.microsoft.com/office/drawing/2014/main" id="{A3772A17-BB74-4A75-BA55-D622FE4D0639}"/>
              </a:ext>
            </a:extLst>
          </p:cNvPr>
          <p:cNvGrpSpPr/>
          <p:nvPr/>
        </p:nvGrpSpPr>
        <p:grpSpPr>
          <a:xfrm>
            <a:off x="1219732" y="1026807"/>
            <a:ext cx="90244" cy="76328"/>
            <a:chOff x="2455863" y="2411803"/>
            <a:chExt cx="566738" cy="566738"/>
          </a:xfrm>
        </p:grpSpPr>
        <p:sp>
          <p:nvSpPr>
            <p:cNvPr id="6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7" name="Oval 107"/>
          <p:cNvSpPr>
            <a:spLocks noChangeArrowheads="1"/>
          </p:cNvSpPr>
          <p:nvPr/>
        </p:nvSpPr>
        <p:spPr bwMode="auto">
          <a:xfrm>
            <a:off x="1502322" y="998991"/>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Explosion 2 67"/>
          <p:cNvSpPr/>
          <p:nvPr/>
        </p:nvSpPr>
        <p:spPr>
          <a:xfrm>
            <a:off x="1190171" y="23692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HẾT GIỜ</a:t>
            </a:r>
          </a:p>
        </p:txBody>
      </p:sp>
      <p:pic>
        <p:nvPicPr>
          <p:cNvPr id="69"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77400" y="4251778"/>
            <a:ext cx="609600" cy="609600"/>
          </a:xfrm>
          <a:prstGeom prst="rect">
            <a:avLst/>
          </a:prstGeom>
        </p:spPr>
      </p:pic>
    </p:spTree>
    <p:extLst>
      <p:ext uri="{BB962C8B-B14F-4D97-AF65-F5344CB8AC3E}">
        <p14:creationId xmlns:p14="http://schemas.microsoft.com/office/powerpoint/2010/main" val="36505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3"/>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28"/>
                                        </p:tgtEl>
                                        <p:attrNameLst>
                                          <p:attrName>r</p:attrName>
                                        </p:attrNameLst>
                                      </p:cBhvr>
                                    </p:animRot>
                                    <p:animRot by="-240000">
                                      <p:cBhvr>
                                        <p:cTn id="50" dur="600" fill="hold">
                                          <p:stCondLst>
                                            <p:cond delay="600"/>
                                          </p:stCondLst>
                                        </p:cTn>
                                        <p:tgtEl>
                                          <p:spTgt spid="28"/>
                                        </p:tgtEl>
                                        <p:attrNameLst>
                                          <p:attrName>r</p:attrName>
                                        </p:attrNameLst>
                                      </p:cBhvr>
                                    </p:animRot>
                                    <p:animRot by="240000">
                                      <p:cBhvr>
                                        <p:cTn id="51" dur="600" fill="hold">
                                          <p:stCondLst>
                                            <p:cond delay="1200"/>
                                          </p:stCondLst>
                                        </p:cTn>
                                        <p:tgtEl>
                                          <p:spTgt spid="28"/>
                                        </p:tgtEl>
                                        <p:attrNameLst>
                                          <p:attrName>r</p:attrName>
                                        </p:attrNameLst>
                                      </p:cBhvr>
                                    </p:animRot>
                                    <p:animRot by="-240000">
                                      <p:cBhvr>
                                        <p:cTn id="52" dur="600" fill="hold">
                                          <p:stCondLst>
                                            <p:cond delay="1800"/>
                                          </p:stCondLst>
                                        </p:cTn>
                                        <p:tgtEl>
                                          <p:spTgt spid="28"/>
                                        </p:tgtEl>
                                        <p:attrNameLst>
                                          <p:attrName>r</p:attrName>
                                        </p:attrNameLst>
                                      </p:cBhvr>
                                    </p:animRot>
                                    <p:animRot by="120000">
                                      <p:cBhvr>
                                        <p:cTn id="53" dur="600" fill="hold">
                                          <p:stCondLst>
                                            <p:cond delay="2400"/>
                                          </p:stCondLst>
                                        </p:cTn>
                                        <p:tgtEl>
                                          <p:spTgt spid="28"/>
                                        </p:tgtEl>
                                        <p:attrNameLst>
                                          <p:attrName>r</p:attrName>
                                        </p:attrNameLst>
                                      </p:cBhvr>
                                    </p:animRot>
                                  </p:childTnLst>
                                </p:cTn>
                              </p:par>
                            </p:childTnLst>
                          </p:cTn>
                        </p:par>
                      </p:childTnLst>
                    </p:cTn>
                  </p:par>
                </p:childTnLst>
              </p:cTn>
              <p:nextCondLst>
                <p:cond evt="onClick" delay="0">
                  <p:tgtEl>
                    <p:spTgt spid="33"/>
                  </p:tgtEl>
                </p:cond>
              </p:nextCondLst>
            </p:seq>
            <p:seq concurrent="1" nextAc="seek">
              <p:cTn id="54" restart="whenNotActive" fill="hold" evtFilter="cancelBubble" nodeType="interactiveSeq">
                <p:stCondLst>
                  <p:cond evt="onClick" delay="0">
                    <p:tgtEl>
                      <p:spTgt spid="44"/>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32" presetClass="emph" presetSubtype="0" repeatCount="indefinite" fill="hold" nodeType="withEffect">
                                  <p:stCondLst>
                                    <p:cond delay="0"/>
                                  </p:stCondLst>
                                  <p:childTnLst>
                                    <p:animRot by="120000">
                                      <p:cBhvr>
                                        <p:cTn id="60" dur="300" fill="hold">
                                          <p:stCondLst>
                                            <p:cond delay="0"/>
                                          </p:stCondLst>
                                        </p:cTn>
                                        <p:tgtEl>
                                          <p:spTgt spid="26"/>
                                        </p:tgtEl>
                                        <p:attrNameLst>
                                          <p:attrName>r</p:attrName>
                                        </p:attrNameLst>
                                      </p:cBhvr>
                                    </p:animRot>
                                    <p:animRot by="-240000">
                                      <p:cBhvr>
                                        <p:cTn id="61" dur="600" fill="hold">
                                          <p:stCondLst>
                                            <p:cond delay="600"/>
                                          </p:stCondLst>
                                        </p:cTn>
                                        <p:tgtEl>
                                          <p:spTgt spid="26"/>
                                        </p:tgtEl>
                                        <p:attrNameLst>
                                          <p:attrName>r</p:attrName>
                                        </p:attrNameLst>
                                      </p:cBhvr>
                                    </p:animRot>
                                    <p:animRot by="240000">
                                      <p:cBhvr>
                                        <p:cTn id="62" dur="600" fill="hold">
                                          <p:stCondLst>
                                            <p:cond delay="1200"/>
                                          </p:stCondLst>
                                        </p:cTn>
                                        <p:tgtEl>
                                          <p:spTgt spid="26"/>
                                        </p:tgtEl>
                                        <p:attrNameLst>
                                          <p:attrName>r</p:attrName>
                                        </p:attrNameLst>
                                      </p:cBhvr>
                                    </p:animRot>
                                    <p:animRot by="-240000">
                                      <p:cBhvr>
                                        <p:cTn id="63" dur="600" fill="hold">
                                          <p:stCondLst>
                                            <p:cond delay="1800"/>
                                          </p:stCondLst>
                                        </p:cTn>
                                        <p:tgtEl>
                                          <p:spTgt spid="26"/>
                                        </p:tgtEl>
                                        <p:attrNameLst>
                                          <p:attrName>r</p:attrName>
                                        </p:attrNameLst>
                                      </p:cBhvr>
                                    </p:animRot>
                                    <p:animRot by="120000">
                                      <p:cBhvr>
                                        <p:cTn id="64"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44"/>
                  </p:tgtEl>
                </p:cond>
              </p:nextCondLst>
            </p:seq>
            <p:seq concurrent="1" nextAc="seek">
              <p:cTn id="65" restart="whenNotActive" fill="hold" evtFilter="cancelBubble" nodeType="interactiveSeq">
                <p:stCondLst>
                  <p:cond evt="onClick" delay="0">
                    <p:tgtEl>
                      <p:spTgt spid="46"/>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300" fill="hold">
                                          <p:stCondLst>
                                            <p:cond delay="0"/>
                                          </p:stCondLst>
                                        </p:cTn>
                                        <p:tgtEl>
                                          <p:spTgt spid="27"/>
                                        </p:tgtEl>
                                        <p:attrNameLst>
                                          <p:attrName>r</p:attrName>
                                        </p:attrNameLst>
                                      </p:cBhvr>
                                    </p:animRot>
                                    <p:animRot by="-240000">
                                      <p:cBhvr>
                                        <p:cTn id="72" dur="600" fill="hold">
                                          <p:stCondLst>
                                            <p:cond delay="600"/>
                                          </p:stCondLst>
                                        </p:cTn>
                                        <p:tgtEl>
                                          <p:spTgt spid="27"/>
                                        </p:tgtEl>
                                        <p:attrNameLst>
                                          <p:attrName>r</p:attrName>
                                        </p:attrNameLst>
                                      </p:cBhvr>
                                    </p:animRot>
                                    <p:animRot by="240000">
                                      <p:cBhvr>
                                        <p:cTn id="73" dur="600" fill="hold">
                                          <p:stCondLst>
                                            <p:cond delay="1200"/>
                                          </p:stCondLst>
                                        </p:cTn>
                                        <p:tgtEl>
                                          <p:spTgt spid="27"/>
                                        </p:tgtEl>
                                        <p:attrNameLst>
                                          <p:attrName>r</p:attrName>
                                        </p:attrNameLst>
                                      </p:cBhvr>
                                    </p:animRot>
                                    <p:animRot by="-240000">
                                      <p:cBhvr>
                                        <p:cTn id="74" dur="600" fill="hold">
                                          <p:stCondLst>
                                            <p:cond delay="1800"/>
                                          </p:stCondLst>
                                        </p:cTn>
                                        <p:tgtEl>
                                          <p:spTgt spid="27"/>
                                        </p:tgtEl>
                                        <p:attrNameLst>
                                          <p:attrName>r</p:attrName>
                                        </p:attrNameLst>
                                      </p:cBhvr>
                                    </p:animRot>
                                    <p:animRot by="120000">
                                      <p:cBhvr>
                                        <p:cTn id="75" dur="600" fill="hold">
                                          <p:stCondLst>
                                            <p:cond delay="2400"/>
                                          </p:stCondLst>
                                        </p:cTn>
                                        <p:tgtEl>
                                          <p:spTgt spid="27"/>
                                        </p:tgtEl>
                                        <p:attrNameLst>
                                          <p:attrName>r</p:attrName>
                                        </p:attrNameLst>
                                      </p:cBhvr>
                                    </p:animRot>
                                  </p:childTnLst>
                                </p:cTn>
                              </p:par>
                            </p:childTnLst>
                          </p:cTn>
                        </p:par>
                      </p:childTnLst>
                    </p:cTn>
                  </p:par>
                </p:childTnLst>
              </p:cTn>
              <p:nextCondLst>
                <p:cond evt="onClick" delay="0">
                  <p:tgtEl>
                    <p:spTgt spid="46"/>
                  </p:tgtEl>
                </p:cond>
              </p:nextCondLst>
            </p:seq>
            <p:seq concurrent="1" nextAc="seek">
              <p:cTn id="76" restart="whenNotActive" fill="hold" evtFilter="cancelBubble" nodeType="interactiveSeq">
                <p:stCondLst>
                  <p:cond evt="onClick" delay="0">
                    <p:tgtEl>
                      <p:spTgt spid="45"/>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51"/>
                                        </p:tgtEl>
                                        <p:attrNameLst>
                                          <p:attrName>style.visibility</p:attrName>
                                        </p:attrNameLst>
                                      </p:cBhvr>
                                      <p:to>
                                        <p:strVal val="visible"/>
                                      </p:to>
                                    </p:set>
                                  </p:childTnLst>
                                </p:cTn>
                              </p:par>
                              <p:par>
                                <p:cTn id="81" presetID="1" presetClass="mediacall" presetSubtype="0" fill="hold" nodeType="withEffect">
                                  <p:stCondLst>
                                    <p:cond delay="0"/>
                                  </p:stCondLst>
                                  <p:childTnLst>
                                    <p:cmd type="call" cmd="playFrom(0.0)">
                                      <p:cBhvr>
                                        <p:cTn id="82" dur="5595" fill="hold"/>
                                        <p:tgtEl>
                                          <p:spTgt spid="69"/>
                                        </p:tgtEl>
                                      </p:cBhvr>
                                    </p:cmd>
                                  </p:childTnLst>
                                </p:cTn>
                              </p:par>
                              <p:par>
                                <p:cTn id="83" presetID="21" presetClass="emph" presetSubtype="0" repeatCount="indefinite" fill="hold" grpId="1" nodeType="withEffect">
                                  <p:stCondLst>
                                    <p:cond delay="0"/>
                                  </p:stCondLst>
                                  <p:childTnLst>
                                    <p:animClr clrSpc="hsl" dir="cw">
                                      <p:cBhvr override="childStyle">
                                        <p:cTn id="84" dur="500" fill="hold"/>
                                        <p:tgtEl>
                                          <p:spTgt spid="45"/>
                                        </p:tgtEl>
                                        <p:attrNameLst>
                                          <p:attrName>style.color</p:attrName>
                                        </p:attrNameLst>
                                      </p:cBhvr>
                                      <p:by>
                                        <p:hsl h="7200000" s="0" l="0"/>
                                      </p:by>
                                    </p:animClr>
                                    <p:animClr clrSpc="hsl" dir="cw">
                                      <p:cBhvr>
                                        <p:cTn id="85" dur="500" fill="hold"/>
                                        <p:tgtEl>
                                          <p:spTgt spid="45"/>
                                        </p:tgtEl>
                                        <p:attrNameLst>
                                          <p:attrName>fillcolor</p:attrName>
                                        </p:attrNameLst>
                                      </p:cBhvr>
                                      <p:by>
                                        <p:hsl h="7200000" s="0" l="0"/>
                                      </p:by>
                                    </p:animClr>
                                    <p:animClr clrSpc="hsl" dir="cw">
                                      <p:cBhvr>
                                        <p:cTn id="86" dur="500" fill="hold"/>
                                        <p:tgtEl>
                                          <p:spTgt spid="45"/>
                                        </p:tgtEl>
                                        <p:attrNameLst>
                                          <p:attrName>stroke.color</p:attrName>
                                        </p:attrNameLst>
                                      </p:cBhvr>
                                      <p:by>
                                        <p:hsl h="7200000" s="0" l="0"/>
                                      </p:by>
                                    </p:animClr>
                                    <p:set>
                                      <p:cBhvr>
                                        <p:cTn id="87" dur="500" fill="hold"/>
                                        <p:tgtEl>
                                          <p:spTgt spid="45"/>
                                        </p:tgtEl>
                                        <p:attrNameLst>
                                          <p:attrName>fill.type</p:attrName>
                                        </p:attrNameLst>
                                      </p:cBhvr>
                                      <p:to>
                                        <p:strVal val="solid"/>
                                      </p:to>
                                    </p:set>
                                  </p:childTnLst>
                                </p:cTn>
                              </p:par>
                              <p:par>
                                <p:cTn id="88" presetID="32" presetClass="emph" presetSubtype="0" repeatCount="indefinite" fill="hold" nodeType="withEffect">
                                  <p:stCondLst>
                                    <p:cond delay="0"/>
                                  </p:stCondLst>
                                  <p:childTnLst>
                                    <p:animRot by="120000">
                                      <p:cBhvr>
                                        <p:cTn id="89" dur="200" fill="hold">
                                          <p:stCondLst>
                                            <p:cond delay="0"/>
                                          </p:stCondLst>
                                        </p:cTn>
                                        <p:tgtEl>
                                          <p:spTgt spid="2051"/>
                                        </p:tgtEl>
                                        <p:attrNameLst>
                                          <p:attrName>r</p:attrName>
                                        </p:attrNameLst>
                                      </p:cBhvr>
                                    </p:animRot>
                                    <p:animRot by="-240000">
                                      <p:cBhvr>
                                        <p:cTn id="90" dur="400" fill="hold">
                                          <p:stCondLst>
                                            <p:cond delay="400"/>
                                          </p:stCondLst>
                                        </p:cTn>
                                        <p:tgtEl>
                                          <p:spTgt spid="2051"/>
                                        </p:tgtEl>
                                        <p:attrNameLst>
                                          <p:attrName>r</p:attrName>
                                        </p:attrNameLst>
                                      </p:cBhvr>
                                    </p:animRot>
                                    <p:animRot by="240000">
                                      <p:cBhvr>
                                        <p:cTn id="91" dur="400" fill="hold">
                                          <p:stCondLst>
                                            <p:cond delay="800"/>
                                          </p:stCondLst>
                                        </p:cTn>
                                        <p:tgtEl>
                                          <p:spTgt spid="2051"/>
                                        </p:tgtEl>
                                        <p:attrNameLst>
                                          <p:attrName>r</p:attrName>
                                        </p:attrNameLst>
                                      </p:cBhvr>
                                    </p:animRot>
                                    <p:animRot by="-240000">
                                      <p:cBhvr>
                                        <p:cTn id="92" dur="400" fill="hold">
                                          <p:stCondLst>
                                            <p:cond delay="1200"/>
                                          </p:stCondLst>
                                        </p:cTn>
                                        <p:tgtEl>
                                          <p:spTgt spid="2051"/>
                                        </p:tgtEl>
                                        <p:attrNameLst>
                                          <p:attrName>r</p:attrName>
                                        </p:attrNameLst>
                                      </p:cBhvr>
                                    </p:animRot>
                                    <p:animRot by="120000">
                                      <p:cBhvr>
                                        <p:cTn id="93" dur="400" fill="hold">
                                          <p:stCondLst>
                                            <p:cond delay="1600"/>
                                          </p:stCondLst>
                                        </p:cTn>
                                        <p:tgtEl>
                                          <p:spTgt spid="2051"/>
                                        </p:tgtEl>
                                        <p:attrNameLst>
                                          <p:attrName>r</p:attrName>
                                        </p:attrNameLst>
                                      </p:cBhvr>
                                    </p:animRot>
                                  </p:childTnLst>
                                </p:cTn>
                              </p:par>
                              <p:par>
                                <p:cTn id="94" presetID="1"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par>
                                <p:cTn id="96" presetID="26" presetClass="emph" presetSubtype="0" repeatCount="3000" fill="hold" grpId="1" nodeType="withEffect">
                                  <p:stCondLst>
                                    <p:cond delay="0"/>
                                  </p:stCondLst>
                                  <p:childTnLst>
                                    <p:animEffect transition="out" filter="fade">
                                      <p:cBhvr>
                                        <p:cTn id="97" dur="500" tmFilter="0, 0; .2, .5; .8, .5; 1, 0"/>
                                        <p:tgtEl>
                                          <p:spTgt spid="32"/>
                                        </p:tgtEl>
                                      </p:cBhvr>
                                    </p:animEffect>
                                    <p:animScale>
                                      <p:cBhvr>
                                        <p:cTn id="98" dur="250" autoRev="1" fill="hold"/>
                                        <p:tgtEl>
                                          <p:spTgt spid="32"/>
                                        </p:tgtEl>
                                      </p:cBhvr>
                                      <p:by x="105000" y="105000"/>
                                    </p:animScale>
                                  </p:childTnLst>
                                </p:cTn>
                              </p:par>
                              <p:par>
                                <p:cTn id="99" presetID="1" presetClass="exit" presetSubtype="0" fill="hold" grpId="2" nodeType="withEffect">
                                  <p:stCondLst>
                                    <p:cond delay="2500"/>
                                  </p:stCondLst>
                                  <p:childTnLst>
                                    <p:set>
                                      <p:cBhvr>
                                        <p:cTn id="100"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38"/>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35"/>
                  </p:tgtEl>
                </p:cond>
              </p:nextCondLst>
            </p:seq>
            <p:audio>
              <p:cMediaNode vol="80000">
                <p:cTn id="111" fill="hold" display="0">
                  <p:stCondLst>
                    <p:cond delay="indefinite"/>
                  </p:stCondLst>
                  <p:endCondLst>
                    <p:cond evt="onStopAudio" delay="0">
                      <p:tgtEl>
                        <p:sldTgt/>
                      </p:tgtEl>
                    </p:cond>
                  </p:endCondLst>
                </p:cTn>
                <p:tgtEl>
                  <p:spTgt spid="69"/>
                </p:tgtEl>
              </p:cMediaNode>
            </p:audio>
          </p:childTnLst>
        </p:cTn>
      </p:par>
    </p:tnLst>
    <p:bldLst>
      <p:bldP spid="30" grpId="0"/>
      <p:bldP spid="32" grpId="0" animBg="1"/>
      <p:bldP spid="32" grpId="1" animBg="1"/>
      <p:bldP spid="32" grpId="2" animBg="1"/>
      <p:bldP spid="33" grpId="0" animBg="1"/>
      <p:bldP spid="44" grpId="0" animBg="1"/>
      <p:bldP spid="45" grpId="0" animBg="1"/>
      <p:bldP spid="45" grpId="1" animBg="1"/>
      <p:bldP spid="46" grpId="0" animBg="1"/>
      <p:bldP spid="68" grpId="0" animBg="1"/>
      <p:bldP spid="6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1712699" y="3251446"/>
            <a:ext cx="9906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5505656" y="3526737"/>
            <a:ext cx="990600" cy="10843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7110583" y="3431371"/>
            <a:ext cx="819150" cy="11440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MIN\Desktop\Bach tuyet\RjAwOTQ4MTUyNEI3QjJCRTc2RjA6ZDA1ZjJmYTY2MjBkNDYzY2ZlZDNiOTA1Y2YxYTk1NzA6Ojo6OjA=.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6897" y1="16888" x2="50647" y2="30550"/>
                        <a14:foregroundMark x1="50647" y1="10816" x2="87284" y2="15939"/>
                        <a14:foregroundMark x1="74784" y1="17457" x2="73060" y2="41176"/>
                        <a14:foregroundMark x1="92457" y1="18406" x2="81681" y2="10816"/>
                        <a14:foregroundMark x1="63793" y1="10436" x2="51724" y2="6831"/>
                        <a14:foregroundMark x1="49353" y1="11954" x2="48922" y2="21442"/>
                        <a14:foregroundMark x1="59267" y1="19924" x2="66164" y2="24478"/>
                        <a14:foregroundMark x1="67241" y1="19924" x2="57974" y2="26565"/>
                        <a14:foregroundMark x1="94181" y1="15939" x2="84483" y2="9298"/>
                        <a14:foregroundMark x1="48276" y1="9867" x2="45474" y2="21442"/>
                        <a14:foregroundMark x1="77586" y1="32638" x2="71336" y2="43264"/>
                      </a14:backgroundRemoval>
                    </a14:imgEffect>
                  </a14:imgLayer>
                </a14:imgProps>
              </a:ext>
              <a:ext uri="{28A0092B-C50C-407E-A947-70E740481C1C}">
                <a14:useLocalDpi xmlns:a14="http://schemas.microsoft.com/office/drawing/2010/main" val="0"/>
              </a:ext>
            </a:extLst>
          </a:blip>
          <a:srcRect/>
          <a:stretch>
            <a:fillRect/>
          </a:stretch>
        </p:blipFill>
        <p:spPr bwMode="auto">
          <a:xfrm rot="19596141">
            <a:off x="3064212" y="3136051"/>
            <a:ext cx="1524000" cy="17309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621661"/>
            <a:ext cx="5257800" cy="63176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6900" y="-640712"/>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714956" y="-438897"/>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0" y="-621662"/>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1466850"/>
            <a:ext cx="5941454" cy="305990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195056" y="430096"/>
            <a:ext cx="5043943" cy="954107"/>
          </a:xfrm>
          <a:prstGeom prst="rect">
            <a:avLst/>
          </a:prstGeom>
          <a:noFill/>
        </p:spPr>
        <p:txBody>
          <a:bodyPr wrap="square" rtlCol="0">
            <a:spAutoFit/>
          </a:bodyPr>
          <a:lstStyle/>
          <a:p>
            <a:pPr algn="ctr"/>
            <a:r>
              <a:rPr lang="en-US" sz="2800" dirty="0" err="1">
                <a:solidFill>
                  <a:schemeClr val="bg1"/>
                </a:solidFill>
              </a:rPr>
              <a:t>Câu</a:t>
            </a:r>
            <a:r>
              <a:rPr lang="en-US" sz="2800" dirty="0">
                <a:solidFill>
                  <a:schemeClr val="bg1"/>
                </a:solidFill>
              </a:rPr>
              <a:t> 5: </a:t>
            </a:r>
            <a:r>
              <a:rPr lang="en-US" sz="2800" dirty="0" err="1">
                <a:solidFill>
                  <a:schemeClr val="bg1"/>
                </a:solidFill>
              </a:rPr>
              <a:t>Quân</a:t>
            </a:r>
            <a:r>
              <a:rPr lang="en-US" sz="2800" dirty="0">
                <a:solidFill>
                  <a:schemeClr val="bg1"/>
                </a:solidFill>
              </a:rPr>
              <a:t> </a:t>
            </a:r>
            <a:r>
              <a:rPr lang="en-US" sz="2800" dirty="0" err="1">
                <a:solidFill>
                  <a:schemeClr val="bg1"/>
                </a:solidFill>
              </a:rPr>
              <a:t>đội</a:t>
            </a:r>
            <a:r>
              <a:rPr lang="en-US" sz="2800" dirty="0">
                <a:solidFill>
                  <a:schemeClr val="bg1"/>
                </a:solidFill>
              </a:rPr>
              <a:t> </a:t>
            </a:r>
            <a:r>
              <a:rPr lang="en-US" sz="2800" dirty="0" err="1">
                <a:solidFill>
                  <a:schemeClr val="bg1"/>
                </a:solidFill>
              </a:rPr>
              <a:t>dưới</a:t>
            </a:r>
            <a:r>
              <a:rPr lang="en-US" sz="2800" dirty="0">
                <a:solidFill>
                  <a:schemeClr val="bg1"/>
                </a:solidFill>
              </a:rPr>
              <a:t> </a:t>
            </a:r>
            <a:r>
              <a:rPr lang="en-US" sz="2800" dirty="0" err="1">
                <a:solidFill>
                  <a:schemeClr val="bg1"/>
                </a:solidFill>
              </a:rPr>
              <a:t>triều</a:t>
            </a:r>
            <a:r>
              <a:rPr lang="en-US" sz="2800" dirty="0">
                <a:solidFill>
                  <a:schemeClr val="bg1"/>
                </a:solidFill>
              </a:rPr>
              <a:t> Lê </a:t>
            </a:r>
            <a:r>
              <a:rPr lang="en-US" sz="2800" dirty="0" err="1">
                <a:solidFill>
                  <a:schemeClr val="bg1"/>
                </a:solidFill>
              </a:rPr>
              <a:t>sơ</a:t>
            </a:r>
            <a:r>
              <a:rPr lang="en-US" sz="2800" dirty="0">
                <a:solidFill>
                  <a:schemeClr val="bg1"/>
                </a:solidFill>
              </a:rPr>
              <a:t> </a:t>
            </a:r>
            <a:r>
              <a:rPr lang="en-US" sz="2800" dirty="0" err="1">
                <a:solidFill>
                  <a:schemeClr val="bg1"/>
                </a:solidFill>
              </a:rPr>
              <a:t>tiếp</a:t>
            </a:r>
            <a:r>
              <a:rPr lang="en-US" sz="2800" dirty="0">
                <a:solidFill>
                  <a:schemeClr val="bg1"/>
                </a:solidFill>
              </a:rPr>
              <a:t> </a:t>
            </a:r>
            <a:r>
              <a:rPr lang="en-US" sz="2800" dirty="0" err="1">
                <a:solidFill>
                  <a:schemeClr val="bg1"/>
                </a:solidFill>
              </a:rPr>
              <a:t>tục</a:t>
            </a:r>
            <a:r>
              <a:rPr lang="en-US" sz="2800" dirty="0">
                <a:solidFill>
                  <a:schemeClr val="bg1"/>
                </a:solidFill>
              </a:rPr>
              <a:t> </a:t>
            </a:r>
            <a:r>
              <a:rPr lang="en-US" sz="2800" dirty="0" err="1">
                <a:solidFill>
                  <a:schemeClr val="bg1"/>
                </a:solidFill>
              </a:rPr>
              <a:t>thi</a:t>
            </a:r>
            <a:r>
              <a:rPr lang="en-US" sz="2800" dirty="0">
                <a:solidFill>
                  <a:schemeClr val="bg1"/>
                </a:solidFill>
              </a:rPr>
              <a:t> </a:t>
            </a:r>
            <a:r>
              <a:rPr lang="en-US" sz="2800" dirty="0" err="1">
                <a:solidFill>
                  <a:schemeClr val="bg1"/>
                </a:solidFill>
              </a:rPr>
              <a:t>ành</a:t>
            </a:r>
            <a:r>
              <a:rPr lang="en-US" sz="2800" dirty="0">
                <a:solidFill>
                  <a:schemeClr val="bg1"/>
                </a:solidFill>
              </a:rPr>
              <a:t> </a:t>
            </a:r>
            <a:r>
              <a:rPr lang="en-US" sz="2800" dirty="0" err="1">
                <a:solidFill>
                  <a:schemeClr val="bg1"/>
                </a:solidFill>
              </a:rPr>
              <a:t>chính</a:t>
            </a:r>
            <a:r>
              <a:rPr lang="en-US" sz="2800" dirty="0">
                <a:solidFill>
                  <a:schemeClr val="bg1"/>
                </a:solidFill>
              </a:rPr>
              <a:t> </a:t>
            </a:r>
            <a:r>
              <a:rPr lang="en-US" sz="2800" dirty="0" err="1">
                <a:solidFill>
                  <a:schemeClr val="bg1"/>
                </a:solidFill>
              </a:rPr>
              <a:t>sách</a:t>
            </a:r>
            <a:r>
              <a:rPr lang="en-US" sz="2800" dirty="0">
                <a:solidFill>
                  <a:schemeClr val="bg1"/>
                </a:solidFill>
              </a:rPr>
              <a:t> </a:t>
            </a:r>
            <a:r>
              <a:rPr lang="en-US" sz="2800" dirty="0" err="1">
                <a:solidFill>
                  <a:schemeClr val="bg1"/>
                </a:solidFill>
              </a:rPr>
              <a:t>gì</a:t>
            </a:r>
            <a:r>
              <a:rPr lang="en-US" sz="2800" dirty="0">
                <a:solidFill>
                  <a:schemeClr val="bg1"/>
                </a:solidFill>
              </a:rPr>
              <a:t>?</a:t>
            </a:r>
          </a:p>
        </p:txBody>
      </p:sp>
      <p:sp>
        <p:nvSpPr>
          <p:cNvPr id="46" name="Rounded Rectangle 45"/>
          <p:cNvSpPr/>
          <p:nvPr/>
        </p:nvSpPr>
        <p:spPr>
          <a:xfrm>
            <a:off x="304800" y="1589633"/>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A. </a:t>
            </a:r>
            <a:r>
              <a:rPr lang="en-US" sz="2000" dirty="0" err="1">
                <a:solidFill>
                  <a:srgbClr val="0000FF"/>
                </a:solidFill>
                <a:latin typeface="Times New Roman" panose="02020603050405020304" pitchFamily="18" charset="0"/>
                <a:cs typeface="Times New Roman" panose="02020603050405020304" pitchFamily="18" charset="0"/>
              </a:rPr>
              <a:t>Chính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sách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người</a:t>
            </a:r>
            <a:r>
              <a:rPr lang="en-US" sz="2000" dirty="0">
                <a:solidFill>
                  <a:srgbClr val="0000FF"/>
                </a:solidFill>
                <a:latin typeface="Times New Roman" panose="02020603050405020304" pitchFamily="18" charset="0"/>
                <a:cs typeface="Times New Roman" panose="02020603050405020304" pitchFamily="18" charset="0"/>
              </a:rPr>
              <a:t> Hoa</a:t>
            </a:r>
          </a:p>
        </p:txBody>
      </p:sp>
      <p:sp>
        <p:nvSpPr>
          <p:cNvPr id="47" name="Rounded Rectangle 46"/>
          <p:cNvSpPr/>
          <p:nvPr/>
        </p:nvSpPr>
        <p:spPr>
          <a:xfrm>
            <a:off x="2590800" y="1614932"/>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FF"/>
                </a:solidFill>
                <a:latin typeface="Times New Roman" panose="02020603050405020304" pitchFamily="18" charset="0"/>
                <a:cs typeface="Times New Roman" panose="02020603050405020304" pitchFamily="18" charset="0"/>
              </a:rPr>
              <a:t>B.Ngụ</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binh</a:t>
            </a:r>
            <a:r>
              <a:rPr lang="en-US" sz="2000" dirty="0">
                <a:solidFill>
                  <a:srgbClr val="0000FF"/>
                </a:solidFill>
                <a:latin typeface="Times New Roman" panose="02020603050405020304" pitchFamily="18" charset="0"/>
                <a:cs typeface="Times New Roman" panose="02020603050405020304" pitchFamily="18" charset="0"/>
              </a:rPr>
              <a:t> ư </a:t>
            </a:r>
            <a:r>
              <a:rPr lang="en-US" sz="2000" dirty="0" err="1">
                <a:solidFill>
                  <a:srgbClr val="0000FF"/>
                </a:solidFill>
                <a:latin typeface="Times New Roman" panose="02020603050405020304" pitchFamily="18" charset="0"/>
                <a:cs typeface="Times New Roman" panose="02020603050405020304" pitchFamily="18" charset="0"/>
              </a:rPr>
              <a:t>nông</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4943816" y="1614932"/>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C. </a:t>
            </a:r>
            <a:r>
              <a:rPr lang="en-US" sz="2000" dirty="0" err="1">
                <a:solidFill>
                  <a:srgbClr val="0000FF"/>
                </a:solidFill>
                <a:latin typeface="Times New Roman" panose="02020603050405020304" pitchFamily="18" charset="0"/>
                <a:cs typeface="Times New Roman" panose="02020603050405020304" pitchFamily="18" charset="0"/>
              </a:rPr>
              <a:t>Nhiệm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tử</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7010400" y="1589633"/>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FF"/>
                </a:solidFill>
                <a:latin typeface="Times New Roman" panose="02020603050405020304" pitchFamily="18" charset="0"/>
                <a:cs typeface="Times New Roman" panose="02020603050405020304" pitchFamily="18" charset="0"/>
              </a:rPr>
              <a:t>D.Tiên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chế</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endParaRPr lang="en-US" sz="2000" dirty="0">
              <a:solidFill>
                <a:srgbClr val="0000FF"/>
              </a:solidFill>
              <a:latin typeface="Times New Roman" panose="02020603050405020304" pitchFamily="18" charset="0"/>
              <a:cs typeface="Times New Roman" panose="02020603050405020304" pitchFamily="18" charset="0"/>
            </a:endParaRPr>
          </a:p>
        </p:txBody>
      </p:sp>
      <p:pic>
        <p:nvPicPr>
          <p:cNvPr id="50"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72400" y="303542"/>
            <a:ext cx="1212850" cy="515608"/>
          </a:xfrm>
          <a:prstGeom prst="rect">
            <a:avLst/>
          </a:prstGeom>
          <a:noFill/>
          <a:extLst>
            <a:ext uri="{909E8E84-426E-40DD-AFC4-6F175D3DCCD1}">
              <a14:hiddenFill xmlns:a14="http://schemas.microsoft.com/office/drawing/2010/main">
                <a:solidFill>
                  <a:srgbClr val="FFFFFF"/>
                </a:solidFill>
              </a14:hiddenFill>
            </a:ext>
          </a:extLst>
        </p:spPr>
      </p:pic>
      <p:sp>
        <p:nvSpPr>
          <p:cNvPr id="51" name="Explosion 1 50"/>
          <p:cNvSpPr/>
          <p:nvPr/>
        </p:nvSpPr>
        <p:spPr>
          <a:xfrm>
            <a:off x="4835772" y="2958786"/>
            <a:ext cx="3012828" cy="204742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cs typeface="Arial" panose="020B0604020202020204" pitchFamily="34" charset="0"/>
              </a:rPr>
              <a:t>ĐÚNG RỒI</a:t>
            </a:r>
          </a:p>
        </p:txBody>
      </p:sp>
      <p:pic>
        <p:nvPicPr>
          <p:cNvPr id="3076" name="Picture 4" descr="C:\Users\ADMIN\Desktop\Bach tuyet\Blanca_Nieves.8.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70528" y="2591424"/>
            <a:ext cx="1715986" cy="29773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ADMIN\Desktop\Tai nguyen thiet ke tro choi\Bảng gỗ\Picture1 (2).png">
            <a:hlinkClick r:id="" action="ppaction://hlinkshowjump?jump=previous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0" y="379742"/>
            <a:ext cx="1066800" cy="5156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43000" y="552542"/>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times up"/>
          <p:cNvGrpSpPr/>
          <p:nvPr/>
        </p:nvGrpSpPr>
        <p:grpSpPr>
          <a:xfrm>
            <a:off x="1145882" y="133350"/>
            <a:ext cx="757084" cy="375064"/>
            <a:chOff x="2989747" y="438150"/>
            <a:chExt cx="1572029" cy="683752"/>
          </a:xfrm>
        </p:grpSpPr>
        <p:sp>
          <p:nvSpPr>
            <p:cNvPr id="30" name="Rounded Rectangle 29"/>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31" name="Rounded Rectangle 30"/>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34"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17320" y="720479"/>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A3772A17-BB74-4A75-BA55-D622FE4D0639}"/>
              </a:ext>
            </a:extLst>
          </p:cNvPr>
          <p:cNvGrpSpPr/>
          <p:nvPr/>
        </p:nvGrpSpPr>
        <p:grpSpPr>
          <a:xfrm>
            <a:off x="1491085" y="708850"/>
            <a:ext cx="90244" cy="76328"/>
            <a:chOff x="2455863" y="2411803"/>
            <a:chExt cx="566738" cy="566738"/>
          </a:xfrm>
        </p:grpSpPr>
        <p:sp>
          <p:nvSpPr>
            <p:cNvPr id="3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40">
            <a:extLst>
              <a:ext uri="{FF2B5EF4-FFF2-40B4-BE49-F238E27FC236}">
                <a16:creationId xmlns:a16="http://schemas.microsoft.com/office/drawing/2014/main" id="{A3772A17-BB74-4A75-BA55-D622FE4D0639}"/>
              </a:ext>
            </a:extLst>
          </p:cNvPr>
          <p:cNvGrpSpPr/>
          <p:nvPr/>
        </p:nvGrpSpPr>
        <p:grpSpPr>
          <a:xfrm>
            <a:off x="1492431" y="1261149"/>
            <a:ext cx="90244" cy="76328"/>
            <a:chOff x="2455863" y="2411803"/>
            <a:chExt cx="566738" cy="566738"/>
          </a:xfrm>
        </p:grpSpPr>
        <p:sp>
          <p:nvSpPr>
            <p:cNvPr id="4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5" name="Group 54">
            <a:extLst>
              <a:ext uri="{FF2B5EF4-FFF2-40B4-BE49-F238E27FC236}">
                <a16:creationId xmlns:a16="http://schemas.microsoft.com/office/drawing/2014/main" id="{A3772A17-BB74-4A75-BA55-D622FE4D0639}"/>
              </a:ext>
            </a:extLst>
          </p:cNvPr>
          <p:cNvGrpSpPr/>
          <p:nvPr/>
        </p:nvGrpSpPr>
        <p:grpSpPr>
          <a:xfrm>
            <a:off x="1789466" y="1001869"/>
            <a:ext cx="90244" cy="76328"/>
            <a:chOff x="2455863" y="2411803"/>
            <a:chExt cx="566738" cy="566738"/>
          </a:xfrm>
        </p:grpSpPr>
        <p:sp>
          <p:nvSpPr>
            <p:cNvPr id="5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1219732" y="1026807"/>
            <a:ext cx="90244" cy="76328"/>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8" name="Oval 107"/>
          <p:cNvSpPr>
            <a:spLocks noChangeArrowheads="1"/>
          </p:cNvSpPr>
          <p:nvPr/>
        </p:nvSpPr>
        <p:spPr bwMode="auto">
          <a:xfrm>
            <a:off x="1502322" y="998991"/>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Explosion 2 68"/>
          <p:cNvSpPr/>
          <p:nvPr/>
        </p:nvSpPr>
        <p:spPr>
          <a:xfrm>
            <a:off x="1190171" y="23692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HẾT GIỜ</a:t>
            </a:r>
          </a:p>
        </p:txBody>
      </p:sp>
      <p:pic>
        <p:nvPicPr>
          <p:cNvPr id="57"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677400" y="4251778"/>
            <a:ext cx="609600" cy="609600"/>
          </a:xfrm>
          <a:prstGeom prst="rect">
            <a:avLst/>
          </a:prstGeom>
        </p:spPr>
      </p:pic>
    </p:spTree>
    <p:extLst>
      <p:ext uri="{BB962C8B-B14F-4D97-AF65-F5344CB8AC3E}">
        <p14:creationId xmlns:p14="http://schemas.microsoft.com/office/powerpoint/2010/main" val="39371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anim calcmode="lin" valueType="num">
                                      <p:cBhvr>
                                        <p:cTn id="34" dur="1000" fill="hold"/>
                                        <p:tgtEl>
                                          <p:spTgt spid="48"/>
                                        </p:tgtEl>
                                        <p:attrNameLst>
                                          <p:attrName>ppt_x</p:attrName>
                                        </p:attrNameLst>
                                      </p:cBhvr>
                                      <p:tavLst>
                                        <p:tav tm="0">
                                          <p:val>
                                            <p:strVal val="#ppt_x"/>
                                          </p:val>
                                        </p:tav>
                                        <p:tav tm="100000">
                                          <p:val>
                                            <p:strVal val="#ppt_x"/>
                                          </p:val>
                                        </p:tav>
                                      </p:tavLst>
                                    </p:anim>
                                    <p:anim calcmode="lin" valueType="num">
                                      <p:cBhvr>
                                        <p:cTn id="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6"/>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22"/>
                                        </p:tgtEl>
                                        <p:attrNameLst>
                                          <p:attrName>r</p:attrName>
                                        </p:attrNameLst>
                                      </p:cBhvr>
                                    </p:animRot>
                                    <p:animRot by="-240000">
                                      <p:cBhvr>
                                        <p:cTn id="50" dur="600" fill="hold">
                                          <p:stCondLst>
                                            <p:cond delay="600"/>
                                          </p:stCondLst>
                                        </p:cTn>
                                        <p:tgtEl>
                                          <p:spTgt spid="22"/>
                                        </p:tgtEl>
                                        <p:attrNameLst>
                                          <p:attrName>r</p:attrName>
                                        </p:attrNameLst>
                                      </p:cBhvr>
                                    </p:animRot>
                                    <p:animRot by="240000">
                                      <p:cBhvr>
                                        <p:cTn id="51" dur="600" fill="hold">
                                          <p:stCondLst>
                                            <p:cond delay="1200"/>
                                          </p:stCondLst>
                                        </p:cTn>
                                        <p:tgtEl>
                                          <p:spTgt spid="22"/>
                                        </p:tgtEl>
                                        <p:attrNameLst>
                                          <p:attrName>r</p:attrName>
                                        </p:attrNameLst>
                                      </p:cBhvr>
                                    </p:animRot>
                                    <p:animRot by="-240000">
                                      <p:cBhvr>
                                        <p:cTn id="52" dur="600" fill="hold">
                                          <p:stCondLst>
                                            <p:cond delay="1800"/>
                                          </p:stCondLst>
                                        </p:cTn>
                                        <p:tgtEl>
                                          <p:spTgt spid="22"/>
                                        </p:tgtEl>
                                        <p:attrNameLst>
                                          <p:attrName>r</p:attrName>
                                        </p:attrNameLst>
                                      </p:cBhvr>
                                    </p:animRot>
                                    <p:animRot by="120000">
                                      <p:cBhvr>
                                        <p:cTn id="53" dur="600" fill="hold">
                                          <p:stCondLst>
                                            <p:cond delay="2400"/>
                                          </p:stCondLst>
                                        </p:cTn>
                                        <p:tgtEl>
                                          <p:spTgt spid="22"/>
                                        </p:tgtEl>
                                        <p:attrNameLst>
                                          <p:attrName>r</p:attrName>
                                        </p:attrNameLst>
                                      </p:cBhvr>
                                    </p:animRo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4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32" presetClass="emph" presetSubtype="0" repeatCount="indefinite" fill="hold" nodeType="withEffect">
                                  <p:stCondLst>
                                    <p:cond delay="0"/>
                                  </p:stCondLst>
                                  <p:childTnLst>
                                    <p:animRot by="120000">
                                      <p:cBhvr>
                                        <p:cTn id="60" dur="300" fill="hold">
                                          <p:stCondLst>
                                            <p:cond delay="0"/>
                                          </p:stCondLst>
                                        </p:cTn>
                                        <p:tgtEl>
                                          <p:spTgt spid="24"/>
                                        </p:tgtEl>
                                        <p:attrNameLst>
                                          <p:attrName>r</p:attrName>
                                        </p:attrNameLst>
                                      </p:cBhvr>
                                    </p:animRot>
                                    <p:animRot by="-240000">
                                      <p:cBhvr>
                                        <p:cTn id="61" dur="600" fill="hold">
                                          <p:stCondLst>
                                            <p:cond delay="600"/>
                                          </p:stCondLst>
                                        </p:cTn>
                                        <p:tgtEl>
                                          <p:spTgt spid="24"/>
                                        </p:tgtEl>
                                        <p:attrNameLst>
                                          <p:attrName>r</p:attrName>
                                        </p:attrNameLst>
                                      </p:cBhvr>
                                    </p:animRot>
                                    <p:animRot by="240000">
                                      <p:cBhvr>
                                        <p:cTn id="62" dur="600" fill="hold">
                                          <p:stCondLst>
                                            <p:cond delay="1200"/>
                                          </p:stCondLst>
                                        </p:cTn>
                                        <p:tgtEl>
                                          <p:spTgt spid="24"/>
                                        </p:tgtEl>
                                        <p:attrNameLst>
                                          <p:attrName>r</p:attrName>
                                        </p:attrNameLst>
                                      </p:cBhvr>
                                    </p:animRot>
                                    <p:animRot by="-240000">
                                      <p:cBhvr>
                                        <p:cTn id="63" dur="600" fill="hold">
                                          <p:stCondLst>
                                            <p:cond delay="1800"/>
                                          </p:stCondLst>
                                        </p:cTn>
                                        <p:tgtEl>
                                          <p:spTgt spid="24"/>
                                        </p:tgtEl>
                                        <p:attrNameLst>
                                          <p:attrName>r</p:attrName>
                                        </p:attrNameLst>
                                      </p:cBhvr>
                                    </p:animRot>
                                    <p:animRot by="120000">
                                      <p:cBhvr>
                                        <p:cTn id="64" dur="600" fill="hold">
                                          <p:stCondLst>
                                            <p:cond delay="2400"/>
                                          </p:stCondLst>
                                        </p:cTn>
                                        <p:tgtEl>
                                          <p:spTgt spid="24"/>
                                        </p:tgtEl>
                                        <p:attrNameLst>
                                          <p:attrName>r</p:attrName>
                                        </p:attrNameLst>
                                      </p:cBhvr>
                                    </p:animRot>
                                  </p:childTnLst>
                                </p:cTn>
                              </p:par>
                            </p:childTnLst>
                          </p:cTn>
                        </p:par>
                      </p:childTnLst>
                    </p:cTn>
                  </p:par>
                </p:childTnLst>
              </p:cTn>
              <p:nextCondLst>
                <p:cond evt="onClick" delay="0">
                  <p:tgtEl>
                    <p:spTgt spid="49"/>
                  </p:tgtEl>
                </p:cond>
              </p:nextCondLst>
            </p:seq>
            <p:seq concurrent="1" nextAc="seek">
              <p:cTn id="65" restart="whenNotActive" fill="hold" evtFilter="cancelBubble" nodeType="interactiveSeq">
                <p:stCondLst>
                  <p:cond evt="onClick" delay="0">
                    <p:tgtEl>
                      <p:spTgt spid="48"/>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300" fill="hold">
                                          <p:stCondLst>
                                            <p:cond delay="0"/>
                                          </p:stCondLst>
                                        </p:cTn>
                                        <p:tgtEl>
                                          <p:spTgt spid="23"/>
                                        </p:tgtEl>
                                        <p:attrNameLst>
                                          <p:attrName>r</p:attrName>
                                        </p:attrNameLst>
                                      </p:cBhvr>
                                    </p:animRot>
                                    <p:animRot by="-240000">
                                      <p:cBhvr>
                                        <p:cTn id="72" dur="600" fill="hold">
                                          <p:stCondLst>
                                            <p:cond delay="600"/>
                                          </p:stCondLst>
                                        </p:cTn>
                                        <p:tgtEl>
                                          <p:spTgt spid="23"/>
                                        </p:tgtEl>
                                        <p:attrNameLst>
                                          <p:attrName>r</p:attrName>
                                        </p:attrNameLst>
                                      </p:cBhvr>
                                    </p:animRot>
                                    <p:animRot by="240000">
                                      <p:cBhvr>
                                        <p:cTn id="73" dur="600" fill="hold">
                                          <p:stCondLst>
                                            <p:cond delay="1200"/>
                                          </p:stCondLst>
                                        </p:cTn>
                                        <p:tgtEl>
                                          <p:spTgt spid="23"/>
                                        </p:tgtEl>
                                        <p:attrNameLst>
                                          <p:attrName>r</p:attrName>
                                        </p:attrNameLst>
                                      </p:cBhvr>
                                    </p:animRot>
                                    <p:animRot by="-240000">
                                      <p:cBhvr>
                                        <p:cTn id="74" dur="600" fill="hold">
                                          <p:stCondLst>
                                            <p:cond delay="1800"/>
                                          </p:stCondLst>
                                        </p:cTn>
                                        <p:tgtEl>
                                          <p:spTgt spid="23"/>
                                        </p:tgtEl>
                                        <p:attrNameLst>
                                          <p:attrName>r</p:attrName>
                                        </p:attrNameLst>
                                      </p:cBhvr>
                                    </p:animRot>
                                    <p:animRot by="120000">
                                      <p:cBhvr>
                                        <p:cTn id="75" dur="600" fill="hold">
                                          <p:stCondLst>
                                            <p:cond delay="2400"/>
                                          </p:stCondLst>
                                        </p:cTn>
                                        <p:tgtEl>
                                          <p:spTgt spid="23"/>
                                        </p:tgtEl>
                                        <p:attrNameLst>
                                          <p:attrName>r</p:attrName>
                                        </p:attrNameLst>
                                      </p:cBhvr>
                                    </p:animRot>
                                  </p:childTnLst>
                                </p:cTn>
                              </p:par>
                            </p:childTnLst>
                          </p:cTn>
                        </p:par>
                      </p:childTnLst>
                    </p:cTn>
                  </p:par>
                </p:childTnLst>
              </p:cTn>
              <p:nextCondLst>
                <p:cond evt="onClick" delay="0">
                  <p:tgtEl>
                    <p:spTgt spid="48"/>
                  </p:tgtEl>
                </p:cond>
              </p:nextCondLst>
            </p:seq>
            <p:seq concurrent="1" nextAc="seek">
              <p:cTn id="76" restart="whenNotActive" fill="hold" evtFilter="cancelBubble" nodeType="interactiveSeq">
                <p:stCondLst>
                  <p:cond evt="onClick" delay="0">
                    <p:tgtEl>
                      <p:spTgt spid="4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mediacall" presetSubtype="0" fill="hold" nodeType="withEffect">
                                  <p:stCondLst>
                                    <p:cond delay="0"/>
                                  </p:stCondLst>
                                  <p:childTnLst>
                                    <p:cmd type="call" cmd="playFrom(0.0)">
                                      <p:cBhvr>
                                        <p:cTn id="82" dur="5595" fill="hold"/>
                                        <p:tgtEl>
                                          <p:spTgt spid="57"/>
                                        </p:tgtEl>
                                      </p:cBhvr>
                                    </p:cmd>
                                  </p:childTnLst>
                                </p:cTn>
                              </p:par>
                              <p:par>
                                <p:cTn id="83" presetID="21" presetClass="emph" presetSubtype="0" repeatCount="indefinite" fill="hold" grpId="1" nodeType="withEffect">
                                  <p:stCondLst>
                                    <p:cond delay="0"/>
                                  </p:stCondLst>
                                  <p:childTnLst>
                                    <p:animClr clrSpc="hsl" dir="cw">
                                      <p:cBhvr override="childStyle">
                                        <p:cTn id="84" dur="500" fill="hold"/>
                                        <p:tgtEl>
                                          <p:spTgt spid="47"/>
                                        </p:tgtEl>
                                        <p:attrNameLst>
                                          <p:attrName>style.color</p:attrName>
                                        </p:attrNameLst>
                                      </p:cBhvr>
                                      <p:by>
                                        <p:hsl h="7200000" s="0" l="0"/>
                                      </p:by>
                                    </p:animClr>
                                    <p:animClr clrSpc="hsl" dir="cw">
                                      <p:cBhvr>
                                        <p:cTn id="85" dur="500" fill="hold"/>
                                        <p:tgtEl>
                                          <p:spTgt spid="47"/>
                                        </p:tgtEl>
                                        <p:attrNameLst>
                                          <p:attrName>fillcolor</p:attrName>
                                        </p:attrNameLst>
                                      </p:cBhvr>
                                      <p:by>
                                        <p:hsl h="7200000" s="0" l="0"/>
                                      </p:by>
                                    </p:animClr>
                                    <p:animClr clrSpc="hsl" dir="cw">
                                      <p:cBhvr>
                                        <p:cTn id="86" dur="500" fill="hold"/>
                                        <p:tgtEl>
                                          <p:spTgt spid="47"/>
                                        </p:tgtEl>
                                        <p:attrNameLst>
                                          <p:attrName>stroke.color</p:attrName>
                                        </p:attrNameLst>
                                      </p:cBhvr>
                                      <p:by>
                                        <p:hsl h="7200000" s="0" l="0"/>
                                      </p:by>
                                    </p:animClr>
                                    <p:set>
                                      <p:cBhvr>
                                        <p:cTn id="87" dur="500" fill="hold"/>
                                        <p:tgtEl>
                                          <p:spTgt spid="47"/>
                                        </p:tgtEl>
                                        <p:attrNameLst>
                                          <p:attrName>fill.type</p:attrName>
                                        </p:attrNameLst>
                                      </p:cBhvr>
                                      <p:to>
                                        <p:strVal val="solid"/>
                                      </p:to>
                                    </p:set>
                                  </p:childTnLst>
                                </p:cTn>
                              </p:par>
                              <p:par>
                                <p:cTn id="88" presetID="32" presetClass="emph" presetSubtype="0" repeatCount="indefinite" fill="hold" nodeType="withEffect">
                                  <p:stCondLst>
                                    <p:cond delay="0"/>
                                  </p:stCondLst>
                                  <p:childTnLst>
                                    <p:animRot by="120000">
                                      <p:cBhvr>
                                        <p:cTn id="89" dur="200" fill="hold">
                                          <p:stCondLst>
                                            <p:cond delay="0"/>
                                          </p:stCondLst>
                                        </p:cTn>
                                        <p:tgtEl>
                                          <p:spTgt spid="25"/>
                                        </p:tgtEl>
                                        <p:attrNameLst>
                                          <p:attrName>r</p:attrName>
                                        </p:attrNameLst>
                                      </p:cBhvr>
                                    </p:animRot>
                                    <p:animRot by="-240000">
                                      <p:cBhvr>
                                        <p:cTn id="90" dur="400" fill="hold">
                                          <p:stCondLst>
                                            <p:cond delay="400"/>
                                          </p:stCondLst>
                                        </p:cTn>
                                        <p:tgtEl>
                                          <p:spTgt spid="25"/>
                                        </p:tgtEl>
                                        <p:attrNameLst>
                                          <p:attrName>r</p:attrName>
                                        </p:attrNameLst>
                                      </p:cBhvr>
                                    </p:animRot>
                                    <p:animRot by="240000">
                                      <p:cBhvr>
                                        <p:cTn id="91" dur="400" fill="hold">
                                          <p:stCondLst>
                                            <p:cond delay="800"/>
                                          </p:stCondLst>
                                        </p:cTn>
                                        <p:tgtEl>
                                          <p:spTgt spid="25"/>
                                        </p:tgtEl>
                                        <p:attrNameLst>
                                          <p:attrName>r</p:attrName>
                                        </p:attrNameLst>
                                      </p:cBhvr>
                                    </p:animRot>
                                    <p:animRot by="-240000">
                                      <p:cBhvr>
                                        <p:cTn id="92" dur="400" fill="hold">
                                          <p:stCondLst>
                                            <p:cond delay="1200"/>
                                          </p:stCondLst>
                                        </p:cTn>
                                        <p:tgtEl>
                                          <p:spTgt spid="25"/>
                                        </p:tgtEl>
                                        <p:attrNameLst>
                                          <p:attrName>r</p:attrName>
                                        </p:attrNameLst>
                                      </p:cBhvr>
                                    </p:animRot>
                                    <p:animRot by="120000">
                                      <p:cBhvr>
                                        <p:cTn id="93" dur="400" fill="hold">
                                          <p:stCondLst>
                                            <p:cond delay="1600"/>
                                          </p:stCondLst>
                                        </p:cTn>
                                        <p:tgtEl>
                                          <p:spTgt spid="25"/>
                                        </p:tgtEl>
                                        <p:attrNameLst>
                                          <p:attrName>r</p:attrName>
                                        </p:attrNameLst>
                                      </p:cBhvr>
                                    </p:animRot>
                                  </p:childTnLst>
                                </p:cTn>
                              </p:par>
                              <p:par>
                                <p:cTn id="94" presetID="1" presetClass="entr" presetSubtype="0"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childTnLst>
                                </p:cTn>
                              </p:par>
                              <p:par>
                                <p:cTn id="96" presetID="26" presetClass="emph" presetSubtype="0" repeatCount="3000" fill="hold" grpId="1" nodeType="withEffect">
                                  <p:stCondLst>
                                    <p:cond delay="0"/>
                                  </p:stCondLst>
                                  <p:childTnLst>
                                    <p:animEffect transition="out" filter="fade">
                                      <p:cBhvr>
                                        <p:cTn id="97" dur="500" tmFilter="0, 0; .2, .5; .8, .5; 1, 0"/>
                                        <p:tgtEl>
                                          <p:spTgt spid="51"/>
                                        </p:tgtEl>
                                      </p:cBhvr>
                                    </p:animEffect>
                                    <p:animScale>
                                      <p:cBhvr>
                                        <p:cTn id="98" dur="250" autoRev="1" fill="hold"/>
                                        <p:tgtEl>
                                          <p:spTgt spid="51"/>
                                        </p:tgtEl>
                                      </p:cBhvr>
                                      <p:by x="105000" y="105000"/>
                                    </p:animScale>
                                  </p:childTnLst>
                                </p:cTn>
                              </p:par>
                              <p:par>
                                <p:cTn id="99" presetID="1" presetClass="exit" presetSubtype="0" fill="hold" grpId="2" nodeType="withEffect">
                                  <p:stCondLst>
                                    <p:cond delay="2500"/>
                                  </p:stCondLst>
                                  <p:childTnLst>
                                    <p:set>
                                      <p:cBhvr>
                                        <p:cTn id="100"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01" restart="whenNotActive" fill="hold" evtFilter="cancelBubble" nodeType="interactiveSeq">
                <p:stCondLst>
                  <p:cond evt="onClick" delay="0">
                    <p:tgtEl>
                      <p:spTgt spid="29"/>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34"/>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audio>
              <p:cMediaNode vol="80000">
                <p:cTn id="111" fill="hold" display="0">
                  <p:stCondLst>
                    <p:cond delay="indefinite"/>
                  </p:stCondLst>
                  <p:endCondLst>
                    <p:cond evt="onStopAudio" delay="0">
                      <p:tgtEl>
                        <p:sldTgt/>
                      </p:tgtEl>
                    </p:cond>
                  </p:endCondLst>
                </p:cTn>
                <p:tgtEl>
                  <p:spTgt spid="57"/>
                </p:tgtEl>
              </p:cMediaNode>
            </p:audio>
          </p:childTnLst>
        </p:cTn>
      </p:par>
    </p:tnLst>
    <p:bldLst>
      <p:bldP spid="45" grpId="0"/>
      <p:bldP spid="46" grpId="0" animBg="1"/>
      <p:bldP spid="47" grpId="0" animBg="1"/>
      <p:bldP spid="47" grpId="1" animBg="1"/>
      <p:bldP spid="48" grpId="0" animBg="1"/>
      <p:bldP spid="49" grpId="0" animBg="1"/>
      <p:bldP spid="51" grpId="0" animBg="1"/>
      <p:bldP spid="51" grpId="1" animBg="1"/>
      <p:bldP spid="51" grpId="2" animBg="1"/>
      <p:bldP spid="69" grpId="0" animBg="1"/>
      <p:bldP spid="6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54774f4bc8287c7337fadd5fbb419d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2469406" y="3047521"/>
            <a:ext cx="9906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5763686" y="3311450"/>
            <a:ext cx="990600" cy="10843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4365261" y="3288861"/>
            <a:ext cx="819150" cy="11440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Bach tuyet\43ebd44d263606f876d42fd2f199ea61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7191" y1="30807" x2="57978" y2="63081"/>
                      </a14:backgroundRemoval>
                    </a14:imgEffect>
                  </a14:imgLayer>
                </a14:imgProps>
              </a:ext>
              <a:ext uri="{28A0092B-C50C-407E-A947-70E740481C1C}">
                <a14:useLocalDpi xmlns:a14="http://schemas.microsoft.com/office/drawing/2010/main" val="0"/>
              </a:ext>
            </a:extLst>
          </a:blip>
          <a:srcRect/>
          <a:stretch>
            <a:fillRect/>
          </a:stretch>
        </p:blipFill>
        <p:spPr bwMode="auto">
          <a:xfrm rot="20044190" flipH="1">
            <a:off x="7138638" y="2936874"/>
            <a:ext cx="1746083" cy="15878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705262" y="-402373"/>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5270" y="-563882"/>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563881"/>
            <a:ext cx="5410200" cy="57073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991387" y="-412136"/>
            <a:ext cx="5257800" cy="59013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1543050"/>
            <a:ext cx="5941454" cy="305990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529591" y="569446"/>
            <a:ext cx="4419600" cy="954107"/>
          </a:xfrm>
          <a:prstGeom prst="rect">
            <a:avLst/>
          </a:prstGeom>
          <a:noFill/>
        </p:spPr>
        <p:txBody>
          <a:bodyPr wrap="square" rtlCol="0">
            <a:spAutoFit/>
          </a:bodyPr>
          <a:lstStyle/>
          <a:p>
            <a:pPr algn="ctr"/>
            <a:r>
              <a:rPr lang="en-US" sz="2800" dirty="0" err="1">
                <a:solidFill>
                  <a:schemeClr val="bg1"/>
                </a:solidFill>
              </a:rPr>
              <a:t>Câu</a:t>
            </a:r>
            <a:r>
              <a:rPr lang="en-US" sz="2800" dirty="0">
                <a:solidFill>
                  <a:schemeClr val="bg1"/>
                </a:solidFill>
              </a:rPr>
              <a:t> 6: </a:t>
            </a:r>
            <a:r>
              <a:rPr lang="en-US" sz="2800" dirty="0" err="1">
                <a:solidFill>
                  <a:schemeClr val="bg1"/>
                </a:solidFill>
              </a:rPr>
              <a:t>Nhà</a:t>
            </a:r>
            <a:r>
              <a:rPr lang="en-US" sz="2800" dirty="0">
                <a:solidFill>
                  <a:schemeClr val="bg1"/>
                </a:solidFill>
              </a:rPr>
              <a:t> Lê </a:t>
            </a:r>
            <a:r>
              <a:rPr lang="en-US" sz="2800" dirty="0" err="1">
                <a:solidFill>
                  <a:schemeClr val="bg1"/>
                </a:solidFill>
              </a:rPr>
              <a:t>sơ</a:t>
            </a:r>
            <a:r>
              <a:rPr lang="en-US" sz="2800" dirty="0">
                <a:solidFill>
                  <a:schemeClr val="bg1"/>
                </a:solidFill>
              </a:rPr>
              <a:t> </a:t>
            </a:r>
            <a:r>
              <a:rPr lang="en-US" sz="2800" dirty="0" err="1">
                <a:solidFill>
                  <a:schemeClr val="bg1"/>
                </a:solidFill>
              </a:rPr>
              <a:t>chú</a:t>
            </a:r>
            <a:r>
              <a:rPr lang="en-US" sz="2800" dirty="0">
                <a:solidFill>
                  <a:schemeClr val="bg1"/>
                </a:solidFill>
              </a:rPr>
              <a:t> </a:t>
            </a:r>
            <a:r>
              <a:rPr lang="en-US" sz="2800" dirty="0" err="1">
                <a:solidFill>
                  <a:schemeClr val="bg1"/>
                </a:solidFill>
              </a:rPr>
              <a:t>trọng</a:t>
            </a:r>
            <a:r>
              <a:rPr lang="en-US" sz="2800" dirty="0">
                <a:solidFill>
                  <a:schemeClr val="bg1"/>
                </a:solidFill>
              </a:rPr>
              <a:t> </a:t>
            </a:r>
            <a:r>
              <a:rPr lang="en-US" sz="2800" dirty="0" err="1">
                <a:solidFill>
                  <a:schemeClr val="bg1"/>
                </a:solidFill>
              </a:rPr>
              <a:t>đến</a:t>
            </a:r>
            <a:r>
              <a:rPr lang="en-US" sz="2800" dirty="0">
                <a:solidFill>
                  <a:schemeClr val="bg1"/>
                </a:solidFill>
              </a:rPr>
              <a:t> </a:t>
            </a:r>
            <a:r>
              <a:rPr lang="en-US" sz="2800" dirty="0" err="1">
                <a:solidFill>
                  <a:schemeClr val="bg1"/>
                </a:solidFill>
              </a:rPr>
              <a:t>việc</a:t>
            </a:r>
            <a:endParaRPr lang="en-US" sz="2800" dirty="0">
              <a:solidFill>
                <a:schemeClr val="bg1"/>
              </a:solidFill>
            </a:endParaRPr>
          </a:p>
        </p:txBody>
      </p:sp>
      <p:pic>
        <p:nvPicPr>
          <p:cNvPr id="45"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96200" y="357534"/>
            <a:ext cx="1212850" cy="515608"/>
          </a:xfrm>
          <a:prstGeom prst="rect">
            <a:avLst/>
          </a:prstGeom>
          <a:noFill/>
          <a:extLst>
            <a:ext uri="{909E8E84-426E-40DD-AFC4-6F175D3DCCD1}">
              <a14:hiddenFill xmlns:a14="http://schemas.microsoft.com/office/drawing/2010/main">
                <a:solidFill>
                  <a:srgbClr val="FFFFFF"/>
                </a:solidFill>
              </a14:hiddenFill>
            </a:ext>
          </a:extLst>
        </p:spPr>
      </p:pic>
      <p:sp>
        <p:nvSpPr>
          <p:cNvPr id="46" name="Explosion 1 45"/>
          <p:cNvSpPr/>
          <p:nvPr/>
        </p:nvSpPr>
        <p:spPr>
          <a:xfrm>
            <a:off x="3976123" y="3269460"/>
            <a:ext cx="3012828" cy="204742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cs typeface="Arial" panose="020B0604020202020204" pitchFamily="34" charset="0"/>
              </a:rPr>
              <a:t>ĐÚNG RỒI</a:t>
            </a:r>
          </a:p>
        </p:txBody>
      </p:sp>
      <p:sp>
        <p:nvSpPr>
          <p:cNvPr id="47" name="Rounded Rectangle 46"/>
          <p:cNvSpPr/>
          <p:nvPr/>
        </p:nvSpPr>
        <p:spPr>
          <a:xfrm>
            <a:off x="533400" y="1492770"/>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A. </a:t>
            </a:r>
            <a:r>
              <a:rPr lang="en-US" sz="2000" dirty="0" err="1">
                <a:solidFill>
                  <a:srgbClr val="0000FF"/>
                </a:solidFill>
                <a:latin typeface="Times New Roman" panose="02020603050405020304" pitchFamily="18" charset="0"/>
                <a:cs typeface="Times New Roman" panose="02020603050405020304" pitchFamily="18" charset="0"/>
              </a:rPr>
              <a:t>hạn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chế</a:t>
            </a:r>
            <a:r>
              <a:rPr lang="en-US" sz="2000" dirty="0">
                <a:solidFill>
                  <a:srgbClr val="0000FF"/>
                </a:solidFill>
                <a:latin typeface="Times New Roman" panose="02020603050405020304" pitchFamily="18" charset="0"/>
                <a:cs typeface="Times New Roman" panose="02020603050405020304" pitchFamily="18" charset="0"/>
              </a:rPr>
              <a:t> khoa </a:t>
            </a:r>
            <a:r>
              <a:rPr lang="en-US" sz="2000" dirty="0" err="1">
                <a:solidFill>
                  <a:srgbClr val="0000FF"/>
                </a:solidFill>
                <a:latin typeface="Times New Roman" panose="02020603050405020304" pitchFamily="18" charset="0"/>
                <a:cs typeface="Times New Roman" panose="02020603050405020304" pitchFamily="18" charset="0"/>
              </a:rPr>
              <a:t>thi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48" name="Rounded Rectangle 47"/>
          <p:cNvSpPr/>
          <p:nvPr/>
        </p:nvSpPr>
        <p:spPr>
          <a:xfrm>
            <a:off x="2819400" y="1518069"/>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B. </a:t>
            </a:r>
            <a:r>
              <a:rPr lang="en-US" sz="2000" dirty="0" err="1">
                <a:solidFill>
                  <a:srgbClr val="0000FF"/>
                </a:solidFill>
                <a:latin typeface="Times New Roman" panose="02020603050405020304" pitchFamily="18" charset="0"/>
                <a:cs typeface="Times New Roman" panose="02020603050405020304" pitchFamily="18" charset="0"/>
              </a:rPr>
              <a:t>tuyển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chọn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tài</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5172416" y="1518069"/>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C. </a:t>
            </a:r>
            <a:r>
              <a:rPr lang="en-US" sz="2000" dirty="0" err="1">
                <a:solidFill>
                  <a:srgbClr val="0000FF"/>
                </a:solidFill>
                <a:latin typeface="Times New Roman" panose="02020603050405020304" pitchFamily="18" charset="0"/>
                <a:cs typeface="Times New Roman" panose="02020603050405020304" pitchFamily="18" charset="0"/>
              </a:rPr>
              <a:t>giáo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dục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đức</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7239000" y="1492770"/>
            <a:ext cx="1828800" cy="783133"/>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latin typeface="Times New Roman" panose="02020603050405020304" pitchFamily="18" charset="0"/>
                <a:cs typeface="Times New Roman" panose="02020603050405020304" pitchFamily="18" charset="0"/>
              </a:rPr>
              <a:t>D. </a:t>
            </a:r>
            <a:r>
              <a:rPr lang="en-US" sz="2000" dirty="0" err="1">
                <a:solidFill>
                  <a:srgbClr val="0000FF"/>
                </a:solidFill>
                <a:latin typeface="Times New Roman" panose="02020603050405020304" pitchFamily="18" charset="0"/>
                <a:cs typeface="Times New Roman" panose="02020603050405020304" pitchFamily="18" charset="0"/>
              </a:rPr>
              <a:t>xây</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dựng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quân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đội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mạnh</a:t>
            </a:r>
            <a:endParaRPr lang="en-US" sz="2000" dirty="0">
              <a:solidFill>
                <a:srgbClr val="0000FF"/>
              </a:solidFill>
              <a:latin typeface="Times New Roman" panose="02020603050405020304" pitchFamily="18" charset="0"/>
              <a:cs typeface="Times New Roman" panose="02020603050405020304" pitchFamily="18" charset="0"/>
            </a:endParaRPr>
          </a:p>
        </p:txBody>
      </p:sp>
      <p:pic>
        <p:nvPicPr>
          <p:cNvPr id="51" name="Picture 9" descr="C:\Users\ADMIN\Desktop\Bach tuyet\Snow_white_transparent.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8252" y="2495550"/>
            <a:ext cx="1369010" cy="2950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ADMIN\Desktop\Tai nguyen thiet ke tro choi\Bảng gỗ\Picture1 (2).png">
            <a:hlinkClick r:id="" action="ppaction://hlinkshowjump?jump=previous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76200" y="379742"/>
            <a:ext cx="1066800" cy="5156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43000" y="552542"/>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times up"/>
          <p:cNvGrpSpPr/>
          <p:nvPr/>
        </p:nvGrpSpPr>
        <p:grpSpPr>
          <a:xfrm>
            <a:off x="1145882" y="133350"/>
            <a:ext cx="757084" cy="375064"/>
            <a:chOff x="2989747" y="438150"/>
            <a:chExt cx="1572029" cy="683752"/>
          </a:xfrm>
        </p:grpSpPr>
        <p:sp>
          <p:nvSpPr>
            <p:cNvPr id="27" name="Rounded Rectangle 2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8" name="Rounded Rectangle 27"/>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34"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17320" y="720479"/>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A3772A17-BB74-4A75-BA55-D622FE4D0639}"/>
              </a:ext>
            </a:extLst>
          </p:cNvPr>
          <p:cNvGrpSpPr/>
          <p:nvPr/>
        </p:nvGrpSpPr>
        <p:grpSpPr>
          <a:xfrm>
            <a:off x="1491085" y="708850"/>
            <a:ext cx="90244" cy="76328"/>
            <a:chOff x="2455863" y="2411803"/>
            <a:chExt cx="566738" cy="566738"/>
          </a:xfrm>
        </p:grpSpPr>
        <p:sp>
          <p:nvSpPr>
            <p:cNvPr id="3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40">
            <a:extLst>
              <a:ext uri="{FF2B5EF4-FFF2-40B4-BE49-F238E27FC236}">
                <a16:creationId xmlns:a16="http://schemas.microsoft.com/office/drawing/2014/main" id="{A3772A17-BB74-4A75-BA55-D622FE4D0639}"/>
              </a:ext>
            </a:extLst>
          </p:cNvPr>
          <p:cNvGrpSpPr/>
          <p:nvPr/>
        </p:nvGrpSpPr>
        <p:grpSpPr>
          <a:xfrm>
            <a:off x="1492431" y="1261149"/>
            <a:ext cx="90244" cy="76328"/>
            <a:chOff x="2455863" y="2411803"/>
            <a:chExt cx="566738" cy="566738"/>
          </a:xfrm>
        </p:grpSpPr>
        <p:sp>
          <p:nvSpPr>
            <p:cNvPr id="4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6" name="Group 55">
            <a:extLst>
              <a:ext uri="{FF2B5EF4-FFF2-40B4-BE49-F238E27FC236}">
                <a16:creationId xmlns:a16="http://schemas.microsoft.com/office/drawing/2014/main" id="{A3772A17-BB74-4A75-BA55-D622FE4D0639}"/>
              </a:ext>
            </a:extLst>
          </p:cNvPr>
          <p:cNvGrpSpPr/>
          <p:nvPr/>
        </p:nvGrpSpPr>
        <p:grpSpPr>
          <a:xfrm>
            <a:off x="1789466" y="1001869"/>
            <a:ext cx="90244" cy="76328"/>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1219732" y="1026807"/>
            <a:ext cx="90244" cy="76328"/>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8" name="Oval 107"/>
          <p:cNvSpPr>
            <a:spLocks noChangeArrowheads="1"/>
          </p:cNvSpPr>
          <p:nvPr/>
        </p:nvSpPr>
        <p:spPr bwMode="auto">
          <a:xfrm>
            <a:off x="1502322" y="998991"/>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Explosion 2 68"/>
          <p:cNvSpPr/>
          <p:nvPr/>
        </p:nvSpPr>
        <p:spPr>
          <a:xfrm>
            <a:off x="1190171" y="23692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HẾT GIỜ</a:t>
            </a:r>
          </a:p>
        </p:txBody>
      </p:sp>
      <p:pic>
        <p:nvPicPr>
          <p:cNvPr id="52"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677400" y="4251778"/>
            <a:ext cx="609600" cy="609600"/>
          </a:xfrm>
          <a:prstGeom prst="rect">
            <a:avLst/>
          </a:prstGeom>
        </p:spPr>
      </p:pic>
    </p:spTree>
    <p:extLst>
      <p:ext uri="{BB962C8B-B14F-4D97-AF65-F5344CB8AC3E}">
        <p14:creationId xmlns:p14="http://schemas.microsoft.com/office/powerpoint/2010/main" val="21516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24"/>
                                        </p:tgtEl>
                                        <p:attrNameLst>
                                          <p:attrName>r</p:attrName>
                                        </p:attrNameLst>
                                      </p:cBhvr>
                                    </p:animRot>
                                    <p:animRot by="-240000">
                                      <p:cBhvr>
                                        <p:cTn id="50" dur="600" fill="hold">
                                          <p:stCondLst>
                                            <p:cond delay="600"/>
                                          </p:stCondLst>
                                        </p:cTn>
                                        <p:tgtEl>
                                          <p:spTgt spid="24"/>
                                        </p:tgtEl>
                                        <p:attrNameLst>
                                          <p:attrName>r</p:attrName>
                                        </p:attrNameLst>
                                      </p:cBhvr>
                                    </p:animRot>
                                    <p:animRot by="240000">
                                      <p:cBhvr>
                                        <p:cTn id="51" dur="600" fill="hold">
                                          <p:stCondLst>
                                            <p:cond delay="1200"/>
                                          </p:stCondLst>
                                        </p:cTn>
                                        <p:tgtEl>
                                          <p:spTgt spid="24"/>
                                        </p:tgtEl>
                                        <p:attrNameLst>
                                          <p:attrName>r</p:attrName>
                                        </p:attrNameLst>
                                      </p:cBhvr>
                                    </p:animRot>
                                    <p:animRot by="-240000">
                                      <p:cBhvr>
                                        <p:cTn id="52" dur="600" fill="hold">
                                          <p:stCondLst>
                                            <p:cond delay="1800"/>
                                          </p:stCondLst>
                                        </p:cTn>
                                        <p:tgtEl>
                                          <p:spTgt spid="24"/>
                                        </p:tgtEl>
                                        <p:attrNameLst>
                                          <p:attrName>r</p:attrName>
                                        </p:attrNameLst>
                                      </p:cBhvr>
                                    </p:animRot>
                                    <p:animRot by="120000">
                                      <p:cBhvr>
                                        <p:cTn id="53" dur="600" fill="hold">
                                          <p:stCondLst>
                                            <p:cond delay="2400"/>
                                          </p:stCondLst>
                                        </p:cTn>
                                        <p:tgtEl>
                                          <p:spTgt spid="24"/>
                                        </p:tgtEl>
                                        <p:attrNameLst>
                                          <p:attrName>r</p:attrName>
                                        </p:attrNameLst>
                                      </p:cBhvr>
                                    </p:animRot>
                                  </p:childTnLst>
                                </p:cTn>
                              </p:par>
                            </p:childTnLst>
                          </p:cTn>
                        </p:par>
                      </p:childTnLst>
                    </p:cTn>
                  </p:par>
                </p:childTnLst>
              </p:cTn>
              <p:nextCondLst>
                <p:cond evt="onClick" delay="0">
                  <p:tgtEl>
                    <p:spTgt spid="48"/>
                  </p:tgtEl>
                </p:cond>
              </p:nextCondLst>
            </p:seq>
            <p:seq concurrent="1" nextAc="seek">
              <p:cTn id="54" restart="whenNotActive" fill="hold" evtFilter="cancelBubble" nodeType="interactiveSeq">
                <p:stCondLst>
                  <p:cond evt="onClick" delay="0">
                    <p:tgtEl>
                      <p:spTgt spid="47"/>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32" presetClass="emph" presetSubtype="0" repeatCount="indefinite" fill="hold" nodeType="withEffect">
                                  <p:stCondLst>
                                    <p:cond delay="0"/>
                                  </p:stCondLst>
                                  <p:childTnLst>
                                    <p:animRot by="120000">
                                      <p:cBhvr>
                                        <p:cTn id="60" dur="300" fill="hold">
                                          <p:stCondLst>
                                            <p:cond delay="0"/>
                                          </p:stCondLst>
                                        </p:cTn>
                                        <p:tgtEl>
                                          <p:spTgt spid="22"/>
                                        </p:tgtEl>
                                        <p:attrNameLst>
                                          <p:attrName>r</p:attrName>
                                        </p:attrNameLst>
                                      </p:cBhvr>
                                    </p:animRot>
                                    <p:animRot by="-240000">
                                      <p:cBhvr>
                                        <p:cTn id="61" dur="600" fill="hold">
                                          <p:stCondLst>
                                            <p:cond delay="600"/>
                                          </p:stCondLst>
                                        </p:cTn>
                                        <p:tgtEl>
                                          <p:spTgt spid="22"/>
                                        </p:tgtEl>
                                        <p:attrNameLst>
                                          <p:attrName>r</p:attrName>
                                        </p:attrNameLst>
                                      </p:cBhvr>
                                    </p:animRot>
                                    <p:animRot by="240000">
                                      <p:cBhvr>
                                        <p:cTn id="62" dur="600" fill="hold">
                                          <p:stCondLst>
                                            <p:cond delay="1200"/>
                                          </p:stCondLst>
                                        </p:cTn>
                                        <p:tgtEl>
                                          <p:spTgt spid="22"/>
                                        </p:tgtEl>
                                        <p:attrNameLst>
                                          <p:attrName>r</p:attrName>
                                        </p:attrNameLst>
                                      </p:cBhvr>
                                    </p:animRot>
                                    <p:animRot by="-240000">
                                      <p:cBhvr>
                                        <p:cTn id="63" dur="600" fill="hold">
                                          <p:stCondLst>
                                            <p:cond delay="1800"/>
                                          </p:stCondLst>
                                        </p:cTn>
                                        <p:tgtEl>
                                          <p:spTgt spid="22"/>
                                        </p:tgtEl>
                                        <p:attrNameLst>
                                          <p:attrName>r</p:attrName>
                                        </p:attrNameLst>
                                      </p:cBhvr>
                                    </p:animRot>
                                    <p:animRot by="120000">
                                      <p:cBhvr>
                                        <p:cTn id="64" dur="600" fill="hold">
                                          <p:stCondLst>
                                            <p:cond delay="2400"/>
                                          </p:stCondLst>
                                        </p:cTn>
                                        <p:tgtEl>
                                          <p:spTgt spid="22"/>
                                        </p:tgtEl>
                                        <p:attrNameLst>
                                          <p:attrName>r</p:attrName>
                                        </p:attrNameLst>
                                      </p:cBhvr>
                                    </p:animRot>
                                  </p:childTnLst>
                                </p:cTn>
                              </p:par>
                            </p:childTnLst>
                          </p:cTn>
                        </p:par>
                      </p:childTnLst>
                    </p:cTn>
                  </p:par>
                </p:childTnLst>
              </p:cTn>
              <p:nextCondLst>
                <p:cond evt="onClick" delay="0">
                  <p:tgtEl>
                    <p:spTgt spid="47"/>
                  </p:tgtEl>
                </p:cond>
              </p:nextCondLst>
            </p:seq>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300" fill="hold">
                                          <p:stCondLst>
                                            <p:cond delay="0"/>
                                          </p:stCondLst>
                                        </p:cTn>
                                        <p:tgtEl>
                                          <p:spTgt spid="23"/>
                                        </p:tgtEl>
                                        <p:attrNameLst>
                                          <p:attrName>r</p:attrName>
                                        </p:attrNameLst>
                                      </p:cBhvr>
                                    </p:animRot>
                                    <p:animRot by="-240000">
                                      <p:cBhvr>
                                        <p:cTn id="72" dur="600" fill="hold">
                                          <p:stCondLst>
                                            <p:cond delay="600"/>
                                          </p:stCondLst>
                                        </p:cTn>
                                        <p:tgtEl>
                                          <p:spTgt spid="23"/>
                                        </p:tgtEl>
                                        <p:attrNameLst>
                                          <p:attrName>r</p:attrName>
                                        </p:attrNameLst>
                                      </p:cBhvr>
                                    </p:animRot>
                                    <p:animRot by="240000">
                                      <p:cBhvr>
                                        <p:cTn id="73" dur="600" fill="hold">
                                          <p:stCondLst>
                                            <p:cond delay="1200"/>
                                          </p:stCondLst>
                                        </p:cTn>
                                        <p:tgtEl>
                                          <p:spTgt spid="23"/>
                                        </p:tgtEl>
                                        <p:attrNameLst>
                                          <p:attrName>r</p:attrName>
                                        </p:attrNameLst>
                                      </p:cBhvr>
                                    </p:animRot>
                                    <p:animRot by="-240000">
                                      <p:cBhvr>
                                        <p:cTn id="74" dur="600" fill="hold">
                                          <p:stCondLst>
                                            <p:cond delay="1800"/>
                                          </p:stCondLst>
                                        </p:cTn>
                                        <p:tgtEl>
                                          <p:spTgt spid="23"/>
                                        </p:tgtEl>
                                        <p:attrNameLst>
                                          <p:attrName>r</p:attrName>
                                        </p:attrNameLst>
                                      </p:cBhvr>
                                    </p:animRot>
                                    <p:animRot by="120000">
                                      <p:cBhvr>
                                        <p:cTn id="75" dur="600" fill="hold">
                                          <p:stCondLst>
                                            <p:cond delay="2400"/>
                                          </p:stCondLst>
                                        </p:cTn>
                                        <p:tgtEl>
                                          <p:spTgt spid="23"/>
                                        </p:tgtEl>
                                        <p:attrNameLst>
                                          <p:attrName>r</p:attrName>
                                        </p:attrNameLst>
                                      </p:cBhvr>
                                    </p:animRot>
                                  </p:childTnLst>
                                </p:cTn>
                              </p:par>
                            </p:childTnLst>
                          </p:cTn>
                        </p:par>
                      </p:childTnLst>
                    </p:cTn>
                  </p:par>
                </p:childTnLst>
              </p:cTn>
              <p:nextCondLst>
                <p:cond evt="onClick" delay="0">
                  <p:tgtEl>
                    <p:spTgt spid="49"/>
                  </p:tgtEl>
                </p:cond>
              </p:nextCondLst>
            </p:seq>
            <p:seq concurrent="1" nextAc="seek">
              <p:cTn id="76" restart="whenNotActive" fill="hold" evtFilter="cancelBubble" nodeType="interactiveSeq">
                <p:stCondLst>
                  <p:cond evt="onClick" delay="0">
                    <p:tgtEl>
                      <p:spTgt spid="50"/>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27"/>
                                        </p:tgtEl>
                                        <p:attrNameLst>
                                          <p:attrName>style.visibility</p:attrName>
                                        </p:attrNameLst>
                                      </p:cBhvr>
                                      <p:to>
                                        <p:strVal val="visible"/>
                                      </p:to>
                                    </p:set>
                                  </p:childTnLst>
                                </p:cTn>
                              </p:par>
                              <p:par>
                                <p:cTn id="81" presetID="1" presetClass="mediacall" presetSubtype="0" fill="hold" nodeType="withEffect">
                                  <p:stCondLst>
                                    <p:cond delay="0"/>
                                  </p:stCondLst>
                                  <p:childTnLst>
                                    <p:cmd type="call" cmd="playFrom(0.0)">
                                      <p:cBhvr>
                                        <p:cTn id="82" dur="5595" fill="hold"/>
                                        <p:tgtEl>
                                          <p:spTgt spid="52"/>
                                        </p:tgtEl>
                                      </p:cBhvr>
                                    </p:cmd>
                                  </p:childTnLst>
                                </p:cTn>
                              </p:par>
                              <p:par>
                                <p:cTn id="83" presetID="21" presetClass="emph" presetSubtype="0" repeatCount="indefinite" fill="hold" grpId="1" nodeType="withEffect">
                                  <p:stCondLst>
                                    <p:cond delay="0"/>
                                  </p:stCondLst>
                                  <p:childTnLst>
                                    <p:animClr clrSpc="hsl" dir="cw">
                                      <p:cBhvr override="childStyle">
                                        <p:cTn id="84" dur="500" fill="hold"/>
                                        <p:tgtEl>
                                          <p:spTgt spid="50"/>
                                        </p:tgtEl>
                                        <p:attrNameLst>
                                          <p:attrName>style.color</p:attrName>
                                        </p:attrNameLst>
                                      </p:cBhvr>
                                      <p:by>
                                        <p:hsl h="7200000" s="0" l="0"/>
                                      </p:by>
                                    </p:animClr>
                                    <p:animClr clrSpc="hsl" dir="cw">
                                      <p:cBhvr>
                                        <p:cTn id="85" dur="500" fill="hold"/>
                                        <p:tgtEl>
                                          <p:spTgt spid="50"/>
                                        </p:tgtEl>
                                        <p:attrNameLst>
                                          <p:attrName>fillcolor</p:attrName>
                                        </p:attrNameLst>
                                      </p:cBhvr>
                                      <p:by>
                                        <p:hsl h="7200000" s="0" l="0"/>
                                      </p:by>
                                    </p:animClr>
                                    <p:animClr clrSpc="hsl" dir="cw">
                                      <p:cBhvr>
                                        <p:cTn id="86" dur="500" fill="hold"/>
                                        <p:tgtEl>
                                          <p:spTgt spid="50"/>
                                        </p:tgtEl>
                                        <p:attrNameLst>
                                          <p:attrName>stroke.color</p:attrName>
                                        </p:attrNameLst>
                                      </p:cBhvr>
                                      <p:by>
                                        <p:hsl h="7200000" s="0" l="0"/>
                                      </p:by>
                                    </p:animClr>
                                    <p:set>
                                      <p:cBhvr>
                                        <p:cTn id="87" dur="500" fill="hold"/>
                                        <p:tgtEl>
                                          <p:spTgt spid="50"/>
                                        </p:tgtEl>
                                        <p:attrNameLst>
                                          <p:attrName>fill.type</p:attrName>
                                        </p:attrNameLst>
                                      </p:cBhvr>
                                      <p:to>
                                        <p:strVal val="solid"/>
                                      </p:to>
                                    </p:set>
                                  </p:childTnLst>
                                </p:cTn>
                              </p:par>
                              <p:par>
                                <p:cTn id="88" presetID="32" presetClass="emph" presetSubtype="0" repeatCount="indefinite" fill="hold" nodeType="withEffect">
                                  <p:stCondLst>
                                    <p:cond delay="0"/>
                                  </p:stCondLst>
                                  <p:childTnLst>
                                    <p:animRot by="120000">
                                      <p:cBhvr>
                                        <p:cTn id="89" dur="200" fill="hold">
                                          <p:stCondLst>
                                            <p:cond delay="0"/>
                                          </p:stCondLst>
                                        </p:cTn>
                                        <p:tgtEl>
                                          <p:spTgt spid="1027"/>
                                        </p:tgtEl>
                                        <p:attrNameLst>
                                          <p:attrName>r</p:attrName>
                                        </p:attrNameLst>
                                      </p:cBhvr>
                                    </p:animRot>
                                    <p:animRot by="-240000">
                                      <p:cBhvr>
                                        <p:cTn id="90" dur="400" fill="hold">
                                          <p:stCondLst>
                                            <p:cond delay="400"/>
                                          </p:stCondLst>
                                        </p:cTn>
                                        <p:tgtEl>
                                          <p:spTgt spid="1027"/>
                                        </p:tgtEl>
                                        <p:attrNameLst>
                                          <p:attrName>r</p:attrName>
                                        </p:attrNameLst>
                                      </p:cBhvr>
                                    </p:animRot>
                                    <p:animRot by="240000">
                                      <p:cBhvr>
                                        <p:cTn id="91" dur="400" fill="hold">
                                          <p:stCondLst>
                                            <p:cond delay="800"/>
                                          </p:stCondLst>
                                        </p:cTn>
                                        <p:tgtEl>
                                          <p:spTgt spid="1027"/>
                                        </p:tgtEl>
                                        <p:attrNameLst>
                                          <p:attrName>r</p:attrName>
                                        </p:attrNameLst>
                                      </p:cBhvr>
                                    </p:animRot>
                                    <p:animRot by="-240000">
                                      <p:cBhvr>
                                        <p:cTn id="92" dur="400" fill="hold">
                                          <p:stCondLst>
                                            <p:cond delay="1200"/>
                                          </p:stCondLst>
                                        </p:cTn>
                                        <p:tgtEl>
                                          <p:spTgt spid="1027"/>
                                        </p:tgtEl>
                                        <p:attrNameLst>
                                          <p:attrName>r</p:attrName>
                                        </p:attrNameLst>
                                      </p:cBhvr>
                                    </p:animRot>
                                    <p:animRot by="120000">
                                      <p:cBhvr>
                                        <p:cTn id="93" dur="400" fill="hold">
                                          <p:stCondLst>
                                            <p:cond delay="1600"/>
                                          </p:stCondLst>
                                        </p:cTn>
                                        <p:tgtEl>
                                          <p:spTgt spid="1027"/>
                                        </p:tgtEl>
                                        <p:attrNameLst>
                                          <p:attrName>r</p:attrName>
                                        </p:attrNameLst>
                                      </p:cBhvr>
                                    </p:animRot>
                                  </p:childTnLst>
                                </p:cTn>
                              </p:par>
                              <p:par>
                                <p:cTn id="94" presetID="1"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childTnLst>
                                </p:cTn>
                              </p:par>
                              <p:par>
                                <p:cTn id="96" presetID="26" presetClass="emph" presetSubtype="0" repeatCount="3000" fill="hold" grpId="1" nodeType="withEffect">
                                  <p:stCondLst>
                                    <p:cond delay="0"/>
                                  </p:stCondLst>
                                  <p:childTnLst>
                                    <p:animEffect transition="out" filter="fade">
                                      <p:cBhvr>
                                        <p:cTn id="97" dur="500" tmFilter="0, 0; .2, .5; .8, .5; 1, 0"/>
                                        <p:tgtEl>
                                          <p:spTgt spid="46"/>
                                        </p:tgtEl>
                                      </p:cBhvr>
                                    </p:animEffect>
                                    <p:animScale>
                                      <p:cBhvr>
                                        <p:cTn id="98" dur="250" autoRev="1" fill="hold"/>
                                        <p:tgtEl>
                                          <p:spTgt spid="46"/>
                                        </p:tgtEl>
                                      </p:cBhvr>
                                      <p:by x="105000" y="105000"/>
                                    </p:animScale>
                                  </p:childTnLst>
                                </p:cTn>
                              </p:par>
                              <p:par>
                                <p:cTn id="99" presetID="1" presetClass="exit" presetSubtype="0" fill="hold" grpId="2" nodeType="withEffect">
                                  <p:stCondLst>
                                    <p:cond delay="2500"/>
                                  </p:stCondLst>
                                  <p:childTnLst>
                                    <p:set>
                                      <p:cBhvr>
                                        <p:cTn id="100"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01" restart="whenNotActive" fill="hold" evtFilter="cancelBubble" nodeType="interactiveSeq">
                <p:stCondLst>
                  <p:cond evt="onClick" delay="0">
                    <p:tgtEl>
                      <p:spTgt spid="26"/>
                    </p:tgtEl>
                  </p:cond>
                </p:stCondLst>
                <p:endSync evt="end" delay="0">
                  <p:rtn val="all"/>
                </p:endSync>
                <p:childTnLst>
                  <p:par>
                    <p:cTn id="102" fill="hold">
                      <p:stCondLst>
                        <p:cond delay="0"/>
                      </p:stCondLst>
                      <p:childTnLst>
                        <p:par>
                          <p:cTn id="103" fill="hold">
                            <p:stCondLst>
                              <p:cond delay="0"/>
                            </p:stCondLst>
                            <p:childTnLst>
                              <p:par>
                                <p:cTn id="104" presetID="8" presetClass="emph" presetSubtype="0" fill="hold" nodeType="clickEffect">
                                  <p:stCondLst>
                                    <p:cond delay="0"/>
                                  </p:stCondLst>
                                  <p:childTnLst>
                                    <p:animRot by="21600000">
                                      <p:cBhvr>
                                        <p:cTn id="105" dur="15000" fill="hold"/>
                                        <p:tgtEl>
                                          <p:spTgt spid="34"/>
                                        </p:tgtEl>
                                        <p:attrNameLst>
                                          <p:attrName>r</p:attrName>
                                        </p:attrNameLst>
                                      </p:cBhvr>
                                    </p:animRot>
                                  </p:childTnLst>
                                </p:cTn>
                              </p:par>
                            </p:childTnLst>
                          </p:cTn>
                        </p:par>
                        <p:par>
                          <p:cTn id="106" fill="hold">
                            <p:stCondLst>
                              <p:cond delay="15000"/>
                            </p:stCondLst>
                            <p:childTnLst>
                              <p:par>
                                <p:cTn id="107" presetID="1" presetClass="entr" presetSubtype="0" fill="hold" grpId="0" nodeType="after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par>
                                <p:cTn id="109" presetID="1" presetClass="exit" presetSubtype="0" fill="hold" grpId="1" nodeType="withEffect">
                                  <p:stCondLst>
                                    <p:cond delay="2000"/>
                                  </p:stCondLst>
                                  <p:childTnLst>
                                    <p:set>
                                      <p:cBhvr>
                                        <p:cTn id="110"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111" fill="hold" display="0">
                  <p:stCondLst>
                    <p:cond delay="indefinite"/>
                  </p:stCondLst>
                  <p:endCondLst>
                    <p:cond evt="onStopAudio" delay="0">
                      <p:tgtEl>
                        <p:sldTgt/>
                      </p:tgtEl>
                    </p:cond>
                  </p:endCondLst>
                </p:cTn>
                <p:tgtEl>
                  <p:spTgt spid="52"/>
                </p:tgtEl>
              </p:cMediaNode>
            </p:audio>
          </p:childTnLst>
        </p:cTn>
      </p:par>
    </p:tnLst>
    <p:bldLst>
      <p:bldP spid="44" grpId="0"/>
      <p:bldP spid="46" grpId="0" animBg="1"/>
      <p:bldP spid="46" grpId="1" animBg="1"/>
      <p:bldP spid="46" grpId="2" animBg="1"/>
      <p:bldP spid="47" grpId="0" animBg="1"/>
      <p:bldP spid="48" grpId="0" animBg="1"/>
      <p:bldP spid="49" grpId="0" animBg="1"/>
      <p:bldP spid="50" grpId="0" animBg="1"/>
      <p:bldP spid="50" grpId="1" animBg="1"/>
      <p:bldP spid="69" grpId="0" animBg="1"/>
      <p:bldP spid="6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A868-4D66-A1FF-3487-B438969ED5BC}"/>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THẢO LUẬN NHÓM</a:t>
            </a:r>
          </a:p>
        </p:txBody>
      </p:sp>
      <p:sp>
        <p:nvSpPr>
          <p:cNvPr id="3" name="Content Placeholder 2">
            <a:extLst>
              <a:ext uri="{FF2B5EF4-FFF2-40B4-BE49-F238E27FC236}">
                <a16:creationId xmlns:a16="http://schemas.microsoft.com/office/drawing/2014/main" id="{A228573B-1029-EB15-7315-8044849E51A6}"/>
              </a:ext>
            </a:extLst>
          </p:cNvPr>
          <p:cNvSpPr>
            <a:spLocks noGrp="1"/>
          </p:cNvSpPr>
          <p:nvPr>
            <p:ph idx="1"/>
          </p:nvPr>
        </p:nvSpPr>
        <p:spPr>
          <a:xfrm>
            <a:off x="467802" y="971550"/>
            <a:ext cx="8229600" cy="3394472"/>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Lê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Lê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Lê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marL="0" indent="0">
              <a:buNone/>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Lê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Lê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Lê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11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29EF49D6-B801-B009-22B6-DF1FEE49ECE3}"/>
              </a:ext>
            </a:extLst>
          </p:cNvPr>
          <p:cNvSpPr>
            <a:spLocks noChangeArrowheads="1"/>
          </p:cNvSpPr>
          <p:nvPr/>
        </p:nvSpPr>
        <p:spPr bwMode="auto">
          <a:xfrm>
            <a:off x="381000" y="239317"/>
            <a:ext cx="6949677"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Times New Roman" panose="02020603050405020304" pitchFamily="18" charset="0"/>
                <a:cs typeface="Times New Roman" panose="02020603050405020304" pitchFamily="18" charset="0"/>
              </a:rPr>
              <a:t>	</a:t>
            </a:r>
            <a:endParaRPr lang="en-US" altLang="en-US" sz="15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sz="15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Sự thành lập Vương triều Lê sơ.</a:t>
            </a:r>
            <a:endParaRPr lang="en-US" altLang="en-US" sz="24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8391DAA-9657-524B-4BF1-E3F76AD3C5F4}"/>
              </a:ext>
            </a:extLst>
          </p:cNvPr>
          <p:cNvSpPr/>
          <p:nvPr/>
        </p:nvSpPr>
        <p:spPr>
          <a:xfrm>
            <a:off x="3193256" y="4436463"/>
            <a:ext cx="2665809" cy="360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r>
              <a:rPr lang="en-US" sz="1500" b="1" dirty="0">
                <a:solidFill>
                  <a:srgbClr val="000000"/>
                </a:solidFill>
                <a:latin typeface="Times New Roman" panose="02020603050405020304" pitchFamily="18" charset="0"/>
                <a:cs typeface="Times New Roman" panose="02020603050405020304" pitchFamily="18" charset="0"/>
              </a:rPr>
              <a:t>Lê </a:t>
            </a:r>
            <a:r>
              <a:rPr lang="en-US" sz="1500" b="1" dirty="0" err="1">
                <a:solidFill>
                  <a:srgbClr val="000000"/>
                </a:solidFill>
                <a:latin typeface="Times New Roman" panose="02020603050405020304" pitchFamily="18" charset="0"/>
                <a:cs typeface="Times New Roman" panose="02020603050405020304" pitchFamily="18" charset="0"/>
              </a:rPr>
              <a:t>Lợi</a:t>
            </a:r>
            <a:endParaRPr lang="en-US" sz="1500" b="1" dirty="0">
              <a:solidFill>
                <a:srgbClr val="000000"/>
              </a:solidFill>
              <a:latin typeface="Times New Roman" panose="02020603050405020304" pitchFamily="18" charset="0"/>
              <a:cs typeface="Times New Roman" panose="02020603050405020304" pitchFamily="18" charset="0"/>
            </a:endParaRPr>
          </a:p>
        </p:txBody>
      </p:sp>
      <p:sp>
        <p:nvSpPr>
          <p:cNvPr id="5124" name="Rectangle 2">
            <a:extLst>
              <a:ext uri="{FF2B5EF4-FFF2-40B4-BE49-F238E27FC236}">
                <a16:creationId xmlns:a16="http://schemas.microsoft.com/office/drawing/2014/main" id="{794FF132-FFA8-EF5A-1658-0D4ED9C7BF0E}"/>
              </a:ext>
            </a:extLst>
          </p:cNvPr>
          <p:cNvSpPr>
            <a:spLocks noChangeArrowheads="1"/>
          </p:cNvSpPr>
          <p:nvPr/>
        </p:nvSpPr>
        <p:spPr bwMode="auto">
          <a:xfrm>
            <a:off x="1263252" y="1201341"/>
            <a:ext cx="7423547" cy="304698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lập</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spcBef>
                <a:spcPct val="0"/>
              </a:spcBef>
              <a:buNone/>
              <a:defRPr/>
            </a:pPr>
            <a:r>
              <a:rPr lang="en-US" altLang="en-US" sz="2400" dirty="0">
                <a:latin typeface="Times New Roman" panose="02020603050405020304" pitchFamily="18" charset="0"/>
                <a:cs typeface="Times New Roman" panose="02020603050405020304" pitchFamily="18" charset="0"/>
              </a:rPr>
              <a:t>    - </a:t>
            </a:r>
            <a:r>
              <a:rPr lang="vi-VN" altLang="en-US" sz="2400" dirty="0">
                <a:latin typeface="Times New Roman" panose="02020603050405020304" pitchFamily="18" charset="0"/>
                <a:cs typeface="Times New Roman" panose="02020603050405020304" pitchFamily="18" charset="0"/>
              </a:rPr>
              <a:t>Năm 1428, Lê Lợi lên ngôi </a:t>
            </a:r>
            <a:r>
              <a:rPr lang="en-US" altLang="en-US" sz="2400" dirty="0">
                <a:latin typeface="Times New Roman" panose="02020603050405020304" pitchFamily="18" charset="0"/>
                <a:cs typeface="Times New Roman" panose="02020603050405020304" pitchFamily="18" charset="0"/>
              </a:rPr>
              <a:t>H</a:t>
            </a:r>
            <a:r>
              <a:rPr lang="vi-VN" altLang="en-US" sz="2400" dirty="0">
                <a:latin typeface="Times New Roman" panose="02020603050405020304" pitchFamily="18" charset="0"/>
                <a:cs typeface="Times New Roman" panose="02020603050405020304" pitchFamily="18" charset="0"/>
              </a:rPr>
              <a:t>oàng đế, thành lập nhà Lê sơ, đặt niên hiệu là Thuận Thiên, khôi phục quốc hiệu Đại Việt và đóng đô ở Thăng Long</a:t>
            </a:r>
            <a:r>
              <a:rPr lang="en-US" altLang="en-US" sz="2400" dirty="0">
                <a:latin typeface="Times New Roman" panose="02020603050405020304" pitchFamily="18" charset="0"/>
                <a:cs typeface="Times New Roman" panose="02020603050405020304" pitchFamily="18" charset="0"/>
              </a:rPr>
              <a:t>.</a:t>
            </a:r>
          </a:p>
          <a:p>
            <a:pPr>
              <a:spcBef>
                <a:spcPct val="0"/>
              </a:spcBef>
              <a:buFont typeface="Arial" panose="020B0604020202020204" pitchFamily="34" charset="0"/>
              <a:buNone/>
              <a:defRP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p>
          <a:p>
            <a:pPr>
              <a:spcBef>
                <a:spcPct val="0"/>
              </a:spcBef>
              <a:buFontTx/>
              <a:buNone/>
              <a:defRPr/>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chỉnh</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defRPr/>
            </a:pPr>
            <a:r>
              <a:rPr lang="en-US" altLang="en-US" sz="2400" dirty="0">
                <a:latin typeface="Times New Roman" panose="02020603050405020304" pitchFamily="18" charset="0"/>
                <a:cs typeface="Times New Roman" panose="02020603050405020304" pitchFamily="18" charset="0"/>
              </a:rPr>
              <a:t>    - Hoàng </a:t>
            </a:r>
            <a:r>
              <a:rPr lang="en-US" altLang="en-US" sz="2400" dirty="0" err="1">
                <a:latin typeface="Times New Roman" panose="02020603050405020304" pitchFamily="18" charset="0"/>
                <a:cs typeface="Times New Roman" panose="02020603050405020304" pitchFamily="18" charset="0"/>
              </a:rPr>
              <a:t>đế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tiếp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mọi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quyền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tổng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đội</a:t>
            </a:r>
            <a:r>
              <a:rPr lang="en-US" altLang="en-US" sz="2400" dirty="0">
                <a:latin typeface="Times New Roman" panose="02020603050405020304" pitchFamily="18" charset="0"/>
                <a:cs typeface="Times New Roman" panose="02020603050405020304" pitchFamily="18" charset="0"/>
              </a:rPr>
              <a:t>.</a:t>
            </a:r>
          </a:p>
        </p:txBody>
      </p:sp>
      <p:pic>
        <p:nvPicPr>
          <p:cNvPr id="11" name="Content Placeholder 5" descr="Lê Lơi.jpg">
            <a:extLst>
              <a:ext uri="{FF2B5EF4-FFF2-40B4-BE49-F238E27FC236}">
                <a16:creationId xmlns:a16="http://schemas.microsoft.com/office/drawing/2014/main" id="{73C8898E-097C-F598-E0CC-95189D1092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1345584"/>
            <a:ext cx="2849165" cy="313253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xEl>
                                              <p:pRg st="0" end="0"/>
                                            </p:txEl>
                                          </p:spTgt>
                                        </p:tgtEl>
                                        <p:attrNameLst>
                                          <p:attrName>style.visibility</p:attrName>
                                        </p:attrNameLst>
                                      </p:cBhvr>
                                      <p:to>
                                        <p:strVal val="visible"/>
                                      </p:to>
                                    </p:set>
                                    <p:animEffect transition="in" filter="fade">
                                      <p:cBhvr>
                                        <p:cTn id="21" dur="1000"/>
                                        <p:tgtEl>
                                          <p:spTgt spid="5124">
                                            <p:txEl>
                                              <p:pRg st="0" end="0"/>
                                            </p:txEl>
                                          </p:spTgt>
                                        </p:tgtEl>
                                      </p:cBhvr>
                                    </p:animEffect>
                                    <p:anim calcmode="lin" valueType="num">
                                      <p:cBhvr>
                                        <p:cTn id="22" dur="1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xEl>
                                              <p:pRg st="1" end="1"/>
                                            </p:txEl>
                                          </p:spTgt>
                                        </p:tgtEl>
                                        <p:attrNameLst>
                                          <p:attrName>style.visibility</p:attrName>
                                        </p:attrNameLst>
                                      </p:cBhvr>
                                      <p:to>
                                        <p:strVal val="visible"/>
                                      </p:to>
                                    </p:set>
                                    <p:animEffect transition="in" filter="fade">
                                      <p:cBhvr>
                                        <p:cTn id="28" dur="1000"/>
                                        <p:tgtEl>
                                          <p:spTgt spid="5124">
                                            <p:txEl>
                                              <p:pRg st="1" end="1"/>
                                            </p:txEl>
                                          </p:spTgt>
                                        </p:tgtEl>
                                      </p:cBhvr>
                                    </p:animEffect>
                                    <p:anim calcmode="lin" valueType="num">
                                      <p:cBhvr>
                                        <p:cTn id="29" dur="1000" fill="hold"/>
                                        <p:tgtEl>
                                          <p:spTgt spid="512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1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2"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2" presetClass="exit" presetSubtype="0" fill="hold" grpId="3" nodeType="withEffect">
                                  <p:stCondLst>
                                    <p:cond delay="0"/>
                                  </p:stCondLst>
                                  <p:childTnLst>
                                    <p:animEffect transition="out" filter="fade">
                                      <p:cBhvr>
                                        <p:cTn id="47" dur="1000"/>
                                        <p:tgtEl>
                                          <p:spTgt spid="8"/>
                                        </p:tgtEl>
                                      </p:cBhvr>
                                    </p:animEffect>
                                    <p:anim calcmode="lin" valueType="num">
                                      <p:cBhvr>
                                        <p:cTn id="48" dur="1000"/>
                                        <p:tgtEl>
                                          <p:spTgt spid="8"/>
                                        </p:tgtEl>
                                        <p:attrNameLst>
                                          <p:attrName>ppt_x</p:attrName>
                                        </p:attrNameLst>
                                      </p:cBhvr>
                                      <p:tavLst>
                                        <p:tav tm="0">
                                          <p:val>
                                            <p:strVal val="ppt_x"/>
                                          </p:val>
                                        </p:tav>
                                        <p:tav tm="100000">
                                          <p:val>
                                            <p:strVal val="ppt_x"/>
                                          </p:val>
                                        </p:tav>
                                      </p:tavLst>
                                    </p:anim>
                                    <p:anim calcmode="lin" valueType="num">
                                      <p:cBhvr>
                                        <p:cTn id="49" dur="1000"/>
                                        <p:tgtEl>
                                          <p:spTgt spid="8"/>
                                        </p:tgtEl>
                                        <p:attrNameLst>
                                          <p:attrName>ppt_y</p:attrName>
                                        </p:attrNameLst>
                                      </p:cBhvr>
                                      <p:tavLst>
                                        <p:tav tm="0">
                                          <p:val>
                                            <p:strVal val="ppt_y"/>
                                          </p:val>
                                        </p:tav>
                                        <p:tav tm="100000">
                                          <p:val>
                                            <p:strVal val="ppt_y+.1"/>
                                          </p:val>
                                        </p:tav>
                                      </p:tavLst>
                                    </p:anim>
                                    <p:set>
                                      <p:cBhvr>
                                        <p:cTn id="50" dur="1" fill="hold">
                                          <p:stCondLst>
                                            <p:cond delay="9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4">
                                            <p:txEl>
                                              <p:pRg st="2" end="2"/>
                                            </p:txEl>
                                          </p:spTgt>
                                        </p:tgtEl>
                                        <p:attrNameLst>
                                          <p:attrName>style.visibility</p:attrName>
                                        </p:attrNameLst>
                                      </p:cBhvr>
                                      <p:to>
                                        <p:strVal val="visible"/>
                                      </p:to>
                                    </p:set>
                                    <p:animEffect transition="in" filter="fade">
                                      <p:cBhvr>
                                        <p:cTn id="55" dur="1000"/>
                                        <p:tgtEl>
                                          <p:spTgt spid="5124">
                                            <p:txEl>
                                              <p:pRg st="2" end="2"/>
                                            </p:txEl>
                                          </p:spTgt>
                                        </p:tgtEl>
                                      </p:cBhvr>
                                    </p:animEffect>
                                    <p:anim calcmode="lin" valueType="num">
                                      <p:cBhvr>
                                        <p:cTn id="56" dur="1000" fill="hold"/>
                                        <p:tgtEl>
                                          <p:spTgt spid="512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1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124">
                                            <p:txEl>
                                              <p:pRg st="3" end="3"/>
                                            </p:txEl>
                                          </p:spTgt>
                                        </p:tgtEl>
                                        <p:attrNameLst>
                                          <p:attrName>style.visibility</p:attrName>
                                        </p:attrNameLst>
                                      </p:cBhvr>
                                      <p:to>
                                        <p:strVal val="visible"/>
                                      </p:to>
                                    </p:set>
                                    <p:animEffect transition="in" filter="fade">
                                      <p:cBhvr>
                                        <p:cTn id="62" dur="1000"/>
                                        <p:tgtEl>
                                          <p:spTgt spid="5124">
                                            <p:txEl>
                                              <p:pRg st="3" end="3"/>
                                            </p:txEl>
                                          </p:spTgt>
                                        </p:tgtEl>
                                      </p:cBhvr>
                                    </p:animEffect>
                                    <p:anim calcmode="lin" valueType="num">
                                      <p:cBhvr>
                                        <p:cTn id="63" dur="1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51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124">
                                            <p:txEl>
                                              <p:pRg st="4" end="4"/>
                                            </p:txEl>
                                          </p:spTgt>
                                        </p:tgtEl>
                                        <p:attrNameLst>
                                          <p:attrName>style.visibility</p:attrName>
                                        </p:attrNameLst>
                                      </p:cBhvr>
                                      <p:to>
                                        <p:strVal val="visible"/>
                                      </p:to>
                                    </p:set>
                                    <p:animEffect transition="in" filter="fade">
                                      <p:cBhvr>
                                        <p:cTn id="69" dur="1000"/>
                                        <p:tgtEl>
                                          <p:spTgt spid="5124">
                                            <p:txEl>
                                              <p:pRg st="4" end="4"/>
                                            </p:txEl>
                                          </p:spTgt>
                                        </p:tgtEl>
                                      </p:cBhvr>
                                    </p:animEffect>
                                    <p:anim calcmode="lin" valueType="num">
                                      <p:cBhvr>
                                        <p:cTn id="70"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51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51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4B2804A-FE4C-FE6D-E8DA-A4DEE37557A5}"/>
              </a:ext>
            </a:extLst>
          </p:cNvPr>
          <p:cNvSpPr>
            <a:spLocks noGrp="1"/>
          </p:cNvSpPr>
          <p:nvPr>
            <p:ph type="title"/>
          </p:nvPr>
        </p:nvSpPr>
        <p:spPr>
          <a:xfrm>
            <a:off x="2445544" y="111919"/>
            <a:ext cx="4869656" cy="475060"/>
          </a:xfrm>
        </p:spPr>
        <p:txBody>
          <a:bodyPr>
            <a:noAutofit/>
          </a:bodyPr>
          <a:lstStyle/>
          <a:p>
            <a:pPr eaLnBrk="1" hangingPunct="1"/>
            <a:r>
              <a:rPr lang="vi-VN" altLang="en-US" sz="2400" b="1" dirty="0"/>
              <a:t>Sơ đồ tổ chức nhà nước thời Lê sơ</a:t>
            </a:r>
            <a:endParaRPr lang="en-US" altLang="en-US" sz="2400" b="1" dirty="0"/>
          </a:p>
        </p:txBody>
      </p:sp>
      <p:sp>
        <p:nvSpPr>
          <p:cNvPr id="4" name="Flowchart: Alternate Process 3">
            <a:extLst>
              <a:ext uri="{FF2B5EF4-FFF2-40B4-BE49-F238E27FC236}">
                <a16:creationId xmlns:a16="http://schemas.microsoft.com/office/drawing/2014/main" id="{ACE44331-AC10-3EC5-C6F9-2058E3875948}"/>
              </a:ext>
            </a:extLst>
          </p:cNvPr>
          <p:cNvSpPr/>
          <p:nvPr/>
        </p:nvSpPr>
        <p:spPr>
          <a:xfrm>
            <a:off x="3119438" y="789385"/>
            <a:ext cx="1835944" cy="47625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dirty="0">
                <a:solidFill>
                  <a:schemeClr val="tx1"/>
                </a:solidFill>
                <a:latin typeface="Times New Roman" pitchFamily="18" charset="0"/>
                <a:cs typeface="Times New Roman" pitchFamily="18" charset="0"/>
              </a:rPr>
              <a:t>HOÀNG ĐẾ</a:t>
            </a:r>
            <a:endParaRPr lang="en-US" dirty="0">
              <a:solidFill>
                <a:schemeClr val="tx1"/>
              </a:solidFill>
              <a:latin typeface="Times New Roman" pitchFamily="18" charset="0"/>
              <a:cs typeface="Times New Roman" pitchFamily="18" charset="0"/>
            </a:endParaRPr>
          </a:p>
        </p:txBody>
      </p:sp>
      <p:sp>
        <p:nvSpPr>
          <p:cNvPr id="7" name="Flowchart: Alternate Process 6">
            <a:extLst>
              <a:ext uri="{FF2B5EF4-FFF2-40B4-BE49-F238E27FC236}">
                <a16:creationId xmlns:a16="http://schemas.microsoft.com/office/drawing/2014/main" id="{7F14D8EA-3325-580F-44CD-8F7B297F418C}"/>
              </a:ext>
            </a:extLst>
          </p:cNvPr>
          <p:cNvSpPr/>
          <p:nvPr/>
        </p:nvSpPr>
        <p:spPr>
          <a:xfrm>
            <a:off x="2362200" y="1568054"/>
            <a:ext cx="3074194" cy="476250"/>
          </a:xfrm>
          <a:prstGeom prst="flowChartAlternateProcess">
            <a:avLst/>
          </a:prstGeom>
          <a:solidFill>
            <a:srgbClr val="FFC0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vi-VN" sz="2100" dirty="0">
                <a:solidFill>
                  <a:schemeClr val="tx1"/>
                </a:solidFill>
                <a:latin typeface="+mj-lt"/>
              </a:rPr>
              <a:t>Các cơ quan trung ương</a:t>
            </a:r>
            <a:endParaRPr lang="en-US" sz="2100" dirty="0">
              <a:solidFill>
                <a:schemeClr val="tx1"/>
              </a:solidFill>
              <a:latin typeface="+mj-lt"/>
            </a:endParaRPr>
          </a:p>
        </p:txBody>
      </p:sp>
      <p:sp>
        <p:nvSpPr>
          <p:cNvPr id="8" name="Flowchart: Alternate Process 7">
            <a:extLst>
              <a:ext uri="{FF2B5EF4-FFF2-40B4-BE49-F238E27FC236}">
                <a16:creationId xmlns:a16="http://schemas.microsoft.com/office/drawing/2014/main" id="{19C533A2-179B-23B1-E86B-7DA2ADCCA48C}"/>
              </a:ext>
            </a:extLst>
          </p:cNvPr>
          <p:cNvSpPr/>
          <p:nvPr/>
        </p:nvSpPr>
        <p:spPr>
          <a:xfrm>
            <a:off x="2870597" y="2296716"/>
            <a:ext cx="2376488" cy="48577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vi-VN" sz="1650" b="1" dirty="0">
                <a:solidFill>
                  <a:schemeClr val="tx1"/>
                </a:solidFill>
                <a:latin typeface="Times New Roman" pitchFamily="18" charset="0"/>
                <a:cs typeface="Times New Roman" pitchFamily="18" charset="0"/>
              </a:rPr>
              <a:t>Đạo/ Thừa tuyên</a:t>
            </a:r>
          </a:p>
          <a:p>
            <a:pPr algn="ctr">
              <a:defRPr/>
            </a:pPr>
            <a:r>
              <a:rPr lang="vi-VN" sz="1650" b="1" dirty="0">
                <a:solidFill>
                  <a:schemeClr val="tx1"/>
                </a:solidFill>
                <a:latin typeface="Times New Roman" pitchFamily="18" charset="0"/>
                <a:cs typeface="Times New Roman" pitchFamily="18" charset="0"/>
              </a:rPr>
              <a:t>( Đô ti, Thừa ti, Hiến ti)</a:t>
            </a:r>
            <a:endParaRPr lang="en-US" sz="1650" b="1" dirty="0">
              <a:solidFill>
                <a:schemeClr val="tx1"/>
              </a:solidFill>
              <a:latin typeface="Times New Roman" pitchFamily="18" charset="0"/>
              <a:cs typeface="Times New Roman" pitchFamily="18" charset="0"/>
            </a:endParaRPr>
          </a:p>
        </p:txBody>
      </p:sp>
      <p:sp>
        <p:nvSpPr>
          <p:cNvPr id="9" name="Flowchart: Alternate Process 8">
            <a:extLst>
              <a:ext uri="{FF2B5EF4-FFF2-40B4-BE49-F238E27FC236}">
                <a16:creationId xmlns:a16="http://schemas.microsoft.com/office/drawing/2014/main" id="{DFEC78E2-4246-1682-87FF-BFB3DA53450C}"/>
              </a:ext>
            </a:extLst>
          </p:cNvPr>
          <p:cNvSpPr/>
          <p:nvPr/>
        </p:nvSpPr>
        <p:spPr>
          <a:xfrm>
            <a:off x="3006329" y="3020616"/>
            <a:ext cx="2106215" cy="47625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vi-VN" b="1" dirty="0">
                <a:solidFill>
                  <a:schemeClr val="tx1"/>
                </a:solidFill>
                <a:latin typeface="Times New Roman" pitchFamily="18" charset="0"/>
                <a:cs typeface="Times New Roman" pitchFamily="18" charset="0"/>
              </a:rPr>
              <a:t>Phủ</a:t>
            </a:r>
            <a:endParaRPr lang="en-US" b="1" dirty="0">
              <a:solidFill>
                <a:schemeClr val="tx1"/>
              </a:solidFill>
              <a:latin typeface="Times New Roman" pitchFamily="18" charset="0"/>
              <a:cs typeface="Times New Roman" pitchFamily="18" charset="0"/>
            </a:endParaRPr>
          </a:p>
        </p:txBody>
      </p:sp>
      <p:sp>
        <p:nvSpPr>
          <p:cNvPr id="10" name="Flowchart: Alternate Process 9">
            <a:extLst>
              <a:ext uri="{FF2B5EF4-FFF2-40B4-BE49-F238E27FC236}">
                <a16:creationId xmlns:a16="http://schemas.microsoft.com/office/drawing/2014/main" id="{B2BC38A9-4E6F-51BC-A1F5-0295C0EE179B}"/>
              </a:ext>
            </a:extLst>
          </p:cNvPr>
          <p:cNvSpPr/>
          <p:nvPr/>
        </p:nvSpPr>
        <p:spPr>
          <a:xfrm>
            <a:off x="3140869" y="3671888"/>
            <a:ext cx="1835944" cy="47625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vi-VN" b="1" dirty="0">
                <a:solidFill>
                  <a:schemeClr val="tx1"/>
                </a:solidFill>
                <a:latin typeface="Times New Roman" pitchFamily="18" charset="0"/>
                <a:cs typeface="Times New Roman" pitchFamily="18" charset="0"/>
              </a:rPr>
              <a:t>Huyện/ Châu</a:t>
            </a:r>
            <a:endParaRPr lang="en-US" b="1" dirty="0">
              <a:solidFill>
                <a:schemeClr val="tx1"/>
              </a:solidFill>
              <a:latin typeface="Times New Roman" pitchFamily="18" charset="0"/>
              <a:cs typeface="Times New Roman" pitchFamily="18" charset="0"/>
            </a:endParaRPr>
          </a:p>
        </p:txBody>
      </p:sp>
      <p:sp>
        <p:nvSpPr>
          <p:cNvPr id="11" name="Flowchart: Alternate Process 10">
            <a:extLst>
              <a:ext uri="{FF2B5EF4-FFF2-40B4-BE49-F238E27FC236}">
                <a16:creationId xmlns:a16="http://schemas.microsoft.com/office/drawing/2014/main" id="{BBE11FB1-EA58-81D1-AA7C-B3266EA506D6}"/>
              </a:ext>
            </a:extLst>
          </p:cNvPr>
          <p:cNvSpPr/>
          <p:nvPr/>
        </p:nvSpPr>
        <p:spPr>
          <a:xfrm>
            <a:off x="3140869" y="4373166"/>
            <a:ext cx="1835944" cy="47625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vi-VN" b="1" dirty="0">
                <a:solidFill>
                  <a:schemeClr val="tx1"/>
                </a:solidFill>
                <a:latin typeface="Times New Roman" pitchFamily="18" charset="0"/>
                <a:cs typeface="Times New Roman" pitchFamily="18" charset="0"/>
              </a:rPr>
              <a:t>Xã/ sách/ động</a:t>
            </a:r>
            <a:endParaRPr lang="en-US" b="1" dirty="0">
              <a:solidFill>
                <a:schemeClr val="tx1"/>
              </a:solidFill>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8A7633C4-C1A5-55EF-58A8-EA659C0CEC88}"/>
              </a:ext>
            </a:extLst>
          </p:cNvPr>
          <p:cNvCxnSpPr>
            <a:cxnSpLocks/>
          </p:cNvCxnSpPr>
          <p:nvPr/>
        </p:nvCxnSpPr>
        <p:spPr>
          <a:xfrm flipH="1">
            <a:off x="4037410" y="1302544"/>
            <a:ext cx="0" cy="2166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D50F8CC8-1E73-29AF-EFCC-1CA7466FD015}"/>
              </a:ext>
            </a:extLst>
          </p:cNvPr>
          <p:cNvCxnSpPr>
            <a:cxnSpLocks/>
            <a:endCxn id="8" idx="0"/>
          </p:cNvCxnSpPr>
          <p:nvPr/>
        </p:nvCxnSpPr>
        <p:spPr>
          <a:xfrm>
            <a:off x="4058841" y="2044304"/>
            <a:ext cx="0" cy="2524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4411806C-CC0F-3C22-D3E9-90C527081FB7}"/>
              </a:ext>
            </a:extLst>
          </p:cNvPr>
          <p:cNvCxnSpPr>
            <a:cxnSpLocks/>
            <a:stCxn id="8" idx="2"/>
            <a:endCxn id="9" idx="0"/>
          </p:cNvCxnSpPr>
          <p:nvPr/>
        </p:nvCxnSpPr>
        <p:spPr>
          <a:xfrm>
            <a:off x="4058841" y="2782491"/>
            <a:ext cx="0" cy="238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95B8B88-A0D0-DAA4-A773-CF4ADB26D202}"/>
              </a:ext>
            </a:extLst>
          </p:cNvPr>
          <p:cNvCxnSpPr>
            <a:cxnSpLocks/>
            <a:stCxn id="9" idx="2"/>
            <a:endCxn id="10" idx="0"/>
          </p:cNvCxnSpPr>
          <p:nvPr/>
        </p:nvCxnSpPr>
        <p:spPr>
          <a:xfrm flipH="1">
            <a:off x="4058841" y="3496866"/>
            <a:ext cx="0" cy="1750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BD069E11-0AFB-710D-59C2-695423B6451A}"/>
              </a:ext>
            </a:extLst>
          </p:cNvPr>
          <p:cNvCxnSpPr>
            <a:cxnSpLocks/>
            <a:stCxn id="10" idx="2"/>
            <a:endCxn id="11" idx="0"/>
          </p:cNvCxnSpPr>
          <p:nvPr/>
        </p:nvCxnSpPr>
        <p:spPr>
          <a:xfrm>
            <a:off x="4058841" y="4148137"/>
            <a:ext cx="0" cy="2250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ight Brace 20">
            <a:extLst>
              <a:ext uri="{FF2B5EF4-FFF2-40B4-BE49-F238E27FC236}">
                <a16:creationId xmlns:a16="http://schemas.microsoft.com/office/drawing/2014/main" id="{5CFC4841-C7BB-15AC-5425-C26E0A39D123}"/>
              </a:ext>
            </a:extLst>
          </p:cNvPr>
          <p:cNvSpPr/>
          <p:nvPr/>
        </p:nvSpPr>
        <p:spPr>
          <a:xfrm>
            <a:off x="5611416" y="1103710"/>
            <a:ext cx="108347" cy="702469"/>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sz="1350"/>
          </a:p>
        </p:txBody>
      </p:sp>
      <p:sp>
        <p:nvSpPr>
          <p:cNvPr id="23" name="Right Brace 22">
            <a:extLst>
              <a:ext uri="{FF2B5EF4-FFF2-40B4-BE49-F238E27FC236}">
                <a16:creationId xmlns:a16="http://schemas.microsoft.com/office/drawing/2014/main" id="{3A9A5768-92CC-1945-2B19-85DF27DFF494}"/>
              </a:ext>
            </a:extLst>
          </p:cNvPr>
          <p:cNvSpPr/>
          <p:nvPr/>
        </p:nvSpPr>
        <p:spPr>
          <a:xfrm>
            <a:off x="5557837" y="2583656"/>
            <a:ext cx="215504" cy="1890713"/>
          </a:xfrm>
          <a:prstGeom prst="rightBrace">
            <a:avLst/>
          </a:prstGeom>
        </p:spPr>
        <p:style>
          <a:lnRef idx="2">
            <a:schemeClr val="accent3"/>
          </a:lnRef>
          <a:fillRef idx="0">
            <a:schemeClr val="accent3"/>
          </a:fillRef>
          <a:effectRef idx="1">
            <a:schemeClr val="accent3"/>
          </a:effectRef>
          <a:fontRef idx="minor">
            <a:schemeClr val="tx1"/>
          </a:fontRef>
        </p:style>
        <p:txBody>
          <a:bodyPr anchor="ctr"/>
          <a:lstStyle/>
          <a:p>
            <a:pPr algn="ctr">
              <a:defRPr/>
            </a:pPr>
            <a:endParaRPr lang="en-US" sz="1350"/>
          </a:p>
        </p:txBody>
      </p:sp>
      <p:sp>
        <p:nvSpPr>
          <p:cNvPr id="24" name="Rounded Rectangle 23">
            <a:extLst>
              <a:ext uri="{FF2B5EF4-FFF2-40B4-BE49-F238E27FC236}">
                <a16:creationId xmlns:a16="http://schemas.microsoft.com/office/drawing/2014/main" id="{14170738-1416-8BB2-CC3D-455F6AF85B92}"/>
              </a:ext>
            </a:extLst>
          </p:cNvPr>
          <p:cNvSpPr/>
          <p:nvPr/>
        </p:nvSpPr>
        <p:spPr>
          <a:xfrm>
            <a:off x="5944791" y="1276350"/>
            <a:ext cx="1057275" cy="5524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b="1" dirty="0">
                <a:solidFill>
                  <a:schemeClr val="tx1"/>
                </a:solidFill>
                <a:latin typeface="Times New Roman" pitchFamily="18" charset="0"/>
                <a:cs typeface="Times New Roman" pitchFamily="18" charset="0"/>
              </a:rPr>
              <a:t>Trung ương</a:t>
            </a:r>
            <a:endParaRPr lang="en-US" b="1" dirty="0">
              <a:solidFill>
                <a:schemeClr val="tx1"/>
              </a:solidFill>
              <a:latin typeface="Times New Roman" pitchFamily="18" charset="0"/>
              <a:cs typeface="Times New Roman" pitchFamily="18" charset="0"/>
            </a:endParaRPr>
          </a:p>
        </p:txBody>
      </p:sp>
      <p:sp>
        <p:nvSpPr>
          <p:cNvPr id="25" name="Rounded Rectangle 24">
            <a:extLst>
              <a:ext uri="{FF2B5EF4-FFF2-40B4-BE49-F238E27FC236}">
                <a16:creationId xmlns:a16="http://schemas.microsoft.com/office/drawing/2014/main" id="{B986F75B-9162-9313-B8B2-001FE4242E6C}"/>
              </a:ext>
            </a:extLst>
          </p:cNvPr>
          <p:cNvSpPr/>
          <p:nvPr/>
        </p:nvSpPr>
        <p:spPr>
          <a:xfrm>
            <a:off x="6084094" y="3314670"/>
            <a:ext cx="1231106" cy="54006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vi-VN" sz="1650" b="1" dirty="0">
                <a:solidFill>
                  <a:schemeClr val="tx1"/>
                </a:solidFill>
                <a:latin typeface="Times New Roman" pitchFamily="18" charset="0"/>
                <a:cs typeface="Times New Roman" pitchFamily="18" charset="0"/>
              </a:rPr>
              <a:t>Địa phương</a:t>
            </a:r>
            <a:endParaRPr lang="en-US" sz="1650" b="1" dirty="0">
              <a:solidFill>
                <a:schemeClr val="tx1"/>
              </a:solidFill>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53" presetClass="entr" presetSubtype="16"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par>
                                <p:cTn id="78" presetID="53" presetClass="entr" presetSubtype="16"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16"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16" fill="hold"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ppt_w</p:attrName>
                                        </p:attrNameLst>
                                      </p:cBhvr>
                                      <p:tavLst>
                                        <p:tav tm="0">
                                          <p:val>
                                            <p:fltVal val="0"/>
                                          </p:val>
                                        </p:tav>
                                        <p:tav tm="100000">
                                          <p:val>
                                            <p:strVal val="#ppt_w"/>
                                          </p:val>
                                        </p:tav>
                                      </p:tavLst>
                                    </p:anim>
                                    <p:anim calcmode="lin" valueType="num">
                                      <p:cBhvr>
                                        <p:cTn id="95" dur="500" fill="hold"/>
                                        <p:tgtEl>
                                          <p:spTgt spid="23"/>
                                        </p:tgtEl>
                                        <p:attrNameLst>
                                          <p:attrName>ppt_h</p:attrName>
                                        </p:attrNameLst>
                                      </p:cBhvr>
                                      <p:tavLst>
                                        <p:tav tm="0">
                                          <p:val>
                                            <p:fltVal val="0"/>
                                          </p:val>
                                        </p:tav>
                                        <p:tav tm="100000">
                                          <p:val>
                                            <p:strVal val="#ppt_h"/>
                                          </p:val>
                                        </p:tav>
                                      </p:tavLst>
                                    </p:anim>
                                    <p:animEffect transition="in" filter="fade">
                                      <p:cBhvr>
                                        <p:cTn id="96" dur="500"/>
                                        <p:tgtEl>
                                          <p:spTgt spid="2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16"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4" grpId="0" animBg="1"/>
      <p:bldP spid="7" grpId="0" animBg="1"/>
      <p:bldP spid="8" grpId="0" animBg="1"/>
      <p:bldP spid="9" grpId="0" animBg="1"/>
      <p:bldP spid="10" grpId="0" animBg="1"/>
      <p:bldP spid="11" grpId="0" animBg="1"/>
      <p:bldP spid="21"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115F8244-B849-25E4-79A5-D3946F6E115A}"/>
              </a:ext>
            </a:extLst>
          </p:cNvPr>
          <p:cNvSpPr/>
          <p:nvPr/>
        </p:nvSpPr>
        <p:spPr>
          <a:xfrm>
            <a:off x="3977878" y="195263"/>
            <a:ext cx="1404938" cy="323850"/>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dirty="0">
                <a:solidFill>
                  <a:schemeClr val="tx1"/>
                </a:solidFill>
                <a:latin typeface="Times New Roman" pitchFamily="18" charset="0"/>
                <a:cs typeface="Times New Roman" pitchFamily="18" charset="0"/>
              </a:rPr>
              <a:t>HOÀNG ĐẾ</a:t>
            </a:r>
            <a:endParaRPr lang="en-US" dirty="0">
              <a:solidFill>
                <a:schemeClr val="tx1"/>
              </a:solidFill>
              <a:latin typeface="Times New Roman" pitchFamily="18" charset="0"/>
              <a:cs typeface="Times New Roman" pitchFamily="18" charset="0"/>
            </a:endParaRPr>
          </a:p>
        </p:txBody>
      </p:sp>
      <p:cxnSp>
        <p:nvCxnSpPr>
          <p:cNvPr id="5" name="Straight Connector 4">
            <a:extLst>
              <a:ext uri="{FF2B5EF4-FFF2-40B4-BE49-F238E27FC236}">
                <a16:creationId xmlns:a16="http://schemas.microsoft.com/office/drawing/2014/main" id="{4A697E41-9AD1-57BA-C664-1AB7B62FB15B}"/>
              </a:ext>
            </a:extLst>
          </p:cNvPr>
          <p:cNvCxnSpPr/>
          <p:nvPr/>
        </p:nvCxnSpPr>
        <p:spPr>
          <a:xfrm>
            <a:off x="2844404" y="363141"/>
            <a:ext cx="1133475"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315136C-20B9-A26F-125D-92099178231C}"/>
              </a:ext>
            </a:extLst>
          </p:cNvPr>
          <p:cNvCxnSpPr/>
          <p:nvPr/>
        </p:nvCxnSpPr>
        <p:spPr>
          <a:xfrm>
            <a:off x="5382817" y="357188"/>
            <a:ext cx="1134665"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D5E0C0E8-2773-E6D7-B28B-C0A52673061C}"/>
              </a:ext>
            </a:extLst>
          </p:cNvPr>
          <p:cNvCxnSpPr>
            <a:cxnSpLocks/>
          </p:cNvCxnSpPr>
          <p:nvPr/>
        </p:nvCxnSpPr>
        <p:spPr>
          <a:xfrm>
            <a:off x="2869406" y="357188"/>
            <a:ext cx="0" cy="79891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FCD615FB-A515-8876-EF8E-085D9C388CEA}"/>
              </a:ext>
            </a:extLst>
          </p:cNvPr>
          <p:cNvCxnSpPr>
            <a:cxnSpLocks/>
          </p:cNvCxnSpPr>
          <p:nvPr/>
        </p:nvCxnSpPr>
        <p:spPr>
          <a:xfrm>
            <a:off x="6517481" y="357187"/>
            <a:ext cx="0" cy="1519238"/>
          </a:xfrm>
          <a:prstGeom prst="line">
            <a:avLst/>
          </a:prstGeom>
        </p:spPr>
        <p:style>
          <a:lnRef idx="2">
            <a:schemeClr val="dk1"/>
          </a:lnRef>
          <a:fillRef idx="0">
            <a:schemeClr val="dk1"/>
          </a:fillRef>
          <a:effectRef idx="1">
            <a:schemeClr val="dk1"/>
          </a:effectRef>
          <a:fontRef idx="minor">
            <a:schemeClr val="tx1"/>
          </a:fontRef>
        </p:style>
      </p:cxnSp>
      <p:sp>
        <p:nvSpPr>
          <p:cNvPr id="10" name="Flowchart: Alternate Process 9">
            <a:extLst>
              <a:ext uri="{FF2B5EF4-FFF2-40B4-BE49-F238E27FC236}">
                <a16:creationId xmlns:a16="http://schemas.microsoft.com/office/drawing/2014/main" id="{EE3426AD-AF88-AAA5-21DC-7E0B74170014}"/>
              </a:ext>
            </a:extLst>
          </p:cNvPr>
          <p:cNvSpPr/>
          <p:nvPr/>
        </p:nvSpPr>
        <p:spPr>
          <a:xfrm>
            <a:off x="2141935" y="1178719"/>
            <a:ext cx="1404938" cy="323850"/>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b="1" dirty="0">
                <a:solidFill>
                  <a:schemeClr val="tx1"/>
                </a:solidFill>
                <a:latin typeface="Times New Roman" pitchFamily="18" charset="0"/>
                <a:cs typeface="Times New Roman" pitchFamily="18" charset="0"/>
              </a:rPr>
              <a:t>Trung </a:t>
            </a:r>
            <a:r>
              <a:rPr lang="en-US" b="1" dirty="0" err="1">
                <a:solidFill>
                  <a:schemeClr val="tx1"/>
                </a:solidFill>
                <a:latin typeface="Times New Roman" pitchFamily="18" charset="0"/>
                <a:cs typeface="Times New Roman" pitchFamily="18" charset="0"/>
              </a:rPr>
              <a:t>ương</a:t>
            </a:r>
            <a:endParaRPr lang="en-US" b="1" dirty="0">
              <a:solidFill>
                <a:schemeClr val="tx1"/>
              </a:solidFill>
              <a:latin typeface="Times New Roman" pitchFamily="18" charset="0"/>
              <a:cs typeface="Times New Roman" pitchFamily="18" charset="0"/>
            </a:endParaRPr>
          </a:p>
        </p:txBody>
      </p:sp>
      <p:cxnSp>
        <p:nvCxnSpPr>
          <p:cNvPr id="11" name="Straight Connector 10">
            <a:extLst>
              <a:ext uri="{FF2B5EF4-FFF2-40B4-BE49-F238E27FC236}">
                <a16:creationId xmlns:a16="http://schemas.microsoft.com/office/drawing/2014/main" id="{1E1D036E-5745-6969-CF63-4A29A8098B5E}"/>
              </a:ext>
            </a:extLst>
          </p:cNvPr>
          <p:cNvCxnSpPr>
            <a:cxnSpLocks/>
            <a:stCxn id="10" idx="2"/>
          </p:cNvCxnSpPr>
          <p:nvPr/>
        </p:nvCxnSpPr>
        <p:spPr>
          <a:xfrm>
            <a:off x="2844404" y="1502569"/>
            <a:ext cx="2381" cy="382191"/>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3" name="Table 12">
            <a:extLst>
              <a:ext uri="{FF2B5EF4-FFF2-40B4-BE49-F238E27FC236}">
                <a16:creationId xmlns:a16="http://schemas.microsoft.com/office/drawing/2014/main" id="{28656EA8-6299-BF0C-57BE-69D42A3AAF95}"/>
              </a:ext>
            </a:extLst>
          </p:cNvPr>
          <p:cNvGraphicFramePr>
            <a:graphicFrameLocks noGrp="1"/>
          </p:cNvGraphicFramePr>
          <p:nvPr>
            <p:extLst>
              <p:ext uri="{D42A27DB-BD31-4B8C-83A1-F6EECF244321}">
                <p14:modId xmlns:p14="http://schemas.microsoft.com/office/powerpoint/2010/main" val="2718341712"/>
              </p:ext>
            </p:extLst>
          </p:nvPr>
        </p:nvGraphicFramePr>
        <p:xfrm>
          <a:off x="1314450" y="1884760"/>
          <a:ext cx="3257550" cy="564116"/>
        </p:xfrm>
        <a:graphic>
          <a:graphicData uri="http://schemas.openxmlformats.org/drawingml/2006/table">
            <a:tbl>
              <a:tblPr firstRow="1" bandRow="1">
                <a:tableStyleId>{5940675A-B579-460E-94D1-54222C63F5DA}</a:tableStyleId>
              </a:tblPr>
              <a:tblGrid>
                <a:gridCol w="553559">
                  <a:extLst>
                    <a:ext uri="{9D8B030D-6E8A-4147-A177-3AD203B41FA5}">
                      <a16:colId xmlns:a16="http://schemas.microsoft.com/office/drawing/2014/main" val="20000"/>
                    </a:ext>
                  </a:extLst>
                </a:gridCol>
                <a:gridCol w="529808">
                  <a:extLst>
                    <a:ext uri="{9D8B030D-6E8A-4147-A177-3AD203B41FA5}">
                      <a16:colId xmlns:a16="http://schemas.microsoft.com/office/drawing/2014/main" val="20001"/>
                    </a:ext>
                  </a:extLst>
                </a:gridCol>
                <a:gridCol w="529259">
                  <a:extLst>
                    <a:ext uri="{9D8B030D-6E8A-4147-A177-3AD203B41FA5}">
                      <a16:colId xmlns:a16="http://schemas.microsoft.com/office/drawing/2014/main" val="20002"/>
                    </a:ext>
                  </a:extLst>
                </a:gridCol>
                <a:gridCol w="529259">
                  <a:extLst>
                    <a:ext uri="{9D8B030D-6E8A-4147-A177-3AD203B41FA5}">
                      <a16:colId xmlns:a16="http://schemas.microsoft.com/office/drawing/2014/main" val="20003"/>
                    </a:ext>
                  </a:extLst>
                </a:gridCol>
                <a:gridCol w="528710">
                  <a:extLst>
                    <a:ext uri="{9D8B030D-6E8A-4147-A177-3AD203B41FA5}">
                      <a16:colId xmlns:a16="http://schemas.microsoft.com/office/drawing/2014/main" val="20004"/>
                    </a:ext>
                  </a:extLst>
                </a:gridCol>
                <a:gridCol w="586955">
                  <a:extLst>
                    <a:ext uri="{9D8B030D-6E8A-4147-A177-3AD203B41FA5}">
                      <a16:colId xmlns:a16="http://schemas.microsoft.com/office/drawing/2014/main" val="20005"/>
                    </a:ext>
                  </a:extLst>
                </a:gridCol>
              </a:tblGrid>
              <a:tr h="278606">
                <a:tc>
                  <a:txBody>
                    <a:bodyPr/>
                    <a:lstStyle/>
                    <a:p>
                      <a:r>
                        <a:rPr lang="en-US" sz="1400" b="1" dirty="0" err="1">
                          <a:latin typeface="Times New Roman" panose="02020603050405020304" pitchFamily="18" charset="0"/>
                          <a:cs typeface="Times New Roman" panose="02020603050405020304" pitchFamily="18" charset="0"/>
                        </a:rPr>
                        <a:t>Lại</a:t>
                      </a:r>
                      <a:r>
                        <a:rPr lang="en-US" sz="1400" b="1" dirty="0">
                          <a:latin typeface="Times New Roman" panose="02020603050405020304" pitchFamily="18" charset="0"/>
                          <a:cs typeface="Times New Roman" panose="02020603050405020304" pitchFamily="18" charset="0"/>
                        </a:rPr>
                        <a:t> </a:t>
                      </a:r>
                    </a:p>
                  </a:txBody>
                  <a:tcPr marL="68570" marR="68570" marT="34349" marB="34349"/>
                </a:tc>
                <a:tc>
                  <a:txBody>
                    <a:bodyPr/>
                    <a:lstStyle/>
                    <a:p>
                      <a:r>
                        <a:rPr lang="en-US" sz="1400" b="1" dirty="0" err="1">
                          <a:latin typeface="Times New Roman" panose="02020603050405020304" pitchFamily="18" charset="0"/>
                          <a:cs typeface="Times New Roman" panose="02020603050405020304" pitchFamily="18" charset="0"/>
                        </a:rPr>
                        <a:t>Hộ</a:t>
                      </a:r>
                      <a:r>
                        <a:rPr lang="en-US" sz="1400" b="1" dirty="0">
                          <a:latin typeface="Times New Roman" panose="02020603050405020304" pitchFamily="18" charset="0"/>
                          <a:cs typeface="Times New Roman" panose="02020603050405020304" pitchFamily="18" charset="0"/>
                        </a:rPr>
                        <a:t> </a:t>
                      </a:r>
                    </a:p>
                  </a:txBody>
                  <a:tcPr marL="68570" marR="68570" marT="34349" marB="34349"/>
                </a:tc>
                <a:tc>
                  <a:txBody>
                    <a:bodyPr/>
                    <a:lstStyle/>
                    <a:p>
                      <a:r>
                        <a:rPr lang="en-US" sz="1400" b="1" dirty="0" err="1">
                          <a:latin typeface="Times New Roman" panose="02020603050405020304" pitchFamily="18" charset="0"/>
                          <a:cs typeface="Times New Roman" panose="02020603050405020304" pitchFamily="18" charset="0"/>
                        </a:rPr>
                        <a:t>Lễ</a:t>
                      </a:r>
                      <a:endParaRPr lang="en-US" sz="1400" b="1" dirty="0">
                        <a:latin typeface="Times New Roman" panose="02020603050405020304" pitchFamily="18" charset="0"/>
                        <a:cs typeface="Times New Roman" panose="02020603050405020304" pitchFamily="18" charset="0"/>
                      </a:endParaRPr>
                    </a:p>
                  </a:txBody>
                  <a:tcPr marL="68570" marR="68570" marT="34349" marB="34349"/>
                </a:tc>
                <a:tc>
                  <a:txBody>
                    <a:bodyPr/>
                    <a:lstStyle/>
                    <a:p>
                      <a:r>
                        <a:rPr lang="en-US" sz="1400" b="1" dirty="0">
                          <a:latin typeface="Times New Roman" panose="02020603050405020304" pitchFamily="18" charset="0"/>
                          <a:cs typeface="Times New Roman" panose="02020603050405020304" pitchFamily="18" charset="0"/>
                        </a:rPr>
                        <a:t>Binh</a:t>
                      </a:r>
                    </a:p>
                  </a:txBody>
                  <a:tcPr marL="68570" marR="68570" marT="34349" marB="34349"/>
                </a:tc>
                <a:tc>
                  <a:txBody>
                    <a:bodyPr/>
                    <a:lstStyle/>
                    <a:p>
                      <a:r>
                        <a:rPr lang="en-US" sz="1400" b="1" dirty="0" err="1">
                          <a:latin typeface="Times New Roman" panose="02020603050405020304" pitchFamily="18" charset="0"/>
                          <a:cs typeface="Times New Roman" panose="02020603050405020304" pitchFamily="18" charset="0"/>
                        </a:rPr>
                        <a:t>Hình</a:t>
                      </a:r>
                      <a:endParaRPr lang="en-US" sz="1400" b="1" dirty="0">
                        <a:latin typeface="Times New Roman" panose="02020603050405020304" pitchFamily="18" charset="0"/>
                        <a:cs typeface="Times New Roman" panose="02020603050405020304" pitchFamily="18" charset="0"/>
                      </a:endParaRPr>
                    </a:p>
                  </a:txBody>
                  <a:tcPr marL="68570" marR="68570" marT="34349" marB="34349"/>
                </a:tc>
                <a:tc>
                  <a:txBody>
                    <a:bodyPr/>
                    <a:lstStyle/>
                    <a:p>
                      <a:r>
                        <a:rPr lang="en-US" sz="1400" b="1" dirty="0" err="1">
                          <a:latin typeface="Times New Roman" panose="02020603050405020304" pitchFamily="18" charset="0"/>
                          <a:cs typeface="Times New Roman" panose="02020603050405020304" pitchFamily="18" charset="0"/>
                        </a:rPr>
                        <a:t>Công</a:t>
                      </a:r>
                      <a:endParaRPr lang="en-US" sz="1400" b="1" dirty="0">
                        <a:latin typeface="Times New Roman" panose="02020603050405020304" pitchFamily="18" charset="0"/>
                        <a:cs typeface="Times New Roman" panose="02020603050405020304" pitchFamily="18" charset="0"/>
                      </a:endParaRPr>
                    </a:p>
                  </a:txBody>
                  <a:tcPr marL="68570" marR="68570" marT="34349" marB="34349"/>
                </a:tc>
                <a:extLst>
                  <a:ext uri="{0D108BD9-81ED-4DB2-BD59-A6C34878D82A}">
                    <a16:rowId xmlns:a16="http://schemas.microsoft.com/office/drawing/2014/main" val="10000"/>
                  </a:ext>
                </a:extLst>
              </a:tr>
              <a:tr h="278606">
                <a:tc gridSpan="6">
                  <a:txBody>
                    <a:bodyPr/>
                    <a:lstStyle/>
                    <a:p>
                      <a:pPr algn="ctr"/>
                      <a:r>
                        <a:rPr lang="en-US" sz="1400" b="1" dirty="0" err="1">
                          <a:latin typeface="Times New Roman" panose="02020603050405020304" pitchFamily="18" charset="0"/>
                          <a:cs typeface="Times New Roman" panose="02020603050405020304" pitchFamily="18" charset="0"/>
                        </a:rPr>
                        <a:t>Vua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trực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tiếp</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chỉ</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đạo</a:t>
                      </a:r>
                      <a:r>
                        <a:rPr lang="en-US" sz="1400" b="1" dirty="0">
                          <a:latin typeface="Times New Roman" panose="02020603050405020304" pitchFamily="18" charset="0"/>
                          <a:cs typeface="Times New Roman" panose="02020603050405020304" pitchFamily="18" charset="0"/>
                        </a:rPr>
                        <a:t> 6 </a:t>
                      </a:r>
                      <a:r>
                        <a:rPr lang="en-US" sz="1400" b="1" dirty="0" err="1">
                          <a:latin typeface="Times New Roman" panose="02020603050405020304" pitchFamily="18" charset="0"/>
                          <a:cs typeface="Times New Roman" panose="02020603050405020304" pitchFamily="18" charset="0"/>
                        </a:rPr>
                        <a:t>bộ</a:t>
                      </a:r>
                      <a:endParaRPr lang="en-US" sz="1400" b="1" dirty="0">
                        <a:latin typeface="Times New Roman" panose="02020603050405020304" pitchFamily="18" charset="0"/>
                        <a:cs typeface="Times New Roman" panose="02020603050405020304" pitchFamily="18" charset="0"/>
                      </a:endParaRPr>
                    </a:p>
                  </a:txBody>
                  <a:tcPr marL="68570" marR="68570" marT="34349" marB="34349"/>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14481FA-91A2-53A6-D5EB-74362194E38B}"/>
              </a:ext>
            </a:extLst>
          </p:cNvPr>
          <p:cNvGraphicFramePr>
            <a:graphicFrameLocks noGrp="1"/>
          </p:cNvGraphicFramePr>
          <p:nvPr/>
        </p:nvGraphicFramePr>
        <p:xfrm>
          <a:off x="4849416" y="1876425"/>
          <a:ext cx="2908697" cy="2066940"/>
        </p:xfrm>
        <a:graphic>
          <a:graphicData uri="http://schemas.openxmlformats.org/drawingml/2006/table">
            <a:tbl>
              <a:tblPr firstRow="1" bandRow="1">
                <a:tableStyleId>{8A107856-5554-42FB-B03E-39F5DBC370BA}</a:tableStyleId>
              </a:tblPr>
              <a:tblGrid>
                <a:gridCol w="2908697">
                  <a:extLst>
                    <a:ext uri="{9D8B030D-6E8A-4147-A177-3AD203B41FA5}">
                      <a16:colId xmlns:a16="http://schemas.microsoft.com/office/drawing/2014/main" val="20000"/>
                    </a:ext>
                  </a:extLst>
                </a:gridCol>
              </a:tblGrid>
              <a:tr h="356850">
                <a:tc>
                  <a:txBody>
                    <a:bodyPr/>
                    <a:lstStyle/>
                    <a:p>
                      <a:pPr algn="ctr"/>
                      <a:r>
                        <a:rPr lang="en-US" sz="1500" dirty="0" err="1">
                          <a:latin typeface="Times New Roman" panose="02020603050405020304" pitchFamily="18" charset="0"/>
                          <a:cs typeface="Times New Roman" panose="02020603050405020304" pitchFamily="18" charset="0"/>
                        </a:rPr>
                        <a:t>Địa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phương</a:t>
                      </a:r>
                      <a:r>
                        <a:rPr lang="en-US" sz="1500" dirty="0">
                          <a:latin typeface="Times New Roman" panose="02020603050405020304" pitchFamily="18" charset="0"/>
                          <a:cs typeface="Times New Roman" panose="02020603050405020304" pitchFamily="18" charset="0"/>
                        </a:rPr>
                        <a:t> </a:t>
                      </a:r>
                    </a:p>
                  </a:txBody>
                  <a:tcPr marL="68577" marR="68577" marT="34283" marB="34283"/>
                </a:tc>
                <a:extLst>
                  <a:ext uri="{0D108BD9-81ED-4DB2-BD59-A6C34878D82A}">
                    <a16:rowId xmlns:a16="http://schemas.microsoft.com/office/drawing/2014/main" val="10000"/>
                  </a:ext>
                </a:extLst>
              </a:tr>
              <a:tr h="791739">
                <a:tc>
                  <a:txBody>
                    <a:bodyPr/>
                    <a:lstStyle/>
                    <a:p>
                      <a:pPr algn="ctr"/>
                      <a:r>
                        <a:rPr lang="en-US" sz="1500" b="1" dirty="0">
                          <a:latin typeface="Times New Roman" panose="02020603050405020304" pitchFamily="18" charset="0"/>
                          <a:cs typeface="Times New Roman" panose="02020603050405020304" pitchFamily="18" charset="0"/>
                        </a:rPr>
                        <a:t>13 </a:t>
                      </a:r>
                      <a:r>
                        <a:rPr lang="en-US" sz="1500" b="1" dirty="0" err="1">
                          <a:latin typeface="Times New Roman" panose="02020603050405020304" pitchFamily="18" charset="0"/>
                          <a:cs typeface="Times New Roman" panose="02020603050405020304" pitchFamily="18" charset="0"/>
                        </a:rPr>
                        <a:t>đạo</a:t>
                      </a:r>
                      <a:endParaRPr lang="en-US" sz="1500" b="1" dirty="0">
                        <a:latin typeface="Times New Roman" panose="02020603050405020304" pitchFamily="18" charset="0"/>
                        <a:cs typeface="Times New Roman" panose="02020603050405020304" pitchFamily="18" charset="0"/>
                      </a:endParaRPr>
                    </a:p>
                    <a:p>
                      <a:pPr algn="ctr"/>
                      <a:endParaRPr lang="en-US" sz="1500" b="1" dirty="0">
                        <a:latin typeface="Times New Roman" panose="02020603050405020304" pitchFamily="18" charset="0"/>
                        <a:cs typeface="Times New Roman" panose="02020603050405020304" pitchFamily="18" charset="0"/>
                      </a:endParaRPr>
                    </a:p>
                    <a:p>
                      <a:pPr algn="l"/>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Đô</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Thừa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Hiến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a:t>
                      </a:r>
                      <a:endParaRPr lang="en-US" sz="1500" b="1" dirty="0">
                        <a:latin typeface="Times New Roman" panose="02020603050405020304" pitchFamily="18" charset="0"/>
                        <a:cs typeface="Times New Roman" panose="02020603050405020304" pitchFamily="18" charset="0"/>
                      </a:endParaRPr>
                    </a:p>
                  </a:txBody>
                  <a:tcPr marL="68577" marR="68577" marT="34283" marB="34283"/>
                </a:tc>
                <a:extLst>
                  <a:ext uri="{0D108BD9-81ED-4DB2-BD59-A6C34878D82A}">
                    <a16:rowId xmlns:a16="http://schemas.microsoft.com/office/drawing/2014/main" val="10001"/>
                  </a:ext>
                </a:extLst>
              </a:tr>
              <a:tr h="297167">
                <a:tc>
                  <a:txBody>
                    <a:bodyPr/>
                    <a:lstStyle/>
                    <a:p>
                      <a:pPr algn="ctr"/>
                      <a:r>
                        <a:rPr lang="en-US" sz="1500" b="1" dirty="0" err="1">
                          <a:latin typeface="Times New Roman" panose="02020603050405020304" pitchFamily="18" charset="0"/>
                          <a:cs typeface="Times New Roman" panose="02020603050405020304" pitchFamily="18" charset="0"/>
                        </a:rPr>
                        <a:t>Phủ</a:t>
                      </a:r>
                      <a:endParaRPr lang="en-US" sz="1500" b="1" dirty="0">
                        <a:latin typeface="Times New Roman" panose="02020603050405020304" pitchFamily="18" charset="0"/>
                        <a:cs typeface="Times New Roman" panose="02020603050405020304" pitchFamily="18" charset="0"/>
                      </a:endParaRPr>
                    </a:p>
                  </a:txBody>
                  <a:tcPr marL="68577" marR="68577" marT="34283" marB="34283"/>
                </a:tc>
                <a:extLst>
                  <a:ext uri="{0D108BD9-81ED-4DB2-BD59-A6C34878D82A}">
                    <a16:rowId xmlns:a16="http://schemas.microsoft.com/office/drawing/2014/main" val="10002"/>
                  </a:ext>
                </a:extLst>
              </a:tr>
              <a:tr h="297167">
                <a:tc>
                  <a:txBody>
                    <a:bodyPr/>
                    <a:lstStyle/>
                    <a:p>
                      <a:pPr algn="ctr"/>
                      <a:r>
                        <a:rPr lang="en-US" sz="1500" b="1" dirty="0" err="1">
                          <a:latin typeface="Times New Roman" panose="02020603050405020304" pitchFamily="18" charset="0"/>
                          <a:cs typeface="Times New Roman" panose="02020603050405020304" pitchFamily="18" charset="0"/>
                        </a:rPr>
                        <a:t>Huyện</a:t>
                      </a:r>
                      <a:endParaRPr lang="en-US" sz="1500" b="1" dirty="0">
                        <a:latin typeface="Times New Roman" panose="02020603050405020304" pitchFamily="18" charset="0"/>
                        <a:cs typeface="Times New Roman" panose="02020603050405020304" pitchFamily="18" charset="0"/>
                      </a:endParaRPr>
                    </a:p>
                  </a:txBody>
                  <a:tcPr marL="68577" marR="68577" marT="34283" marB="34283"/>
                </a:tc>
                <a:extLst>
                  <a:ext uri="{0D108BD9-81ED-4DB2-BD59-A6C34878D82A}">
                    <a16:rowId xmlns:a16="http://schemas.microsoft.com/office/drawing/2014/main" val="10003"/>
                  </a:ext>
                </a:extLst>
              </a:tr>
              <a:tr h="324017">
                <a:tc>
                  <a:txBody>
                    <a:bodyPr/>
                    <a:lstStyle/>
                    <a:p>
                      <a:pPr algn="ctr"/>
                      <a:r>
                        <a:rPr lang="en-US" sz="1500" b="1" dirty="0" err="1">
                          <a:latin typeface="Times New Roman" panose="02020603050405020304" pitchFamily="18" charset="0"/>
                          <a:cs typeface="Times New Roman" panose="02020603050405020304" pitchFamily="18" charset="0"/>
                        </a:rPr>
                        <a:t>Xã</a:t>
                      </a:r>
                      <a:endParaRPr lang="en-US" sz="1500" b="1" dirty="0">
                        <a:latin typeface="Times New Roman" panose="02020603050405020304" pitchFamily="18" charset="0"/>
                        <a:cs typeface="Times New Roman" panose="02020603050405020304" pitchFamily="18" charset="0"/>
                      </a:endParaRPr>
                    </a:p>
                  </a:txBody>
                  <a:tcPr marL="68577" marR="68577" marT="34283" marB="34283"/>
                </a:tc>
                <a:extLst>
                  <a:ext uri="{0D108BD9-81ED-4DB2-BD59-A6C34878D82A}">
                    <a16:rowId xmlns:a16="http://schemas.microsoft.com/office/drawing/2014/main" val="10004"/>
                  </a:ext>
                </a:extLst>
              </a:tr>
            </a:tbl>
          </a:graphicData>
        </a:graphic>
      </p:graphicFrame>
      <p:cxnSp>
        <p:nvCxnSpPr>
          <p:cNvPr id="15" name="Straight Connector 14">
            <a:extLst>
              <a:ext uri="{FF2B5EF4-FFF2-40B4-BE49-F238E27FC236}">
                <a16:creationId xmlns:a16="http://schemas.microsoft.com/office/drawing/2014/main" id="{DCBFB782-B476-F4FD-B1B8-72DAFA6C12D1}"/>
              </a:ext>
            </a:extLst>
          </p:cNvPr>
          <p:cNvCxnSpPr>
            <a:cxnSpLocks/>
          </p:cNvCxnSpPr>
          <p:nvPr/>
        </p:nvCxnSpPr>
        <p:spPr>
          <a:xfrm>
            <a:off x="6299598" y="2462213"/>
            <a:ext cx="864394" cy="270272"/>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036B91E-7683-C4CC-FFB7-5D82B4A2087D}"/>
              </a:ext>
            </a:extLst>
          </p:cNvPr>
          <p:cNvCxnSpPr>
            <a:cxnSpLocks/>
          </p:cNvCxnSpPr>
          <p:nvPr/>
        </p:nvCxnSpPr>
        <p:spPr>
          <a:xfrm flipH="1">
            <a:off x="5381626" y="2462213"/>
            <a:ext cx="917972" cy="24765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CBC1C31-4004-6013-EE2C-404FC65DB7BC}"/>
              </a:ext>
            </a:extLst>
          </p:cNvPr>
          <p:cNvCxnSpPr>
            <a:cxnSpLocks/>
          </p:cNvCxnSpPr>
          <p:nvPr/>
        </p:nvCxnSpPr>
        <p:spPr>
          <a:xfrm>
            <a:off x="6299597" y="2409826"/>
            <a:ext cx="0" cy="270272"/>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37BD4CC-03F0-4DEC-7621-5D63F54BB41D}"/>
              </a:ext>
            </a:extLst>
          </p:cNvPr>
          <p:cNvCxnSpPr>
            <a:cxnSpLocks/>
          </p:cNvCxnSpPr>
          <p:nvPr/>
        </p:nvCxnSpPr>
        <p:spPr>
          <a:xfrm flipH="1">
            <a:off x="2831306" y="2448876"/>
            <a:ext cx="13098" cy="72533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9" name="Table 28">
            <a:extLst>
              <a:ext uri="{FF2B5EF4-FFF2-40B4-BE49-F238E27FC236}">
                <a16:creationId xmlns:a16="http://schemas.microsoft.com/office/drawing/2014/main" id="{C2443DAC-132D-460F-F35B-0D4DAFF68026}"/>
              </a:ext>
            </a:extLst>
          </p:cNvPr>
          <p:cNvGraphicFramePr>
            <a:graphicFrameLocks noGrp="1"/>
          </p:cNvGraphicFramePr>
          <p:nvPr/>
        </p:nvGraphicFramePr>
        <p:xfrm>
          <a:off x="1314451" y="3174206"/>
          <a:ext cx="3203972" cy="777284"/>
        </p:xfrm>
        <a:graphic>
          <a:graphicData uri="http://schemas.openxmlformats.org/drawingml/2006/table">
            <a:tbl>
              <a:tblPr firstRow="1" bandRow="1">
                <a:tableStyleId>{5DA37D80-6434-44D0-A028-1B22A696006F}</a:tableStyleId>
              </a:tblPr>
              <a:tblGrid>
                <a:gridCol w="1043821">
                  <a:extLst>
                    <a:ext uri="{9D8B030D-6E8A-4147-A177-3AD203B41FA5}">
                      <a16:colId xmlns:a16="http://schemas.microsoft.com/office/drawing/2014/main" val="20000"/>
                    </a:ext>
                  </a:extLst>
                </a:gridCol>
                <a:gridCol w="972068">
                  <a:extLst>
                    <a:ext uri="{9D8B030D-6E8A-4147-A177-3AD203B41FA5}">
                      <a16:colId xmlns:a16="http://schemas.microsoft.com/office/drawing/2014/main" val="20001"/>
                    </a:ext>
                  </a:extLst>
                </a:gridCol>
                <a:gridCol w="1188083">
                  <a:extLst>
                    <a:ext uri="{9D8B030D-6E8A-4147-A177-3AD203B41FA5}">
                      <a16:colId xmlns:a16="http://schemas.microsoft.com/office/drawing/2014/main" val="20002"/>
                    </a:ext>
                  </a:extLst>
                </a:gridCol>
              </a:tblGrid>
              <a:tr h="480211">
                <a:tc>
                  <a:txBody>
                    <a:bodyPr/>
                    <a:lstStyle/>
                    <a:p>
                      <a:pPr algn="ctr"/>
                      <a:r>
                        <a:rPr lang="en-US" sz="1400" dirty="0" err="1">
                          <a:latin typeface="Times New Roman" panose="02020603050405020304" pitchFamily="18" charset="0"/>
                          <a:cs typeface="Times New Roman" panose="02020603050405020304" pitchFamily="18" charset="0"/>
                        </a:rPr>
                        <a:t>Hàn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lâm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viện</a:t>
                      </a:r>
                      <a:endParaRPr lang="en-US" sz="1400" dirty="0">
                        <a:latin typeface="Times New Roman" panose="02020603050405020304" pitchFamily="18" charset="0"/>
                        <a:cs typeface="Times New Roman" panose="02020603050405020304" pitchFamily="18" charset="0"/>
                      </a:endParaRPr>
                    </a:p>
                  </a:txBody>
                  <a:tcPr marL="68577" marR="68577" marT="34301" marB="34301"/>
                </a:tc>
                <a:tc>
                  <a:txBody>
                    <a:bodyPr/>
                    <a:lstStyle/>
                    <a:p>
                      <a:pPr algn="ctr"/>
                      <a:r>
                        <a:rPr lang="en-US" sz="1400" dirty="0" err="1">
                          <a:latin typeface="Times New Roman" panose="02020603050405020304" pitchFamily="18" charset="0"/>
                          <a:cs typeface="Times New Roman" panose="02020603050405020304" pitchFamily="18" charset="0"/>
                        </a:rPr>
                        <a:t>Quốc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viện</a:t>
                      </a:r>
                      <a:endParaRPr lang="en-US" sz="1400" dirty="0">
                        <a:latin typeface="Times New Roman" panose="02020603050405020304" pitchFamily="18" charset="0"/>
                        <a:cs typeface="Times New Roman" panose="02020603050405020304" pitchFamily="18" charset="0"/>
                      </a:endParaRPr>
                    </a:p>
                  </a:txBody>
                  <a:tcPr marL="68577" marR="68577" marT="34301" marB="34301"/>
                </a:tc>
                <a:tc>
                  <a:txBody>
                    <a:bodyPr/>
                    <a:lstStyle/>
                    <a:p>
                      <a:pPr algn="ctr"/>
                      <a:r>
                        <a:rPr lang="en-US" sz="1400" dirty="0" err="1">
                          <a:latin typeface="Times New Roman" panose="02020603050405020304" pitchFamily="18" charset="0"/>
                          <a:cs typeface="Times New Roman" panose="02020603050405020304" pitchFamily="18" charset="0"/>
                        </a:rPr>
                        <a:t>Ngự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đài</a:t>
                      </a:r>
                      <a:endParaRPr lang="en-US" sz="1400" dirty="0">
                        <a:latin typeface="Times New Roman" panose="02020603050405020304" pitchFamily="18" charset="0"/>
                        <a:cs typeface="Times New Roman" panose="02020603050405020304" pitchFamily="18" charset="0"/>
                      </a:endParaRPr>
                    </a:p>
                  </a:txBody>
                  <a:tcPr marL="68577" marR="68577" marT="34301" marB="34301"/>
                </a:tc>
                <a:extLst>
                  <a:ext uri="{0D108BD9-81ED-4DB2-BD59-A6C34878D82A}">
                    <a16:rowId xmlns:a16="http://schemas.microsoft.com/office/drawing/2014/main" val="10000"/>
                  </a:ext>
                </a:extLst>
              </a:tr>
              <a:tr h="278218">
                <a:tc gridSpan="3">
                  <a:txBody>
                    <a:bodyPr/>
                    <a:lstStyle/>
                    <a:p>
                      <a:pPr algn="ctr"/>
                      <a:r>
                        <a:rPr lang="en-US" sz="1400" b="1" dirty="0" err="1">
                          <a:latin typeface="Times New Roman" panose="02020603050405020304" pitchFamily="18" charset="0"/>
                          <a:cs typeface="Times New Roman" panose="02020603050405020304" pitchFamily="18" charset="0"/>
                        </a:rPr>
                        <a:t>Các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cơ</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giúp</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bộ</a:t>
                      </a:r>
                      <a:endParaRPr lang="en-US" sz="1400" b="1" dirty="0">
                        <a:latin typeface="Times New Roman" panose="02020603050405020304" pitchFamily="18" charset="0"/>
                        <a:cs typeface="Times New Roman" panose="02020603050405020304" pitchFamily="18" charset="0"/>
                      </a:endParaRPr>
                    </a:p>
                  </a:txBody>
                  <a:tcPr marL="68577" marR="68577" marT="34301" marB="34301"/>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cxnSp>
        <p:nvCxnSpPr>
          <p:cNvPr id="8196" name="Straight Connector 8195">
            <a:extLst>
              <a:ext uri="{FF2B5EF4-FFF2-40B4-BE49-F238E27FC236}">
                <a16:creationId xmlns:a16="http://schemas.microsoft.com/office/drawing/2014/main" id="{4E19A80E-9EEA-AB0D-44E5-D2D2C60AB858}"/>
              </a:ext>
            </a:extLst>
          </p:cNvPr>
          <p:cNvCxnSpPr>
            <a:cxnSpLocks/>
          </p:cNvCxnSpPr>
          <p:nvPr/>
        </p:nvCxnSpPr>
        <p:spPr>
          <a:xfrm>
            <a:off x="1223963" y="141685"/>
            <a:ext cx="0" cy="4860131"/>
          </a:xfrm>
          <a:prstGeom prst="line">
            <a:avLst/>
          </a:prstGeom>
        </p:spPr>
        <p:style>
          <a:lnRef idx="2">
            <a:schemeClr val="dk1"/>
          </a:lnRef>
          <a:fillRef idx="0">
            <a:schemeClr val="dk1"/>
          </a:fillRef>
          <a:effectRef idx="1">
            <a:schemeClr val="dk1"/>
          </a:effectRef>
          <a:fontRef idx="minor">
            <a:schemeClr val="tx1"/>
          </a:fontRef>
        </p:style>
      </p:cxnSp>
      <p:cxnSp>
        <p:nvCxnSpPr>
          <p:cNvPr id="8200" name="Straight Connector 8199">
            <a:extLst>
              <a:ext uri="{FF2B5EF4-FFF2-40B4-BE49-F238E27FC236}">
                <a16:creationId xmlns:a16="http://schemas.microsoft.com/office/drawing/2014/main" id="{C25B4B54-4800-E65D-041B-A8B722E9B758}"/>
              </a:ext>
            </a:extLst>
          </p:cNvPr>
          <p:cNvCxnSpPr>
            <a:cxnSpLocks/>
          </p:cNvCxnSpPr>
          <p:nvPr/>
        </p:nvCxnSpPr>
        <p:spPr>
          <a:xfrm flipV="1">
            <a:off x="1223963" y="4948237"/>
            <a:ext cx="6642497" cy="53579"/>
          </a:xfrm>
          <a:prstGeom prst="line">
            <a:avLst/>
          </a:prstGeom>
        </p:spPr>
        <p:style>
          <a:lnRef idx="2">
            <a:schemeClr val="dk1"/>
          </a:lnRef>
          <a:fillRef idx="0">
            <a:schemeClr val="dk1"/>
          </a:fillRef>
          <a:effectRef idx="1">
            <a:schemeClr val="dk1"/>
          </a:effectRef>
          <a:fontRef idx="minor">
            <a:schemeClr val="tx1"/>
          </a:fontRef>
        </p:style>
      </p:cxnSp>
      <p:cxnSp>
        <p:nvCxnSpPr>
          <p:cNvPr id="8202" name="Straight Connector 8201">
            <a:extLst>
              <a:ext uri="{FF2B5EF4-FFF2-40B4-BE49-F238E27FC236}">
                <a16:creationId xmlns:a16="http://schemas.microsoft.com/office/drawing/2014/main" id="{1551D45D-0F68-1E8C-6334-130C5F593F77}"/>
              </a:ext>
            </a:extLst>
          </p:cNvPr>
          <p:cNvCxnSpPr>
            <a:cxnSpLocks/>
          </p:cNvCxnSpPr>
          <p:nvPr/>
        </p:nvCxnSpPr>
        <p:spPr>
          <a:xfrm>
            <a:off x="7866460" y="141685"/>
            <a:ext cx="0" cy="4806553"/>
          </a:xfrm>
          <a:prstGeom prst="line">
            <a:avLst/>
          </a:prstGeom>
        </p:spPr>
        <p:style>
          <a:lnRef idx="2">
            <a:schemeClr val="dk1"/>
          </a:lnRef>
          <a:fillRef idx="0">
            <a:schemeClr val="dk1"/>
          </a:fillRef>
          <a:effectRef idx="1">
            <a:schemeClr val="dk1"/>
          </a:effectRef>
          <a:fontRef idx="minor">
            <a:schemeClr val="tx1"/>
          </a:fontRef>
        </p:style>
      </p:cxnSp>
      <p:cxnSp>
        <p:nvCxnSpPr>
          <p:cNvPr id="8206" name="Straight Connector 8205">
            <a:extLst>
              <a:ext uri="{FF2B5EF4-FFF2-40B4-BE49-F238E27FC236}">
                <a16:creationId xmlns:a16="http://schemas.microsoft.com/office/drawing/2014/main" id="{1CE43902-219F-1061-8575-5B7A87A4722C}"/>
              </a:ext>
            </a:extLst>
          </p:cNvPr>
          <p:cNvCxnSpPr>
            <a:cxnSpLocks/>
          </p:cNvCxnSpPr>
          <p:nvPr/>
        </p:nvCxnSpPr>
        <p:spPr>
          <a:xfrm>
            <a:off x="1223963" y="141685"/>
            <a:ext cx="6642497" cy="0"/>
          </a:xfrm>
          <a:prstGeom prst="line">
            <a:avLst/>
          </a:prstGeom>
        </p:spPr>
        <p:style>
          <a:lnRef idx="2">
            <a:schemeClr val="dk1"/>
          </a:lnRef>
          <a:fillRef idx="0">
            <a:schemeClr val="dk1"/>
          </a:fillRef>
          <a:effectRef idx="1">
            <a:schemeClr val="dk1"/>
          </a:effectRef>
          <a:fontRef idx="minor">
            <a:schemeClr val="tx1"/>
          </a:fontRef>
        </p:style>
      </p:cxnSp>
      <p:sp>
        <p:nvSpPr>
          <p:cNvPr id="8253" name="TextBox 8211">
            <a:extLst>
              <a:ext uri="{FF2B5EF4-FFF2-40B4-BE49-F238E27FC236}">
                <a16:creationId xmlns:a16="http://schemas.microsoft.com/office/drawing/2014/main" id="{737D7A39-F974-6424-AB49-83888A4029F2}"/>
              </a:ext>
            </a:extLst>
          </p:cNvPr>
          <p:cNvSpPr txBox="1">
            <a:spLocks noChangeArrowheads="1"/>
          </p:cNvSpPr>
          <p:nvPr/>
        </p:nvSpPr>
        <p:spPr bwMode="auto">
          <a:xfrm>
            <a:off x="2465785" y="4300538"/>
            <a:ext cx="4536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err="1">
                <a:latin typeface="Times New Roman" panose="02020603050405020304" pitchFamily="18" charset="0"/>
                <a:cs typeface="Times New Roman" panose="02020603050405020304" pitchFamily="18" charset="0"/>
              </a:rPr>
              <a:t>Sơ</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đồ</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tổ</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chức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nước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nhà</a:t>
            </a:r>
            <a:r>
              <a:rPr lang="en-US" altLang="en-US" sz="1800" b="1" dirty="0">
                <a:latin typeface="Times New Roman" panose="02020603050405020304" pitchFamily="18" charset="0"/>
                <a:cs typeface="Times New Roman" panose="02020603050405020304" pitchFamily="18" charset="0"/>
              </a:rPr>
              <a:t> Lê </a:t>
            </a:r>
            <a:r>
              <a:rPr lang="en-US" altLang="en-US" sz="1800" b="1" dirty="0" err="1">
                <a:latin typeface="Times New Roman" panose="02020603050405020304" pitchFamily="18" charset="0"/>
                <a:cs typeface="Times New Roman" panose="02020603050405020304" pitchFamily="18" charset="0"/>
              </a:rPr>
              <a:t>sơ</a:t>
            </a:r>
            <a:endParaRPr lang="en-US" altLang="en-US" sz="1800" b="1" dirty="0">
              <a:latin typeface="Times New Roman" panose="02020603050405020304" pitchFamily="18" charset="0"/>
              <a:cs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par>
                                <p:cTn id="76" presetID="53" presetClass="entr" presetSubtype="16"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2" presetClass="entr" presetSubtype="0" fill="hold" nodeType="clickEffect">
                                  <p:stCondLst>
                                    <p:cond delay="0"/>
                                  </p:stCondLst>
                                  <p:childTnLst>
                                    <p:set>
                                      <p:cBhvr>
                                        <p:cTn id="84" dur="1" fill="hold">
                                          <p:stCondLst>
                                            <p:cond delay="0"/>
                                          </p:stCondLst>
                                        </p:cTn>
                                        <p:tgtEl>
                                          <p:spTgt spid="8253"/>
                                        </p:tgtEl>
                                        <p:attrNameLst>
                                          <p:attrName>style.visibility</p:attrName>
                                        </p:attrNameLst>
                                      </p:cBhvr>
                                      <p:to>
                                        <p:strVal val="visible"/>
                                      </p:to>
                                    </p:set>
                                    <p:animEffect transition="in" filter="fade">
                                      <p:cBhvr>
                                        <p:cTn id="85" dur="1000"/>
                                        <p:tgtEl>
                                          <p:spTgt spid="8253"/>
                                        </p:tgtEl>
                                      </p:cBhvr>
                                    </p:animEffect>
                                    <p:anim calcmode="lin" valueType="num">
                                      <p:cBhvr>
                                        <p:cTn id="86" dur="1000" fill="hold"/>
                                        <p:tgtEl>
                                          <p:spTgt spid="8253"/>
                                        </p:tgtEl>
                                        <p:attrNameLst>
                                          <p:attrName>ppt_x</p:attrName>
                                        </p:attrNameLst>
                                      </p:cBhvr>
                                      <p:tavLst>
                                        <p:tav tm="0">
                                          <p:val>
                                            <p:strVal val="#ppt_x"/>
                                          </p:val>
                                        </p:tav>
                                        <p:tav tm="100000">
                                          <p:val>
                                            <p:strVal val="#ppt_x"/>
                                          </p:val>
                                        </p:tav>
                                      </p:tavLst>
                                    </p:anim>
                                    <p:anim calcmode="lin" valueType="num">
                                      <p:cBhvr>
                                        <p:cTn id="87" dur="1000" fill="hold"/>
                                        <p:tgtEl>
                                          <p:spTgt spid="8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82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a:extLst>
              <a:ext uri="{FF2B5EF4-FFF2-40B4-BE49-F238E27FC236}">
                <a16:creationId xmlns:a16="http://schemas.microsoft.com/office/drawing/2014/main" id="{D86066EF-AEFB-DF1E-0FAC-09D99CAB6357}"/>
              </a:ext>
            </a:extLst>
          </p:cNvPr>
          <p:cNvSpPr>
            <a:spLocks noGrp="1" noChangeArrowheads="1"/>
          </p:cNvSpPr>
          <p:nvPr>
            <p:ph idx="1"/>
          </p:nvPr>
        </p:nvSpPr>
        <p:spPr>
          <a:xfrm>
            <a:off x="457200" y="361950"/>
            <a:ext cx="8458200" cy="3886200"/>
          </a:xfrm>
          <a:solidFill>
            <a:schemeClr val="bg1"/>
          </a:solidFill>
        </p:spPr>
        <p:txBody>
          <a:bodyPr>
            <a:normAutofit lnSpcReduction="10000"/>
          </a:bodyPr>
          <a:lstStyle/>
          <a:p>
            <a:pPr eaLnBrk="1" hangingPunct="1">
              <a:buFontTx/>
              <a:buNone/>
              <a:defRPr/>
            </a:pPr>
            <a:r>
              <a:rPr lang="en-US" altLang="en-US" sz="2100" b="1" dirty="0">
                <a:solidFill>
                  <a:srgbClr val="6600FF"/>
                </a:solidFill>
              </a:rPr>
              <a:t>* </a:t>
            </a:r>
            <a:r>
              <a:rPr lang="en-US" altLang="en-US" sz="2100" b="1" u="sng" dirty="0" err="1">
                <a:solidFill>
                  <a:srgbClr val="6600FF"/>
                </a:solidFill>
                <a:latin typeface="Times New Roman" pitchFamily="18" charset="0"/>
              </a:rPr>
              <a:t>Bộ</a:t>
            </a:r>
            <a:r>
              <a:rPr lang="vi-VN" altLang="en-US" sz="2100" b="1" u="sng" dirty="0">
                <a:solidFill>
                  <a:srgbClr val="6600FF"/>
                </a:solidFill>
                <a:latin typeface="Times New Roman" pitchFamily="18" charset="0"/>
              </a:rPr>
              <a:t> </a:t>
            </a:r>
            <a:r>
              <a:rPr lang="en-US" altLang="en-US" sz="2100" b="1" u="sng" dirty="0" err="1">
                <a:solidFill>
                  <a:srgbClr val="6600FF"/>
                </a:solidFill>
                <a:latin typeface="Times New Roman" pitchFamily="18" charset="0"/>
              </a:rPr>
              <a:t>Lại</a:t>
            </a:r>
            <a:r>
              <a:rPr lang="en-US" altLang="en-US" sz="2100" b="1" u="sng" dirty="0">
                <a:solidFill>
                  <a:srgbClr val="6600FF"/>
                </a:solidFill>
                <a:latin typeface="Times New Roman" pitchFamily="18" charset="0"/>
              </a:rPr>
              <a:t> </a:t>
            </a:r>
            <a:r>
              <a:rPr lang="en-US" altLang="en-US" sz="2100" b="1" dirty="0">
                <a:solidFill>
                  <a:srgbClr val="6600FF"/>
                </a:solidFill>
                <a:latin typeface="Times New Roman" pitchFamily="18" charset="0"/>
              </a:rPr>
              <a: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Trông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coi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tuyển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bổ</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thăng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thưởng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và</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thăng</a:t>
            </a:r>
            <a:r>
              <a:rPr lang="vi-VN"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quan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tước</a:t>
            </a:r>
            <a:r>
              <a:rPr lang="en-US" altLang="en-US" sz="2100" dirty="0">
                <a:solidFill>
                  <a:srgbClr val="6600FF"/>
                </a:solidFill>
                <a:latin typeface="Times New Roman" pitchFamily="18" charset="0"/>
              </a:rPr>
              <a:t>;</a:t>
            </a:r>
            <a:endParaRPr lang="vi-VN" altLang="en-US" sz="2100" dirty="0">
              <a:solidFill>
                <a:srgbClr val="6600FF"/>
              </a:solidFill>
              <a:latin typeface="Times New Roman" pitchFamily="18" charset="0"/>
            </a:endParaRPr>
          </a:p>
          <a:p>
            <a:pPr marL="0" indent="0">
              <a:buNone/>
              <a:defRPr/>
            </a:pPr>
            <a:r>
              <a:rPr lang="vi-VN" altLang="en-US" sz="2100" b="1" dirty="0">
                <a:solidFill>
                  <a:srgbClr val="6600FF"/>
                </a:solidFill>
                <a:latin typeface="Times New Roman" pitchFamily="18" charset="0"/>
              </a:rPr>
              <a:t>* </a:t>
            </a:r>
            <a:r>
              <a:rPr lang="en-US" altLang="en-US" sz="2100" b="1" u="sng" dirty="0" err="1">
                <a:solidFill>
                  <a:srgbClr val="6600FF"/>
                </a:solidFill>
                <a:latin typeface="Times New Roman" pitchFamily="18" charset="0"/>
              </a:rPr>
              <a:t>Bộ</a:t>
            </a:r>
            <a:r>
              <a:rPr lang="vi-VN" altLang="en-US" sz="2100" b="1" u="sng" dirty="0">
                <a:solidFill>
                  <a:srgbClr val="6600FF"/>
                </a:solidFill>
                <a:latin typeface="Times New Roman" pitchFamily="18" charset="0"/>
              </a:rPr>
              <a:t> </a:t>
            </a:r>
            <a:r>
              <a:rPr lang="en-US" altLang="en-US" sz="2100" b="1" u="sng" dirty="0" err="1">
                <a:solidFill>
                  <a:srgbClr val="6600FF"/>
                </a:solidFill>
                <a:latin typeface="Times New Roman" pitchFamily="18" charset="0"/>
              </a:rPr>
              <a:t>Lễ</a:t>
            </a:r>
            <a:r>
              <a:rPr lang="en-US" altLang="en-US" sz="2100" b="1" u="sng" dirty="0">
                <a:solidFill>
                  <a:srgbClr val="6600FF"/>
                </a:solidFill>
                <a:latin typeface="Times New Roman" pitchFamily="18" charset="0"/>
              </a:rPr>
              <a:t> </a:t>
            </a:r>
            <a:r>
              <a:rPr lang="en-US" altLang="en-US" sz="2100" b="1" dirty="0">
                <a:solidFill>
                  <a:srgbClr val="6600FF"/>
                </a:solidFill>
                <a:latin typeface="Times New Roman" pitchFamily="18" charset="0"/>
              </a:rPr>
              <a: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Trông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coi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đặt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và</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tiến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hành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các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nghi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lễ</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yến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học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hành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cử</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đúc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ấn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tín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cắt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giữ</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người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coi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giữ</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đình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chùa</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miếu</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mạo</a:t>
            </a:r>
            <a:r>
              <a:rPr lang="en-US" altLang="en-US" sz="2100" dirty="0">
                <a:solidFill>
                  <a:srgbClr val="6600FF"/>
                </a:solidFill>
                <a:latin typeface="Times New Roman" pitchFamily="18" charset="0"/>
              </a:rPr>
              <a:t>;</a:t>
            </a:r>
            <a:endParaRPr lang="vi-VN" altLang="en-US" sz="2100" dirty="0">
              <a:solidFill>
                <a:srgbClr val="6600FF"/>
              </a:solidFill>
              <a:latin typeface="Times New Roman" pitchFamily="18" charset="0"/>
            </a:endParaRPr>
          </a:p>
          <a:p>
            <a:pPr marL="0" indent="0">
              <a:buNone/>
              <a:defRPr/>
            </a:pPr>
            <a:r>
              <a:rPr lang="en-US" altLang="en-US" sz="2100" b="1" dirty="0">
                <a:solidFill>
                  <a:srgbClr val="6600FF"/>
                </a:solidFill>
                <a:latin typeface="Times New Roman" pitchFamily="18" charset="0"/>
              </a:rPr>
              <a:t>* </a:t>
            </a:r>
            <a:r>
              <a:rPr lang="en-US" altLang="en-US" sz="2100" b="1" u="sng" dirty="0" err="1">
                <a:solidFill>
                  <a:srgbClr val="6600FF"/>
                </a:solidFill>
                <a:latin typeface="Times New Roman" pitchFamily="18" charset="0"/>
              </a:rPr>
              <a:t>Bộ</a:t>
            </a:r>
            <a:r>
              <a:rPr lang="vi-VN" altLang="en-US" sz="2100" b="1" u="sng" dirty="0">
                <a:solidFill>
                  <a:srgbClr val="6600FF"/>
                </a:solidFill>
                <a:latin typeface="Times New Roman" pitchFamily="18" charset="0"/>
              </a:rPr>
              <a:t> </a:t>
            </a:r>
            <a:r>
              <a:rPr lang="en-US" altLang="en-US" sz="2100" b="1" u="sng" dirty="0" err="1">
                <a:solidFill>
                  <a:srgbClr val="6600FF"/>
                </a:solidFill>
                <a:latin typeface="Times New Roman" pitchFamily="18" charset="0"/>
              </a:rPr>
              <a:t>Hộ</a:t>
            </a:r>
            <a:r>
              <a:rPr lang="en-US" altLang="en-US" sz="2100" b="1" u="sng" dirty="0">
                <a:solidFill>
                  <a:srgbClr val="6600FF"/>
                </a:solidFill>
                <a:latin typeface="Times New Roman" pitchFamily="18" charset="0"/>
              </a:rPr>
              <a:t> </a:t>
            </a:r>
            <a:r>
              <a:rPr lang="en-US" altLang="en-US" sz="2100" b="1" dirty="0">
                <a:solidFill>
                  <a:srgbClr val="6600FF"/>
                </a:solidFill>
                <a:latin typeface="Times New Roman" pitchFamily="18" charset="0"/>
              </a:rPr>
              <a: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Trông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coi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công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ruộng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đất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tài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chính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hộ</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khẩu</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tô</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thuế</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kho</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tàng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thóc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tiền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và</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lương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bổng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của</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quan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binh</a:t>
            </a:r>
            <a:endParaRPr lang="en-US" altLang="en-US" sz="2100" dirty="0">
              <a:solidFill>
                <a:srgbClr val="6600FF"/>
              </a:solidFill>
              <a:latin typeface="Times New Roman" pitchFamily="18" charset="0"/>
            </a:endParaRPr>
          </a:p>
          <a:p>
            <a:pPr marL="0" indent="0">
              <a:buNone/>
              <a:defRPr/>
            </a:pPr>
            <a:r>
              <a:rPr lang="en-US" altLang="en-US" sz="2100" b="1" dirty="0">
                <a:solidFill>
                  <a:srgbClr val="6600FF"/>
                </a:solidFill>
                <a:latin typeface="Times New Roman" pitchFamily="18" charset="0"/>
              </a:rPr>
              <a:t>* </a:t>
            </a:r>
            <a:r>
              <a:rPr lang="en-US" altLang="en-US" sz="2100" b="1" u="sng" dirty="0" err="1">
                <a:solidFill>
                  <a:srgbClr val="6600FF"/>
                </a:solidFill>
                <a:latin typeface="Times New Roman" pitchFamily="18" charset="0"/>
              </a:rPr>
              <a:t>Bộ</a:t>
            </a:r>
            <a:r>
              <a:rPr lang="vi-VN" altLang="en-US" sz="2100" b="1" u="sng" dirty="0">
                <a:solidFill>
                  <a:srgbClr val="6600FF"/>
                </a:solidFill>
                <a:latin typeface="Times New Roman" pitchFamily="18" charset="0"/>
              </a:rPr>
              <a:t> </a:t>
            </a:r>
            <a:r>
              <a:rPr lang="en-US" altLang="en-US" sz="2100" b="1" u="sng" dirty="0">
                <a:solidFill>
                  <a:srgbClr val="6600FF"/>
                </a:solidFill>
                <a:latin typeface="Times New Roman" pitchFamily="18" charset="0"/>
              </a:rPr>
              <a:t>Binh </a:t>
            </a:r>
            <a:r>
              <a:rPr lang="en-US" altLang="en-US" sz="2100" b="1" dirty="0">
                <a:solidFill>
                  <a:srgbClr val="6600FF"/>
                </a:solidFill>
                <a:latin typeface="Times New Roman" pitchFamily="18" charset="0"/>
              </a:rPr>
              <a: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Trông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coi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binh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chính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đặt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quan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trấn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thủ</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nơi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biên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cảnh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tổ</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chức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giữ</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gìn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các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nơi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hiểm</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yếu</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và</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ứng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phó</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các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khẩn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cấp</a:t>
            </a:r>
            <a:r>
              <a:rPr lang="en-US" altLang="en-US" sz="2100" dirty="0">
                <a:solidFill>
                  <a:srgbClr val="6600FF"/>
                </a:solidFill>
                <a:latin typeface="Times New Roman" pitchFamily="18" charset="0"/>
              </a:rPr>
              <a:t>;</a:t>
            </a:r>
          </a:p>
          <a:p>
            <a:pPr marL="0" indent="0">
              <a:buNone/>
              <a:defRPr/>
            </a:pPr>
            <a:r>
              <a:rPr lang="en-US" altLang="en-US" sz="2100" b="1" dirty="0">
                <a:solidFill>
                  <a:srgbClr val="6600FF"/>
                </a:solidFill>
                <a:latin typeface="Times New Roman" pitchFamily="18" charset="0"/>
              </a:rPr>
              <a:t>* </a:t>
            </a:r>
            <a:r>
              <a:rPr lang="en-US" altLang="en-US" sz="2100" b="1" u="sng" dirty="0" err="1">
                <a:solidFill>
                  <a:srgbClr val="6600FF"/>
                </a:solidFill>
                <a:latin typeface="Times New Roman" pitchFamily="18" charset="0"/>
              </a:rPr>
              <a:t>Bộ</a:t>
            </a:r>
            <a:r>
              <a:rPr lang="vi-VN" altLang="en-US" sz="2100" b="1" u="sng" dirty="0">
                <a:solidFill>
                  <a:srgbClr val="6600FF"/>
                </a:solidFill>
                <a:latin typeface="Times New Roman" pitchFamily="18" charset="0"/>
              </a:rPr>
              <a:t> </a:t>
            </a:r>
            <a:r>
              <a:rPr lang="en-US" altLang="en-US" sz="2100" b="1" u="sng" dirty="0" err="1">
                <a:solidFill>
                  <a:srgbClr val="6600FF"/>
                </a:solidFill>
                <a:latin typeface="Times New Roman" pitchFamily="18" charset="0"/>
              </a:rPr>
              <a:t>Hình</a:t>
            </a:r>
            <a:r>
              <a:rPr lang="en-US" altLang="en-US" sz="2100" b="1" u="sng" dirty="0">
                <a:solidFill>
                  <a:srgbClr val="6600FF"/>
                </a:solidFill>
                <a:latin typeface="Times New Roman" pitchFamily="18" charset="0"/>
              </a:rPr>
              <a:t> </a:t>
            </a:r>
            <a:r>
              <a:rPr lang="en-US" altLang="en-US" sz="2100" b="1" dirty="0">
                <a:solidFill>
                  <a:srgbClr val="6600FF"/>
                </a:solidFill>
                <a:latin typeface="Times New Roman" pitchFamily="18" charset="0"/>
              </a:rPr>
              <a: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Trông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coi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hành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luật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lệnh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hành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pháp</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xét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lại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các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tù</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đày</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kiện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cáo</a:t>
            </a:r>
            <a:r>
              <a:rPr lang="en-US" altLang="en-US" sz="2100" dirty="0">
                <a:solidFill>
                  <a:srgbClr val="6600FF"/>
                </a:solidFill>
                <a:latin typeface="Times New Roman" pitchFamily="18" charset="0"/>
              </a:rPr>
              <a:t>;</a:t>
            </a:r>
            <a:endParaRPr lang="vi-VN" altLang="en-US" sz="2100" dirty="0">
              <a:solidFill>
                <a:srgbClr val="6600FF"/>
              </a:solidFill>
              <a:latin typeface="Times New Roman" pitchFamily="18" charset="0"/>
            </a:endParaRPr>
          </a:p>
          <a:p>
            <a:pPr marL="0" indent="0">
              <a:buNone/>
              <a:defRPr/>
            </a:pPr>
            <a:r>
              <a:rPr lang="en-US" altLang="en-US" sz="2100" b="1" dirty="0">
                <a:solidFill>
                  <a:srgbClr val="6600FF"/>
                </a:solidFill>
                <a:latin typeface="Times New Roman" pitchFamily="18" charset="0"/>
              </a:rPr>
              <a:t>* </a:t>
            </a:r>
            <a:r>
              <a:rPr lang="en-US" altLang="en-US" sz="2100" b="1" u="sng" dirty="0" err="1">
                <a:solidFill>
                  <a:srgbClr val="6600FF"/>
                </a:solidFill>
                <a:latin typeface="Times New Roman" pitchFamily="18" charset="0"/>
              </a:rPr>
              <a:t>Bộ</a:t>
            </a:r>
            <a:r>
              <a:rPr lang="vi-VN" altLang="en-US" sz="2100" b="1" u="sng" dirty="0">
                <a:solidFill>
                  <a:srgbClr val="6600FF"/>
                </a:solidFill>
                <a:latin typeface="Times New Roman" pitchFamily="18" charset="0"/>
              </a:rPr>
              <a:t> </a:t>
            </a:r>
            <a:r>
              <a:rPr lang="en-US" altLang="en-US" sz="2100" b="1" u="sng" dirty="0" err="1">
                <a:solidFill>
                  <a:srgbClr val="6600FF"/>
                </a:solidFill>
                <a:latin typeface="Times New Roman" pitchFamily="18" charset="0"/>
              </a:rPr>
              <a:t>Công</a:t>
            </a:r>
            <a:r>
              <a:rPr lang="en-US" altLang="en-US" sz="2100" b="1" u="sng" dirty="0">
                <a:solidFill>
                  <a:srgbClr val="6600FF"/>
                </a:solidFill>
                <a:latin typeface="Times New Roman" pitchFamily="18" charset="0"/>
              </a:rPr>
              <a:t> </a:t>
            </a:r>
            <a:r>
              <a:rPr lang="en-US" altLang="en-US" sz="2100" b="1" dirty="0">
                <a:solidFill>
                  <a:srgbClr val="6600FF"/>
                </a:solidFill>
                <a:latin typeface="Times New Roman" pitchFamily="18" charset="0"/>
              </a:rPr>
              <a:t>:</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Trông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coi</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việc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xây</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dựng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sửa</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chữa</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cầu</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đường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cung</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điện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thành</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trì</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và</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quản</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đốc</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thợ</a:t>
            </a:r>
            <a:r>
              <a:rPr lang="en-US" altLang="en-US" sz="2100" dirty="0">
                <a:solidFill>
                  <a:srgbClr val="6600FF"/>
                </a:solidFill>
                <a:latin typeface="Times New Roman" pitchFamily="18" charset="0"/>
              </a:rPr>
              <a:t> </a:t>
            </a:r>
            <a:r>
              <a:rPr lang="en-US" altLang="en-US" sz="2100" dirty="0" err="1">
                <a:solidFill>
                  <a:srgbClr val="6600FF"/>
                </a:solidFill>
                <a:latin typeface="Times New Roman" pitchFamily="18" charset="0"/>
              </a:rPr>
              <a:t>thuyền</a:t>
            </a:r>
            <a:r>
              <a:rPr lang="en-US" altLang="en-US" sz="2100" dirty="0">
                <a:solidFill>
                  <a:srgbClr val="6600FF"/>
                </a:solidFill>
                <a:latin typeface="Times New Roman" pitchFamily="18" charset="0"/>
              </a:rPr>
              <a:t>.</a:t>
            </a:r>
          </a:p>
        </p:txBody>
      </p:sp>
      <p:sp>
        <p:nvSpPr>
          <p:cNvPr id="2" name="Left Arrow 1">
            <a:hlinkClick r:id="rId3" action="ppaction://hlinksldjump"/>
            <a:extLst>
              <a:ext uri="{FF2B5EF4-FFF2-40B4-BE49-F238E27FC236}">
                <a16:creationId xmlns:a16="http://schemas.microsoft.com/office/drawing/2014/main" id="{10B12C9B-D4D8-E9DD-801B-FFECE4083AD3}"/>
              </a:ext>
            </a:extLst>
          </p:cNvPr>
          <p:cNvSpPr/>
          <p:nvPr/>
        </p:nvSpPr>
        <p:spPr>
          <a:xfrm>
            <a:off x="7417594" y="3986213"/>
            <a:ext cx="309563" cy="3345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75">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1000"/>
                                        <p:tgtEl>
                                          <p:spTgt spid="118787">
                                            <p:txEl>
                                              <p:pRg st="0" end="0"/>
                                            </p:txEl>
                                          </p:spTgt>
                                        </p:tgtEl>
                                      </p:cBhvr>
                                    </p:animEffect>
                                    <p:anim calcmode="lin" valueType="num">
                                      <p:cBhvr>
                                        <p:cTn id="8" dur="10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7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8787">
                                            <p:txEl>
                                              <p:pRg st="1" end="1"/>
                                            </p:txEl>
                                          </p:spTgt>
                                        </p:tgtEl>
                                        <p:attrNameLst>
                                          <p:attrName>style.visibility</p:attrName>
                                        </p:attrNameLst>
                                      </p:cBhvr>
                                      <p:to>
                                        <p:strVal val="visible"/>
                                      </p:to>
                                    </p:set>
                                    <p:animEffect transition="in" filter="fade">
                                      <p:cBhvr>
                                        <p:cTn id="14" dur="1000"/>
                                        <p:tgtEl>
                                          <p:spTgt spid="118787">
                                            <p:txEl>
                                              <p:pRg st="1" end="1"/>
                                            </p:txEl>
                                          </p:spTgt>
                                        </p:tgtEl>
                                      </p:cBhvr>
                                    </p:animEffect>
                                    <p:anim calcmode="lin" valueType="num">
                                      <p:cBhvr>
                                        <p:cTn id="15" dur="10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7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8787">
                                            <p:txEl>
                                              <p:pRg st="2" end="2"/>
                                            </p:txEl>
                                          </p:spTgt>
                                        </p:tgtEl>
                                        <p:attrNameLst>
                                          <p:attrName>style.visibility</p:attrName>
                                        </p:attrNameLst>
                                      </p:cBhvr>
                                      <p:to>
                                        <p:strVal val="visible"/>
                                      </p:to>
                                    </p:set>
                                    <p:animEffect transition="in" filter="fade">
                                      <p:cBhvr>
                                        <p:cTn id="21" dur="1000"/>
                                        <p:tgtEl>
                                          <p:spTgt spid="118787">
                                            <p:txEl>
                                              <p:pRg st="2" end="2"/>
                                            </p:txEl>
                                          </p:spTgt>
                                        </p:tgtEl>
                                      </p:cBhvr>
                                    </p:animEffect>
                                    <p:anim calcmode="lin" valueType="num">
                                      <p:cBhvr>
                                        <p:cTn id="22" dur="1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87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8787">
                                            <p:txEl>
                                              <p:pRg st="3" end="3"/>
                                            </p:txEl>
                                          </p:spTgt>
                                        </p:tgtEl>
                                        <p:attrNameLst>
                                          <p:attrName>style.visibility</p:attrName>
                                        </p:attrNameLst>
                                      </p:cBhvr>
                                      <p:to>
                                        <p:strVal val="visible"/>
                                      </p:to>
                                    </p:set>
                                    <p:animEffect transition="in" filter="fade">
                                      <p:cBhvr>
                                        <p:cTn id="28" dur="1000"/>
                                        <p:tgtEl>
                                          <p:spTgt spid="118787">
                                            <p:txEl>
                                              <p:pRg st="3" end="3"/>
                                            </p:txEl>
                                          </p:spTgt>
                                        </p:tgtEl>
                                      </p:cBhvr>
                                    </p:animEffect>
                                    <p:anim calcmode="lin" valueType="num">
                                      <p:cBhvr>
                                        <p:cTn id="29"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18787">
                                            <p:txEl>
                                              <p:pRg st="4" end="4"/>
                                            </p:txEl>
                                          </p:spTgt>
                                        </p:tgtEl>
                                        <p:attrNameLst>
                                          <p:attrName>style.visibility</p:attrName>
                                        </p:attrNameLst>
                                      </p:cBhvr>
                                      <p:to>
                                        <p:strVal val="visible"/>
                                      </p:to>
                                    </p:set>
                                    <p:animEffect transition="in" filter="fade">
                                      <p:cBhvr>
                                        <p:cTn id="35" dur="1000"/>
                                        <p:tgtEl>
                                          <p:spTgt spid="118787">
                                            <p:txEl>
                                              <p:pRg st="4" end="4"/>
                                            </p:txEl>
                                          </p:spTgt>
                                        </p:tgtEl>
                                      </p:cBhvr>
                                    </p:animEffect>
                                    <p:anim calcmode="lin" valueType="num">
                                      <p:cBhvr>
                                        <p:cTn id="36" dur="10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18787">
                                            <p:txEl>
                                              <p:pRg st="5" end="5"/>
                                            </p:txEl>
                                          </p:spTgt>
                                        </p:tgtEl>
                                        <p:attrNameLst>
                                          <p:attrName>style.visibility</p:attrName>
                                        </p:attrNameLst>
                                      </p:cBhvr>
                                      <p:to>
                                        <p:strVal val="visible"/>
                                      </p:to>
                                    </p:set>
                                    <p:animEffect transition="in" filter="fade">
                                      <p:cBhvr>
                                        <p:cTn id="42" dur="1000"/>
                                        <p:tgtEl>
                                          <p:spTgt spid="118787">
                                            <p:txEl>
                                              <p:pRg st="5" end="5"/>
                                            </p:txEl>
                                          </p:spTgt>
                                        </p:tgtEl>
                                      </p:cBhvr>
                                    </p:animEffect>
                                    <p:anim calcmode="lin" valueType="num">
                                      <p:cBhvr>
                                        <p:cTn id="43" dur="10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9">
            <a:extLst>
              <a:ext uri="{FF2B5EF4-FFF2-40B4-BE49-F238E27FC236}">
                <a16:creationId xmlns:a16="http://schemas.microsoft.com/office/drawing/2014/main" id="{6C445CB6-3FDE-C417-F6C4-7747D224A269}"/>
              </a:ext>
            </a:extLst>
          </p:cNvPr>
          <p:cNvSpPr txBox="1">
            <a:spLocks noChangeArrowheads="1"/>
          </p:cNvSpPr>
          <p:nvPr/>
        </p:nvSpPr>
        <p:spPr bwMode="auto">
          <a:xfrm>
            <a:off x="5031581" y="3436144"/>
            <a:ext cx="259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id="{060D9ABC-A3C2-3704-F966-2BE69C59B8A6}"/>
              </a:ext>
            </a:extLst>
          </p:cNvPr>
          <p:cNvSpPr/>
          <p:nvPr/>
        </p:nvSpPr>
        <p:spPr>
          <a:xfrm>
            <a:off x="5328048" y="250032"/>
            <a:ext cx="2430065" cy="1565672"/>
          </a:xfrm>
          <a:prstGeom prst="cloudCallou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13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Lê </a:t>
            </a:r>
            <a:r>
              <a:rPr lang="en-US" dirty="0" err="1">
                <a:latin typeface="Times New Roman" panose="02020603050405020304" pitchFamily="18" charset="0"/>
                <a:cs typeface="Times New Roman" panose="02020603050405020304" pitchFamily="18" charset="0"/>
              </a:rPr>
              <a:t>Thánh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Tông</a:t>
            </a:r>
            <a:r>
              <a:rPr lang="en-US" dirty="0">
                <a:latin typeface="Times New Roman" panose="02020603050405020304" pitchFamily="18" charset="0"/>
                <a:cs typeface="Times New Roman" panose="02020603050405020304" pitchFamily="18" charset="0"/>
              </a:rPr>
              <a:t>?</a:t>
            </a:r>
          </a:p>
        </p:txBody>
      </p:sp>
      <p:sp>
        <p:nvSpPr>
          <p:cNvPr id="12" name="Thought Bubble: Cloud 11">
            <a:extLst>
              <a:ext uri="{FF2B5EF4-FFF2-40B4-BE49-F238E27FC236}">
                <a16:creationId xmlns:a16="http://schemas.microsoft.com/office/drawing/2014/main" id="{A61C24AD-5EE7-4E62-C0CB-B503680280A6}"/>
              </a:ext>
            </a:extLst>
          </p:cNvPr>
          <p:cNvSpPr/>
          <p:nvPr/>
        </p:nvSpPr>
        <p:spPr>
          <a:xfrm>
            <a:off x="5042298" y="195263"/>
            <a:ext cx="2753915" cy="1674019"/>
          </a:xfrm>
          <a:prstGeom prst="cloudCallou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a:p>
            <a:pPr algn="ctr">
              <a:defRPr/>
            </a:pP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Lê </a:t>
            </a:r>
            <a:r>
              <a:rPr lang="en-US" dirty="0" err="1">
                <a:latin typeface="Times New Roman" panose="02020603050405020304" pitchFamily="18" charset="0"/>
                <a:cs typeface="Times New Roman" panose="02020603050405020304" pitchFamily="18" charset="0"/>
              </a:rPr>
              <a:t>Thánh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đâu</a:t>
            </a:r>
            <a:r>
              <a:rPr lang="en-US" dirty="0">
                <a:latin typeface="Times New Roman" panose="02020603050405020304" pitchFamily="18" charset="0"/>
                <a:cs typeface="Times New Roman" panose="02020603050405020304" pitchFamily="18" charset="0"/>
              </a:rPr>
              <a:t>?</a:t>
            </a:r>
          </a:p>
          <a:p>
            <a:pPr algn="ctr">
              <a:defRPr/>
            </a:pPr>
            <a:endParaRPr lang="en-US"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1844</Words>
  <Application>Microsoft Office PowerPoint</Application>
  <PresentationFormat>On-screen Show (16:9)</PresentationFormat>
  <Paragraphs>194</Paragraphs>
  <Slides>32</Slides>
  <Notes>1</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Microsoft YaHei</vt:lpstr>
      <vt:lpstr>.VnArial</vt:lpstr>
      <vt:lpstr>Arial</vt:lpstr>
      <vt:lpstr>Calibri</vt:lpstr>
      <vt:lpstr>Times New Roman</vt:lpstr>
      <vt:lpstr>Trebuchet MS</vt:lpstr>
      <vt:lpstr>UTM Cooper Black</vt:lpstr>
      <vt:lpstr>Wingdings 2</vt:lpstr>
      <vt:lpstr>Office Theme</vt:lpstr>
      <vt:lpstr>        Khi khai quật chiếc tàu đắm ở biển Cù Lao Chàm (Quảng Nam) các nhà khảo cổ học đã phát hiện một chiếc bình gốm có niên đại thời Lê Sơ.  Hãy chia sẻ hiểu biết của em về vương triều Lê sơ cũng như đóng góp của vương triều này với văn minh Đại Việt.</vt:lpstr>
      <vt:lpstr>PowerPoint Presentation</vt:lpstr>
      <vt:lpstr>Tiết 45 - Bài 17: ĐẠI VIỆT THỜI LÊ SƠ (1428- 1527)</vt:lpstr>
      <vt:lpstr>THẢO LUẬN NHÓM</vt:lpstr>
      <vt:lpstr>PowerPoint Presentation</vt:lpstr>
      <vt:lpstr>Sơ đồ tổ chức nhà nước thời Lê sơ</vt:lpstr>
      <vt:lpstr>PowerPoint Presentation</vt:lpstr>
      <vt:lpstr>PowerPoint Presentation</vt:lpstr>
      <vt:lpstr>PowerPoint Presentation</vt:lpstr>
      <vt:lpstr>PowerPoint Presentation</vt:lpstr>
      <vt:lpstr>* Quân đội:</vt:lpstr>
      <vt:lpstr>PowerPoint Presentation</vt:lpstr>
      <vt:lpstr>PowerPoint Presentation</vt:lpstr>
      <vt:lpstr>PowerPoint Presentation</vt:lpstr>
      <vt:lpstr>VŨ KHÍ THỜI LÊ</vt:lpstr>
      <vt:lpstr>PowerPoint Presentation</vt:lpstr>
      <vt:lpstr>PowerPoint Presentation</vt:lpstr>
      <vt:lpstr>PowerPoint Presentation</vt:lpstr>
      <vt:lpstr>PowerPoint Presentation</vt:lpstr>
      <vt:lpstr>PowerPoint Presentation</vt:lpstr>
      <vt:lpstr>PowerPoint Presentation</vt:lpstr>
      <vt:lpstr>Bài 17: ĐẠI VIỆT THỜI LÊ SƠ ( 1428- 1527)</vt:lpstr>
      <vt:lpstr>PowerPoint Presentation</vt:lpstr>
      <vt:lpstr>H.Chủ trương bảo vệ chủ quyền lãnh thổ quốc gia của triều Lê sơ thể hiện như thế nào qua lời căn dặn của Vua Lê Thánh Tông? Theo em, nhiệm vụ của học sinh trong vấn đề bảo vệ chủ quyền quốc gia là gì?</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52</cp:revision>
  <dcterms:created xsi:type="dcterms:W3CDTF">2018-03-23T14:56:58Z</dcterms:created>
  <dcterms:modified xsi:type="dcterms:W3CDTF">2025-04-07T09:28:33Z</dcterms:modified>
</cp:coreProperties>
</file>