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2" r:id="rId3"/>
    <p:sldId id="257" r:id="rId4"/>
    <p:sldId id="310" r:id="rId5"/>
    <p:sldId id="273" r:id="rId6"/>
    <p:sldId id="290" r:id="rId7"/>
    <p:sldId id="317" r:id="rId8"/>
    <p:sldId id="320" r:id="rId9"/>
    <p:sldId id="319" r:id="rId10"/>
    <p:sldId id="318" r:id="rId11"/>
    <p:sldId id="311" r:id="rId12"/>
    <p:sldId id="294" r:id="rId13"/>
    <p:sldId id="313" r:id="rId14"/>
    <p:sldId id="312" r:id="rId15"/>
    <p:sldId id="297" r:id="rId16"/>
    <p:sldId id="314" r:id="rId17"/>
    <p:sldId id="321" r:id="rId18"/>
    <p:sldId id="322" r:id="rId19"/>
    <p:sldId id="323" r:id="rId20"/>
    <p:sldId id="324" r:id="rId21"/>
    <p:sldId id="325" r:id="rId22"/>
    <p:sldId id="326" r:id="rId23"/>
    <p:sldId id="299" r:id="rId24"/>
    <p:sldId id="305" r:id="rId25"/>
    <p:sldId id="315" r:id="rId26"/>
    <p:sldId id="316" r:id="rId27"/>
    <p:sldId id="307" r:id="rId28"/>
    <p:sldId id="308" r:id="rId29"/>
  </p:sldIdLst>
  <p:sldSz cx="12192000" cy="6858000"/>
  <p:notesSz cx="6858000" cy="9144000"/>
  <p:custDataLst>
    <p:tags r:id="rId3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110" d="100"/>
          <a:sy n="110" d="100"/>
        </p:scale>
        <p:origin x="114"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171882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637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73687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72278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30899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22512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98534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0140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5772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9839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pPr/>
              <a:t>02/10/2024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17358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02/10/2024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2679786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175846" y="890955"/>
            <a:ext cx="12016154" cy="2813890"/>
          </a:xfrm>
        </p:spPr>
        <p:txBody>
          <a:bodyPr>
            <a:noAutofit/>
          </a:bodyPr>
          <a:lstStyle/>
          <a:p>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en-US" sz="4800" b="1" smtClean="0">
                <a:solidFill>
                  <a:srgbClr val="FFFF00"/>
                </a:solidFill>
              </a:rPr>
              <a:t/>
            </a:r>
            <a:br>
              <a:rPr lang="en-US" sz="4800" b="1" smtClean="0">
                <a:solidFill>
                  <a:srgbClr val="FFFF00"/>
                </a:solidFill>
              </a:rPr>
            </a:br>
            <a:r>
              <a:rPr lang="vi-VN" sz="4800" b="1" smtClean="0">
                <a:solidFill>
                  <a:srgbClr val="FFFF00"/>
                </a:solidFill>
              </a:rPr>
              <a:t>BÀI </a:t>
            </a:r>
            <a:r>
              <a:rPr lang="en-US" sz="4800" b="1" smtClean="0">
                <a:solidFill>
                  <a:srgbClr val="FFFF00"/>
                </a:solidFill>
                <a:latin typeface="Times New Roman" pitchFamily="18" charset="0"/>
                <a:cs typeface="Times New Roman" pitchFamily="18" charset="0"/>
              </a:rPr>
              <a:t>3: </a:t>
            </a:r>
            <a:r>
              <a:rPr lang="en-US" sz="4800" b="1" smtClean="0">
                <a:solidFill>
                  <a:srgbClr val="FFFF00"/>
                </a:solidFill>
              </a:rPr>
              <a:t>PHONG TRÀO VĂN HÓA PHỤC HƯNG VÀ CẢI CÁCH TÔN GIÁO</a:t>
            </a:r>
            <a:r>
              <a:rPr lang="en-US" sz="4800" smtClean="0"/>
              <a:t/>
            </a:r>
            <a:br>
              <a:rPr lang="en-US" sz="4800" smtClean="0"/>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076" y="607793"/>
            <a:ext cx="10216062" cy="5702638"/>
          </a:xfrm>
          <a:prstGeom prst="rect">
            <a:avLst/>
          </a:prstGeom>
        </p:spPr>
      </p:pic>
    </p:spTree>
    <p:extLst>
      <p:ext uri="{BB962C8B-B14F-4D97-AF65-F5344CB8AC3E}">
        <p14:creationId xmlns:p14="http://schemas.microsoft.com/office/powerpoint/2010/main" val="310053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0" name="Picture 2"/>
          <p:cNvPicPr>
            <a:picLocks noChangeAspect="1" noChangeArrowheads="1"/>
          </p:cNvPicPr>
          <p:nvPr/>
        </p:nvPicPr>
        <p:blipFill>
          <a:blip r:embed="rId2"/>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23" y="1012094"/>
            <a:ext cx="10319657" cy="1231106"/>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b, </a:t>
            </a:r>
            <a:r>
              <a:rPr lang="en-US" sz="2800" b="1" smtClean="0">
                <a:latin typeface="Times New Roman" panose="02020603050405020304" pitchFamily="18" charset="0"/>
                <a:cs typeface="Times New Roman" panose="02020603050405020304" pitchFamily="18" charset="0"/>
              </a:rPr>
              <a:t>Ý nghĩa và tác động của phong trào Văn hóa Phục hưng đối với </a:t>
            </a:r>
          </a:p>
          <a:p>
            <a:r>
              <a:rPr lang="en-US" sz="2800" b="1" smtClean="0">
                <a:latin typeface="Times New Roman" panose="02020603050405020304" pitchFamily="18" charset="0"/>
                <a:cs typeface="Times New Roman" panose="02020603050405020304" pitchFamily="18" charset="0"/>
              </a:rPr>
              <a:t>xã hội Tây Âu</a:t>
            </a:r>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
        <p:nvSpPr>
          <p:cNvPr id="3" name="Rectangle 2"/>
          <p:cNvSpPr/>
          <p:nvPr/>
        </p:nvSpPr>
        <p:spPr>
          <a:xfrm>
            <a:off x="409304" y="2131334"/>
            <a:ext cx="10032274" cy="1877437"/>
          </a:xfrm>
          <a:prstGeom prst="rect">
            <a:avLst/>
          </a:prstGeom>
        </p:spPr>
        <p:txBody>
          <a:bodyPr wrap="square">
            <a:spAutoFit/>
          </a:bodyPr>
          <a:lstStyle/>
          <a:p>
            <a:pPr lvl="0"/>
            <a:r>
              <a:rPr lang="nl-NL" sz="2800" b="1">
                <a:solidFill>
                  <a:prstClr val="black"/>
                </a:solidFill>
                <a:latin typeface="Times New Roman" panose="02020603050405020304" pitchFamily="18" charset="0"/>
                <a:cs typeface="Times New Roman" panose="02020603050405020304" pitchFamily="18" charset="0"/>
              </a:rPr>
              <a:t>- </a:t>
            </a:r>
            <a:r>
              <a:rPr lang="nl-NL" sz="2800">
                <a:solidFill>
                  <a:prstClr val="black"/>
                </a:solidFill>
                <a:latin typeface="Times New Roman" panose="02020603050405020304" pitchFamily="18" charset="0"/>
                <a:cs typeface="Times New Roman" panose="02020603050405020304" pitchFamily="18" charset="0"/>
              </a:rPr>
              <a:t>Lên án gay gắt Giáo hội Thiên chúa giáo, đả phá trật tự phong kiến  </a:t>
            </a:r>
            <a:endParaRPr lang="en-US" sz="2800">
              <a:solidFill>
                <a:prstClr val="black"/>
              </a:solidFill>
              <a:latin typeface="Times New Roman" panose="02020603050405020304" pitchFamily="18" charset="0"/>
              <a:cs typeface="Times New Roman" panose="02020603050405020304" pitchFamily="18" charset="0"/>
            </a:endParaRPr>
          </a:p>
          <a:p>
            <a:pPr lvl="0"/>
            <a:r>
              <a:rPr lang="nl-NL" sz="2800">
                <a:solidFill>
                  <a:prstClr val="black"/>
                </a:solidFill>
                <a:latin typeface="Times New Roman" panose="02020603050405020304" pitchFamily="18" charset="0"/>
                <a:cs typeface="Times New Roman" panose="02020603050405020304" pitchFamily="18" charset="0"/>
              </a:rPr>
              <a:t> - Đề cao giá trị con người, đề cao khoa học tự nhiên, xây dựng thế giới quan tư duy vật.</a:t>
            </a:r>
            <a:endParaRPr lang="en-US" sz="2800">
              <a:solidFill>
                <a:prstClr val="black"/>
              </a:solidFill>
              <a:latin typeface="Times New Roman" panose="02020603050405020304" pitchFamily="18" charset="0"/>
              <a:cs typeface="Times New Roman" panose="02020603050405020304" pitchFamily="18" charset="0"/>
            </a:endParaRPr>
          </a:p>
          <a:p>
            <a:pPr lvl="0"/>
            <a:r>
              <a:rPr lang="en-US" sz="3200">
                <a:solidFill>
                  <a:prstClr val="black"/>
                </a:solidFill>
              </a:rPr>
              <a:t> </a:t>
            </a:r>
            <a:r>
              <a:rPr lang="nl-NL" sz="2800">
                <a:solidFill>
                  <a:prstClr val="black"/>
                </a:solidFill>
                <a:latin typeface="Times New Roman" panose="02020603050405020304" pitchFamily="18" charset="0"/>
                <a:cs typeface="Times New Roman" panose="02020603050405020304" pitchFamily="18" charset="0"/>
              </a:rPr>
              <a:t>- Phát động quần chúng đấu tranh chống lại xã hội phong kiến </a:t>
            </a:r>
            <a:endParaRPr lang="en-US" sz="280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092" y="751656"/>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3" name="TextBox 2"/>
          <p:cNvSpPr txBox="1"/>
          <p:nvPr/>
        </p:nvSpPr>
        <p:spPr>
          <a:xfrm>
            <a:off x="470262" y="1632522"/>
            <a:ext cx="11355977" cy="1846659"/>
          </a:xfrm>
          <a:prstGeom prst="rect">
            <a:avLst/>
          </a:prstGeom>
          <a:noFill/>
        </p:spPr>
        <p:txBody>
          <a:bodyPr wrap="square" rtlCol="0">
            <a:spAutoFit/>
          </a:bodyPr>
          <a:lstStyle/>
          <a:p>
            <a:r>
              <a:rPr lang="en-US" sz="3200" smtClean="0"/>
              <a:t>-  </a:t>
            </a:r>
            <a:r>
              <a:rPr lang="en-US" sz="3200"/>
              <a:t>N</a:t>
            </a:r>
            <a:r>
              <a:rPr lang="en-US" sz="3200" smtClean="0"/>
              <a:t>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46" y="1147620"/>
            <a:ext cx="5076092" cy="2246769"/>
          </a:xfrm>
          <a:prstGeom prst="rect">
            <a:avLst/>
          </a:prstGeom>
        </p:spPr>
        <p:txBody>
          <a:bodyPr wrap="square">
            <a:spAutoFit/>
          </a:bodyPr>
          <a:lstStyle/>
          <a:p>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0" y="408039"/>
            <a:ext cx="10187353"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2754923"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solidFill>
                  <a:schemeClr val="accent1"/>
                </a:solidFill>
                <a:latin typeface="Times New Roman" pitchFamily="18" charset="0"/>
                <a:cs typeface="Times New Roman" pitchFamily="18" charset="0"/>
              </a:rPr>
              <a:t>Nhân</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vật</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lịch</a:t>
            </a:r>
            <a:r>
              <a:rPr lang="en-US" sz="2000" dirty="0" smtClean="0">
                <a:solidFill>
                  <a:schemeClr val="accent1"/>
                </a:solidFill>
                <a:latin typeface="Times New Roman" pitchFamily="18" charset="0"/>
                <a:cs typeface="Times New Roman" pitchFamily="18" charset="0"/>
              </a:rPr>
              <a:t> </a:t>
            </a:r>
            <a:r>
              <a:rPr lang="en-US" sz="2000" dirty="0" err="1" smtClean="0">
                <a:solidFill>
                  <a:schemeClr val="accent1"/>
                </a:solidFill>
                <a:latin typeface="Times New Roman" pitchFamily="18" charset="0"/>
                <a:cs typeface="Times New Roman" pitchFamily="18" charset="0"/>
              </a:rPr>
              <a:t>sử</a:t>
            </a:r>
            <a:endParaRPr lang="en-US" sz="20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6154"/>
            <a:ext cx="7684416" cy="584775"/>
          </a:xfrm>
          <a:prstGeom prst="rect">
            <a:avLst/>
          </a:prstGeom>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505097" y="1170929"/>
            <a:ext cx="10824754" cy="4893647"/>
          </a:xfrm>
          <a:prstGeom prst="rect">
            <a:avLst/>
          </a:prstGeom>
          <a:noFill/>
        </p:spPr>
        <p:txBody>
          <a:bodyPr wrap="square" rtlCol="0">
            <a:spAutoFit/>
          </a:bodyPr>
          <a:lstStyle/>
          <a:p>
            <a:r>
              <a:rPr lang="en-US" sz="2400" b="1" smtClean="0"/>
              <a:t>a, Nguyên nhân bùng nổ</a:t>
            </a:r>
            <a:endParaRPr lang="en-US" sz="2400" smtClean="0"/>
          </a:p>
          <a:p>
            <a:pPr marL="342900" indent="-342900">
              <a:buFontTx/>
              <a:buChar char="-"/>
            </a:pPr>
            <a:r>
              <a:rPr lang="en-US" sz="2400" smtClean="0"/>
              <a:t> nhữngĐến thế kỉ XVI, Giáo hôi Thiên Chúa giáo ngày càng có xu hướng cản trở sự phát triển của giai cấp tư sản.</a:t>
            </a:r>
          </a:p>
          <a:p>
            <a:r>
              <a:rPr lang="en-US" sz="2400" smtClean="0"/>
              <a:t>-&gt; bùng nổ phong trào Cải cách tôn giáo.</a:t>
            </a:r>
          </a:p>
          <a:p>
            <a:r>
              <a:rPr lang="en-US" sz="2400" b="1" smtClean="0"/>
              <a:t> b, Nội dung cơ bản</a:t>
            </a:r>
            <a:endParaRPr lang="en-US" sz="2400" smtClean="0"/>
          </a:p>
          <a:p>
            <a:r>
              <a:rPr lang="en-US" sz="2400" smtClean="0"/>
              <a:t>- Phê phán những hành không chuẩn mực Giáo hoàng. </a:t>
            </a:r>
          </a:p>
          <a:p>
            <a:r>
              <a:rPr lang="en-US" sz="2400" smtClean="0"/>
              <a:t>- Chỉ trích mạnh mẽ những giáo lí giả dối của Giáo hội</a:t>
            </a:r>
          </a:p>
          <a:p>
            <a:r>
              <a:rPr lang="en-US" sz="2400" smtClean="0"/>
              <a:t>- Đòi bãi bỏ những hủ tục, lễ nghi phiền toái.</a:t>
            </a:r>
          </a:p>
          <a:p>
            <a:r>
              <a:rPr lang="en-US" sz="2400" smtClean="0"/>
              <a:t>- Ủng hộ việc làm giàu của giai cấp tư sản.</a:t>
            </a:r>
          </a:p>
          <a:p>
            <a:r>
              <a:rPr lang="en-US" sz="2400" b="1" smtClean="0"/>
              <a:t>c, Tác động</a:t>
            </a:r>
            <a:endParaRPr lang="en-US" sz="2400" smtClean="0"/>
          </a:p>
          <a:p>
            <a:r>
              <a:rPr lang="en-US" sz="2400" smtClean="0"/>
              <a:t>Các thế lực bảo thủ đã đàn áp những người theo Tân giáo dẫn đến tình trạng bất ổn trong xã hội Tây Âu TK XVI - TK XVII và châm ngòi cho cuộc chiến tranh nông dân ở Đức năm 1524.</a:t>
            </a: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3" y="789638"/>
            <a:ext cx="9919062" cy="5211382"/>
          </a:xfrm>
          <a:prstGeom prst="rect">
            <a:avLst/>
          </a:prstGeom>
        </p:spPr>
      </p:pic>
    </p:spTree>
    <p:extLst>
      <p:ext uri="{BB962C8B-B14F-4D97-AF65-F5344CB8AC3E}">
        <p14:creationId xmlns:p14="http://schemas.microsoft.com/office/powerpoint/2010/main" val="372760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5692" y="695568"/>
            <a:ext cx="10546080" cy="5676757"/>
          </a:xfrm>
          <a:prstGeom prst="rect">
            <a:avLst/>
          </a:prstGeom>
        </p:spPr>
      </p:pic>
    </p:spTree>
    <p:extLst>
      <p:ext uri="{BB962C8B-B14F-4D97-AF65-F5344CB8AC3E}">
        <p14:creationId xmlns:p14="http://schemas.microsoft.com/office/powerpoint/2010/main" val="199283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2037" y="937987"/>
            <a:ext cx="102523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Câu 1.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Quê hương của phong trào văn hoá Phục hưng là ở nước nào?</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Mĩ.</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Anh.</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Pháp.</a:t>
            </a:r>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a:t>
            </a: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I-ta-li-a.</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650780" y="2239167"/>
            <a:ext cx="10513609" cy="2246769"/>
          </a:xfrm>
          <a:prstGeom prst="rect">
            <a:avLst/>
          </a:prstGeom>
        </p:spPr>
        <p:txBody>
          <a:bodyPr wrap="square">
            <a:spAutoFit/>
          </a:bodyPr>
          <a:lstStyle/>
          <a:p>
            <a:pPr algn="just"/>
            <a:r>
              <a:rPr lang="vi-VN" sz="2800" b="1">
                <a:solidFill>
                  <a:srgbClr val="000000"/>
                </a:solidFill>
                <a:latin typeface="+mj-lt"/>
              </a:rPr>
              <a:t>Câu 2. </a:t>
            </a:r>
            <a:r>
              <a:rPr lang="vi-VN" sz="2800">
                <a:solidFill>
                  <a:srgbClr val="000000"/>
                </a:solidFill>
                <a:latin typeface="+mj-lt"/>
              </a:rPr>
              <a:t>Sự kiện nào được coi là cuộc đấu tranh công khai đầu tiên trên lĩnh vực văn hoá, tư tưởng của giai cấp tư sản chống chế độ phong kiến lỗi </a:t>
            </a:r>
            <a:r>
              <a:rPr lang="vi-VN" sz="2800">
                <a:solidFill>
                  <a:srgbClr val="000000"/>
                </a:solidFill>
                <a:latin typeface="+mj-lt"/>
              </a:rPr>
              <a:t>thời</a:t>
            </a:r>
            <a:r>
              <a:rPr lang="vi-VN" sz="2800" smtClean="0">
                <a:solidFill>
                  <a:srgbClr val="000000"/>
                </a:solidFill>
                <a:latin typeface="+mj-lt"/>
              </a:rPr>
              <a:t>?</a:t>
            </a:r>
            <a:endParaRPr lang="en-US" sz="2800" smtClean="0">
              <a:solidFill>
                <a:srgbClr val="000000"/>
              </a:solidFill>
              <a:latin typeface="+mj-lt"/>
            </a:endParaRPr>
          </a:p>
          <a:p>
            <a:pPr algn="just"/>
            <a:r>
              <a:rPr lang="vi-VN" sz="2800" smtClean="0">
                <a:solidFill>
                  <a:srgbClr val="000000"/>
                </a:solidFill>
                <a:latin typeface="+mj-lt"/>
              </a:rPr>
              <a:t>A</a:t>
            </a:r>
            <a:r>
              <a:rPr lang="vi-VN" sz="2800">
                <a:solidFill>
                  <a:srgbClr val="000000"/>
                </a:solidFill>
                <a:latin typeface="+mj-lt"/>
              </a:rPr>
              <a:t>. Phong trào cải cách </a:t>
            </a:r>
            <a:r>
              <a:rPr lang="vi-VN" sz="2800">
                <a:solidFill>
                  <a:srgbClr val="000000"/>
                </a:solidFill>
                <a:latin typeface="+mj-lt"/>
              </a:rPr>
              <a:t>tôn </a:t>
            </a:r>
            <a:r>
              <a:rPr lang="vi-VN" sz="2800" smtClean="0">
                <a:solidFill>
                  <a:srgbClr val="000000"/>
                </a:solidFill>
                <a:latin typeface="+mj-lt"/>
              </a:rPr>
              <a:t>giáo.</a:t>
            </a:r>
            <a:r>
              <a:rPr lang="en-US" sz="2800" smtClean="0">
                <a:solidFill>
                  <a:srgbClr val="000000"/>
                </a:solidFill>
                <a:latin typeface="+mj-lt"/>
              </a:rPr>
              <a:t>     </a:t>
            </a:r>
            <a:r>
              <a:rPr lang="vi-VN" sz="2800" smtClean="0">
                <a:solidFill>
                  <a:srgbClr val="000000"/>
                </a:solidFill>
                <a:latin typeface="+mj-lt"/>
              </a:rPr>
              <a:t>B</a:t>
            </a:r>
            <a:r>
              <a:rPr lang="vi-VN" sz="2800">
                <a:solidFill>
                  <a:srgbClr val="000000"/>
                </a:solidFill>
                <a:latin typeface="+mj-lt"/>
              </a:rPr>
              <a:t>. Phong trào văn hoá Phục hưng.</a:t>
            </a:r>
          </a:p>
          <a:p>
            <a:pPr algn="just"/>
            <a:r>
              <a:rPr lang="vi-VN" sz="2800">
                <a:solidFill>
                  <a:srgbClr val="000000"/>
                </a:solidFill>
                <a:latin typeface="+mj-lt"/>
              </a:rPr>
              <a:t>C. Các cuộc phát kiến </a:t>
            </a:r>
            <a:r>
              <a:rPr lang="vi-VN" sz="2800">
                <a:solidFill>
                  <a:srgbClr val="000000"/>
                </a:solidFill>
                <a:latin typeface="+mj-lt"/>
              </a:rPr>
              <a:t>địa </a:t>
            </a:r>
            <a:r>
              <a:rPr lang="vi-VN" sz="2800" smtClean="0">
                <a:solidFill>
                  <a:srgbClr val="000000"/>
                </a:solidFill>
                <a:latin typeface="+mj-lt"/>
              </a:rPr>
              <a:t>lí.</a:t>
            </a:r>
            <a:r>
              <a:rPr lang="en-US" sz="2800" smtClean="0">
                <a:solidFill>
                  <a:srgbClr val="000000"/>
                </a:solidFill>
                <a:latin typeface="+mj-lt"/>
              </a:rPr>
              <a:t>           </a:t>
            </a:r>
            <a:r>
              <a:rPr lang="vi-VN" sz="2800" smtClean="0">
                <a:solidFill>
                  <a:srgbClr val="000000"/>
                </a:solidFill>
                <a:latin typeface="+mj-lt"/>
              </a:rPr>
              <a:t>D</a:t>
            </a:r>
            <a:r>
              <a:rPr lang="vi-VN" sz="2800">
                <a:solidFill>
                  <a:srgbClr val="000000"/>
                </a:solidFill>
                <a:latin typeface="+mj-lt"/>
              </a:rPr>
              <a:t>. Các cuộc cách mạng công nghiệp.</a:t>
            </a:r>
            <a:endParaRPr lang="vi-VN" sz="2800" b="0" i="0">
              <a:solidFill>
                <a:srgbClr val="000000"/>
              </a:solidFill>
              <a:effectLst/>
              <a:latin typeface="+mj-lt"/>
            </a:endParaRPr>
          </a:p>
        </p:txBody>
      </p:sp>
    </p:spTree>
    <p:extLst>
      <p:ext uri="{BB962C8B-B14F-4D97-AF65-F5344CB8AC3E}">
        <p14:creationId xmlns:p14="http://schemas.microsoft.com/office/powerpoint/2010/main" val="408646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t>Kiểm tra bài cũ</a:t>
            </a:r>
            <a:endParaRPr lang="vi-VN" sz="3500" b="1" u="sng" dirty="0"/>
          </a:p>
        </p:txBody>
      </p:sp>
      <p:sp>
        <p:nvSpPr>
          <p:cNvPr id="3" name="Subtitle 2">
            <a:extLst>
              <a:ext uri="{FF2B5EF4-FFF2-40B4-BE49-F238E27FC236}">
                <a16:creationId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347" y="888499"/>
            <a:ext cx="10554791" cy="2246769"/>
          </a:xfrm>
          <a:prstGeom prst="rect">
            <a:avLst/>
          </a:prstGeom>
        </p:spPr>
        <p:txBody>
          <a:bodyPr wrap="square">
            <a:spAutoFit/>
          </a:bodyPr>
          <a:lstStyle/>
          <a:p>
            <a:pPr algn="just"/>
            <a:r>
              <a:rPr lang="vi-VN" sz="2800" b="1">
                <a:solidFill>
                  <a:srgbClr val="000000"/>
                </a:solidFill>
                <a:latin typeface="+mj-lt"/>
              </a:rPr>
              <a:t>Câu </a:t>
            </a:r>
            <a:r>
              <a:rPr lang="en-US" sz="2800" b="1">
                <a:solidFill>
                  <a:srgbClr val="000000"/>
                </a:solidFill>
                <a:latin typeface="Times New Roman" panose="02020603050405020304" pitchFamily="18" charset="0"/>
                <a:cs typeface="Times New Roman" panose="02020603050405020304" pitchFamily="18" charset="0"/>
              </a:rPr>
              <a:t>3</a:t>
            </a:r>
            <a:r>
              <a:rPr lang="vi-VN"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Bằng những tác phẩm của mình, các nhà Văn hóa Phục hưng đã</a:t>
            </a:r>
          </a:p>
          <a:p>
            <a:pPr algn="just"/>
            <a:r>
              <a:rPr lang="en-US" sz="2800" smtClean="0">
                <a:solidFill>
                  <a:srgbClr val="000000"/>
                </a:solidFill>
                <a:latin typeface="+mj-lt"/>
                <a:cs typeface="Times New Roman" panose="02020603050405020304" pitchFamily="18" charset="0"/>
              </a:rPr>
              <a:t>A. </a:t>
            </a:r>
            <a:r>
              <a:rPr lang="vi-VN" sz="2800" smtClean="0">
                <a:solidFill>
                  <a:srgbClr val="000000"/>
                </a:solidFill>
                <a:latin typeface="+mj-lt"/>
                <a:cs typeface="Times New Roman" panose="02020603050405020304" pitchFamily="18" charset="0"/>
              </a:rPr>
              <a:t>tuyên </a:t>
            </a:r>
            <a:r>
              <a:rPr lang="vi-VN" sz="2800">
                <a:solidFill>
                  <a:srgbClr val="000000"/>
                </a:solidFill>
                <a:latin typeface="+mj-lt"/>
                <a:cs typeface="Times New Roman" panose="02020603050405020304" pitchFamily="18" charset="0"/>
              </a:rPr>
              <a:t>truyền giáo lí của Thiên </a:t>
            </a:r>
            <a:r>
              <a:rPr lang="vi-VN" sz="2800">
                <a:solidFill>
                  <a:srgbClr val="000000"/>
                </a:solidFill>
                <a:latin typeface="+mj-lt"/>
                <a:cs typeface="Times New Roman" panose="02020603050405020304" pitchFamily="18" charset="0"/>
              </a:rPr>
              <a:t>Chúa </a:t>
            </a:r>
            <a:r>
              <a:rPr lang="vi-VN" sz="2800" smtClean="0">
                <a:solidFill>
                  <a:srgbClr val="000000"/>
                </a:solidFill>
                <a:latin typeface="+mj-lt"/>
                <a:cs typeface="Times New Roman" panose="02020603050405020304" pitchFamily="18" charset="0"/>
              </a:rPr>
              <a:t>giáo.</a:t>
            </a:r>
            <a:r>
              <a:rPr lang="en-US" sz="2800" smtClean="0">
                <a:solidFill>
                  <a:srgbClr val="000000"/>
                </a:solidFill>
                <a:latin typeface="+mj-lt"/>
                <a:cs typeface="Times New Roman" panose="02020603050405020304" pitchFamily="18" charset="0"/>
              </a:rPr>
              <a:t>           </a:t>
            </a:r>
          </a:p>
          <a:p>
            <a:pPr algn="just"/>
            <a:r>
              <a:rPr lang="vi-VN" sz="2800" smtClean="0">
                <a:solidFill>
                  <a:srgbClr val="000000"/>
                </a:solidFill>
                <a:latin typeface="+mj-lt"/>
                <a:cs typeface="Times New Roman" panose="02020603050405020304" pitchFamily="18" charset="0"/>
              </a:rPr>
              <a:t>B</a:t>
            </a:r>
            <a:r>
              <a:rPr lang="vi-VN" sz="2800">
                <a:solidFill>
                  <a:srgbClr val="000000"/>
                </a:solidFill>
                <a:latin typeface="+mj-lt"/>
                <a:cs typeface="Times New Roman" panose="02020603050405020304" pitchFamily="18" charset="0"/>
              </a:rPr>
              <a:t>. ca ngợi công lao của các vị Hoàng đế.</a:t>
            </a:r>
          </a:p>
          <a:p>
            <a:pPr algn="just"/>
            <a:r>
              <a:rPr lang="vi-VN" sz="2800">
                <a:solidFill>
                  <a:srgbClr val="000000"/>
                </a:solidFill>
                <a:latin typeface="+mj-lt"/>
                <a:cs typeface="Times New Roman" panose="02020603050405020304" pitchFamily="18" charset="0"/>
              </a:rPr>
              <a:t>C. củng cố sự tồn tại của chế độ </a:t>
            </a:r>
            <a:r>
              <a:rPr lang="vi-VN" sz="2800">
                <a:solidFill>
                  <a:srgbClr val="000000"/>
                </a:solidFill>
                <a:latin typeface="+mj-lt"/>
                <a:cs typeface="Times New Roman" panose="02020603050405020304" pitchFamily="18" charset="0"/>
              </a:rPr>
              <a:t>phong </a:t>
            </a:r>
            <a:r>
              <a:rPr lang="vi-VN" sz="2800" smtClean="0">
                <a:solidFill>
                  <a:srgbClr val="000000"/>
                </a:solidFill>
                <a:latin typeface="+mj-lt"/>
                <a:cs typeface="Times New Roman" panose="02020603050405020304" pitchFamily="18" charset="0"/>
              </a:rPr>
              <a:t>kiến.</a:t>
            </a:r>
            <a:r>
              <a:rPr lang="en-US" sz="2800" smtClean="0">
                <a:solidFill>
                  <a:srgbClr val="000000"/>
                </a:solidFill>
                <a:latin typeface="+mj-lt"/>
                <a:cs typeface="Times New Roman" panose="02020603050405020304" pitchFamily="18" charset="0"/>
              </a:rPr>
              <a:t>          </a:t>
            </a:r>
          </a:p>
          <a:p>
            <a:pPr algn="just"/>
            <a:r>
              <a:rPr lang="vi-VN" sz="2800" smtClean="0">
                <a:solidFill>
                  <a:srgbClr val="000000"/>
                </a:solidFill>
                <a:latin typeface="+mj-lt"/>
                <a:cs typeface="Times New Roman" panose="02020603050405020304" pitchFamily="18" charset="0"/>
              </a:rPr>
              <a:t>D</a:t>
            </a:r>
            <a:r>
              <a:rPr lang="vi-VN" sz="2800">
                <a:solidFill>
                  <a:srgbClr val="000000"/>
                </a:solidFill>
                <a:latin typeface="+mj-lt"/>
                <a:cs typeface="Times New Roman" panose="02020603050405020304" pitchFamily="18" charset="0"/>
              </a:rPr>
              <a:t>. lên án gay gắt Giáo hội Thiên Chúa giáo.</a:t>
            </a:r>
            <a:endParaRPr lang="vi-VN" sz="2800" b="0" i="0">
              <a:solidFill>
                <a:srgbClr val="000000"/>
              </a:solidFill>
              <a:effectLst/>
              <a:latin typeface="+mj-lt"/>
              <a:cs typeface="Times New Roman" panose="02020603050405020304" pitchFamily="18" charset="0"/>
            </a:endParaRPr>
          </a:p>
        </p:txBody>
      </p:sp>
      <p:sp>
        <p:nvSpPr>
          <p:cNvPr id="3" name="Rectangle 2"/>
          <p:cNvSpPr/>
          <p:nvPr/>
        </p:nvSpPr>
        <p:spPr>
          <a:xfrm>
            <a:off x="409301" y="3135268"/>
            <a:ext cx="10337076" cy="1815882"/>
          </a:xfrm>
          <a:prstGeom prst="rect">
            <a:avLst/>
          </a:prstGeom>
        </p:spPr>
        <p:txBody>
          <a:bodyPr wrap="square">
            <a:spAutoFit/>
          </a:bodyPr>
          <a:lstStyle/>
          <a:p>
            <a:pPr algn="just"/>
            <a:r>
              <a:rPr lang="en-US" sz="2800" b="1">
                <a:solidFill>
                  <a:srgbClr val="000000"/>
                </a:solidFill>
                <a:latin typeface="Times New Roman" panose="02020603050405020304" pitchFamily="18" charset="0"/>
                <a:cs typeface="Times New Roman" panose="02020603050405020304" pitchFamily="18" charset="0"/>
              </a:rPr>
              <a:t>Câu </a:t>
            </a:r>
            <a:r>
              <a:rPr lang="en-US" sz="2800" b="1" smtClean="0">
                <a:solidFill>
                  <a:srgbClr val="000000"/>
                </a:solidFill>
                <a:latin typeface="Times New Roman" panose="02020603050405020304" pitchFamily="18" charset="0"/>
                <a:cs typeface="Times New Roman" panose="02020603050405020304" pitchFamily="18" charset="0"/>
              </a:rPr>
              <a:t>4.</a:t>
            </a:r>
            <a:r>
              <a:rPr lang="en-US" sz="2800" b="1">
                <a:solidFill>
                  <a:srgbClr val="000000"/>
                </a:solidFill>
                <a:latin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Do tác động của Cải cách tôn giáo, Thiên Chúa giáo phân hóa thành hai giáo phái mới là: Cựu giáo ( Thiên Chúa giáo) và</a:t>
            </a:r>
          </a:p>
          <a:p>
            <a:pPr algn="just"/>
            <a:r>
              <a:rPr lang="en-US" sz="2800">
                <a:solidFill>
                  <a:srgbClr val="000000"/>
                </a:solidFill>
                <a:latin typeface="Times New Roman" panose="02020603050405020304" pitchFamily="18" charset="0"/>
                <a:cs typeface="Times New Roman" panose="02020603050405020304" pitchFamily="18" charset="0"/>
              </a:rPr>
              <a:t>A. đạo </a:t>
            </a:r>
            <a:r>
              <a:rPr lang="en-US" sz="2800">
                <a:solidFill>
                  <a:srgbClr val="000000"/>
                </a:solidFill>
                <a:latin typeface="Times New Roman" panose="02020603050405020304" pitchFamily="18" charset="0"/>
                <a:cs typeface="Times New Roman" panose="02020603050405020304" pitchFamily="18" charset="0"/>
              </a:rPr>
              <a:t>Cao </a:t>
            </a:r>
            <a:r>
              <a:rPr lang="en-US" sz="2800" smtClean="0">
                <a:solidFill>
                  <a:srgbClr val="000000"/>
                </a:solidFill>
                <a:latin typeface="Times New Roman" panose="02020603050405020304" pitchFamily="18" charset="0"/>
                <a:cs typeface="Times New Roman" panose="02020603050405020304" pitchFamily="18" charset="0"/>
              </a:rPr>
              <a:t>Đài.                                                          B</a:t>
            </a:r>
            <a:r>
              <a:rPr lang="en-US" sz="2800">
                <a:solidFill>
                  <a:srgbClr val="000000"/>
                </a:solidFill>
                <a:latin typeface="Times New Roman" panose="02020603050405020304" pitchFamily="18" charset="0"/>
                <a:cs typeface="Times New Roman" panose="02020603050405020304" pitchFamily="18" charset="0"/>
              </a:rPr>
              <a:t>. đạo Hoà Hảo.</a:t>
            </a:r>
          </a:p>
          <a:p>
            <a:pPr algn="just"/>
            <a:r>
              <a:rPr lang="en-US" sz="2800">
                <a:solidFill>
                  <a:srgbClr val="000000"/>
                </a:solidFill>
                <a:latin typeface="Times New Roman" panose="02020603050405020304" pitchFamily="18" charset="0"/>
                <a:cs typeface="Times New Roman" panose="02020603050405020304" pitchFamily="18" charset="0"/>
              </a:rPr>
              <a:t>C. Tân giáo (Anh giáo, Tin </a:t>
            </a:r>
            <a:r>
              <a:rPr lang="en-US" sz="2800">
                <a:solidFill>
                  <a:srgbClr val="000000"/>
                </a:solidFill>
                <a:latin typeface="Times New Roman" panose="02020603050405020304" pitchFamily="18" charset="0"/>
                <a:cs typeface="Times New Roman" panose="02020603050405020304" pitchFamily="18" charset="0"/>
              </a:rPr>
              <a:t>Lành</a:t>
            </a:r>
            <a:r>
              <a:rPr lang="en-US" sz="2800" smtClean="0">
                <a:solidFill>
                  <a:srgbClr val="000000"/>
                </a:solidFill>
                <a:latin typeface="Times New Roman" panose="02020603050405020304" pitchFamily="18" charset="0"/>
                <a:cs typeface="Times New Roman" panose="02020603050405020304" pitchFamily="18" charset="0"/>
              </a:rPr>
              <a:t>…).                         D</a:t>
            </a:r>
            <a:r>
              <a:rPr lang="en-US" sz="2800">
                <a:solidFill>
                  <a:srgbClr val="000000"/>
                </a:solidFill>
                <a:latin typeface="Times New Roman" panose="02020603050405020304" pitchFamily="18" charset="0"/>
                <a:cs typeface="Times New Roman" panose="02020603050405020304" pitchFamily="18" charset="0"/>
              </a:rPr>
              <a:t>. Jai-na giáo.</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97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274" y="1275027"/>
            <a:ext cx="9936480" cy="3108543"/>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Times New Roman" panose="02020603050405020304" pitchFamily="18" charset="0"/>
                <a:cs typeface="Times New Roman" panose="02020603050405020304" pitchFamily="18" charset="0"/>
              </a:rPr>
              <a:t>5</a:t>
            </a:r>
            <a:r>
              <a:rPr lang="vi-VN"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Phong trào văn hoá Phục hưng được đánh giá là một “cuộc cách mạng tiến bộ vĩ đại” bởi vì đã</a:t>
            </a:r>
          </a:p>
          <a:p>
            <a:pPr algn="just"/>
            <a:r>
              <a:rPr lang="vi-VN" sz="2800">
                <a:solidFill>
                  <a:srgbClr val="000000"/>
                </a:solidFill>
                <a:latin typeface="+mj-lt"/>
              </a:rPr>
              <a:t>A. mở ra những con đường mới, vùng đất mới và nhận thức mới.</a:t>
            </a:r>
          </a:p>
          <a:p>
            <a:pPr algn="just"/>
            <a:r>
              <a:rPr lang="vi-VN" sz="2800">
                <a:solidFill>
                  <a:srgbClr val="000000"/>
                </a:solidFill>
                <a:latin typeface="+mj-lt"/>
              </a:rPr>
              <a:t>B. mở rộng thị trường thế giới, thúc đẩy hàng hải quốc tế phát triển.</a:t>
            </a:r>
          </a:p>
          <a:p>
            <a:pPr algn="just"/>
            <a:r>
              <a:rPr lang="vi-VN" sz="2800">
                <a:solidFill>
                  <a:srgbClr val="000000"/>
                </a:solidFill>
                <a:latin typeface="+mj-lt"/>
              </a:rPr>
              <a:t>C. làm bùng nổ phong trào nông dân chống lại Giáo hội phong kiến.</a:t>
            </a:r>
          </a:p>
          <a:p>
            <a:pPr algn="just"/>
            <a:r>
              <a:rPr lang="vi-VN" sz="2800">
                <a:solidFill>
                  <a:srgbClr val="000000"/>
                </a:solidFill>
                <a:latin typeface="+mj-lt"/>
              </a:rPr>
              <a:t>D. mở đường cho sự phát triển cao hơn của văn hoá châu Âu và nhân loại.</a:t>
            </a:r>
            <a:endParaRPr lang="vi-VN" sz="2800" b="0" i="0">
              <a:solidFill>
                <a:srgbClr val="000000"/>
              </a:solidFill>
              <a:effectLst/>
              <a:latin typeface="+mj-lt"/>
            </a:endParaRPr>
          </a:p>
        </p:txBody>
      </p:sp>
      <p:sp>
        <p:nvSpPr>
          <p:cNvPr id="3" name="Rectangle 2"/>
          <p:cNvSpPr/>
          <p:nvPr/>
        </p:nvSpPr>
        <p:spPr>
          <a:xfrm>
            <a:off x="888274" y="1483616"/>
            <a:ext cx="10580914" cy="1815882"/>
          </a:xfrm>
          <a:prstGeom prst="rect">
            <a:avLst/>
          </a:prstGeom>
        </p:spPr>
        <p:txBody>
          <a:bodyPr wrap="square">
            <a:spAutoFit/>
          </a:bodyPr>
          <a:lstStyle/>
          <a:p>
            <a:r>
              <a:rPr lang="vi-VN" sz="2800" b="1">
                <a:solidFill>
                  <a:srgbClr val="000000"/>
                </a:solidFill>
                <a:latin typeface="+mj-lt"/>
              </a:rPr>
              <a:t>Văn hoá Phục hưng có nhiều thành tựu nổi bật, có nhiều đóng góp cho kho tàng văn hoá nhân loại, vượt trội hơn hẳn thời kì phong kiến lạc hậu ở châu Âu nên được đánh giá là cuộc cách mạng tiến bộ vĩ đại.</a:t>
            </a:r>
            <a:endParaRPr lang="en-US" sz="2800" b="1">
              <a:latin typeface="+mj-lt"/>
            </a:endParaRPr>
          </a:p>
        </p:txBody>
      </p:sp>
    </p:spTree>
    <p:extLst>
      <p:ext uri="{BB962C8B-B14F-4D97-AF65-F5344CB8AC3E}">
        <p14:creationId xmlns:p14="http://schemas.microsoft.com/office/powerpoint/2010/main" val="1828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77" y="1027611"/>
            <a:ext cx="10641874" cy="2677656"/>
          </a:xfrm>
          <a:prstGeom prst="rect">
            <a:avLst/>
          </a:prstGeom>
        </p:spPr>
        <p:txBody>
          <a:bodyPr wrap="square">
            <a:spAutoFit/>
          </a:bodyPr>
          <a:lstStyle/>
          <a:p>
            <a:pPr algn="just"/>
            <a:r>
              <a:rPr lang="vi-VN" sz="2800" b="1">
                <a:solidFill>
                  <a:srgbClr val="000000"/>
                </a:solidFill>
                <a:latin typeface="+mj-lt"/>
              </a:rPr>
              <a:t>Câu </a:t>
            </a:r>
            <a:r>
              <a:rPr lang="en-US" sz="2800" b="1" smtClean="0">
                <a:solidFill>
                  <a:srgbClr val="000000"/>
                </a:solidFill>
                <a:latin typeface="Times New Roman" panose="02020603050405020304" pitchFamily="18" charset="0"/>
                <a:cs typeface="Times New Roman" panose="02020603050405020304" pitchFamily="18" charset="0"/>
              </a:rPr>
              <a:t>6</a:t>
            </a:r>
            <a:r>
              <a:rPr lang="en-US" sz="2800" b="1" smtClean="0">
                <a:solidFill>
                  <a:srgbClr val="000000"/>
                </a:solidFill>
                <a:latin typeface="+mj-lt"/>
              </a:rPr>
              <a:t>.</a:t>
            </a:r>
            <a:r>
              <a:rPr lang="vi-VN" sz="2800" b="1">
                <a:solidFill>
                  <a:srgbClr val="000000"/>
                </a:solidFill>
                <a:latin typeface="+mj-lt"/>
              </a:rPr>
              <a:t> </a:t>
            </a:r>
            <a:r>
              <a:rPr lang="vi-VN" sz="2800">
                <a:solidFill>
                  <a:srgbClr val="000000"/>
                </a:solidFill>
                <a:latin typeface="+mj-lt"/>
              </a:rPr>
              <a:t>Chân lí khoa học về thiên văn nào do Cô-péc-ních và Ga-li-lê đưa ra nhưng bị Giáo hội phong kiến cấm lưu truyền?</a:t>
            </a:r>
          </a:p>
          <a:p>
            <a:pPr marL="514350" indent="-514350" algn="just">
              <a:buAutoNum type="alphaUcPeriod"/>
            </a:pPr>
            <a:r>
              <a:rPr lang="vi-VN" sz="2800" smtClean="0">
                <a:solidFill>
                  <a:srgbClr val="000000"/>
                </a:solidFill>
                <a:latin typeface="+mj-lt"/>
              </a:rPr>
              <a:t>Mặt </a:t>
            </a:r>
            <a:r>
              <a:rPr lang="vi-VN" sz="2800">
                <a:solidFill>
                  <a:srgbClr val="000000"/>
                </a:solidFill>
                <a:latin typeface="+mj-lt"/>
              </a:rPr>
              <a:t>Trời quay quanh </a:t>
            </a:r>
            <a:r>
              <a:rPr lang="vi-VN" sz="2800">
                <a:solidFill>
                  <a:srgbClr val="000000"/>
                </a:solidFill>
                <a:latin typeface="+mj-lt"/>
              </a:rPr>
              <a:t>Trái </a:t>
            </a:r>
            <a:r>
              <a:rPr lang="vi-VN" sz="2800" smtClean="0">
                <a:solidFill>
                  <a:srgbClr val="000000"/>
                </a:solidFill>
                <a:latin typeface="+mj-lt"/>
              </a:rPr>
              <a:t>Đất.</a:t>
            </a:r>
            <a:r>
              <a:rPr lang="en-US" sz="2800" smtClean="0">
                <a:solidFill>
                  <a:srgbClr val="000000"/>
                </a:solidFill>
                <a:latin typeface="+mj-lt"/>
              </a:rPr>
              <a:t>          </a:t>
            </a:r>
          </a:p>
          <a:p>
            <a:pPr marL="514350" indent="-514350" algn="just">
              <a:buAutoNum type="alphaUcPeriod"/>
            </a:pPr>
            <a:r>
              <a:rPr lang="vi-VN" sz="2800" smtClean="0">
                <a:solidFill>
                  <a:srgbClr val="000000"/>
                </a:solidFill>
                <a:latin typeface="+mj-lt"/>
              </a:rPr>
              <a:t>B</a:t>
            </a:r>
            <a:r>
              <a:rPr lang="vi-VN" sz="2800">
                <a:solidFill>
                  <a:srgbClr val="000000"/>
                </a:solidFill>
                <a:latin typeface="+mj-lt"/>
              </a:rPr>
              <a:t>. Trái Đất quay quanh Mặt Trời.</a:t>
            </a:r>
          </a:p>
          <a:p>
            <a:pPr algn="just"/>
            <a:r>
              <a:rPr lang="vi-VN" sz="2800">
                <a:solidFill>
                  <a:srgbClr val="000000"/>
                </a:solidFill>
                <a:latin typeface="+mj-lt"/>
              </a:rPr>
              <a:t>C. Trái Đất đứng yên không </a:t>
            </a:r>
            <a:r>
              <a:rPr lang="vi-VN" sz="2800">
                <a:solidFill>
                  <a:srgbClr val="000000"/>
                </a:solidFill>
                <a:latin typeface="+mj-lt"/>
              </a:rPr>
              <a:t>chuyển </a:t>
            </a:r>
            <a:r>
              <a:rPr lang="vi-VN" sz="2800" smtClean="0">
                <a:solidFill>
                  <a:srgbClr val="000000"/>
                </a:solidFill>
                <a:latin typeface="+mj-lt"/>
              </a:rPr>
              <a:t>động.</a:t>
            </a:r>
            <a:r>
              <a:rPr lang="en-US" sz="2800" smtClean="0">
                <a:solidFill>
                  <a:srgbClr val="000000"/>
                </a:solidFill>
                <a:latin typeface="+mj-lt"/>
              </a:rPr>
              <a:t>          </a:t>
            </a:r>
          </a:p>
          <a:p>
            <a:pPr algn="just"/>
            <a:r>
              <a:rPr lang="vi-VN" sz="2800" smtClean="0">
                <a:solidFill>
                  <a:srgbClr val="000000"/>
                </a:solidFill>
                <a:latin typeface="+mj-lt"/>
              </a:rPr>
              <a:t>D</a:t>
            </a:r>
            <a:r>
              <a:rPr lang="vi-VN" sz="2800">
                <a:solidFill>
                  <a:srgbClr val="000000"/>
                </a:solidFill>
                <a:latin typeface="+mj-lt"/>
              </a:rPr>
              <a:t>. Trái Đất là trung tâm của Thái Dương hệ.</a:t>
            </a:r>
            <a:endParaRPr lang="vi-VN" sz="2800" b="0" i="0">
              <a:solidFill>
                <a:srgbClr val="000000"/>
              </a:solidFill>
              <a:effectLst/>
              <a:latin typeface="+mj-lt"/>
            </a:endParaRPr>
          </a:p>
        </p:txBody>
      </p:sp>
      <p:sp>
        <p:nvSpPr>
          <p:cNvPr id="3" name="Rectangle 2"/>
          <p:cNvSpPr/>
          <p:nvPr/>
        </p:nvSpPr>
        <p:spPr>
          <a:xfrm>
            <a:off x="531222" y="1186267"/>
            <a:ext cx="9562012" cy="3108543"/>
          </a:xfrm>
          <a:prstGeom prst="rect">
            <a:avLst/>
          </a:prstGeom>
        </p:spPr>
        <p:txBody>
          <a:bodyPr wrap="square">
            <a:spAutoFit/>
          </a:bodyPr>
          <a:lstStyle/>
          <a:p>
            <a:pPr algn="just"/>
            <a:r>
              <a:rPr lang="vi-VN" sz="2800" b="1">
                <a:solidFill>
                  <a:srgbClr val="000000"/>
                </a:solidFill>
                <a:latin typeface="Times New Roman" panose="02020603050405020304" pitchFamily="18" charset="0"/>
                <a:cs typeface="Times New Roman" panose="02020603050405020304" pitchFamily="18" charset="0"/>
              </a:rPr>
              <a:t>Đáp án đúng là: B</a:t>
            </a:r>
            <a:endParaRPr lang="vi-VN" sz="2800">
              <a:solidFill>
                <a:srgbClr val="000000"/>
              </a:solidFill>
              <a:latin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cs typeface="Times New Roman" panose="02020603050405020304" pitchFamily="18" charset="0"/>
              </a:rPr>
              <a:t>- Cô-péc-ních và Ga-li-lê đã đưa ra quan điểm: Trái Đất chuyển động quanh trục và quay xung quanh Mặt Trời. Trong khi đó, Giáo hội Thiên Chúa cho rằng: Trái Đất là trung tâm của </a:t>
            </a:r>
            <a:r>
              <a:rPr lang="vi-VN" sz="2800">
                <a:solidFill>
                  <a:srgbClr val="000000"/>
                </a:solidFill>
                <a:latin typeface="Times New Roman" panose="02020603050405020304" pitchFamily="18" charset="0"/>
                <a:cs typeface="Times New Roman" panose="02020603050405020304" pitchFamily="18" charset="0"/>
              </a:rPr>
              <a:t>vũ </a:t>
            </a:r>
            <a:r>
              <a:rPr lang="vi-VN" sz="2800" smtClean="0">
                <a:solidFill>
                  <a:srgbClr val="000000"/>
                </a:solidFill>
                <a:latin typeface="Times New Roman" panose="02020603050405020304" pitchFamily="18" charset="0"/>
                <a:cs typeface="Times New Roman" panose="02020603050405020304" pitchFamily="18" charset="0"/>
              </a:rPr>
              <a:t>tr</a:t>
            </a:r>
            <a:r>
              <a:rPr lang="en-US" sz="2800">
                <a:solidFill>
                  <a:srgbClr val="000000"/>
                </a:solidFill>
                <a:latin typeface="Times New Roman" panose="02020603050405020304" pitchFamily="18" charset="0"/>
                <a:cs typeface="Times New Roman" panose="02020603050405020304" pitchFamily="18" charset="0"/>
              </a:rPr>
              <a:t>ụ</a:t>
            </a:r>
            <a:r>
              <a:rPr lang="vi-VN" sz="2800" smtClean="0">
                <a:solidFill>
                  <a:srgbClr val="000000"/>
                </a:solidFill>
                <a:latin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cs typeface="Times New Roman" panose="02020603050405020304" pitchFamily="18" charset="0"/>
              </a:rPr>
              <a:t>các hành tinh khác, kể cả Mặt Trời cũng quay quanh Trái Đất.</a:t>
            </a:r>
          </a:p>
          <a:p>
            <a:pPr algn="just"/>
            <a:r>
              <a:rPr lang="vi-VN" sz="2800">
                <a:solidFill>
                  <a:srgbClr val="000000"/>
                </a:solidFill>
                <a:latin typeface="Times New Roman" panose="02020603050405020304" pitchFamily="18" charset="0"/>
                <a:cs typeface="Times New Roman" panose="02020603050405020304" pitchFamily="18" charset="0"/>
              </a:rPr>
              <a:t>=&gt; Do đó, quan điểm của Cô-péc-ních và Ga-li-lê bị Giáo hội phong kiến cấm lưu truyền.</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5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688899"/>
              </p:ext>
            </p:extLst>
          </p:nvPr>
        </p:nvGraphicFramePr>
        <p:xfrm>
          <a:off x="480646" y="973013"/>
          <a:ext cx="11301046" cy="3915510"/>
        </p:xfrm>
        <a:graphic>
          <a:graphicData uri="http://schemas.openxmlformats.org/drawingml/2006/table">
            <a:tbl>
              <a:tblPr/>
              <a:tblGrid>
                <a:gridCol w="3766276">
                  <a:extLst>
                    <a:ext uri="{9D8B030D-6E8A-4147-A177-3AD203B41FA5}">
                      <a16:colId xmlns:a16="http://schemas.microsoft.com/office/drawing/2014/main" val="20000"/>
                    </a:ext>
                  </a:extLst>
                </a:gridCol>
                <a:gridCol w="2435232">
                  <a:extLst>
                    <a:ext uri="{9D8B030D-6E8A-4147-A177-3AD203B41FA5}">
                      <a16:colId xmlns:a16="http://schemas.microsoft.com/office/drawing/2014/main" val="20001"/>
                    </a:ext>
                  </a:extLst>
                </a:gridCol>
                <a:gridCol w="5099538">
                  <a:extLst>
                    <a:ext uri="{9D8B030D-6E8A-4147-A177-3AD203B41FA5}">
                      <a16:colId xmlns:a16="http://schemas.microsoft.com/office/drawing/2014/main" val="20002"/>
                    </a:ext>
                  </a:extLst>
                </a:gridCol>
              </a:tblGrid>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kern="1200" dirty="0" err="1">
                          <a:latin typeface="Times New Roman"/>
                          <a:ea typeface="Calibri"/>
                          <a:cs typeface="Times New Roman"/>
                        </a:rPr>
                        <a:t>Văn</a:t>
                      </a:r>
                      <a:r>
                        <a:rPr lang="en-US" sz="2400" kern="1200" dirty="0">
                          <a:latin typeface="Times New Roman"/>
                          <a:ea typeface="Calibri"/>
                          <a:cs typeface="Times New Roman"/>
                        </a:rPr>
                        <a:t> </a:t>
                      </a:r>
                      <a:r>
                        <a:rPr lang="en-US" sz="2400" kern="1200" dirty="0" err="1">
                          <a:latin typeface="Times New Roman"/>
                          <a:ea typeface="Calibri"/>
                          <a:cs typeface="Times New Roman"/>
                        </a:rPr>
                        <a:t>hóa</a:t>
                      </a:r>
                      <a:r>
                        <a:rPr lang="en-US" sz="2400" kern="1200" dirty="0">
                          <a:latin typeface="Times New Roman"/>
                          <a:ea typeface="Calibri"/>
                          <a:cs typeface="Times New Roman"/>
                        </a:rPr>
                        <a:t> </a:t>
                      </a:r>
                      <a:r>
                        <a:rPr lang="en-US" sz="2400" kern="1200" dirty="0" err="1">
                          <a:latin typeface="Times New Roman"/>
                          <a:ea typeface="Calibri"/>
                          <a:cs typeface="Times New Roman"/>
                        </a:rPr>
                        <a:t>Phục</a:t>
                      </a:r>
                      <a:r>
                        <a:rPr lang="en-US" sz="2400" kern="1200" dirty="0">
                          <a:latin typeface="Times New Roman"/>
                          <a:ea typeface="Calibri"/>
                          <a:cs typeface="Times New Roman"/>
                        </a:rPr>
                        <a:t> </a:t>
                      </a:r>
                      <a:r>
                        <a:rPr lang="en-US" sz="2400" kern="1200" dirty="0" err="1">
                          <a:latin typeface="Times New Roman"/>
                          <a:ea typeface="Calibri"/>
                          <a:cs typeface="Times New Roman"/>
                        </a:rPr>
                        <a:t>hưng</a:t>
                      </a:r>
                      <a:r>
                        <a:rPr lang="en-US" sz="2400" kern="1200" dirty="0">
                          <a:latin typeface="Times New Roman"/>
                          <a:ea typeface="Calibri"/>
                          <a:cs typeface="Times New Roman"/>
                        </a:rPr>
                        <a:t>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err="1" smtClean="0">
                          <a:latin typeface="Times New Roman"/>
                          <a:ea typeface="Calibri"/>
                          <a:cs typeface="Times New Roman"/>
                        </a:rPr>
                        <a:t>Lĩnh</a:t>
                      </a:r>
                      <a:r>
                        <a:rPr lang="en-US" sz="2400" baseline="0" dirty="0" smtClean="0">
                          <a:latin typeface="Times New Roman"/>
                          <a:ea typeface="Calibri"/>
                          <a:cs typeface="Times New Roman"/>
                        </a:rPr>
                        <a:t> </a:t>
                      </a:r>
                      <a:r>
                        <a:rPr lang="en-US" sz="2400" baseline="0" dirty="0" err="1" smtClean="0">
                          <a:latin typeface="Times New Roman"/>
                          <a:ea typeface="Calibri"/>
                          <a:cs typeface="Times New Roman"/>
                        </a:rPr>
                        <a:t>vực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latin typeface="Times New Roman"/>
                          <a:ea typeface="Calibri"/>
                          <a:cs typeface="Times New Roman"/>
                        </a:rPr>
                        <a:t> </a:t>
                      </a:r>
                      <a:r>
                        <a:rPr lang="en-US" sz="2400" dirty="0" err="1" smtClean="0">
                          <a:latin typeface="Times New Roman"/>
                          <a:ea typeface="Calibri"/>
                          <a:cs typeface="Times New Roman"/>
                        </a:rPr>
                        <a:t>Tác</a:t>
                      </a:r>
                      <a:r>
                        <a:rPr lang="en-US" sz="2400" dirty="0" smtClean="0">
                          <a:latin typeface="Times New Roman"/>
                          <a:ea typeface="Calibri"/>
                          <a:cs typeface="Times New Roman"/>
                        </a:rPr>
                        <a:t> </a:t>
                      </a:r>
                      <a:r>
                        <a:rPr lang="en-US" sz="2400" dirty="0" err="1">
                          <a:latin typeface="Times New Roman"/>
                          <a:ea typeface="Calibri"/>
                          <a:cs typeface="Times New Roman"/>
                        </a:rPr>
                        <a:t>phẩm</a:t>
                      </a:r>
                      <a:r>
                        <a:rPr lang="en-US" sz="2400" dirty="0">
                          <a:latin typeface="Times New Roman"/>
                          <a:ea typeface="Calibri"/>
                          <a:cs typeface="Times New Roman"/>
                        </a:rPr>
                        <a:t>/</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tiêu</a:t>
                      </a:r>
                      <a:r>
                        <a:rPr lang="en-US" sz="2400" dirty="0">
                          <a:latin typeface="Times New Roman"/>
                          <a:ea typeface="Calibri"/>
                          <a:cs typeface="Times New Roman"/>
                        </a:rPr>
                        <a:t> </a:t>
                      </a:r>
                      <a:r>
                        <a:rPr lang="en-US" sz="2400" dirty="0" err="1">
                          <a:latin typeface="Times New Roman"/>
                          <a:ea typeface="Calibri"/>
                          <a:cs typeface="Times New Roman"/>
                        </a:rPr>
                        <a:t>biểu</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2585">
                <a:tc>
                  <a:txBody>
                    <a:bodyPr/>
                    <a:lstStyle/>
                    <a:p>
                      <a:pPr marL="0" marR="0" algn="just">
                        <a:lnSpc>
                          <a:spcPct val="115000"/>
                        </a:lnSpc>
                        <a:spcBef>
                          <a:spcPts val="0"/>
                        </a:spcBef>
                        <a:spcAft>
                          <a:spcPts val="0"/>
                        </a:spcAft>
                      </a:pPr>
                      <a:r>
                        <a:rPr lang="en-US" sz="2400" dirty="0" err="1">
                          <a:latin typeface="Times New Roman"/>
                          <a:ea typeface="Calibri"/>
                          <a:cs typeface="Times New Roman"/>
                        </a:rPr>
                        <a:t>M.Xéc</a:t>
                      </a:r>
                      <a:r>
                        <a:rPr lang="en-US" sz="2400" dirty="0">
                          <a:latin typeface="Times New Roman"/>
                          <a:ea typeface="Calibri"/>
                          <a:cs typeface="Times New Roman"/>
                        </a:rPr>
                        <a:t>-van-</a:t>
                      </a:r>
                      <a:r>
                        <a:rPr lang="en-US" sz="2400" dirty="0" err="1">
                          <a:latin typeface="Times New Roman"/>
                          <a:ea typeface="Calibri"/>
                          <a:cs typeface="Times New Roman"/>
                        </a:rPr>
                        <a:t>tét</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2585">
                <a:tc>
                  <a:txBody>
                    <a:bodyPr/>
                    <a:lstStyle/>
                    <a:p>
                      <a:pPr marL="0" marR="0" algn="just">
                        <a:lnSpc>
                          <a:spcPct val="115000"/>
                        </a:lnSpc>
                        <a:spcBef>
                          <a:spcPts val="0"/>
                        </a:spcBef>
                        <a:spcAft>
                          <a:spcPts val="0"/>
                        </a:spcAft>
                      </a:pPr>
                      <a:r>
                        <a:rPr lang="en-US" sz="2400" dirty="0" err="1">
                          <a:latin typeface="Times New Roman"/>
                          <a:ea typeface="Calibri"/>
                          <a:cs typeface="Times New Roman"/>
                        </a:rPr>
                        <a:t>W.Sếch-xpia</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2585">
                <a:tc>
                  <a:txBody>
                    <a:bodyPr/>
                    <a:lstStyle/>
                    <a:p>
                      <a:pPr marL="0" marR="0" algn="just">
                        <a:lnSpc>
                          <a:spcPct val="115000"/>
                        </a:lnSpc>
                        <a:spcBef>
                          <a:spcPts val="0"/>
                        </a:spcBef>
                        <a:spcAft>
                          <a:spcPts val="0"/>
                        </a:spcAft>
                      </a:pPr>
                      <a:r>
                        <a:rPr lang="nl-NL" sz="2400" dirty="0">
                          <a:latin typeface="Times New Roman"/>
                          <a:ea typeface="Calibri"/>
                          <a:cs typeface="Times New Roman"/>
                        </a:rPr>
                        <a:t>Lê-ô-na đơ Vanh-xi</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N.Cô-péc-nic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G.Ga</a:t>
                      </a:r>
                      <a:r>
                        <a:rPr lang="en-US" sz="2400" dirty="0">
                          <a:latin typeface="Times New Roman"/>
                          <a:ea typeface="Calibri"/>
                          <a:cs typeface="Times New Roman"/>
                        </a:rPr>
                        <a:t>-li-</a:t>
                      </a:r>
                      <a:r>
                        <a:rPr lang="en-US" sz="2400" dirty="0" err="1">
                          <a:latin typeface="Times New Roman"/>
                          <a:ea typeface="Calibri"/>
                          <a:cs typeface="Times New Roman"/>
                        </a:rPr>
                        <a:t>lê</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281354" y="234462"/>
            <a:ext cx="10597661" cy="369332"/>
          </a:xfrm>
          <a:prstGeom prst="rect">
            <a:avLst/>
          </a:prstGeom>
          <a:noFill/>
        </p:spPr>
        <p:txBody>
          <a:bodyPr wrap="square" rtlCol="0">
            <a:spAutoFit/>
          </a:bodyPr>
          <a:lstStyle/>
          <a:p>
            <a:r>
              <a:rPr lang="en-US" dirty="0" smtClean="0"/>
              <a:t>	                       </a:t>
            </a:r>
            <a:r>
              <a:rPr lang="en-US" b="1" dirty="0" smtClean="0">
                <a:latin typeface="Times New Roman" pitchFamily="18" charset="0"/>
                <a:cs typeface="Times New Roman" pitchFamily="18" charset="0"/>
              </a:rPr>
              <a:t>HOÀN THÀNH  PHIẾU HỌC TẬP  THEO MẪU SAU</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40524"/>
            <a:ext cx="11136924" cy="1077218"/>
          </a:xfrm>
          <a:prstGeom prst="rect">
            <a:avLst/>
          </a:prstGeom>
        </p:spPr>
        <p:txBody>
          <a:bodyPr wrap="square">
            <a:spAutoFit/>
          </a:bodyPr>
          <a:lstStyle/>
          <a:p>
            <a:pPr lvl="0" eaLnBrk="0" fontAlgn="base" hangingPunct="0">
              <a:spcBef>
                <a:spcPct val="0"/>
              </a:spcBef>
              <a:spcAft>
                <a:spcPct val="0"/>
              </a:spcAft>
            </a:pPr>
            <a:r>
              <a:rPr lang="en-US" sz="3200"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360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a:t>
            </a:r>
            <a:r>
              <a:rPr lang="en-US" sz="3600" b="1" smtClean="0"/>
              <a:t>o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453662" y="3399692"/>
            <a:ext cx="9659815" cy="21570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r>
              <a:rPr lang="en-US" sz="2000" smtClean="0"/>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0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2919046" y="1641232"/>
            <a:ext cx="7573107" cy="14536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yêu cầu HS đọc thông tin mục </a:t>
            </a:r>
            <a:r>
              <a:rPr lang="en-US" smtClean="0"/>
              <a:t>1</a:t>
            </a:r>
            <a:r>
              <a:rPr lang="vi-VN" smtClean="0"/>
              <a:t> và quan sát Hình 1</a:t>
            </a:r>
            <a:r>
              <a:rPr lang="en-US" smtClean="0"/>
              <a:t> </a:t>
            </a:r>
            <a:r>
              <a:rPr lang="vi-VN" smtClean="0"/>
              <a:t>S</a:t>
            </a:r>
            <a:r>
              <a:rPr lang="en-US" smtClean="0"/>
              <a:t>GK</a:t>
            </a:r>
            <a:r>
              <a:rPr lang="vi-VN" smtClean="0"/>
              <a:t> trang </a:t>
            </a:r>
            <a:r>
              <a:rPr lang="en-US" smtClean="0"/>
              <a:t>1</a:t>
            </a:r>
            <a:r>
              <a:rPr lang="vi-VN" smtClean="0"/>
              <a:t>8 trả lời câu hỏi: </a:t>
            </a:r>
            <a:endParaRPr lang="en-US" smtClean="0"/>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0" y="0"/>
            <a:ext cx="2214804" cy="14067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HÌNH THÀNH KIẾN THỨC</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9232"/>
            <a:ext cx="9483969" cy="3524042"/>
          </a:xfrm>
          <a:prstGeom prst="rect">
            <a:avLst/>
          </a:prstGeom>
        </p:spPr>
        <p:txBody>
          <a:bodyPr wrap="square">
            <a:spAutoFit/>
          </a:bodyPr>
          <a:lstStyle/>
          <a:p>
            <a:pPr algn="just">
              <a:spcBef>
                <a:spcPts val="800"/>
              </a:spcBef>
              <a:spcAft>
                <a:spcPts val="800"/>
              </a:spcAft>
            </a:pPr>
            <a:endParaRPr lang="en-US" sz="2400" b="1" smtClean="0">
              <a:solidFill>
                <a:srgbClr val="C00000"/>
              </a:solidFill>
            </a:endParaRPr>
          </a:p>
          <a:p>
            <a:pPr algn="just">
              <a:spcBef>
                <a:spcPts val="800"/>
              </a:spcBef>
              <a:spcAft>
                <a:spcPts val="800"/>
              </a:spcAft>
            </a:pPr>
            <a:r>
              <a:rPr lang="en-US" sz="2400" b="1" smtClean="0">
                <a:solidFill>
                  <a:srgbClr val="C00000"/>
                </a:solidFill>
              </a:rPr>
              <a:t>1. Những biến đổi về kinh tế - xã hội Tây Âu từ thế kỉ XIII đến thế kỉ XVI</a:t>
            </a:r>
            <a:endParaRPr lang="en-US" sz="2400" smtClean="0">
              <a:solidFill>
                <a:srgbClr val="C00000"/>
              </a:solidFill>
            </a:endParaRPr>
          </a:p>
          <a:p>
            <a:r>
              <a:rPr lang="en-US" sz="2400" smtClean="0"/>
              <a:t>- Quan hệ sản xuất TBCN đã xuất hiện .</a:t>
            </a:r>
          </a:p>
          <a:p>
            <a:pPr>
              <a:buFontTx/>
              <a:buChar char="-"/>
            </a:pPr>
            <a:r>
              <a:rPr lang="en-US" sz="2400" smtClean="0"/>
              <a:t>Giai cấp tư sản ra đời =&gt; họ không chấp nhận những giáo lí lỗi thời, muốn xây dựng một nền văn hóa mới đề cao giá trị con người và quyền tự do cá nhân.</a:t>
            </a:r>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240" y="2159726"/>
            <a:ext cx="9892937" cy="1384995"/>
          </a:xfrm>
          <a:prstGeom prst="rect">
            <a:avLst/>
          </a:prstGeom>
        </p:spPr>
        <p:txBody>
          <a:bodyPr wrap="square">
            <a:spAutoFit/>
          </a:bodyPr>
          <a:lstStyle/>
          <a:p>
            <a:r>
              <a:rPr lang="vi-VN" sz="2800" b="1">
                <a:solidFill>
                  <a:srgbClr val="444545"/>
                </a:solidFill>
                <a:latin typeface="+mj-lt"/>
              </a:rPr>
              <a:t>Văn hóa</a:t>
            </a:r>
            <a:r>
              <a:rPr lang="vi-VN" sz="2800">
                <a:solidFill>
                  <a:srgbClr val="444545"/>
                </a:solidFill>
                <a:latin typeface="+mj-lt"/>
              </a:rPr>
              <a:t> </a:t>
            </a:r>
            <a:r>
              <a:rPr lang="vi-VN" sz="2800" b="1">
                <a:solidFill>
                  <a:srgbClr val="444545"/>
                </a:solidFill>
                <a:latin typeface="+mj-lt"/>
              </a:rPr>
              <a:t>phục hưng</a:t>
            </a:r>
            <a:r>
              <a:rPr lang="vi-VN" sz="2800">
                <a:solidFill>
                  <a:srgbClr val="444545"/>
                </a:solidFill>
                <a:latin typeface="+mj-lt"/>
              </a:rPr>
              <a:t> </a:t>
            </a:r>
            <a:r>
              <a:rPr lang="vi-VN" sz="2800" b="1">
                <a:solidFill>
                  <a:srgbClr val="444545"/>
                </a:solidFill>
                <a:latin typeface="+mj-lt"/>
              </a:rPr>
              <a:t>là</a:t>
            </a:r>
            <a:r>
              <a:rPr lang="vi-VN" sz="2800">
                <a:solidFill>
                  <a:srgbClr val="444545"/>
                </a:solidFill>
                <a:latin typeface="+mj-lt"/>
              </a:rPr>
              <a:t> phong trào </a:t>
            </a:r>
            <a:r>
              <a:rPr lang="vi-VN" sz="2800" b="1">
                <a:solidFill>
                  <a:srgbClr val="444545"/>
                </a:solidFill>
                <a:latin typeface="+mj-lt"/>
              </a:rPr>
              <a:t>văn hóa</a:t>
            </a:r>
            <a:r>
              <a:rPr lang="vi-VN" sz="2800">
                <a:solidFill>
                  <a:srgbClr val="444545"/>
                </a:solidFill>
                <a:latin typeface="+mj-lt"/>
              </a:rPr>
              <a:t> mới của giai cấp tư sản Tây Âu thời trung đại trên cơ sở phục hồi những giá trị, thành tựu của nền văn minh Hy Lạp, Rô-ma thời cổ đại.</a:t>
            </a:r>
            <a:endParaRPr lang="en-US" sz="2800">
              <a:latin typeface="+mj-lt"/>
            </a:endParaRPr>
          </a:p>
        </p:txBody>
      </p:sp>
      <p:sp>
        <p:nvSpPr>
          <p:cNvPr id="4" name="Rectangle 3"/>
          <p:cNvSpPr/>
          <p:nvPr/>
        </p:nvSpPr>
        <p:spPr>
          <a:xfrm>
            <a:off x="2865121" y="1502230"/>
            <a:ext cx="9892937" cy="523220"/>
          </a:xfrm>
          <a:prstGeom prst="rect">
            <a:avLst/>
          </a:prstGeom>
        </p:spPr>
        <p:txBody>
          <a:bodyPr wrap="square">
            <a:spAutoFit/>
          </a:bodyPr>
          <a:lstStyle/>
          <a:p>
            <a:r>
              <a:rPr lang="vi-VN" sz="2800" b="1">
                <a:solidFill>
                  <a:srgbClr val="444545"/>
                </a:solidFill>
                <a:latin typeface="+mj-lt"/>
              </a:rPr>
              <a:t>Văn hóa phục hưng là </a:t>
            </a:r>
            <a:r>
              <a:rPr lang="en-US" sz="2800" b="1" smtClean="0">
                <a:solidFill>
                  <a:srgbClr val="444545"/>
                </a:solidFill>
                <a:latin typeface="Times New Roman" panose="02020603050405020304" pitchFamily="18" charset="0"/>
                <a:cs typeface="Times New Roman" panose="02020603050405020304" pitchFamily="18" charset="0"/>
              </a:rPr>
              <a:t>gì?</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850572" y="1569368"/>
            <a:ext cx="9892937" cy="523220"/>
          </a:xfrm>
          <a:prstGeom prst="rect">
            <a:avLst/>
          </a:prstGeom>
        </p:spPr>
        <p:txBody>
          <a:bodyPr wrap="square">
            <a:spAutoFit/>
          </a:bodyPr>
          <a:lstStyle/>
          <a:p>
            <a:r>
              <a:rPr lang="vi-VN" sz="2800" b="1">
                <a:solidFill>
                  <a:srgbClr val="444545"/>
                </a:solidFill>
                <a:latin typeface="Times New Roman" panose="02020603050405020304" pitchFamily="18" charset="0"/>
                <a:cs typeface="Times New Roman" panose="02020603050405020304" pitchFamily="18" charset="0"/>
              </a:rPr>
              <a:t>Văn hóa</a:t>
            </a:r>
            <a:r>
              <a:rPr lang="vi-VN" sz="2800">
                <a:solidFill>
                  <a:srgbClr val="444545"/>
                </a:solidFill>
                <a:latin typeface="Times New Roman" panose="02020603050405020304" pitchFamily="18" charset="0"/>
                <a:cs typeface="Times New Roman" panose="02020603050405020304" pitchFamily="18" charset="0"/>
              </a:rPr>
              <a:t> </a:t>
            </a:r>
            <a:r>
              <a:rPr lang="vi-VN" sz="2800" b="1">
                <a:solidFill>
                  <a:srgbClr val="444545"/>
                </a:solidFill>
                <a:latin typeface="Times New Roman" panose="02020603050405020304" pitchFamily="18" charset="0"/>
                <a:cs typeface="Times New Roman" panose="02020603050405020304" pitchFamily="18" charset="0"/>
              </a:rPr>
              <a:t>phục hưng</a:t>
            </a:r>
            <a:r>
              <a:rPr lang="vi-VN" sz="2800">
                <a:solidFill>
                  <a:srgbClr val="444545"/>
                </a:solidFill>
                <a:latin typeface="Times New Roman" panose="02020603050405020304" pitchFamily="18" charset="0"/>
                <a:cs typeface="Times New Roman" panose="02020603050405020304" pitchFamily="18" charset="0"/>
              </a:rPr>
              <a:t> </a:t>
            </a:r>
            <a:r>
              <a:rPr lang="en-US" sz="2800" b="1" smtClean="0">
                <a:solidFill>
                  <a:srgbClr val="444545"/>
                </a:solidFill>
                <a:latin typeface="Times New Roman" panose="02020603050405020304" pitchFamily="18" charset="0"/>
                <a:cs typeface="Times New Roman" panose="02020603050405020304" pitchFamily="18" charset="0"/>
              </a:rPr>
              <a:t>diễn ra đầu tiên ở đâu?</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1219200" y="2025450"/>
            <a:ext cx="9892937" cy="1384995"/>
          </a:xfrm>
          <a:prstGeom prst="rect">
            <a:avLst/>
          </a:prstGeom>
        </p:spPr>
        <p:txBody>
          <a:bodyPr wrap="square">
            <a:spAutoFit/>
          </a:bodyPr>
          <a:lstStyle/>
          <a:p>
            <a:r>
              <a:rPr lang="vi-VN" sz="2800" b="1">
                <a:solidFill>
                  <a:srgbClr val="444545"/>
                </a:solidFill>
                <a:latin typeface="Times New Roman" panose="02020603050405020304" pitchFamily="18" charset="0"/>
                <a:cs typeface="Times New Roman" panose="02020603050405020304" pitchFamily="18" charset="0"/>
              </a:rPr>
              <a:t>Văn hóa</a:t>
            </a:r>
            <a:r>
              <a:rPr lang="vi-VN" sz="2800">
                <a:solidFill>
                  <a:srgbClr val="444545"/>
                </a:solidFill>
                <a:latin typeface="Times New Roman" panose="02020603050405020304" pitchFamily="18" charset="0"/>
                <a:cs typeface="Times New Roman" panose="02020603050405020304" pitchFamily="18" charset="0"/>
              </a:rPr>
              <a:t> </a:t>
            </a:r>
            <a:r>
              <a:rPr lang="vi-VN" sz="2800" b="1">
                <a:solidFill>
                  <a:srgbClr val="444545"/>
                </a:solidFill>
                <a:latin typeface="Times New Roman" panose="02020603050405020304" pitchFamily="18" charset="0"/>
                <a:cs typeface="Times New Roman" panose="02020603050405020304" pitchFamily="18" charset="0"/>
              </a:rPr>
              <a:t>phục hưng</a:t>
            </a:r>
            <a:r>
              <a:rPr lang="vi-VN" sz="2800">
                <a:solidFill>
                  <a:srgbClr val="444545"/>
                </a:solidFill>
                <a:latin typeface="Times New Roman" panose="02020603050405020304" pitchFamily="18" charset="0"/>
                <a:cs typeface="Times New Roman" panose="02020603050405020304" pitchFamily="18" charset="0"/>
              </a:rPr>
              <a:t> </a:t>
            </a:r>
            <a:r>
              <a:rPr lang="en-US" sz="2800" b="1" smtClean="0">
                <a:solidFill>
                  <a:srgbClr val="444545"/>
                </a:solidFill>
                <a:latin typeface="Times New Roman" panose="02020603050405020304" pitchFamily="18" charset="0"/>
                <a:cs typeface="Times New Roman" panose="02020603050405020304" pitchFamily="18" charset="0"/>
              </a:rPr>
              <a:t>diễn ra đầu tiên ở I-ta-li-a (Thế kỉ XIV, sau đó lan nhanh sang các nước Tây Âu và trở thành một trào lưu rộng lớn.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60024" y="566057"/>
            <a:ext cx="7259934" cy="54011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smtClean="0">
                <a:solidFill>
                  <a:schemeClr val="tx1"/>
                </a:solidFill>
              </a:rPr>
              <a:t>Câu hỏi 1: </a:t>
            </a:r>
            <a:r>
              <a:rPr lang="en-US" sz="2800" b="1" smtClean="0">
                <a:solidFill>
                  <a:schemeClr val="tx1"/>
                </a:solidFill>
              </a:rPr>
              <a:t>Trình bày những thành tựu tiêu biểu của phong trào Văn hóa Phục hưng. </a:t>
            </a:r>
          </a:p>
          <a:p>
            <a:r>
              <a:rPr lang="vi-VN" sz="2800" b="1" smtClean="0">
                <a:solidFill>
                  <a:schemeClr val="tx1"/>
                </a:solidFill>
              </a:rPr>
              <a:t>Câu hỏi 2: </a:t>
            </a:r>
            <a:r>
              <a:rPr lang="en-US" sz="2800" b="1" smtClean="0">
                <a:solidFill>
                  <a:schemeClr val="tx1"/>
                </a:solidFill>
              </a:rPr>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1925183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4451941"/>
              </p:ext>
            </p:extLst>
          </p:nvPr>
        </p:nvGraphicFramePr>
        <p:xfrm>
          <a:off x="1905000" y="2184400"/>
          <a:ext cx="8127999" cy="379857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1404224609"/>
                    </a:ext>
                  </a:extLst>
                </a:gridCol>
                <a:gridCol w="1695450">
                  <a:extLst>
                    <a:ext uri="{9D8B030D-6E8A-4147-A177-3AD203B41FA5}">
                      <a16:colId xmlns:a16="http://schemas.microsoft.com/office/drawing/2014/main" val="2669572338"/>
                    </a:ext>
                  </a:extLst>
                </a:gridCol>
                <a:gridCol w="3943349">
                  <a:extLst>
                    <a:ext uri="{9D8B030D-6E8A-4147-A177-3AD203B41FA5}">
                      <a16:colId xmlns:a16="http://schemas.microsoft.com/office/drawing/2014/main" val="4157073174"/>
                    </a:ext>
                  </a:extLst>
                </a:gridCol>
              </a:tblGrid>
              <a:tr h="781050">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Các</a:t>
                      </a:r>
                      <a:r>
                        <a:rPr lang="en-US" sz="2000" baseline="0" smtClean="0">
                          <a:solidFill>
                            <a:schemeClr val="tx1"/>
                          </a:solidFill>
                          <a:latin typeface="Times New Roman" panose="02020603050405020304" pitchFamily="18" charset="0"/>
                          <a:cs typeface="Times New Roman" panose="02020603050405020304" pitchFamily="18" charset="0"/>
                        </a:rPr>
                        <a:t> nhà Văn hoá </a:t>
                      </a:r>
                    </a:p>
                    <a:p>
                      <a:pPr algn="ctr">
                        <a:lnSpc>
                          <a:spcPct val="100000"/>
                        </a:lnSpc>
                      </a:pPr>
                      <a:r>
                        <a:rPr lang="en-US" sz="2000" baseline="0" smtClean="0">
                          <a:solidFill>
                            <a:schemeClr val="tx1"/>
                          </a:solidFill>
                          <a:latin typeface="Times New Roman" panose="02020603050405020304" pitchFamily="18" charset="0"/>
                          <a:cs typeface="Times New Roman" panose="02020603050405020304" pitchFamily="18" charset="0"/>
                        </a:rPr>
                        <a:t>phục hưng</a:t>
                      </a:r>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Lĩnh</a:t>
                      </a:r>
                      <a:r>
                        <a:rPr lang="en-US" sz="2000" baseline="0" smtClean="0">
                          <a:solidFill>
                            <a:schemeClr val="tx1"/>
                          </a:solidFill>
                          <a:latin typeface="Times New Roman" panose="02020603050405020304" pitchFamily="18" charset="0"/>
                          <a:cs typeface="Times New Roman" panose="02020603050405020304" pitchFamily="18" charset="0"/>
                        </a:rPr>
                        <a:t> vực</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2000" smtClean="0">
                          <a:solidFill>
                            <a:schemeClr val="tx1"/>
                          </a:solidFill>
                          <a:latin typeface="Times New Roman" panose="02020603050405020304" pitchFamily="18" charset="0"/>
                          <a:cs typeface="Times New Roman" panose="02020603050405020304" pitchFamily="18" charset="0"/>
                        </a:rPr>
                        <a:t>Tác</a:t>
                      </a:r>
                      <a:r>
                        <a:rPr lang="en-US" sz="2000" baseline="0" smtClean="0">
                          <a:solidFill>
                            <a:schemeClr val="tx1"/>
                          </a:solidFill>
                          <a:latin typeface="Times New Roman" panose="02020603050405020304" pitchFamily="18" charset="0"/>
                          <a:cs typeface="Times New Roman" panose="02020603050405020304" pitchFamily="18" charset="0"/>
                        </a:rPr>
                        <a:t> phẩm/Công trình</a:t>
                      </a:r>
                    </a:p>
                    <a:p>
                      <a:pPr algn="ctr">
                        <a:lnSpc>
                          <a:spcPct val="100000"/>
                        </a:lnSpc>
                      </a:pPr>
                      <a:r>
                        <a:rPr lang="en-US" sz="2000" baseline="0" smtClean="0">
                          <a:solidFill>
                            <a:schemeClr val="tx1"/>
                          </a:solidFill>
                          <a:latin typeface="Times New Roman" panose="02020603050405020304" pitchFamily="18" charset="0"/>
                          <a:cs typeface="Times New Roman" panose="02020603050405020304" pitchFamily="18" charset="0"/>
                        </a:rPr>
                        <a:t> tiêu biểu</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80952"/>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13622"/>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734369"/>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416439"/>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61367"/>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022211"/>
                  </a:ext>
                </a:extLst>
              </a:tr>
              <a:tr h="370840">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040863"/>
                  </a:ext>
                </a:extLst>
              </a:tr>
            </a:tbl>
          </a:graphicData>
        </a:graphic>
      </p:graphicFrame>
      <p:sp>
        <p:nvSpPr>
          <p:cNvPr id="5" name="TextBox 4"/>
          <p:cNvSpPr txBox="1"/>
          <p:nvPr/>
        </p:nvSpPr>
        <p:spPr>
          <a:xfrm>
            <a:off x="2178050" y="1527314"/>
            <a:ext cx="7708900"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Dựa vào thông tin SGK trang 19,20. hãy hoàn thành bảng theo mẫu: </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1926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2728</TotalTime>
  <Words>866</Words>
  <Application>Microsoft Office PowerPoint</Application>
  <PresentationFormat>Widescreen</PresentationFormat>
  <Paragraphs>124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            BÀI 3: PHONG TRÀO VĂN HÓA PHỤC HƯNG VÀ CẢI CÁCH TÔN GIÁO </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Acer</cp:lastModifiedBy>
  <cp:revision>196</cp:revision>
  <dcterms:created xsi:type="dcterms:W3CDTF">2021-07-25T09:08:06Z</dcterms:created>
  <dcterms:modified xsi:type="dcterms:W3CDTF">2024-10-02T14:50:29Z</dcterms:modified>
</cp:coreProperties>
</file>