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92" r:id="rId8"/>
    <p:sldId id="266" r:id="rId9"/>
    <p:sldId id="265" r:id="rId10"/>
    <p:sldId id="279" r:id="rId11"/>
    <p:sldId id="268" r:id="rId12"/>
    <p:sldId id="272" r:id="rId13"/>
    <p:sldId id="276" r:id="rId14"/>
    <p:sldId id="293" r:id="rId15"/>
    <p:sldId id="294" r:id="rId16"/>
    <p:sldId id="295" r:id="rId17"/>
    <p:sldId id="298" r:id="rId18"/>
    <p:sldId id="291" r:id="rId19"/>
    <p:sldId id="297" r:id="rId20"/>
    <p:sldId id="299" r:id="rId21"/>
    <p:sldId id="275" r:id="rId22"/>
    <p:sldId id="301" r:id="rId23"/>
    <p:sldId id="300" r:id="rId24"/>
    <p:sldId id="280" r:id="rId25"/>
    <p:sldId id="281" r:id="rId26"/>
    <p:sldId id="282" r:id="rId27"/>
    <p:sldId id="284" r:id="rId28"/>
    <p:sldId id="285" r:id="rId29"/>
    <p:sldId id="286" r:id="rId30"/>
    <p:sldId id="287" r:id="rId31"/>
    <p:sldId id="288" r:id="rId32"/>
    <p:sldId id="28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84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1364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81283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41814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217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46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7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50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345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092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637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497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809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6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1927741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6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458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9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687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78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7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5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906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67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715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976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9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63536-67F7-4151-94A9-633AD8FB6A71}"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45570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387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231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04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410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116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385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6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580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064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33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2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63536-67F7-4151-94A9-633AD8FB6A71}"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462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420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155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78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1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968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697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177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6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522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286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6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63536-67F7-4151-94A9-633AD8FB6A71}"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116479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526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781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4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34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4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69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103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4525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729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005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5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232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77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63536-67F7-4151-94A9-633AD8FB6A71}"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002304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741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72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25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08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378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285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524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262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584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7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63536-67F7-4151-94A9-633AD8FB6A71}"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345719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887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62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67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529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805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332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11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97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3072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2874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63536-67F7-4151-94A9-633AD8FB6A71}" type="datetimeFigureOut">
              <a:rPr lang="en-US" smtClean="0"/>
              <a:t>10/9/2024</a:t>
            </a:fld>
            <a:endParaRPr lang="en-US"/>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5377F-A559-4B74-924A-DDE84A528637}" type="slidenum">
              <a:rPr lang="en-US" smtClean="0"/>
              <a:t>‹#›</a:t>
            </a:fld>
            <a:endParaRPr lang="en-US"/>
          </a:p>
        </p:txBody>
      </p:sp>
    </p:spTree>
    <p:extLst>
      <p:ext uri="{BB962C8B-B14F-4D97-AF65-F5344CB8AC3E}">
        <p14:creationId xmlns:p14="http://schemas.microsoft.com/office/powerpoint/2010/main" val="2724290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924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8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8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8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282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8070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7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7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7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6911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4325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6371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2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2.wav"/><Relationship Id="rId7" Type="http://schemas.openxmlformats.org/officeDocument/2006/relationships/image" Target="../media/image20.gif"/><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26.gif"/><Relationship Id="rId10" Type="http://schemas.openxmlformats.org/officeDocument/2006/relationships/image" Target="../media/image23.gif"/><Relationship Id="rId4" Type="http://schemas.openxmlformats.org/officeDocument/2006/relationships/image" Target="../media/image18.png"/><Relationship Id="rId9" Type="http://schemas.openxmlformats.org/officeDocument/2006/relationships/image" Target="../media/image22.gif"/></Relationships>
</file>

<file path=ppt/slides/_rels/slide2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2.wav"/><Relationship Id="rId7" Type="http://schemas.openxmlformats.org/officeDocument/2006/relationships/image" Target="../media/image20.gif"/><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26.gif"/><Relationship Id="rId10" Type="http://schemas.openxmlformats.org/officeDocument/2006/relationships/image" Target="../media/image23.gif"/><Relationship Id="rId4" Type="http://schemas.openxmlformats.org/officeDocument/2006/relationships/image" Target="../media/image18.png"/><Relationship Id="rId9" Type="http://schemas.openxmlformats.org/officeDocument/2006/relationships/image" Target="../media/image22.gif"/></Relationships>
</file>

<file path=ppt/slides/_rels/slide24.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7.gif"/><Relationship Id="rId3" Type="http://schemas.openxmlformats.org/officeDocument/2006/relationships/audio" Target="../media/audio3.wav"/><Relationship Id="rId7" Type="http://schemas.openxmlformats.org/officeDocument/2006/relationships/image" Target="../media/image20.gif"/><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26.gif"/><Relationship Id="rId10" Type="http://schemas.openxmlformats.org/officeDocument/2006/relationships/image" Target="../media/image23.gif"/><Relationship Id="rId4" Type="http://schemas.openxmlformats.org/officeDocument/2006/relationships/image" Target="../media/image18.png"/><Relationship Id="rId9" Type="http://schemas.openxmlformats.org/officeDocument/2006/relationships/image" Target="../media/image22.gif"/></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gif"/><Relationship Id="rId3" Type="http://schemas.openxmlformats.org/officeDocument/2006/relationships/slideLayout" Target="../slideLayouts/slideLayout56.xml"/><Relationship Id="rId7" Type="http://schemas.openxmlformats.org/officeDocument/2006/relationships/image" Target="../media/image26.gif"/><Relationship Id="rId12" Type="http://schemas.openxmlformats.org/officeDocument/2006/relationships/image" Target="../media/image24.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2.gif"/><Relationship Id="rId5" Type="http://schemas.openxmlformats.org/officeDocument/2006/relationships/audio" Target="../media/audio4.wav"/><Relationship Id="rId15" Type="http://schemas.openxmlformats.org/officeDocument/2006/relationships/image" Target="../media/image14.png"/><Relationship Id="rId10" Type="http://schemas.openxmlformats.org/officeDocument/2006/relationships/image" Target="../media/image21.gif"/><Relationship Id="rId4" Type="http://schemas.openxmlformats.org/officeDocument/2006/relationships/audio" Target="../media/audio1.wav"/><Relationship Id="rId9" Type="http://schemas.openxmlformats.org/officeDocument/2006/relationships/image" Target="../media/image20.gif"/><Relationship Id="rId14" Type="http://schemas.openxmlformats.org/officeDocument/2006/relationships/image" Target="../media/image27.gif"/></Relationships>
</file>

<file path=ppt/slides/_rels/slide2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9.gif"/><Relationship Id="rId7" Type="http://schemas.openxmlformats.org/officeDocument/2006/relationships/image" Target="../media/image21.gif"/><Relationship Id="rId2" Type="http://schemas.openxmlformats.org/officeDocument/2006/relationships/image" Target="../media/image28.gif"/><Relationship Id="rId1" Type="http://schemas.openxmlformats.org/officeDocument/2006/relationships/slideLayout" Target="../slideLayouts/slideLayout67.xml"/><Relationship Id="rId6" Type="http://schemas.openxmlformats.org/officeDocument/2006/relationships/image" Target="../media/image32.gif"/><Relationship Id="rId5" Type="http://schemas.openxmlformats.org/officeDocument/2006/relationships/image" Target="../media/image31.gif"/><Relationship Id="rId10" Type="http://schemas.openxmlformats.org/officeDocument/2006/relationships/image" Target="../media/image34.gif"/><Relationship Id="rId4" Type="http://schemas.openxmlformats.org/officeDocument/2006/relationships/image" Target="../media/image30.gif"/><Relationship Id="rId9" Type="http://schemas.openxmlformats.org/officeDocument/2006/relationships/image" Target="../media/image2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8" y="609600"/>
            <a:ext cx="909607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28" y="2"/>
            <a:ext cx="8867472"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hình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ảnh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dưới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đây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khiến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em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nhớ</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quốc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5611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31069"/>
            <a:ext cx="6781800" cy="646331"/>
          </a:xfrm>
          <a:prstGeom prst="rect">
            <a:avLst/>
          </a:prstGeom>
          <a:noFill/>
        </p:spPr>
        <p:txBody>
          <a:bodyPr wrap="square" rtlCol="0">
            <a:spAutoFit/>
          </a:bodyPr>
          <a:lstStyle/>
          <a:p>
            <a:r>
              <a:rPr lang="en-US" sz="3600" b="1" dirty="0" smtClean="0">
                <a:latin typeface="Times New Roman" panose="02020603050405020304" pitchFamily="18" charset="0"/>
                <a:ea typeface="Times New Roman" panose="02020603050405020304" pitchFamily="18" charset="0"/>
              </a:rPr>
              <a:t>2. </a:t>
            </a:r>
            <a:r>
              <a:rPr lang="en-US" sz="3600" b="1" dirty="0" err="1" smtClean="0">
                <a:latin typeface="Times New Roman" panose="02020603050405020304" pitchFamily="18" charset="0"/>
                <a:ea typeface="Times New Roman" panose="02020603050405020304" pitchFamily="18" charset="0"/>
              </a:rPr>
              <a:t>Trung</a:t>
            </a:r>
            <a:r>
              <a:rPr lang="en-US" sz="3600" b="1" dirty="0" smtClean="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Quốc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dưới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thời</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Đường</a:t>
            </a:r>
            <a:endParaRPr lang="en-US" sz="3600" b="1" dirty="0"/>
          </a:p>
        </p:txBody>
      </p:sp>
      <p:sp>
        <p:nvSpPr>
          <p:cNvPr id="2" name="TextBox 1"/>
          <p:cNvSpPr txBox="1"/>
          <p:nvPr/>
        </p:nvSpPr>
        <p:spPr>
          <a:xfrm>
            <a:off x="228600" y="990600"/>
            <a:ext cx="8763000" cy="1569660"/>
          </a:xfrm>
          <a:prstGeom prst="rect">
            <a:avLst/>
          </a:prstGeom>
          <a:solidFill>
            <a:srgbClr val="92D050"/>
          </a:solid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HS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đôi</a:t>
            </a:r>
            <a:r>
              <a:rPr lang="en-US" sz="3200" dirty="0" smtClean="0">
                <a:latin typeface="Times New Roman" panose="02020603050405020304" pitchFamily="18" charset="0"/>
                <a:cs typeface="Times New Roman" panose="02020603050405020304" pitchFamily="18" charset="0"/>
              </a:rPr>
              <a:t>:</a:t>
            </a:r>
          </a:p>
          <a:p>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bày</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thịnh</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vượng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Trung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cxnSp>
        <p:nvCxnSpPr>
          <p:cNvPr id="6" name="Straight Arrow Connector 5"/>
          <p:cNvCxnSpPr>
            <a:stCxn id="2" idx="2"/>
          </p:cNvCxnSpPr>
          <p:nvPr/>
        </p:nvCxnSpPr>
        <p:spPr>
          <a:xfrm flipH="1">
            <a:off x="1828800" y="2560260"/>
            <a:ext cx="2781300" cy="86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2"/>
            <a:endCxn id="13" idx="0"/>
          </p:cNvCxnSpPr>
          <p:nvPr/>
        </p:nvCxnSpPr>
        <p:spPr>
          <a:xfrm>
            <a:off x="4610100" y="2560260"/>
            <a:ext cx="2628900" cy="86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3429000"/>
            <a:ext cx="4381500"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2"/>
          <a:stretch>
            <a:fillRect/>
          </a:stretch>
        </p:blipFill>
        <p:spPr>
          <a:xfrm>
            <a:off x="4724400" y="3429000"/>
            <a:ext cx="4267200" cy="2590800"/>
          </a:xfrm>
          <a:prstGeom prst="rect">
            <a:avLst/>
          </a:prstGeom>
        </p:spPr>
      </p:pic>
      <p:sp>
        <p:nvSpPr>
          <p:cNvPr id="12" name="TextBox 11"/>
          <p:cNvSpPr txBox="1"/>
          <p:nvPr/>
        </p:nvSpPr>
        <p:spPr>
          <a:xfrm>
            <a:off x="1009650" y="3505200"/>
            <a:ext cx="281940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trị</a:t>
            </a:r>
            <a:endParaRPr lang="en-US" sz="3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38800" y="3429000"/>
            <a:ext cx="320040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tế</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4871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527" y="651217"/>
            <a:ext cx="8763000" cy="1077218"/>
          </a:xfrm>
          <a:prstGeom prst="rect">
            <a:avLst/>
          </a:prstGeom>
          <a:solidFill>
            <a:srgbClr val="92D050"/>
          </a:solidFill>
        </p:spPr>
        <p:txBody>
          <a:bodyPr wrap="square" rtlCol="0">
            <a:spAutoFit/>
          </a:bodyPr>
          <a:lstStyle/>
          <a:p>
            <a:pPr lvl="0" algn="ct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618,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lvl="0" algn="ctr"/>
            <a:r>
              <a:rPr lang="en-US" sz="3200" dirty="0" err="1" smtClean="0">
                <a:latin typeface="Times New Roman" panose="02020603050405020304" pitchFamily="18" charset="0"/>
                <a:cs typeface="Times New Roman" panose="02020603050405020304" pitchFamily="18" charset="0"/>
              </a:rPr>
              <a:t>lập</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Arrow Connector 5"/>
          <p:cNvCxnSpPr/>
          <p:nvPr/>
        </p:nvCxnSpPr>
        <p:spPr>
          <a:xfrm flipH="1">
            <a:off x="2971800" y="1728435"/>
            <a:ext cx="1652154" cy="415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10100" y="1728435"/>
            <a:ext cx="1562100" cy="415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8600" y="2144347"/>
            <a:ext cx="4142509" cy="4637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2"/>
          <a:stretch>
            <a:fillRect/>
          </a:stretch>
        </p:blipFill>
        <p:spPr>
          <a:xfrm>
            <a:off x="4495800" y="2144347"/>
            <a:ext cx="4495800" cy="4637453"/>
          </a:xfrm>
          <a:prstGeom prst="rect">
            <a:avLst/>
          </a:prstGeom>
        </p:spPr>
      </p:pic>
      <p:sp>
        <p:nvSpPr>
          <p:cNvPr id="12" name="TextBox 11"/>
          <p:cNvSpPr txBox="1"/>
          <p:nvPr/>
        </p:nvSpPr>
        <p:spPr>
          <a:xfrm>
            <a:off x="1168977" y="2144347"/>
            <a:ext cx="2819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5756564" y="2198055"/>
            <a:ext cx="3200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42455" y="2686738"/>
            <a:ext cx="4128654" cy="1831271"/>
          </a:xfrm>
          <a:prstGeom prst="rect">
            <a:avLst/>
          </a:prstGeom>
          <a:noFill/>
        </p:spPr>
        <p:txBody>
          <a:bodyPr wrap="square" rtlCol="0">
            <a:spAutoFit/>
          </a:bodyPr>
          <a:lstStyle/>
          <a:p>
            <a:pPr indent="254000" algn="just">
              <a:lnSpc>
                <a:spcPct val="100000"/>
              </a:lnSpc>
              <a:spcBef>
                <a:spcPts val="600"/>
              </a:spcBef>
              <a:spcAft>
                <a:spcPts val="0"/>
              </a:spcAft>
              <a:tabLst>
                <a:tab pos="445770" algn="l"/>
              </a:tabLst>
            </a:pPr>
            <a:r>
              <a:rPr lang="en-US">
                <a:latin typeface="Times New Roman" panose="02020603050405020304" pitchFamily="18" charset="0"/>
                <a:cs typeface="Times New Roman" panose="02020603050405020304" pitchFamily="18" charset="0"/>
              </a:rPr>
              <a:t>+ Bộ máy nhà nước được hoàn chỉnh, mở khoa thi chọn người tài để tuyển dụng làm quan.</a:t>
            </a:r>
          </a:p>
          <a:p>
            <a:pPr indent="254000" algn="just">
              <a:lnSpc>
                <a:spcPct val="100000"/>
              </a:lnSpc>
              <a:spcBef>
                <a:spcPts val="600"/>
              </a:spcBef>
              <a:spcAft>
                <a:spcPts val="0"/>
              </a:spcAft>
              <a:tabLst>
                <a:tab pos="445770" algn="l"/>
              </a:tabLst>
            </a:pPr>
            <a:r>
              <a:rPr lang="en-US">
                <a:latin typeface="Times New Roman" panose="02020603050405020304" pitchFamily="18" charset="0"/>
                <a:cs typeface="Times New Roman" panose="02020603050405020304" pitchFamily="18" charset="0"/>
              </a:rPr>
              <a:t>+ Các hoàng đế các thời Đường tiếp tục chính sách bành trướng, mở rộng lãnh thổ…</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610100" y="2594976"/>
            <a:ext cx="4229100" cy="4124206"/>
          </a:xfrm>
          <a:prstGeom prst="rect">
            <a:avLst/>
          </a:prstGeom>
          <a:noFill/>
        </p:spPr>
        <p:txBody>
          <a:bodyPr wrap="square" rtlCol="0">
            <a:spAutoFit/>
          </a:bodyPr>
          <a:lstStyle/>
          <a:p>
            <a:pPr indent="254000" algn="just">
              <a:lnSpc>
                <a:spcPct val="100000"/>
              </a:lnSpc>
              <a:spcBef>
                <a:spcPts val="600"/>
              </a:spcBef>
              <a:spcAft>
                <a:spcPts val="0"/>
              </a:spcAft>
              <a:tabLst>
                <a:tab pos="445770" algn="l"/>
              </a:tabLst>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a:t>
            </a:r>
          </a:p>
          <a:p>
            <a:pPr indent="254000" algn="just">
              <a:lnSpc>
                <a:spcPct val="100000"/>
              </a:lnSpc>
              <a:spcBef>
                <a:spcPts val="600"/>
              </a:spcBef>
              <a:spcAft>
                <a:spcPts val="0"/>
              </a:spcAft>
              <a:tabLst>
                <a:tab pos="445770" algn="l"/>
              </a:tabLst>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thịnh</a:t>
            </a:r>
            <a:r>
              <a:rPr lang="en-US" dirty="0">
                <a:latin typeface="Times New Roman" panose="02020603050405020304" pitchFamily="18" charset="0"/>
                <a:cs typeface="Times New Roman" panose="02020603050405020304" pitchFamily="18" charset="0"/>
              </a:rPr>
              <a:t>.</a:t>
            </a:r>
          </a:p>
          <a:p>
            <a:pPr indent="254000" algn="just">
              <a:lnSpc>
                <a:spcPct val="100000"/>
              </a:lnSpc>
              <a:spcBef>
                <a:spcPts val="600"/>
              </a:spcBef>
              <a:spcAft>
                <a:spcPts val="0"/>
              </a:spcAft>
              <a:tabLst>
                <a:tab pos="445770" algn="l"/>
              </a:tabLst>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a:t>
            </a:r>
            <a:r>
              <a:rPr lang="en-US" dirty="0" err="1">
                <a:latin typeface="Times New Roman" panose="02020603050405020304" pitchFamily="18" charset="0"/>
                <a:cs typeface="Times New Roman" panose="02020603050405020304" pitchFamily="18" charset="0"/>
              </a:rPr>
              <a:t>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châu</a:t>
            </a:r>
            <a:r>
              <a:rPr lang="en-US" dirty="0">
                <a:latin typeface="Times New Roman" panose="02020603050405020304" pitchFamily="18" charset="0"/>
                <a:cs typeface="Times New Roman" panose="02020603050405020304" pitchFamily="18" charset="0"/>
              </a:rPr>
              <a:t> Á.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lụa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lịch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23137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91600" cy="762000"/>
          </a:xfrm>
        </p:spPr>
        <p:txBody>
          <a:bodyPr>
            <a:noAutofit/>
          </a:bodyPr>
          <a:lstStyle/>
          <a:p>
            <a:r>
              <a:rPr lang="en-US" sz="4000" b="1" dirty="0" smtClean="0">
                <a:latin typeface="Times New Roman" panose="02020603050405020304" pitchFamily="18" charset="0"/>
                <a:cs typeface="Times New Roman" pitchFamily="18" charset="0"/>
              </a:rPr>
              <a:t>3.</a:t>
            </a:r>
            <a:r>
              <a:rPr lang="en-US" sz="4000" b="1" dirty="0" smtClean="0">
                <a:solidFill>
                  <a:srgbClr val="FF0000"/>
                </a:solidFill>
                <a:latin typeface="Times New Roman" panose="02020603050405020304" pitchFamily="18" charset="0"/>
                <a:cs typeface="Times New Roman"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949036"/>
            <a:ext cx="861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a:t>
            </a:r>
            <a:r>
              <a:rPr lang="en-US" sz="3200" b="1" i="1" dirty="0" err="1">
                <a:latin typeface="Times New Roman" panose="02020603050405020304" pitchFamily="18" charset="0"/>
                <a:cs typeface="Times New Roman" panose="02020603050405020304" pitchFamily="18" charset="0"/>
              </a:rPr>
              <a:t>Thanh</a:t>
            </a:r>
            <a:r>
              <a:rPr lang="en-US"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89075221"/>
              </p:ext>
            </p:extLst>
          </p:nvPr>
        </p:nvGraphicFramePr>
        <p:xfrm>
          <a:off x="350520" y="2133600"/>
          <a:ext cx="8610600" cy="372031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85273">
                <a:tc>
                  <a:txBody>
                    <a:bodyPr/>
                    <a:lstStyle/>
                    <a:p>
                      <a:pPr indent="254000" algn="ctr">
                        <a:lnSpc>
                          <a:spcPct val="144000"/>
                        </a:lnSpc>
                        <a:spcBef>
                          <a:spcPts val="600"/>
                        </a:spcBef>
                        <a:spcAft>
                          <a:spcPts val="600"/>
                        </a:spcAft>
                        <a:tabLst>
                          <a:tab pos="442595" algn="l"/>
                        </a:tabLst>
                      </a:pPr>
                      <a:r>
                        <a:rPr lang="en-US" sz="2800" b="1" dirty="0" err="1">
                          <a:solidFill>
                            <a:schemeClr val="tx1"/>
                          </a:solidFill>
                          <a:effectLst/>
                          <a:latin typeface="Times New Roman" panose="02020603050405020304" pitchFamily="18" charset="0"/>
                          <a:ea typeface="Arial" panose="020B0604020202020204" pitchFamily="34" charset="0"/>
                        </a:rPr>
                        <a:t>Lĩnh</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vực</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ctr">
                        <a:lnSpc>
                          <a:spcPct val="144000"/>
                        </a:lnSpc>
                        <a:spcBef>
                          <a:spcPts val="600"/>
                        </a:spcBef>
                        <a:spcAft>
                          <a:spcPts val="600"/>
                        </a:spcAft>
                        <a:tabLst>
                          <a:tab pos="442595" algn="l"/>
                        </a:tabLst>
                      </a:pPr>
                      <a:r>
                        <a:rPr lang="en-US" sz="2800" b="1" dirty="0" err="1">
                          <a:solidFill>
                            <a:schemeClr val="tx1"/>
                          </a:solidFill>
                          <a:effectLst/>
                          <a:latin typeface="Times New Roman" panose="02020603050405020304" pitchFamily="18" charset="0"/>
                          <a:ea typeface="Arial" panose="020B0604020202020204" pitchFamily="34" charset="0"/>
                        </a:rPr>
                        <a:t>Biểu</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hiện</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nổi</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bật</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76456">
                <a:tc>
                  <a:txBody>
                    <a:bodyPr/>
                    <a:lstStyle/>
                    <a:p>
                      <a:pPr indent="254000" algn="just">
                        <a:lnSpc>
                          <a:spcPct val="144000"/>
                        </a:lnSpc>
                        <a:spcBef>
                          <a:spcPts val="600"/>
                        </a:spcBef>
                        <a:spcAft>
                          <a:spcPts val="0"/>
                        </a:spcAft>
                        <a:tabLst>
                          <a:tab pos="442595" algn="l"/>
                        </a:tabLst>
                      </a:pPr>
                      <a:r>
                        <a:rPr lang="en-US" sz="2800" dirty="0" err="1">
                          <a:solidFill>
                            <a:schemeClr val="tx1"/>
                          </a:solidFill>
                          <a:effectLst/>
                          <a:latin typeface="Times New Roman" panose="02020603050405020304" pitchFamily="18" charset="0"/>
                          <a:ea typeface="Arial" panose="020B0604020202020204" pitchFamily="34" charset="0"/>
                        </a:rPr>
                        <a:t>Nông</a:t>
                      </a:r>
                      <a:r>
                        <a:rPr lang="en-US" sz="2800" dirty="0">
                          <a:solidFill>
                            <a:schemeClr val="tx1"/>
                          </a:solidFill>
                          <a:effectLst/>
                          <a:latin typeface="Times New Roman" panose="02020603050405020304" pitchFamily="18" charset="0"/>
                          <a:ea typeface="Arial" panose="020B0604020202020204" pitchFamily="34" charset="0"/>
                        </a:rPr>
                        <a:t> </a:t>
                      </a:r>
                      <a:r>
                        <a:rPr lang="en-US" sz="2800" dirty="0" err="1">
                          <a:solidFill>
                            <a:schemeClr val="tx1"/>
                          </a:solidFill>
                          <a:effectLst/>
                          <a:latin typeface="Times New Roman" panose="02020603050405020304" pitchFamily="18" charset="0"/>
                          <a:ea typeface="Arial" panose="020B0604020202020204" pitchFamily="34" charset="0"/>
                        </a:rPr>
                        <a:t>nghiệp</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just">
                        <a:lnSpc>
                          <a:spcPct val="144000"/>
                        </a:lnSpc>
                        <a:spcBef>
                          <a:spcPts val="600"/>
                        </a:spcBef>
                        <a:spcAft>
                          <a:spcPts val="0"/>
                        </a:spcAft>
                        <a:tabLst>
                          <a:tab pos="442595" algn="l"/>
                        </a:tabLst>
                      </a:pPr>
                      <a:r>
                        <a:rPr lang="en-US" sz="2800" dirty="0">
                          <a:solidFill>
                            <a:schemeClr val="tx1"/>
                          </a:solidFill>
                          <a:effectLst/>
                          <a:latin typeface="Times New Roman" panose="02020603050405020304" pitchFamily="18" charset="0"/>
                          <a:ea typeface="Arial" panose="020B0604020202020204" pitchFamily="34" charset="0"/>
                        </a:rPr>
                        <a:t> </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76456">
                <a:tc>
                  <a:txBody>
                    <a:bodyPr/>
                    <a:lstStyle/>
                    <a:p>
                      <a:pPr indent="254000" algn="just">
                        <a:lnSpc>
                          <a:spcPct val="144000"/>
                        </a:lnSpc>
                        <a:spcBef>
                          <a:spcPts val="600"/>
                        </a:spcBef>
                        <a:spcAft>
                          <a:spcPts val="0"/>
                        </a:spcAft>
                        <a:tabLst>
                          <a:tab pos="442595" algn="l"/>
                        </a:tabLst>
                      </a:pPr>
                      <a:r>
                        <a:rPr lang="en-US" sz="2800">
                          <a:solidFill>
                            <a:schemeClr val="tx1"/>
                          </a:solidFill>
                          <a:effectLst/>
                          <a:latin typeface="Times New Roman" panose="02020603050405020304" pitchFamily="18" charset="0"/>
                          <a:ea typeface="Arial" panose="020B0604020202020204" pitchFamily="34" charset="0"/>
                        </a:rPr>
                        <a:t>Thủ công nghiệp</a:t>
                      </a:r>
                      <a:endParaRPr lang="en-US" sz="280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just">
                        <a:lnSpc>
                          <a:spcPct val="144000"/>
                        </a:lnSpc>
                        <a:spcBef>
                          <a:spcPts val="600"/>
                        </a:spcBef>
                        <a:spcAft>
                          <a:spcPts val="0"/>
                        </a:spcAft>
                        <a:tabLst>
                          <a:tab pos="442595" algn="l"/>
                        </a:tabLst>
                      </a:pPr>
                      <a:r>
                        <a:rPr lang="en-US" sz="2800" dirty="0">
                          <a:solidFill>
                            <a:schemeClr val="tx1"/>
                          </a:solidFill>
                          <a:effectLst/>
                          <a:latin typeface="Times New Roman" panose="02020603050405020304" pitchFamily="18" charset="0"/>
                          <a:ea typeface="Arial" panose="020B0604020202020204" pitchFamily="34" charset="0"/>
                        </a:rPr>
                        <a:t> </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76456">
                <a:tc>
                  <a:txBody>
                    <a:bodyPr/>
                    <a:lstStyle/>
                    <a:p>
                      <a:pPr indent="254000" algn="just">
                        <a:lnSpc>
                          <a:spcPct val="144000"/>
                        </a:lnSpc>
                        <a:spcBef>
                          <a:spcPts val="600"/>
                        </a:spcBef>
                        <a:spcAft>
                          <a:spcPts val="0"/>
                        </a:spcAft>
                        <a:tabLst>
                          <a:tab pos="442595" algn="l"/>
                        </a:tabLst>
                      </a:pPr>
                      <a:r>
                        <a:rPr lang="en-US" sz="2800">
                          <a:solidFill>
                            <a:schemeClr val="tx1"/>
                          </a:solidFill>
                          <a:effectLst/>
                          <a:latin typeface="Times New Roman" panose="02020603050405020304" pitchFamily="18" charset="0"/>
                          <a:ea typeface="Arial" panose="020B0604020202020204" pitchFamily="34" charset="0"/>
                        </a:rPr>
                        <a:t>Thương nghiệp</a:t>
                      </a:r>
                      <a:endParaRPr lang="en-US" sz="280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just">
                        <a:lnSpc>
                          <a:spcPct val="144000"/>
                        </a:lnSpc>
                        <a:spcBef>
                          <a:spcPts val="600"/>
                        </a:spcBef>
                        <a:spcAft>
                          <a:spcPts val="0"/>
                        </a:spcAft>
                        <a:tabLst>
                          <a:tab pos="442595" algn="l"/>
                        </a:tabLst>
                      </a:pPr>
                      <a:r>
                        <a:rPr lang="en-US" sz="2800" dirty="0">
                          <a:solidFill>
                            <a:schemeClr val="tx1"/>
                          </a:solidFill>
                          <a:effectLst/>
                          <a:latin typeface="Times New Roman" panose="02020603050405020304" pitchFamily="18" charset="0"/>
                          <a:ea typeface="Arial" panose="020B0604020202020204" pitchFamily="34" charset="0"/>
                        </a:rPr>
                        <a:t> </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76456">
                <a:tc>
                  <a:txBody>
                    <a:bodyPr/>
                    <a:lstStyle/>
                    <a:p>
                      <a:pPr indent="254000" algn="just">
                        <a:lnSpc>
                          <a:spcPct val="144000"/>
                        </a:lnSpc>
                        <a:spcBef>
                          <a:spcPts val="600"/>
                        </a:spcBef>
                        <a:spcAft>
                          <a:spcPts val="0"/>
                        </a:spcAft>
                        <a:tabLst>
                          <a:tab pos="442595" algn="l"/>
                        </a:tabLst>
                      </a:pPr>
                      <a:r>
                        <a:rPr lang="en-US" sz="2800">
                          <a:solidFill>
                            <a:schemeClr val="tx1"/>
                          </a:solidFill>
                          <a:effectLst/>
                          <a:latin typeface="Times New Roman" panose="02020603050405020304" pitchFamily="18" charset="0"/>
                          <a:ea typeface="Arial" panose="020B0604020202020204" pitchFamily="34" charset="0"/>
                        </a:rPr>
                        <a:t>Ngoại thương</a:t>
                      </a:r>
                      <a:endParaRPr lang="en-US" sz="280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just">
                        <a:lnSpc>
                          <a:spcPct val="144000"/>
                        </a:lnSpc>
                        <a:spcBef>
                          <a:spcPts val="600"/>
                        </a:spcBef>
                        <a:spcAft>
                          <a:spcPts val="0"/>
                        </a:spcAft>
                        <a:tabLst>
                          <a:tab pos="442595" algn="l"/>
                        </a:tabLst>
                      </a:pPr>
                      <a:r>
                        <a:rPr lang="en-US" sz="2800" dirty="0">
                          <a:solidFill>
                            <a:schemeClr val="tx1"/>
                          </a:solidFill>
                          <a:effectLst/>
                          <a:latin typeface="Times New Roman" panose="02020603050405020304" pitchFamily="18" charset="0"/>
                          <a:ea typeface="Arial" panose="020B0604020202020204" pitchFamily="34" charset="0"/>
                        </a:rPr>
                        <a:t> </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4025559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648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04800"/>
            <a:ext cx="4191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96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8991600" cy="762000"/>
          </a:xfrm>
        </p:spPr>
        <p:txBody>
          <a:bodyPr>
            <a:noAutofit/>
          </a:bodyPr>
          <a:lstStyle/>
          <a:p>
            <a:r>
              <a:rPr lang="en-US" sz="4000" b="1" dirty="0" smtClean="0">
                <a:latin typeface="Times New Roman" panose="02020603050405020304" pitchFamily="18" charset="0"/>
                <a:cs typeface="Times New Roman" pitchFamily="18" charset="0"/>
              </a:rPr>
              <a:t>3.</a:t>
            </a:r>
            <a:r>
              <a:rPr lang="en-US" sz="4000" b="1" dirty="0" smtClean="0">
                <a:solidFill>
                  <a:srgbClr val="FF0000"/>
                </a:solidFill>
                <a:latin typeface="Times New Roman" panose="02020603050405020304" pitchFamily="18" charset="0"/>
                <a:cs typeface="Times New Roman"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99716679"/>
              </p:ext>
            </p:extLst>
          </p:nvPr>
        </p:nvGraphicFramePr>
        <p:xfrm>
          <a:off x="152400" y="762000"/>
          <a:ext cx="8839200" cy="6045573"/>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solidFill>
                            <a:schemeClr val="tx1"/>
                          </a:solidFill>
                          <a:effectLst/>
                          <a:latin typeface="Times New Roman" panose="02020603050405020304" pitchFamily="18" charset="0"/>
                          <a:ea typeface="Arial" panose="020B0604020202020204" pitchFamily="34" charset="0"/>
                        </a:rPr>
                        <a:t>Lĩnh</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vực</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ctr">
                        <a:lnSpc>
                          <a:spcPct val="144000"/>
                        </a:lnSpc>
                        <a:spcBef>
                          <a:spcPts val="600"/>
                        </a:spcBef>
                        <a:spcAft>
                          <a:spcPts val="600"/>
                        </a:spcAft>
                        <a:tabLst>
                          <a:tab pos="442595" algn="l"/>
                        </a:tabLst>
                      </a:pPr>
                      <a:r>
                        <a:rPr lang="en-US" sz="2800" b="1" dirty="0" err="1">
                          <a:solidFill>
                            <a:schemeClr val="tx1"/>
                          </a:solidFill>
                          <a:effectLst/>
                          <a:latin typeface="Times New Roman" panose="02020603050405020304" pitchFamily="18" charset="0"/>
                          <a:ea typeface="Arial" panose="020B0604020202020204" pitchFamily="34" charset="0"/>
                        </a:rPr>
                        <a:t>Biểu</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hiện</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nổi</a:t>
                      </a:r>
                      <a:r>
                        <a:rPr lang="en-US" sz="2800" b="1" dirty="0">
                          <a:solidFill>
                            <a:schemeClr val="tx1"/>
                          </a:solidFill>
                          <a:effectLst/>
                          <a:latin typeface="Times New Roman" panose="02020603050405020304" pitchFamily="18" charset="0"/>
                          <a:ea typeface="Arial" panose="020B0604020202020204" pitchFamily="34" charset="0"/>
                        </a:rPr>
                        <a:t> </a:t>
                      </a:r>
                      <a:r>
                        <a:rPr lang="en-US" sz="2800" b="1" dirty="0" err="1">
                          <a:solidFill>
                            <a:schemeClr val="tx1"/>
                          </a:solidFill>
                          <a:effectLst/>
                          <a:latin typeface="Times New Roman" panose="02020603050405020304" pitchFamily="18" charset="0"/>
                          <a:ea typeface="Arial" panose="020B0604020202020204" pitchFamily="34" charset="0"/>
                        </a:rPr>
                        <a:t>bật</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solidFill>
                            <a:schemeClr val="tx1"/>
                          </a:solidFill>
                          <a:effectLst/>
                          <a:latin typeface="Times New Roman" panose="02020603050405020304" pitchFamily="18" charset="0"/>
                          <a:ea typeface="Arial" panose="020B0604020202020204" pitchFamily="34" charset="0"/>
                        </a:rPr>
                        <a:t>Nông</a:t>
                      </a:r>
                      <a:r>
                        <a:rPr lang="en-US" sz="2800" dirty="0">
                          <a:solidFill>
                            <a:schemeClr val="tx1"/>
                          </a:solidFill>
                          <a:effectLst/>
                          <a:latin typeface="Times New Roman" panose="02020603050405020304" pitchFamily="18" charset="0"/>
                          <a:ea typeface="Arial" panose="020B0604020202020204" pitchFamily="34" charset="0"/>
                        </a:rPr>
                        <a:t> </a:t>
                      </a:r>
                      <a:r>
                        <a:rPr lang="en-US" sz="2800" dirty="0" err="1">
                          <a:solidFill>
                            <a:schemeClr val="tx1"/>
                          </a:solidFill>
                          <a:effectLst/>
                          <a:latin typeface="Times New Roman" panose="02020603050405020304" pitchFamily="18" charset="0"/>
                          <a:ea typeface="Arial" panose="020B0604020202020204" pitchFamily="34" charset="0"/>
                        </a:rPr>
                        <a:t>nghiệp</a:t>
                      </a:r>
                      <a:endParaRPr lang="en-US" sz="2800" dirty="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kỹ</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thuật</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gieo</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trồng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diện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tích</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trồng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trọt</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vượt</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xa</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thời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kỳ</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trước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sản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lương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thực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tăng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solidFill>
                            <a:schemeClr val="tx1"/>
                          </a:solidFill>
                          <a:effectLst/>
                          <a:latin typeface="Times New Roman" panose="02020603050405020304" pitchFamily="18" charset="0"/>
                          <a:ea typeface="Arial" panose="020B0604020202020204" pitchFamily="34" charset="0"/>
                        </a:rPr>
                        <a:t>Thủ công nghiệp</a:t>
                      </a:r>
                      <a:endParaRPr lang="en-US" sz="280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Hình</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xưởng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thủ</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công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tương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đối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lớn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thuê</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công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sản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phẩm</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rất</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đa</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dạng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solidFill>
                            <a:schemeClr val="tx1"/>
                          </a:solidFill>
                          <a:effectLst/>
                          <a:latin typeface="Times New Roman" panose="02020603050405020304" pitchFamily="18" charset="0"/>
                          <a:ea typeface="Arial" panose="020B0604020202020204" pitchFamily="34" charset="0"/>
                        </a:rPr>
                        <a:t>Thương nghiệp</a:t>
                      </a:r>
                      <a:endParaRPr lang="en-US" sz="280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just">
                        <a:lnSpc>
                          <a:spcPct val="100000"/>
                        </a:lnSpc>
                        <a:spcBef>
                          <a:spcPts val="600"/>
                        </a:spcBef>
                        <a:spcAft>
                          <a:spcPts val="0"/>
                        </a:spcAft>
                        <a:tabLst>
                          <a:tab pos="442595" algn="l"/>
                        </a:tabLst>
                      </a:pPr>
                      <a:r>
                        <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thị</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trở</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nên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err="1" smtClean="0">
                          <a:solidFill>
                            <a:schemeClr val="tx1"/>
                          </a:solidFill>
                          <a:effectLst/>
                          <a:latin typeface="Times New Roman" panose="02020603050405020304" pitchFamily="18" charset="0"/>
                          <a:ea typeface="+mn-ea"/>
                          <a:cs typeface="Times New Roman" panose="02020603050405020304" pitchFamily="18" charset="0"/>
                        </a:rPr>
                        <a:t>phồn</a:t>
                      </a:r>
                      <a:r>
                        <a:rPr lang="en-US" sz="2400" kern="120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smtClean="0">
                          <a:solidFill>
                            <a:schemeClr val="tx1"/>
                          </a:solidFill>
                          <a:effectLst/>
                          <a:latin typeface="Times New Roman" panose="02020603050405020304" pitchFamily="18" charset="0"/>
                          <a:ea typeface="+mn-ea"/>
                          <a:cs typeface="Times New Roman" panose="02020603050405020304" pitchFamily="18" charset="0"/>
                        </a:rPr>
                        <a:t>thịnh</a:t>
                      </a:r>
                      <a:r>
                        <a:rPr lang="en-US" sz="2400" kern="1200" baseline="0" smtClean="0">
                          <a:solidFill>
                            <a:schemeClr val="tx1"/>
                          </a:solidFill>
                          <a:effectLst/>
                          <a:latin typeface="Times New Roman" panose="02020603050405020304" pitchFamily="18" charset="0"/>
                          <a:ea typeface="+mn-ea"/>
                          <a:cs typeface="Times New Roman" panose="02020603050405020304" pitchFamily="18" charset="0"/>
                        </a:rPr>
                        <a:t> như</a:t>
                      </a:r>
                      <a:r>
                        <a:rPr lang="en-US" sz="2400" kern="120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Bắc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Kinh</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smtClean="0">
                          <a:solidFill>
                            <a:schemeClr val="tx1"/>
                          </a:solidFill>
                          <a:effectLst/>
                          <a:latin typeface="Times New Roman" panose="02020603050405020304" pitchFamily="18" charset="0"/>
                          <a:ea typeface="+mn-ea"/>
                          <a:cs typeface="Times New Roman" panose="02020603050405020304" pitchFamily="18" charset="0"/>
                        </a:rPr>
                        <a:t>Nam </a:t>
                      </a:r>
                      <a:r>
                        <a:rPr lang="en-US" sz="2400" kern="1200" smtClean="0">
                          <a:solidFill>
                            <a:schemeClr val="tx1"/>
                          </a:solidFill>
                          <a:effectLst/>
                          <a:latin typeface="Times New Roman" panose="02020603050405020304" pitchFamily="18" charset="0"/>
                          <a:ea typeface="+mn-ea"/>
                          <a:cs typeface="Times New Roman" panose="02020603050405020304" pitchFamily="18" charset="0"/>
                        </a:rPr>
                        <a:t>Kinh…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Thương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cảng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lớn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4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2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solidFill>
                            <a:schemeClr val="tx1"/>
                          </a:solidFill>
                          <a:effectLst/>
                          <a:latin typeface="Times New Roman" panose="02020603050405020304" pitchFamily="18" charset="0"/>
                          <a:ea typeface="Arial" panose="020B0604020202020204" pitchFamily="34" charset="0"/>
                        </a:rPr>
                        <a:t>Ngoại thương</a:t>
                      </a:r>
                      <a:endParaRPr lang="en-US" sz="280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Mở</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rộng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giao</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thương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Đông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Nam Á,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Ấn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Độ</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Ba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Tư</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thương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ngoài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cũng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mang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tới</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đây</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hàng</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hóa</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để</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buôn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kern="1200" dirty="0" err="1" smtClean="0">
                          <a:solidFill>
                            <a:schemeClr val="tx1"/>
                          </a:solidFill>
                          <a:effectLst/>
                          <a:latin typeface="Times New Roman" panose="02020603050405020304" pitchFamily="18" charset="0"/>
                          <a:ea typeface="+mn-ea"/>
                          <a:cs typeface="Times New Roman" panose="02020603050405020304" pitchFamily="18" charset="0"/>
                        </a:rPr>
                        <a:t>bán</a:t>
                      </a:r>
                      <a:r>
                        <a:rPr lang="en-US" sz="24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400" dirty="0" smtClean="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6346236"/>
      </p:ext>
    </p:extLst>
  </p:cSld>
  <p:clrMapOvr>
    <a:masterClrMapping/>
  </p:clrMapOvr>
  <p:transition>
    <p:split orient="ver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200" b="1" dirty="0">
                <a:latin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k</a:t>
            </a:r>
            <a:r>
              <a:rPr lang="vi-VN" sz="3200" b="1" dirty="0">
                <a:cs typeface="Times New Roman" panose="02020603050405020304" pitchFamily="18" charset="0"/>
              </a:rPr>
              <a:t>ỷ </a:t>
            </a:r>
            <a:r>
              <a:rPr lang="en-US" sz="3200" b="1" dirty="0">
                <a:latin typeface="Times New Roman" panose="02020603050405020304" pitchFamily="18" charset="0"/>
                <a:cs typeface="Times New Roman" panose="02020603050405020304" pitchFamily="18" charset="0"/>
              </a:rPr>
              <a:t>VII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kỷ</a:t>
            </a:r>
            <a:r>
              <a:rPr lang="en-US" sz="3200" b="1" dirty="0">
                <a:latin typeface="Times New Roman" panose="02020603050405020304" pitchFamily="18" charset="0"/>
                <a:cs typeface="Times New Roman" panose="02020603050405020304" pitchFamily="18" charset="0"/>
              </a:rPr>
              <a:t> XIX </a:t>
            </a:r>
          </a:p>
        </p:txBody>
      </p:sp>
      <p:sp>
        <p:nvSpPr>
          <p:cNvPr id="2" name="TextBox 1"/>
          <p:cNvSpPr txBox="1">
            <a:spLocks noChangeArrowheads="1"/>
          </p:cNvSpPr>
          <p:nvPr/>
        </p:nvSpPr>
        <p:spPr bwMode="auto">
          <a:xfrm>
            <a:off x="187411" y="996780"/>
            <a:ext cx="87218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Thống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kê</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những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thành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tựu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chủ</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yếu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của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văn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hóa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Trung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từ</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thế</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kỷ</a:t>
            </a:r>
            <a:r>
              <a:rPr lang="en-US" sz="2800" b="1" i="1" dirty="0">
                <a:solidFill>
                  <a:srgbClr val="00B050"/>
                </a:solidFill>
                <a:latin typeface="Times New Roman" panose="02020603050405020304" pitchFamily="18" charset="0"/>
                <a:cs typeface="Times New Roman" panose="02020603050405020304" pitchFamily="18" charset="0"/>
              </a:rPr>
              <a:t> VII </a:t>
            </a:r>
            <a:r>
              <a:rPr lang="en-US" sz="2800" b="1" i="1" dirty="0" err="1">
                <a:solidFill>
                  <a:srgbClr val="00B050"/>
                </a:solidFill>
                <a:latin typeface="Times New Roman" panose="02020603050405020304" pitchFamily="18" charset="0"/>
                <a:cs typeface="Times New Roman" panose="02020603050405020304" pitchFamily="18" charset="0"/>
              </a:rPr>
              <a:t>đến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thế</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kỷ</a:t>
            </a:r>
            <a:r>
              <a:rPr lang="en-US" sz="2800" b="1" i="1" dirty="0">
                <a:solidFill>
                  <a:srgbClr val="00B050"/>
                </a:solidFill>
                <a:latin typeface="Times New Roman" panose="02020603050405020304" pitchFamily="18" charset="0"/>
                <a:cs typeface="Times New Roman" panose="02020603050405020304" pitchFamily="18" charset="0"/>
              </a:rPr>
              <a:t> XIX ?</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5011" y="1905000"/>
            <a:ext cx="8915400" cy="1231106"/>
          </a:xfrm>
          <a:prstGeom prst="rect">
            <a:avLst/>
          </a:prstGeom>
          <a:solidFill>
            <a:schemeClr val="bg1"/>
          </a:solid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Phiếu</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endParaRPr lang="en-US" sz="2800" b="1" dirty="0" smtClean="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9422074"/>
              </p:ext>
            </p:extLst>
          </p:nvPr>
        </p:nvGraphicFramePr>
        <p:xfrm>
          <a:off x="187411" y="2446184"/>
          <a:ext cx="8763000" cy="4107015"/>
        </p:xfrm>
        <a:graphic>
          <a:graphicData uri="http://schemas.openxmlformats.org/drawingml/2006/table">
            <a:tbl>
              <a:tblPr firstRow="1" firstCol="1" bandRow="1">
                <a:tableStyleId>{5C22544A-7EE6-4342-B048-85BDC9FD1C3A}</a:tableStyleId>
              </a:tblPr>
              <a:tblGrid>
                <a:gridCol w="3841803">
                  <a:extLst>
                    <a:ext uri="{9D8B030D-6E8A-4147-A177-3AD203B41FA5}">
                      <a16:colId xmlns:a16="http://schemas.microsoft.com/office/drawing/2014/main" val="20000"/>
                    </a:ext>
                  </a:extLst>
                </a:gridCol>
                <a:gridCol w="4921197">
                  <a:extLst>
                    <a:ext uri="{9D8B030D-6E8A-4147-A177-3AD203B41FA5}">
                      <a16:colId xmlns:a16="http://schemas.microsoft.com/office/drawing/2014/main" val="20001"/>
                    </a:ext>
                  </a:extLst>
                </a:gridCol>
              </a:tblGrid>
              <a:tr h="82140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Thành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tựu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văn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hóa</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tiêu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biểu</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821403">
                <a:tc>
                  <a:txBody>
                    <a:bodyPr/>
                    <a:lstStyle/>
                    <a:p>
                      <a:pPr indent="254000" algn="just">
                        <a:lnSpc>
                          <a:spcPct val="144000"/>
                        </a:lnSpc>
                        <a:spcBef>
                          <a:spcPts val="600"/>
                        </a:spcBef>
                        <a:spcAft>
                          <a:spcPts val="600"/>
                        </a:spcAft>
                        <a:tabLst>
                          <a:tab pos="442595" algn="l"/>
                        </a:tabLst>
                      </a:pPr>
                      <a:r>
                        <a:rPr lang="en-US" sz="2800" dirty="0" err="1">
                          <a:effectLst/>
                          <a:latin typeface="Times New Roman" panose="02020603050405020304" pitchFamily="18" charset="0"/>
                          <a:ea typeface="Arial" panose="020B0604020202020204" pitchFamily="34" charset="0"/>
                        </a:rPr>
                        <a:t>Tư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tưởng</a:t>
                      </a:r>
                      <a:r>
                        <a:rPr lang="en-US" sz="2800" dirty="0">
                          <a:effectLst/>
                          <a:latin typeface="Times New Roman" panose="02020603050405020304" pitchFamily="18" charset="0"/>
                          <a:ea typeface="Arial" panose="020B0604020202020204" pitchFamily="34" charset="0"/>
                        </a:rPr>
                        <a:t> - </a:t>
                      </a:r>
                      <a:r>
                        <a:rPr lang="en-US" sz="2800" dirty="0" err="1">
                          <a:effectLst/>
                          <a:latin typeface="Times New Roman" panose="02020603050405020304" pitchFamily="18" charset="0"/>
                          <a:ea typeface="Arial" panose="020B0604020202020204" pitchFamily="34" charset="0"/>
                        </a:rPr>
                        <a:t>Tôn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giáo</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60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821403">
                <a:tc>
                  <a:txBody>
                    <a:bodyPr/>
                    <a:lstStyle/>
                    <a:p>
                      <a:pPr indent="254000" algn="just">
                        <a:lnSpc>
                          <a:spcPct val="144000"/>
                        </a:lnSpc>
                        <a:spcBef>
                          <a:spcPts val="600"/>
                        </a:spcBef>
                        <a:spcAft>
                          <a:spcPts val="600"/>
                        </a:spcAft>
                        <a:tabLst>
                          <a:tab pos="442595" algn="l"/>
                        </a:tabLst>
                      </a:pPr>
                      <a:r>
                        <a:rPr lang="en-US" sz="2800">
                          <a:effectLst/>
                          <a:latin typeface="Times New Roman" panose="02020603050405020304" pitchFamily="18" charset="0"/>
                          <a:ea typeface="Arial" panose="020B0604020202020204" pitchFamily="34" charset="0"/>
                        </a:rPr>
                        <a:t>Sử học</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60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821403">
                <a:tc>
                  <a:txBody>
                    <a:bodyPr/>
                    <a:lstStyle/>
                    <a:p>
                      <a:pPr indent="254000" algn="just">
                        <a:lnSpc>
                          <a:spcPct val="144000"/>
                        </a:lnSpc>
                        <a:spcBef>
                          <a:spcPts val="600"/>
                        </a:spcBef>
                        <a:spcAft>
                          <a:spcPts val="600"/>
                        </a:spcAft>
                        <a:tabLst>
                          <a:tab pos="442595" algn="l"/>
                        </a:tabLst>
                      </a:pPr>
                      <a:r>
                        <a:rPr lang="en-US" sz="2800">
                          <a:effectLst/>
                          <a:latin typeface="Times New Roman" panose="02020603050405020304" pitchFamily="18" charset="0"/>
                          <a:ea typeface="Arial" panose="020B0604020202020204" pitchFamily="34" charset="0"/>
                        </a:rPr>
                        <a:t>Văn học</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60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821403">
                <a:tc>
                  <a:txBody>
                    <a:bodyPr/>
                    <a:lstStyle/>
                    <a:p>
                      <a:pPr indent="254000" algn="just">
                        <a:lnSpc>
                          <a:spcPct val="144000"/>
                        </a:lnSpc>
                        <a:spcBef>
                          <a:spcPts val="600"/>
                        </a:spcBef>
                        <a:spcAft>
                          <a:spcPts val="600"/>
                        </a:spcAft>
                        <a:tabLst>
                          <a:tab pos="442595" algn="l"/>
                        </a:tabLst>
                      </a:pPr>
                      <a:r>
                        <a:rPr lang="en-US" sz="2800">
                          <a:effectLst/>
                          <a:latin typeface="Times New Roman" panose="02020603050405020304" pitchFamily="18" charset="0"/>
                          <a:ea typeface="Arial" panose="020B0604020202020204" pitchFamily="34" charset="0"/>
                        </a:rPr>
                        <a:t>Kiến trúc - Điêu khắc</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60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28946759"/>
      </p:ext>
    </p:extLst>
  </p:cSld>
  <p:clrMapOvr>
    <a:masterClrMapping/>
  </p:clrMapOvr>
  <p:transition>
    <p:split orient="ver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08"/>
            <a:ext cx="4038600" cy="683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1563"/>
            <a:ext cx="4419600" cy="66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216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26471861"/>
              </p:ext>
            </p:extLst>
          </p:nvPr>
        </p:nvGraphicFramePr>
        <p:xfrm>
          <a:off x="152400" y="381000"/>
          <a:ext cx="8763000" cy="5958631"/>
        </p:xfrm>
        <a:graphic>
          <a:graphicData uri="http://schemas.openxmlformats.org/drawingml/2006/table">
            <a:tbl>
              <a:tblPr firstRow="1" firstCol="1" bandRow="1">
                <a:tableStyleId>{5C22544A-7EE6-4342-B048-85BDC9FD1C3A}</a:tableStyleId>
              </a:tblPr>
              <a:tblGrid>
                <a:gridCol w="2172026">
                  <a:extLst>
                    <a:ext uri="{9D8B030D-6E8A-4147-A177-3AD203B41FA5}">
                      <a16:colId xmlns:a16="http://schemas.microsoft.com/office/drawing/2014/main" val="20000"/>
                    </a:ext>
                  </a:extLst>
                </a:gridCol>
                <a:gridCol w="6590974">
                  <a:extLst>
                    <a:ext uri="{9D8B030D-6E8A-4147-A177-3AD203B41FA5}">
                      <a16:colId xmlns:a16="http://schemas.microsoft.com/office/drawing/2014/main" val="20001"/>
                    </a:ext>
                  </a:extLst>
                </a:gridCol>
              </a:tblGrid>
              <a:tr h="814605">
                <a:tc>
                  <a:txBody>
                    <a:bodyPr/>
                    <a:lstStyle/>
                    <a:p>
                      <a:pPr indent="254000" algn="ctr">
                        <a:lnSpc>
                          <a:spcPct val="144000"/>
                        </a:lnSpc>
                        <a:spcBef>
                          <a:spcPts val="600"/>
                        </a:spcBef>
                        <a:spcAft>
                          <a:spcPts val="600"/>
                        </a:spcAft>
                        <a:tabLst>
                          <a:tab pos="442595" algn="l"/>
                        </a:tabLst>
                      </a:pPr>
                      <a:r>
                        <a:rPr lang="en-US" sz="2100" b="1" dirty="0" err="1">
                          <a:solidFill>
                            <a:schemeClr val="tx1"/>
                          </a:solidFill>
                          <a:effectLst/>
                          <a:latin typeface="Times New Roman" panose="02020603050405020304" pitchFamily="18" charset="0"/>
                          <a:ea typeface="Arial" panose="020B0604020202020204" pitchFamily="34" charset="0"/>
                        </a:rPr>
                        <a:t>Lĩnh</a:t>
                      </a:r>
                      <a:r>
                        <a:rPr lang="en-US" sz="2100" b="1" dirty="0">
                          <a:solidFill>
                            <a:schemeClr val="tx1"/>
                          </a:solidFill>
                          <a:effectLst/>
                          <a:latin typeface="Times New Roman" panose="02020603050405020304" pitchFamily="18" charset="0"/>
                          <a:ea typeface="Arial" panose="020B0604020202020204" pitchFamily="34" charset="0"/>
                        </a:rPr>
                        <a:t> </a:t>
                      </a:r>
                      <a:r>
                        <a:rPr lang="en-US" sz="2100" b="1" dirty="0" err="1">
                          <a:solidFill>
                            <a:schemeClr val="tx1"/>
                          </a:solidFill>
                          <a:effectLst/>
                          <a:latin typeface="Times New Roman" panose="02020603050405020304" pitchFamily="18" charset="0"/>
                          <a:ea typeface="Arial" panose="020B0604020202020204" pitchFamily="34" charset="0"/>
                        </a:rPr>
                        <a:t>vực</a:t>
                      </a:r>
                      <a:endParaRPr lang="en-US" sz="2100" dirty="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254000" algn="ctr">
                        <a:lnSpc>
                          <a:spcPct val="144000"/>
                        </a:lnSpc>
                        <a:spcBef>
                          <a:spcPts val="600"/>
                        </a:spcBef>
                        <a:spcAft>
                          <a:spcPts val="600"/>
                        </a:spcAft>
                        <a:tabLst>
                          <a:tab pos="442595" algn="l"/>
                        </a:tabLst>
                      </a:pPr>
                      <a:r>
                        <a:rPr lang="en-US" sz="2100" b="1" dirty="0" err="1">
                          <a:solidFill>
                            <a:schemeClr val="tx1"/>
                          </a:solidFill>
                          <a:effectLst/>
                          <a:latin typeface="Times New Roman" panose="02020603050405020304" pitchFamily="18" charset="0"/>
                          <a:ea typeface="Arial" panose="020B0604020202020204" pitchFamily="34" charset="0"/>
                        </a:rPr>
                        <a:t>Thành</a:t>
                      </a:r>
                      <a:r>
                        <a:rPr lang="en-US" sz="2100" b="1" dirty="0">
                          <a:solidFill>
                            <a:schemeClr val="tx1"/>
                          </a:solidFill>
                          <a:effectLst/>
                          <a:latin typeface="Times New Roman" panose="02020603050405020304" pitchFamily="18" charset="0"/>
                          <a:ea typeface="Arial" panose="020B0604020202020204" pitchFamily="34" charset="0"/>
                        </a:rPr>
                        <a:t> </a:t>
                      </a:r>
                      <a:r>
                        <a:rPr lang="en-US" sz="2100" b="1" dirty="0" err="1">
                          <a:solidFill>
                            <a:schemeClr val="tx1"/>
                          </a:solidFill>
                          <a:effectLst/>
                          <a:latin typeface="Times New Roman" panose="02020603050405020304" pitchFamily="18" charset="0"/>
                          <a:ea typeface="Arial" panose="020B0604020202020204" pitchFamily="34" charset="0"/>
                        </a:rPr>
                        <a:t>tựu</a:t>
                      </a:r>
                      <a:r>
                        <a:rPr lang="en-US" sz="2100" b="1" dirty="0">
                          <a:solidFill>
                            <a:schemeClr val="tx1"/>
                          </a:solidFill>
                          <a:effectLst/>
                          <a:latin typeface="Times New Roman" panose="02020603050405020304" pitchFamily="18" charset="0"/>
                          <a:ea typeface="Arial" panose="020B0604020202020204" pitchFamily="34" charset="0"/>
                        </a:rPr>
                        <a:t> </a:t>
                      </a:r>
                      <a:r>
                        <a:rPr lang="en-US" sz="2100" b="1" dirty="0" err="1">
                          <a:solidFill>
                            <a:schemeClr val="tx1"/>
                          </a:solidFill>
                          <a:effectLst/>
                          <a:latin typeface="Times New Roman" panose="02020603050405020304" pitchFamily="18" charset="0"/>
                          <a:ea typeface="Arial" panose="020B0604020202020204" pitchFamily="34" charset="0"/>
                        </a:rPr>
                        <a:t>văn</a:t>
                      </a:r>
                      <a:r>
                        <a:rPr lang="en-US" sz="2100" b="1" dirty="0">
                          <a:solidFill>
                            <a:schemeClr val="tx1"/>
                          </a:solidFill>
                          <a:effectLst/>
                          <a:latin typeface="Times New Roman" panose="02020603050405020304" pitchFamily="18" charset="0"/>
                          <a:ea typeface="Arial" panose="020B0604020202020204" pitchFamily="34" charset="0"/>
                        </a:rPr>
                        <a:t> </a:t>
                      </a:r>
                      <a:r>
                        <a:rPr lang="en-US" sz="2100" b="1" dirty="0" err="1">
                          <a:solidFill>
                            <a:schemeClr val="tx1"/>
                          </a:solidFill>
                          <a:effectLst/>
                          <a:latin typeface="Times New Roman" panose="02020603050405020304" pitchFamily="18" charset="0"/>
                          <a:ea typeface="Arial" panose="020B0604020202020204" pitchFamily="34" charset="0"/>
                        </a:rPr>
                        <a:t>hóa</a:t>
                      </a:r>
                      <a:r>
                        <a:rPr lang="en-US" sz="2100" b="1" dirty="0">
                          <a:solidFill>
                            <a:schemeClr val="tx1"/>
                          </a:solidFill>
                          <a:effectLst/>
                          <a:latin typeface="Times New Roman" panose="02020603050405020304" pitchFamily="18" charset="0"/>
                          <a:ea typeface="Arial" panose="020B0604020202020204" pitchFamily="34" charset="0"/>
                        </a:rPr>
                        <a:t> </a:t>
                      </a:r>
                      <a:r>
                        <a:rPr lang="en-US" sz="2100" b="1" dirty="0" err="1">
                          <a:solidFill>
                            <a:schemeClr val="tx1"/>
                          </a:solidFill>
                          <a:effectLst/>
                          <a:latin typeface="Times New Roman" panose="02020603050405020304" pitchFamily="18" charset="0"/>
                          <a:ea typeface="Arial" panose="020B0604020202020204" pitchFamily="34" charset="0"/>
                        </a:rPr>
                        <a:t>tiêu</a:t>
                      </a:r>
                      <a:r>
                        <a:rPr lang="en-US" sz="2100" b="1" dirty="0">
                          <a:solidFill>
                            <a:schemeClr val="tx1"/>
                          </a:solidFill>
                          <a:effectLst/>
                          <a:latin typeface="Times New Roman" panose="02020603050405020304" pitchFamily="18" charset="0"/>
                          <a:ea typeface="Arial" panose="020B0604020202020204" pitchFamily="34" charset="0"/>
                        </a:rPr>
                        <a:t> </a:t>
                      </a:r>
                      <a:r>
                        <a:rPr lang="en-US" sz="2100" b="1" dirty="0" err="1">
                          <a:solidFill>
                            <a:schemeClr val="tx1"/>
                          </a:solidFill>
                          <a:effectLst/>
                          <a:latin typeface="Times New Roman" panose="02020603050405020304" pitchFamily="18" charset="0"/>
                          <a:ea typeface="Arial" panose="020B0604020202020204" pitchFamily="34" charset="0"/>
                        </a:rPr>
                        <a:t>biểu</a:t>
                      </a:r>
                      <a:endParaRPr lang="en-US" sz="2100" dirty="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06832">
                <a:tc>
                  <a:txBody>
                    <a:bodyPr/>
                    <a:lstStyle/>
                    <a:p>
                      <a:pPr indent="254000" algn="ctr">
                        <a:lnSpc>
                          <a:spcPct val="100000"/>
                        </a:lnSpc>
                        <a:spcBef>
                          <a:spcPts val="0"/>
                        </a:spcBef>
                        <a:spcAft>
                          <a:spcPts val="0"/>
                        </a:spcAft>
                        <a:tabLst>
                          <a:tab pos="442595" algn="l"/>
                        </a:tabLst>
                      </a:pPr>
                      <a:r>
                        <a:rPr lang="en-US" sz="2100" dirty="0" err="1">
                          <a:solidFill>
                            <a:schemeClr val="tx1"/>
                          </a:solidFill>
                          <a:effectLst/>
                          <a:latin typeface="Times New Roman" panose="02020603050405020304" pitchFamily="18" charset="0"/>
                          <a:ea typeface="Arial" panose="020B0604020202020204" pitchFamily="34" charset="0"/>
                        </a:rPr>
                        <a:t>Tư</a:t>
                      </a:r>
                      <a:r>
                        <a:rPr lang="en-US" sz="2100" dirty="0">
                          <a:solidFill>
                            <a:schemeClr val="tx1"/>
                          </a:solidFill>
                          <a:effectLst/>
                          <a:latin typeface="Times New Roman" panose="02020603050405020304" pitchFamily="18" charset="0"/>
                          <a:ea typeface="Arial" panose="020B0604020202020204" pitchFamily="34" charset="0"/>
                        </a:rPr>
                        <a:t> </a:t>
                      </a:r>
                      <a:r>
                        <a:rPr lang="en-US" sz="2100" err="1">
                          <a:solidFill>
                            <a:schemeClr val="tx1"/>
                          </a:solidFill>
                          <a:effectLst/>
                          <a:latin typeface="Times New Roman" panose="02020603050405020304" pitchFamily="18" charset="0"/>
                          <a:ea typeface="Arial" panose="020B0604020202020204" pitchFamily="34" charset="0"/>
                        </a:rPr>
                        <a:t>tưởng</a:t>
                      </a:r>
                      <a:r>
                        <a:rPr lang="en-US" sz="2100">
                          <a:solidFill>
                            <a:schemeClr val="tx1"/>
                          </a:solidFill>
                          <a:effectLst/>
                          <a:latin typeface="Times New Roman" panose="02020603050405020304" pitchFamily="18" charset="0"/>
                          <a:ea typeface="Arial" panose="020B0604020202020204" pitchFamily="34" charset="0"/>
                        </a:rPr>
                        <a:t> </a:t>
                      </a:r>
                      <a:r>
                        <a:rPr lang="en-US" sz="2100" smtClean="0">
                          <a:solidFill>
                            <a:schemeClr val="tx1"/>
                          </a:solidFill>
                          <a:effectLst/>
                          <a:latin typeface="Times New Roman" panose="02020603050405020304" pitchFamily="18" charset="0"/>
                          <a:ea typeface="Arial" panose="020B0604020202020204" pitchFamily="34" charset="0"/>
                        </a:rPr>
                        <a:t>– </a:t>
                      </a:r>
                    </a:p>
                    <a:p>
                      <a:pPr indent="254000" algn="ctr">
                        <a:lnSpc>
                          <a:spcPct val="100000"/>
                        </a:lnSpc>
                        <a:spcBef>
                          <a:spcPts val="0"/>
                        </a:spcBef>
                        <a:spcAft>
                          <a:spcPts val="0"/>
                        </a:spcAft>
                        <a:tabLst>
                          <a:tab pos="442595" algn="l"/>
                        </a:tabLst>
                      </a:pPr>
                      <a:r>
                        <a:rPr lang="en-US" sz="2100" smtClean="0">
                          <a:solidFill>
                            <a:schemeClr val="tx1"/>
                          </a:solidFill>
                          <a:effectLst/>
                          <a:latin typeface="Times New Roman" panose="02020603050405020304" pitchFamily="18" charset="0"/>
                          <a:ea typeface="Arial" panose="020B0604020202020204" pitchFamily="34" charset="0"/>
                        </a:rPr>
                        <a:t>Tôn </a:t>
                      </a:r>
                      <a:r>
                        <a:rPr lang="en-US" sz="2100" dirty="0" err="1">
                          <a:solidFill>
                            <a:schemeClr val="tx1"/>
                          </a:solidFill>
                          <a:effectLst/>
                          <a:latin typeface="Times New Roman" panose="02020603050405020304" pitchFamily="18" charset="0"/>
                          <a:ea typeface="Arial" panose="020B0604020202020204" pitchFamily="34" charset="0"/>
                        </a:rPr>
                        <a:t>giáo</a:t>
                      </a:r>
                      <a:endParaRPr lang="en-US" sz="2100" dirty="0">
                        <a:solidFill>
                          <a:schemeClr val="tx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Nho</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giáo</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đã</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trở</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tư</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tưởng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chính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thống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chế</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độ</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phong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kiến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Trung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Quốc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Phật</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err="1" smtClean="0">
                          <a:solidFill>
                            <a:schemeClr val="tx1"/>
                          </a:solidFill>
                          <a:effectLst/>
                          <a:latin typeface="Times New Roman" panose="02020603050405020304" pitchFamily="18" charset="0"/>
                          <a:ea typeface="+mn-ea"/>
                          <a:cs typeface="Times New Roman" panose="02020603050405020304" pitchFamily="18" charset="0"/>
                        </a:rPr>
                        <a:t>giáo</a:t>
                      </a:r>
                      <a:r>
                        <a:rPr lang="en-US" sz="2100" kern="120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err="1" smtClean="0">
                          <a:solidFill>
                            <a:schemeClr val="tx1"/>
                          </a:solidFill>
                          <a:effectLst/>
                          <a:latin typeface="Times New Roman" panose="02020603050405020304" pitchFamily="18" charset="0"/>
                          <a:ea typeface="+mn-ea"/>
                          <a:cs typeface="Times New Roman" panose="02020603050405020304" pitchFamily="18" charset="0"/>
                        </a:rPr>
                        <a:t>t</a:t>
                      </a:r>
                      <a:r>
                        <a:rPr lang="en-US" sz="2100" kern="1200" smtClean="0">
                          <a:solidFill>
                            <a:schemeClr val="tx1"/>
                          </a:solidFill>
                          <a:effectLst/>
                          <a:latin typeface="Times New Roman" panose="02020603050405020304" pitchFamily="18" charset="0"/>
                          <a:ea typeface="+mn-ea"/>
                          <a:cs typeface="Times New Roman" panose="02020603050405020304" pitchFamily="18" charset="0"/>
                        </a:rPr>
                        <a:t>iếp tục phát</a:t>
                      </a:r>
                      <a:r>
                        <a:rPr lang="en-US" sz="2100" kern="1200" baseline="0" smtClean="0">
                          <a:solidFill>
                            <a:schemeClr val="tx1"/>
                          </a:solidFill>
                          <a:effectLst/>
                          <a:latin typeface="Times New Roman" panose="02020603050405020304" pitchFamily="18" charset="0"/>
                          <a:ea typeface="+mn-ea"/>
                          <a:cs typeface="Times New Roman" panose="02020603050405020304" pitchFamily="18" charset="0"/>
                        </a:rPr>
                        <a:t> triển,</a:t>
                      </a:r>
                      <a:r>
                        <a:rPr lang="en-US" sz="2100" kern="120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thịnh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hành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nhất</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dưới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thời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Đường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63466">
                <a:tc>
                  <a:txBody>
                    <a:bodyPr/>
                    <a:lstStyle/>
                    <a:p>
                      <a:pPr indent="254000" algn="ctr">
                        <a:lnSpc>
                          <a:spcPct val="100000"/>
                        </a:lnSpc>
                        <a:spcBef>
                          <a:spcPts val="600"/>
                        </a:spcBef>
                        <a:spcAft>
                          <a:spcPts val="600"/>
                        </a:spcAft>
                        <a:tabLst>
                          <a:tab pos="442595" algn="l"/>
                        </a:tabLst>
                      </a:pPr>
                      <a:r>
                        <a:rPr lang="en-US" sz="2100">
                          <a:solidFill>
                            <a:schemeClr val="tx1"/>
                          </a:solidFill>
                          <a:effectLst/>
                          <a:latin typeface="Times New Roman" panose="02020603050405020304" pitchFamily="18" charset="0"/>
                          <a:ea typeface="Arial" panose="020B0604020202020204" pitchFamily="34" charset="0"/>
                        </a:rPr>
                        <a:t>Sử học</a:t>
                      </a:r>
                      <a:endParaRPr lang="en-US" sz="210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Từ</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thời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Đường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cơ</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quan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chép</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sử</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lập</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bộ</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sử</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lớn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biên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soạn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09110">
                <a:tc>
                  <a:txBody>
                    <a:bodyPr/>
                    <a:lstStyle/>
                    <a:p>
                      <a:pPr indent="254000" algn="ctr">
                        <a:lnSpc>
                          <a:spcPct val="100000"/>
                        </a:lnSpc>
                        <a:spcBef>
                          <a:spcPts val="600"/>
                        </a:spcBef>
                        <a:spcAft>
                          <a:spcPts val="600"/>
                        </a:spcAft>
                        <a:tabLst>
                          <a:tab pos="442595" algn="l"/>
                        </a:tabLst>
                      </a:pPr>
                      <a:r>
                        <a:rPr lang="en-US" sz="2100">
                          <a:solidFill>
                            <a:schemeClr val="tx1"/>
                          </a:solidFill>
                          <a:effectLst/>
                          <a:latin typeface="Times New Roman" panose="02020603050405020304" pitchFamily="18" charset="0"/>
                          <a:ea typeface="Arial" panose="020B0604020202020204" pitchFamily="34" charset="0"/>
                        </a:rPr>
                        <a:t>Văn học</a:t>
                      </a:r>
                      <a:endParaRPr lang="en-US" sz="210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Thời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Đường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xuất</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nhà</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thơ</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nổi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tiếng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như</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Lý</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Bạch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Đỗ</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Phủ</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Bạch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Cư</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Dị</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Từ</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thời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Nguyên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đến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thời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Thanh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xuất</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tiểu</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thuyết</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đồ</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sộ</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ảnh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hưởng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sâu</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sắc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đến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văn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học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khác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11387">
                <a:tc>
                  <a:txBody>
                    <a:bodyPr/>
                    <a:lstStyle/>
                    <a:p>
                      <a:pPr indent="254000" algn="ctr">
                        <a:lnSpc>
                          <a:spcPct val="100000"/>
                        </a:lnSpc>
                        <a:spcBef>
                          <a:spcPts val="600"/>
                        </a:spcBef>
                        <a:spcAft>
                          <a:spcPts val="600"/>
                        </a:spcAft>
                        <a:tabLst>
                          <a:tab pos="442595" algn="l"/>
                        </a:tabLst>
                      </a:pPr>
                      <a:r>
                        <a:rPr lang="en-US" sz="2100">
                          <a:solidFill>
                            <a:schemeClr val="tx1"/>
                          </a:solidFill>
                          <a:effectLst/>
                          <a:latin typeface="Times New Roman" panose="02020603050405020304" pitchFamily="18" charset="0"/>
                          <a:ea typeface="Arial" panose="020B0604020202020204" pitchFamily="34" charset="0"/>
                        </a:rPr>
                        <a:t>Kiến trúc - Điêu khắc</a:t>
                      </a:r>
                      <a:endParaRPr lang="en-US" sz="2100">
                        <a:solidFill>
                          <a:schemeClr val="tx1"/>
                        </a:solidFill>
                        <a:effectLst/>
                        <a:latin typeface="Arial" panose="020B0604020202020204" pitchFamily="34" charset="0"/>
                        <a:ea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triều</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đại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phong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kiến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đã</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xây</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dựng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cung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điện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cổ</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kính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nổi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tiếng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phong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cách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sắc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như</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Cố</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Cung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Viên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Minh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Viên</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Tử</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Cấm</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a:t>
                      </a:r>
                    </a:p>
                    <a:p>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bức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họa</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đạt</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tới</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đỉnh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cao</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tượng</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Phật</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chạm</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khắc</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tinh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xảo</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sinh</a:t>
                      </a:r>
                      <a:r>
                        <a:rPr lang="en-US" sz="21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100" kern="1200" dirty="0" err="1" smtClean="0">
                          <a:solidFill>
                            <a:schemeClr val="tx1"/>
                          </a:solidFill>
                          <a:effectLst/>
                          <a:latin typeface="Times New Roman" panose="02020603050405020304" pitchFamily="18" charset="0"/>
                          <a:ea typeface="+mn-ea"/>
                          <a:cs typeface="Times New Roman" panose="02020603050405020304" pitchFamily="18" charset="0"/>
                        </a:rPr>
                        <a:t>động</a:t>
                      </a:r>
                      <a:endParaRPr lang="en-US" sz="21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40045842"/>
      </p:ext>
    </p:extLst>
  </p:cSld>
  <p:clrMapOvr>
    <a:masterClrMapping/>
  </p:clrMapOvr>
  <p:transition>
    <p:split orient="vert" dir="in"/>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7036" y="0"/>
            <a:ext cx="9161036"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457200" y="2797310"/>
            <a:ext cx="8534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1051" y="-670309"/>
            <a:ext cx="365522" cy="487363"/>
          </a:xfrm>
          <a:prstGeom prst="rect">
            <a:avLst/>
          </a:prstGeom>
        </p:spPr>
      </p:pic>
      <p:sp>
        <p:nvSpPr>
          <p:cNvPr id="4" name="Rectangle 3">
            <a:extLst>
              <a:ext uri="{FF2B5EF4-FFF2-40B4-BE49-F238E27FC236}">
                <a16:creationId xmlns:a16="http://schemas.microsoft.com/office/drawing/2014/main" id="{FEFA0DF7-513A-4C62-A2F0-98EE848F07ED}"/>
              </a:ext>
            </a:extLst>
          </p:cNvPr>
          <p:cNvSpPr/>
          <p:nvPr/>
        </p:nvSpPr>
        <p:spPr>
          <a:xfrm>
            <a:off x="4100117" y="3810765"/>
            <a:ext cx="4730910" cy="769441"/>
          </a:xfrm>
          <a:prstGeom prst="rect">
            <a:avLst/>
          </a:prstGeom>
        </p:spPr>
        <p:txBody>
          <a:bodyPr wrap="none">
            <a:spAutoFit/>
          </a:bodyPr>
          <a:lstStyle/>
          <a:p>
            <a:r>
              <a:rPr lang="en-US" sz="4400" dirty="0">
                <a:solidFill>
                  <a:schemeClr val="bg1"/>
                </a:solidFill>
                <a:highlight>
                  <a:srgbClr val="FF0000"/>
                </a:highlight>
              </a:rPr>
              <a:t>Whale Rescue Story</a:t>
            </a:r>
          </a:p>
        </p:txBody>
      </p:sp>
    </p:spTree>
    <p:extLst>
      <p:ext uri="{BB962C8B-B14F-4D97-AF65-F5344CB8AC3E}">
        <p14:creationId xmlns:p14="http://schemas.microsoft.com/office/powerpoint/2010/main" val="13574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176231" y="3465603"/>
            <a:ext cx="3869525"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176211"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4209335"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51725"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4183290"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151822" y="3465606"/>
            <a:ext cx="3890900"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4579876" y="4088781"/>
            <a:ext cx="3055717"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7784812" y="4653909"/>
            <a:ext cx="718325"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2193" y="-573415"/>
            <a:ext cx="365522" cy="487363"/>
          </a:xfrm>
          <a:prstGeom prst="rect">
            <a:avLst/>
          </a:prstGeom>
        </p:spPr>
      </p:pic>
      <p:sp>
        <p:nvSpPr>
          <p:cNvPr id="3" name="Rectangle 2">
            <a:extLst>
              <a:ext uri="{FF2B5EF4-FFF2-40B4-BE49-F238E27FC236}">
                <a16:creationId xmlns:a16="http://schemas.microsoft.com/office/drawing/2014/main" id="{EFA74375-9126-4385-A90B-67F746C92750}"/>
              </a:ext>
            </a:extLst>
          </p:cNvPr>
          <p:cNvSpPr/>
          <p:nvPr/>
        </p:nvSpPr>
        <p:spPr>
          <a:xfrm>
            <a:off x="4112211" y="3388658"/>
            <a:ext cx="2278637"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46812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7010400" cy="436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4972749"/>
            <a:ext cx="8610600" cy="1569660"/>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Di tích Tử Cấm Thành –một cung điện lớn và là một trong những biểu tượng của Trung Quốc thời phong kiến. Từ thế kỉ VII đến giữa thế kỉ XIX, chế độ phong kiến của Trung Quốc tiếp tục phát triển như thế nào trên các lĩnh vực chính trị, kinh tế, văn hoá, xã hội?</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192486"/>
      </p:ext>
    </p:extLst>
  </p:cSld>
  <p:clrMapOvr>
    <a:masterClrMapping/>
  </p:clrMapOvr>
  <p:transition>
    <p:split orient="vert" dir="in"/>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304800" y="228600"/>
            <a:ext cx="8534400" cy="557321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990600" y="914421"/>
            <a:ext cx="7543800" cy="4154984"/>
          </a:xfrm>
          <a:prstGeom prst="rect">
            <a:avLst/>
          </a:prstGeom>
          <a:noFill/>
        </p:spPr>
        <p:txBody>
          <a:bodyPr wrap="square" rtlCol="0">
            <a:spAutoFit/>
          </a:bodyPr>
          <a:lstStyle/>
          <a:p>
            <a:pPr algn="ctr"/>
            <a:r>
              <a:rPr lang="en-US" sz="4000" b="1" dirty="0" err="1" smtClean="0">
                <a:latin typeface="Times New Roman" pitchFamily="18" charset="0"/>
                <a:ea typeface="Tahoma" panose="020B0604030504040204" pitchFamily="34" charset="0"/>
                <a:cs typeface="Times New Roman" pitchFamily="18" charset="0"/>
              </a:rPr>
              <a:t>Luật</a:t>
            </a:r>
            <a:r>
              <a:rPr lang="en-US" sz="4000" b="1" dirty="0" smtClean="0">
                <a:latin typeface="Times New Roman" pitchFamily="18" charset="0"/>
                <a:ea typeface="Tahoma" panose="020B0604030504040204" pitchFamily="34" charset="0"/>
                <a:cs typeface="Times New Roman" pitchFamily="18" charset="0"/>
              </a:rPr>
              <a:t> </a:t>
            </a:r>
            <a:r>
              <a:rPr lang="en-US" sz="4000" b="1" dirty="0" err="1" smtClean="0">
                <a:latin typeface="Times New Roman" pitchFamily="18" charset="0"/>
                <a:ea typeface="Tahoma" panose="020B0604030504040204" pitchFamily="34" charset="0"/>
                <a:cs typeface="Times New Roman" pitchFamily="18" charset="0"/>
              </a:rPr>
              <a:t>chơi</a:t>
            </a:r>
            <a:endParaRPr lang="en-US" sz="4000" b="1" dirty="0" smtClean="0">
              <a:latin typeface="Times New Roman" pitchFamily="18" charset="0"/>
              <a:ea typeface="Tahoma" panose="020B0604030504040204" pitchFamily="34" charset="0"/>
              <a:cs typeface="Times New Roman" pitchFamily="18" charset="0"/>
            </a:endParaRPr>
          </a:p>
          <a:p>
            <a:pPr algn="just"/>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a:latin typeface="Times New Roman" pitchFamily="18" charset="0"/>
                <a:ea typeface="Tahoma" panose="020B0604030504040204" pitchFamily="34" charset="0"/>
                <a:cs typeface="Times New Roman" pitchFamily="18" charset="0"/>
              </a:rPr>
              <a:t>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hỏi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mỗi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m</a:t>
            </a:r>
            <a:r>
              <a:rPr lang="vi-VN" sz="3200" b="1" dirty="0">
                <a:latin typeface="Times New Roman" pitchFamily="18" charset="0"/>
                <a:ea typeface="Tahoma" panose="020B0604030504040204" pitchFamily="34" charset="0"/>
                <a:cs typeface="Times New Roman" pitchFamily="18" charset="0"/>
              </a:rPr>
              <a:t>ư</a:t>
            </a:r>
            <a:r>
              <a:rPr lang="en-US" sz="3200" b="1" dirty="0">
                <a:latin typeface="Times New Roman" pitchFamily="18" charset="0"/>
                <a:ea typeface="Tahoma" panose="020B0604030504040204" pitchFamily="34" charset="0"/>
                <a:cs typeface="Times New Roman" pitchFamily="18" charset="0"/>
              </a:rPr>
              <a:t>a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đổ</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xuống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và</a:t>
            </a:r>
            <a:r>
              <a:rPr lang="en-US" sz="3200" b="1" dirty="0">
                <a:latin typeface="Times New Roman" pitchFamily="18" charset="0"/>
                <a:ea typeface="Tahoma" panose="020B0604030504040204" pitchFamily="34" charset="0"/>
                <a:cs typeface="Times New Roman" pitchFamily="18" charset="0"/>
              </a:rPr>
              <a:t> n</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ớc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biển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dâng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hoàn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thành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xong</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a:p>
            <a:pPr algn="just"/>
            <a:r>
              <a:rPr lang="en-US" sz="3200" b="1" dirty="0" err="1">
                <a:latin typeface="Times New Roman" pitchFamily="18" charset="0"/>
                <a:ea typeface="Tahoma" panose="020B0604030504040204" pitchFamily="34" charset="0"/>
                <a:cs typeface="Times New Roman" pitchFamily="18" charset="0"/>
              </a:rPr>
              <a:t>Chú</a:t>
            </a:r>
            <a:r>
              <a:rPr lang="en-US" sz="3200" b="1" dirty="0">
                <a:latin typeface="Times New Roman" pitchFamily="18" charset="0"/>
                <a:ea typeface="Tahoma" panose="020B0604030504040204" pitchFamily="34" charset="0"/>
                <a:cs typeface="Times New Roman" pitchFamily="18" charset="0"/>
              </a:rPr>
              <a:t> ý </a:t>
            </a:r>
            <a:r>
              <a:rPr lang="en-US" sz="3200" b="1" dirty="0" err="1">
                <a:latin typeface="Times New Roman" pitchFamily="18" charset="0"/>
                <a:ea typeface="Tahoma" panose="020B0604030504040204" pitchFamily="34" charset="0"/>
                <a:cs typeface="Times New Roman" pitchFamily="18" charset="0"/>
              </a:rPr>
              <a:t>vì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đây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là</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trò</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ch</a:t>
            </a:r>
            <a:r>
              <a:rPr lang="vi-VN" sz="3200" b="1" dirty="0">
                <a:latin typeface="Times New Roman" pitchFamily="18" charset="0"/>
                <a:ea typeface="Tahoma" panose="020B0604030504040204" pitchFamily="34" charset="0"/>
                <a:cs typeface="Times New Roman" pitchFamily="18" charset="0"/>
              </a:rPr>
              <a:t>ơ</a:t>
            </a:r>
            <a:r>
              <a:rPr lang="en-US" sz="3200" b="1" dirty="0">
                <a:latin typeface="Times New Roman" pitchFamily="18" charset="0"/>
                <a:ea typeface="Tahoma" panose="020B0604030504040204" pitchFamily="34" charset="0"/>
                <a:cs typeface="Times New Roman" pitchFamily="18" charset="0"/>
              </a:rPr>
              <a:t>i </a:t>
            </a:r>
            <a:r>
              <a:rPr lang="en-US" sz="3200" b="1" dirty="0" err="1">
                <a:latin typeface="Times New Roman" pitchFamily="18" charset="0"/>
                <a:ea typeface="Tahoma" panose="020B0604030504040204" pitchFamily="34" charset="0"/>
                <a:cs typeface="Times New Roman" pitchFamily="18" charset="0"/>
              </a:rPr>
              <a:t>nhân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nên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nếu</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không</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hãy</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mời</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của</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mình</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trợ</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giúp</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đến</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khi</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các</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đáp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đúng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để</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cùng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nhau</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giải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voi</a:t>
            </a:r>
            <a:r>
              <a:rPr lang="en-US" sz="3200" b="1" dirty="0" smtClean="0">
                <a:latin typeface="Times New Roman" pitchFamily="18" charset="0"/>
                <a:ea typeface="Tahoma" panose="020B0604030504040204" pitchFamily="34" charset="0"/>
                <a:cs typeface="Times New Roman" pitchFamily="18" charset="0"/>
              </a:rPr>
              <a:t>.</a:t>
            </a:r>
            <a:endParaRPr lang="en-US" sz="3200" b="1" dirty="0">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178273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1754326"/>
            </a:xfrm>
            <a:prstGeom prst="rect">
              <a:avLst/>
            </a:prstGeom>
            <a:noFill/>
          </p:spPr>
          <p:txBody>
            <a:bodyPr wrap="square" rtlCol="0">
              <a:spAutoFit/>
            </a:bodyPr>
            <a:lstStyle/>
            <a:p>
              <a:pPr algn="ctr">
                <a:defRPr/>
              </a:pPr>
              <a:r>
                <a:rPr lang="en-US" sz="2800" b="1" i="1" dirty="0" err="1">
                  <a:latin typeface="Times New Roman" panose="02020603050405020304" pitchFamily="18" charset="0"/>
                  <a:cs typeface="Times New Roman" panose="02020603050405020304" pitchFamily="18" charset="0"/>
                </a:rPr>
                <a:t>Tại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sao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Đường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thịnh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vượng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chế</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độ</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Trung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Quốc</a:t>
              </a:r>
              <a:r>
                <a:rPr lang="en-US" sz="2800" b="1" i="1" dirty="0">
                  <a:latin typeface="Times New Roman" panose="02020603050405020304" pitchFamily="18" charset="0"/>
                  <a:cs typeface="Times New Roman" panose="02020603050405020304" pitchFamily="18" charset="0"/>
                </a:rPr>
                <a:t> ? </a:t>
              </a:r>
              <a:endParaRPr lang="en-US" sz="2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55"/>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9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3032"/>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816"/>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589430" y="-76200"/>
            <a:ext cx="3498301" cy="3093730"/>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402923" y="754293"/>
              <a:ext cx="3750825" cy="1533227"/>
            </a:xfrm>
            <a:prstGeom prst="rect">
              <a:avLst/>
            </a:prstGeom>
            <a:noFill/>
          </p:spPr>
          <p:txBody>
            <a:bodyPr wrap="square" rtlCol="0">
              <a:spAutoFit/>
            </a:bodyPr>
            <a:lstStyle/>
            <a:p>
              <a:r>
                <a:rPr lang="en-US" dirty="0"/>
                <a:t>- </a:t>
              </a:r>
              <a:r>
                <a:rPr lang="en-US" dirty="0" err="1"/>
                <a:t>Bộ</a:t>
              </a:r>
              <a:r>
                <a:rPr lang="en-US" dirty="0"/>
                <a:t> </a:t>
              </a:r>
              <a:r>
                <a:rPr lang="en-US" dirty="0" err="1"/>
                <a:t>máy</a:t>
              </a:r>
              <a:r>
                <a:rPr lang="en-US" dirty="0"/>
                <a:t> </a:t>
              </a:r>
              <a:r>
                <a:rPr lang="en-US" dirty="0" err="1"/>
                <a:t>chính</a:t>
              </a:r>
              <a:r>
                <a:rPr lang="en-US" dirty="0"/>
                <a:t> </a:t>
              </a:r>
              <a:r>
                <a:rPr lang="en-US" dirty="0" err="1"/>
                <a:t>quyền</a:t>
              </a:r>
              <a:r>
                <a:rPr lang="en-US" dirty="0"/>
                <a:t> </a:t>
              </a:r>
              <a:r>
                <a:rPr lang="en-US" dirty="0" err="1" smtClean="0"/>
                <a:t>được</a:t>
              </a:r>
              <a:r>
                <a:rPr lang="en-US" dirty="0" smtClean="0"/>
                <a:t> </a:t>
              </a:r>
              <a:r>
                <a:rPr lang="en-US" dirty="0" err="1"/>
                <a:t>hoàn</a:t>
              </a:r>
              <a:r>
                <a:rPr lang="en-US" dirty="0"/>
                <a:t> </a:t>
              </a:r>
              <a:r>
                <a:rPr lang="en-US" dirty="0" err="1"/>
                <a:t>thiện</a:t>
              </a:r>
              <a:r>
                <a:rPr lang="en-US" dirty="0"/>
                <a:t>;</a:t>
              </a:r>
            </a:p>
            <a:p>
              <a:r>
                <a:rPr lang="en-US" dirty="0"/>
                <a:t>- </a:t>
              </a:r>
              <a:r>
                <a:rPr lang="en-US" dirty="0" err="1" smtClean="0"/>
                <a:t>Thi</a:t>
              </a:r>
              <a:r>
                <a:rPr lang="en-US" dirty="0" smtClean="0"/>
                <a:t> </a:t>
              </a:r>
              <a:r>
                <a:rPr lang="en-US" dirty="0" err="1"/>
                <a:t>để</a:t>
              </a:r>
              <a:r>
                <a:rPr lang="en-US" dirty="0"/>
                <a:t> </a:t>
              </a:r>
              <a:r>
                <a:rPr lang="en-US" dirty="0" err="1"/>
                <a:t>tuyển</a:t>
              </a:r>
              <a:r>
                <a:rPr lang="en-US" dirty="0"/>
                <a:t> </a:t>
              </a:r>
              <a:r>
                <a:rPr lang="en-US" dirty="0" err="1"/>
                <a:t>chọn</a:t>
              </a:r>
              <a:r>
                <a:rPr lang="en-US" dirty="0"/>
                <a:t> </a:t>
              </a:r>
              <a:r>
                <a:rPr lang="en-US" dirty="0" err="1"/>
                <a:t>hiền</a:t>
              </a:r>
              <a:r>
                <a:rPr lang="en-US" dirty="0"/>
                <a:t> </a:t>
              </a:r>
              <a:r>
                <a:rPr lang="en-US" dirty="0" err="1" smtClean="0"/>
                <a:t>tài</a:t>
              </a:r>
              <a:endParaRPr lang="en-US" dirty="0"/>
            </a:p>
            <a:p>
              <a:r>
                <a:rPr lang="en-US" dirty="0"/>
                <a:t>- </a:t>
              </a:r>
              <a:r>
                <a:rPr lang="en-US" dirty="0" err="1"/>
                <a:t>Giảm</a:t>
              </a:r>
              <a:r>
                <a:rPr lang="en-US" dirty="0"/>
                <a:t> </a:t>
              </a:r>
              <a:r>
                <a:rPr lang="en-US" dirty="0" err="1"/>
                <a:t>tô</a:t>
              </a:r>
              <a:r>
                <a:rPr lang="en-US" dirty="0"/>
                <a:t>, </a:t>
              </a:r>
              <a:r>
                <a:rPr lang="en-US" dirty="0" err="1" smtClean="0"/>
                <a:t>thuế</a:t>
              </a:r>
              <a:r>
                <a:rPr lang="en-US" dirty="0" smtClean="0"/>
                <a:t>…</a:t>
              </a:r>
              <a:endParaRPr lang="en-US" dirty="0"/>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2754" y="4515817"/>
            <a:ext cx="5896246" cy="270097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11545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33"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3013696"/>
            <a:chOff x="0" y="41007"/>
            <a:chExt cx="6980525" cy="3013696"/>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219923" y="377047"/>
              <a:ext cx="6436781" cy="2677656"/>
            </a:xfrm>
            <a:prstGeom prst="rect">
              <a:avLst/>
            </a:prstGeom>
            <a:noFill/>
          </p:spPr>
          <p:txBody>
            <a:bodyPr wrap="square" rtlCol="0">
              <a:spAutoFit/>
            </a:bodyPr>
            <a:lstStyle/>
            <a:p>
              <a:pPr algn="ctr">
                <a:defRPr/>
              </a:pPr>
              <a:r>
                <a:rPr lang="en-US" sz="2400" b="1" i="1" dirty="0" err="1" smtClean="0">
                  <a:latin typeface="Times New Roman" panose="02020603050405020304" pitchFamily="18" charset="0"/>
                  <a:cs typeface="Times New Roman" panose="02020603050405020304" pitchFamily="18" charset="0"/>
                </a:rPr>
                <a:t>Nói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Thời</a:t>
              </a:r>
              <a:r>
                <a:rPr lang="en-US" sz="2400" b="1" i="1"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Đường</a:t>
              </a:r>
              <a:r>
                <a:rPr lang="en-US" sz="2400" b="1" i="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bậc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triển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Đúng</a:t>
              </a:r>
              <a:r>
                <a:rPr lang="en-US" sz="2400" b="1" dirty="0" smtClean="0">
                  <a:latin typeface="Times New Roman" panose="02020603050405020304" pitchFamily="18" charset="0"/>
                  <a:cs typeface="Times New Roman" panose="02020603050405020304" pitchFamily="18" charset="0"/>
                </a:rPr>
                <a:t> hay </a:t>
              </a:r>
              <a:r>
                <a:rPr lang="en-US" sz="2400" b="1" dirty="0" err="1" smtClean="0">
                  <a:latin typeface="Times New Roman" panose="02020603050405020304" pitchFamily="18" charset="0"/>
                  <a:cs typeface="Times New Roman" panose="02020603050405020304" pitchFamily="18" charset="0"/>
                </a:rPr>
                <a:t>sai</a:t>
              </a:r>
              <a:r>
                <a:rPr lang="en-US" sz="2400" b="1" dirty="0" smtClean="0">
                  <a:latin typeface="Times New Roman" panose="02020603050405020304" pitchFamily="18" charset="0"/>
                  <a:cs typeface="Times New Roman" panose="02020603050405020304" pitchFamily="18" charset="0"/>
                </a:rPr>
                <a:t>?</a:t>
              </a:r>
            </a:p>
            <a:p>
              <a:pPr algn="ctr">
                <a:defRPr/>
              </a:pP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51"/>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86"/>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28"/>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812"/>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32"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844110"/>
            </a:xfrm>
            <a:prstGeom prst="rect">
              <a:avLst/>
            </a:prstGeom>
            <a:noFill/>
          </p:spPr>
          <p:txBody>
            <a:bodyPr wrap="square" rtlCol="0">
              <a:spAutoFit/>
            </a:bodyPr>
            <a:lstStyle/>
            <a:p>
              <a:pPr algn="ctr">
                <a:defRPr/>
              </a:pPr>
              <a:r>
                <a:rPr lang="en-US" sz="4000" dirty="0" err="1" smtClean="0">
                  <a:solidFill>
                    <a:prstClr val="white"/>
                  </a:solidFill>
                  <a:latin typeface="Times New Roman" pitchFamily="18" charset="0"/>
                  <a:ea typeface="Tahoma" panose="020B0604030504040204" pitchFamily="34" charset="0"/>
                  <a:cs typeface="Times New Roman" pitchFamily="18" charset="0"/>
                </a:rPr>
                <a:t>Đúng</a:t>
              </a:r>
              <a:endParaRPr lang="en-US" sz="40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34156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28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6"/>
            <a:ext cx="4267200" cy="2778393"/>
            <a:chOff x="0" y="41007"/>
            <a:chExt cx="6980525" cy="268292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2346884"/>
            </a:xfrm>
            <a:prstGeom prst="rect">
              <a:avLst/>
            </a:prstGeom>
            <a:noFill/>
          </p:spPr>
          <p:txBody>
            <a:bodyPr wrap="square" rtlCol="0">
              <a:spAutoFit/>
            </a:bodyPr>
            <a:lstStyle/>
            <a:p>
              <a:pPr algn="ctr">
                <a:defRPr/>
              </a:pP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a:t>
              </a:r>
              <a:r>
                <a:rPr lang="en-US" sz="3200" b="1" i="1" dirty="0" err="1">
                  <a:latin typeface="Times New Roman" panose="02020603050405020304" pitchFamily="18" charset="0"/>
                  <a:cs typeface="Times New Roman" panose="02020603050405020304" pitchFamily="18" charset="0"/>
                </a:rPr>
                <a:t>Thanh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điểm</a:t>
              </a:r>
              <a:r>
                <a:rPr lang="en-US" sz="3200" b="1" i="1" dirty="0">
                  <a:latin typeface="Times New Roman" panose="02020603050405020304" pitchFamily="18" charset="0"/>
                  <a:cs typeface="Times New Roman" panose="02020603050405020304" pitchFamily="18" charset="0"/>
                </a:rPr>
                <a:t> g</a:t>
              </a:r>
              <a:r>
                <a:rPr lang="vi-VN" sz="3200" b="1" i="1" dirty="0">
                  <a:latin typeface="Times New Roman" panose="02020603050405020304" pitchFamily="18" charset="0"/>
                  <a:cs typeface="Times New Roman" panose="02020603050405020304" pitchFamily="18" charset="0"/>
                </a:rPr>
                <a:t>ì</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mới</a:t>
              </a:r>
              <a:r>
                <a:rPr lang="en-US" sz="3200" b="1" i="1" dirty="0">
                  <a:latin typeface="Times New Roman" panose="02020603050405020304" pitchFamily="18" charset="0"/>
                  <a:cs typeface="Times New Roman" panose="02020603050405020304" pitchFamily="18" charset="0"/>
                </a:rPr>
                <a:t> so </a:t>
              </a:r>
              <a:r>
                <a:rPr lang="en-US" sz="3200" b="1" i="1" dirty="0" err="1">
                  <a:latin typeface="Times New Roman" panose="02020603050405020304" pitchFamily="18" charset="0"/>
                  <a:cs typeface="Times New Roman" panose="02020603050405020304" pitchFamily="18" charset="0"/>
                </a:rPr>
                <a:t>với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Đường</a:t>
              </a:r>
              <a:r>
                <a:rPr lang="en-US" sz="3200" b="1" i="1" dirty="0">
                  <a:latin typeface="Times New Roman" panose="02020603050405020304" pitchFamily="18" charset="0"/>
                  <a:cs typeface="Times New Roman" panose="02020603050405020304" pitchFamily="18" charset="0"/>
                </a:rPr>
                <a:t> ? </a:t>
              </a:r>
              <a:endParaRPr lang="en-US" sz="3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45"/>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8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22"/>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806"/>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3872788" y="42069"/>
            <a:ext cx="5425627" cy="3181832"/>
            <a:chOff x="6791605" y="-72362"/>
            <a:chExt cx="5717130" cy="3679318"/>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6791605" y="-72362"/>
              <a:ext cx="5717130" cy="3679318"/>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34364" y="715744"/>
              <a:ext cx="3750825" cy="2028619"/>
            </a:xfrm>
            <a:prstGeom prst="rect">
              <a:avLst/>
            </a:prstGeom>
            <a:noFill/>
          </p:spPr>
          <p:txBody>
            <a:bodyPr wrap="square" rtlCol="0">
              <a:spAutoFit/>
            </a:bodyPr>
            <a:lstStyle/>
            <a:p>
              <a:r>
                <a:rPr lang="en-US" dirty="0" smtClean="0"/>
                <a:t>- </a:t>
              </a:r>
              <a:r>
                <a:rPr lang="en-US" dirty="0" err="1" smtClean="0"/>
                <a:t>Nông</a:t>
              </a:r>
              <a:r>
                <a:rPr lang="en-US" dirty="0" smtClean="0"/>
                <a:t> </a:t>
              </a:r>
              <a:r>
                <a:rPr lang="en-US" dirty="0" err="1"/>
                <a:t>nghiệp</a:t>
              </a:r>
              <a:r>
                <a:rPr lang="en-US" dirty="0"/>
                <a:t>: </a:t>
              </a:r>
              <a:r>
                <a:rPr lang="en-US" dirty="0" err="1" smtClean="0"/>
                <a:t>diện</a:t>
              </a:r>
              <a:r>
                <a:rPr lang="en-US" dirty="0" smtClean="0"/>
                <a:t> </a:t>
              </a:r>
              <a:r>
                <a:rPr lang="en-US" dirty="0" err="1"/>
                <a:t>tích</a:t>
              </a:r>
              <a:r>
                <a:rPr lang="en-US" dirty="0"/>
                <a:t> </a:t>
              </a:r>
              <a:r>
                <a:rPr lang="en-US" dirty="0" err="1" smtClean="0"/>
                <a:t>trồng</a:t>
              </a:r>
              <a:r>
                <a:rPr lang="en-US" dirty="0" smtClean="0"/>
                <a:t>, </a:t>
              </a:r>
              <a:r>
                <a:rPr lang="en-US" dirty="0" err="1" smtClean="0"/>
                <a:t>sản</a:t>
              </a:r>
              <a:r>
                <a:rPr lang="en-US" dirty="0" smtClean="0"/>
                <a:t> </a:t>
              </a:r>
              <a:r>
                <a:rPr lang="en-US" dirty="0" err="1"/>
                <a:t>lượng</a:t>
              </a:r>
              <a:r>
                <a:rPr lang="en-US" dirty="0"/>
                <a:t> </a:t>
              </a:r>
              <a:r>
                <a:rPr lang="en-US" dirty="0" err="1" smtClean="0"/>
                <a:t>tăng</a:t>
              </a:r>
              <a:r>
                <a:rPr lang="en-US" dirty="0" smtClean="0"/>
                <a:t> </a:t>
              </a:r>
              <a:r>
                <a:rPr lang="en-US" dirty="0" err="1" smtClean="0"/>
                <a:t>nhiều</a:t>
              </a:r>
              <a:endParaRPr lang="en-US" dirty="0" smtClean="0"/>
            </a:p>
            <a:p>
              <a:r>
                <a:rPr lang="en-US" dirty="0" smtClean="0"/>
                <a:t>- </a:t>
              </a:r>
              <a:r>
                <a:rPr lang="en-US" dirty="0" err="1" smtClean="0"/>
                <a:t>Thủ</a:t>
              </a:r>
              <a:r>
                <a:rPr lang="en-US" dirty="0" smtClean="0"/>
                <a:t> </a:t>
              </a:r>
              <a:r>
                <a:rPr lang="en-US" dirty="0" err="1"/>
                <a:t>công</a:t>
              </a:r>
              <a:r>
                <a:rPr lang="en-US" dirty="0"/>
                <a:t> </a:t>
              </a:r>
              <a:r>
                <a:rPr lang="en-US" dirty="0" err="1"/>
                <a:t>nghiệp</a:t>
              </a:r>
              <a:r>
                <a:rPr lang="en-US" dirty="0"/>
                <a:t>: </a:t>
              </a:r>
              <a:r>
                <a:rPr lang="en-US" dirty="0" err="1" smtClean="0"/>
                <a:t>xưởng</a:t>
              </a:r>
              <a:r>
                <a:rPr lang="en-US" dirty="0" smtClean="0"/>
                <a:t> </a:t>
              </a:r>
              <a:r>
                <a:rPr lang="en-US" dirty="0" err="1" smtClean="0"/>
                <a:t>lớn</a:t>
              </a:r>
              <a:r>
                <a:rPr lang="en-US" dirty="0"/>
                <a:t>, </a:t>
              </a:r>
              <a:r>
                <a:rPr lang="en-US" dirty="0" err="1" smtClean="0"/>
                <a:t>nhiều</a:t>
              </a:r>
              <a:r>
                <a:rPr lang="en-US" dirty="0" smtClean="0"/>
                <a:t> </a:t>
              </a:r>
              <a:r>
                <a:rPr lang="en-US" dirty="0" err="1"/>
                <a:t>nhân</a:t>
              </a:r>
              <a:r>
                <a:rPr lang="en-US" dirty="0"/>
                <a:t> </a:t>
              </a:r>
              <a:r>
                <a:rPr lang="en-US" dirty="0" err="1"/>
                <a:t>công</a:t>
              </a:r>
              <a:r>
                <a:rPr lang="en-US" dirty="0"/>
                <a:t> </a:t>
              </a:r>
              <a:endParaRPr lang="en-US" dirty="0" smtClean="0"/>
            </a:p>
            <a:p>
              <a:r>
                <a:rPr lang="en-US" dirty="0" smtClean="0"/>
                <a:t>- </a:t>
              </a:r>
              <a:r>
                <a:rPr lang="en-US" dirty="0" err="1"/>
                <a:t>Thương</a:t>
              </a:r>
              <a:r>
                <a:rPr lang="en-US" dirty="0"/>
                <a:t> </a:t>
              </a:r>
              <a:r>
                <a:rPr lang="en-US" dirty="0" err="1"/>
                <a:t>nghiệp</a:t>
              </a:r>
              <a:r>
                <a:rPr lang="en-US" dirty="0"/>
                <a:t>: </a:t>
              </a:r>
              <a:r>
                <a:rPr lang="en-US" dirty="0" err="1" smtClean="0"/>
                <a:t>thương</a:t>
              </a:r>
              <a:r>
                <a:rPr lang="en-US" dirty="0" smtClean="0"/>
                <a:t> </a:t>
              </a:r>
              <a:r>
                <a:rPr lang="en-US" dirty="0" err="1"/>
                <a:t>cảm</a:t>
              </a:r>
              <a:r>
                <a:rPr lang="en-US" dirty="0"/>
                <a:t> </a:t>
              </a:r>
              <a:r>
                <a:rPr lang="en-US" dirty="0" err="1" smtClean="0"/>
                <a:t>lớn</a:t>
              </a:r>
              <a:r>
                <a:rPr lang="en-US" dirty="0" smtClean="0"/>
                <a:t>, </a:t>
              </a:r>
              <a:r>
                <a:rPr lang="en-US" dirty="0" err="1" smtClean="0"/>
                <a:t>giao</a:t>
              </a:r>
              <a:r>
                <a:rPr lang="en-US" dirty="0" smtClean="0"/>
                <a:t> </a:t>
              </a:r>
              <a:r>
                <a:rPr lang="en-US" dirty="0" err="1"/>
                <a:t>thương</a:t>
              </a:r>
              <a:r>
                <a:rPr lang="en-US" dirty="0"/>
                <a:t> </a:t>
              </a:r>
              <a:r>
                <a:rPr lang="en-US" dirty="0" err="1"/>
                <a:t>với</a:t>
              </a:r>
              <a:r>
                <a:rPr lang="en-US" dirty="0"/>
                <a:t> </a:t>
              </a:r>
              <a:r>
                <a:rPr lang="en-US" dirty="0" err="1"/>
                <a:t>các</a:t>
              </a:r>
              <a:r>
                <a:rPr lang="en-US" dirty="0"/>
                <a:t> </a:t>
              </a:r>
              <a:r>
                <a:rPr lang="en-US" dirty="0" err="1" smtClean="0"/>
                <a:t>nước</a:t>
              </a:r>
              <a:endParaRPr lang="en-US" dirty="0"/>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412622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805"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83771" y="4122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E813C595-B6DB-42DC-96BC-D322FB98160E}"/>
                </a:ext>
              </a:extLst>
            </p:cNvPr>
            <p:cNvSpPr txBox="1"/>
            <p:nvPr/>
          </p:nvSpPr>
          <p:spPr>
            <a:xfrm>
              <a:off x="636171" y="5646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37"/>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7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14"/>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798"/>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779664" y="-130108"/>
            <a:ext cx="3364335" cy="2949506"/>
            <a:chOff x="7115777" y="-278022"/>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115777" y="-278022"/>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85913" y="563626"/>
              <a:ext cx="3963667" cy="1306661"/>
            </a:xfrm>
            <a:prstGeom prst="rect">
              <a:avLst/>
            </a:prstGeom>
            <a:noFill/>
          </p:spPr>
          <p:txBody>
            <a:bodyPr wrap="square" rtlCol="0">
              <a:spAutoFit/>
            </a:bodyPr>
            <a:lstStyle/>
            <a:p>
              <a:r>
                <a:rPr lang="en-US" b="1" dirty="0" smtClean="0"/>
                <a:t>- </a:t>
              </a:r>
              <a:r>
                <a:rPr lang="en-US" dirty="0" smtClean="0"/>
                <a:t>(</a:t>
              </a:r>
              <a:r>
                <a:rPr lang="vi-VN" dirty="0" smtClean="0"/>
                <a:t>T</a:t>
              </a:r>
              <a:r>
                <a:rPr lang="en-US" dirty="0" smtClean="0"/>
                <a:t>ư </a:t>
              </a:r>
              <a:r>
                <a:rPr lang="en-US" dirty="0" err="1" smtClean="0"/>
                <a:t>tưởng</a:t>
              </a:r>
              <a:r>
                <a:rPr lang="en-US" dirty="0" smtClean="0"/>
                <a:t> - </a:t>
              </a:r>
              <a:r>
                <a:rPr lang="vi-VN" dirty="0" smtClean="0"/>
                <a:t>T</a:t>
              </a:r>
              <a:r>
                <a:rPr lang="en-US" dirty="0" err="1" smtClean="0"/>
                <a:t>ôn</a:t>
              </a:r>
              <a:r>
                <a:rPr lang="en-US" dirty="0" smtClean="0"/>
                <a:t> </a:t>
              </a:r>
              <a:r>
                <a:rPr lang="en-US" dirty="0" err="1" smtClean="0"/>
                <a:t>giáo</a:t>
              </a:r>
              <a:r>
                <a:rPr lang="en-US" dirty="0" smtClean="0"/>
                <a:t>, </a:t>
              </a:r>
              <a:r>
                <a:rPr lang="vi-VN" dirty="0" smtClean="0"/>
                <a:t>S</a:t>
              </a:r>
              <a:r>
                <a:rPr lang="en-US" dirty="0" smtClean="0"/>
                <a:t>ử </a:t>
              </a:r>
              <a:r>
                <a:rPr lang="en-US" dirty="0" err="1" smtClean="0"/>
                <a:t>học</a:t>
              </a:r>
              <a:r>
                <a:rPr lang="en-US" dirty="0" smtClean="0"/>
                <a:t>, </a:t>
              </a:r>
              <a:r>
                <a:rPr lang="vi-VN" dirty="0" smtClean="0"/>
                <a:t>V</a:t>
              </a:r>
              <a:r>
                <a:rPr lang="en-US" dirty="0" err="1" smtClean="0"/>
                <a:t>ăn</a:t>
              </a:r>
              <a:r>
                <a:rPr lang="en-US" dirty="0" smtClean="0"/>
                <a:t> </a:t>
              </a:r>
              <a:r>
                <a:rPr lang="en-US" dirty="0" err="1" smtClean="0"/>
                <a:t>học</a:t>
              </a:r>
              <a:r>
                <a:rPr lang="en-US" dirty="0" smtClean="0"/>
                <a:t>, </a:t>
              </a:r>
              <a:r>
                <a:rPr lang="vi-VN" dirty="0" smtClean="0"/>
                <a:t>K</a:t>
              </a:r>
              <a:r>
                <a:rPr lang="en-US" dirty="0" err="1" smtClean="0"/>
                <a:t>hoa</a:t>
              </a:r>
              <a:r>
                <a:rPr lang="en-US" dirty="0" smtClean="0"/>
                <a:t> </a:t>
              </a:r>
              <a:r>
                <a:rPr lang="en-US" dirty="0" err="1" smtClean="0"/>
                <a:t>học</a:t>
              </a:r>
              <a:r>
                <a:rPr lang="en-US" dirty="0" smtClean="0"/>
                <a:t> - </a:t>
              </a:r>
              <a:r>
                <a:rPr lang="vi-VN" dirty="0" smtClean="0"/>
                <a:t>K</a:t>
              </a:r>
              <a:r>
                <a:rPr lang="en-US" dirty="0" smtClean="0"/>
                <a:t>ỹ </a:t>
              </a:r>
              <a:r>
                <a:rPr lang="en-US" dirty="0" err="1" smtClean="0"/>
                <a:t>thuật</a:t>
              </a:r>
              <a:r>
                <a:rPr lang="en-US" dirty="0" smtClean="0"/>
                <a:t>, </a:t>
              </a:r>
              <a:r>
                <a:rPr lang="vi-VN" dirty="0" smtClean="0"/>
                <a:t>K</a:t>
              </a:r>
              <a:r>
                <a:rPr lang="en-US" dirty="0" err="1" smtClean="0"/>
                <a:t>iến</a:t>
              </a:r>
              <a:r>
                <a:rPr lang="en-US" dirty="0" smtClean="0"/>
                <a:t> </a:t>
              </a:r>
              <a:r>
                <a:rPr lang="en-US" dirty="0" err="1" smtClean="0"/>
                <a:t>trúc</a:t>
              </a:r>
              <a:r>
                <a:rPr lang="en-US" dirty="0" smtClean="0"/>
                <a:t>, </a:t>
              </a:r>
              <a:r>
                <a:rPr lang="vi-VN" dirty="0" smtClean="0"/>
                <a:t>Đ</a:t>
              </a:r>
              <a:r>
                <a:rPr lang="en-US" dirty="0" err="1" smtClean="0"/>
                <a:t>iêu</a:t>
              </a:r>
              <a:r>
                <a:rPr lang="en-US" dirty="0" smtClean="0"/>
                <a:t> </a:t>
              </a:r>
              <a:r>
                <a:rPr lang="en-US" dirty="0" err="1" smtClean="0"/>
                <a:t>khắc</a:t>
              </a:r>
              <a:r>
                <a:rPr lang="en-US" dirty="0" smtClean="0"/>
                <a:t>).</a:t>
              </a: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4 …</a:t>
            </a:r>
          </a:p>
        </p:txBody>
      </p:sp>
      <p:sp>
        <p:nvSpPr>
          <p:cNvPr id="2" name="Rectangle 1"/>
          <p:cNvSpPr/>
          <p:nvPr/>
        </p:nvSpPr>
        <p:spPr>
          <a:xfrm>
            <a:off x="294421" y="383988"/>
            <a:ext cx="4572000" cy="1569660"/>
          </a:xfrm>
          <a:prstGeom prst="rect">
            <a:avLst/>
          </a:prstGeom>
        </p:spPr>
        <p:txBody>
          <a:bodyPr>
            <a:spAutoFit/>
          </a:bodyPr>
          <a:lstStyle/>
          <a:p>
            <a:pPr algn="ct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tựu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tiêu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Quốc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VII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XIX,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ấn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tượng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tựu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nhất</a:t>
            </a:r>
            <a:r>
              <a:rPr lang="en-US" sz="2400" b="1" i="1" dirty="0">
                <a:latin typeface="Times New Roman" panose="02020603050405020304" pitchFamily="18" charset="0"/>
                <a:cs typeface="Times New Roman" panose="02020603050405020304" pitchFamily="18" charset="0"/>
              </a:rPr>
              <a:t> ? Vi </a:t>
            </a:r>
            <a:r>
              <a:rPr lang="en-US" sz="2400" b="1" i="1" dirty="0" err="1">
                <a:latin typeface="Times New Roman" panose="02020603050405020304" pitchFamily="18" charset="0"/>
                <a:cs typeface="Times New Roman" panose="02020603050405020304" pitchFamily="18" charset="0"/>
              </a:rPr>
              <a:t>sao</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0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10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55584" y="-169699"/>
            <a:ext cx="5235394" cy="2792901"/>
            <a:chOff x="74112" y="30551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8"/>
            <a:stretch>
              <a:fillRect/>
            </a:stretch>
          </p:blipFill>
          <p:spPr>
            <a:xfrm>
              <a:off x="74112" y="30551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7" y="579712"/>
              <a:ext cx="6184654" cy="1726885"/>
            </a:xfrm>
            <a:prstGeom prst="rect">
              <a:avLst/>
            </a:prstGeom>
            <a:noFill/>
          </p:spPr>
          <p:txBody>
            <a:bodyPr wrap="square" rtlCol="0">
              <a:spAutoFit/>
            </a:bodyPr>
            <a:lstStyle/>
            <a:p>
              <a:r>
                <a:rPr lang="vi-VN"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hệ</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lịch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Việt</a:t>
              </a:r>
              <a:r>
                <a:rPr lang="en-US" sz="2400" b="1" i="1" dirty="0">
                  <a:latin typeface="Times New Roman" panose="02020603050405020304" pitchFamily="18" charset="0"/>
                  <a:cs typeface="Times New Roman" panose="02020603050405020304" pitchFamily="18" charset="0"/>
                </a:rPr>
                <a:t> Nam,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hãy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tìm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chia </a:t>
              </a:r>
              <a:r>
                <a:rPr lang="en-US" sz="2400" b="1" i="1" dirty="0" err="1">
                  <a:latin typeface="Times New Roman" panose="02020603050405020304" pitchFamily="18" charset="0"/>
                  <a:cs typeface="Times New Roman" panose="02020603050405020304" pitchFamily="18" charset="0"/>
                </a:rPr>
                <a:t>sẻ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Từ</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VII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thế</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kỉ</a:t>
              </a:r>
              <a:r>
                <a:rPr lang="en-US" sz="2400" b="1" i="1" dirty="0">
                  <a:latin typeface="Times New Roman" panose="02020603050405020304" pitchFamily="18" charset="0"/>
                  <a:cs typeface="Times New Roman" panose="02020603050405020304" pitchFamily="18" charset="0"/>
                </a:rPr>
                <a:t> XIX, </a:t>
              </a:r>
              <a:r>
                <a:rPr lang="en-US" sz="2400" b="1" i="1" dirty="0" err="1">
                  <a:latin typeface="Times New Roman" panose="02020603050405020304" pitchFamily="18" charset="0"/>
                  <a:cs typeface="Times New Roman" panose="02020603050405020304" pitchFamily="18" charset="0"/>
                </a:rPr>
                <a:t>triều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Quốc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xâm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lược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nước</a:t>
              </a:r>
              <a:r>
                <a:rPr lang="en-US" sz="2400" b="1" i="1" dirty="0">
                  <a:latin typeface="Times New Roman" panose="02020603050405020304" pitchFamily="18" charset="0"/>
                  <a:cs typeface="Times New Roman" panose="02020603050405020304" pitchFamily="18" charset="0"/>
                </a:rPr>
                <a:t> </a:t>
              </a:r>
              <a:r>
                <a:rPr lang="vi-VN" sz="2400" b="1" i="1" dirty="0">
                  <a:latin typeface="Times New Roman" panose="02020603050405020304" pitchFamily="18" charset="0"/>
                  <a:cs typeface="Times New Roman" panose="02020603050405020304" pitchFamily="18" charset="0"/>
                </a:rPr>
                <a:t>ta ?</a:t>
              </a:r>
              <a:endParaRPr lang="en-US" sz="2400" dirty="0">
                <a:latin typeface="Times New Roman" panose="02020603050405020304" pitchFamily="18"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12058" y="2328427"/>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3835" y="209606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28411">
            <a:off x="8523875" y="4663004"/>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20"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431317"/>
            </a:xfrm>
            <a:prstGeom prst="rect">
              <a:avLst/>
            </a:prstGeom>
            <a:noFill/>
          </p:spPr>
          <p:txBody>
            <a:bodyPr wrap="square" rtlCol="0">
              <a:spAutoFit/>
            </a:bodyPr>
            <a:lstStyle/>
            <a:p>
              <a:r>
                <a:rPr lang="en-US" dirty="0" err="1" smtClean="0"/>
                <a:t>Nhà</a:t>
              </a:r>
              <a:r>
                <a:rPr lang="en-US" dirty="0" smtClean="0"/>
                <a:t> </a:t>
              </a:r>
              <a:r>
                <a:rPr lang="en-US" dirty="0" err="1"/>
                <a:t>Đường</a:t>
              </a:r>
              <a:r>
                <a:rPr lang="en-US" dirty="0"/>
                <a:t>, </a:t>
              </a:r>
              <a:r>
                <a:rPr lang="en-US" dirty="0" err="1"/>
                <a:t>nhà</a:t>
              </a:r>
              <a:r>
                <a:rPr lang="en-US" dirty="0"/>
                <a:t> </a:t>
              </a:r>
              <a:r>
                <a:rPr lang="en-US" dirty="0" err="1"/>
                <a:t>Tống</a:t>
              </a:r>
              <a:r>
                <a:rPr lang="en-US" dirty="0"/>
                <a:t>, </a:t>
              </a:r>
              <a:r>
                <a:rPr lang="en-US" dirty="0" err="1"/>
                <a:t>nhà</a:t>
              </a:r>
              <a:r>
                <a:rPr lang="en-US" dirty="0"/>
                <a:t> </a:t>
              </a:r>
              <a:r>
                <a:rPr lang="en-US" dirty="0" err="1"/>
                <a:t>Nguyên</a:t>
              </a:r>
              <a:r>
                <a:rPr lang="en-US" dirty="0"/>
                <a:t>, </a:t>
              </a:r>
              <a:r>
                <a:rPr lang="en-US" dirty="0" err="1"/>
                <a:t>nhà</a:t>
              </a:r>
              <a:r>
                <a:rPr lang="en-US" dirty="0"/>
                <a:t> Minh, </a:t>
              </a:r>
              <a:r>
                <a:rPr lang="en-US" dirty="0" err="1"/>
                <a:t>nhà</a:t>
              </a:r>
              <a:r>
                <a:rPr lang="en-US" dirty="0"/>
                <a:t> </a:t>
              </a:r>
              <a:r>
                <a:rPr lang="en-US" dirty="0" err="1"/>
                <a:t>Thanh</a:t>
              </a:r>
              <a:r>
                <a:rPr lang="en-US" dirty="0"/>
                <a:t>.</a:t>
              </a:r>
            </a:p>
            <a:p>
              <a:r>
                <a:rPr lang="en-US" smtClean="0"/>
                <a:t>-</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44001" y="4029637"/>
            <a:ext cx="365522" cy="487363"/>
          </a:xfrm>
          <a:prstGeom prst="rect">
            <a:avLst/>
          </a:prstGeom>
        </p:spPr>
      </p:pic>
    </p:spTree>
    <p:extLst>
      <p:ext uri="{BB962C8B-B14F-4D97-AF65-F5344CB8AC3E}">
        <p14:creationId xmlns:p14="http://schemas.microsoft.com/office/powerpoint/2010/main" val="17913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29337" y="5090327"/>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04" y="2443687"/>
            <a:ext cx="253292"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788" y="1860276"/>
            <a:ext cx="229996"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828"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39"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86" y="1926374"/>
            <a:ext cx="421215"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3" y="3298407"/>
            <a:ext cx="928463"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2590800" y="239216"/>
            <a:ext cx="510540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CẢM </a:t>
            </a:r>
            <a:r>
              <a:rPr lang="vi-VN" sz="2800">
                <a:solidFill>
                  <a:prstClr val="white"/>
                </a:solidFill>
                <a:latin typeface="Tahoma" panose="020B0604030504040204" pitchFamily="34" charset="0"/>
                <a:ea typeface="Tahoma" panose="020B0604030504040204" pitchFamily="34" charset="0"/>
                <a:cs typeface="Tahoma" panose="020B0604030504040204" pitchFamily="34" charset="0"/>
              </a:rPr>
              <a:t>Ơ</a:t>
            </a: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41" y="5325839"/>
            <a:ext cx="1219647"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0394" y="2081875"/>
            <a:ext cx="2840644"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9988" y="2400572"/>
            <a:ext cx="3456260"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623" y="1516285"/>
            <a:ext cx="494736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0595" y="5109895"/>
            <a:ext cx="957263" cy="971550"/>
          </a:xfrm>
          <a:prstGeom prst="rect">
            <a:avLst/>
          </a:prstGeom>
        </p:spPr>
      </p:pic>
    </p:spTree>
    <p:extLst>
      <p:ext uri="{BB962C8B-B14F-4D97-AF65-F5344CB8AC3E}">
        <p14:creationId xmlns:p14="http://schemas.microsoft.com/office/powerpoint/2010/main" val="7178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609600"/>
            <a:ext cx="8915400" cy="762000"/>
          </a:xfrm>
        </p:spPr>
        <p:txBody>
          <a:bodyPr>
            <a:noAutofit/>
          </a:bodyPr>
          <a:lstStyle/>
          <a:p>
            <a:r>
              <a:rPr lang="en-US" sz="2800" b="1" dirty="0" smtClean="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4. TRUNG QUỐC TỪ THẾ KỈ VII ĐẾN GIỮA THẾ KỈ XIX</a:t>
            </a:r>
            <a:r>
              <a:rPr lang="en-US" b="1" dirty="0"/>
              <a:t/>
            </a:r>
            <a:br>
              <a:rPr lang="en-US" b="1" dirty="0"/>
            </a:br>
            <a:r>
              <a:rPr lang="en-US" sz="3000" b="1" dirty="0" smtClean="0">
                <a:solidFill>
                  <a:srgbClr val="FF0000"/>
                </a:solidFill>
                <a:latin typeface="Times New Roman" pitchFamily="18" charset="0"/>
                <a:cs typeface="Times New Roman" pitchFamily="18" charset="0"/>
              </a:rPr>
              <a:t>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219200"/>
            <a:ext cx="876300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0070C0"/>
                </a:solidFill>
                <a:latin typeface="Times New Roman" pitchFamily="18" charset="0"/>
                <a:cs typeface="Times New Roman" pitchFamily="18" charset="0"/>
              </a:rPr>
              <a:t>MỤC TIÊU CẦN ĐẠT</a:t>
            </a:r>
            <a:endParaRPr lang="en-US" sz="2800" dirty="0">
              <a:solidFill>
                <a:srgbClr val="0070C0"/>
              </a:solidFill>
              <a:latin typeface="Times New Roman" pitchFamily="18" charset="0"/>
              <a:cs typeface="Times New Roman" pitchFamily="18" charset="0"/>
            </a:endParaRPr>
          </a:p>
          <a:p>
            <a:pPr indent="292100" algn="just">
              <a:spcBef>
                <a:spcPts val="600"/>
              </a:spcBef>
              <a:spcAft>
                <a:spcPts val="0"/>
              </a:spcAft>
              <a:tabLst>
                <a:tab pos="228600" algn="l"/>
              </a:tabLst>
            </a:pP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Lập</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sơ</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đồ</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tiến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trình</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phát</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Trung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Quốc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kỷ</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VII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đến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giữa</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kỷ</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XIX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các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Tống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Minh,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Thanh</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indent="292100" algn="just">
              <a:spcBef>
                <a:spcPts val="600"/>
              </a:spcBef>
              <a:spcAft>
                <a:spcPts val="0"/>
              </a:spcAft>
              <a:tabLst>
                <a:tab pos="228600" algn="l"/>
              </a:tabLst>
            </a:pPr>
            <a:r>
              <a:rPr lang="en-US" sz="2800" dirty="0" smtClean="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nét</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chính</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sự</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thịnh</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vượng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Trung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Quốc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Dưới</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indent="292100" algn="just">
              <a:spcBef>
                <a:spcPts val="600"/>
              </a:spcBef>
              <a:spcAft>
                <a:spcPts val="0"/>
              </a:spcAft>
              <a:tabLst>
                <a:tab pos="228600" algn="l"/>
              </a:tabLst>
            </a:pPr>
            <a:r>
              <a:rPr lang="en-US" sz="2800" dirty="0" smtClean="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Mô</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tả</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sự</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phát</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kinh</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tế</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Trung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Quốc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dưới</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Minh -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Thanh</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indent="292100" algn="just">
              <a:spcBef>
                <a:spcPts val="600"/>
              </a:spcBef>
              <a:spcAft>
                <a:spcPts val="0"/>
              </a:spcAft>
              <a:tabLst>
                <a:tab pos="228600" algn="l"/>
              </a:tabLst>
            </a:pPr>
            <a:r>
              <a:rPr lang="en-US" sz="2800" dirty="0" smtClean="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Giới</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thiệu</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nhận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xét</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thành</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tựu</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chủ</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yếu</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hóa</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Trung</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Quốc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từ</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kỷ</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VII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đến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giữa</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kỷ</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XIX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Nho</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Sử</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Kiến</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1A33"/>
                </a:solidFill>
                <a:latin typeface="Times New Roman" panose="02020603050405020304" pitchFamily="18" charset="0"/>
                <a:ea typeface="Tahoma" panose="020B0604030504040204" pitchFamily="34" charset="0"/>
                <a:cs typeface="Times New Roman" panose="02020603050405020304" pitchFamily="18" charset="0"/>
              </a:rPr>
              <a:t>trúc</a:t>
            </a:r>
            <a:r>
              <a:rPr lang="en-US" sz="2800" dirty="0">
                <a:solidFill>
                  <a:srgbClr val="001A33"/>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latin typeface="Times New Roman" panose="02020603050405020304" pitchFamily="18" charset="0"/>
              <a:ea typeface="Tahoma" panose="020B0604030504040204" pitchFamily="34" charset="0"/>
              <a:cs typeface="Times New Roman" panose="02020603050405020304" pitchFamily="18" charset="0"/>
            </a:endParaRPr>
          </a:p>
          <a:p>
            <a:pPr eaLnBrk="1" hangingPunct="1"/>
            <a:endParaRPr lang="en-US" dirty="0"/>
          </a:p>
        </p:txBody>
      </p:sp>
    </p:spTree>
    <p:extLst>
      <p:ext uri="{BB962C8B-B14F-4D97-AF65-F5344CB8AC3E}">
        <p14:creationId xmlns:p14="http://schemas.microsoft.com/office/powerpoint/2010/main" val="254989176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3"/>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 y="381000"/>
            <a:ext cx="8915400" cy="762000"/>
          </a:xfrm>
        </p:spPr>
        <p:txBody>
          <a:bodyPr>
            <a:noAutofit/>
          </a:bodyPr>
          <a:lstStyle/>
          <a:p>
            <a:r>
              <a:rPr lang="en-US" sz="3200" b="1" dirty="0">
                <a:solidFill>
                  <a:prstClr val="black"/>
                </a:solidFill>
              </a:rPr>
              <a:t>BÀI 4. TRUNG QUỐC TỪ THẾ KỈ VII ĐẾN GIỮA THẾ KỈ XIX</a:t>
            </a:r>
            <a:br>
              <a:rPr lang="en-US" sz="3200" b="1" dirty="0">
                <a:solidFill>
                  <a:prstClr val="black"/>
                </a:solidFill>
              </a:rPr>
            </a:br>
            <a:endParaRPr lang="en-US" sz="3000" dirty="0">
              <a:solidFill>
                <a:srgbClr val="FF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0709"/>
            <a:ext cx="9144000" cy="519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3" y="1828842"/>
            <a:ext cx="9072154" cy="584775"/>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nay</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7556153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6927"/>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smtClean="0">
                <a:solidFill>
                  <a:srgbClr val="0070C0"/>
                </a:solidFill>
                <a:latin typeface="Times New Roman" pitchFamily="18" charset="0"/>
                <a:cs typeface="Times New Roman" pitchFamily="18" charset="0"/>
              </a:rPr>
              <a:t> </a:t>
            </a:r>
            <a:r>
              <a:rPr lang="vi-VN" sz="2800" b="1" dirty="0">
                <a:solidFill>
                  <a:srgbClr val="0070C0"/>
                </a:solidFill>
                <a:latin typeface="Times New Roman" pitchFamily="18" charset="0"/>
                <a:cs typeface="Times New Roman" pitchFamily="18" charset="0"/>
              </a:rPr>
              <a:t>Quá trình thống nhất và sự xác lập chế độ phong kiến dưới thời </a:t>
            </a:r>
            <a:r>
              <a:rPr lang="en-US" sz="2800" b="1" dirty="0" err="1">
                <a:solidFill>
                  <a:srgbClr val="0070C0"/>
                </a:solidFill>
                <a:latin typeface="Times New Roman" pitchFamily="18" charset="0"/>
                <a:cs typeface="Times New Roman" pitchFamily="18" charset="0"/>
              </a:rPr>
              <a:t>Tần</a:t>
            </a:r>
            <a:r>
              <a:rPr lang="en-US" sz="2800" b="1" dirty="0">
                <a:solidFill>
                  <a:srgbClr val="0070C0"/>
                </a:solidFill>
                <a:latin typeface="Times New Roman" pitchFamily="18" charset="0"/>
                <a:cs typeface="Times New Roman" pitchFamily="18" charset="0"/>
              </a:rPr>
              <a:t> </a:t>
            </a:r>
            <a:r>
              <a:rPr lang="vi-VN" sz="2800" b="1" dirty="0">
                <a:solidFill>
                  <a:srgbClr val="0070C0"/>
                </a:solidFill>
                <a:latin typeface="Times New Roman" pitchFamily="18" charset="0"/>
                <a:cs typeface="Times New Roman" pitchFamily="18" charset="0"/>
              </a:rPr>
              <a:t>Thủy Hoàng</a:t>
            </a:r>
            <a:endParaRPr lang="en-US" sz="2800" dirty="0" smtClean="0">
              <a:solidFill>
                <a:srgbClr val="0070C0"/>
              </a:solidFill>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6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65380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114300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solidFill>
                  <a:srgbClr val="0070C0"/>
                </a:solidFill>
                <a:latin typeface="Times New Roman" pitchFamily="18" charset="0"/>
                <a:cs typeface="Times New Roman" pitchFamily="18" charset="0"/>
              </a:rPr>
              <a:t> </a:t>
            </a:r>
            <a:r>
              <a:rPr lang="en-US" sz="2800" b="1" dirty="0" smtClean="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Từ</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Hán</a:t>
            </a:r>
            <a:r>
              <a:rPr lang="en-US" sz="2800" b="1" dirty="0">
                <a:solidFill>
                  <a:srgbClr val="0070C0"/>
                </a:solidFill>
                <a:latin typeface="Times New Roman" pitchFamily="18" charset="0"/>
                <a:cs typeface="Times New Roman" pitchFamily="18" charset="0"/>
              </a:rPr>
              <a:t>, Nam- </a:t>
            </a:r>
            <a:r>
              <a:rPr lang="en-US" sz="2800" b="1" dirty="0" err="1">
                <a:solidFill>
                  <a:srgbClr val="0070C0"/>
                </a:solidFill>
                <a:latin typeface="Times New Roman" pitchFamily="18" charset="0"/>
                <a:cs typeface="Times New Roman" pitchFamily="18" charset="0"/>
              </a:rPr>
              <a:t>Bắc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triều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đến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Tùy</a:t>
            </a:r>
            <a:r>
              <a:rPr lang="en-US" sz="2800" b="1" dirty="0">
                <a:solidFill>
                  <a:srgbClr val="0070C0"/>
                </a:solidFill>
                <a:latin typeface="Times New Roman" pitchFamily="18" charset="0"/>
                <a:cs typeface="Times New Roman" pitchFamily="18" charset="0"/>
              </a:rPr>
              <a:t> </a:t>
            </a:r>
            <a:endParaRPr lang="en-US" sz="2800" dirty="0">
              <a:solidFill>
                <a:srgbClr val="0070C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220"/>
            <a:ext cx="9144000" cy="277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3581400"/>
            <a:ext cx="8915400" cy="3016210"/>
          </a:xfrm>
          <a:prstGeom prst="rect">
            <a:avLst/>
          </a:prstGeom>
          <a:solidFill>
            <a:schemeClr val="bg1"/>
          </a:solidFill>
        </p:spPr>
        <p:txBody>
          <a:bodyPr wrap="square" rtlCol="0">
            <a:spAutoFit/>
          </a:bodyPr>
          <a:lstStyle/>
          <a:p>
            <a:pPr algn="ctr"/>
            <a:r>
              <a:rPr lang="en-US" sz="2400" dirty="0" err="1" smtClean="0">
                <a:latin typeface="Times New Roman" pitchFamily="18" charset="0"/>
                <a:cs typeface="Times New Roman" pitchFamily="18" charset="0"/>
              </a:rPr>
              <a:t>Sơ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p>
          <a:p>
            <a:pPr algn="ctr"/>
            <a:r>
              <a:rPr lang="en-US" sz="2800" b="1" dirty="0" err="1" smtClean="0">
                <a:solidFill>
                  <a:srgbClr val="FF0000"/>
                </a:solidFill>
                <a:latin typeface="Times New Roman" pitchFamily="18" charset="0"/>
                <a:cs typeface="Times New Roman" pitchFamily="18" charset="0"/>
              </a:rPr>
              <a:t>Phiếu</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1.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gắn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triều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kì</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lâu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TQ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4</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0770805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62000" y="79115"/>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smtClean="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Từ</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Hán</a:t>
            </a:r>
            <a:r>
              <a:rPr lang="en-US" sz="2800" b="1" dirty="0">
                <a:solidFill>
                  <a:srgbClr val="0070C0"/>
                </a:solidFill>
                <a:latin typeface="Times New Roman" pitchFamily="18" charset="0"/>
                <a:cs typeface="Times New Roman" pitchFamily="18" charset="0"/>
              </a:rPr>
              <a:t>, Nam- </a:t>
            </a:r>
            <a:r>
              <a:rPr lang="en-US" sz="2800" b="1" dirty="0" err="1">
                <a:solidFill>
                  <a:srgbClr val="0070C0"/>
                </a:solidFill>
                <a:latin typeface="Times New Roman" pitchFamily="18" charset="0"/>
                <a:cs typeface="Times New Roman" pitchFamily="18" charset="0"/>
              </a:rPr>
              <a:t>Bắc</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triều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đến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Tùy</a:t>
            </a:r>
            <a:r>
              <a:rPr lang="en-US" sz="2800" b="1" dirty="0">
                <a:solidFill>
                  <a:srgbClr val="0070C0"/>
                </a:solidFill>
                <a:latin typeface="Times New Roman" pitchFamily="18" charset="0"/>
                <a:cs typeface="Times New Roman" pitchFamily="18" charset="0"/>
              </a:rPr>
              <a:t> </a:t>
            </a:r>
            <a:endParaRPr lang="en-US" sz="2800" dirty="0">
              <a:solidFill>
                <a:srgbClr val="0070C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67" y="602335"/>
            <a:ext cx="9029700" cy="277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3005864"/>
            <a:ext cx="8915400" cy="3016210"/>
          </a:xfrm>
          <a:prstGeom prst="rect">
            <a:avLst/>
          </a:prstGeom>
          <a:solidFill>
            <a:schemeClr val="bg1"/>
          </a:solidFill>
        </p:spPr>
        <p:txBody>
          <a:bodyPr wrap="square" rtlCol="0">
            <a:spAutoFit/>
          </a:bodyPr>
          <a:lstStyle/>
          <a:p>
            <a:pPr algn="ctr"/>
            <a:r>
              <a:rPr lang="en-US" sz="2400" dirty="0" err="1" smtClean="0">
                <a:latin typeface="Times New Roman" pitchFamily="18" charset="0"/>
                <a:cs typeface="Times New Roman" pitchFamily="18" charset="0"/>
              </a:rPr>
              <a:t>Sơ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p>
          <a:p>
            <a:pPr algn="ct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1.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triều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kì</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lâu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TQ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4</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đô</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p>
        </p:txBody>
      </p:sp>
      <p:sp>
        <p:nvSpPr>
          <p:cNvPr id="5" name="TextBox 4"/>
          <p:cNvSpPr txBox="1"/>
          <p:nvPr/>
        </p:nvSpPr>
        <p:spPr>
          <a:xfrm>
            <a:off x="5257800" y="3770490"/>
            <a:ext cx="304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3</a:t>
            </a:r>
            <a:endParaRPr lang="en-US" sz="2400" b="1" dirty="0">
              <a:solidFill>
                <a:srgbClr val="FF0000"/>
              </a:solidFill>
              <a:latin typeface="Times New Roman" pitchFamily="18" charset="0"/>
              <a:cs typeface="Times New Roman" pitchFamily="18" charset="0"/>
            </a:endParaRPr>
          </a:p>
        </p:txBody>
      </p:sp>
      <p:sp>
        <p:nvSpPr>
          <p:cNvPr id="10" name="TextBox 9"/>
          <p:cNvSpPr txBox="1"/>
          <p:nvPr/>
        </p:nvSpPr>
        <p:spPr>
          <a:xfrm>
            <a:off x="7620021" y="4293381"/>
            <a:ext cx="184731" cy="369332"/>
          </a:xfrm>
          <a:prstGeom prst="rect">
            <a:avLst/>
          </a:prstGeom>
          <a:noFill/>
        </p:spPr>
        <p:txBody>
          <a:bodyPr wrap="none" rtlCol="0">
            <a:spAutoFit/>
          </a:bodyPr>
          <a:lstStyle/>
          <a:p>
            <a:endParaRPr lang="en-US" dirty="0"/>
          </a:p>
        </p:txBody>
      </p:sp>
      <p:sp>
        <p:nvSpPr>
          <p:cNvPr id="9" name="TextBox 8"/>
          <p:cNvSpPr txBox="1"/>
          <p:nvPr/>
        </p:nvSpPr>
        <p:spPr>
          <a:xfrm>
            <a:off x="1333500" y="4101233"/>
            <a:ext cx="914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Hán</a:t>
            </a:r>
            <a:endParaRPr lang="en-US" sz="2400" dirty="0"/>
          </a:p>
        </p:txBody>
      </p:sp>
      <p:sp>
        <p:nvSpPr>
          <p:cNvPr id="12" name="TextBox 11"/>
          <p:cNvSpPr txBox="1"/>
          <p:nvPr/>
        </p:nvSpPr>
        <p:spPr>
          <a:xfrm>
            <a:off x="5018809" y="4101232"/>
            <a:ext cx="16764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Tùy</a:t>
            </a:r>
            <a:endParaRPr lang="en-US" sz="2400" b="1" dirty="0">
              <a:solidFill>
                <a:srgbClr val="FF0000"/>
              </a:solidFill>
              <a:latin typeface="Times New Roman" pitchFamily="18" charset="0"/>
              <a:cs typeface="Times New Roman" pitchFamily="18" charset="0"/>
            </a:endParaRPr>
          </a:p>
        </p:txBody>
      </p:sp>
      <p:sp>
        <p:nvSpPr>
          <p:cNvPr id="13" name="TextBox 12"/>
          <p:cNvSpPr txBox="1"/>
          <p:nvPr/>
        </p:nvSpPr>
        <p:spPr>
          <a:xfrm>
            <a:off x="1368136" y="4467587"/>
            <a:ext cx="9906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Tùy</a:t>
            </a:r>
            <a:endParaRPr lang="en-US" sz="2400" b="1" dirty="0">
              <a:solidFill>
                <a:srgbClr val="FF0000"/>
              </a:solidFill>
              <a:latin typeface="Times New Roman" pitchFamily="18" charset="0"/>
              <a:cs typeface="Times New Roman" pitchFamily="18" charset="0"/>
            </a:endParaRPr>
          </a:p>
        </p:txBody>
      </p:sp>
      <p:sp>
        <p:nvSpPr>
          <p:cNvPr id="16" name="TextBox 15"/>
          <p:cNvSpPr txBox="1"/>
          <p:nvPr/>
        </p:nvSpPr>
        <p:spPr>
          <a:xfrm>
            <a:off x="3962400" y="5181600"/>
            <a:ext cx="914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Hán</a:t>
            </a:r>
            <a:endParaRPr lang="en-US" sz="2400" dirty="0"/>
          </a:p>
        </p:txBody>
      </p:sp>
      <p:sp>
        <p:nvSpPr>
          <p:cNvPr id="17" name="TextBox 16"/>
          <p:cNvSpPr txBox="1"/>
          <p:nvPr/>
        </p:nvSpPr>
        <p:spPr>
          <a:xfrm>
            <a:off x="7200900" y="3807522"/>
            <a:ext cx="304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2</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1438370"/>
      </p:ext>
    </p:extLst>
  </p:cSld>
  <p:clrMapOvr>
    <a:masterClrMapping/>
  </p:clrMapOvr>
  <p:transition>
    <p:split orient="ver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solidFill>
                  <a:srgbClr val="0070C0"/>
                </a:solidFill>
                <a:latin typeface="Times New Roman" panose="02020603050405020304" pitchFamily="18" charset="0"/>
                <a:cs typeface="Times New Roman" pitchFamily="18" charset="0"/>
              </a:rPr>
              <a:t>1. </a:t>
            </a:r>
            <a:r>
              <a:rPr lang="en-US" sz="2800" b="1" dirty="0" err="1">
                <a:latin typeface="Times New Roman" panose="02020603050405020304" pitchFamily="18" charset="0"/>
                <a:cs typeface="Times New Roman" panose="02020603050405020304" pitchFamily="18" charset="0"/>
              </a:rPr>
              <a:t>Tiến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kỷ</a:t>
            </a:r>
            <a:r>
              <a:rPr lang="en-US" sz="2800" b="1" dirty="0">
                <a:latin typeface="Times New Roman" panose="02020603050405020304" pitchFamily="18" charset="0"/>
                <a:cs typeface="Times New Roman" panose="02020603050405020304" pitchFamily="18" charset="0"/>
              </a:rPr>
              <a:t> VII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kỷ</a:t>
            </a:r>
            <a:r>
              <a:rPr lang="en-US" sz="2800" b="1" dirty="0">
                <a:latin typeface="Times New Roman" panose="02020603050405020304" pitchFamily="18" charset="0"/>
                <a:cs typeface="Times New Roman" panose="02020603050405020304" pitchFamily="18" charset="0"/>
              </a:rPr>
              <a:t> XIX</a:t>
            </a:r>
            <a:endParaRPr lang="en-US" sz="2800" dirty="0">
              <a:latin typeface="Times New Roman" panose="02020603050405020304" pitchFamily="18" charset="0"/>
              <a:cs typeface="Times New Roman" panose="02020603050405020304" pitchFamily="18" charset="0"/>
            </a:endParaRPr>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876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256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458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1447800"/>
            <a:ext cx="8458200" cy="4938403"/>
          </a:xfrm>
          <a:prstGeom prst="rect">
            <a:avLst/>
          </a:prstGeom>
          <a:solidFill>
            <a:srgbClr val="92D050"/>
          </a:solidFill>
        </p:spPr>
        <p:txBody>
          <a:bodyPr wrap="square" rtlCol="0">
            <a:spAutoFit/>
          </a:bodyPr>
          <a:lstStyle/>
          <a:p>
            <a:pPr indent="254000" algn="just">
              <a:lnSpc>
                <a:spcPct val="144000"/>
              </a:lnSpc>
              <a:spcAft>
                <a:spcPts val="0"/>
              </a:spcAft>
              <a:tabLst>
                <a:tab pos="451485" algn="l"/>
              </a:tabLst>
            </a:pPr>
            <a:r>
              <a:rPr lang="en-CA" sz="2400" dirty="0" err="1">
                <a:latin typeface="Times New Roman" panose="02020603050405020304" pitchFamily="18" charset="0"/>
                <a:ea typeface="Arial" panose="020B0604020202020204" pitchFamily="34" charset="0"/>
                <a:cs typeface="Times New Roman" panose="02020603050405020304" pitchFamily="18" charset="0"/>
              </a:rPr>
              <a:t>Lịch</a:t>
            </a:r>
            <a:r>
              <a:rPr lang="en-CA" sz="2400" dirty="0">
                <a:latin typeface="Times New Roman" panose="02020603050405020304" pitchFamily="18" charset="0"/>
                <a:ea typeface="Arial" panose="020B0604020202020204" pitchFamily="34" charset="0"/>
                <a:cs typeface="Times New Roman" panose="02020603050405020304" pitchFamily="18" charset="0"/>
              </a:rPr>
              <a:t> </a:t>
            </a:r>
            <a:r>
              <a:rPr lang="en-CA" sz="2400" dirty="0" err="1">
                <a:latin typeface="Times New Roman" panose="02020603050405020304" pitchFamily="18" charset="0"/>
                <a:ea typeface="Arial" panose="020B0604020202020204" pitchFamily="34" charset="0"/>
                <a:cs typeface="Times New Roman" panose="02020603050405020304" pitchFamily="18" charset="0"/>
              </a:rPr>
              <a:t>sử</a:t>
            </a:r>
            <a:r>
              <a:rPr lang="en-CA" sz="2400" dirty="0">
                <a:latin typeface="Times New Roman" panose="02020603050405020304" pitchFamily="18" charset="0"/>
                <a:ea typeface="Arial" panose="020B0604020202020204" pitchFamily="34" charset="0"/>
                <a:cs typeface="Times New Roman" panose="02020603050405020304" pitchFamily="18" charset="0"/>
              </a:rPr>
              <a:t> </a:t>
            </a:r>
            <a:r>
              <a:rPr lang="en-CA" sz="2400" dirty="0" err="1">
                <a:latin typeface="Times New Roman" panose="02020603050405020304" pitchFamily="18" charset="0"/>
                <a:ea typeface="Arial" panose="020B0604020202020204" pitchFamily="34" charset="0"/>
                <a:cs typeface="Times New Roman" panose="02020603050405020304" pitchFamily="18" charset="0"/>
              </a:rPr>
              <a:t>Trung</a:t>
            </a:r>
            <a:r>
              <a:rPr lang="en-CA" sz="2400" dirty="0">
                <a:latin typeface="Times New Roman" panose="02020603050405020304" pitchFamily="18" charset="0"/>
                <a:ea typeface="Arial" panose="020B0604020202020204" pitchFamily="34" charset="0"/>
                <a:cs typeface="Times New Roman" panose="02020603050405020304" pitchFamily="18" charset="0"/>
              </a:rPr>
              <a:t> </a:t>
            </a:r>
            <a:r>
              <a:rPr lang="en-CA" sz="2400" dirty="0" err="1">
                <a:latin typeface="Times New Roman" panose="02020603050405020304" pitchFamily="18" charset="0"/>
                <a:ea typeface="Arial" panose="020B0604020202020204" pitchFamily="34" charset="0"/>
                <a:cs typeface="Times New Roman" panose="02020603050405020304" pitchFamily="18" charset="0"/>
              </a:rPr>
              <a:t>Quốc</a:t>
            </a:r>
            <a:r>
              <a:rPr lang="en-CA" sz="2400" dirty="0">
                <a:latin typeface="Times New Roman" panose="02020603050405020304" pitchFamily="18" charset="0"/>
                <a:ea typeface="Arial" panose="020B0604020202020204" pitchFamily="34" charset="0"/>
                <a:cs typeface="Times New Roman" panose="02020603050405020304" pitchFamily="18" charset="0"/>
              </a:rPr>
              <a:t> </a:t>
            </a:r>
            <a:r>
              <a:rPr lang="en-CA" sz="2400" dirty="0" err="1">
                <a:latin typeface="Times New Roman" panose="02020603050405020304" pitchFamily="18" charset="0"/>
                <a:ea typeface="Arial" panose="020B0604020202020204" pitchFamily="34" charset="0"/>
                <a:cs typeface="Times New Roman" panose="02020603050405020304" pitchFamily="18" charset="0"/>
              </a:rPr>
              <a:t>từ</a:t>
            </a:r>
            <a:r>
              <a:rPr lang="en-CA"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thế kỷ </a:t>
            </a:r>
            <a:r>
              <a:rPr lang="en-US" sz="2400" dirty="0">
                <a:latin typeface="Times New Roman" panose="02020603050405020304" pitchFamily="18" charset="0"/>
                <a:ea typeface="Arial" panose="020B0604020202020204" pitchFamily="34" charset="0"/>
                <a:cs typeface="Times New Roman" panose="02020603050405020304" pitchFamily="18" charset="0"/>
              </a:rPr>
              <a:t>VII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giữa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kỷ</a:t>
            </a:r>
            <a:r>
              <a:rPr lang="en-US" sz="2400" dirty="0">
                <a:latin typeface="Times New Roman" panose="02020603050405020304" pitchFamily="18" charset="0"/>
                <a:ea typeface="Arial" panose="020B0604020202020204" pitchFamily="34" charset="0"/>
                <a:cs typeface="Times New Roman" panose="02020603050405020304" pitchFamily="18" charset="0"/>
              </a:rPr>
              <a:t> XIX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đó</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sự</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lập</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suy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kiến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p>
          <a:p>
            <a:pPr indent="254000" algn="just">
              <a:lnSpc>
                <a:spcPct val="144000"/>
              </a:lnSpc>
              <a:spcBef>
                <a:spcPts val="600"/>
              </a:spcBef>
              <a:spcAft>
                <a:spcPts val="0"/>
              </a:spcAft>
              <a:tabLst>
                <a:tab pos="451485" algn="l"/>
              </a:tabLs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Đường</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(618 - 907)</a:t>
            </a:r>
            <a:r>
              <a:rPr lang="vi-VN"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indent="254000" algn="just">
              <a:lnSpc>
                <a:spcPct val="144000"/>
              </a:lnSpc>
              <a:spcBef>
                <a:spcPts val="600"/>
              </a:spcBef>
              <a:spcAft>
                <a:spcPts val="0"/>
              </a:spcAft>
              <a:tabLst>
                <a:tab pos="451485" algn="l"/>
              </a:tabLst>
            </a:pP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kì</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Ngũ</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đại</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(907 - 960)</a:t>
            </a:r>
            <a:r>
              <a:rPr lang="vi-VN"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indent="254000" algn="just">
              <a:lnSpc>
                <a:spcPct val="144000"/>
              </a:lnSpc>
              <a:spcBef>
                <a:spcPts val="600"/>
              </a:spcBef>
              <a:spcAft>
                <a:spcPts val="0"/>
              </a:spcAft>
              <a:tabLst>
                <a:tab pos="451485" algn="l"/>
              </a:tabLst>
            </a:pP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Tống</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(960 – 1279)</a:t>
            </a:r>
            <a:r>
              <a:rPr lang="vi-VN"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indent="254000" algn="just">
              <a:lnSpc>
                <a:spcPct val="144000"/>
              </a:lnSpc>
              <a:spcBef>
                <a:spcPts val="600"/>
              </a:spcBef>
              <a:spcAft>
                <a:spcPts val="0"/>
              </a:spcAft>
              <a:tabLst>
                <a:tab pos="451485" algn="l"/>
              </a:tabLst>
            </a:pP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Nguyên</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(1271 – 1368)</a:t>
            </a:r>
            <a:r>
              <a:rPr lang="vi-VN"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indent="254000" algn="just">
              <a:lnSpc>
                <a:spcPct val="144000"/>
              </a:lnSpc>
              <a:spcBef>
                <a:spcPts val="600"/>
              </a:spcBef>
              <a:spcAft>
                <a:spcPts val="0"/>
              </a:spcAft>
              <a:tabLst>
                <a:tab pos="451485" algn="l"/>
              </a:tabLst>
            </a:pP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Minh (1368 – 1644)</a:t>
            </a:r>
            <a:r>
              <a:rPr lang="vi-VN"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a:solidFill>
                  <a:srgbClr val="001A33"/>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r>
              <a:rPr lang="en-US" sz="2400" dirty="0" smtClean="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(1644 – 1911) –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triều</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1A33"/>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001A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196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988</TotalTime>
  <Words>1544</Words>
  <Application>Microsoft Office PowerPoint</Application>
  <PresentationFormat>On-screen Show (4:3)</PresentationFormat>
  <Paragraphs>136</Paragraphs>
  <Slides>26</Slides>
  <Notes>0</Notes>
  <HiddenSlides>0</HiddenSlides>
  <MMClips>3</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26</vt:i4>
      </vt:variant>
    </vt:vector>
  </HeadingPairs>
  <TitlesOfParts>
    <vt:vector size="38" baseType="lpstr">
      <vt:lpstr>Arial</vt:lpstr>
      <vt:lpstr>Calibri</vt:lpstr>
      <vt:lpstr>Calibri Light</vt:lpstr>
      <vt:lpstr>Tahoma</vt:lpstr>
      <vt:lpstr>Times New Roman</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BÀI 4. TRUNG QUỐC TỪ THẾ KỈ VII ĐẾN GIỮA THẾ KỈ XIX  </vt:lpstr>
      <vt:lpstr>BÀI 4. TRUNG QUỐC TỪ THẾ KỈ VII ĐẾN GIỮA THẾ KỈ XIX </vt:lpstr>
      <vt:lpstr>PowerPoint Presentation</vt:lpstr>
      <vt:lpstr>PowerPoint Presentation</vt:lpstr>
      <vt:lpstr>PowerPoint Presentation</vt:lpstr>
      <vt:lpstr>1. Tiến trình phát triển của lịch sử Trung Quốc từ thế kỷ VII đến giữa thế kỷ XIX</vt:lpstr>
      <vt:lpstr>PowerPoint Presentation</vt:lpstr>
      <vt:lpstr>PowerPoint Presentation</vt:lpstr>
      <vt:lpstr>PowerPoint Presentation</vt:lpstr>
      <vt:lpstr>3. Sự phát triển kinh tế thời Minh - Thanh</vt:lpstr>
      <vt:lpstr>PowerPoint Presentation</vt:lpstr>
      <vt:lpstr>3. Sự phát triển kinh tế thời Minh - Thanh</vt:lpstr>
      <vt:lpstr>4. Những thành tựu chủ yếu của văn hóa Trung Quốc từ thế kỷ VII đến giữa thế kỷ XIX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Acer</cp:lastModifiedBy>
  <cp:revision>57</cp:revision>
  <dcterms:created xsi:type="dcterms:W3CDTF">2021-07-19T08:13:53Z</dcterms:created>
  <dcterms:modified xsi:type="dcterms:W3CDTF">2024-10-09T13:38:22Z</dcterms:modified>
</cp:coreProperties>
</file>