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771" r:id="rId4"/>
    <p:sldId id="259" r:id="rId5"/>
    <p:sldId id="772" r:id="rId6"/>
    <p:sldId id="263" r:id="rId7"/>
    <p:sldId id="284" r:id="rId8"/>
    <p:sldId id="367" r:id="rId9"/>
    <p:sldId id="368" r:id="rId10"/>
    <p:sldId id="369" r:id="rId11"/>
    <p:sldId id="370" r:id="rId12"/>
    <p:sldId id="281" r:id="rId13"/>
    <p:sldId id="282" r:id="rId14"/>
    <p:sldId id="773" r:id="rId15"/>
    <p:sldId id="774" r:id="rId16"/>
    <p:sldId id="775" r:id="rId17"/>
    <p:sldId id="7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FCC1-092E-4567-B616-D79177C2D1F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650A-7A6B-4851-8FC3-EA16ECA9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34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418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1" y="103234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19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18" Type="http://schemas.openxmlformats.org/officeDocument/2006/relationships/image" Target="../media/image21.png"/><Relationship Id="rId26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gif"/><Relationship Id="rId25" Type="http://schemas.openxmlformats.org/officeDocument/2006/relationships/image" Target="../media/image25.png"/><Relationship Id="rId2" Type="http://schemas.openxmlformats.org/officeDocument/2006/relationships/audio" Target="../media/media1.wma"/><Relationship Id="rId16" Type="http://schemas.openxmlformats.org/officeDocument/2006/relationships/image" Target="../media/image19.png"/><Relationship Id="rId20" Type="http://schemas.openxmlformats.org/officeDocument/2006/relationships/slide" Target="slide8.xml"/><Relationship Id="rId29" Type="http://schemas.openxmlformats.org/officeDocument/2006/relationships/image" Target="../media/image27.png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slide" Target="slide10.xml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23" Type="http://schemas.openxmlformats.org/officeDocument/2006/relationships/image" Target="../media/image24.png"/><Relationship Id="rId28" Type="http://schemas.openxmlformats.org/officeDocument/2006/relationships/slide" Target="slide12.xml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openxmlformats.org/officeDocument/2006/relationships/slide" Target="slide9.xml"/><Relationship Id="rId27" Type="http://schemas.openxmlformats.org/officeDocument/2006/relationships/image" Target="../media/image26.png"/><Relationship Id="rId30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83A23-AEFE-3F32-5041-7C756C4BA13B}"/>
              </a:ext>
            </a:extLst>
          </p:cNvPr>
          <p:cNvSpPr txBox="1"/>
          <p:nvPr/>
        </p:nvSpPr>
        <p:spPr>
          <a:xfrm>
            <a:off x="2061882" y="87649"/>
            <a:ext cx="8274423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0" y="417783"/>
            <a:ext cx="11862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en-US" sz="1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</a:t>
            </a:r>
            <a:r>
              <a:rPr lang="en-US" sz="1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1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vi-VN" sz="1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1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HÌNH THÀNH VÀ PHÁT TRIỂN CHẾ </a:t>
            </a:r>
            <a:r>
              <a:rPr lang="en-US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 </a:t>
            </a:r>
            <a:r>
              <a:rPr lang="en-US" sz="1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Ở TÂY ÂU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248400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7BC5CB-9711-AA6A-8F47-9BC3A194669C}"/>
              </a:ext>
            </a:extLst>
          </p:cNvPr>
          <p:cNvSpPr txBox="1"/>
          <p:nvPr/>
        </p:nvSpPr>
        <p:spPr>
          <a:xfrm>
            <a:off x="152400" y="18019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hình thành xã hội phong kiến ở Tây Âu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A0FBA6-9890-1EE5-BDA5-5A3A4FD74475}"/>
              </a:ext>
            </a:extLst>
          </p:cNvPr>
          <p:cNvSpPr txBox="1"/>
          <p:nvPr/>
        </p:nvSpPr>
        <p:spPr>
          <a:xfrm>
            <a:off x="268945" y="2036988"/>
            <a:ext cx="597945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Thế kỉ thứ III, đế quốc La Mã lâm vào tình trạng khủng hoảng. Các cuộc đấu tranh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 lệ dẫn đến tình trạng sản xuất sút kém, xã hội ngày càng rối ren.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Nửa cuối thế kỉ V, các bộ tộc người Giéc – man từ phương Bắc tràn xuống xâm chiếm lãnh thổ, đưa đến sự diệt vong của đế quốc La Mã (476).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Chế độ phong kiến từng bước được hình thành ở Tây Âu.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88A339-58B5-3743-36B6-2A4CDEB1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45" y="2288515"/>
            <a:ext cx="5497628" cy="2448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228436" y="3937468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6130799" y="3393588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448622" y="2747703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5988438" y="393254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940622" y="2660324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31D88D-D80F-B5F3-7520-2FA967BF3761}"/>
              </a:ext>
            </a:extLst>
          </p:cNvPr>
          <p:cNvSpPr/>
          <p:nvPr/>
        </p:nvSpPr>
        <p:spPr>
          <a:xfrm>
            <a:off x="769893" y="3210015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561" y="972419"/>
            <a:ext cx="9221585" cy="28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Câu 1: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Cuối thế kỉ V, xã hội Tây Âu có biến động to lớn gì?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Dân số gia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tăng.</a:t>
            </a:r>
            <a:r>
              <a:rPr lang="en-US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   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Sự xâm nhập của người Giéc-man.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Công cụ sản xuất được cải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tiến.</a:t>
            </a:r>
            <a:r>
              <a:rPr lang="en-US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D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Kinh tế hàng hóa phát triển.</a:t>
            </a:r>
            <a:endParaRPr lang="vi-VN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561" y="3643621"/>
            <a:ext cx="9321337" cy="391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Câu 2: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Việc làm nào của người Giec-man đã tác động trục tiếp đến sự hình thành xã hội phong kiến châu Âu?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Tiêu diệt đế quốc Rô-ma.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Thành lập hàng loạt vương quốc mới.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Chia ruộng đất và phong tước vị cho tướng lĩnh và quý tộc người Giec-man.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Thành lập các thành thị trung đại.</a:t>
            </a:r>
            <a:endParaRPr lang="vi-VN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694" y="1155299"/>
            <a:ext cx="9155084" cy="169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+mj-lt"/>
              </a:rPr>
              <a:t>Câu 3: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Hai giai cấp cơ bản trong xã hội phong kiến châu Âu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địa chủ và nông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dân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chủ nô và nô lệ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chúa và nông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nô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               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tư sản và nông dân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5002" y="3142179"/>
            <a:ext cx="10584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+mj-lt"/>
              </a:rPr>
              <a:t>Câu 4: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Ý nào sau đây không đúng khi nói về lãnh địa phong kiến?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địa là trung tâm giao lưu buôn bán thời phong kiến.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địa là vùng đất thuộc quyền sở hữu của các lãnh chúa phong kiến.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C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địa là đơn vị chính trị và kinh tế cơ bản trong thời kì phong kiến phân quyền ở châu Âu.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Nông nô là lao động chủ yếu trong các lãnh địa.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4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2341" y="1371600"/>
            <a:ext cx="9609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+mj-lt"/>
              </a:rPr>
              <a:t>Câu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: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Nông nô được hình thành từ những tầng lớp nào?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Binh lính thất bại trong chiến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tranh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       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Nông dân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D.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 Nô lệ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341" y="2809532"/>
            <a:ext cx="9321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5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0531" y="1593195"/>
            <a:ext cx="9119062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Nguyên nhân hình thành các thành thị trung đại ở châu âu?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Sản xuất bị đình trệ.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Các lãnh chúa cho xây dựng các thành thị trung đại.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Sự ngăn cản giao lưu buôn bán của các lãnh địa.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Nghề thủ công phát triển nảy sinh nhu cầu trao đổi buôn bán.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1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423410" y="659395"/>
            <a:ext cx="8030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8CBB1-0837-03F3-8F27-BADE63D6759C}"/>
              </a:ext>
            </a:extLst>
          </p:cNvPr>
          <p:cNvSpPr txBox="1"/>
          <p:nvPr/>
        </p:nvSpPr>
        <p:spPr>
          <a:xfrm>
            <a:off x="423409" y="1018028"/>
            <a:ext cx="111602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646B30-4A80-E8EC-1202-E725770256A9}"/>
              </a:ext>
            </a:extLst>
          </p:cNvPr>
          <p:cNvSpPr txBox="1"/>
          <p:nvPr/>
        </p:nvSpPr>
        <p:spPr>
          <a:xfrm>
            <a:off x="423408" y="4748584"/>
            <a:ext cx="103831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00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18DB3-2CE1-C0C0-43EA-17098845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78" y="549010"/>
            <a:ext cx="7608347" cy="548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74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185238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682B16-CC44-16E6-C138-CF5EFCF16E3C}"/>
              </a:ext>
            </a:extLst>
          </p:cNvPr>
          <p:cNvSpPr txBox="1"/>
          <p:nvPr/>
        </p:nvSpPr>
        <p:spPr>
          <a:xfrm>
            <a:off x="401496" y="1486519"/>
            <a:ext cx="589872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cởi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</a:rPr>
              <a:t>Đưa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xuất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tầng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dân</a:t>
            </a:r>
            <a:endParaRPr lang="en-US" sz="2000" b="1" dirty="0"/>
          </a:p>
        </p:txBody>
      </p:sp>
      <p:pic>
        <p:nvPicPr>
          <p:cNvPr id="1026" name="Picture 2" descr="Đại học Bologna - một trong những ngôi trường có kiến trúc tinh xảo nhất  thế giới - Tạp chí Kiến Trúc">
            <a:extLst>
              <a:ext uri="{FF2B5EF4-FFF2-40B4-BE49-F238E27FC236}">
                <a16:creationId xmlns:a16="http://schemas.microsoft.com/office/drawing/2014/main" id="{1536C32D-1C3D-B1C3-6096-6689FEF2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98" y="1904512"/>
            <a:ext cx="5102345" cy="430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A8687D-F276-C0E5-AA4D-D47510F99F45}"/>
              </a:ext>
            </a:extLst>
          </p:cNvPr>
          <p:cNvSpPr txBox="1"/>
          <p:nvPr/>
        </p:nvSpPr>
        <p:spPr>
          <a:xfrm>
            <a:off x="7790688" y="6281928"/>
            <a:ext cx="299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Bô-lô-nha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(I-ta-li-a)</a:t>
            </a:r>
          </a:p>
        </p:txBody>
      </p:sp>
      <p:pic>
        <p:nvPicPr>
          <p:cNvPr id="1028" name="Picture 4" descr="Tổng quan về Đại học Oxford của Anh Quốc - University of Oxford">
            <a:extLst>
              <a:ext uri="{FF2B5EF4-FFF2-40B4-BE49-F238E27FC236}">
                <a16:creationId xmlns:a16="http://schemas.microsoft.com/office/drawing/2014/main" id="{118B2A05-716E-1B23-AD25-F486B858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20" y="2107909"/>
            <a:ext cx="5810771" cy="389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6870F8-6BB3-AC26-EFA6-9D55794F63E3}"/>
              </a:ext>
            </a:extLst>
          </p:cNvPr>
          <p:cNvSpPr txBox="1"/>
          <p:nvPr/>
        </p:nvSpPr>
        <p:spPr>
          <a:xfrm>
            <a:off x="7790688" y="6281928"/>
            <a:ext cx="299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(Anh)</a:t>
            </a:r>
          </a:p>
        </p:txBody>
      </p:sp>
      <p:pic>
        <p:nvPicPr>
          <p:cNvPr id="1032" name="Picture 8" descr="Trường Đại học Paris 1 Panthéon – Sorbonne | Du học Pháp 2015 cùng Việt  Phát VTI">
            <a:extLst>
              <a:ext uri="{FF2B5EF4-FFF2-40B4-BE49-F238E27FC236}">
                <a16:creationId xmlns:a16="http://schemas.microsoft.com/office/drawing/2014/main" id="{7744D2E2-0E3F-9BF7-F1AD-97B47BEA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50" y="2212847"/>
            <a:ext cx="5600770" cy="372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3D4BCF8-5876-8C06-C4EE-B91ADF23F9B6}"/>
              </a:ext>
            </a:extLst>
          </p:cNvPr>
          <p:cNvSpPr txBox="1"/>
          <p:nvPr/>
        </p:nvSpPr>
        <p:spPr>
          <a:xfrm>
            <a:off x="7790688" y="6227506"/>
            <a:ext cx="299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-bon (Anh)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631229" y="915378"/>
            <a:ext cx="8030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8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4" grpId="0"/>
      <p:bldP spid="24" grpId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18E45-0B62-0359-E717-B095C0B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5" y="320919"/>
            <a:ext cx="8288215" cy="6216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5AAA6-2795-6AC7-7C6C-1A51E6FC1242}"/>
              </a:ext>
            </a:extLst>
          </p:cNvPr>
          <p:cNvSpPr txBox="1"/>
          <p:nvPr/>
        </p:nvSpPr>
        <p:spPr>
          <a:xfrm>
            <a:off x="3358661" y="2790091"/>
            <a:ext cx="511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2322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B856C63-D80A-F12B-A415-F6161688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256" y="1111351"/>
            <a:ext cx="6853387" cy="4694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" y="4974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60" y="777010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7" y="3049873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7" y="5025415"/>
            <a:ext cx="785412" cy="1097267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90" y="763250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70" y="3059399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0484E1-4A87-4016-BB0A-2C146190FF7E}"/>
              </a:ext>
            </a:extLst>
          </p:cNvPr>
          <p:cNvSpPr/>
          <p:nvPr/>
        </p:nvSpPr>
        <p:spPr>
          <a:xfrm>
            <a:off x="3317007" y="6260823"/>
            <a:ext cx="2421641" cy="299583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5988438" y="393254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89" y="4149044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18" y="5389797"/>
            <a:ext cx="2400300" cy="14682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VIII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IX       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090113" y="3932438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563</Words>
  <Application>Microsoft Office PowerPoint</Application>
  <PresentationFormat>Widescreen</PresentationFormat>
  <Paragraphs>73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Acer</cp:lastModifiedBy>
  <cp:revision>34</cp:revision>
  <dcterms:created xsi:type="dcterms:W3CDTF">2022-06-19T11:40:22Z</dcterms:created>
  <dcterms:modified xsi:type="dcterms:W3CDTF">2025-09-29T15:17:54Z</dcterms:modified>
</cp:coreProperties>
</file>