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1" r:id="rId2"/>
    <p:sldId id="392" r:id="rId3"/>
    <p:sldId id="393" r:id="rId4"/>
    <p:sldId id="395" r:id="rId5"/>
    <p:sldId id="473" r:id="rId6"/>
    <p:sldId id="477" r:id="rId7"/>
    <p:sldId id="483" r:id="rId8"/>
    <p:sldId id="474" r:id="rId9"/>
    <p:sldId id="491" r:id="rId10"/>
    <p:sldId id="390" r:id="rId11"/>
    <p:sldId id="488" r:id="rId12"/>
    <p:sldId id="484" r:id="rId13"/>
    <p:sldId id="485" r:id="rId14"/>
    <p:sldId id="486" r:id="rId15"/>
    <p:sldId id="487" r:id="rId16"/>
    <p:sldId id="492" r:id="rId17"/>
    <p:sldId id="452" r:id="rId18"/>
    <p:sldId id="457" r:id="rId19"/>
    <p:sldId id="458" r:id="rId20"/>
    <p:sldId id="462" r:id="rId21"/>
    <p:sldId id="475" r:id="rId22"/>
    <p:sldId id="476" r:id="rId23"/>
    <p:sldId id="464" r:id="rId24"/>
    <p:sldId id="467" r:id="rId25"/>
    <p:sldId id="470" r:id="rId26"/>
    <p:sldId id="468" r:id="rId27"/>
    <p:sldId id="478" r:id="rId28"/>
    <p:sldId id="489" r:id="rId29"/>
    <p:sldId id="499" r:id="rId30"/>
    <p:sldId id="493" r:id="rId31"/>
    <p:sldId id="494" r:id="rId32"/>
    <p:sldId id="495" r:id="rId33"/>
    <p:sldId id="44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7F46"/>
    <a:srgbClr val="004200"/>
    <a:srgbClr val="000066"/>
    <a:srgbClr val="CC3300"/>
    <a:srgbClr val="262698"/>
    <a:srgbClr val="F3D7F2"/>
    <a:srgbClr val="CCFFFF"/>
    <a:srgbClr val="CC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9T03:29:52.3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9T03:29:53.06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36,'0'-6,"6"-2,9 0,7 2,7 1,-1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9T03:29:53.4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4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66AF05-5CA2-0A2F-7F88-E20B1070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1A1F61-AB62-298E-869D-92AB8515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CCC3CA-6C5E-E585-8FBD-5FF2D54D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DF89-B443-4D37-8BC2-076EA878B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69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9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7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A8B2-0818-4DE5-9C5C-A8B4F38BD06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11" Type="http://schemas.openxmlformats.org/officeDocument/2006/relationships/image" Target="../media/image21.jp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customXml" Target="../ink/ink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ay png 2 » PNG Image">
            <a:extLst>
              <a:ext uri="{FF2B5EF4-FFF2-40B4-BE49-F238E27FC236}">
                <a16:creationId xmlns:a16="http://schemas.microsoft.com/office/drawing/2014/main" id="{63866D3F-A15B-2192-E603-59B082E62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r="24300" b="5196"/>
          <a:stretch>
            <a:fillRect/>
          </a:stretch>
        </p:blipFill>
        <p:spPr bwMode="auto">
          <a:xfrm>
            <a:off x="1219200" y="744571"/>
            <a:ext cx="6553200" cy="59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25644D4-0CAA-9868-EDDF-34F06CF2E719}"/>
              </a:ext>
            </a:extLst>
          </p:cNvPr>
          <p:cNvSpPr/>
          <p:nvPr/>
        </p:nvSpPr>
        <p:spPr>
          <a:xfrm>
            <a:off x="2400300" y="185907"/>
            <a:ext cx="434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65DDB-0F50-79E6-6BD4-A98B45808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790700"/>
            <a:ext cx="701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985606-E937-D68E-132A-3BC9C0534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1" y="1920181"/>
            <a:ext cx="6889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0CD69-29A4-9A06-3368-2F2969976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81" y="279082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E1C658-5D8E-C71B-0383-8A71B98D2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3065463"/>
            <a:ext cx="6889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hlinkClick r:id="rId9" action="ppaction://hlinksldjump"/>
            <a:extLst>
              <a:ext uri="{FF2B5EF4-FFF2-40B4-BE49-F238E27FC236}">
                <a16:creationId xmlns:a16="http://schemas.microsoft.com/office/drawing/2014/main" id="{3B7D00D7-F9A1-AB40-831E-08D6300FA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1811338"/>
            <a:ext cx="701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hlinkClick r:id="rId10" action="ppaction://hlinksldjump"/>
            <a:extLst>
              <a:ext uri="{FF2B5EF4-FFF2-40B4-BE49-F238E27FC236}">
                <a16:creationId xmlns:a16="http://schemas.microsoft.com/office/drawing/2014/main" id="{FDA99985-021F-3EB5-F74F-86FC1EF478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3059113"/>
            <a:ext cx="6889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hlinkClick r:id="rId11" action="ppaction://hlinksldjump"/>
            <a:extLst>
              <a:ext uri="{FF2B5EF4-FFF2-40B4-BE49-F238E27FC236}">
                <a16:creationId xmlns:a16="http://schemas.microsoft.com/office/drawing/2014/main" id="{1F8C0704-0DE0-C8F9-FA26-8595D6E331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81" y="279082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hlinkClick r:id="rId12" action="ppaction://hlinksldjump"/>
            <a:extLst>
              <a:ext uri="{FF2B5EF4-FFF2-40B4-BE49-F238E27FC236}">
                <a16:creationId xmlns:a16="http://schemas.microsoft.com/office/drawing/2014/main" id="{90C3F4F8-A667-4E33-9F1F-3EBF2CBF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6" y="1930536"/>
            <a:ext cx="6889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>
            <a:hlinkClick r:id="rId11" action="ppaction://hlinksldjump"/>
            <a:extLst>
              <a:ext uri="{FF2B5EF4-FFF2-40B4-BE49-F238E27FC236}">
                <a16:creationId xmlns:a16="http://schemas.microsoft.com/office/drawing/2014/main" id="{25CC614F-C808-A88B-82BC-A82F2BF5F623}"/>
              </a:ext>
            </a:extLst>
          </p:cNvPr>
          <p:cNvSpPr/>
          <p:nvPr/>
        </p:nvSpPr>
        <p:spPr>
          <a:xfrm>
            <a:off x="8610600" y="6477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5" y="1027971"/>
            <a:ext cx="82877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XV,con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455" y="1821545"/>
            <a:ext cx="8362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8DBA2D-AB57-E18B-D777-15B2F060F008}"/>
              </a:ext>
            </a:extLst>
          </p:cNvPr>
          <p:cNvSpPr/>
          <p:nvPr/>
        </p:nvSpPr>
        <p:spPr>
          <a:xfrm>
            <a:off x="1845366" y="469979"/>
            <a:ext cx="5453268" cy="2021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(5’)</a:t>
            </a:r>
          </a:p>
          <a:p>
            <a:pPr algn="just">
              <a:defRPr/>
            </a:pPr>
            <a:r>
              <a:rPr lang="nl-N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1.a (SGK/14 – 15),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69FA5-0182-BF6F-49A7-DEA03A3E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46" y="2645701"/>
            <a:ext cx="6729308" cy="37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" y="1190501"/>
            <a:ext cx="8437418" cy="405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73017"/>
              </p:ext>
            </p:extLst>
          </p:nvPr>
        </p:nvGraphicFramePr>
        <p:xfrm>
          <a:off x="266006" y="615141"/>
          <a:ext cx="8711737" cy="5652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034">
                  <a:extLst>
                    <a:ext uri="{9D8B030D-6E8A-4147-A177-3AD203B41FA5}">
                      <a16:colId xmlns:a16="http://schemas.microsoft.com/office/drawing/2014/main" val="3799909744"/>
                    </a:ext>
                  </a:extLst>
                </a:gridCol>
                <a:gridCol w="2207935">
                  <a:extLst>
                    <a:ext uri="{9D8B030D-6E8A-4147-A177-3AD203B41FA5}">
                      <a16:colId xmlns:a16="http://schemas.microsoft.com/office/drawing/2014/main" val="688303494"/>
                    </a:ext>
                  </a:extLst>
                </a:gridCol>
                <a:gridCol w="5306768">
                  <a:extLst>
                    <a:ext uri="{9D8B030D-6E8A-4147-A177-3AD203B41FA5}">
                      <a16:colId xmlns:a16="http://schemas.microsoft.com/office/drawing/2014/main" val="3491677376"/>
                    </a:ext>
                  </a:extLst>
                </a:gridCol>
              </a:tblGrid>
              <a:tr h="42970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717920"/>
                  </a:ext>
                </a:extLst>
              </a:tr>
              <a:tr h="9335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1487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431677"/>
                  </a:ext>
                </a:extLst>
              </a:tr>
              <a:tr h="12385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596388"/>
                  </a:ext>
                </a:extLst>
              </a:tr>
              <a:tr h="14381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1497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520617"/>
                  </a:ext>
                </a:extLst>
              </a:tr>
              <a:tr h="16126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1519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34128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12175" y="1149080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039" y="1149080"/>
            <a:ext cx="5170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7092" y="2331720"/>
            <a:ext cx="188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C.Cô-lôm-bô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5149" y="1997182"/>
            <a:ext cx="5170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2175" y="3656982"/>
            <a:ext cx="188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9039" y="3164072"/>
            <a:ext cx="5170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xbon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Ca-li-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(1498)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2261" y="4982244"/>
            <a:ext cx="229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Ph.Ma-gien-lăng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9039" y="4733732"/>
            <a:ext cx="5170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1522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5" y="257693"/>
            <a:ext cx="8677533" cy="45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1097279"/>
            <a:ext cx="81963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mình các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PKĐL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cuộc thám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68" y="606829"/>
            <a:ext cx="85787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27/4/1521,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13/2/1522,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6/9/1522,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Tây Ban Nha.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khát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PKĐL.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734E12-90D1-9D77-FC60-C3CD41EC8B36}"/>
              </a:ext>
            </a:extLst>
          </p:cNvPr>
          <p:cNvSpPr/>
          <p:nvPr/>
        </p:nvSpPr>
        <p:spPr>
          <a:xfrm>
            <a:off x="0" y="470504"/>
            <a:ext cx="8865704" cy="339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A7F9ED-FBAF-4CD6-E517-696026EFD394}"/>
              </a:ext>
            </a:extLst>
          </p:cNvPr>
          <p:cNvSpPr txBox="1"/>
          <p:nvPr/>
        </p:nvSpPr>
        <p:spPr>
          <a:xfrm>
            <a:off x="14368" y="1842584"/>
            <a:ext cx="236385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1487, B.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-a-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124444-37DB-0598-AFE1-B39DCDDCF6E8}"/>
              </a:ext>
            </a:extLst>
          </p:cNvPr>
          <p:cNvGrpSpPr/>
          <p:nvPr/>
        </p:nvGrpSpPr>
        <p:grpSpPr>
          <a:xfrm>
            <a:off x="5525781" y="4783842"/>
            <a:ext cx="62640" cy="119520"/>
            <a:chOff x="5525781" y="4783842"/>
            <a:chExt cx="62640" cy="11952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D22EE2-BE58-958E-1121-5FC34F53EF6F}"/>
                    </a:ext>
                  </a:extLst>
                </p14:cNvPr>
                <p14:cNvContentPartPr/>
                <p14:nvPr/>
              </p14:nvContentPartPr>
              <p14:xfrm>
                <a:off x="5552421" y="4863402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D22EE2-BE58-958E-1121-5FC34F53EF6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34421" y="475540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19B91D-8AD8-AD43-BAA4-CAA5FA88F37E}"/>
                    </a:ext>
                  </a:extLst>
                </p14:cNvPr>
                <p14:cNvContentPartPr/>
                <p14:nvPr/>
              </p14:nvContentPartPr>
              <p14:xfrm>
                <a:off x="5552421" y="4783842"/>
                <a:ext cx="36000" cy="13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19B91D-8AD8-AD43-BAA4-CAA5FA88F3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34421" y="4676202"/>
                  <a:ext cx="71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E3A6BBC-1D34-DA7D-F9ED-900D05233F6E}"/>
                    </a:ext>
                  </a:extLst>
                </p14:cNvPr>
                <p14:cNvContentPartPr/>
                <p14:nvPr/>
              </p14:nvContentPartPr>
              <p14:xfrm>
                <a:off x="5525781" y="4903002"/>
                <a:ext cx="360" cy="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E3A6BBC-1D34-DA7D-F9ED-900D05233F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07781" y="479500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" name="object 2">
            <a:extLst>
              <a:ext uri="{FF2B5EF4-FFF2-40B4-BE49-F238E27FC236}">
                <a16:creationId xmlns:a16="http://schemas.microsoft.com/office/drawing/2014/main" id="{488327C4-2C5E-9527-56E2-7F9FFF97CC28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72139" y="1977137"/>
            <a:ext cx="6771861" cy="4800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ECD520-BBF2-B8BC-70B0-20036A59D3FF}"/>
              </a:ext>
            </a:extLst>
          </p:cNvPr>
          <p:cNvSpPr/>
          <p:nvPr/>
        </p:nvSpPr>
        <p:spPr>
          <a:xfrm>
            <a:off x="4777854" y="3032976"/>
            <a:ext cx="833233" cy="745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ĐÀO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NHA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42C638-DA5D-C12F-4837-BD98A28F97D8}"/>
              </a:ext>
            </a:extLst>
          </p:cNvPr>
          <p:cNvSpPr/>
          <p:nvPr/>
        </p:nvSpPr>
        <p:spPr>
          <a:xfrm>
            <a:off x="5174874" y="3538324"/>
            <a:ext cx="404291" cy="980782"/>
          </a:xfrm>
          <a:custGeom>
            <a:avLst/>
            <a:gdLst>
              <a:gd name="connsiteX0" fmla="*/ 192256 w 404291"/>
              <a:gd name="connsiteY0" fmla="*/ 0 h 980782"/>
              <a:gd name="connsiteX1" fmla="*/ 72987 w 404291"/>
              <a:gd name="connsiteY1" fmla="*/ 291548 h 980782"/>
              <a:gd name="connsiteX2" fmla="*/ 6726 w 404291"/>
              <a:gd name="connsiteY2" fmla="*/ 490330 h 980782"/>
              <a:gd name="connsiteX3" fmla="*/ 6726 w 404291"/>
              <a:gd name="connsiteY3" fmla="*/ 649356 h 980782"/>
              <a:gd name="connsiteX4" fmla="*/ 46483 w 404291"/>
              <a:gd name="connsiteY4" fmla="*/ 808382 h 980782"/>
              <a:gd name="connsiteX5" fmla="*/ 165752 w 404291"/>
              <a:gd name="connsiteY5" fmla="*/ 940904 h 980782"/>
              <a:gd name="connsiteX6" fmla="*/ 258517 w 404291"/>
              <a:gd name="connsiteY6" fmla="*/ 980661 h 980782"/>
              <a:gd name="connsiteX7" fmla="*/ 404291 w 404291"/>
              <a:gd name="connsiteY7" fmla="*/ 954156 h 980782"/>
              <a:gd name="connsiteX8" fmla="*/ 404291 w 404291"/>
              <a:gd name="connsiteY8" fmla="*/ 954156 h 980782"/>
              <a:gd name="connsiteX9" fmla="*/ 404291 w 404291"/>
              <a:gd name="connsiteY9" fmla="*/ 954156 h 98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291" h="980782">
                <a:moveTo>
                  <a:pt x="192256" y="0"/>
                </a:moveTo>
                <a:cubicBezTo>
                  <a:pt x="148082" y="104913"/>
                  <a:pt x="103909" y="209826"/>
                  <a:pt x="72987" y="291548"/>
                </a:cubicBezTo>
                <a:cubicBezTo>
                  <a:pt x="42065" y="373270"/>
                  <a:pt x="17769" y="430695"/>
                  <a:pt x="6726" y="490330"/>
                </a:cubicBezTo>
                <a:cubicBezTo>
                  <a:pt x="-4317" y="549965"/>
                  <a:pt x="100" y="596347"/>
                  <a:pt x="6726" y="649356"/>
                </a:cubicBezTo>
                <a:cubicBezTo>
                  <a:pt x="13352" y="702365"/>
                  <a:pt x="19979" y="759791"/>
                  <a:pt x="46483" y="808382"/>
                </a:cubicBezTo>
                <a:cubicBezTo>
                  <a:pt x="72987" y="856973"/>
                  <a:pt x="130413" y="912191"/>
                  <a:pt x="165752" y="940904"/>
                </a:cubicBezTo>
                <a:cubicBezTo>
                  <a:pt x="201091" y="969617"/>
                  <a:pt x="218761" y="978452"/>
                  <a:pt x="258517" y="980661"/>
                </a:cubicBezTo>
                <a:cubicBezTo>
                  <a:pt x="298273" y="982870"/>
                  <a:pt x="404291" y="954156"/>
                  <a:pt x="404291" y="954156"/>
                </a:cubicBezTo>
                <a:lnTo>
                  <a:pt x="404291" y="954156"/>
                </a:lnTo>
                <a:lnTo>
                  <a:pt x="404291" y="954156"/>
                </a:lnTo>
              </a:path>
            </a:pathLst>
          </a:custGeom>
          <a:noFill/>
          <a:ln w="38100">
            <a:solidFill>
              <a:srgbClr val="26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77C5C8-AC0F-93FD-A685-680D0AA2D032}"/>
              </a:ext>
            </a:extLst>
          </p:cNvPr>
          <p:cNvSpPr/>
          <p:nvPr/>
        </p:nvSpPr>
        <p:spPr>
          <a:xfrm>
            <a:off x="5611087" y="5434417"/>
            <a:ext cx="976270" cy="250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F25A4-350E-A33D-16DF-27729CA535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1015" y="2233269"/>
            <a:ext cx="1324101" cy="1572790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B24DB30B-2914-D62F-851B-691933A4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487" y="3782295"/>
            <a:ext cx="609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000" b="1" dirty="0" err="1">
                <a:latin typeface="Times New Roman" panose="02020603050405020304" pitchFamily="18" charset="0"/>
              </a:rPr>
              <a:t>Vịnh</a:t>
            </a:r>
            <a:r>
              <a:rPr lang="en-US" altLang="en-US" sz="1000" b="1" dirty="0">
                <a:latin typeface="Times New Roman" panose="02020603050405020304" pitchFamily="18" charset="0"/>
              </a:rPr>
              <a:t> </a:t>
            </a:r>
            <a:r>
              <a:rPr lang="en-US" altLang="en-US" sz="1000" b="1" dirty="0" err="1">
                <a:latin typeface="Times New Roman" panose="02020603050405020304" pitchFamily="18" charset="0"/>
              </a:rPr>
              <a:t>Ghi</a:t>
            </a:r>
            <a:r>
              <a:rPr lang="en-US" altLang="en-US" sz="1000" b="1" dirty="0">
                <a:latin typeface="Times New Roman" panose="02020603050405020304" pitchFamily="18" charset="0"/>
              </a:rPr>
              <a:t> </a:t>
            </a:r>
            <a:r>
              <a:rPr lang="en-US" altLang="en-US" sz="1000" b="1" dirty="0" err="1">
                <a:latin typeface="Times New Roman" panose="02020603050405020304" pitchFamily="18" charset="0"/>
              </a:rPr>
              <a:t>nê</a:t>
            </a:r>
            <a:endParaRPr lang="en-US" altLang="en-US" sz="1000" b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06F05304-D34E-A31E-B688-77DC5865D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537" y="4958422"/>
            <a:ext cx="609600" cy="2286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 dirty="0">
                <a:solidFill>
                  <a:srgbClr val="000066"/>
                </a:solidFill>
              </a:rPr>
              <a:t>1487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F84F8040-E838-C0D0-099E-E19000E3FA25}"/>
              </a:ext>
            </a:extLst>
          </p:cNvPr>
          <p:cNvSpPr>
            <a:spLocks/>
          </p:cNvSpPr>
          <p:nvPr/>
        </p:nvSpPr>
        <p:spPr bwMode="auto">
          <a:xfrm>
            <a:off x="5611087" y="4460465"/>
            <a:ext cx="387722" cy="1049230"/>
          </a:xfrm>
          <a:custGeom>
            <a:avLst/>
            <a:gdLst>
              <a:gd name="T0" fmla="*/ 0 w 348"/>
              <a:gd name="T1" fmla="*/ 0 h 894"/>
              <a:gd name="T2" fmla="*/ 102 w 348"/>
              <a:gd name="T3" fmla="*/ 210 h 894"/>
              <a:gd name="T4" fmla="*/ 138 w 348"/>
              <a:gd name="T5" fmla="*/ 486 h 894"/>
              <a:gd name="T6" fmla="*/ 174 w 348"/>
              <a:gd name="T7" fmla="*/ 660 h 894"/>
              <a:gd name="T8" fmla="*/ 192 w 348"/>
              <a:gd name="T9" fmla="*/ 780 h 894"/>
              <a:gd name="T10" fmla="*/ 348 w 348"/>
              <a:gd name="T11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" h="894">
                <a:moveTo>
                  <a:pt x="0" y="0"/>
                </a:moveTo>
                <a:cubicBezTo>
                  <a:pt x="16" y="35"/>
                  <a:pt x="79" y="129"/>
                  <a:pt x="102" y="210"/>
                </a:cubicBezTo>
                <a:cubicBezTo>
                  <a:pt x="125" y="291"/>
                  <a:pt x="126" y="411"/>
                  <a:pt x="138" y="486"/>
                </a:cubicBezTo>
                <a:cubicBezTo>
                  <a:pt x="150" y="561"/>
                  <a:pt x="165" y="611"/>
                  <a:pt x="174" y="660"/>
                </a:cubicBezTo>
                <a:cubicBezTo>
                  <a:pt x="183" y="709"/>
                  <a:pt x="163" y="741"/>
                  <a:pt x="192" y="780"/>
                </a:cubicBezTo>
                <a:cubicBezTo>
                  <a:pt x="221" y="819"/>
                  <a:pt x="316" y="870"/>
                  <a:pt x="348" y="894"/>
                </a:cubicBezTo>
              </a:path>
            </a:pathLst>
          </a:custGeom>
          <a:noFill/>
          <a:ln w="38100" cmpd="sng">
            <a:solidFill>
              <a:srgbClr val="3333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93CDB3-F502-18DA-E3BD-6742A99657D5}"/>
              </a:ext>
            </a:extLst>
          </p:cNvPr>
          <p:cNvSpPr/>
          <p:nvPr/>
        </p:nvSpPr>
        <p:spPr>
          <a:xfrm>
            <a:off x="0" y="928966"/>
            <a:ext cx="9135717" cy="45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Sơ lược về hành trình của một số cuộc phát kiến địa lí lớn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1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21" grpId="0"/>
      <p:bldP spid="18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E224C75-4E5F-1C9B-D2F1-D5D3C723F1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2139" y="2001074"/>
            <a:ext cx="6771861" cy="4800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B7829F-15A0-3484-7B8A-6B9DD86DEAE8}"/>
              </a:ext>
            </a:extLst>
          </p:cNvPr>
          <p:cNvSpPr/>
          <p:nvPr/>
        </p:nvSpPr>
        <p:spPr>
          <a:xfrm>
            <a:off x="4999953" y="3059423"/>
            <a:ext cx="833233" cy="745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BAN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NHA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1E4B6-D989-36E8-FCA4-79D5D22CF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368" y="2295934"/>
            <a:ext cx="1221128" cy="15094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2CC73E-3E8B-BD75-067C-87839616DB50}"/>
              </a:ext>
            </a:extLst>
          </p:cNvPr>
          <p:cNvSpPr/>
          <p:nvPr/>
        </p:nvSpPr>
        <p:spPr>
          <a:xfrm>
            <a:off x="8283" y="935393"/>
            <a:ext cx="8830917" cy="405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EF2D68-73D2-7019-9A8A-1D8010BDA85F}"/>
              </a:ext>
            </a:extLst>
          </p:cNvPr>
          <p:cNvSpPr/>
          <p:nvPr/>
        </p:nvSpPr>
        <p:spPr>
          <a:xfrm>
            <a:off x="3056264" y="3776828"/>
            <a:ext cx="1409720" cy="311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Đ.Xan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xanvano</a:t>
            </a:r>
            <a:endParaRPr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3C550E-6CBA-A1BF-BCF5-F377ACCE5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78" y="4982813"/>
            <a:ext cx="3167270" cy="1855824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2ECB45C-1322-40F9-1910-74DB43E32663}"/>
              </a:ext>
            </a:extLst>
          </p:cNvPr>
          <p:cNvSpPr/>
          <p:nvPr/>
        </p:nvSpPr>
        <p:spPr>
          <a:xfrm>
            <a:off x="5950226" y="4965376"/>
            <a:ext cx="3167271" cy="1813971"/>
          </a:xfrm>
          <a:prstGeom prst="wedgeRectCallout">
            <a:avLst>
              <a:gd name="adj1" fmla="val -110283"/>
              <a:gd name="adj2" fmla="val -1033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DE0248-F61C-AD86-20BA-0A594FD469BF}"/>
              </a:ext>
            </a:extLst>
          </p:cNvPr>
          <p:cNvSpPr txBox="1"/>
          <p:nvPr/>
        </p:nvSpPr>
        <p:spPr>
          <a:xfrm>
            <a:off x="8283" y="2002700"/>
            <a:ext cx="2363856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1492,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Cô-lôm-bô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sang Ca-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nay).</a:t>
            </a: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53E61B4D-643C-48BB-ECC0-48B623ABF3C1}"/>
              </a:ext>
            </a:extLst>
          </p:cNvPr>
          <p:cNvSpPr>
            <a:spLocks/>
          </p:cNvSpPr>
          <p:nvPr/>
        </p:nvSpPr>
        <p:spPr bwMode="auto">
          <a:xfrm>
            <a:off x="5150109" y="3514924"/>
            <a:ext cx="346941" cy="311766"/>
          </a:xfrm>
          <a:custGeom>
            <a:avLst/>
            <a:gdLst>
              <a:gd name="T0" fmla="*/ 284 w 284"/>
              <a:gd name="T1" fmla="*/ 0 h 323"/>
              <a:gd name="T2" fmla="*/ 200 w 284"/>
              <a:gd name="T3" fmla="*/ 164 h 323"/>
              <a:gd name="T4" fmla="*/ 60 w 284"/>
              <a:gd name="T5" fmla="*/ 300 h 323"/>
              <a:gd name="T6" fmla="*/ 0 w 284"/>
              <a:gd name="T7" fmla="*/ 30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" h="323">
                <a:moveTo>
                  <a:pt x="284" y="0"/>
                </a:moveTo>
                <a:cubicBezTo>
                  <a:pt x="270" y="27"/>
                  <a:pt x="237" y="114"/>
                  <a:pt x="200" y="164"/>
                </a:cubicBezTo>
                <a:cubicBezTo>
                  <a:pt x="163" y="214"/>
                  <a:pt x="93" y="277"/>
                  <a:pt x="60" y="300"/>
                </a:cubicBezTo>
                <a:cubicBezTo>
                  <a:pt x="27" y="323"/>
                  <a:pt x="15" y="312"/>
                  <a:pt x="0" y="300"/>
                </a:cubicBezTo>
              </a:path>
            </a:pathLst>
          </a:custGeom>
          <a:noFill/>
          <a:ln w="38100" cmpd="sng">
            <a:solidFill>
              <a:srgbClr val="99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2D7E2DF-5EA4-B43F-87C5-A44D7275A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62" y="3504273"/>
            <a:ext cx="554182" cy="31176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>
                <a:solidFill>
                  <a:srgbClr val="800000"/>
                </a:solidFill>
              </a:rPr>
              <a:t>1492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F6466A-A718-5A1F-9D99-76BCE6295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6481">
            <a:off x="4038676" y="3864933"/>
            <a:ext cx="1210658" cy="1528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F817AC-977D-2424-5F99-D3DD5B191F22}"/>
              </a:ext>
            </a:extLst>
          </p:cNvPr>
          <p:cNvSpPr/>
          <p:nvPr/>
        </p:nvSpPr>
        <p:spPr>
          <a:xfrm>
            <a:off x="8283" y="1310394"/>
            <a:ext cx="9135717" cy="45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Sơ lược về hành trình của một số cuộc phát kiến địa lí lớn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14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 animBg="1"/>
      <p:bldP spid="15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E224C75-4E5F-1C9B-D2F1-D5D3C723F1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2139" y="2001073"/>
            <a:ext cx="6771861" cy="4800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2CC73E-3E8B-BD75-067C-87839616DB50}"/>
              </a:ext>
            </a:extLst>
          </p:cNvPr>
          <p:cNvSpPr/>
          <p:nvPr/>
        </p:nvSpPr>
        <p:spPr>
          <a:xfrm>
            <a:off x="8283" y="649389"/>
            <a:ext cx="8062291" cy="434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C2662-E3F2-178B-8604-8E4B6B84B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" t="6992"/>
          <a:stretch/>
        </p:blipFill>
        <p:spPr>
          <a:xfrm>
            <a:off x="7818783" y="2266120"/>
            <a:ext cx="1311965" cy="15392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437DBA-A118-F551-D9EC-2CE90566D265}"/>
              </a:ext>
            </a:extLst>
          </p:cNvPr>
          <p:cNvSpPr/>
          <p:nvPr/>
        </p:nvSpPr>
        <p:spPr>
          <a:xfrm>
            <a:off x="4740965" y="3055258"/>
            <a:ext cx="833233" cy="745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ĐÀO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NHA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AAC398-6A15-C776-9D5B-854B9B014230}"/>
              </a:ext>
            </a:extLst>
          </p:cNvPr>
          <p:cNvCxnSpPr>
            <a:cxnSpLocks/>
          </p:cNvCxnSpPr>
          <p:nvPr/>
        </p:nvCxnSpPr>
        <p:spPr>
          <a:xfrm flipH="1">
            <a:off x="5234609" y="3551581"/>
            <a:ext cx="145773" cy="384313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BE04D9-9A8B-1F33-4827-4AC85D124356}"/>
              </a:ext>
            </a:extLst>
          </p:cNvPr>
          <p:cNvCxnSpPr>
            <a:cxnSpLocks/>
          </p:cNvCxnSpPr>
          <p:nvPr/>
        </p:nvCxnSpPr>
        <p:spPr>
          <a:xfrm flipH="1">
            <a:off x="5086639" y="3935894"/>
            <a:ext cx="147970" cy="394251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71FDD-B95A-2711-780C-67536BFCB1B9}"/>
              </a:ext>
            </a:extLst>
          </p:cNvPr>
          <p:cNvSpPr/>
          <p:nvPr/>
        </p:nvSpPr>
        <p:spPr>
          <a:xfrm>
            <a:off x="4714461" y="3671856"/>
            <a:ext cx="569843" cy="2640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046D73-32C5-EBD4-93BE-D442125FF45E}"/>
              </a:ext>
            </a:extLst>
          </p:cNvPr>
          <p:cNvSpPr/>
          <p:nvPr/>
        </p:nvSpPr>
        <p:spPr>
          <a:xfrm>
            <a:off x="5667453" y="5445100"/>
            <a:ext cx="976270" cy="250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2F506-A0BD-F432-CE39-B65981B15D42}"/>
              </a:ext>
            </a:extLst>
          </p:cNvPr>
          <p:cNvSpPr txBox="1"/>
          <p:nvPr/>
        </p:nvSpPr>
        <p:spPr>
          <a:xfrm>
            <a:off x="8283" y="2017116"/>
            <a:ext cx="236385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1497 - 1498,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Va-xcô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Ga-ma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Ca-li-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Nam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2AEA149-AACF-10F7-4A18-55EE55546F26}"/>
              </a:ext>
            </a:extLst>
          </p:cNvPr>
          <p:cNvSpPr>
            <a:spLocks/>
          </p:cNvSpPr>
          <p:nvPr/>
        </p:nvSpPr>
        <p:spPr bwMode="auto">
          <a:xfrm>
            <a:off x="4947708" y="4369242"/>
            <a:ext cx="326757" cy="909337"/>
          </a:xfrm>
          <a:custGeom>
            <a:avLst/>
            <a:gdLst>
              <a:gd name="T0" fmla="*/ 172 w 402"/>
              <a:gd name="T1" fmla="*/ 0 h 1092"/>
              <a:gd name="T2" fmla="*/ 180 w 402"/>
              <a:gd name="T3" fmla="*/ 100 h 1092"/>
              <a:gd name="T4" fmla="*/ 164 w 402"/>
              <a:gd name="T5" fmla="*/ 180 h 1092"/>
              <a:gd name="T6" fmla="*/ 140 w 402"/>
              <a:gd name="T7" fmla="*/ 244 h 1092"/>
              <a:gd name="T8" fmla="*/ 74 w 402"/>
              <a:gd name="T9" fmla="*/ 331 h 1092"/>
              <a:gd name="T10" fmla="*/ 28 w 402"/>
              <a:gd name="T11" fmla="*/ 422 h 1092"/>
              <a:gd name="T12" fmla="*/ 10 w 402"/>
              <a:gd name="T13" fmla="*/ 514 h 1092"/>
              <a:gd name="T14" fmla="*/ 19 w 402"/>
              <a:gd name="T15" fmla="*/ 687 h 1092"/>
              <a:gd name="T16" fmla="*/ 10 w 402"/>
              <a:gd name="T17" fmla="*/ 733 h 1092"/>
              <a:gd name="T18" fmla="*/ 76 w 402"/>
              <a:gd name="T19" fmla="*/ 881 h 1092"/>
              <a:gd name="T20" fmla="*/ 210 w 402"/>
              <a:gd name="T21" fmla="*/ 996 h 1092"/>
              <a:gd name="T22" fmla="*/ 402 w 402"/>
              <a:gd name="T23" fmla="*/ 1092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2" h="1092">
                <a:moveTo>
                  <a:pt x="172" y="0"/>
                </a:moveTo>
                <a:cubicBezTo>
                  <a:pt x="173" y="17"/>
                  <a:pt x="181" y="70"/>
                  <a:pt x="180" y="100"/>
                </a:cubicBezTo>
                <a:cubicBezTo>
                  <a:pt x="179" y="130"/>
                  <a:pt x="171" y="156"/>
                  <a:pt x="164" y="180"/>
                </a:cubicBezTo>
                <a:cubicBezTo>
                  <a:pt x="157" y="204"/>
                  <a:pt x="155" y="219"/>
                  <a:pt x="140" y="244"/>
                </a:cubicBezTo>
                <a:cubicBezTo>
                  <a:pt x="125" y="269"/>
                  <a:pt x="93" y="302"/>
                  <a:pt x="74" y="331"/>
                </a:cubicBezTo>
                <a:cubicBezTo>
                  <a:pt x="55" y="360"/>
                  <a:pt x="39" y="392"/>
                  <a:pt x="28" y="422"/>
                </a:cubicBezTo>
                <a:cubicBezTo>
                  <a:pt x="17" y="452"/>
                  <a:pt x="11" y="470"/>
                  <a:pt x="10" y="514"/>
                </a:cubicBezTo>
                <a:cubicBezTo>
                  <a:pt x="9" y="558"/>
                  <a:pt x="19" y="651"/>
                  <a:pt x="19" y="687"/>
                </a:cubicBezTo>
                <a:cubicBezTo>
                  <a:pt x="19" y="723"/>
                  <a:pt x="0" y="701"/>
                  <a:pt x="10" y="733"/>
                </a:cubicBezTo>
                <a:cubicBezTo>
                  <a:pt x="20" y="765"/>
                  <a:pt x="43" y="837"/>
                  <a:pt x="76" y="881"/>
                </a:cubicBezTo>
                <a:cubicBezTo>
                  <a:pt x="109" y="925"/>
                  <a:pt x="156" y="961"/>
                  <a:pt x="210" y="996"/>
                </a:cubicBezTo>
                <a:cubicBezTo>
                  <a:pt x="264" y="1031"/>
                  <a:pt x="362" y="1072"/>
                  <a:pt x="402" y="1092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9E02AAE2-BA66-C251-A684-D7E069A5EA8F}"/>
              </a:ext>
            </a:extLst>
          </p:cNvPr>
          <p:cNvSpPr>
            <a:spLocks/>
          </p:cNvSpPr>
          <p:nvPr/>
        </p:nvSpPr>
        <p:spPr bwMode="auto">
          <a:xfrm rot="1089892">
            <a:off x="5260962" y="5315595"/>
            <a:ext cx="665841" cy="80353"/>
          </a:xfrm>
          <a:custGeom>
            <a:avLst/>
            <a:gdLst>
              <a:gd name="T0" fmla="*/ 0 w 432"/>
              <a:gd name="T1" fmla="*/ 88 h 100"/>
              <a:gd name="T2" fmla="*/ 126 w 432"/>
              <a:gd name="T3" fmla="*/ 94 h 100"/>
              <a:gd name="T4" fmla="*/ 186 w 432"/>
              <a:gd name="T5" fmla="*/ 76 h 100"/>
              <a:gd name="T6" fmla="*/ 252 w 432"/>
              <a:gd name="T7" fmla="*/ 10 h 100"/>
              <a:gd name="T8" fmla="*/ 318 w 432"/>
              <a:gd name="T9" fmla="*/ 16 h 100"/>
              <a:gd name="T10" fmla="*/ 432 w 432"/>
              <a:gd name="T1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2" h="100">
                <a:moveTo>
                  <a:pt x="0" y="88"/>
                </a:moveTo>
                <a:cubicBezTo>
                  <a:pt x="21" y="89"/>
                  <a:pt x="95" y="96"/>
                  <a:pt x="126" y="94"/>
                </a:cubicBezTo>
                <a:cubicBezTo>
                  <a:pt x="157" y="92"/>
                  <a:pt x="165" y="90"/>
                  <a:pt x="186" y="76"/>
                </a:cubicBezTo>
                <a:cubicBezTo>
                  <a:pt x="207" y="62"/>
                  <a:pt x="230" y="20"/>
                  <a:pt x="252" y="10"/>
                </a:cubicBezTo>
                <a:cubicBezTo>
                  <a:pt x="274" y="0"/>
                  <a:pt x="288" y="1"/>
                  <a:pt x="318" y="16"/>
                </a:cubicBezTo>
                <a:cubicBezTo>
                  <a:pt x="348" y="31"/>
                  <a:pt x="408" y="83"/>
                  <a:pt x="432" y="100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A38FA48A-AD4F-2778-B459-4851D8EFB346}"/>
              </a:ext>
            </a:extLst>
          </p:cNvPr>
          <p:cNvSpPr>
            <a:spLocks/>
          </p:cNvSpPr>
          <p:nvPr/>
        </p:nvSpPr>
        <p:spPr bwMode="auto">
          <a:xfrm rot="229315">
            <a:off x="6129599" y="4840828"/>
            <a:ext cx="326757" cy="656907"/>
          </a:xfrm>
          <a:custGeom>
            <a:avLst/>
            <a:gdLst>
              <a:gd name="T0" fmla="*/ 0 w 363"/>
              <a:gd name="T1" fmla="*/ 654 h 654"/>
              <a:gd name="T2" fmla="*/ 135 w 363"/>
              <a:gd name="T3" fmla="*/ 567 h 654"/>
              <a:gd name="T4" fmla="*/ 152 w 363"/>
              <a:gd name="T5" fmla="*/ 502 h 654"/>
              <a:gd name="T6" fmla="*/ 199 w 363"/>
              <a:gd name="T7" fmla="*/ 467 h 654"/>
              <a:gd name="T8" fmla="*/ 244 w 363"/>
              <a:gd name="T9" fmla="*/ 358 h 654"/>
              <a:gd name="T10" fmla="*/ 290 w 363"/>
              <a:gd name="T11" fmla="*/ 302 h 654"/>
              <a:gd name="T12" fmla="*/ 318 w 363"/>
              <a:gd name="T13" fmla="*/ 211 h 654"/>
              <a:gd name="T14" fmla="*/ 344 w 363"/>
              <a:gd name="T15" fmla="*/ 154 h 654"/>
              <a:gd name="T16" fmla="*/ 363 w 363"/>
              <a:gd name="T17" fmla="*/ 0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3" h="654">
                <a:moveTo>
                  <a:pt x="0" y="654"/>
                </a:moveTo>
                <a:cubicBezTo>
                  <a:pt x="22" y="640"/>
                  <a:pt x="110" y="592"/>
                  <a:pt x="135" y="567"/>
                </a:cubicBezTo>
                <a:cubicBezTo>
                  <a:pt x="160" y="542"/>
                  <a:pt x="141" y="519"/>
                  <a:pt x="152" y="502"/>
                </a:cubicBezTo>
                <a:cubicBezTo>
                  <a:pt x="163" y="485"/>
                  <a:pt x="184" y="491"/>
                  <a:pt x="199" y="467"/>
                </a:cubicBezTo>
                <a:cubicBezTo>
                  <a:pt x="214" y="443"/>
                  <a:pt x="229" y="386"/>
                  <a:pt x="244" y="358"/>
                </a:cubicBezTo>
                <a:cubicBezTo>
                  <a:pt x="259" y="330"/>
                  <a:pt x="278" y="326"/>
                  <a:pt x="290" y="302"/>
                </a:cubicBezTo>
                <a:cubicBezTo>
                  <a:pt x="302" y="278"/>
                  <a:pt x="309" y="236"/>
                  <a:pt x="318" y="211"/>
                </a:cubicBezTo>
                <a:cubicBezTo>
                  <a:pt x="327" y="186"/>
                  <a:pt x="337" y="189"/>
                  <a:pt x="344" y="154"/>
                </a:cubicBezTo>
                <a:cubicBezTo>
                  <a:pt x="351" y="119"/>
                  <a:pt x="359" y="32"/>
                  <a:pt x="363" y="0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BEA46411-2704-F075-39D4-088ED23173AC}"/>
              </a:ext>
            </a:extLst>
          </p:cNvPr>
          <p:cNvSpPr>
            <a:spLocks/>
          </p:cNvSpPr>
          <p:nvPr/>
        </p:nvSpPr>
        <p:spPr bwMode="auto">
          <a:xfrm>
            <a:off x="6477887" y="4259575"/>
            <a:ext cx="646636" cy="571093"/>
          </a:xfrm>
          <a:custGeom>
            <a:avLst/>
            <a:gdLst>
              <a:gd name="T0" fmla="*/ 6 w 521"/>
              <a:gd name="T1" fmla="*/ 423 h 423"/>
              <a:gd name="T2" fmla="*/ 17 w 521"/>
              <a:gd name="T3" fmla="*/ 336 h 423"/>
              <a:gd name="T4" fmla="*/ 106 w 521"/>
              <a:gd name="T5" fmla="*/ 194 h 423"/>
              <a:gd name="T6" fmla="*/ 305 w 521"/>
              <a:gd name="T7" fmla="*/ 96 h 423"/>
              <a:gd name="T8" fmla="*/ 401 w 521"/>
              <a:gd name="T9" fmla="*/ 48 h 423"/>
              <a:gd name="T10" fmla="*/ 521 w 521"/>
              <a:gd name="T11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1" h="423">
                <a:moveTo>
                  <a:pt x="6" y="423"/>
                </a:moveTo>
                <a:cubicBezTo>
                  <a:pt x="9" y="409"/>
                  <a:pt x="0" y="374"/>
                  <a:pt x="17" y="336"/>
                </a:cubicBezTo>
                <a:cubicBezTo>
                  <a:pt x="34" y="298"/>
                  <a:pt x="58" y="234"/>
                  <a:pt x="106" y="194"/>
                </a:cubicBezTo>
                <a:cubicBezTo>
                  <a:pt x="154" y="154"/>
                  <a:pt x="256" y="120"/>
                  <a:pt x="305" y="96"/>
                </a:cubicBezTo>
                <a:cubicBezTo>
                  <a:pt x="354" y="72"/>
                  <a:pt x="365" y="64"/>
                  <a:pt x="401" y="48"/>
                </a:cubicBezTo>
                <a:cubicBezTo>
                  <a:pt x="437" y="32"/>
                  <a:pt x="496" y="10"/>
                  <a:pt x="521" y="0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92C54B16-14D2-B8E7-D425-E3BAF899E393}"/>
              </a:ext>
            </a:extLst>
          </p:cNvPr>
          <p:cNvSpPr>
            <a:spLocks/>
          </p:cNvSpPr>
          <p:nvPr/>
        </p:nvSpPr>
        <p:spPr bwMode="auto">
          <a:xfrm>
            <a:off x="6643723" y="4185555"/>
            <a:ext cx="427263" cy="216417"/>
          </a:xfrm>
          <a:custGeom>
            <a:avLst/>
            <a:gdLst>
              <a:gd name="T0" fmla="*/ 368 w 368"/>
              <a:gd name="T1" fmla="*/ 1 h 117"/>
              <a:gd name="T2" fmla="*/ 217 w 368"/>
              <a:gd name="T3" fmla="*/ 4 h 117"/>
              <a:gd name="T4" fmla="*/ 176 w 368"/>
              <a:gd name="T5" fmla="*/ 9 h 117"/>
              <a:gd name="T6" fmla="*/ 80 w 368"/>
              <a:gd name="T7" fmla="*/ 57 h 117"/>
              <a:gd name="T8" fmla="*/ 0 w 368"/>
              <a:gd name="T9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117">
                <a:moveTo>
                  <a:pt x="368" y="1"/>
                </a:moveTo>
                <a:cubicBezTo>
                  <a:pt x="344" y="1"/>
                  <a:pt x="249" y="3"/>
                  <a:pt x="217" y="4"/>
                </a:cubicBezTo>
                <a:cubicBezTo>
                  <a:pt x="185" y="5"/>
                  <a:pt x="199" y="0"/>
                  <a:pt x="176" y="9"/>
                </a:cubicBezTo>
                <a:cubicBezTo>
                  <a:pt x="153" y="18"/>
                  <a:pt x="109" y="39"/>
                  <a:pt x="80" y="57"/>
                </a:cubicBezTo>
                <a:cubicBezTo>
                  <a:pt x="51" y="75"/>
                  <a:pt x="17" y="105"/>
                  <a:pt x="0" y="117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B8E17F-2CF5-D5B8-2772-A5B419C4370E}"/>
              </a:ext>
            </a:extLst>
          </p:cNvPr>
          <p:cNvSpPr/>
          <p:nvPr/>
        </p:nvSpPr>
        <p:spPr>
          <a:xfrm>
            <a:off x="-63158" y="1134310"/>
            <a:ext cx="9135717" cy="45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Sơ lược về hành trình của một số cuộc phát kiến địa lí lớn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4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  <p:bldP spid="31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" descr="Teacher in front of chalkboard with copy space for your text Premium Vector Kỹ Thuật Giáo Dục, Tin Nhắn, Phát Họa, Ý Tưởng, Khung, Địa Lý">
            <a:extLst>
              <a:ext uri="{FF2B5EF4-FFF2-40B4-BE49-F238E27FC236}">
                <a16:creationId xmlns:a16="http://schemas.microsoft.com/office/drawing/2014/main" id="{9D8C2FBF-E524-BE22-2153-B093FB01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4738" r="2824" b="3990"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RED, APPLE, FOOD, FRUIT, MENU, APPLES, CARTOON, FREE - Public ">
            <a:hlinkClick r:id="rId4" action="ppaction://hlinksldjump"/>
            <a:extLst>
              <a:ext uri="{FF2B5EF4-FFF2-40B4-BE49-F238E27FC236}">
                <a16:creationId xmlns:a16="http://schemas.microsoft.com/office/drawing/2014/main" id="{41AE1D71-7326-00E8-3296-4F449253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7588"/>
            <a:ext cx="6858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40A82A-18A5-A445-CA73-9514BF5A7A43}"/>
              </a:ext>
            </a:extLst>
          </p:cNvPr>
          <p:cNvSpPr/>
          <p:nvPr/>
        </p:nvSpPr>
        <p:spPr>
          <a:xfrm>
            <a:off x="2782957" y="304800"/>
            <a:ext cx="5903843" cy="1001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Cho biết tên đồ vật mà em nhìn thấy trong hình. Nó có tác dụng gì?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954D6-DD6F-6024-5B70-D386DDEA4039}"/>
              </a:ext>
            </a:extLst>
          </p:cNvPr>
          <p:cNvSpPr/>
          <p:nvPr/>
        </p:nvSpPr>
        <p:spPr>
          <a:xfrm>
            <a:off x="2991678" y="4206004"/>
            <a:ext cx="5486400" cy="1001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7B4B986-1E18-7314-E35B-7A301E9A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3" y="1461467"/>
            <a:ext cx="2657269" cy="258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0941F5F-67CA-CFF2-D816-DD2F6ADC691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2139" y="1934816"/>
            <a:ext cx="6771861" cy="4800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9809BA-099C-D88E-97B7-E56FC0041B33}"/>
              </a:ext>
            </a:extLst>
          </p:cNvPr>
          <p:cNvSpPr/>
          <p:nvPr/>
        </p:nvSpPr>
        <p:spPr>
          <a:xfrm>
            <a:off x="4975879" y="2953746"/>
            <a:ext cx="850369" cy="745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BAN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NHA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5E7C3-394C-3357-1191-D98EAD37F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06" y="2201657"/>
            <a:ext cx="1306231" cy="15679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9000C3-2BC5-DF22-3422-AA691839E8AC}"/>
              </a:ext>
            </a:extLst>
          </p:cNvPr>
          <p:cNvSpPr/>
          <p:nvPr/>
        </p:nvSpPr>
        <p:spPr>
          <a:xfrm>
            <a:off x="4695800" y="3561927"/>
            <a:ext cx="569843" cy="2640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1519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E9BB33-F92C-2BEC-E795-0AE85F9357FC}"/>
              </a:ext>
            </a:extLst>
          </p:cNvPr>
          <p:cNvCxnSpPr>
            <a:cxnSpLocks/>
          </p:cNvCxnSpPr>
          <p:nvPr/>
        </p:nvCxnSpPr>
        <p:spPr>
          <a:xfrm flipH="1">
            <a:off x="5142270" y="3762838"/>
            <a:ext cx="65834" cy="10222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208687-30F5-0A2C-1F53-40A0DA65948B}"/>
              </a:ext>
            </a:extLst>
          </p:cNvPr>
          <p:cNvSpPr/>
          <p:nvPr/>
        </p:nvSpPr>
        <p:spPr>
          <a:xfrm rot="14635242">
            <a:off x="5262892" y="3479608"/>
            <a:ext cx="121919" cy="317408"/>
          </a:xfrm>
          <a:custGeom>
            <a:avLst/>
            <a:gdLst>
              <a:gd name="connsiteX0" fmla="*/ 0 w 241089"/>
              <a:gd name="connsiteY0" fmla="*/ 0 h 781879"/>
              <a:gd name="connsiteX1" fmla="*/ 212035 w 241089"/>
              <a:gd name="connsiteY1" fmla="*/ 397566 h 781879"/>
              <a:gd name="connsiteX2" fmla="*/ 238539 w 241089"/>
              <a:gd name="connsiteY2" fmla="*/ 675861 h 781879"/>
              <a:gd name="connsiteX3" fmla="*/ 238539 w 241089"/>
              <a:gd name="connsiteY3" fmla="*/ 781879 h 78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89" h="781879">
                <a:moveTo>
                  <a:pt x="0" y="0"/>
                </a:moveTo>
                <a:cubicBezTo>
                  <a:pt x="86139" y="142461"/>
                  <a:pt x="172279" y="284923"/>
                  <a:pt x="212035" y="397566"/>
                </a:cubicBezTo>
                <a:cubicBezTo>
                  <a:pt x="251791" y="510209"/>
                  <a:pt x="234122" y="611809"/>
                  <a:pt x="238539" y="675861"/>
                </a:cubicBezTo>
                <a:cubicBezTo>
                  <a:pt x="242956" y="739913"/>
                  <a:pt x="240747" y="760896"/>
                  <a:pt x="238539" y="781879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2FEC51-D96E-84ED-34C1-4B907780C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3059" b="5080"/>
          <a:stretch/>
        </p:blipFill>
        <p:spPr>
          <a:xfrm>
            <a:off x="4754507" y="4422920"/>
            <a:ext cx="387763" cy="442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6CB476-4C9F-4ABE-5277-03881525B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603" y="3864065"/>
            <a:ext cx="266667" cy="5428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6CB3D8-662E-F817-AC37-8089C581B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7078" y="3999495"/>
            <a:ext cx="1045145" cy="5330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29E69B-8933-A97B-C031-A7A0E5C18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3459" y="3878795"/>
            <a:ext cx="633344" cy="1310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3950698-2F4C-CE4E-45D9-1A656ABFABB0}"/>
              </a:ext>
            </a:extLst>
          </p:cNvPr>
          <p:cNvSpPr/>
          <p:nvPr/>
        </p:nvSpPr>
        <p:spPr>
          <a:xfrm>
            <a:off x="7600152" y="3865308"/>
            <a:ext cx="864197" cy="147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EA8B4-9C0D-8106-7A53-E65A0990C52D}"/>
              </a:ext>
            </a:extLst>
          </p:cNvPr>
          <p:cNvSpPr/>
          <p:nvPr/>
        </p:nvSpPr>
        <p:spPr>
          <a:xfrm>
            <a:off x="34787" y="461799"/>
            <a:ext cx="8062291" cy="338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7C7946-2AC8-1B4C-D96D-97EEF5244D28}"/>
              </a:ext>
            </a:extLst>
          </p:cNvPr>
          <p:cNvSpPr/>
          <p:nvPr/>
        </p:nvSpPr>
        <p:spPr>
          <a:xfrm>
            <a:off x="5677027" y="5064150"/>
            <a:ext cx="754110" cy="379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2BA7B7-C926-0961-056E-20C3C8C6DDAC}"/>
              </a:ext>
            </a:extLst>
          </p:cNvPr>
          <p:cNvCxnSpPr>
            <a:cxnSpLocks/>
          </p:cNvCxnSpPr>
          <p:nvPr/>
        </p:nvCxnSpPr>
        <p:spPr>
          <a:xfrm flipV="1">
            <a:off x="5709562" y="3937952"/>
            <a:ext cx="0" cy="2252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48C638C-6103-742F-B867-882CA756D32D}"/>
              </a:ext>
            </a:extLst>
          </p:cNvPr>
          <p:cNvCxnSpPr>
            <a:cxnSpLocks/>
          </p:cNvCxnSpPr>
          <p:nvPr/>
        </p:nvCxnSpPr>
        <p:spPr>
          <a:xfrm flipV="1">
            <a:off x="5328623" y="3539876"/>
            <a:ext cx="144882" cy="16871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5DFDA4D-A394-DB92-B4DE-E488CAF65230}"/>
              </a:ext>
            </a:extLst>
          </p:cNvPr>
          <p:cNvSpPr/>
          <p:nvPr/>
        </p:nvSpPr>
        <p:spPr>
          <a:xfrm rot="10800000">
            <a:off x="5709562" y="4888961"/>
            <a:ext cx="186610" cy="469619"/>
          </a:xfrm>
          <a:custGeom>
            <a:avLst/>
            <a:gdLst>
              <a:gd name="connsiteX0" fmla="*/ 0 w 241089"/>
              <a:gd name="connsiteY0" fmla="*/ 0 h 781879"/>
              <a:gd name="connsiteX1" fmla="*/ 212035 w 241089"/>
              <a:gd name="connsiteY1" fmla="*/ 397566 h 781879"/>
              <a:gd name="connsiteX2" fmla="*/ 238539 w 241089"/>
              <a:gd name="connsiteY2" fmla="*/ 675861 h 781879"/>
              <a:gd name="connsiteX3" fmla="*/ 238539 w 241089"/>
              <a:gd name="connsiteY3" fmla="*/ 781879 h 78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89" h="781879">
                <a:moveTo>
                  <a:pt x="0" y="0"/>
                </a:moveTo>
                <a:cubicBezTo>
                  <a:pt x="86139" y="142461"/>
                  <a:pt x="172279" y="284923"/>
                  <a:pt x="212035" y="397566"/>
                </a:cubicBezTo>
                <a:cubicBezTo>
                  <a:pt x="251791" y="510209"/>
                  <a:pt x="234122" y="611809"/>
                  <a:pt x="238539" y="675861"/>
                </a:cubicBezTo>
                <a:cubicBezTo>
                  <a:pt x="242956" y="739913"/>
                  <a:pt x="240747" y="760896"/>
                  <a:pt x="238539" y="781879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022F58-9B2A-0AA5-9700-4E32DBF2BFD5}"/>
              </a:ext>
            </a:extLst>
          </p:cNvPr>
          <p:cNvSpPr txBox="1"/>
          <p:nvPr/>
        </p:nvSpPr>
        <p:spPr>
          <a:xfrm>
            <a:off x="8283" y="1924353"/>
            <a:ext cx="23638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1519 - 1522,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64418E9-0D63-4CAA-817A-BA8A7204BC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028" y="5160167"/>
            <a:ext cx="1699716" cy="158414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FE0AA29-F5CF-AD2A-6BBB-EA714ADBFEA9}"/>
              </a:ext>
            </a:extLst>
          </p:cNvPr>
          <p:cNvSpPr/>
          <p:nvPr/>
        </p:nvSpPr>
        <p:spPr>
          <a:xfrm>
            <a:off x="5171593" y="3684106"/>
            <a:ext cx="526842" cy="954157"/>
          </a:xfrm>
          <a:custGeom>
            <a:avLst/>
            <a:gdLst>
              <a:gd name="connsiteX0" fmla="*/ 182285 w 526842"/>
              <a:gd name="connsiteY0" fmla="*/ 0 h 954157"/>
              <a:gd name="connsiteX1" fmla="*/ 76268 w 526842"/>
              <a:gd name="connsiteY1" fmla="*/ 159026 h 954157"/>
              <a:gd name="connsiteX2" fmla="*/ 10007 w 526842"/>
              <a:gd name="connsiteY2" fmla="*/ 304800 h 954157"/>
              <a:gd name="connsiteX3" fmla="*/ 10007 w 526842"/>
              <a:gd name="connsiteY3" fmla="*/ 516835 h 954157"/>
              <a:gd name="connsiteX4" fmla="*/ 102772 w 526842"/>
              <a:gd name="connsiteY4" fmla="*/ 728870 h 954157"/>
              <a:gd name="connsiteX5" fmla="*/ 394320 w 526842"/>
              <a:gd name="connsiteY5" fmla="*/ 887896 h 954157"/>
              <a:gd name="connsiteX6" fmla="*/ 526842 w 526842"/>
              <a:gd name="connsiteY6" fmla="*/ 954157 h 9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842" h="954157">
                <a:moveTo>
                  <a:pt x="182285" y="0"/>
                </a:moveTo>
                <a:cubicBezTo>
                  <a:pt x="143633" y="54113"/>
                  <a:pt x="104981" y="108226"/>
                  <a:pt x="76268" y="159026"/>
                </a:cubicBezTo>
                <a:cubicBezTo>
                  <a:pt x="47555" y="209826"/>
                  <a:pt x="21050" y="245165"/>
                  <a:pt x="10007" y="304800"/>
                </a:cubicBezTo>
                <a:cubicBezTo>
                  <a:pt x="-1037" y="364435"/>
                  <a:pt x="-5454" y="446157"/>
                  <a:pt x="10007" y="516835"/>
                </a:cubicBezTo>
                <a:cubicBezTo>
                  <a:pt x="25468" y="587513"/>
                  <a:pt x="38720" y="667027"/>
                  <a:pt x="102772" y="728870"/>
                </a:cubicBezTo>
                <a:cubicBezTo>
                  <a:pt x="166824" y="790713"/>
                  <a:pt x="323642" y="850348"/>
                  <a:pt x="394320" y="887896"/>
                </a:cubicBezTo>
                <a:cubicBezTo>
                  <a:pt x="464998" y="925444"/>
                  <a:pt x="495920" y="939800"/>
                  <a:pt x="526842" y="954157"/>
                </a:cubicBezTo>
              </a:path>
            </a:pathLst>
          </a:custGeom>
          <a:ln w="3810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15">
            <a:extLst>
              <a:ext uri="{FF2B5EF4-FFF2-40B4-BE49-F238E27FC236}">
                <a16:creationId xmlns:a16="http://schemas.microsoft.com/office/drawing/2014/main" id="{654C4407-DE3B-C40F-AD45-738973B09ED6}"/>
              </a:ext>
            </a:extLst>
          </p:cNvPr>
          <p:cNvSpPr>
            <a:spLocks/>
          </p:cNvSpPr>
          <p:nvPr/>
        </p:nvSpPr>
        <p:spPr bwMode="auto">
          <a:xfrm>
            <a:off x="2372138" y="4706579"/>
            <a:ext cx="1431837" cy="395155"/>
          </a:xfrm>
          <a:custGeom>
            <a:avLst/>
            <a:gdLst>
              <a:gd name="T0" fmla="*/ 0 w 1236"/>
              <a:gd name="T1" fmla="*/ 0 h 372"/>
              <a:gd name="T2" fmla="*/ 144 w 1236"/>
              <a:gd name="T3" fmla="*/ 65 h 372"/>
              <a:gd name="T4" fmla="*/ 288 w 1236"/>
              <a:gd name="T5" fmla="*/ 131 h 372"/>
              <a:gd name="T6" fmla="*/ 708 w 1236"/>
              <a:gd name="T7" fmla="*/ 260 h 372"/>
              <a:gd name="T8" fmla="*/ 876 w 1236"/>
              <a:gd name="T9" fmla="*/ 292 h 372"/>
              <a:gd name="T10" fmla="*/ 1100 w 1236"/>
              <a:gd name="T11" fmla="*/ 332 h 372"/>
              <a:gd name="T12" fmla="*/ 1236 w 1236"/>
              <a:gd name="T13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6" h="372">
                <a:moveTo>
                  <a:pt x="0" y="0"/>
                </a:moveTo>
                <a:cubicBezTo>
                  <a:pt x="48" y="22"/>
                  <a:pt x="96" y="44"/>
                  <a:pt x="144" y="65"/>
                </a:cubicBezTo>
                <a:cubicBezTo>
                  <a:pt x="192" y="87"/>
                  <a:pt x="194" y="98"/>
                  <a:pt x="288" y="131"/>
                </a:cubicBezTo>
                <a:cubicBezTo>
                  <a:pt x="382" y="164"/>
                  <a:pt x="610" y="233"/>
                  <a:pt x="708" y="260"/>
                </a:cubicBezTo>
                <a:cubicBezTo>
                  <a:pt x="806" y="287"/>
                  <a:pt x="811" y="280"/>
                  <a:pt x="876" y="292"/>
                </a:cubicBezTo>
                <a:cubicBezTo>
                  <a:pt x="941" y="304"/>
                  <a:pt x="1040" y="319"/>
                  <a:pt x="1100" y="332"/>
                </a:cubicBezTo>
                <a:cubicBezTo>
                  <a:pt x="1160" y="345"/>
                  <a:pt x="1208" y="364"/>
                  <a:pt x="1236" y="372"/>
                </a:cubicBezTo>
              </a:path>
            </a:pathLst>
          </a:custGeom>
          <a:noFill/>
          <a:ln w="38100" cmpd="sng">
            <a:solidFill>
              <a:srgbClr val="CC66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CBBEB25E-50BB-246E-62D1-B403AAA5C7AB}"/>
              </a:ext>
            </a:extLst>
          </p:cNvPr>
          <p:cNvSpPr>
            <a:spLocks/>
          </p:cNvSpPr>
          <p:nvPr/>
        </p:nvSpPr>
        <p:spPr bwMode="auto">
          <a:xfrm>
            <a:off x="3833719" y="5101734"/>
            <a:ext cx="527439" cy="903911"/>
          </a:xfrm>
          <a:custGeom>
            <a:avLst/>
            <a:gdLst>
              <a:gd name="T0" fmla="*/ 0 w 412"/>
              <a:gd name="T1" fmla="*/ 0 h 792"/>
              <a:gd name="T2" fmla="*/ 180 w 412"/>
              <a:gd name="T3" fmla="*/ 168 h 792"/>
              <a:gd name="T4" fmla="*/ 228 w 412"/>
              <a:gd name="T5" fmla="*/ 400 h 792"/>
              <a:gd name="T6" fmla="*/ 228 w 412"/>
              <a:gd name="T7" fmla="*/ 540 h 792"/>
              <a:gd name="T8" fmla="*/ 245 w 412"/>
              <a:gd name="T9" fmla="*/ 654 h 792"/>
              <a:gd name="T10" fmla="*/ 308 w 412"/>
              <a:gd name="T11" fmla="*/ 728 h 792"/>
              <a:gd name="T12" fmla="*/ 332 w 412"/>
              <a:gd name="T13" fmla="*/ 760 h 792"/>
              <a:gd name="T14" fmla="*/ 412 w 412"/>
              <a:gd name="T15" fmla="*/ 79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792">
                <a:moveTo>
                  <a:pt x="0" y="0"/>
                </a:moveTo>
                <a:cubicBezTo>
                  <a:pt x="29" y="28"/>
                  <a:pt x="142" y="101"/>
                  <a:pt x="180" y="168"/>
                </a:cubicBezTo>
                <a:cubicBezTo>
                  <a:pt x="218" y="235"/>
                  <a:pt x="220" y="338"/>
                  <a:pt x="228" y="400"/>
                </a:cubicBezTo>
                <a:cubicBezTo>
                  <a:pt x="236" y="462"/>
                  <a:pt x="225" y="498"/>
                  <a:pt x="228" y="540"/>
                </a:cubicBezTo>
                <a:cubicBezTo>
                  <a:pt x="231" y="582"/>
                  <a:pt x="232" y="623"/>
                  <a:pt x="245" y="654"/>
                </a:cubicBezTo>
                <a:cubicBezTo>
                  <a:pt x="258" y="685"/>
                  <a:pt x="293" y="710"/>
                  <a:pt x="308" y="728"/>
                </a:cubicBezTo>
                <a:cubicBezTo>
                  <a:pt x="323" y="746"/>
                  <a:pt x="315" y="749"/>
                  <a:pt x="332" y="760"/>
                </a:cubicBezTo>
                <a:cubicBezTo>
                  <a:pt x="349" y="771"/>
                  <a:pt x="395" y="785"/>
                  <a:pt x="412" y="792"/>
                </a:cubicBezTo>
              </a:path>
            </a:pathLst>
          </a:custGeom>
          <a:noFill/>
          <a:ln w="38100" cmpd="sng">
            <a:solidFill>
              <a:srgbClr val="CC66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20BA3D65-201D-1AFD-DDE6-492B91DDB5B2}"/>
              </a:ext>
            </a:extLst>
          </p:cNvPr>
          <p:cNvSpPr>
            <a:spLocks/>
          </p:cNvSpPr>
          <p:nvPr/>
        </p:nvSpPr>
        <p:spPr bwMode="auto">
          <a:xfrm>
            <a:off x="4453094" y="4859962"/>
            <a:ext cx="458043" cy="1145684"/>
          </a:xfrm>
          <a:custGeom>
            <a:avLst/>
            <a:gdLst>
              <a:gd name="T0" fmla="*/ 384 w 410"/>
              <a:gd name="T1" fmla="*/ 0 h 960"/>
              <a:gd name="T2" fmla="*/ 384 w 410"/>
              <a:gd name="T3" fmla="*/ 152 h 960"/>
              <a:gd name="T4" fmla="*/ 228 w 410"/>
              <a:gd name="T5" fmla="*/ 344 h 960"/>
              <a:gd name="T6" fmla="*/ 144 w 410"/>
              <a:gd name="T7" fmla="*/ 556 h 960"/>
              <a:gd name="T8" fmla="*/ 124 w 410"/>
              <a:gd name="T9" fmla="*/ 588 h 960"/>
              <a:gd name="T10" fmla="*/ 104 w 410"/>
              <a:gd name="T11" fmla="*/ 636 h 960"/>
              <a:gd name="T12" fmla="*/ 80 w 410"/>
              <a:gd name="T13" fmla="*/ 712 h 960"/>
              <a:gd name="T14" fmla="*/ 52 w 410"/>
              <a:gd name="T15" fmla="*/ 812 h 960"/>
              <a:gd name="T16" fmla="*/ 0 w 410"/>
              <a:gd name="T17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0" h="960">
                <a:moveTo>
                  <a:pt x="384" y="0"/>
                </a:moveTo>
                <a:cubicBezTo>
                  <a:pt x="396" y="46"/>
                  <a:pt x="410" y="95"/>
                  <a:pt x="384" y="152"/>
                </a:cubicBezTo>
                <a:cubicBezTo>
                  <a:pt x="358" y="209"/>
                  <a:pt x="268" y="277"/>
                  <a:pt x="228" y="344"/>
                </a:cubicBezTo>
                <a:cubicBezTo>
                  <a:pt x="188" y="411"/>
                  <a:pt x="161" y="515"/>
                  <a:pt x="144" y="556"/>
                </a:cubicBezTo>
                <a:cubicBezTo>
                  <a:pt x="127" y="597"/>
                  <a:pt x="131" y="575"/>
                  <a:pt x="124" y="588"/>
                </a:cubicBezTo>
                <a:cubicBezTo>
                  <a:pt x="117" y="601"/>
                  <a:pt x="111" y="615"/>
                  <a:pt x="104" y="636"/>
                </a:cubicBezTo>
                <a:cubicBezTo>
                  <a:pt x="97" y="657"/>
                  <a:pt x="89" y="683"/>
                  <a:pt x="80" y="712"/>
                </a:cubicBezTo>
                <a:cubicBezTo>
                  <a:pt x="71" y="741"/>
                  <a:pt x="65" y="771"/>
                  <a:pt x="52" y="812"/>
                </a:cubicBezTo>
                <a:cubicBezTo>
                  <a:pt x="39" y="853"/>
                  <a:pt x="11" y="929"/>
                  <a:pt x="0" y="960"/>
                </a:cubicBezTo>
              </a:path>
            </a:pathLst>
          </a:custGeom>
          <a:noFill/>
          <a:ln w="38100" cmpd="sng">
            <a:solidFill>
              <a:srgbClr val="CC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63BDC176-F4ED-7B73-1736-09B2EC9A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368" y="6005645"/>
            <a:ext cx="533400" cy="152400"/>
          </a:xfrm>
          <a:prstGeom prst="rect">
            <a:avLst/>
          </a:prstGeom>
          <a:solidFill>
            <a:srgbClr val="D6E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11-1519</a:t>
            </a:r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EFC783E4-60B2-3AB1-B171-375EB82DFA34}"/>
              </a:ext>
            </a:extLst>
          </p:cNvPr>
          <p:cNvSpPr>
            <a:spLocks/>
          </p:cNvSpPr>
          <p:nvPr/>
        </p:nvSpPr>
        <p:spPr bwMode="auto">
          <a:xfrm rot="21308770">
            <a:off x="6080261" y="5396813"/>
            <a:ext cx="1005278" cy="192000"/>
          </a:xfrm>
          <a:custGeom>
            <a:avLst/>
            <a:gdLst>
              <a:gd name="T0" fmla="*/ 0 w 908"/>
              <a:gd name="T1" fmla="*/ 0 h 176"/>
              <a:gd name="T2" fmla="*/ 260 w 908"/>
              <a:gd name="T3" fmla="*/ 112 h 176"/>
              <a:gd name="T4" fmla="*/ 404 w 908"/>
              <a:gd name="T5" fmla="*/ 160 h 176"/>
              <a:gd name="T6" fmla="*/ 692 w 908"/>
              <a:gd name="T7" fmla="*/ 160 h 176"/>
              <a:gd name="T8" fmla="*/ 908 w 908"/>
              <a:gd name="T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8" h="176">
                <a:moveTo>
                  <a:pt x="0" y="0"/>
                </a:moveTo>
                <a:cubicBezTo>
                  <a:pt x="43" y="19"/>
                  <a:pt x="193" y="85"/>
                  <a:pt x="260" y="112"/>
                </a:cubicBezTo>
                <a:cubicBezTo>
                  <a:pt x="327" y="139"/>
                  <a:pt x="332" y="152"/>
                  <a:pt x="404" y="160"/>
                </a:cubicBezTo>
                <a:cubicBezTo>
                  <a:pt x="476" y="168"/>
                  <a:pt x="608" y="176"/>
                  <a:pt x="692" y="160"/>
                </a:cubicBezTo>
                <a:cubicBezTo>
                  <a:pt x="776" y="144"/>
                  <a:pt x="863" y="84"/>
                  <a:pt x="908" y="64"/>
                </a:cubicBezTo>
              </a:path>
            </a:pathLst>
          </a:custGeom>
          <a:noFill/>
          <a:ln w="38100" cmpd="sng">
            <a:solidFill>
              <a:srgbClr val="CC66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">
            <a:extLst>
              <a:ext uri="{FF2B5EF4-FFF2-40B4-BE49-F238E27FC236}">
                <a16:creationId xmlns:a16="http://schemas.microsoft.com/office/drawing/2014/main" id="{0C2CED0D-BCB2-0950-3EA8-690B7E110CB9}"/>
              </a:ext>
            </a:extLst>
          </p:cNvPr>
          <p:cNvSpPr>
            <a:spLocks/>
          </p:cNvSpPr>
          <p:nvPr/>
        </p:nvSpPr>
        <p:spPr bwMode="auto">
          <a:xfrm>
            <a:off x="7025432" y="3994771"/>
            <a:ext cx="1045144" cy="1471908"/>
          </a:xfrm>
          <a:custGeom>
            <a:avLst/>
            <a:gdLst>
              <a:gd name="T0" fmla="*/ 0 w 833"/>
              <a:gd name="T1" fmla="*/ 1348 h 1348"/>
              <a:gd name="T2" fmla="*/ 96 w 833"/>
              <a:gd name="T3" fmla="*/ 1252 h 1348"/>
              <a:gd name="T4" fmla="*/ 432 w 833"/>
              <a:gd name="T5" fmla="*/ 964 h 1348"/>
              <a:gd name="T6" fmla="*/ 768 w 833"/>
              <a:gd name="T7" fmla="*/ 628 h 1348"/>
              <a:gd name="T8" fmla="*/ 824 w 833"/>
              <a:gd name="T9" fmla="*/ 88 h 1348"/>
              <a:gd name="T10" fmla="*/ 824 w 833"/>
              <a:gd name="T11" fmla="*/ 100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3" h="1348">
                <a:moveTo>
                  <a:pt x="0" y="1348"/>
                </a:moveTo>
                <a:cubicBezTo>
                  <a:pt x="12" y="1332"/>
                  <a:pt x="24" y="1316"/>
                  <a:pt x="96" y="1252"/>
                </a:cubicBezTo>
                <a:cubicBezTo>
                  <a:pt x="168" y="1188"/>
                  <a:pt x="320" y="1068"/>
                  <a:pt x="432" y="964"/>
                </a:cubicBezTo>
                <a:cubicBezTo>
                  <a:pt x="544" y="860"/>
                  <a:pt x="703" y="774"/>
                  <a:pt x="768" y="628"/>
                </a:cubicBezTo>
                <a:cubicBezTo>
                  <a:pt x="833" y="482"/>
                  <a:pt x="815" y="176"/>
                  <a:pt x="824" y="88"/>
                </a:cubicBezTo>
                <a:cubicBezTo>
                  <a:pt x="833" y="0"/>
                  <a:pt x="824" y="98"/>
                  <a:pt x="824" y="100"/>
                </a:cubicBezTo>
              </a:path>
            </a:pathLst>
          </a:custGeom>
          <a:noFill/>
          <a:ln w="38100" cmpd="sng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258A7A81-005D-963C-8D84-DDB698459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014" y="5418949"/>
            <a:ext cx="685800" cy="152400"/>
          </a:xfrm>
          <a:prstGeom prst="rect">
            <a:avLst/>
          </a:prstGeom>
          <a:solidFill>
            <a:srgbClr val="D6E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13-2-1522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ADA6F9-EEC3-6DFC-DAB3-EFCA9C2BA8AF}"/>
              </a:ext>
            </a:extLst>
          </p:cNvPr>
          <p:cNvSpPr/>
          <p:nvPr/>
        </p:nvSpPr>
        <p:spPr>
          <a:xfrm>
            <a:off x="0" y="926324"/>
            <a:ext cx="9135717" cy="45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Sơ lược về hành trình của một số cuộc phát kiến địa lí lớn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503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8" grpId="0"/>
      <p:bldP spid="33" grpId="0"/>
      <p:bldP spid="35" grpId="0" animBg="1"/>
      <p:bldP spid="5" grpId="0" animBg="1"/>
      <p:bldP spid="39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3FEA8B4-9C0D-8106-7A53-E65A0990C52D}"/>
              </a:ext>
            </a:extLst>
          </p:cNvPr>
          <p:cNvSpPr/>
          <p:nvPr/>
        </p:nvSpPr>
        <p:spPr>
          <a:xfrm>
            <a:off x="99723" y="594855"/>
            <a:ext cx="8062291" cy="338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022F58-9B2A-0AA5-9700-4E32DBF2BFD5}"/>
              </a:ext>
            </a:extLst>
          </p:cNvPr>
          <p:cNvSpPr txBox="1"/>
          <p:nvPr/>
        </p:nvSpPr>
        <p:spPr>
          <a:xfrm>
            <a:off x="0" y="3569334"/>
            <a:ext cx="9042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1519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1522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Ph. Ma-gien-lăng: hoàn thành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ADA6F9-EEC3-6DFC-DAB3-EFCA9C2BA8AF}"/>
              </a:ext>
            </a:extLst>
          </p:cNvPr>
          <p:cNvSpPr/>
          <p:nvPr/>
        </p:nvSpPr>
        <p:spPr>
          <a:xfrm>
            <a:off x="22651" y="1097786"/>
            <a:ext cx="9135717" cy="45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Sơ lược về hành trình của một số cuộc phát kiến địa lí lớn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EF08BA-45FB-563D-5451-D809EF2B3576}"/>
              </a:ext>
            </a:extLst>
          </p:cNvPr>
          <p:cNvSpPr txBox="1"/>
          <p:nvPr/>
        </p:nvSpPr>
        <p:spPr>
          <a:xfrm>
            <a:off x="14368" y="1683949"/>
            <a:ext cx="9028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1487, B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Đi-a-xơ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đến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EC5729-4701-4329-8196-BD5EDC7A983D}"/>
              </a:ext>
            </a:extLst>
          </p:cNvPr>
          <p:cNvSpPr txBox="1"/>
          <p:nvPr/>
        </p:nvSpPr>
        <p:spPr>
          <a:xfrm>
            <a:off x="22651" y="2207356"/>
            <a:ext cx="9042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1492,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Cô-lôm-bô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ra châu Mỹ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510FE1-2D85-4334-61BA-879E065764D0}"/>
              </a:ext>
            </a:extLst>
          </p:cNvPr>
          <p:cNvSpPr txBox="1"/>
          <p:nvPr/>
        </p:nvSpPr>
        <p:spPr>
          <a:xfrm>
            <a:off x="-68789" y="2703679"/>
            <a:ext cx="88636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1497 - 1498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Ga-ma: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Ca-li-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73B8FE1-7F5C-24B7-AACE-524140CBBDCC}"/>
              </a:ext>
            </a:extLst>
          </p:cNvPr>
          <p:cNvSpPr/>
          <p:nvPr/>
        </p:nvSpPr>
        <p:spPr>
          <a:xfrm>
            <a:off x="5075584" y="4740576"/>
            <a:ext cx="3869634" cy="1996431"/>
          </a:xfrm>
          <a:prstGeom prst="cloudCallout">
            <a:avLst>
              <a:gd name="adj1" fmla="val 54881"/>
              <a:gd name="adj2" fmla="val 548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35CC7-1713-0A63-8AD7-A202C0ECC4C7}"/>
              </a:ext>
            </a:extLst>
          </p:cNvPr>
          <p:cNvSpPr txBox="1"/>
          <p:nvPr/>
        </p:nvSpPr>
        <p:spPr>
          <a:xfrm>
            <a:off x="642429" y="1046922"/>
            <a:ext cx="8335617" cy="5262979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Ma-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400" b="1" dirty="0">
              <a:solidFill>
                <a:srgbClr val="2626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2400" b="1" dirty="0">
              <a:solidFill>
                <a:srgbClr val="2626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MMj02836790000[1]">
            <a:extLst>
              <a:ext uri="{FF2B5EF4-FFF2-40B4-BE49-F238E27FC236}">
                <a16:creationId xmlns:a16="http://schemas.microsoft.com/office/drawing/2014/main" id="{4BE1C043-6DE8-AE96-FB4B-A0814E3D10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4858" cy="104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1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734E12-90D1-9D77-FC60-C3CD41EC8B36}"/>
              </a:ext>
            </a:extLst>
          </p:cNvPr>
          <p:cNvSpPr/>
          <p:nvPr/>
        </p:nvSpPr>
        <p:spPr>
          <a:xfrm>
            <a:off x="8283" y="1202078"/>
            <a:ext cx="8062291" cy="473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Hệ quả của các cuộc phát kiến địa lí lớn</a:t>
            </a:r>
            <a:endParaRPr lang="vi-VN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5AB72B-8B88-A7FB-4AAC-DE91AE924743}"/>
              </a:ext>
            </a:extLst>
          </p:cNvPr>
          <p:cNvSpPr/>
          <p:nvPr/>
        </p:nvSpPr>
        <p:spPr>
          <a:xfrm>
            <a:off x="8283" y="936073"/>
            <a:ext cx="8062291" cy="338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6B7634E7-B505-E8AD-AA60-7F29A78B118C}"/>
              </a:ext>
            </a:extLst>
          </p:cNvPr>
          <p:cNvSpPr/>
          <p:nvPr/>
        </p:nvSpPr>
        <p:spPr>
          <a:xfrm>
            <a:off x="4039428" y="1818860"/>
            <a:ext cx="4031146" cy="2981740"/>
          </a:xfrm>
          <a:prstGeom prst="cloudCallout">
            <a:avLst>
              <a:gd name="adj1" fmla="val 53427"/>
              <a:gd name="adj2" fmla="val 557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1.b</a:t>
            </a:r>
            <a:r>
              <a:rPr lang="en-US" dirty="0"/>
              <a:t> 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(SGK/16),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7956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734E12-90D1-9D77-FC60-C3CD41EC8B36}"/>
              </a:ext>
            </a:extLst>
          </p:cNvPr>
          <p:cNvSpPr/>
          <p:nvPr/>
        </p:nvSpPr>
        <p:spPr>
          <a:xfrm>
            <a:off x="0" y="986049"/>
            <a:ext cx="8062291" cy="48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Hệ quả của các cuộc phát kiến địa lí lớn</a:t>
            </a:r>
            <a:endParaRPr lang="vi-VN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A7F9ED-FBAF-4CD6-E517-696026EFD394}"/>
              </a:ext>
            </a:extLst>
          </p:cNvPr>
          <p:cNvSpPr txBox="1"/>
          <p:nvPr/>
        </p:nvSpPr>
        <p:spPr>
          <a:xfrm>
            <a:off x="19878" y="1638128"/>
            <a:ext cx="391601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73A57C-C45E-03F3-9D88-7123A15C8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2" t="24225" r="40565" b="24768"/>
          <a:stretch/>
        </p:blipFill>
        <p:spPr>
          <a:xfrm>
            <a:off x="4039428" y="1721199"/>
            <a:ext cx="5173355" cy="34863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A2C1CE-B63B-A82A-3C3D-1B2475C88C9C}"/>
              </a:ext>
            </a:extLst>
          </p:cNvPr>
          <p:cNvSpPr/>
          <p:nvPr/>
        </p:nvSpPr>
        <p:spPr>
          <a:xfrm>
            <a:off x="19877" y="482156"/>
            <a:ext cx="8062291" cy="338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911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8A7F9ED-FBAF-4CD6-E517-696026EFD394}"/>
              </a:ext>
            </a:extLst>
          </p:cNvPr>
          <p:cNvSpPr txBox="1"/>
          <p:nvPr/>
        </p:nvSpPr>
        <p:spPr>
          <a:xfrm>
            <a:off x="16566" y="1644029"/>
            <a:ext cx="390832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D598C4-A531-6C97-67A7-C228D2360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35" t="24287" r="42898" b="29829"/>
          <a:stretch/>
        </p:blipFill>
        <p:spPr>
          <a:xfrm>
            <a:off x="3940827" y="1716300"/>
            <a:ext cx="5173355" cy="36391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BBF5D4-B43C-0147-69F5-16AAF9BD3BA6}"/>
              </a:ext>
            </a:extLst>
          </p:cNvPr>
          <p:cNvSpPr txBox="1"/>
          <p:nvPr/>
        </p:nvSpPr>
        <p:spPr>
          <a:xfrm>
            <a:off x="16566" y="3198604"/>
            <a:ext cx="393751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7215D9-DE39-B7C6-C70B-25794B8C5B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77" t="24229" r="42742" b="30281"/>
          <a:stretch/>
        </p:blipFill>
        <p:spPr>
          <a:xfrm>
            <a:off x="3954079" y="1688739"/>
            <a:ext cx="5144164" cy="36822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98F33E-2145-B0ED-B8EB-3C75BBCBBCF2}"/>
              </a:ext>
            </a:extLst>
          </p:cNvPr>
          <p:cNvSpPr/>
          <p:nvPr/>
        </p:nvSpPr>
        <p:spPr>
          <a:xfrm>
            <a:off x="19878" y="1039699"/>
            <a:ext cx="8062291" cy="48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Hệ quả của các cuộc phát kiến địa lí lớn</a:t>
            </a:r>
            <a:endParaRPr lang="vi-VN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FDF6CE-A032-73B4-4CA1-D5E1E91FD412}"/>
              </a:ext>
            </a:extLst>
          </p:cNvPr>
          <p:cNvSpPr/>
          <p:nvPr/>
        </p:nvSpPr>
        <p:spPr>
          <a:xfrm>
            <a:off x="19878" y="566405"/>
            <a:ext cx="8062291" cy="338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266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8A7F9ED-FBAF-4CD6-E517-696026EFD394}"/>
              </a:ext>
            </a:extLst>
          </p:cNvPr>
          <p:cNvSpPr txBox="1"/>
          <p:nvPr/>
        </p:nvSpPr>
        <p:spPr>
          <a:xfrm>
            <a:off x="19878" y="5135327"/>
            <a:ext cx="385140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02CD77-3A62-20DE-CD54-D5DB4D83C2B6}"/>
              </a:ext>
            </a:extLst>
          </p:cNvPr>
          <p:cNvSpPr/>
          <p:nvPr/>
        </p:nvSpPr>
        <p:spPr>
          <a:xfrm>
            <a:off x="19878" y="1003670"/>
            <a:ext cx="8062291" cy="48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Hệ quả của các cuộc phát kiến địa lí lớn</a:t>
            </a:r>
            <a:endParaRPr lang="vi-VN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59EDA0-AFC4-D8F6-2C8D-91824DD5D24D}"/>
              </a:ext>
            </a:extLst>
          </p:cNvPr>
          <p:cNvSpPr/>
          <p:nvPr/>
        </p:nvSpPr>
        <p:spPr>
          <a:xfrm>
            <a:off x="19878" y="482156"/>
            <a:ext cx="8062291" cy="338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E8247E7A-5B69-B0E2-2505-C46DF76A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77" y="1721199"/>
            <a:ext cx="5202069" cy="34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240922-29EE-0BA0-6918-9230DD7367A9}"/>
              </a:ext>
            </a:extLst>
          </p:cNvPr>
          <p:cNvSpPr txBox="1"/>
          <p:nvPr/>
        </p:nvSpPr>
        <p:spPr>
          <a:xfrm>
            <a:off x="16566" y="1617525"/>
            <a:ext cx="390832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BDB1D2-A617-8289-85B1-D201BD919CD2}"/>
              </a:ext>
            </a:extLst>
          </p:cNvPr>
          <p:cNvSpPr txBox="1"/>
          <p:nvPr/>
        </p:nvSpPr>
        <p:spPr>
          <a:xfrm>
            <a:off x="16566" y="3172100"/>
            <a:ext cx="393751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2CF27A-2E90-79ED-587E-17690EC00D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45" t="24545" r="43188" b="29572"/>
          <a:stretch/>
        </p:blipFill>
        <p:spPr>
          <a:xfrm>
            <a:off x="3894477" y="1734459"/>
            <a:ext cx="5146265" cy="34008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551DA9-CDD4-085E-7D74-ADD6A5B6E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01405"/>
            <a:ext cx="3937512" cy="3433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059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8A7F9ED-FBAF-4CD6-E517-696026EFD394}"/>
              </a:ext>
            </a:extLst>
          </p:cNvPr>
          <p:cNvSpPr txBox="1"/>
          <p:nvPr/>
        </p:nvSpPr>
        <p:spPr>
          <a:xfrm>
            <a:off x="19878" y="5135327"/>
            <a:ext cx="385140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02CD77-3A62-20DE-CD54-D5DB4D83C2B6}"/>
              </a:ext>
            </a:extLst>
          </p:cNvPr>
          <p:cNvSpPr/>
          <p:nvPr/>
        </p:nvSpPr>
        <p:spPr>
          <a:xfrm>
            <a:off x="68320" y="1093143"/>
            <a:ext cx="8062291" cy="48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Hệ quả của các cuộc phát kiến địa lí lớn</a:t>
            </a:r>
            <a:endParaRPr lang="vi-VN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59EDA0-AFC4-D8F6-2C8D-91824DD5D24D}"/>
              </a:ext>
            </a:extLst>
          </p:cNvPr>
          <p:cNvSpPr/>
          <p:nvPr/>
        </p:nvSpPr>
        <p:spPr>
          <a:xfrm>
            <a:off x="68321" y="660811"/>
            <a:ext cx="8062291" cy="338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40922-29EE-0BA0-6918-9230DD7367A9}"/>
              </a:ext>
            </a:extLst>
          </p:cNvPr>
          <p:cNvSpPr txBox="1"/>
          <p:nvPr/>
        </p:nvSpPr>
        <p:spPr>
          <a:xfrm>
            <a:off x="16566" y="1617525"/>
            <a:ext cx="390832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BDB1D2-A617-8289-85B1-D201BD919CD2}"/>
              </a:ext>
            </a:extLst>
          </p:cNvPr>
          <p:cNvSpPr txBox="1"/>
          <p:nvPr/>
        </p:nvSpPr>
        <p:spPr>
          <a:xfrm>
            <a:off x="16566" y="3172100"/>
            <a:ext cx="393751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D5683D-8AF7-BE8D-DCB4-E10D3CB343AB}"/>
              </a:ext>
            </a:extLst>
          </p:cNvPr>
          <p:cNvSpPr/>
          <p:nvPr/>
        </p:nvSpPr>
        <p:spPr>
          <a:xfrm>
            <a:off x="3924024" y="1853477"/>
            <a:ext cx="5178286" cy="3801785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4C440D-D594-569A-6C1C-F80CA65CDFA5}"/>
              </a:ext>
            </a:extLst>
          </p:cNvPr>
          <p:cNvSpPr/>
          <p:nvPr/>
        </p:nvSpPr>
        <p:spPr>
          <a:xfrm>
            <a:off x="5909916" y="2070577"/>
            <a:ext cx="1206503" cy="699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1626E7-8507-B15B-D928-665B6816152E}"/>
              </a:ext>
            </a:extLst>
          </p:cNvPr>
          <p:cNvSpPr/>
          <p:nvPr/>
        </p:nvSpPr>
        <p:spPr>
          <a:xfrm>
            <a:off x="7620000" y="4095769"/>
            <a:ext cx="1258957" cy="727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6952AC-43BA-46EC-9EF7-5ED5B3B8FA77}"/>
              </a:ext>
            </a:extLst>
          </p:cNvPr>
          <p:cNvSpPr/>
          <p:nvPr/>
        </p:nvSpPr>
        <p:spPr>
          <a:xfrm>
            <a:off x="4209221" y="4083904"/>
            <a:ext cx="1223997" cy="790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05DB3B6-E899-D4D5-464B-62140D752729}"/>
              </a:ext>
            </a:extLst>
          </p:cNvPr>
          <p:cNvSpPr/>
          <p:nvPr/>
        </p:nvSpPr>
        <p:spPr>
          <a:xfrm rot="2841362">
            <a:off x="6633715" y="3351004"/>
            <a:ext cx="1718804" cy="150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E95DBD5-A34A-A760-F14B-8FC82297A41D}"/>
              </a:ext>
            </a:extLst>
          </p:cNvPr>
          <p:cNvSpPr/>
          <p:nvPr/>
        </p:nvSpPr>
        <p:spPr>
          <a:xfrm rot="10800000">
            <a:off x="5555803" y="4497416"/>
            <a:ext cx="1963214" cy="143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A68090B-3164-4B06-887D-9482C0661111}"/>
              </a:ext>
            </a:extLst>
          </p:cNvPr>
          <p:cNvSpPr/>
          <p:nvPr/>
        </p:nvSpPr>
        <p:spPr>
          <a:xfrm rot="18853477">
            <a:off x="4749192" y="3357548"/>
            <a:ext cx="1717528" cy="130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ACFA0-7460-FB74-06F6-A315BB0F546E}"/>
              </a:ext>
            </a:extLst>
          </p:cNvPr>
          <p:cNvSpPr/>
          <p:nvPr/>
        </p:nvSpPr>
        <p:spPr>
          <a:xfrm>
            <a:off x="5441436" y="4741858"/>
            <a:ext cx="2365672" cy="37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4C0C5E-C6EA-C045-8220-E43D0F2E5525}"/>
              </a:ext>
            </a:extLst>
          </p:cNvPr>
          <p:cNvSpPr/>
          <p:nvPr/>
        </p:nvSpPr>
        <p:spPr>
          <a:xfrm rot="18823122">
            <a:off x="3843033" y="3002191"/>
            <a:ext cx="2365672" cy="53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5215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" y="1144327"/>
            <a:ext cx="8504217" cy="41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889462"/>
            <a:ext cx="8736675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động tiêu cực của các cuộc PKĐK đối với Việt Nam</a:t>
            </a:r>
          </a:p>
          <a:p>
            <a:pPr algn="just">
              <a:lnSpc>
                <a:spcPct val="150000"/>
              </a:lnSpc>
            </a:pPr>
            <a:r>
              <a:rPr lang="vi-VN" sz="2800" smtClean="0">
                <a:latin typeface="+mj-lt"/>
              </a:rPr>
              <a:t>Các </a:t>
            </a:r>
            <a:r>
              <a:rPr lang="vi-VN" sz="2800">
                <a:latin typeface="+mj-lt"/>
              </a:rPr>
              <a:t>cuộc phát kiến địa lí đã mở đường cho chủ nghĩa thực dân phương Tây bành trướng. Với Việt Nam, điều này dẫn đến: bị nhòm ngó, xâm nhập tôn giáo – kinh tế, mất dần chủ động trong giao thương, và cuối cùng rơi vào ách đô hộ của Pháp.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708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1" descr="Teacher in front of chalkboard with copy space for your text Premium Vector Kỹ Thuật Giáo Dục, Tin Nhắn, Phát Họa, Ý Tưởng, Khung, Địa Lý">
            <a:extLst>
              <a:ext uri="{FF2B5EF4-FFF2-40B4-BE49-F238E27FC236}">
                <a16:creationId xmlns:a16="http://schemas.microsoft.com/office/drawing/2014/main" id="{1734DF8D-70C5-2608-F1BB-36EE5515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4738" r="2824" b="3990"/>
          <a:stretch>
            <a:fillRect/>
          </a:stretch>
        </p:blipFill>
        <p:spPr bwMode="auto">
          <a:xfrm>
            <a:off x="1588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RED, APPLE, FOOD, FRUIT, MENU, APPLES, CARTOON, FREE - Public ">
            <a:hlinkClick r:id="rId4" action="ppaction://hlinksldjump"/>
            <a:extLst>
              <a:ext uri="{FF2B5EF4-FFF2-40B4-BE49-F238E27FC236}">
                <a16:creationId xmlns:a16="http://schemas.microsoft.com/office/drawing/2014/main" id="{1B067667-A5E1-FB3A-7025-BCEDC7AFC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7588"/>
            <a:ext cx="6858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C66926-7C54-9227-8719-6977ED9ADA54}"/>
              </a:ext>
            </a:extLst>
          </p:cNvPr>
          <p:cNvSpPr/>
          <p:nvPr/>
        </p:nvSpPr>
        <p:spPr>
          <a:xfrm>
            <a:off x="2484747" y="418786"/>
            <a:ext cx="4499150" cy="528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Đây là thiết bị...</a:t>
            </a:r>
            <a:endParaRPr lang="vi-VN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552E3354-3904-F3FC-E421-0D937E798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1" y="1341226"/>
            <a:ext cx="2859916" cy="308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01146E-EA2C-672E-CCC0-91BCC2225360}"/>
              </a:ext>
            </a:extLst>
          </p:cNvPr>
          <p:cNvSpPr/>
          <p:nvPr/>
        </p:nvSpPr>
        <p:spPr>
          <a:xfrm>
            <a:off x="5751445" y="418786"/>
            <a:ext cx="2266121" cy="528638"/>
          </a:xfrm>
          <a:prstGeom prst="rect">
            <a:avLst/>
          </a:prstGeom>
          <a:solidFill>
            <a:srgbClr val="237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 thiên văn</a:t>
            </a:r>
            <a:endParaRPr lang="vi-VN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769" y="989044"/>
            <a:ext cx="74482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 1. Cuộc phát kiến của Cô-lôm-bô đã tìm ra một châu lục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mới là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A. châu Đại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Dương.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châu Úc.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C. châu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Mĩ.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   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châu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Phi.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768" y="3142041"/>
            <a:ext cx="7830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 Những quốc gia nào đi đầu trong các cuộc phát kiến địa lí thế kỉ XV - XVI?</a:t>
            </a:r>
          </a:p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Mĩ, Anh, Tây Ban Nha.</a:t>
            </a:r>
          </a:p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Anh, Pháp, Bồ Đào Nha.</a:t>
            </a:r>
          </a:p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Pháp, Đức, Italia.</a:t>
            </a:r>
          </a:p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Tây Ban Nha, Bồ Đào Nha.</a:t>
            </a:r>
            <a:endParaRPr lang="en-US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829" y="814649"/>
            <a:ext cx="8063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000000"/>
                </a:solidFill>
                <a:latin typeface="+mj-lt"/>
              </a:rPr>
              <a:t>Câu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800" b="1">
                <a:solidFill>
                  <a:srgbClr val="000000"/>
                </a:solidFill>
                <a:latin typeface="+mj-lt"/>
              </a:rPr>
              <a:t> Ai là người dẫn đầu đoàn thám hiểm hoàn thành chuyến đi đường biển vòng quanh thế giới từ năm 1519-1522?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A. 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Ma-gien-lăng.</a:t>
            </a:r>
            <a:r>
              <a:rPr lang="en-US" sz="2800" smtClean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. Cô-lôm-bô.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C. 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Đi-a-xơ.</a:t>
            </a:r>
            <a:r>
              <a:rPr lang="en-US" sz="2800" smtClean="0">
                <a:solidFill>
                  <a:srgbClr val="000000"/>
                </a:solidFill>
                <a:latin typeface="+mj-lt"/>
              </a:rPr>
              <a:t>                       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D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. Va-xcô đơ Ga-ma.</a:t>
            </a:r>
            <a:endParaRPr lang="vi-VN" sz="2800" b="0" i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702" y="3144858"/>
            <a:ext cx="81464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000000"/>
                </a:solidFill>
                <a:latin typeface="+mj-lt"/>
              </a:rPr>
              <a:t>Câu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800" b="1">
                <a:solidFill>
                  <a:srgbClr val="000000"/>
                </a:solidFill>
                <a:latin typeface="+mj-lt"/>
              </a:rPr>
              <a:t> Cuối thế kỉ XV, sự phát triển nhanh chóng của lực lượng sản xuất ở châu Âu đã làm nảy sinh nhu cầu về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A. tiêu dùng của người dân.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B. nguồn nguyên liệu từ Mĩ.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C. vàng bạc, nguyên liệu, thị trường.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D. thị trường từ các nước phương Tây.</a:t>
            </a:r>
            <a:endParaRPr lang="vi-VN" sz="2800" b="0" i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09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6" y="745296"/>
            <a:ext cx="83376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000000"/>
                </a:solidFill>
                <a:latin typeface="+mj-lt"/>
              </a:rPr>
              <a:t>Câu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800" b="1">
                <a:solidFill>
                  <a:srgbClr val="000000"/>
                </a:solidFill>
                <a:latin typeface="+mj-lt"/>
              </a:rPr>
              <a:t> Nội dung nào dưới đây </a:t>
            </a:r>
            <a:r>
              <a:rPr lang="vi-VN" sz="2800" b="1" u="sng">
                <a:solidFill>
                  <a:srgbClr val="000000"/>
                </a:solidFill>
                <a:latin typeface="+mj-lt"/>
              </a:rPr>
              <a:t>không</a:t>
            </a:r>
            <a:r>
              <a:rPr lang="vi-VN" sz="2800" b="1">
                <a:solidFill>
                  <a:srgbClr val="000000"/>
                </a:solidFill>
                <a:latin typeface="+mj-lt"/>
              </a:rPr>
              <a:t> phản ánh đúng hệ quả tích cực của các cuộc phát kiến địa lí?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A. Tìm ra những vùng đất mới.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B. Thị trường thế giới được mở rộng.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C. Xuất hiện tình trạng buôn bán nô lệ.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D.Tăng cường giao lưu văn hoá giữa các châu lục.</a:t>
            </a:r>
            <a:endParaRPr lang="vi-VN" sz="2800" b="0" i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326" y="3774396"/>
            <a:ext cx="78721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000000"/>
                </a:solidFill>
                <a:latin typeface="+mj-lt"/>
              </a:rPr>
              <a:t>Câu 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b="1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800" b="1">
                <a:solidFill>
                  <a:srgbClr val="000000"/>
                </a:solidFill>
                <a:latin typeface="+mj-lt"/>
              </a:rPr>
              <a:t> Trong các cuộc phát kiến địa lí, đế xác định phương hướng, các nhà thám hiểm đã sử dụng thiết bị nào?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A. Thuyền 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buồm.</a:t>
            </a:r>
            <a:r>
              <a:rPr lang="en-US" sz="2800" smtClean="0">
                <a:solidFill>
                  <a:srgbClr val="000000"/>
                </a:solidFill>
                <a:latin typeface="+mj-lt"/>
              </a:rPr>
              <a:t>                   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. Súng hoả mai.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+mj-lt"/>
              </a:rPr>
              <a:t>C. Thuyền 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Ca-ra-ven.</a:t>
            </a:r>
            <a:r>
              <a:rPr lang="en-US" sz="2800" smtClean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D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. La bàn.</a:t>
            </a:r>
            <a:endParaRPr lang="vi-VN" sz="2800" b="0" i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08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367FBF7F-01D4-3682-3C1F-4EB4B7538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7">
            <a:extLst>
              <a:ext uri="{FF2B5EF4-FFF2-40B4-BE49-F238E27FC236}">
                <a16:creationId xmlns:a16="http://schemas.microsoft.com/office/drawing/2014/main" id="{687F1E51-D414-DCAE-74C3-39157087F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3813"/>
            <a:ext cx="9525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Cảm ơn các em học sinh!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C0AA6F5C-BE9D-18BF-7CA1-3E75D5EA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17725"/>
            <a:ext cx="74072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</a:p>
        </p:txBody>
      </p:sp>
      <p:pic>
        <p:nvPicPr>
          <p:cNvPr id="34821" name="Picture 18">
            <a:extLst>
              <a:ext uri="{FF2B5EF4-FFF2-40B4-BE49-F238E27FC236}">
                <a16:creationId xmlns:a16="http://schemas.microsoft.com/office/drawing/2014/main" id="{DA80F9D2-BB87-8F32-3AA2-1598C33F38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8387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200463042511690xy">
            <a:extLst>
              <a:ext uri="{FF2B5EF4-FFF2-40B4-BE49-F238E27FC236}">
                <a16:creationId xmlns:a16="http://schemas.microsoft.com/office/drawing/2014/main" id="{CB0E148B-3F15-650F-C5B9-AAB0084F58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135313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4" descr="200463042511690xy">
            <a:extLst>
              <a:ext uri="{FF2B5EF4-FFF2-40B4-BE49-F238E27FC236}">
                <a16:creationId xmlns:a16="http://schemas.microsoft.com/office/drawing/2014/main" id="{A22C1832-E73A-A47E-7DE9-4854E6A9BA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8481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5" descr="200463042511690xy">
            <a:extLst>
              <a:ext uri="{FF2B5EF4-FFF2-40B4-BE49-F238E27FC236}">
                <a16:creationId xmlns:a16="http://schemas.microsoft.com/office/drawing/2014/main" id="{58C5E585-7AA0-84B3-5880-31C21F9767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524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8">
            <a:extLst>
              <a:ext uri="{FF2B5EF4-FFF2-40B4-BE49-F238E27FC236}">
                <a16:creationId xmlns:a16="http://schemas.microsoft.com/office/drawing/2014/main" id="{CCBFAA19-C545-F692-27B1-F9AFC6D637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3040063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1" descr="Teacher in front of chalkboard with copy space for your text Premium Vector Kỹ Thuật Giáo Dục, Tin Nhắn, Phát Họa, Ý Tưởng, Khung, Địa Lý">
            <a:extLst>
              <a:ext uri="{FF2B5EF4-FFF2-40B4-BE49-F238E27FC236}">
                <a16:creationId xmlns:a16="http://schemas.microsoft.com/office/drawing/2014/main" id="{0C007BF1-27AB-744A-9EB0-74FCAC130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4738" r="2824" b="3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RED, APPLE, FOOD, FRUIT, MENU, APPLES, CARTOON, FREE - Public ">
            <a:hlinkClick r:id="rId4" action="ppaction://hlinksldjump"/>
            <a:extLst>
              <a:ext uri="{FF2B5EF4-FFF2-40B4-BE49-F238E27FC236}">
                <a16:creationId xmlns:a16="http://schemas.microsoft.com/office/drawing/2014/main" id="{18378145-9C27-A0C8-CD03-4E3A82EC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7588"/>
            <a:ext cx="6858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5">
            <a:extLst>
              <a:ext uri="{FF2B5EF4-FFF2-40B4-BE49-F238E27FC236}">
                <a16:creationId xmlns:a16="http://schemas.microsoft.com/office/drawing/2014/main" id="{CE2E271C-1C58-DDB1-A66F-D3AD56447FFB}"/>
              </a:ext>
            </a:extLst>
          </p:cNvPr>
          <p:cNvSpPr/>
          <p:nvPr/>
        </p:nvSpPr>
        <p:spPr>
          <a:xfrm>
            <a:off x="2464904" y="1044507"/>
            <a:ext cx="2504802" cy="2384493"/>
          </a:xfrm>
          <a:prstGeom prst="cloudCallout">
            <a:avLst>
              <a:gd name="adj1" fmla="val -55551"/>
              <a:gd name="adj2" fmla="val 7060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ai?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0FBFF-32A8-E7B2-10A6-46509FD90C17}"/>
              </a:ext>
            </a:extLst>
          </p:cNvPr>
          <p:cNvSpPr/>
          <p:nvPr/>
        </p:nvSpPr>
        <p:spPr>
          <a:xfrm>
            <a:off x="5014292" y="637002"/>
            <a:ext cx="2971800" cy="52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C.Cô-lôm-bô</a:t>
            </a:r>
            <a:endParaRPr lang="vi-VN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ô-lôm-bô tìm ra châu Mỹ vào năm nào?">
            <a:extLst>
              <a:ext uri="{FF2B5EF4-FFF2-40B4-BE49-F238E27FC236}">
                <a16:creationId xmlns:a16="http://schemas.microsoft.com/office/drawing/2014/main" id="{6775A6A5-4403-AFB4-BB7C-496A17F4D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-229" r="17157" b="205"/>
          <a:stretch/>
        </p:blipFill>
        <p:spPr bwMode="auto">
          <a:xfrm>
            <a:off x="4969706" y="1443558"/>
            <a:ext cx="3153877" cy="26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1" descr="Teacher in front of chalkboard with copy space for your text Premium Vector Kỹ Thuật Giáo Dục, Tin Nhắn, Phát Họa, Ý Tưởng, Khung, Địa Lý">
            <a:extLst>
              <a:ext uri="{FF2B5EF4-FFF2-40B4-BE49-F238E27FC236}">
                <a16:creationId xmlns:a16="http://schemas.microsoft.com/office/drawing/2014/main" id="{0C007BF1-27AB-744A-9EB0-74FCAC130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4738" r="2824" b="3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RED, APPLE, FOOD, FRUIT, MENU, APPLES, CARTOON, FREE - Public ">
            <a:hlinkClick r:id="rId4" action="ppaction://hlinksldjump"/>
            <a:extLst>
              <a:ext uri="{FF2B5EF4-FFF2-40B4-BE49-F238E27FC236}">
                <a16:creationId xmlns:a16="http://schemas.microsoft.com/office/drawing/2014/main" id="{18378145-9C27-A0C8-CD03-4E3A82EC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7588"/>
            <a:ext cx="6858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5">
            <a:extLst>
              <a:ext uri="{FF2B5EF4-FFF2-40B4-BE49-F238E27FC236}">
                <a16:creationId xmlns:a16="http://schemas.microsoft.com/office/drawing/2014/main" id="{CE2E271C-1C58-DDB1-A66F-D3AD56447FFB}"/>
              </a:ext>
            </a:extLst>
          </p:cNvPr>
          <p:cNvSpPr/>
          <p:nvPr/>
        </p:nvSpPr>
        <p:spPr>
          <a:xfrm>
            <a:off x="2279374" y="702364"/>
            <a:ext cx="3308074" cy="2981739"/>
          </a:xfrm>
          <a:prstGeom prst="cloudCallout">
            <a:avLst>
              <a:gd name="adj1" fmla="val -46993"/>
              <a:gd name="adj2" fmla="val 5382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Phi-lip-pin.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0FBFF-32A8-E7B2-10A6-46509FD90C17}"/>
              </a:ext>
            </a:extLst>
          </p:cNvPr>
          <p:cNvSpPr/>
          <p:nvPr/>
        </p:nvSpPr>
        <p:spPr>
          <a:xfrm>
            <a:off x="5642941" y="583819"/>
            <a:ext cx="2971800" cy="52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Ph.Ma-gien-lan</a:t>
            </a:r>
            <a:endParaRPr lang="vi-VN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huyến đi vòng quanh thế giới của Magienlan - Tư liệu tham khảo - Huỳnh Đức  - Website của Huỳnh Đức">
            <a:extLst>
              <a:ext uri="{FF2B5EF4-FFF2-40B4-BE49-F238E27FC236}">
                <a16:creationId xmlns:a16="http://schemas.microsoft.com/office/drawing/2014/main" id="{B1453905-83D9-FE96-0959-FC8FE9E9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447" y="1305961"/>
            <a:ext cx="3082788" cy="31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771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665FD-8464-A47E-E178-70480397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57269" cy="258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B3A9945F-400D-5BF5-4367-95DCF53A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2" y="1"/>
            <a:ext cx="2401516" cy="258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ô-lôm-bô tìm ra châu Mỹ vào năm nào?">
            <a:extLst>
              <a:ext uri="{FF2B5EF4-FFF2-40B4-BE49-F238E27FC236}">
                <a16:creationId xmlns:a16="http://schemas.microsoft.com/office/drawing/2014/main" id="{7F4B0EA4-064C-0C3F-FA7E-92F1B9E5B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-229" r="17157" b="205"/>
          <a:stretch/>
        </p:blipFill>
        <p:spPr bwMode="auto">
          <a:xfrm>
            <a:off x="1" y="2835967"/>
            <a:ext cx="2839228" cy="2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uyến đi vòng quanh thế giới của Magienlan - Tư liệu tham khảo - Huỳnh Đức  - Website của Huỳnh Đức">
            <a:extLst>
              <a:ext uri="{FF2B5EF4-FFF2-40B4-BE49-F238E27FC236}">
                <a16:creationId xmlns:a16="http://schemas.microsoft.com/office/drawing/2014/main" id="{E97E13E6-F279-2B63-2F8D-896B1CB2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70" y="2835966"/>
            <a:ext cx="2666558" cy="2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078D3BEF-2685-DE42-571D-6DD7BD85DA85}"/>
              </a:ext>
            </a:extLst>
          </p:cNvPr>
          <p:cNvSpPr/>
          <p:nvPr/>
        </p:nvSpPr>
        <p:spPr>
          <a:xfrm>
            <a:off x="6138628" y="607186"/>
            <a:ext cx="2839228" cy="2384493"/>
          </a:xfrm>
          <a:prstGeom prst="cloudCallout">
            <a:avLst>
              <a:gd name="adj1" fmla="val 49774"/>
              <a:gd name="adj2" fmla="val 5837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C7DD6-4D0E-FB78-A0F6-D20367ABF7EC}"/>
              </a:ext>
            </a:extLst>
          </p:cNvPr>
          <p:cNvSpPr/>
          <p:nvPr/>
        </p:nvSpPr>
        <p:spPr>
          <a:xfrm>
            <a:off x="479066" y="5560953"/>
            <a:ext cx="5378395" cy="528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cuộc phát kiến địa lí 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1080656"/>
            <a:ext cx="83127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6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>
            <a:extLst>
              <a:ext uri="{FF2B5EF4-FFF2-40B4-BE49-F238E27FC236}">
                <a16:creationId xmlns:a16="http://schemas.microsoft.com/office/drawing/2014/main" id="{D72180F7-B2F2-8C87-FB72-E62147E9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862263"/>
            <a:ext cx="7072312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1F1D27CF-132D-75E1-ABA6-A42D2429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15888"/>
            <a:ext cx="7034212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6EEC5B5A-5401-A9B0-78E3-3B9E338A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475"/>
            <a:ext cx="465455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6F30D7-7237-5770-FE35-14115DBECE8A}"/>
              </a:ext>
            </a:extLst>
          </p:cNvPr>
          <p:cNvSpPr/>
          <p:nvPr/>
        </p:nvSpPr>
        <p:spPr>
          <a:xfrm>
            <a:off x="398952" y="736374"/>
            <a:ext cx="7832035" cy="740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2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Bài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b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 PHÁT KIẾN ĐỊA LÍ VÀ SỰ HÌNH THÀNH 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SẢN XUẤT TƯ BẢN CHỦ NGHĨA Ở TÂY ÂU </a:t>
            </a:r>
            <a:endParaRPr lang="vi-VN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A80092-4011-8A66-D590-F39BD1F30B6F}"/>
              </a:ext>
            </a:extLst>
          </p:cNvPr>
          <p:cNvCxnSpPr/>
          <p:nvPr/>
        </p:nvCxnSpPr>
        <p:spPr>
          <a:xfrm>
            <a:off x="8283" y="1702477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6734E12-90D1-9D77-FC60-C3CD41EC8B36}"/>
              </a:ext>
            </a:extLst>
          </p:cNvPr>
          <p:cNvSpPr/>
          <p:nvPr/>
        </p:nvSpPr>
        <p:spPr>
          <a:xfrm>
            <a:off x="332480" y="1987263"/>
            <a:ext cx="9135717" cy="45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12F68-E073-4F92-5ED7-5B41E7B90DEA}"/>
              </a:ext>
            </a:extLst>
          </p:cNvPr>
          <p:cNvSpPr/>
          <p:nvPr/>
        </p:nvSpPr>
        <p:spPr>
          <a:xfrm>
            <a:off x="332480" y="2670168"/>
            <a:ext cx="9135717" cy="45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</a:t>
            </a:r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 về hành trình của một số </a:t>
            </a:r>
            <a:r>
              <a:rPr lang="nl-NL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 </a:t>
            </a:r>
            <a:endParaRPr lang="nl-NL" sz="2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nl-NL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 địa lí lớn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511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1989</TotalTime>
  <Words>1570</Words>
  <Application>Microsoft Office PowerPoint</Application>
  <PresentationFormat>On-screen Show (4:3)</PresentationFormat>
  <Paragraphs>143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Microsoft YaHei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GOODLUCK</dc:creator>
  <cp:lastModifiedBy>Acer</cp:lastModifiedBy>
  <cp:revision>174</cp:revision>
  <dcterms:created xsi:type="dcterms:W3CDTF">2022-06-17T13:18:04Z</dcterms:created>
  <dcterms:modified xsi:type="dcterms:W3CDTF">2025-09-29T15:07:31Z</dcterms:modified>
</cp:coreProperties>
</file>