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1" r:id="rId2"/>
    <p:sldId id="472" r:id="rId3"/>
    <p:sldId id="271" r:id="rId4"/>
    <p:sldId id="480" r:id="rId5"/>
    <p:sldId id="479" r:id="rId6"/>
    <p:sldId id="481" r:id="rId7"/>
    <p:sldId id="482" r:id="rId8"/>
    <p:sldId id="366" r:id="rId9"/>
    <p:sldId id="263" r:id="rId10"/>
    <p:sldId id="447" r:id="rId11"/>
    <p:sldId id="258" r:id="rId12"/>
    <p:sldId id="259" r:id="rId13"/>
    <p:sldId id="260" r:id="rId14"/>
    <p:sldId id="261" r:id="rId15"/>
    <p:sldId id="367" r:id="rId16"/>
    <p:sldId id="490" r:id="rId17"/>
    <p:sldId id="303" r:id="rId18"/>
    <p:sldId id="44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7F46"/>
    <a:srgbClr val="004200"/>
    <a:srgbClr val="000066"/>
    <a:srgbClr val="CC3300"/>
    <a:srgbClr val="262698"/>
    <a:srgbClr val="F3D7F2"/>
    <a:srgbClr val="CCFFFF"/>
    <a:srgbClr val="CC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3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66AF05-5CA2-0A2F-7F88-E20B1070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A1F61-AB62-298E-869D-92AB8515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CCC3CA-6C5E-E585-8FBD-5FF2D54D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DF89-B443-4D37-8BC2-076EA878B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9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slide" Target="slide15.xml"/><Relationship Id="rId26" Type="http://schemas.openxmlformats.org/officeDocument/2006/relationships/image" Target="../media/image36.png"/><Relationship Id="rId3" Type="http://schemas.openxmlformats.org/officeDocument/2006/relationships/image" Target="../media/image20.png"/><Relationship Id="rId21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slide" Target="slide13.xml"/><Relationship Id="rId17" Type="http://schemas.openxmlformats.org/officeDocument/2006/relationships/image" Target="../media/image29.png"/><Relationship Id="rId25" Type="http://schemas.openxmlformats.org/officeDocument/2006/relationships/image" Target="../media/image35.png"/><Relationship Id="rId2" Type="http://schemas.openxmlformats.org/officeDocument/2006/relationships/image" Target="../media/image17.jpeg"/><Relationship Id="rId16" Type="http://schemas.openxmlformats.org/officeDocument/2006/relationships/slide" Target="slide14.xml"/><Relationship Id="rId20" Type="http://schemas.openxmlformats.org/officeDocument/2006/relationships/image" Target="../media/image31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24" Type="http://schemas.openxmlformats.org/officeDocument/2006/relationships/image" Target="../media/image34.png"/><Relationship Id="rId32" Type="http://schemas.openxmlformats.org/officeDocument/2006/relationships/slide" Target="slide17.xml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13.png"/><Relationship Id="rId28" Type="http://schemas.openxmlformats.org/officeDocument/2006/relationships/image" Target="../media/image38.png"/><Relationship Id="rId10" Type="http://schemas.openxmlformats.org/officeDocument/2006/relationships/image" Target="../media/image10.png"/><Relationship Id="rId19" Type="http://schemas.openxmlformats.org/officeDocument/2006/relationships/image" Target="../media/image30.png"/><Relationship Id="rId31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slide" Target="slide11.xml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46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7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398952" y="736374"/>
            <a:ext cx="7832035" cy="74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b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 PHÁT KIẾN ĐỊA LÍ VÀ SỰ HÌNH THÀNH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SẢN XUẤT TƯ BẢN CHỦ NGHĨA Ở TÂY ÂU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A80092-4011-8A66-D590-F39BD1F30B6F}"/>
              </a:ext>
            </a:extLst>
          </p:cNvPr>
          <p:cNvCxnSpPr/>
          <p:nvPr/>
        </p:nvCxnSpPr>
        <p:spPr>
          <a:xfrm>
            <a:off x="8283" y="1702477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332480" y="1987263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12F68-E073-4F92-5ED7-5B41E7B90DEA}"/>
              </a:ext>
            </a:extLst>
          </p:cNvPr>
          <p:cNvSpPr/>
          <p:nvPr/>
        </p:nvSpPr>
        <p:spPr>
          <a:xfrm>
            <a:off x="332480" y="2670168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 về hành trình của một số </a:t>
            </a:r>
            <a:r>
              <a:rPr lang="nl-NL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 </a:t>
            </a:r>
            <a:endParaRPr lang="nl-NL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 địa lí lớn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511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Lam tac\bg.jpg">
            <a:extLst>
              <a:ext uri="{FF2B5EF4-FFF2-40B4-BE49-F238E27FC236}">
                <a16:creationId xmlns:a16="http://schemas.microsoft.com/office/drawing/2014/main" id="{FD837057-0677-6374-C9EC-32394259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C:\Users\ADMIN\Desktop\Lam tac\tải xuống.jpg">
            <a:extLst>
              <a:ext uri="{FF2B5EF4-FFF2-40B4-BE49-F238E27FC236}">
                <a16:creationId xmlns:a16="http://schemas.microsoft.com/office/drawing/2014/main" id="{75D04595-7BC2-A1A8-9BEE-C27E28B9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14775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ADMIN\Desktop\Lam tac\800px_COLOURBOX9774185 (2).jpg">
            <a:extLst>
              <a:ext uri="{FF2B5EF4-FFF2-40B4-BE49-F238E27FC236}">
                <a16:creationId xmlns:a16="http://schemas.microsoft.com/office/drawing/2014/main" id="{D648D0F0-BB03-DAEA-666D-F7FCCB3C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389438"/>
            <a:ext cx="167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ADMIN\Desktop\Lam tac\800px_COLOURBOX9774185 (3).jpg">
            <a:extLst>
              <a:ext uri="{FF2B5EF4-FFF2-40B4-BE49-F238E27FC236}">
                <a16:creationId xmlns:a16="http://schemas.microsoft.com/office/drawing/2014/main" id="{DDAAA6B0-9D3A-1A98-9681-DFBCE1F5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89438"/>
            <a:ext cx="10445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ADMIN\Desktop\Lam tac\800px_COLOURBOX9774185 (4).jpg">
            <a:extLst>
              <a:ext uri="{FF2B5EF4-FFF2-40B4-BE49-F238E27FC236}">
                <a16:creationId xmlns:a16="http://schemas.microsoft.com/office/drawing/2014/main" id="{12E5330C-4BC7-54BC-BBF7-2F315215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420">
            <a:off x="481013" y="4735513"/>
            <a:ext cx="109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C:\Users\ADMIN\Desktop\Lam tac\800px_COLOURBOX9774185 (3).jpg">
            <a:extLst>
              <a:ext uri="{FF2B5EF4-FFF2-40B4-BE49-F238E27FC236}">
                <a16:creationId xmlns:a16="http://schemas.microsoft.com/office/drawing/2014/main" id="{9327F961-AA3F-16AB-55C1-A5B45826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4573588"/>
            <a:ext cx="993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C:\Users\ADMIN\Desktop\Lam tac\tree-576145_960_720.png">
            <a:extLst>
              <a:ext uri="{FF2B5EF4-FFF2-40B4-BE49-F238E27FC236}">
                <a16:creationId xmlns:a16="http://schemas.microsoft.com/office/drawing/2014/main" id="{0028D23D-466C-8728-9635-F3D10C65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593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9" action="ppaction://hlinksldjump"/>
            <a:extLst>
              <a:ext uri="{FF2B5EF4-FFF2-40B4-BE49-F238E27FC236}">
                <a16:creationId xmlns:a16="http://schemas.microsoft.com/office/drawing/2014/main" id="{89E9F425-38BC-2C36-647E-B6F7DE135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71475" y="4002088"/>
            <a:ext cx="14557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 descr="C:\Users\ADMIN\Desktop\Untitleda (2).png">
            <a:extLst>
              <a:ext uri="{FF2B5EF4-FFF2-40B4-BE49-F238E27FC236}">
                <a16:creationId xmlns:a16="http://schemas.microsoft.com/office/drawing/2014/main" id="{12D9D26F-6CDF-FCF3-05C7-05FA55D1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073400"/>
            <a:ext cx="408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ADMIN\Desktop\Picture1a (2).png">
            <a:hlinkClick r:id="rId12" action="ppaction://hlinksldjump"/>
            <a:extLst>
              <a:ext uri="{FF2B5EF4-FFF2-40B4-BE49-F238E27FC236}">
                <a16:creationId xmlns:a16="http://schemas.microsoft.com/office/drawing/2014/main" id="{7E757EB7-D2D2-6101-28A5-0AF3AEA7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4033838"/>
            <a:ext cx="15605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:\Users\ADMIN\Desktop\Lam tac\il_570xN.938660066_slvo.jpg">
            <a:hlinkClick r:id="rId14" action="ppaction://hlinksldjump"/>
            <a:extLst>
              <a:ext uri="{FF2B5EF4-FFF2-40B4-BE49-F238E27FC236}">
                <a16:creationId xmlns:a16="http://schemas.microsoft.com/office/drawing/2014/main" id="{BB3ECC08-10B1-2B5D-D804-72D4BFED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86200"/>
            <a:ext cx="11049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16" action="ppaction://hlinksldjump"/>
            <a:extLst>
              <a:ext uri="{FF2B5EF4-FFF2-40B4-BE49-F238E27FC236}">
                <a16:creationId xmlns:a16="http://schemas.microsoft.com/office/drawing/2014/main" id="{557DC00C-ACBE-A19E-2283-D2BB3BD8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0713"/>
            <a:ext cx="99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18" action="ppaction://hlinksldjump"/>
            <a:extLst>
              <a:ext uri="{FF2B5EF4-FFF2-40B4-BE49-F238E27FC236}">
                <a16:creationId xmlns:a16="http://schemas.microsoft.com/office/drawing/2014/main" id="{8725DA73-724D-B4ED-8DA5-C7DE6190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917950"/>
            <a:ext cx="17907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ADMIN\Desktop\Tai nguyen thiet ke tro choi\Giai cuu rung xanh\playful-wild-monkeys_1308-2930 (4).jpg">
            <a:extLst>
              <a:ext uri="{FF2B5EF4-FFF2-40B4-BE49-F238E27FC236}">
                <a16:creationId xmlns:a16="http://schemas.microsoft.com/office/drawing/2014/main" id="{C69E476D-D32C-48BF-DA15-FF30CC89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738188"/>
            <a:ext cx="9461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ADMIN\Desktop\Tai nguyen thiet ke tro choi\Giai cuu rung xanh\scimmia-del-fumetto-31653934.jpg">
            <a:extLst>
              <a:ext uri="{FF2B5EF4-FFF2-40B4-BE49-F238E27FC236}">
                <a16:creationId xmlns:a16="http://schemas.microsoft.com/office/drawing/2014/main" id="{F23C9CDA-656F-1CC9-72C4-8A5907E7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207">
            <a:off x="2076450" y="1393825"/>
            <a:ext cx="7985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ình ảnh có liên quan">
            <a:extLst>
              <a:ext uri="{FF2B5EF4-FFF2-40B4-BE49-F238E27FC236}">
                <a16:creationId xmlns:a16="http://schemas.microsoft.com/office/drawing/2014/main" id="{2CF3746A-F19E-8690-EA55-A05286C0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7329">
            <a:off x="5692775" y="554038"/>
            <a:ext cx="1066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ình ảnh có liên quan">
            <a:extLst>
              <a:ext uri="{FF2B5EF4-FFF2-40B4-BE49-F238E27FC236}">
                <a16:creationId xmlns:a16="http://schemas.microsoft.com/office/drawing/2014/main" id="{E2F00A49-83DD-BFCE-643C-459C9CC4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7400" y="1216025"/>
            <a:ext cx="8350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Kết quả hình ảnh cho monkey cartoon">
            <a:extLst>
              <a:ext uri="{FF2B5EF4-FFF2-40B4-BE49-F238E27FC236}">
                <a16:creationId xmlns:a16="http://schemas.microsoft.com/office/drawing/2014/main" id="{551FFCDE-5961-D6B5-B485-2CA23059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88" y="1558925"/>
            <a:ext cx="10096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Kết quả hình ảnh cho pineapple cartoon">
            <a:extLst>
              <a:ext uri="{FF2B5EF4-FFF2-40B4-BE49-F238E27FC236}">
                <a16:creationId xmlns:a16="http://schemas.microsoft.com/office/drawing/2014/main" id="{86541320-A80F-EE8C-AA41-E37EDDD7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808163"/>
            <a:ext cx="828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ình ảnh có liên quan">
            <a:extLst>
              <a:ext uri="{FF2B5EF4-FFF2-40B4-BE49-F238E27FC236}">
                <a16:creationId xmlns:a16="http://schemas.microsoft.com/office/drawing/2014/main" id="{3DC2AC6F-183E-94D3-FA2D-39821EB9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193925"/>
            <a:ext cx="5000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Kết quả hình ảnh cho durian cartoon">
            <a:extLst>
              <a:ext uri="{FF2B5EF4-FFF2-40B4-BE49-F238E27FC236}">
                <a16:creationId xmlns:a16="http://schemas.microsoft.com/office/drawing/2014/main" id="{BB79C5B5-98D0-5A26-6C35-11FE845E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089025"/>
            <a:ext cx="561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Hình ảnh có liên quan">
            <a:extLst>
              <a:ext uri="{FF2B5EF4-FFF2-40B4-BE49-F238E27FC236}">
                <a16:creationId xmlns:a16="http://schemas.microsoft.com/office/drawing/2014/main" id="{D66E0337-610A-92D1-99C8-716C56F8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39913"/>
            <a:ext cx="482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Kết quả hình ảnh cho durian cartoon">
            <a:extLst>
              <a:ext uri="{FF2B5EF4-FFF2-40B4-BE49-F238E27FC236}">
                <a16:creationId xmlns:a16="http://schemas.microsoft.com/office/drawing/2014/main" id="{717B5E10-8D8B-DDC7-9E92-97B50768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489200"/>
            <a:ext cx="5302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\Desktop\Picture1.png">
            <a:extLst>
              <a:ext uri="{FF2B5EF4-FFF2-40B4-BE49-F238E27FC236}">
                <a16:creationId xmlns:a16="http://schemas.microsoft.com/office/drawing/2014/main" id="{A55A2234-DBEF-9F6C-A64A-38403B94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282950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ADMIN\Desktop\Lam tac\lumberjack-lean-on-the-wood-log-vector-7780327.jpg">
            <a:extLst>
              <a:ext uri="{FF2B5EF4-FFF2-40B4-BE49-F238E27FC236}">
                <a16:creationId xmlns:a16="http://schemas.microsoft.com/office/drawing/2014/main" id="{7BC77C2B-C3F2-0E16-EE64-9EEE6F49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157162" y="5229225"/>
            <a:ext cx="14557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ADMIN\Desktop\Picture1.png">
            <a:extLst>
              <a:ext uri="{FF2B5EF4-FFF2-40B4-BE49-F238E27FC236}">
                <a16:creationId xmlns:a16="http://schemas.microsoft.com/office/drawing/2014/main" id="{0047164C-0F4A-F51F-AA78-E00034FE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76600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C:\Users\ADMIN\Desktop\Lam tac\il_570xN.938660066_slvo.jpg">
            <a:extLst>
              <a:ext uri="{FF2B5EF4-FFF2-40B4-BE49-F238E27FC236}">
                <a16:creationId xmlns:a16="http://schemas.microsoft.com/office/drawing/2014/main" id="{49B6B357-4D94-795B-9F08-97427987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7732" flipH="1">
            <a:off x="2359819" y="5436394"/>
            <a:ext cx="11049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ADMIN\Desktop\Picture1.png">
            <a:extLst>
              <a:ext uri="{FF2B5EF4-FFF2-40B4-BE49-F238E27FC236}">
                <a16:creationId xmlns:a16="http://schemas.microsoft.com/office/drawing/2014/main" id="{9514ACC0-37D9-7BCC-08BC-D150E6E8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424238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ADMIN\Desktop\Picture1a (2).png">
            <a:extLst>
              <a:ext uri="{FF2B5EF4-FFF2-40B4-BE49-F238E27FC236}">
                <a16:creationId xmlns:a16="http://schemas.microsoft.com/office/drawing/2014/main" id="{7D2F48F9-F150-F86B-9825-5F90EE71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562476" y="5429250"/>
            <a:ext cx="15605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ADMIN\Desktop\Picture1.png">
            <a:extLst>
              <a:ext uri="{FF2B5EF4-FFF2-40B4-BE49-F238E27FC236}">
                <a16:creationId xmlns:a16="http://schemas.microsoft.com/office/drawing/2014/main" id="{D0130594-E48A-5F44-454E-96DBD400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854450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>
            <a:extLst>
              <a:ext uri="{FF2B5EF4-FFF2-40B4-BE49-F238E27FC236}">
                <a16:creationId xmlns:a16="http://schemas.microsoft.com/office/drawing/2014/main" id="{23916E94-2FF5-72C9-3BF5-03F3BCCD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096000" y="5589588"/>
            <a:ext cx="99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ADMIN\Desktop\Picture1.png">
            <a:extLst>
              <a:ext uri="{FF2B5EF4-FFF2-40B4-BE49-F238E27FC236}">
                <a16:creationId xmlns:a16="http://schemas.microsoft.com/office/drawing/2014/main" id="{3CE0C8A0-D676-0102-F465-B81B20F1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432175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C:\Users\ADMIN\Desktop\Lam tac\e7f4c27d556f238339f9337509756439--lumberjacks-vectors.jpg">
            <a:extLst>
              <a:ext uri="{FF2B5EF4-FFF2-40B4-BE49-F238E27FC236}">
                <a16:creationId xmlns:a16="http://schemas.microsoft.com/office/drawing/2014/main" id="{45CE1156-97CD-7A42-69C5-1720E04D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07595">
            <a:off x="7392988" y="5299075"/>
            <a:ext cx="1790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5E943D0-BE5A-2020-5CBA-5E53BE1CE918}"/>
              </a:ext>
            </a:extLst>
          </p:cNvPr>
          <p:cNvSpPr/>
          <p:nvPr/>
        </p:nvSpPr>
        <p:spPr>
          <a:xfrm>
            <a:off x="1025525" y="3452813"/>
            <a:ext cx="40005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>
            <a:hlinkClick r:id="rId14" action="ppaction://hlinksldjump"/>
            <a:extLst>
              <a:ext uri="{FF2B5EF4-FFF2-40B4-BE49-F238E27FC236}">
                <a16:creationId xmlns:a16="http://schemas.microsoft.com/office/drawing/2014/main" id="{42C7D91C-6339-1162-1131-D9914D556F30}"/>
              </a:ext>
            </a:extLst>
          </p:cNvPr>
          <p:cNvSpPr/>
          <p:nvPr/>
        </p:nvSpPr>
        <p:spPr>
          <a:xfrm>
            <a:off x="2408238" y="3505200"/>
            <a:ext cx="436562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>
            <a:hlinkClick r:id="rId12" action="ppaction://hlinksldjump"/>
            <a:extLst>
              <a:ext uri="{FF2B5EF4-FFF2-40B4-BE49-F238E27FC236}">
                <a16:creationId xmlns:a16="http://schemas.microsoft.com/office/drawing/2014/main" id="{FF313A75-EAC6-F70B-2699-9792DBDD8861}"/>
              </a:ext>
            </a:extLst>
          </p:cNvPr>
          <p:cNvSpPr/>
          <p:nvPr/>
        </p:nvSpPr>
        <p:spPr>
          <a:xfrm>
            <a:off x="4689475" y="3613150"/>
            <a:ext cx="434975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>
            <a:hlinkClick r:id="rId16" action="ppaction://hlinksldjump"/>
            <a:extLst>
              <a:ext uri="{FF2B5EF4-FFF2-40B4-BE49-F238E27FC236}">
                <a16:creationId xmlns:a16="http://schemas.microsoft.com/office/drawing/2014/main" id="{555797C8-807B-855E-2E53-FF370B26E984}"/>
              </a:ext>
            </a:extLst>
          </p:cNvPr>
          <p:cNvSpPr/>
          <p:nvPr/>
        </p:nvSpPr>
        <p:spPr>
          <a:xfrm>
            <a:off x="6100763" y="3937000"/>
            <a:ext cx="436562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>
            <a:hlinkClick r:id="rId18" action="ppaction://hlinksldjump"/>
            <a:extLst>
              <a:ext uri="{FF2B5EF4-FFF2-40B4-BE49-F238E27FC236}">
                <a16:creationId xmlns:a16="http://schemas.microsoft.com/office/drawing/2014/main" id="{6FC56B96-E6C7-D23E-5571-BB7F2BB780E9}"/>
              </a:ext>
            </a:extLst>
          </p:cNvPr>
          <p:cNvSpPr/>
          <p:nvPr/>
        </p:nvSpPr>
        <p:spPr>
          <a:xfrm>
            <a:off x="7580313" y="3305175"/>
            <a:ext cx="436562" cy="449263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4" name="Action Button: Go to End 3">
            <a:hlinkClick r:id="rId32" action="ppaction://hlinksldjump"/>
            <a:extLst>
              <a:ext uri="{FF2B5EF4-FFF2-40B4-BE49-F238E27FC236}">
                <a16:creationId xmlns:a16="http://schemas.microsoft.com/office/drawing/2014/main" id="{9B09D500-B139-E8B4-5C68-37EA485437AA}"/>
              </a:ext>
            </a:extLst>
          </p:cNvPr>
          <p:cNvSpPr/>
          <p:nvPr/>
        </p:nvSpPr>
        <p:spPr>
          <a:xfrm>
            <a:off x="8736013" y="6530975"/>
            <a:ext cx="454025" cy="4206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729 0.3719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-0.00261 0.1691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0104 0.2231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59 0.35988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17284E-7 L -0.01285 0.16512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554D7D5D-BB3B-7A99-3577-D8450FC04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1310" r="2042" b="6786"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C9AC5DC7-B8AA-C0D4-BB72-96712AEA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00800"/>
            <a:ext cx="12684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9C392-0A25-35E4-612F-38DFC0C0AAE9}"/>
              </a:ext>
            </a:extLst>
          </p:cNvPr>
          <p:cNvSpPr/>
          <p:nvPr/>
        </p:nvSpPr>
        <p:spPr>
          <a:xfrm>
            <a:off x="1566862" y="860287"/>
            <a:ext cx="6010275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0D8E6-25AE-C35D-8C7E-40F6DB03E6F4}"/>
              </a:ext>
            </a:extLst>
          </p:cNvPr>
          <p:cNvSpPr/>
          <p:nvPr/>
        </p:nvSpPr>
        <p:spPr>
          <a:xfrm>
            <a:off x="2355574" y="21336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A.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Đào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</a:t>
            </a:r>
            <a:endParaRPr lang="en-US" alt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F0B71-0B08-7CB4-948B-D370BDEE9082}"/>
              </a:ext>
            </a:extLst>
          </p:cNvPr>
          <p:cNvSpPr/>
          <p:nvPr/>
        </p:nvSpPr>
        <p:spPr>
          <a:xfrm>
            <a:off x="2465388" y="301307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B. Hi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Lạp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Italia</a:t>
            </a:r>
          </a:p>
          <a:p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AB125C-831D-ABBD-B8C5-F5964292F8CA}"/>
              </a:ext>
            </a:extLst>
          </p:cNvPr>
          <p:cNvSpPr/>
          <p:nvPr/>
        </p:nvSpPr>
        <p:spPr>
          <a:xfrm>
            <a:off x="2465388" y="37179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C. Anh,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Lan</a:t>
            </a:r>
          </a:p>
          <a:p>
            <a:pPr algn="ctr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B098A5-7AC9-AD88-80C7-83D77D5676DC}"/>
              </a:ext>
            </a:extLst>
          </p:cNvPr>
          <p:cNvSpPr/>
          <p:nvPr/>
        </p:nvSpPr>
        <p:spPr>
          <a:xfrm>
            <a:off x="2465388" y="414655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D.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Anh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27EE67D-926A-3A08-6BE8-AEC229B2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502" r="8087" b="5133"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3D837B25-DE74-A1A9-2F32-F0354EC9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6303963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DBCB63-7161-9E8C-2040-736644BCDF6E}"/>
              </a:ext>
            </a:extLst>
          </p:cNvPr>
          <p:cNvSpPr/>
          <p:nvPr/>
        </p:nvSpPr>
        <p:spPr>
          <a:xfrm>
            <a:off x="1879600" y="1752600"/>
            <a:ext cx="6008688" cy="685800"/>
          </a:xfrm>
          <a:prstGeom prst="rect">
            <a:avLst/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10C2A-5432-C4DB-C3B1-A9C470305465}"/>
              </a:ext>
            </a:extLst>
          </p:cNvPr>
          <p:cNvSpPr/>
          <p:nvPr/>
        </p:nvSpPr>
        <p:spPr>
          <a:xfrm>
            <a:off x="2133600" y="24765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Vexpuchi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322DA-27F7-E1C2-D602-FAE1D1B8A449}"/>
              </a:ext>
            </a:extLst>
          </p:cNvPr>
          <p:cNvSpPr/>
          <p:nvPr/>
        </p:nvSpPr>
        <p:spPr>
          <a:xfrm>
            <a:off x="2141538" y="29718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B. Hoàng tử Hen-ri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606B0-5777-5769-0830-F025B8286223}"/>
              </a:ext>
            </a:extLst>
          </p:cNvPr>
          <p:cNvSpPr/>
          <p:nvPr/>
        </p:nvSpPr>
        <p:spPr>
          <a:xfrm>
            <a:off x="2133600" y="34766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C. Va-xcô đơ Ga-ma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DC919C-D7F1-54A2-2F63-2A4ECFF47CAA}"/>
              </a:ext>
            </a:extLst>
          </p:cNvPr>
          <p:cNvSpPr/>
          <p:nvPr/>
        </p:nvSpPr>
        <p:spPr>
          <a:xfrm>
            <a:off x="2133600" y="4040188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D. C.Cô-lôm-bô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Lam tac\bg.jpg">
            <a:extLst>
              <a:ext uri="{FF2B5EF4-FFF2-40B4-BE49-F238E27FC236}">
                <a16:creationId xmlns:a16="http://schemas.microsoft.com/office/drawing/2014/main" id="{0A9D0223-B051-5E77-3CA3-4D8F750B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938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1A77DBC-B97F-C010-7C2E-2656B334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07" y="7938"/>
            <a:ext cx="54864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C:\Users\ADMIN\Desktop\Tai nguyen thiet ke tro choi\Bảng gỗ\Picture1 (2).png">
            <a:hlinkClick r:id="rId4" action="ppaction://hlinksldjump"/>
            <a:extLst>
              <a:ext uri="{FF2B5EF4-FFF2-40B4-BE49-F238E27FC236}">
                <a16:creationId xmlns:a16="http://schemas.microsoft.com/office/drawing/2014/main" id="{3B345EF2-030B-5217-DCB7-8E6ACA83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31825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DC0A59-6280-7C06-9270-EC2C043224B3}"/>
              </a:ext>
            </a:extLst>
          </p:cNvPr>
          <p:cNvSpPr/>
          <p:nvPr/>
        </p:nvSpPr>
        <p:spPr>
          <a:xfrm>
            <a:off x="2036070" y="488950"/>
            <a:ext cx="4637087" cy="14970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E49FAA92-4FFE-1D6E-E858-1AFD6462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24504" r="2481" b="4066"/>
          <a:stretch>
            <a:fillRect/>
          </a:stretch>
        </p:blipFill>
        <p:spPr bwMode="auto">
          <a:xfrm>
            <a:off x="876300" y="2954407"/>
            <a:ext cx="7391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C372F9-C5AF-CCCE-C392-24F907142D22}"/>
              </a:ext>
            </a:extLst>
          </p:cNvPr>
          <p:cNvSpPr/>
          <p:nvPr/>
        </p:nvSpPr>
        <p:spPr>
          <a:xfrm>
            <a:off x="2580863" y="3270250"/>
            <a:ext cx="3733800" cy="2425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5059F-D2D2-C16B-5FD4-62B969FFB0C8}"/>
              </a:ext>
            </a:extLst>
          </p:cNvPr>
          <p:cNvSpPr/>
          <p:nvPr/>
        </p:nvSpPr>
        <p:spPr>
          <a:xfrm>
            <a:off x="2580863" y="3270250"/>
            <a:ext cx="2827338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Ma-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5D1A4-7C7A-40D8-3EC2-1F1DF3F37ECA}"/>
              </a:ext>
            </a:extLst>
          </p:cNvPr>
          <p:cNvSpPr/>
          <p:nvPr/>
        </p:nvSpPr>
        <p:spPr>
          <a:xfrm>
            <a:off x="2423701" y="36925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Vexpuchi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FEF1F-FD4B-1CD3-8879-1E0C99B517D4}"/>
              </a:ext>
            </a:extLst>
          </p:cNvPr>
          <p:cNvSpPr/>
          <p:nvPr/>
        </p:nvSpPr>
        <p:spPr>
          <a:xfrm>
            <a:off x="2433226" y="41878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cs typeface="Times New Roman" panose="02020603050405020304" pitchFamily="18" charset="0"/>
              </a:rPr>
              <a:t> C.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 Hen-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ri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CE237-49E5-1BDA-2BDA-2503811B0D77}"/>
              </a:ext>
            </a:extLst>
          </p:cNvPr>
          <p:cNvSpPr/>
          <p:nvPr/>
        </p:nvSpPr>
        <p:spPr>
          <a:xfrm>
            <a:off x="2423701" y="4694238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cs typeface="Times New Roman" panose="02020603050405020304" pitchFamily="18" charset="0"/>
              </a:rPr>
              <a:t> D. Va-xcô đơ Ga-ma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Lam tac\bg.jpg">
            <a:extLst>
              <a:ext uri="{FF2B5EF4-FFF2-40B4-BE49-F238E27FC236}">
                <a16:creationId xmlns:a16="http://schemas.microsoft.com/office/drawing/2014/main" id="{EDF7BF94-974D-7B8D-84C6-1C1F2E35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BD7B6A61-F945-9973-9580-ACF60A3A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888"/>
            <a:ext cx="8382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0A4AFB2-887E-ED9E-06C2-1BEDDCA2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6113"/>
            <a:ext cx="6378575" cy="95410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quả nào là quan trọng nhất của các cuộc phát kiến địa lí?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2" descr="C:\Users\ADMIN\Desktop\Tai nguyen thiet ke tro choi\Bảng gỗ\Picture1 (2).png">
            <a:hlinkClick r:id="rId7" action="ppaction://hlinksldjump"/>
            <a:extLst>
              <a:ext uri="{FF2B5EF4-FFF2-40B4-BE49-F238E27FC236}">
                <a16:creationId xmlns:a16="http://schemas.microsoft.com/office/drawing/2014/main" id="{6FF9D689-86C0-2512-95D0-366008AB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31825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EE1BEB-B0B0-8667-62E2-DCD2376E84C9}"/>
              </a:ext>
            </a:extLst>
          </p:cNvPr>
          <p:cNvSpPr/>
          <p:nvPr/>
        </p:nvSpPr>
        <p:spPr>
          <a:xfrm>
            <a:off x="1377950" y="2281238"/>
            <a:ext cx="6376988" cy="73660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7FE86-2679-A101-C0E3-C87B5F33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435225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5CC6DC-269E-3112-0B1A-CB6368D6CE2C}"/>
              </a:ext>
            </a:extLst>
          </p:cNvPr>
          <p:cNvSpPr/>
          <p:nvPr/>
        </p:nvSpPr>
        <p:spPr>
          <a:xfrm>
            <a:off x="1403350" y="3167063"/>
            <a:ext cx="6376988" cy="865187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B.</a:t>
            </a:r>
            <a:r>
              <a:rPr lang="en-US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thuong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EAD1E1-7201-2C6B-53CD-C631F459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332163"/>
            <a:ext cx="603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DABC74-9165-B6E4-7C4F-85A087A28C99}"/>
              </a:ext>
            </a:extLst>
          </p:cNvPr>
          <p:cNvSpPr/>
          <p:nvPr/>
        </p:nvSpPr>
        <p:spPr>
          <a:xfrm>
            <a:off x="1390650" y="4114800"/>
            <a:ext cx="6351588" cy="841375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AB8F41-CEA4-81EA-E2EC-40D01ACBAD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7075711" y="4236941"/>
            <a:ext cx="597600" cy="5310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9CFFC7-5B06-90BF-AC56-0B2BFF160B2F}"/>
              </a:ext>
            </a:extLst>
          </p:cNvPr>
          <p:cNvSpPr/>
          <p:nvPr/>
        </p:nvSpPr>
        <p:spPr>
          <a:xfrm>
            <a:off x="1403350" y="5105400"/>
            <a:ext cx="6376988" cy="841375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4407FE-924F-A51A-4229-A15CA66B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260975"/>
            <a:ext cx="603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2" grpId="0" animBg="1"/>
      <p:bldP spid="9" grpId="0" animBg="1"/>
      <p:bldP spid="13" grpId="0" animBg="1"/>
      <p:bldP spid="1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D7A25475-24F5-273A-77BA-B7B8EC65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3500" r="8337" b="7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BAC5747-6295-EF4A-8E0C-89A3D0FB7832}"/>
              </a:ext>
            </a:extLst>
          </p:cNvPr>
          <p:cNvSpPr/>
          <p:nvPr/>
        </p:nvSpPr>
        <p:spPr>
          <a:xfrm>
            <a:off x="1587500" y="554771"/>
            <a:ext cx="6002338" cy="1695105"/>
          </a:xfrm>
          <a:prstGeom prst="horizontalScroll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biến đổi lớn nhất của xã hội Tây Âu thời kì này là gì?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64FCB-4BC9-6626-4469-31EA14951FA0}"/>
              </a:ext>
            </a:extLst>
          </p:cNvPr>
          <p:cNvSpPr/>
          <p:nvPr/>
        </p:nvSpPr>
        <p:spPr>
          <a:xfrm>
            <a:off x="1868555" y="2281238"/>
            <a:ext cx="5605670" cy="736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AutoNum type="alphaUcPeriod"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EEA1E-20AD-B1D7-6530-C4FF1B3B4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79" y="2411289"/>
            <a:ext cx="611946" cy="5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362BB-6460-FB38-FB39-257292C1A47B}"/>
              </a:ext>
            </a:extLst>
          </p:cNvPr>
          <p:cNvSpPr/>
          <p:nvPr/>
        </p:nvSpPr>
        <p:spPr>
          <a:xfrm>
            <a:off x="1868555" y="3121025"/>
            <a:ext cx="5605670" cy="841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5A51F9-2785-AF4C-CE99-2AC5942EB4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6862279" y="3276190"/>
            <a:ext cx="597600" cy="531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424A27-4631-C53A-03EE-3A0CAAE731FD}"/>
              </a:ext>
            </a:extLst>
          </p:cNvPr>
          <p:cNvSpPr/>
          <p:nvPr/>
        </p:nvSpPr>
        <p:spPr>
          <a:xfrm>
            <a:off x="1868555" y="4060825"/>
            <a:ext cx="5591324" cy="738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1BF0F2-955A-C51B-B9E3-D88E07A2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04" y="4200525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ADA893-7521-654E-38F4-18B7402DA47E}"/>
              </a:ext>
            </a:extLst>
          </p:cNvPr>
          <p:cNvSpPr/>
          <p:nvPr/>
        </p:nvSpPr>
        <p:spPr>
          <a:xfrm>
            <a:off x="1868555" y="4929188"/>
            <a:ext cx="5591324" cy="738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72A426-3BDB-7DEB-73F4-F1E21B0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03" y="5023197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esktop\Tai nguyen thiet ke tro choi\Bảng gỗ\Picture1 (2).png">
            <a:hlinkClick r:id="rId8" action="ppaction://hlinksldjump"/>
            <a:extLst>
              <a:ext uri="{FF2B5EF4-FFF2-40B4-BE49-F238E27FC236}">
                <a16:creationId xmlns:a16="http://schemas.microsoft.com/office/drawing/2014/main" id="{30BE551F-78A9-24B7-286B-E2B8E039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43" y="631825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9" y="935864"/>
            <a:ext cx="8326901" cy="41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99592" y="1343948"/>
            <a:ext cx="756854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/>
            <a:r>
              <a:rPr lang="en-US" sz="2600" b="1" dirty="0" err="1"/>
              <a:t>Đóng</a:t>
            </a:r>
            <a:r>
              <a:rPr lang="en-US" sz="2600" b="1" dirty="0"/>
              <a:t> </a:t>
            </a:r>
            <a:r>
              <a:rPr lang="en-US" sz="2600" b="1" dirty="0" err="1"/>
              <a:t>vai</a:t>
            </a:r>
            <a:r>
              <a:rPr lang="en-US" sz="2600" b="1" dirty="0"/>
              <a:t> </a:t>
            </a:r>
            <a:r>
              <a:rPr lang="en-US" sz="2600" b="1" dirty="0" err="1"/>
              <a:t>là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thành</a:t>
            </a:r>
            <a:r>
              <a:rPr lang="en-US" sz="2600" b="1" dirty="0"/>
              <a:t> </a:t>
            </a:r>
            <a:r>
              <a:rPr lang="en-US" sz="2600" b="1" dirty="0" err="1"/>
              <a:t>viên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đoàn</a:t>
            </a:r>
            <a:r>
              <a:rPr lang="en-US" sz="2600" b="1" dirty="0"/>
              <a:t> </a:t>
            </a:r>
            <a:r>
              <a:rPr lang="en-US" sz="2600" b="1" dirty="0" err="1"/>
              <a:t>thám</a:t>
            </a:r>
            <a:r>
              <a:rPr lang="en-US" sz="2600" b="1" dirty="0"/>
              <a:t> </a:t>
            </a:r>
            <a:r>
              <a:rPr lang="en-US" sz="2600" b="1" dirty="0" err="1"/>
              <a:t>hiểm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Ma-</a:t>
            </a:r>
            <a:r>
              <a:rPr lang="en-US" sz="2600" b="1" dirty="0" err="1"/>
              <a:t>gien</a:t>
            </a:r>
            <a:r>
              <a:rPr lang="en-US" sz="2600" b="1" dirty="0"/>
              <a:t>-</a:t>
            </a:r>
            <a:r>
              <a:rPr lang="en-US" sz="2600" b="1" dirty="0" err="1"/>
              <a:t>lan</a:t>
            </a:r>
            <a:r>
              <a:rPr lang="en-US" sz="2600" b="1" dirty="0"/>
              <a:t>, </a:t>
            </a:r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hãy</a:t>
            </a:r>
            <a:r>
              <a:rPr lang="en-US" sz="2600" b="1" dirty="0"/>
              <a:t> </a:t>
            </a:r>
            <a:r>
              <a:rPr lang="en-US" sz="2600" b="1" dirty="0" err="1"/>
              <a:t>thiệu</a:t>
            </a:r>
            <a:r>
              <a:rPr lang="en-US" sz="2600" b="1" dirty="0"/>
              <a:t> </a:t>
            </a:r>
            <a:r>
              <a:rPr lang="en-US" sz="2600" b="1" dirty="0" err="1"/>
              <a:t>với</a:t>
            </a:r>
            <a:r>
              <a:rPr lang="en-US" sz="2600" b="1" dirty="0"/>
              <a:t> </a:t>
            </a:r>
            <a:r>
              <a:rPr lang="en-US" sz="2600" b="1" dirty="0" err="1"/>
              <a:t>bạn</a:t>
            </a:r>
            <a:r>
              <a:rPr lang="en-US" sz="2600" b="1" dirty="0"/>
              <a:t> </a:t>
            </a:r>
            <a:r>
              <a:rPr lang="en-US" sz="2600" b="1" dirty="0" err="1"/>
              <a:t>bè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hành</a:t>
            </a:r>
            <a:r>
              <a:rPr lang="en-US" sz="2600" b="1" dirty="0"/>
              <a:t> </a:t>
            </a:r>
            <a:r>
              <a:rPr lang="en-US" sz="2600" b="1" dirty="0" err="1"/>
              <a:t>trình</a:t>
            </a:r>
            <a:r>
              <a:rPr lang="en-US" sz="2600" b="1" dirty="0"/>
              <a:t> </a:t>
            </a:r>
            <a:r>
              <a:rPr lang="en-US" sz="2600" b="1" dirty="0" err="1"/>
              <a:t>mà</a:t>
            </a:r>
            <a:r>
              <a:rPr lang="en-US" sz="2600" b="1" dirty="0"/>
              <a:t> </a:t>
            </a:r>
            <a:r>
              <a:rPr lang="en-US" sz="2600" b="1" dirty="0" err="1"/>
              <a:t>đoàn</a:t>
            </a:r>
            <a:r>
              <a:rPr lang="en-US" sz="2600" b="1" dirty="0"/>
              <a:t> </a:t>
            </a:r>
            <a:r>
              <a:rPr lang="en-US" sz="2600" b="1" dirty="0" err="1"/>
              <a:t>đã</a:t>
            </a:r>
            <a:r>
              <a:rPr lang="en-US" sz="2600" b="1" dirty="0"/>
              <a:t> </a:t>
            </a:r>
            <a:r>
              <a:rPr lang="en-US" sz="2600" b="1" dirty="0" err="1"/>
              <a:t>đi</a:t>
            </a:r>
            <a:r>
              <a:rPr lang="en-US" sz="2600" b="1" dirty="0"/>
              <a:t> qua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liên</a:t>
            </a:r>
            <a:r>
              <a:rPr lang="en-US" sz="2600" b="1" dirty="0"/>
              <a:t> </a:t>
            </a:r>
            <a:r>
              <a:rPr lang="en-US" sz="2600" b="1" dirty="0" err="1"/>
              <a:t>hệ</a:t>
            </a:r>
            <a:r>
              <a:rPr lang="en-US" sz="2600" b="1" dirty="0"/>
              <a:t> </a:t>
            </a:r>
            <a:r>
              <a:rPr lang="en-US" sz="2600" b="1" dirty="0" err="1"/>
              <a:t>những</a:t>
            </a:r>
            <a:r>
              <a:rPr lang="en-US" sz="2600" b="1" dirty="0"/>
              <a:t> </a:t>
            </a: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biết</a:t>
            </a:r>
            <a:r>
              <a:rPr lang="en-US" sz="2600" b="1" dirty="0"/>
              <a:t> ở </a:t>
            </a:r>
            <a:r>
              <a:rPr lang="en-US" sz="2600" b="1" dirty="0" err="1"/>
              <a:t>hiện</a:t>
            </a:r>
            <a:r>
              <a:rPr lang="en-US" sz="2600" b="1" dirty="0"/>
              <a:t> </a:t>
            </a:r>
            <a:r>
              <a:rPr lang="en-US" sz="2600" b="1" dirty="0" err="1"/>
              <a:t>tại</a:t>
            </a:r>
            <a:r>
              <a:rPr lang="en-US" sz="2600" b="1" dirty="0"/>
              <a:t>. </a:t>
            </a:r>
            <a:r>
              <a:rPr lang="en-US" sz="2600" b="1" dirty="0">
                <a:solidFill>
                  <a:srgbClr val="0000FF"/>
                </a:solidFill>
              </a:rPr>
              <a:t>(</a:t>
            </a:r>
            <a:r>
              <a:rPr lang="en-US" sz="2600" b="1" dirty="0" err="1">
                <a:solidFill>
                  <a:srgbClr val="0000FF"/>
                </a:solidFill>
              </a:rPr>
              <a:t>Tư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liệu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tham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khảo</a:t>
            </a:r>
            <a:r>
              <a:rPr lang="en-US" sz="2600" b="1" dirty="0">
                <a:solidFill>
                  <a:srgbClr val="0000FF"/>
                </a:solidFill>
              </a:rPr>
              <a:t> https://youtu.be/0_4OtXvj358 - Ferdinand Magellan – </a:t>
            </a:r>
            <a:r>
              <a:rPr lang="en-US" sz="2600" b="1" dirty="0" err="1">
                <a:solidFill>
                  <a:srgbClr val="0000FF"/>
                </a:solidFill>
              </a:rPr>
              <a:t>Người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Đầu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Tiên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Vòng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Quanh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Thế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Giới</a:t>
            </a:r>
            <a:r>
              <a:rPr lang="en-US" sz="2600" b="1" dirty="0">
                <a:solidFill>
                  <a:srgbClr val="0000FF"/>
                </a:solidFill>
              </a:rPr>
              <a:t>).</a:t>
            </a:r>
          </a:p>
        </p:txBody>
      </p:sp>
      <p:pic>
        <p:nvPicPr>
          <p:cNvPr id="66569" name="Picture 9" descr="Book-09-june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4" y="6019800"/>
            <a:ext cx="131717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>
            <a:extLst>
              <a:ext uri="{FF2B5EF4-FFF2-40B4-BE49-F238E27FC236}">
                <a16:creationId xmlns:a16="http://schemas.microsoft.com/office/drawing/2014/main" id="{C43CD56B-3A92-4635-A2AA-0A3CF427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260" y="114940"/>
            <a:ext cx="3833191" cy="72326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VẬN DỤNG</a:t>
            </a:r>
          </a:p>
        </p:txBody>
      </p:sp>
      <p:pic>
        <p:nvPicPr>
          <p:cNvPr id="8" name="Picture 5" descr="MMj02836790000[1]">
            <a:extLst>
              <a:ext uri="{FF2B5EF4-FFF2-40B4-BE49-F238E27FC236}">
                <a16:creationId xmlns:a16="http://schemas.microsoft.com/office/drawing/2014/main" id="{D521C793-1CED-4751-97E3-1611844936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664" cy="12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67FBF7F-01D4-3682-3C1F-4EB4B753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7">
            <a:extLst>
              <a:ext uri="{FF2B5EF4-FFF2-40B4-BE49-F238E27FC236}">
                <a16:creationId xmlns:a16="http://schemas.microsoft.com/office/drawing/2014/main" id="{687F1E51-D414-DCAE-74C3-39157087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813"/>
            <a:ext cx="952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Cảm ơn các em học sinh!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C0AA6F5C-BE9D-18BF-7CA1-3E75D5EA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17725"/>
            <a:ext cx="74072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34821" name="Picture 18">
            <a:extLst>
              <a:ext uri="{FF2B5EF4-FFF2-40B4-BE49-F238E27FC236}">
                <a16:creationId xmlns:a16="http://schemas.microsoft.com/office/drawing/2014/main" id="{DA80F9D2-BB87-8F32-3AA2-1598C33F38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8387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200463042511690xy">
            <a:extLst>
              <a:ext uri="{FF2B5EF4-FFF2-40B4-BE49-F238E27FC236}">
                <a16:creationId xmlns:a16="http://schemas.microsoft.com/office/drawing/2014/main" id="{CB0E148B-3F15-650F-C5B9-AAB0084F58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135313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4" descr="200463042511690xy">
            <a:extLst>
              <a:ext uri="{FF2B5EF4-FFF2-40B4-BE49-F238E27FC236}">
                <a16:creationId xmlns:a16="http://schemas.microsoft.com/office/drawing/2014/main" id="{A22C1832-E73A-A47E-7DE9-4854E6A9B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8481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5" descr="200463042511690xy">
            <a:extLst>
              <a:ext uri="{FF2B5EF4-FFF2-40B4-BE49-F238E27FC236}">
                <a16:creationId xmlns:a16="http://schemas.microsoft.com/office/drawing/2014/main" id="{58C5E585-7AA0-84B3-5880-31C21F976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524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8">
            <a:extLst>
              <a:ext uri="{FF2B5EF4-FFF2-40B4-BE49-F238E27FC236}">
                <a16:creationId xmlns:a16="http://schemas.microsoft.com/office/drawing/2014/main" id="{CCBFAA19-C545-F692-27B1-F9AFC6D637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3040063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6B8777-2CC1-3C56-066D-F2EDE79ABBEC}"/>
              </a:ext>
            </a:extLst>
          </p:cNvPr>
          <p:cNvSpPr/>
          <p:nvPr/>
        </p:nvSpPr>
        <p:spPr>
          <a:xfrm>
            <a:off x="83127" y="780514"/>
            <a:ext cx="9144000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AB63B-BF01-35F3-67F2-D5CEA80E4EC9}"/>
              </a:ext>
            </a:extLst>
          </p:cNvPr>
          <p:cNvSpPr/>
          <p:nvPr/>
        </p:nvSpPr>
        <p:spPr>
          <a:xfrm>
            <a:off x="0" y="1590262"/>
            <a:ext cx="91440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6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 rot="295277">
            <a:off x="401229" y="1033546"/>
            <a:ext cx="8209519" cy="50585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8713" y="2089296"/>
            <a:ext cx="6016487" cy="283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 LUẬN NHÓM (3’)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2.a (SGK/16 – 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>
            <a:extLst>
              <a:ext uri="{FF2B5EF4-FFF2-40B4-BE49-F238E27FC236}">
                <a16:creationId xmlns:a16="http://schemas.microsoft.com/office/drawing/2014/main" id="{8C5EB953-2D30-47C2-A023-90A65A20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8950"/>
            <a:ext cx="2305050" cy="15938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tộc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TÂY ÂU</a:t>
            </a:r>
          </a:p>
        </p:txBody>
      </p:sp>
      <p:sp>
        <p:nvSpPr>
          <p:cNvPr id="5" name="Line 19">
            <a:extLst>
              <a:ext uri="{FF2B5EF4-FFF2-40B4-BE49-F238E27FC236}">
                <a16:creationId xmlns:a16="http://schemas.microsoft.com/office/drawing/2014/main" id="{CB1A59DD-7ADD-8B50-7A8B-9959D7F8DD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9863" y="1731963"/>
            <a:ext cx="542925" cy="28416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49B9D015-15A5-4430-72D6-B4E1322C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1179444"/>
            <a:ext cx="2441575" cy="9112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CƯỚP BÓC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THUỘC ĐỊA</a:t>
            </a:r>
          </a:p>
        </p:txBody>
      </p:sp>
      <p:sp>
        <p:nvSpPr>
          <p:cNvPr id="7" name="Line 20">
            <a:extLst>
              <a:ext uri="{FF2B5EF4-FFF2-40B4-BE49-F238E27FC236}">
                <a16:creationId xmlns:a16="http://schemas.microsoft.com/office/drawing/2014/main" id="{C8013ADE-156F-BBD7-99F1-57F20396D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2641600"/>
            <a:ext cx="406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365D2B72-FA6D-013B-991A-28C9E247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2243138"/>
            <a:ext cx="2373313" cy="8540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BUÔN BÁN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NÔ LỆ</a:t>
            </a:r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492A5E51-26F4-20A9-7599-9EDE715D0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3154363"/>
            <a:ext cx="609600" cy="39846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CB5BC312-76DD-48BE-DAB9-0C910C4A7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11513"/>
            <a:ext cx="2373313" cy="9667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RÀO ĐẤT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CƯỚP RUỘNG</a:t>
            </a: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5602C896-B78E-B79F-F1D5-363D92E2E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191000"/>
            <a:ext cx="0" cy="50641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41224239-2AE0-DF41-872C-05F63FAC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4697413"/>
            <a:ext cx="2333625" cy="11382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NHÂN CÔNG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7450F104-E0D3-ACBF-645A-F594A5AD1CFA}"/>
              </a:ext>
            </a:extLst>
          </p:cNvPr>
          <p:cNvSpPr>
            <a:spLocks/>
          </p:cNvSpPr>
          <p:nvPr/>
        </p:nvSpPr>
        <p:spPr bwMode="auto">
          <a:xfrm>
            <a:off x="5770563" y="1390650"/>
            <a:ext cx="68263" cy="2732088"/>
          </a:xfrm>
          <a:prstGeom prst="rightBrace">
            <a:avLst>
              <a:gd name="adj1" fmla="val 333527"/>
              <a:gd name="adj2" fmla="val 48741"/>
            </a:avLst>
          </a:prstGeom>
          <a:solidFill>
            <a:srgbClr val="FFFF00"/>
          </a:solidFill>
          <a:ln w="5715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3A8FF19F-CE98-451E-C98C-AC2A15F80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5" y="2698750"/>
            <a:ext cx="677863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3043197B-D28A-7787-80A2-9B52529E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2187575"/>
            <a:ext cx="1966913" cy="10239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VỐN</a:t>
            </a: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B0C5E423-DFBF-26CC-171B-7DBAC092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335" y="3382963"/>
            <a:ext cx="431800" cy="966788"/>
          </a:xfrm>
          <a:prstGeom prst="downArrow">
            <a:avLst>
              <a:gd name="adj1" fmla="val 50000"/>
              <a:gd name="adj2" fmla="val 55974"/>
            </a:avLst>
          </a:prstGeom>
          <a:solidFill>
            <a:srgbClr val="FFFF00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80DAC58F-33AF-5D8C-F145-5D1E88AA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953" y="5089525"/>
            <a:ext cx="881063" cy="398463"/>
          </a:xfrm>
          <a:prstGeom prst="rightArrow">
            <a:avLst>
              <a:gd name="adj1" fmla="val 50000"/>
              <a:gd name="adj2" fmla="val 55279"/>
            </a:avLst>
          </a:prstGeom>
          <a:solidFill>
            <a:srgbClr val="FFFF00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979C6753-FF81-E96E-A71B-CB11D4B5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49" y="4570066"/>
            <a:ext cx="2101851" cy="1371601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NỀN SX 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TƯ BẢN</a:t>
            </a:r>
          </a:p>
        </p:txBody>
      </p:sp>
    </p:spTree>
    <p:extLst>
      <p:ext uri="{BB962C8B-B14F-4D97-AF65-F5344CB8AC3E}">
        <p14:creationId xmlns:p14="http://schemas.microsoft.com/office/powerpoint/2010/main" val="36620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6B8777-2CC1-3C56-066D-F2EDE79ABBEC}"/>
              </a:ext>
            </a:extLst>
          </p:cNvPr>
          <p:cNvSpPr/>
          <p:nvPr/>
        </p:nvSpPr>
        <p:spPr>
          <a:xfrm>
            <a:off x="0" y="860026"/>
            <a:ext cx="9144000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AB63B-BF01-35F3-67F2-D5CEA80E4EC9}"/>
              </a:ext>
            </a:extLst>
          </p:cNvPr>
          <p:cNvSpPr/>
          <p:nvPr/>
        </p:nvSpPr>
        <p:spPr>
          <a:xfrm>
            <a:off x="0" y="1590262"/>
            <a:ext cx="91440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AE559-7BC9-544F-643C-5C30D659D41A}"/>
              </a:ext>
            </a:extLst>
          </p:cNvPr>
          <p:cNvSpPr txBox="1"/>
          <p:nvPr/>
        </p:nvSpPr>
        <p:spPr>
          <a:xfrm>
            <a:off x="106020" y="1955896"/>
            <a:ext cx="88789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06900-67BE-8A63-D55B-5F7039EAAC2B}"/>
              </a:ext>
            </a:extLst>
          </p:cNvPr>
          <p:cNvSpPr txBox="1"/>
          <p:nvPr/>
        </p:nvSpPr>
        <p:spPr>
          <a:xfrm>
            <a:off x="0" y="3559656"/>
            <a:ext cx="90114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-&gt;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ích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luỹ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vốn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ban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đầu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công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-&gt;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thức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kinh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doanh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TBCN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xuất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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quan hệ sản xuất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TBCN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bóc lột giữa chủ (giai cấp tư sản) với thợ (giai cấp vô sản).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2EC941-673D-2096-C12A-81AE96D52C2E}"/>
              </a:ext>
            </a:extLst>
          </p:cNvPr>
          <p:cNvSpPr/>
          <p:nvPr/>
        </p:nvSpPr>
        <p:spPr>
          <a:xfrm>
            <a:off x="106020" y="5224970"/>
            <a:ext cx="91440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468151-E85F-2C11-31C7-18EBC828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8" cy="67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6452A-1235-9371-0309-E5E510933D9E}"/>
              </a:ext>
            </a:extLst>
          </p:cNvPr>
          <p:cNvSpPr txBox="1"/>
          <p:nvPr/>
        </p:nvSpPr>
        <p:spPr>
          <a:xfrm>
            <a:off x="2186608" y="1930352"/>
            <a:ext cx="49430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 LUẬN NHÓM ĐÔI (2’)</a:t>
            </a:r>
          </a:p>
          <a:p>
            <a:pPr algn="ctr"/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2.b (SGK/17),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6B8777-2CC1-3C56-066D-F2EDE79ABBEC}"/>
              </a:ext>
            </a:extLst>
          </p:cNvPr>
          <p:cNvSpPr/>
          <p:nvPr/>
        </p:nvSpPr>
        <p:spPr>
          <a:xfrm>
            <a:off x="13250" y="695417"/>
            <a:ext cx="9144000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AB63B-BF01-35F3-67F2-D5CEA80E4EC9}"/>
              </a:ext>
            </a:extLst>
          </p:cNvPr>
          <p:cNvSpPr/>
          <p:nvPr/>
        </p:nvSpPr>
        <p:spPr>
          <a:xfrm>
            <a:off x="13250" y="1522820"/>
            <a:ext cx="48768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16CAA-1D2B-5B9C-B211-EB55BA3CF07C}"/>
              </a:ext>
            </a:extLst>
          </p:cNvPr>
          <p:cNvSpPr/>
          <p:nvPr/>
        </p:nvSpPr>
        <p:spPr>
          <a:xfrm>
            <a:off x="13250" y="1868593"/>
            <a:ext cx="5075585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9EFB3-45CF-25DA-EB59-E8AC6BBCDD3B}"/>
              </a:ext>
            </a:extLst>
          </p:cNvPr>
          <p:cNvSpPr/>
          <p:nvPr/>
        </p:nvSpPr>
        <p:spPr>
          <a:xfrm>
            <a:off x="13250" y="2347002"/>
            <a:ext cx="5327376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7DE7A-818E-9FE3-F9D8-C3C2D76CA6A6}"/>
              </a:ext>
            </a:extLst>
          </p:cNvPr>
          <p:cNvSpPr/>
          <p:nvPr/>
        </p:nvSpPr>
        <p:spPr>
          <a:xfrm>
            <a:off x="13250" y="3289273"/>
            <a:ext cx="2570924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3EE20856-9A34-2340-1D3D-A72E76E37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4" y="3289273"/>
            <a:ext cx="542925" cy="2841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F1BBA-56D0-6CFF-AA9B-B5C4DA16D662}"/>
              </a:ext>
            </a:extLst>
          </p:cNvPr>
          <p:cNvSpPr/>
          <p:nvPr/>
        </p:nvSpPr>
        <p:spPr>
          <a:xfrm>
            <a:off x="3140348" y="2869885"/>
            <a:ext cx="6003652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hủ công trường thủ công, chủ đồn 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n</a:t>
            </a:r>
            <a:r>
              <a:rPr lang="en-US" sz="26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nhà buôn lớn,...</a:t>
            </a:r>
            <a:endParaRPr lang="en-US" sz="2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FB51597D-BABD-AA8F-AA8F-1EDF677F0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174" y="3689254"/>
            <a:ext cx="609600" cy="398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99D5D2-4847-6461-56C1-C5C4B75D66E3}"/>
              </a:ext>
            </a:extLst>
          </p:cNvPr>
          <p:cNvSpPr/>
          <p:nvPr/>
        </p:nvSpPr>
        <p:spPr>
          <a:xfrm>
            <a:off x="3127098" y="3706855"/>
            <a:ext cx="6003652" cy="90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ó thế lực kinh tế, nhưng chưa có địa vị chính trị trong xã hội.</a:t>
            </a:r>
            <a:endParaRPr lang="en-US" sz="2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A2928-9B86-63B2-707C-028BEBFC45BD}"/>
              </a:ext>
            </a:extLst>
          </p:cNvPr>
          <p:cNvSpPr/>
          <p:nvPr/>
        </p:nvSpPr>
        <p:spPr>
          <a:xfrm>
            <a:off x="13250" y="5386209"/>
            <a:ext cx="2570924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ED43A7B-05D8-B94D-071D-1EE60D7A3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042" y="5339518"/>
            <a:ext cx="542925" cy="2841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16343-255E-E0A5-AC60-8E6DF7908909}"/>
              </a:ext>
            </a:extLst>
          </p:cNvPr>
          <p:cNvSpPr/>
          <p:nvPr/>
        </p:nvSpPr>
        <p:spPr>
          <a:xfrm>
            <a:off x="3127098" y="4879744"/>
            <a:ext cx="6003652" cy="771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người lao động làm thuê cho chủ tư bản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E9C6D7FC-9EBF-832A-32F5-CBDA9EA0E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7704" y="5788032"/>
            <a:ext cx="609600" cy="398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513E51-3335-1293-F7D8-09036931579C}"/>
              </a:ext>
            </a:extLst>
          </p:cNvPr>
          <p:cNvSpPr/>
          <p:nvPr/>
        </p:nvSpPr>
        <p:spPr>
          <a:xfrm>
            <a:off x="3127098" y="6096406"/>
            <a:ext cx="6003652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 gian đầu, họ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cấp tư sản để chống chế độ phong kiến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4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Lam tac\9309ac64-8288-4ea0-aa2f-061f9418d41f.jpg">
            <a:extLst>
              <a:ext uri="{FF2B5EF4-FFF2-40B4-BE49-F238E27FC236}">
                <a16:creationId xmlns:a16="http://schemas.microsoft.com/office/drawing/2014/main" id="{509646ED-D9D7-E779-C81A-4125C601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57250"/>
            <a:ext cx="91567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ADMIN\Desktop\Lam tac\tải xuống.jpg">
            <a:extLst>
              <a:ext uri="{FF2B5EF4-FFF2-40B4-BE49-F238E27FC236}">
                <a16:creationId xmlns:a16="http://schemas.microsoft.com/office/drawing/2014/main" id="{C5C71B12-CA24-9A18-8F77-C47D4F3D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9715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B1C37D50-2661-4CAD-A94E-6CFA6EE8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856163"/>
            <a:ext cx="1066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ADMIN\Desktop\Lam tac\800px_COLOURBOX9774185 (4).jpg">
            <a:extLst>
              <a:ext uri="{FF2B5EF4-FFF2-40B4-BE49-F238E27FC236}">
                <a16:creationId xmlns:a16="http://schemas.microsoft.com/office/drawing/2014/main" id="{2076E973-2B45-E341-07FD-E4318937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856163"/>
            <a:ext cx="1787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BBAC6736-4551-923E-E051-7C23AB19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56163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8EE0C537-E8E3-2ACB-EB29-04273619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163"/>
            <a:ext cx="1066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6E61611F-28F3-028A-10C9-09D147A5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829175"/>
            <a:ext cx="914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:\Users\ADMIN\Desktop\Lam tac\il_570xN.938660066_slvo.jpg">
            <a:extLst>
              <a:ext uri="{FF2B5EF4-FFF2-40B4-BE49-F238E27FC236}">
                <a16:creationId xmlns:a16="http://schemas.microsoft.com/office/drawing/2014/main" id="{32402870-941E-800A-A0EB-C4DA6632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201988"/>
            <a:ext cx="147478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5" descr="C:\Users\ADMIN\Desktop\Lam tac\lumberjack-lean-on-the-wood-log-vector-7780327.jpg">
            <a:extLst>
              <a:ext uri="{FF2B5EF4-FFF2-40B4-BE49-F238E27FC236}">
                <a16:creationId xmlns:a16="http://schemas.microsoft.com/office/drawing/2014/main" id="{D5E14255-9F81-0C56-689F-51F45905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580313" y="3611563"/>
            <a:ext cx="183673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8" descr="Hình ảnh có liên quan">
            <a:extLst>
              <a:ext uri="{FF2B5EF4-FFF2-40B4-BE49-F238E27FC236}">
                <a16:creationId xmlns:a16="http://schemas.microsoft.com/office/drawing/2014/main" id="{00DAD699-0C6E-D628-F1FB-6D4E5A4E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700" y="-1522413"/>
            <a:ext cx="9282113" cy="82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" descr="C:\Users\ADMIN\Desktop\Tai nguyen thiet ke tro choi\Giai cuu rung xanh\playful-wild-monkeys_1308-2930 (4).jpg">
            <a:extLst>
              <a:ext uri="{FF2B5EF4-FFF2-40B4-BE49-F238E27FC236}">
                <a16:creationId xmlns:a16="http://schemas.microsoft.com/office/drawing/2014/main" id="{171CB672-96C2-4F1B-7E60-C3890A83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7238"/>
            <a:ext cx="914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 descr="Hình ảnh có liên quan">
            <a:extLst>
              <a:ext uri="{FF2B5EF4-FFF2-40B4-BE49-F238E27FC236}">
                <a16:creationId xmlns:a16="http://schemas.microsoft.com/office/drawing/2014/main" id="{09EBC9FA-AEFE-9716-065B-DA861CBE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5000" y="3290888"/>
            <a:ext cx="1016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ADMIN\Desktop\Tai nguyen thiet ke tro choi\Bảng gỗ\images.jpg">
            <a:extLst>
              <a:ext uri="{FF2B5EF4-FFF2-40B4-BE49-F238E27FC236}">
                <a16:creationId xmlns:a16="http://schemas.microsoft.com/office/drawing/2014/main" id="{63E9B682-07ED-A633-A0D6-A939251E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874713"/>
            <a:ext cx="29083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3FED2-850A-FFDE-1962-834DFBB5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322513"/>
            <a:ext cx="268605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8ACD-3CB4-B170-051E-7A601E50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067175"/>
            <a:ext cx="15811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Zen Garden In-Game - Laura Shigihara - NhacCuaTui.MP3">
            <a:hlinkClick r:id="" action="ppaction://media"/>
            <a:extLst>
              <a:ext uri="{FF2B5EF4-FFF2-40B4-BE49-F238E27FC236}">
                <a16:creationId xmlns:a16="http://schemas.microsoft.com/office/drawing/2014/main" id="{94E4C83C-1774-0AD5-04A9-24073EB3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362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2">
            <a:extLst>
              <a:ext uri="{FF2B5EF4-FFF2-40B4-BE49-F238E27FC236}">
                <a16:creationId xmlns:a16="http://schemas.microsoft.com/office/drawing/2014/main" id="{207D5EF7-F85E-47FF-2D5F-74FA604F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06363"/>
            <a:ext cx="3200400" cy="61595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Lam tac\bg.jpg">
            <a:extLst>
              <a:ext uri="{FF2B5EF4-FFF2-40B4-BE49-F238E27FC236}">
                <a16:creationId xmlns:a16="http://schemas.microsoft.com/office/drawing/2014/main" id="{E08A32C8-AC7C-40D5-8CAC-D4DF8FEF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A704121A-4873-5356-C084-DB001F13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6775"/>
            <a:ext cx="8458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2E359D3-B2D4-9AC0-5D80-072898520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852613"/>
            <a:ext cx="6334125" cy="2062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các câu hỏi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giúp các chú khỉ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chặn hành 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rừng của nhóm lâm tặc</a:t>
            </a:r>
          </a:p>
        </p:txBody>
      </p:sp>
      <p:pic>
        <p:nvPicPr>
          <p:cNvPr id="26629" name="Picture 2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A11067-F7AD-2182-C04D-A8F04D86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33400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809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GOODLUCK</dc:creator>
  <cp:lastModifiedBy>Acer</cp:lastModifiedBy>
  <cp:revision>174</cp:revision>
  <dcterms:created xsi:type="dcterms:W3CDTF">2022-06-17T13:18:04Z</dcterms:created>
  <dcterms:modified xsi:type="dcterms:W3CDTF">2025-09-29T15:08:50Z</dcterms:modified>
</cp:coreProperties>
</file>