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312" r:id="rId3"/>
    <p:sldId id="300" r:id="rId4"/>
    <p:sldId id="301" r:id="rId5"/>
    <p:sldId id="302" r:id="rId6"/>
    <p:sldId id="303" r:id="rId7"/>
    <p:sldId id="304" r:id="rId8"/>
    <p:sldId id="305" r:id="rId9"/>
    <p:sldId id="306" r:id="rId10"/>
    <p:sldId id="307" r:id="rId11"/>
    <p:sldId id="308" r:id="rId12"/>
    <p:sldId id="309" r:id="rId13"/>
    <p:sldId id="288" r:id="rId14"/>
    <p:sldId id="289" r:id="rId15"/>
    <p:sldId id="290" r:id="rId16"/>
    <p:sldId id="310" r:id="rId17"/>
    <p:sldId id="291" r:id="rId18"/>
    <p:sldId id="292" r:id="rId19"/>
    <p:sldId id="293" r:id="rId20"/>
    <p:sldId id="294" r:id="rId21"/>
    <p:sldId id="295" r:id="rId22"/>
    <p:sldId id="296" r:id="rId23"/>
    <p:sldId id="311" r:id="rId24"/>
    <p:sldId id="297" r:id="rId25"/>
    <p:sldId id="298" r:id="rId26"/>
    <p:sldId id="299" r:id="rId27"/>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4932A-53E9-42E4-9F53-656FAE366EB0}"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ECB7-9CA3-4511-AF57-0AC8EABCEDB3}" type="slidenum">
              <a:rPr lang="en-US" smtClean="0"/>
              <a:t>‹#›</a:t>
            </a:fld>
            <a:endParaRPr lang="en-US"/>
          </a:p>
        </p:txBody>
      </p:sp>
    </p:spTree>
    <p:extLst>
      <p:ext uri="{BB962C8B-B14F-4D97-AF65-F5344CB8AC3E}">
        <p14:creationId xmlns:p14="http://schemas.microsoft.com/office/powerpoint/2010/main" val="372068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2</a:t>
            </a:fld>
            <a:endParaRPr lang="en-US"/>
          </a:p>
        </p:txBody>
      </p:sp>
    </p:spTree>
    <p:extLst>
      <p:ext uri="{BB962C8B-B14F-4D97-AF65-F5344CB8AC3E}">
        <p14:creationId xmlns:p14="http://schemas.microsoft.com/office/powerpoint/2010/main" val="147751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11</a:t>
            </a:fld>
            <a:endParaRPr lang="en-US"/>
          </a:p>
        </p:txBody>
      </p:sp>
    </p:spTree>
    <p:extLst>
      <p:ext uri="{BB962C8B-B14F-4D97-AF65-F5344CB8AC3E}">
        <p14:creationId xmlns:p14="http://schemas.microsoft.com/office/powerpoint/2010/main" val="103545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12</a:t>
            </a:fld>
            <a:endParaRPr lang="en-US"/>
          </a:p>
        </p:txBody>
      </p:sp>
    </p:spTree>
    <p:extLst>
      <p:ext uri="{BB962C8B-B14F-4D97-AF65-F5344CB8AC3E}">
        <p14:creationId xmlns:p14="http://schemas.microsoft.com/office/powerpoint/2010/main" val="89330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13</a:t>
            </a:fld>
            <a:endParaRPr lang="en-US"/>
          </a:p>
        </p:txBody>
      </p:sp>
    </p:spTree>
    <p:extLst>
      <p:ext uri="{BB962C8B-B14F-4D97-AF65-F5344CB8AC3E}">
        <p14:creationId xmlns:p14="http://schemas.microsoft.com/office/powerpoint/2010/main" val="285285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14</a:t>
            </a:fld>
            <a:endParaRPr lang="en-US"/>
          </a:p>
        </p:txBody>
      </p:sp>
    </p:spTree>
    <p:extLst>
      <p:ext uri="{BB962C8B-B14F-4D97-AF65-F5344CB8AC3E}">
        <p14:creationId xmlns:p14="http://schemas.microsoft.com/office/powerpoint/2010/main" val="256561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15</a:t>
            </a:fld>
            <a:endParaRPr lang="en-US"/>
          </a:p>
        </p:txBody>
      </p:sp>
    </p:spTree>
    <p:extLst>
      <p:ext uri="{BB962C8B-B14F-4D97-AF65-F5344CB8AC3E}">
        <p14:creationId xmlns:p14="http://schemas.microsoft.com/office/powerpoint/2010/main" val="407978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16</a:t>
            </a:fld>
            <a:endParaRPr lang="en-US"/>
          </a:p>
        </p:txBody>
      </p:sp>
    </p:spTree>
    <p:extLst>
      <p:ext uri="{BB962C8B-B14F-4D97-AF65-F5344CB8AC3E}">
        <p14:creationId xmlns:p14="http://schemas.microsoft.com/office/powerpoint/2010/main" val="236221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1960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18</a:t>
            </a:fld>
            <a:endParaRPr lang="en-US"/>
          </a:p>
        </p:txBody>
      </p:sp>
    </p:spTree>
    <p:extLst>
      <p:ext uri="{BB962C8B-B14F-4D97-AF65-F5344CB8AC3E}">
        <p14:creationId xmlns:p14="http://schemas.microsoft.com/office/powerpoint/2010/main" val="139475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4444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20</a:t>
            </a:fld>
            <a:endParaRPr lang="en-US"/>
          </a:p>
        </p:txBody>
      </p:sp>
    </p:spTree>
    <p:extLst>
      <p:ext uri="{BB962C8B-B14F-4D97-AF65-F5344CB8AC3E}">
        <p14:creationId xmlns:p14="http://schemas.microsoft.com/office/powerpoint/2010/main" val="36023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3</a:t>
            </a:fld>
            <a:endParaRPr lang="en-US"/>
          </a:p>
        </p:txBody>
      </p:sp>
    </p:spTree>
    <p:extLst>
      <p:ext uri="{BB962C8B-B14F-4D97-AF65-F5344CB8AC3E}">
        <p14:creationId xmlns:p14="http://schemas.microsoft.com/office/powerpoint/2010/main" val="1508645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21</a:t>
            </a:fld>
            <a:endParaRPr lang="en-US"/>
          </a:p>
        </p:txBody>
      </p:sp>
    </p:spTree>
    <p:extLst>
      <p:ext uri="{BB962C8B-B14F-4D97-AF65-F5344CB8AC3E}">
        <p14:creationId xmlns:p14="http://schemas.microsoft.com/office/powerpoint/2010/main" val="165222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22</a:t>
            </a:fld>
            <a:endParaRPr lang="en-US"/>
          </a:p>
        </p:txBody>
      </p:sp>
    </p:spTree>
    <p:extLst>
      <p:ext uri="{BB962C8B-B14F-4D97-AF65-F5344CB8AC3E}">
        <p14:creationId xmlns:p14="http://schemas.microsoft.com/office/powerpoint/2010/main" val="397525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23</a:t>
            </a:fld>
            <a:endParaRPr lang="en-US"/>
          </a:p>
        </p:txBody>
      </p:sp>
    </p:spTree>
    <p:extLst>
      <p:ext uri="{BB962C8B-B14F-4D97-AF65-F5344CB8AC3E}">
        <p14:creationId xmlns:p14="http://schemas.microsoft.com/office/powerpoint/2010/main" val="1492207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24</a:t>
            </a:fld>
            <a:endParaRPr lang="en-US"/>
          </a:p>
        </p:txBody>
      </p:sp>
    </p:spTree>
    <p:extLst>
      <p:ext uri="{BB962C8B-B14F-4D97-AF65-F5344CB8AC3E}">
        <p14:creationId xmlns:p14="http://schemas.microsoft.com/office/powerpoint/2010/main" val="256496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25</a:t>
            </a:fld>
            <a:endParaRPr lang="en-US"/>
          </a:p>
        </p:txBody>
      </p:sp>
    </p:spTree>
    <p:extLst>
      <p:ext uri="{BB962C8B-B14F-4D97-AF65-F5344CB8AC3E}">
        <p14:creationId xmlns:p14="http://schemas.microsoft.com/office/powerpoint/2010/main" val="109344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4</a:t>
            </a:fld>
            <a:endParaRPr lang="en-US"/>
          </a:p>
        </p:txBody>
      </p:sp>
    </p:spTree>
    <p:extLst>
      <p:ext uri="{BB962C8B-B14F-4D97-AF65-F5344CB8AC3E}">
        <p14:creationId xmlns:p14="http://schemas.microsoft.com/office/powerpoint/2010/main" val="128119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5</a:t>
            </a:fld>
            <a:endParaRPr lang="en-US"/>
          </a:p>
        </p:txBody>
      </p:sp>
    </p:spTree>
    <p:extLst>
      <p:ext uri="{BB962C8B-B14F-4D97-AF65-F5344CB8AC3E}">
        <p14:creationId xmlns:p14="http://schemas.microsoft.com/office/powerpoint/2010/main" val="281369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6</a:t>
            </a:fld>
            <a:endParaRPr lang="en-US"/>
          </a:p>
        </p:txBody>
      </p:sp>
    </p:spTree>
    <p:extLst>
      <p:ext uri="{BB962C8B-B14F-4D97-AF65-F5344CB8AC3E}">
        <p14:creationId xmlns:p14="http://schemas.microsoft.com/office/powerpoint/2010/main" val="33594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7</a:t>
            </a:fld>
            <a:endParaRPr lang="en-US"/>
          </a:p>
        </p:txBody>
      </p:sp>
    </p:spTree>
    <p:extLst>
      <p:ext uri="{BB962C8B-B14F-4D97-AF65-F5344CB8AC3E}">
        <p14:creationId xmlns:p14="http://schemas.microsoft.com/office/powerpoint/2010/main" val="312174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8</a:t>
            </a:fld>
            <a:endParaRPr lang="en-US"/>
          </a:p>
        </p:txBody>
      </p:sp>
    </p:spTree>
    <p:extLst>
      <p:ext uri="{BB962C8B-B14F-4D97-AF65-F5344CB8AC3E}">
        <p14:creationId xmlns:p14="http://schemas.microsoft.com/office/powerpoint/2010/main" val="26952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9</a:t>
            </a:fld>
            <a:endParaRPr lang="en-US"/>
          </a:p>
        </p:txBody>
      </p:sp>
    </p:spTree>
    <p:extLst>
      <p:ext uri="{BB962C8B-B14F-4D97-AF65-F5344CB8AC3E}">
        <p14:creationId xmlns:p14="http://schemas.microsoft.com/office/powerpoint/2010/main" val="428138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10</a:t>
            </a:fld>
            <a:endParaRPr lang="en-US"/>
          </a:p>
        </p:txBody>
      </p:sp>
    </p:spTree>
    <p:extLst>
      <p:ext uri="{BB962C8B-B14F-4D97-AF65-F5344CB8AC3E}">
        <p14:creationId xmlns:p14="http://schemas.microsoft.com/office/powerpoint/2010/main" val="173027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14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3436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35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889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1081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10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023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749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923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59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799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284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0"/>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5907884"/>
            <a:ext cx="8077200" cy="32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550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42900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13"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64.sv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image" Target="../media/image2.sv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30.png"/><Relationship Id="rId10" Type="http://schemas.openxmlformats.org/officeDocument/2006/relationships/image" Target="../media/image28.png"/><Relationship Id="rId9" Type="http://schemas.openxmlformats.org/officeDocument/2006/relationships/image" Target="../media/image27.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3726656" y="1481138"/>
            <a:ext cx="10970421" cy="7236618"/>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54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5305424" y="5829300"/>
            <a:ext cx="8467136" cy="92333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5400" b="1" dirty="0">
                <a:solidFill>
                  <a:srgbClr val="000099"/>
                </a:solidFill>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Môn:Ngữ</a:t>
            </a:r>
            <a:r>
              <a:rPr lang="en-US" sz="5400" b="1" dirty="0">
                <a:solidFill>
                  <a:srgbClr val="000099"/>
                </a:solidFill>
                <a:latin typeface="Arial" panose="020B0604020202020204" pitchFamily="34" charset="0"/>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văn</a:t>
            </a:r>
            <a:r>
              <a:rPr lang="en-US" sz="5400" b="1" dirty="0">
                <a:solidFill>
                  <a:srgbClr val="000099"/>
                </a:solidFill>
                <a:latin typeface="Arial" panose="020B0604020202020204" pitchFamily="34" charset="0"/>
                <a:cs typeface="Arial" panose="020B0604020202020204" pitchFamily="34" charset="0"/>
              </a:rPr>
              <a:t> - </a:t>
            </a:r>
            <a:r>
              <a:rPr lang="en-US" sz="5400" b="1" dirty="0" err="1">
                <a:solidFill>
                  <a:srgbClr val="000099"/>
                </a:solidFill>
                <a:latin typeface="Arial" panose="020B0604020202020204" pitchFamily="34" charset="0"/>
                <a:cs typeface="Arial" panose="020B0604020202020204" pitchFamily="34" charset="0"/>
              </a:rPr>
              <a:t>Lớp</a:t>
            </a:r>
            <a:r>
              <a:rPr lang="en-US" sz="5400" b="1" dirty="0">
                <a:solidFill>
                  <a:srgbClr val="000099"/>
                </a:solidFill>
                <a:latin typeface="Arial" panose="020B0604020202020204" pitchFamily="34" charset="0"/>
                <a:cs typeface="Arial" panose="020B0604020202020204" pitchFamily="34" charset="0"/>
              </a:rPr>
              <a:t> </a:t>
            </a:r>
            <a:r>
              <a:rPr lang="en-US" sz="5400" b="1" dirty="0" smtClean="0">
                <a:solidFill>
                  <a:srgbClr val="000099"/>
                </a:solidFill>
                <a:latin typeface="Arial" panose="020B0604020202020204" pitchFamily="34" charset="0"/>
                <a:cs typeface="Arial" panose="020B0604020202020204" pitchFamily="34" charset="0"/>
              </a:rPr>
              <a:t>8</a:t>
            </a:r>
            <a:endParaRPr lang="en-US" sz="5400" b="1" dirty="0">
              <a:solidFill>
                <a:srgbClr val="000099"/>
              </a:solidFill>
              <a:latin typeface="Arial" panose="020B0604020202020204" pitchFamily="34" charset="0"/>
              <a:cs typeface="Arial" panose="020B0604020202020204" pitchFamily="34" charset="0"/>
            </a:endParaRP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302" y="3507582"/>
            <a:ext cx="72152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3657600"/>
            <a:ext cx="1371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188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723900"/>
            <a:ext cx="15849600" cy="7429500"/>
          </a:xfrm>
          <a:prstGeom prst="rect">
            <a:avLst/>
          </a:prstGeom>
        </p:spPr>
      </p:pic>
      <p:pic>
        <p:nvPicPr>
          <p:cNvPr id="2" name="Picture 1"/>
          <p:cNvPicPr>
            <a:picLocks noChangeAspect="1"/>
          </p:cNvPicPr>
          <p:nvPr/>
        </p:nvPicPr>
        <p:blipFill>
          <a:blip r:embed="rId4"/>
          <a:stretch>
            <a:fillRect/>
          </a:stretch>
        </p:blipFill>
        <p:spPr>
          <a:xfrm>
            <a:off x="5943600" y="8512910"/>
            <a:ext cx="7163421" cy="1774090"/>
          </a:xfrm>
          <a:prstGeom prst="rect">
            <a:avLst/>
          </a:prstGeom>
        </p:spPr>
      </p:pic>
    </p:spTree>
    <p:extLst>
      <p:ext uri="{BB962C8B-B14F-4D97-AF65-F5344CB8AC3E}">
        <p14:creationId xmlns:p14="http://schemas.microsoft.com/office/powerpoint/2010/main" val="2003948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ng lụa Vạn Phúc có gì? TOP 5 trải nghiệm thú vị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23900"/>
            <a:ext cx="12573000" cy="8910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3944600" y="2139898"/>
            <a:ext cx="3670110" cy="6078239"/>
          </a:xfrm>
          <a:prstGeom prst="rect">
            <a:avLst/>
          </a:prstGeom>
        </p:spPr>
      </p:pic>
    </p:spTree>
    <p:extLst>
      <p:ext uri="{BB962C8B-B14F-4D97-AF65-F5344CB8AC3E}">
        <p14:creationId xmlns:p14="http://schemas.microsoft.com/office/powerpoint/2010/main" val="2217683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a:xfrm>
            <a:off x="13192321" y="488097"/>
            <a:ext cx="4682560" cy="41148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11" name="Freeform 5"/>
          <p:cNvSpPr/>
          <p:nvPr/>
        </p:nvSpPr>
        <p:spPr>
          <a:xfrm>
            <a:off x="10744200" y="7581900"/>
            <a:ext cx="7315200" cy="2420823"/>
          </a:xfrm>
          <a:custGeom>
            <a:avLst/>
            <a:gdLst/>
            <a:ahLst/>
            <a:cxnLst/>
            <a:rect l="l" t="t" r="r" b="b"/>
            <a:pathLst>
              <a:path w="7315200" h="2420823">
                <a:moveTo>
                  <a:pt x="0" y="0"/>
                </a:moveTo>
                <a:lnTo>
                  <a:pt x="7315200" y="0"/>
                </a:lnTo>
                <a:lnTo>
                  <a:pt x="7315200" y="2420823"/>
                </a:lnTo>
                <a:lnTo>
                  <a:pt x="0" y="2420823"/>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89753" y="476578"/>
            <a:ext cx="5113105" cy="3774401"/>
          </a:xfrm>
          <a:custGeom>
            <a:avLst/>
            <a:gdLst/>
            <a:ahLst/>
            <a:cxnLst/>
            <a:rect l="l" t="t" r="r" b="b"/>
            <a:pathLst>
              <a:path w="5113105" h="3774401">
                <a:moveTo>
                  <a:pt x="0" y="0"/>
                </a:moveTo>
                <a:lnTo>
                  <a:pt x="5113106" y="0"/>
                </a:lnTo>
                <a:lnTo>
                  <a:pt x="5113106" y="3774401"/>
                </a:lnTo>
                <a:lnTo>
                  <a:pt x="0" y="3774401"/>
                </a:lnTo>
                <a:lnTo>
                  <a:pt x="0" y="0"/>
                </a:lnTo>
                <a:close/>
              </a:path>
            </a:pathLst>
          </a:custGeom>
          <a: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a:blipFill>
        </p:spPr>
      </p:sp>
      <p:sp>
        <p:nvSpPr>
          <p:cNvPr id="13" name="Freeform 8"/>
          <p:cNvSpPr/>
          <p:nvPr/>
        </p:nvSpPr>
        <p:spPr>
          <a:xfrm>
            <a:off x="1071082" y="-346349"/>
            <a:ext cx="2721794" cy="6180983"/>
          </a:xfrm>
          <a:custGeom>
            <a:avLst/>
            <a:gdLst/>
            <a:ahLst/>
            <a:cxnLst/>
            <a:rect l="l" t="t" r="r" b="b"/>
            <a:pathLst>
              <a:path w="2721794" h="6180983">
                <a:moveTo>
                  <a:pt x="0" y="0"/>
                </a:moveTo>
                <a:lnTo>
                  <a:pt x="2721794" y="0"/>
                </a:lnTo>
                <a:lnTo>
                  <a:pt x="2721794" y="6180983"/>
                </a:lnTo>
                <a:lnTo>
                  <a:pt x="0" y="6180983"/>
                </a:lnTo>
                <a:lnTo>
                  <a:pt x="0" y="0"/>
                </a:lnTo>
                <a:close/>
              </a:path>
            </a:pathLst>
          </a:custGeom>
          <a: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8800"/>
                      </a14:imgEffect>
                      <a14:imgEffect>
                        <a14:brightnessContrast bright="40000" contrast="-40000"/>
                      </a14:imgEffect>
                    </a14:imgLayer>
                  </a14:imgProps>
                </a:ext>
                <a:ext uri="{96DAC541-7B7A-43D3-8B79-37D633B846F1}">
                  <asvg:svgBlip xmlns:asvg="http://schemas.microsoft.com/office/drawing/2016/SVG/main" xmlns="" r:embed="rId14"/>
                </a:ext>
              </a:extLst>
            </a:blip>
            <a:stretch>
              <a:fillRect l="-535414"/>
            </a:stretch>
          </a:blipFill>
        </p:spPr>
      </p:sp>
      <p:sp>
        <p:nvSpPr>
          <p:cNvPr id="14" name="Freeform 4"/>
          <p:cNvSpPr/>
          <p:nvPr/>
        </p:nvSpPr>
        <p:spPr>
          <a:xfrm>
            <a:off x="0" y="7277100"/>
            <a:ext cx="8534400" cy="2784310"/>
          </a:xfrm>
          <a:custGeom>
            <a:avLst/>
            <a:gdLst/>
            <a:ahLst/>
            <a:cxnLst/>
            <a:rect l="l" t="t" r="r" b="b"/>
            <a:pathLst>
              <a:path w="15470866" h="7060341">
                <a:moveTo>
                  <a:pt x="0" y="0"/>
                </a:moveTo>
                <a:lnTo>
                  <a:pt x="15470866" y="0"/>
                </a:lnTo>
                <a:lnTo>
                  <a:pt x="15470866" y="7060341"/>
                </a:lnTo>
                <a:lnTo>
                  <a:pt x="0" y="70603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2" name="Picture 1"/>
          <p:cNvPicPr>
            <a:picLocks noChangeAspect="1"/>
          </p:cNvPicPr>
          <p:nvPr/>
        </p:nvPicPr>
        <p:blipFill>
          <a:blip r:embed="rId17"/>
          <a:stretch>
            <a:fillRect/>
          </a:stretch>
        </p:blipFill>
        <p:spPr>
          <a:xfrm>
            <a:off x="1092199" y="855613"/>
            <a:ext cx="17088569" cy="5700254"/>
          </a:xfrm>
          <a:prstGeom prst="rect">
            <a:avLst/>
          </a:prstGeom>
        </p:spPr>
      </p:pic>
    </p:spTree>
    <p:extLst>
      <p:ext uri="{BB962C8B-B14F-4D97-AF65-F5344CB8AC3E}">
        <p14:creationId xmlns:p14="http://schemas.microsoft.com/office/powerpoint/2010/main" val="371945055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52004" y="2324177"/>
            <a:ext cx="9708342" cy="5951243"/>
          </a:xfrm>
          <a:prstGeom prst="rect">
            <a:avLst/>
          </a:prstGeom>
        </p:spPr>
      </p:pic>
      <p:sp>
        <p:nvSpPr>
          <p:cNvPr id="9" name="Freeform 2"/>
          <p:cNvSpPr/>
          <p:nvPr/>
        </p:nvSpPr>
        <p:spPr>
          <a:xfrm>
            <a:off x="533400" y="1731453"/>
            <a:ext cx="7118604" cy="8229600"/>
          </a:xfrm>
          <a:custGeom>
            <a:avLst/>
            <a:gdLst/>
            <a:ahLst/>
            <a:cxnLst/>
            <a:rect l="l" t="t" r="r" b="b"/>
            <a:pathLst>
              <a:path w="7118604" h="8229600">
                <a:moveTo>
                  <a:pt x="0" y="0"/>
                </a:moveTo>
                <a:lnTo>
                  <a:pt x="7118604" y="0"/>
                </a:lnTo>
                <a:lnTo>
                  <a:pt x="711860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1778766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Lựa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05000" y="2019300"/>
            <a:ext cx="6090920" cy="4154984"/>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danh</a:t>
            </a:r>
            <a:r>
              <a:rPr lang="en-US" sz="4400" dirty="0">
                <a:solidFill>
                  <a:srgbClr val="000000"/>
                </a:solidFill>
                <a:latin typeface="Times New Roman" panose="02020603050405020304" pitchFamily="18" charset="0"/>
                <a:cs typeface="Times New Roman" panose="02020603050405020304" pitchFamily="18" charset="0"/>
              </a:rPr>
              <a:t> lam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món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5" name="Rectangle 4"/>
          <p:cNvSpPr/>
          <p:nvPr/>
        </p:nvSpPr>
        <p:spPr>
          <a:xfrm>
            <a:off x="9207500" y="2019300"/>
            <a:ext cx="6477000" cy="3477875"/>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t>
            </a:r>
            <a:r>
              <a:rPr lang="en-US" sz="4400" dirty="0" err="1" smtClean="0">
                <a:solidFill>
                  <a:srgbClr val="000000"/>
                </a:solidFill>
                <a:latin typeface="Times New Roman" panose="02020603050405020304" pitchFamily="18" charset="0"/>
                <a:cs typeface="Times New Roman" panose="02020603050405020304" pitchFamily="18" charset="0"/>
              </a:rPr>
              <a:t>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phở</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6" name="Freeform 2"/>
          <p:cNvSpPr/>
          <p:nvPr/>
        </p:nvSpPr>
        <p:spPr>
          <a:xfrm>
            <a:off x="13403965" y="7704486"/>
            <a:ext cx="4561069" cy="4230992"/>
          </a:xfrm>
          <a:custGeom>
            <a:avLst/>
            <a:gdLst/>
            <a:ahLst/>
            <a:cxnLst/>
            <a:rect l="l" t="t" r="r" b="b"/>
            <a:pathLst>
              <a:path w="4561069" h="4230992">
                <a:moveTo>
                  <a:pt x="0" y="0"/>
                </a:moveTo>
                <a:lnTo>
                  <a:pt x="4561069" y="0"/>
                </a:lnTo>
                <a:lnTo>
                  <a:pt x="4561069" y="4230992"/>
                </a:lnTo>
                <a:lnTo>
                  <a:pt x="0" y="4230992"/>
                </a:lnTo>
                <a:lnTo>
                  <a:pt x="0" y="0"/>
                </a:lnTo>
                <a:close/>
              </a:path>
            </a:pathLst>
          </a:custGeom>
          <a:blipFill>
            <a:blip r:embed="rId3"/>
            <a:stretch>
              <a:fillRect/>
            </a:stretch>
          </a:blipFill>
        </p:spPr>
      </p:sp>
      <p:sp>
        <p:nvSpPr>
          <p:cNvPr id="8" name="Freeform 5"/>
          <p:cNvSpPr/>
          <p:nvPr/>
        </p:nvSpPr>
        <p:spPr>
          <a:xfrm>
            <a:off x="-7777622" y="7886700"/>
            <a:ext cx="12728082" cy="8539386"/>
          </a:xfrm>
          <a:custGeom>
            <a:avLst/>
            <a:gdLst/>
            <a:ahLst/>
            <a:cxnLst/>
            <a:rect l="l" t="t" r="r" b="b"/>
            <a:pathLst>
              <a:path w="12728082" h="8539386">
                <a:moveTo>
                  <a:pt x="0" y="0"/>
                </a:moveTo>
                <a:lnTo>
                  <a:pt x="12728081" y="0"/>
                </a:lnTo>
                <a:lnTo>
                  <a:pt x="12728081" y="8539385"/>
                </a:lnTo>
                <a:lnTo>
                  <a:pt x="0" y="85393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Rectangle 8"/>
          <p:cNvSpPr/>
          <p:nvPr/>
        </p:nvSpPr>
        <p:spPr>
          <a:xfrm>
            <a:off x="533400" y="6257936"/>
            <a:ext cx="17297400" cy="1446550"/>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t>
            </a:r>
            <a:r>
              <a:rPr lang="en-US" sz="4400" dirty="0" err="1" smtClean="0">
                <a:solidFill>
                  <a:srgbClr val="000000"/>
                </a:solidFill>
                <a:latin typeface="Times New Roman" panose="02020603050405020304" pitchFamily="18" charset="0"/>
                <a:cs typeface="Times New Roman" panose="02020603050405020304" pitchFamily="18" charset="0"/>
              </a:rPr>
              <a: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7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200400" y="1790700"/>
            <a:ext cx="13563600" cy="2800767"/>
          </a:xfrm>
          <a:prstGeom prst="rect">
            <a:avLst/>
          </a:prstGeom>
        </p:spPr>
        <p:txBody>
          <a:bodyPr wrap="square">
            <a:spAutoFit/>
          </a:bodyPr>
          <a:lstStyle/>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Em</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bày</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về</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phương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diện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nào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sản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phẩm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văn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hóa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truyền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endParaRPr lang="en-US" sz="4400" i="1" dirty="0" smtClean="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endParaRPr lang="en-US" sz="4400" i="1" dirty="0" smtClean="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Vì</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vậy</a:t>
            </a:r>
            <a:r>
              <a:rPr lang="en-US" sz="4400" i="1"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790700"/>
            <a:ext cx="1483206" cy="1483206"/>
          </a:xfrm>
          <a:prstGeom prst="rect">
            <a:avLst/>
          </a:prstGeom>
        </p:spPr>
      </p:pic>
      <p:sp>
        <p:nvSpPr>
          <p:cNvPr id="5" name="Rectangle 4"/>
          <p:cNvSpPr/>
          <p:nvPr/>
        </p:nvSpPr>
        <p:spPr>
          <a:xfrm>
            <a:off x="533400" y="5295900"/>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528320" y="6385053"/>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then </a:t>
            </a:r>
            <a:r>
              <a:rPr lang="en-US" sz="4400" dirty="0" err="1">
                <a:solidFill>
                  <a:srgbClr val="000000"/>
                </a:solidFill>
                <a:latin typeface="Times New Roman" panose="02020603050405020304" pitchFamily="18" charset="0"/>
                <a:cs typeface="Times New Roman" panose="02020603050405020304" pitchFamily="18" charset="0"/>
              </a:rPr>
              <a:t>chốt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7" name="Freeform 5"/>
          <p:cNvSpPr/>
          <p:nvPr/>
        </p:nvSpPr>
        <p:spPr>
          <a:xfrm rot="10800000">
            <a:off x="8534400" y="8267700"/>
            <a:ext cx="10405762" cy="3200400"/>
          </a:xfrm>
          <a:custGeom>
            <a:avLst/>
            <a:gdLst/>
            <a:ahLst/>
            <a:cxnLst/>
            <a:rect l="l" t="t" r="r" b="b"/>
            <a:pathLst>
              <a:path w="8591360" h="9488450">
                <a:moveTo>
                  <a:pt x="0" y="0"/>
                </a:moveTo>
                <a:lnTo>
                  <a:pt x="8591360" y="0"/>
                </a:lnTo>
                <a:lnTo>
                  <a:pt x="8591360" y="9488450"/>
                </a:lnTo>
                <a:lnTo>
                  <a:pt x="0" y="9488450"/>
                </a:lnTo>
                <a:lnTo>
                  <a:pt x="0" y="0"/>
                </a:lnTo>
                <a:close/>
              </a:path>
            </a:pathLst>
          </a:custGeom>
          <a:blipFill>
            <a:blip r:embed="rId4">
              <a:extLst>
                <a:ext uri="{96DAC541-7B7A-43D3-8B79-37D633B846F1}">
                  <asvg:svgBlip xmlns:asvg="http://schemas.microsoft.com/office/drawing/2016/SVG/main" xmlns="" r:embed="rId5"/>
                </a:ext>
              </a:extLst>
            </a:blip>
            <a:srcRect/>
            <a:stretch>
              <a:fillRect t="-465479" b="-1"/>
            </a:stretch>
          </a:blipFill>
        </p:spPr>
      </p:sp>
    </p:spTree>
    <p:extLst>
      <p:ext uri="{BB962C8B-B14F-4D97-AF65-F5344CB8AC3E}">
        <p14:creationId xmlns:p14="http://schemas.microsoft.com/office/powerpoint/2010/main" val="74740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609600" y="1485900"/>
            <a:ext cx="10716267" cy="5297929"/>
          </a:xfrm>
          <a:prstGeom prst="rect">
            <a:avLst/>
          </a:prstGeom>
        </p:spPr>
      </p:pic>
      <p:sp>
        <p:nvSpPr>
          <p:cNvPr id="8" name="Freeform 3"/>
          <p:cNvSpPr/>
          <p:nvPr/>
        </p:nvSpPr>
        <p:spPr>
          <a:xfrm>
            <a:off x="9982200" y="5905500"/>
            <a:ext cx="7155820" cy="3989370"/>
          </a:xfrm>
          <a:custGeom>
            <a:avLst/>
            <a:gdLst/>
            <a:ahLst/>
            <a:cxnLst/>
            <a:rect l="l" t="t" r="r" b="b"/>
            <a:pathLst>
              <a:path w="7155820" h="3989370">
                <a:moveTo>
                  <a:pt x="0" y="0"/>
                </a:moveTo>
                <a:lnTo>
                  <a:pt x="7155820" y="0"/>
                </a:lnTo>
                <a:lnTo>
                  <a:pt x="7155820" y="3989370"/>
                </a:lnTo>
                <a:lnTo>
                  <a:pt x="0" y="3989370"/>
                </a:lnTo>
                <a:lnTo>
                  <a:pt x="0" y="0"/>
                </a:lnTo>
                <a:close/>
              </a:path>
            </a:pathLst>
          </a:custGeom>
          <a:blipFill>
            <a:blip r:embed="rId4"/>
            <a:stretch>
              <a:fillRect/>
            </a:stretch>
          </a:blipFill>
        </p:spPr>
      </p:sp>
    </p:spTree>
    <p:extLst>
      <p:ext uri="{BB962C8B-B14F-4D97-AF65-F5344CB8AC3E}">
        <p14:creationId xmlns:p14="http://schemas.microsoft.com/office/powerpoint/2010/main" val="1924593804"/>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19100"/>
            <a:ext cx="17449800" cy="9571851"/>
          </a:xfrm>
          <a:prstGeom prst="rect">
            <a:avLst/>
          </a:prstGeom>
        </p:spPr>
        <p:txBody>
          <a:bodyPr wrap="square">
            <a:spAutoFit/>
          </a:bodyPr>
          <a:lstStyle/>
          <a:p>
            <a:pPr algn="just"/>
            <a:r>
              <a:rPr lang="vi-VN" sz="4400" dirty="0">
                <a:latin typeface="+mj-lt"/>
              </a:rPr>
              <a:t>- </a:t>
            </a:r>
            <a:r>
              <a:rPr lang="vi-VN" sz="4400" b="1" dirty="0">
                <a:latin typeface="+mj-lt"/>
              </a:rPr>
              <a:t>Mở đầu</a:t>
            </a:r>
            <a:r>
              <a:rPr lang="vi-VN" sz="4400" dirty="0">
                <a:latin typeface="+mj-lt"/>
              </a:rPr>
              <a:t>: Giới thiệu tên sản phẩm văn hóa truyền thống và nêu khái quát ý kiến của em về sản phẩm văn hóa đó trong cuộc sống hiện tại.</a:t>
            </a:r>
          </a:p>
          <a:p>
            <a:pPr algn="just"/>
            <a:r>
              <a:rPr lang="vi-VN" sz="4400" dirty="0">
                <a:latin typeface="+mj-lt"/>
              </a:rPr>
              <a:t>- </a:t>
            </a:r>
            <a:r>
              <a:rPr lang="vi-VN" sz="4400" b="1" dirty="0">
                <a:latin typeface="+mj-lt"/>
              </a:rPr>
              <a:t>Triển khai</a:t>
            </a:r>
            <a:r>
              <a:rPr lang="vi-VN" sz="4400" dirty="0">
                <a:latin typeface="+mj-lt"/>
              </a:rPr>
              <a:t>:</a:t>
            </a:r>
          </a:p>
          <a:p>
            <a:pPr algn="just"/>
            <a:r>
              <a:rPr lang="vi-VN" sz="4400" dirty="0">
                <a:latin typeface="+mj-lt"/>
              </a:rPr>
              <a:t>+ Nêu ngắn gọn một số thông tin cơ bản về sản phẩm văn hóa truyền thống: nơi ra đời của sản phẩm, vị trí của sản phẩm, ý nghĩa của sản phẩm,…</a:t>
            </a:r>
          </a:p>
          <a:p>
            <a:pPr algn="just"/>
            <a:r>
              <a:rPr lang="vi-VN" sz="4400" dirty="0">
                <a:latin typeface="+mj-lt"/>
              </a:rPr>
              <a:t>+ Trình bày ý kiến nhận xét, đánh giá về sản phẩm văn hóa truyền thống (của quê hương, đất nước). Tùy theo đề tài và thời gian, có thể chọn trình bày ý kiến về một vài khía cạnh: hiện trạng, giá trị, hướng bảo tồn, phát triển,… sản phẩm văn hóa đó trong cuộc sống hiện tại. Chú ý đưa ra các lí lẽ, bằng chứng làm cơ sở cho ý kiến của em.</a:t>
            </a:r>
          </a:p>
          <a:p>
            <a:pPr algn="just"/>
            <a:r>
              <a:rPr lang="vi-VN" sz="4400" dirty="0">
                <a:latin typeface="+mj-lt"/>
              </a:rPr>
              <a:t>+ Sử dụng ngôn ngữ cơ thể (cử chỉ, điệu bộ, nét mặt,…) và điều chỉnh ngữ điệu nói cho phù hợp.</a:t>
            </a:r>
          </a:p>
          <a:p>
            <a:pPr algn="just"/>
            <a:r>
              <a:rPr lang="en-US" sz="4400" dirty="0" smtClean="0">
                <a:latin typeface="+mj-lt"/>
              </a:rPr>
              <a:t>-</a:t>
            </a:r>
            <a:r>
              <a:rPr lang="en-US" sz="4400" b="1" dirty="0" smtClean="0">
                <a:latin typeface="+mj-lt"/>
              </a:rPr>
              <a:t> </a:t>
            </a:r>
            <a:r>
              <a:rPr lang="vi-VN" sz="4400" b="1" dirty="0" smtClean="0">
                <a:latin typeface="+mj-lt"/>
              </a:rPr>
              <a:t>Kết </a:t>
            </a:r>
            <a:r>
              <a:rPr lang="vi-VN" sz="4400" b="1" dirty="0">
                <a:latin typeface="+mj-lt"/>
              </a:rPr>
              <a:t>luận</a:t>
            </a:r>
            <a:r>
              <a:rPr lang="vi-VN" sz="4400" dirty="0">
                <a:latin typeface="+mj-lt"/>
              </a:rPr>
              <a:t>: Khẳng định ý nghĩa của sản phẩm văn hóa truyền thống đối với cuộc sống hiện tại.</a:t>
            </a:r>
            <a:endParaRPr lang="vi-VN" sz="4400" b="0" i="0" dirty="0">
              <a:effectLst/>
              <a:latin typeface="+mj-lt"/>
            </a:endParaRPr>
          </a:p>
        </p:txBody>
      </p:sp>
    </p:spTree>
    <p:extLst>
      <p:ext uri="{BB962C8B-B14F-4D97-AF65-F5344CB8AC3E}">
        <p14:creationId xmlns:p14="http://schemas.microsoft.com/office/powerpoint/2010/main" val="697188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a:xfrm>
            <a:off x="12107096" y="2310906"/>
            <a:ext cx="4176522" cy="8229600"/>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3"/>
            <a:stretch>
              <a:fillRect/>
            </a:stretch>
          </a:blipFill>
        </p:spPr>
      </p:sp>
      <p:pic>
        <p:nvPicPr>
          <p:cNvPr id="5" name="Picture 4"/>
          <p:cNvPicPr>
            <a:picLocks noChangeAspect="1"/>
          </p:cNvPicPr>
          <p:nvPr/>
        </p:nvPicPr>
        <p:blipFill rotWithShape="1">
          <a:blip r:embed="rId4"/>
          <a:srcRect l="30674" r="30322"/>
          <a:stretch/>
        </p:blipFill>
        <p:spPr>
          <a:xfrm>
            <a:off x="2971800" y="27940"/>
            <a:ext cx="7467600" cy="10764108"/>
          </a:xfrm>
          <a:prstGeom prst="rect">
            <a:avLst/>
          </a:prstGeom>
        </p:spPr>
      </p:pic>
    </p:spTree>
    <p:extLst>
      <p:ext uri="{BB962C8B-B14F-4D97-AF65-F5344CB8AC3E}">
        <p14:creationId xmlns:p14="http://schemas.microsoft.com/office/powerpoint/2010/main" val="42462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33804"/>
            <a:ext cx="16840200" cy="9510296"/>
          </a:xfrm>
          <a:prstGeom prst="rect">
            <a:avLst/>
          </a:prstGeom>
        </p:spPr>
        <p:txBody>
          <a:bodyPr wrap="square">
            <a:spAutoFit/>
          </a:bodyPr>
          <a:lstStyle/>
          <a:p>
            <a:r>
              <a:rPr lang="vi-VN"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cs typeface="Times New Roman" panose="02020603050405020304" pitchFamily="18" charset="0"/>
              </a:rPr>
              <a:t>Dàn </a:t>
            </a:r>
            <a:r>
              <a:rPr lang="vi-VN" sz="3600" b="1" dirty="0">
                <a:latin typeface="Times New Roman" panose="02020603050405020304" pitchFamily="18" charset="0"/>
                <a:cs typeface="Times New Roman" panose="02020603050405020304" pitchFamily="18" charset="0"/>
              </a:rPr>
              <a:t>ý trình bày ý kiến về sản phẩm văn hóa truyền thống </a:t>
            </a:r>
            <a:r>
              <a:rPr lang="en-US" sz="3600" b="1" dirty="0" smtClean="0">
                <a:latin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cs typeface="Times New Roman" panose="02020603050405020304" pitchFamily="18" charset="0"/>
              </a:rPr>
              <a:t>Áo dài</a:t>
            </a:r>
            <a:r>
              <a:rPr lang="en-US" sz="3600" b="1"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r>
              <a:rPr lang="en-US" sz="3600" b="1" dirty="0" smtClean="0">
                <a:latin typeface="Times New Roman" panose="02020603050405020304" pitchFamily="18" charset="0"/>
                <a:cs typeface="Times New Roman" panose="02020603050405020304" pitchFamily="18" charset="0"/>
              </a:rPr>
              <a:t>a</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Mở đầu:</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Lời chào.</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Khái quát về sản phẩm văn hóa truyền thống: Áo </a:t>
            </a:r>
            <a:r>
              <a:rPr lang="vi-VN" sz="3600" dirty="0"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b.</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Triển khai:</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Thời gian xuất hiện: Thời Lê Trung Hưng và nổi tiếng ở thời Pháp.</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Nhiều kiểu dáng khác nhau.</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Những họa tiết đậm chất Việt Nam như: hoa sen, chiếc nón,...</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 hiện đại như: áo dài cổ tròn, áo dài cổ vuông.</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Ý nghĩa:</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Trang phục đó vừa trang trọng, quyến rũ nhưng vẫn giữ được nét sang trọng và quý phái.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Đó không chỉ là trang phục của riêng người phụ nữ mà còn là trang phục đại diện cho cả dân tộc Việt Nam.</a:t>
            </a:r>
            <a:br>
              <a:rPr lang="vi-VN" sz="3600"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c.</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Kết thúc:</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Khẳng định lại ý nghĩa của tà áo dài.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Gửi lời cảm ơn.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3042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80" b="84758" l="16339" r="88915">
                        <a14:foregroundMark x1="19977" y1="36374" x2="73268" y2="25693"/>
                        <a14:foregroundMark x1="29561" y1="22748" x2="31120" y2="24423"/>
                        <a14:foregroundMark x1="18880" y1="46478" x2="45843" y2="74076"/>
                        <a14:foregroundMark x1="28926" y1="46132" x2="34238" y2="71709"/>
                        <a14:foregroundMark x1="37644" y1="73730" x2="64145" y2="47229"/>
                        <a14:foregroundMark x1="49885" y1="53406" x2="52829" y2="76559"/>
                        <a14:foregroundMark x1="53580" y1="32333" x2="78580" y2="51443"/>
                        <a14:foregroundMark x1="78233" y1="22286" x2="83661" y2="44919"/>
                        <a14:foregroundMark x1="59180" y1="71247" x2="86028" y2="45208"/>
                        <a14:foregroundMark x1="46016" y1="35450" x2="68014" y2="56524"/>
                        <a14:foregroundMark x1="34527" y1="70958" x2="46016" y2="77598"/>
                        <a14:foregroundMark x1="71305" y1="70785" x2="75462" y2="43360"/>
                        <a14:foregroundMark x1="85855" y1="51097" x2="60566" y2="57333"/>
                        <a14:foregroundMark x1="50635" y1="38395" x2="74827" y2="36201"/>
                        <a14:foregroundMark x1="67841" y1="45381" x2="72691" y2="65358"/>
                      </a14:backgroundRemoval>
                    </a14:imgEffect>
                  </a14:imgLayer>
                </a14:imgProps>
              </a:ext>
              <a:ext uri="{28A0092B-C50C-407E-A947-70E740481C1C}">
                <a14:useLocalDpi xmlns:a14="http://schemas.microsoft.com/office/drawing/2010/main" val="0"/>
              </a:ext>
            </a:extLst>
          </a:blip>
          <a:srcRect l="12714" t="18024" r="9380" b="13953"/>
          <a:stretch/>
        </p:blipFill>
        <p:spPr>
          <a:xfrm>
            <a:off x="5486400" y="723900"/>
            <a:ext cx="10210800" cy="8915400"/>
          </a:xfrm>
          <a:prstGeom prst="rect">
            <a:avLst/>
          </a:prstGeom>
        </p:spPr>
      </p:pic>
      <p:pic>
        <p:nvPicPr>
          <p:cNvPr id="6" name="Picture 5"/>
          <p:cNvPicPr>
            <a:picLocks noChangeAspect="1"/>
          </p:cNvPicPr>
          <p:nvPr/>
        </p:nvPicPr>
        <p:blipFill>
          <a:blip r:embed="rId5"/>
          <a:stretch>
            <a:fillRect/>
          </a:stretch>
        </p:blipFill>
        <p:spPr>
          <a:xfrm>
            <a:off x="11887200" y="7891094"/>
            <a:ext cx="4359018" cy="1347333"/>
          </a:xfrm>
          <a:prstGeom prst="rect">
            <a:avLst/>
          </a:prstGeom>
        </p:spPr>
      </p:pic>
      <p:pic>
        <p:nvPicPr>
          <p:cNvPr id="7" name="Picture 6"/>
          <p:cNvPicPr>
            <a:picLocks noChangeAspect="1"/>
          </p:cNvPicPr>
          <p:nvPr/>
        </p:nvPicPr>
        <p:blipFill>
          <a:blip r:embed="rId6"/>
          <a:stretch>
            <a:fillRect/>
          </a:stretch>
        </p:blipFill>
        <p:spPr>
          <a:xfrm>
            <a:off x="-304800" y="885676"/>
            <a:ext cx="6102625" cy="8340051"/>
          </a:xfrm>
          <a:prstGeom prst="rect">
            <a:avLst/>
          </a:prstGeom>
        </p:spPr>
      </p:pic>
    </p:spTree>
    <p:extLst>
      <p:ext uri="{BB962C8B-B14F-4D97-AF65-F5344CB8AC3E}">
        <p14:creationId xmlns:p14="http://schemas.microsoft.com/office/powerpoint/2010/main" val="3232559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20000" y="2019300"/>
            <a:ext cx="8916020" cy="6077011"/>
          </a:xfrm>
          <a:prstGeom prst="rect">
            <a:avLst/>
          </a:prstGeom>
        </p:spPr>
      </p:pic>
      <p:sp>
        <p:nvSpPr>
          <p:cNvPr id="4" name="Freeform 4"/>
          <p:cNvSpPr/>
          <p:nvPr/>
        </p:nvSpPr>
        <p:spPr>
          <a:xfrm>
            <a:off x="833120" y="2628900"/>
            <a:ext cx="6781800" cy="5867400"/>
          </a:xfrm>
          <a:custGeom>
            <a:avLst/>
            <a:gdLst/>
            <a:ahLst/>
            <a:cxnLst/>
            <a:rect l="l" t="t" r="r" b="b"/>
            <a:pathLst>
              <a:path w="4052333" h="3636969">
                <a:moveTo>
                  <a:pt x="0" y="0"/>
                </a:moveTo>
                <a:lnTo>
                  <a:pt x="4052333" y="0"/>
                </a:lnTo>
                <a:lnTo>
                  <a:pt x="4052333" y="3636969"/>
                </a:lnTo>
                <a:lnTo>
                  <a:pt x="0" y="3636969"/>
                </a:lnTo>
                <a:lnTo>
                  <a:pt x="0" y="0"/>
                </a:lnTo>
                <a:close/>
              </a:path>
            </a:pathLst>
          </a:custGeom>
          <a:blipFill>
            <a:blip r:embed="rId4"/>
            <a:stretch>
              <a:fillRect/>
            </a:stretch>
          </a:blipFill>
        </p:spPr>
      </p:sp>
    </p:spTree>
    <p:extLst>
      <p:ext uri="{BB962C8B-B14F-4D97-AF65-F5344CB8AC3E}">
        <p14:creationId xmlns:p14="http://schemas.microsoft.com/office/powerpoint/2010/main" val="133372313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12954000" y="1714500"/>
            <a:ext cx="4617085" cy="6715760"/>
          </a:xfrm>
          <a:prstGeom prst="rect">
            <a:avLst/>
          </a:prstGeom>
        </p:spPr>
      </p:pic>
      <p:sp>
        <p:nvSpPr>
          <p:cNvPr id="7" name="Rectangle 6"/>
          <p:cNvSpPr/>
          <p:nvPr/>
        </p:nvSpPr>
        <p:spPr>
          <a:xfrm>
            <a:off x="685800" y="978079"/>
            <a:ext cx="4724400" cy="769441"/>
          </a:xfrm>
          <a:prstGeom prst="rect">
            <a:avLst/>
          </a:prstGeom>
        </p:spPr>
        <p:txBody>
          <a:bodyPr wrap="square">
            <a:spAutoFit/>
          </a:bodyPr>
          <a:lstStyle/>
          <a:p>
            <a:r>
              <a:rPr lang="vi-VN" sz="4400" b="1" dirty="0" smtClean="0">
                <a:solidFill>
                  <a:srgbClr val="333333"/>
                </a:solidFill>
                <a:latin typeface="Times New Roman" panose="02020603050405020304" pitchFamily="18" charset="0"/>
                <a:cs typeface="Times New Roman" panose="02020603050405020304" pitchFamily="18" charset="0"/>
              </a:rPr>
              <a:t>Ngườ</a:t>
            </a:r>
            <a:r>
              <a:rPr lang="en-US" sz="4400" b="1" dirty="0" err="1" smtClean="0">
                <a:solidFill>
                  <a:srgbClr val="333333"/>
                </a:solidFill>
                <a:latin typeface="Times New Roman" panose="02020603050405020304" pitchFamily="18" charset="0"/>
                <a:cs typeface="Times New Roman" panose="02020603050405020304" pitchFamily="18" charset="0"/>
              </a:rPr>
              <a:t>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143000" y="2271891"/>
            <a:ext cx="11430000" cy="6186309"/>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Trao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hỏi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biện</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hóa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4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978079"/>
            <a:ext cx="4724400" cy="769441"/>
          </a:xfrm>
          <a:prstGeom prst="rect">
            <a:avLst/>
          </a:prstGeom>
        </p:spPr>
        <p:txBody>
          <a:bodyPr wrap="square">
            <a:spAutoFit/>
          </a:bodyPr>
          <a:lstStyle/>
          <a:p>
            <a:r>
              <a:rPr lang="vi-VN" sz="4400" b="1" dirty="0" smtClean="0">
                <a:solidFill>
                  <a:srgbClr val="333333"/>
                </a:solidFill>
                <a:latin typeface="Times New Roman" panose="02020603050405020304" pitchFamily="18" charset="0"/>
                <a:cs typeface="Times New Roman" panose="02020603050405020304" pitchFamily="18" charset="0"/>
              </a:rPr>
              <a:t>Ngườ</a:t>
            </a:r>
            <a:r>
              <a:rPr lang="en-US" sz="4400" b="1" dirty="0" err="1" smtClean="0">
                <a:solidFill>
                  <a:srgbClr val="333333"/>
                </a:solidFill>
                <a:latin typeface="Times New Roman" panose="02020603050405020304" pitchFamily="18" charset="0"/>
                <a:cs typeface="Times New Roman" panose="02020603050405020304" pitchFamily="18" charset="0"/>
              </a:rPr>
              <a:t>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nói</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5181600" y="2267077"/>
            <a:ext cx="11430000" cy="5509200"/>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Lắng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thị</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khoăn</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thỏa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đáng</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nghiệm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Freeform 2"/>
          <p:cNvSpPr/>
          <p:nvPr/>
        </p:nvSpPr>
        <p:spPr>
          <a:xfrm>
            <a:off x="680946" y="3848100"/>
            <a:ext cx="4272053" cy="5952557"/>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8279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98888" y="735829"/>
            <a:ext cx="6633023" cy="3036071"/>
          </a:xfrm>
          <a:prstGeom prst="rect">
            <a:avLst/>
          </a:prstGeom>
        </p:spPr>
      </p:pic>
      <p:pic>
        <p:nvPicPr>
          <p:cNvPr id="3" name="Picture 2"/>
          <p:cNvPicPr>
            <a:picLocks noChangeAspect="1"/>
          </p:cNvPicPr>
          <p:nvPr/>
        </p:nvPicPr>
        <p:blipFill>
          <a:blip r:embed="rId4"/>
          <a:stretch>
            <a:fillRect/>
          </a:stretch>
        </p:blipFill>
        <p:spPr>
          <a:xfrm>
            <a:off x="1066800" y="3771900"/>
            <a:ext cx="16320406" cy="1322947"/>
          </a:xfrm>
          <a:prstGeom prst="rect">
            <a:avLst/>
          </a:prstGeom>
        </p:spPr>
      </p:pic>
      <p:sp>
        <p:nvSpPr>
          <p:cNvPr id="6" name="Freeform 4"/>
          <p:cNvSpPr/>
          <p:nvPr/>
        </p:nvSpPr>
        <p:spPr>
          <a:xfrm>
            <a:off x="5257800" y="6362700"/>
            <a:ext cx="7315200" cy="3520440"/>
          </a:xfrm>
          <a:custGeom>
            <a:avLst/>
            <a:gdLst/>
            <a:ahLst/>
            <a:cxnLst/>
            <a:rect l="l" t="t" r="r" b="b"/>
            <a:pathLst>
              <a:path w="7315200" h="3520440">
                <a:moveTo>
                  <a:pt x="0" y="0"/>
                </a:moveTo>
                <a:lnTo>
                  <a:pt x="7315200" y="0"/>
                </a:lnTo>
                <a:lnTo>
                  <a:pt x="7315200" y="3520440"/>
                </a:lnTo>
                <a:lnTo>
                  <a:pt x="0" y="35204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42652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571500"/>
            <a:ext cx="17754600" cy="9510296"/>
          </a:xfrm>
          <a:prstGeom prst="rect">
            <a:avLst/>
          </a:prstGeom>
        </p:spPr>
        <p:txBody>
          <a:bodyPr wrap="square">
            <a:spAutoFit/>
          </a:bodyPr>
          <a:lstStyle/>
          <a:p>
            <a:pPr algn="just"/>
            <a:r>
              <a:rPr lang="en-US" sz="3600" dirty="0" smtClean="0">
                <a:latin typeface="+mj-lt"/>
              </a:rPr>
              <a:t>           </a:t>
            </a:r>
            <a:r>
              <a:rPr lang="vi-VN" sz="3600" dirty="0" smtClean="0">
                <a:latin typeface="+mj-lt"/>
              </a:rPr>
              <a:t>Xin </a:t>
            </a:r>
            <a:r>
              <a:rPr lang="vi-VN" sz="3600" dirty="0">
                <a:latin typeface="+mj-lt"/>
              </a:rPr>
              <a:t>chào </a:t>
            </a:r>
            <a:r>
              <a:rPr lang="vi-VN" sz="3600" dirty="0" smtClean="0">
                <a:latin typeface="+mj-lt"/>
              </a:rPr>
              <a:t>cô và tất cả các bạn. Mình l</a:t>
            </a:r>
            <a:r>
              <a:rPr lang="en-US" sz="3600" dirty="0" smtClean="0">
                <a:latin typeface="+mj-lt"/>
              </a:rPr>
              <a:t>à…..</a:t>
            </a:r>
            <a:r>
              <a:rPr lang="vi-VN" sz="3600" dirty="0" smtClean="0">
                <a:latin typeface="+mj-lt"/>
              </a:rPr>
              <a:t>. </a:t>
            </a:r>
            <a:r>
              <a:rPr lang="vi-VN" sz="3600" dirty="0">
                <a:latin typeface="+mj-lt"/>
              </a:rPr>
              <a:t>Trong buổi học ngày hôm nay, mình sẽ nói cho mọi người nghe về một nét đẹp văn hóa </a:t>
            </a:r>
            <a:r>
              <a:rPr lang="vi-VN" sz="3600" dirty="0" smtClean="0">
                <a:latin typeface="+mj-lt"/>
              </a:rPr>
              <a:t>của </a:t>
            </a:r>
            <a:r>
              <a:rPr lang="vi-VN" sz="3600" dirty="0">
                <a:latin typeface="+mj-lt"/>
              </a:rPr>
              <a:t>người Việt đó là áo dài.</a:t>
            </a:r>
          </a:p>
          <a:p>
            <a:pPr algn="just"/>
            <a:r>
              <a:rPr lang="en-US" sz="3600" dirty="0" smtClean="0">
                <a:latin typeface="+mj-lt"/>
              </a:rPr>
              <a:t>          </a:t>
            </a:r>
            <a:r>
              <a:rPr lang="vi-VN" sz="3600" dirty="0" smtClean="0">
                <a:latin typeface="+mj-lt"/>
              </a:rPr>
              <a:t>Như </a:t>
            </a:r>
            <a:r>
              <a:rPr lang="vi-VN" sz="3600" dirty="0">
                <a:latin typeface="+mj-lt"/>
              </a:rPr>
              <a:t>tất cả mọi người ở đây đều biết: áo dài là một trang phục quen thuộc của người phụ nữ Việt Nam. Theo các tài liệu, áo dài xuất hiện từ thời Lê Trung Hưng và nổi tiếng ở thời Pháp. Trải qua bao thăng trầm, chiếc áo dài thay đổi nhiều về kiểu cách nhưng vẫn giữ được nét truyền thống. Tà áo dài đã trở thành niềm tự hào, biểu tượng của người Việt Nam.</a:t>
            </a:r>
          </a:p>
          <a:p>
            <a:pPr algn="just"/>
            <a:r>
              <a:rPr lang="en-US" sz="3600" dirty="0" smtClean="0">
                <a:latin typeface="+mj-lt"/>
              </a:rPr>
              <a:t>          </a:t>
            </a:r>
            <a:r>
              <a:rPr lang="vi-VN" sz="3600" dirty="0" smtClean="0">
                <a:latin typeface="+mj-lt"/>
              </a:rPr>
              <a:t>Áo </a:t>
            </a:r>
            <a:r>
              <a:rPr lang="vi-VN" sz="3600" dirty="0">
                <a:latin typeface="+mj-lt"/>
              </a:rPr>
              <a:t>dài được thiết kế theo nhiều kiểu khác nhau. Nhưng nhìn chung, người phụ nữ Việt Nam khi khoác lên mình tà áo dài đều trông rất đẹp. Những họa tiết trên áo cũng mang ý nghĩa sâu sắc. Có những họa tiết đậm chất Việt Nam như: hoa sen, chiếc nón,... Ngày nay, áo dài còn được phá cách với nhiều kiểu dáng thiết kế hiện đại khác như: áo dài cổ tròn, áo dài cổ vuông.</a:t>
            </a:r>
          </a:p>
          <a:p>
            <a:pPr algn="just"/>
            <a:r>
              <a:rPr lang="en-US" sz="3600" dirty="0" smtClean="0">
                <a:latin typeface="+mj-lt"/>
              </a:rPr>
              <a:t>          </a:t>
            </a:r>
            <a:r>
              <a:rPr lang="vi-VN" sz="3600" dirty="0" smtClean="0">
                <a:latin typeface="+mj-lt"/>
              </a:rPr>
              <a:t>Trong </a:t>
            </a:r>
            <a:r>
              <a:rPr lang="vi-VN" sz="3600" dirty="0">
                <a:latin typeface="+mj-lt"/>
              </a:rPr>
              <a:t>đời sống, áo dài mang ý nghĩa sâu sắc. Mọi người mặc áo dài trong những dịp quan trọng như: khai giảng, đám cỗ,... Trang phục đó vừa trang trọng, quyến rũ nhưng vẫn giữ được nét sang trọng và quý phái. Nó không chỉ là trang phục bình thường mà còn mang đậm dấu ấn lịch sử, đại diện cho cả dân tộc Việt Nam.</a:t>
            </a:r>
          </a:p>
          <a:p>
            <a:pPr algn="just"/>
            <a:r>
              <a:rPr lang="en-US" sz="3600" dirty="0" smtClean="0">
                <a:latin typeface="+mj-lt"/>
              </a:rPr>
              <a:t>           </a:t>
            </a:r>
            <a:r>
              <a:rPr lang="vi-VN" sz="3600" dirty="0" smtClean="0">
                <a:latin typeface="+mj-lt"/>
              </a:rPr>
              <a:t>Mong </a:t>
            </a:r>
            <a:r>
              <a:rPr lang="vi-VN" sz="3600" dirty="0">
                <a:latin typeface="+mj-lt"/>
              </a:rPr>
              <a:t>rằng những chia sẻ bên trên sẽ giúp mọi người hiểu hơn về ý nghĩa của tà áo dài truyền thống Việt Nam. Mình tin rằng dù ở bất cứ thời đại nào thì tà áo dài vẫn sẽ là nét văn hóa đẹp của cả dân tộc. Cảm ơn cô và các bạn đã chú ý lắng nghe.</a:t>
            </a:r>
            <a:endParaRPr lang="vi-VN" sz="3600" b="0" i="0" u="none" strike="noStrike" dirty="0">
              <a:effectLst/>
              <a:latin typeface="+mj-lt"/>
            </a:endParaRPr>
          </a:p>
        </p:txBody>
      </p:sp>
    </p:spTree>
    <p:extLst>
      <p:ext uri="{BB962C8B-B14F-4D97-AF65-F5344CB8AC3E}">
        <p14:creationId xmlns:p14="http://schemas.microsoft.com/office/powerpoint/2010/main" val="123421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0762"/>
          <a:stretch/>
        </p:blipFill>
        <p:spPr>
          <a:xfrm>
            <a:off x="2057400" y="495300"/>
            <a:ext cx="13106400" cy="9389660"/>
          </a:xfrm>
          <a:prstGeom prst="rect">
            <a:avLst/>
          </a:prstGeom>
        </p:spPr>
      </p:pic>
    </p:spTree>
    <p:extLst>
      <p:ext uri="{BB962C8B-B14F-4D97-AF65-F5344CB8AC3E}">
        <p14:creationId xmlns:p14="http://schemas.microsoft.com/office/powerpoint/2010/main" val="336997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66700"/>
            <a:ext cx="9982200" cy="9982200"/>
          </a:xfrm>
          <a:prstGeom prst="rect">
            <a:avLst/>
          </a:prstGeom>
        </p:spPr>
      </p:pic>
      <p:sp>
        <p:nvSpPr>
          <p:cNvPr id="6" name="Freeform 5"/>
          <p:cNvSpPr/>
          <p:nvPr/>
        </p:nvSpPr>
        <p:spPr>
          <a:xfrm>
            <a:off x="11277600" y="2171700"/>
            <a:ext cx="5725590" cy="6074373"/>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pic>
        <p:nvPicPr>
          <p:cNvPr id="4" name="Picture 3"/>
          <p:cNvPicPr>
            <a:picLocks noChangeAspect="1"/>
          </p:cNvPicPr>
          <p:nvPr/>
        </p:nvPicPr>
        <p:blipFill>
          <a:blip r:embed="rId4"/>
          <a:stretch>
            <a:fillRect/>
          </a:stretch>
        </p:blipFill>
        <p:spPr>
          <a:xfrm>
            <a:off x="12555297" y="2809902"/>
            <a:ext cx="3170195" cy="4797968"/>
          </a:xfrm>
          <a:prstGeom prst="rect">
            <a:avLst/>
          </a:prstGeom>
        </p:spPr>
      </p:pic>
    </p:spTree>
    <p:extLst>
      <p:ext uri="{BB962C8B-B14F-4D97-AF65-F5344CB8AC3E}">
        <p14:creationId xmlns:p14="http://schemas.microsoft.com/office/powerpoint/2010/main" val="2422787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7320440" cy="10058400"/>
          </a:xfrm>
          <a:prstGeom prst="rect">
            <a:avLst/>
          </a:prstGeom>
        </p:spPr>
      </p:pic>
      <p:pic>
        <p:nvPicPr>
          <p:cNvPr id="6" name="Picture 5"/>
          <p:cNvPicPr>
            <a:picLocks noChangeAspect="1"/>
          </p:cNvPicPr>
          <p:nvPr/>
        </p:nvPicPr>
        <p:blipFill>
          <a:blip r:embed="rId4"/>
          <a:stretch>
            <a:fillRect/>
          </a:stretch>
        </p:blipFill>
        <p:spPr>
          <a:xfrm>
            <a:off x="10287000" y="2019300"/>
            <a:ext cx="5724640" cy="6078239"/>
          </a:xfrm>
          <a:prstGeom prst="rect">
            <a:avLst/>
          </a:prstGeom>
        </p:spPr>
      </p:pic>
    </p:spTree>
    <p:extLst>
      <p:ext uri="{BB962C8B-B14F-4D97-AF65-F5344CB8AC3E}">
        <p14:creationId xmlns:p14="http://schemas.microsoft.com/office/powerpoint/2010/main" val="268210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ét đẹp câu đối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
            <a:ext cx="5791200" cy="9530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287000" y="2069110"/>
            <a:ext cx="5724640" cy="6078239"/>
          </a:xfrm>
          <a:prstGeom prst="rect">
            <a:avLst/>
          </a:prstGeom>
        </p:spPr>
      </p:pic>
    </p:spTree>
    <p:extLst>
      <p:ext uri="{BB962C8B-B14F-4D97-AF65-F5344CB8AC3E}">
        <p14:creationId xmlns:p14="http://schemas.microsoft.com/office/powerpoint/2010/main" val="3015299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8" b="5908"/>
          <a:stretch/>
        </p:blipFill>
        <p:spPr>
          <a:xfrm>
            <a:off x="838200" y="571500"/>
            <a:ext cx="16535400" cy="7848600"/>
          </a:xfrm>
          <a:prstGeom prst="rect">
            <a:avLst/>
          </a:prstGeom>
        </p:spPr>
      </p:pic>
      <p:pic>
        <p:nvPicPr>
          <p:cNvPr id="6" name="Picture 5"/>
          <p:cNvPicPr>
            <a:picLocks noChangeAspect="1"/>
          </p:cNvPicPr>
          <p:nvPr/>
        </p:nvPicPr>
        <p:blipFill>
          <a:blip r:embed="rId4"/>
          <a:stretch>
            <a:fillRect/>
          </a:stretch>
        </p:blipFill>
        <p:spPr>
          <a:xfrm>
            <a:off x="5715000" y="8500210"/>
            <a:ext cx="7163421" cy="1774090"/>
          </a:xfrm>
          <a:prstGeom prst="rect">
            <a:avLst/>
          </a:prstGeom>
        </p:spPr>
      </p:pic>
    </p:spTree>
    <p:extLst>
      <p:ext uri="{BB962C8B-B14F-4D97-AF65-F5344CB8AC3E}">
        <p14:creationId xmlns:p14="http://schemas.microsoft.com/office/powerpoint/2010/main" val="4016416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ở bò nổi tiếng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47700"/>
            <a:ext cx="10134600" cy="9034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0600" y="2128652"/>
            <a:ext cx="5724640" cy="6072142"/>
          </a:xfrm>
          <a:prstGeom prst="rect">
            <a:avLst/>
          </a:prstGeom>
        </p:spPr>
      </p:pic>
    </p:spTree>
    <p:extLst>
      <p:ext uri="{BB962C8B-B14F-4D97-AF65-F5344CB8AC3E}">
        <p14:creationId xmlns:p14="http://schemas.microsoft.com/office/powerpoint/2010/main" val="4152439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m chuồn chuồn tre truyền thống thu nhập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5300"/>
            <a:ext cx="13582650" cy="8059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867400" y="8555180"/>
            <a:ext cx="7163421" cy="1774090"/>
          </a:xfrm>
          <a:prstGeom prst="rect">
            <a:avLst/>
          </a:prstGeom>
        </p:spPr>
      </p:pic>
    </p:spTree>
    <p:extLst>
      <p:ext uri="{BB962C8B-B14F-4D97-AF65-F5344CB8AC3E}">
        <p14:creationId xmlns:p14="http://schemas.microsoft.com/office/powerpoint/2010/main" val="36373991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àng Hoa Giấy Thanh Tiên Huế - Tinh Hoa Tâm Linh Cố Đô - HIDICA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33500"/>
            <a:ext cx="11820525" cy="7757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3487400" y="2476500"/>
            <a:ext cx="3670110" cy="6078239"/>
          </a:xfrm>
          <a:prstGeom prst="rect">
            <a:avLst/>
          </a:prstGeom>
        </p:spPr>
      </p:pic>
    </p:spTree>
    <p:extLst>
      <p:ext uri="{BB962C8B-B14F-4D97-AF65-F5344CB8AC3E}">
        <p14:creationId xmlns:p14="http://schemas.microsoft.com/office/powerpoint/2010/main" val="511920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997</Words>
  <Application>Microsoft Office PowerPoint</Application>
  <PresentationFormat>Custom</PresentationFormat>
  <Paragraphs>60</Paragraphs>
  <Slides>25</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Times New Roman</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Vintage Minimalist Simple Cartoon Illustration Geography Itinerary Travel Presentation</dc:title>
  <dc:creator>DELL</dc:creator>
  <cp:lastModifiedBy>DELL</cp:lastModifiedBy>
  <cp:revision>24</cp:revision>
  <dcterms:created xsi:type="dcterms:W3CDTF">2006-08-16T00:00:00Z</dcterms:created>
  <dcterms:modified xsi:type="dcterms:W3CDTF">2025-10-30T07:20:54Z</dcterms:modified>
  <dc:identifier>DAFnwTnQODw</dc:identifier>
</cp:coreProperties>
</file>