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32"/>
  </p:notesMasterIdLst>
  <p:sldIdLst>
    <p:sldId id="294" r:id="rId7"/>
    <p:sldId id="262" r:id="rId8"/>
    <p:sldId id="263" r:id="rId9"/>
    <p:sldId id="293" r:id="rId10"/>
    <p:sldId id="300" r:id="rId11"/>
    <p:sldId id="264" r:id="rId12"/>
    <p:sldId id="265" r:id="rId13"/>
    <p:sldId id="266" r:id="rId14"/>
    <p:sldId id="270" r:id="rId15"/>
    <p:sldId id="301" r:id="rId16"/>
    <p:sldId id="267" r:id="rId17"/>
    <p:sldId id="268" r:id="rId18"/>
    <p:sldId id="302" r:id="rId19"/>
    <p:sldId id="269" r:id="rId20"/>
    <p:sldId id="271" r:id="rId21"/>
    <p:sldId id="272" r:id="rId22"/>
    <p:sldId id="273" r:id="rId23"/>
    <p:sldId id="274" r:id="rId24"/>
    <p:sldId id="275" r:id="rId25"/>
    <p:sldId id="286" r:id="rId26"/>
    <p:sldId id="287" r:id="rId27"/>
    <p:sldId id="288" r:id="rId28"/>
    <p:sldId id="289" r:id="rId29"/>
    <p:sldId id="290" r:id="rId30"/>
    <p:sldId id="291"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2EFA5F-F28F-4937-8234-7F53C5FB4675}" type="datetimeFigureOut">
              <a:rPr lang="en-US" smtClean="0"/>
              <a:t>11/30/2025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04EA46-3C28-46AD-8E8B-7A54784F1E30}" type="slidenum">
              <a:rPr lang="en-US" smtClean="0"/>
              <a:t>‹#›</a:t>
            </a:fld>
            <a:endParaRPr lang="en-US"/>
          </a:p>
        </p:txBody>
      </p:sp>
    </p:spTree>
    <p:extLst>
      <p:ext uri="{BB962C8B-B14F-4D97-AF65-F5344CB8AC3E}">
        <p14:creationId xmlns:p14="http://schemas.microsoft.com/office/powerpoint/2010/main" val="104260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1169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8733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1326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17082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34803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23</a:t>
            </a:fld>
            <a:endParaRPr lang="zh-CN" altLang="en-US"/>
          </a:p>
        </p:txBody>
      </p:sp>
    </p:spTree>
    <p:extLst>
      <p:ext uri="{BB962C8B-B14F-4D97-AF65-F5344CB8AC3E}">
        <p14:creationId xmlns:p14="http://schemas.microsoft.com/office/powerpoint/2010/main" val="3968803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127E44-21B7-4116-AED5-35C47441DD11}" type="slidenum">
              <a:rPr lang="zh-CN" altLang="en-US" smtClean="0"/>
              <a:t>24</a:t>
            </a:fld>
            <a:endParaRPr lang="zh-CN" altLang="en-US"/>
          </a:p>
        </p:txBody>
      </p:sp>
    </p:spTree>
    <p:extLst>
      <p:ext uri="{BB962C8B-B14F-4D97-AF65-F5344CB8AC3E}">
        <p14:creationId xmlns:p14="http://schemas.microsoft.com/office/powerpoint/2010/main" val="231213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B5003B-4A25-48EF-89F8-CB9B723C3978}"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394311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5003B-4A25-48EF-89F8-CB9B723C3978}"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99591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5003B-4A25-48EF-89F8-CB9B723C3978}"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4018804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836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336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674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862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621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412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780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352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5003B-4A25-48EF-89F8-CB9B723C3978}"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401459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1"/>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3578226"/>
            <a:ext cx="27432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749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79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5767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1BBA9D-286E-4BE8-902D-2A0D53C70E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967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D8248A8-DE22-4753-B518-A8A9958356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475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E5BBC-DECC-4F3C-BE16-989560BA44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98095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7FA519-13AB-4FF3-A298-CB18787DF1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78972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E7F1187-6A8E-4DA0-ABC8-18F44095F6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318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F04B64-928D-4C5C-884B-C598DF08D4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5265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50E9885-B3B3-4B8D-9458-3D2222BA5F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82889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B5003B-4A25-48EF-89F8-CB9B723C3978}" type="datetimeFigureOut">
              <a:rPr lang="en-US" smtClean="0"/>
              <a:t>11/30/2025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4238982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C61F226-CA87-4103-97CD-FCBD57E71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182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8D9055F-7BA0-4CB9-96AD-4D0584F34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511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4B8752-5FE0-4E90-B74F-CF6D48F6C3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29311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AF161A-C769-4343-AE1C-4C3EEB4E5C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6044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994526-D3C8-44F0-B27B-6799CBB353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0055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271FB660-CC65-4BA2-99B5-C2DA74A150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0558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729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155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858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77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B5003B-4A25-48EF-89F8-CB9B723C3978}"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1538692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697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453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6841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332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932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1424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077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8637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87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15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B5003B-4A25-48EF-89F8-CB9B723C3978}" type="datetimeFigureOut">
              <a:rPr lang="en-US" smtClean="0"/>
              <a:t>11/30/2025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1725197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94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1875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7428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755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3369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2320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31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938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699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426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B5003B-4A25-48EF-89F8-CB9B723C3978}" type="datetimeFigureOut">
              <a:rPr lang="en-US" smtClean="0"/>
              <a:t>11/30/2025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35437708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133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0280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9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3291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0439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6019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34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8725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5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5003B-4A25-48EF-89F8-CB9B723C3978}" type="datetimeFigureOut">
              <a:rPr lang="en-US" smtClean="0"/>
              <a:t>11/30/2025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174842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5003B-4A25-48EF-89F8-CB9B723C3978}"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1854125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5003B-4A25-48EF-89F8-CB9B723C3978}" type="datetimeFigureOut">
              <a:rPr lang="en-US" smtClean="0"/>
              <a:t>11/30/2025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AC664-E30D-4B6A-8ECF-830BA68BE2CE}" type="slidenum">
              <a:rPr lang="en-US" smtClean="0"/>
              <a:t>‹#›</a:t>
            </a:fld>
            <a:endParaRPr lang="en-US"/>
          </a:p>
        </p:txBody>
      </p:sp>
    </p:spTree>
    <p:extLst>
      <p:ext uri="{BB962C8B-B14F-4D97-AF65-F5344CB8AC3E}">
        <p14:creationId xmlns:p14="http://schemas.microsoft.com/office/powerpoint/2010/main" val="309381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5003B-4A25-48EF-89F8-CB9B723C3978}" type="datetimeFigureOut">
              <a:rPr lang="en-US" smtClean="0"/>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AC664-E30D-4B6A-8ECF-830BA68BE2CE}" type="slidenum">
              <a:rPr lang="en-US" smtClean="0"/>
              <a:t>‹#›</a:t>
            </a:fld>
            <a:endParaRPr lang="en-US"/>
          </a:p>
        </p:txBody>
      </p:sp>
    </p:spTree>
    <p:extLst>
      <p:ext uri="{BB962C8B-B14F-4D97-AF65-F5344CB8AC3E}">
        <p14:creationId xmlns:p14="http://schemas.microsoft.com/office/powerpoint/2010/main" val="3007304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558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defRPr>
            </a:lvl1pPr>
          </a:lstStyle>
          <a:p>
            <a:pPr fontAlgn="base">
              <a:spcBef>
                <a:spcPct val="0"/>
              </a:spcBef>
              <a:spcAft>
                <a:spcPct val="0"/>
              </a:spcAft>
            </a:pPr>
            <a:fld id="{8243F6D9-8877-4341-A327-038AEBC6AABC}"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646422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0135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5860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solidFill>
                  <a:prstClr val="black">
                    <a:tint val="75000"/>
                  </a:prstClr>
                </a:solidFill>
              </a:rPr>
              <a:pPr/>
              <a:t>11/30/2025</a:t>
            </a:fld>
            <a:endParaRPr lang="en-US">
              <a:solidFill>
                <a:prstClr val="black">
                  <a:tint val="75000"/>
                </a:prstClr>
              </a:solidFill>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49541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mes PPT 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WordArt 3"/>
          <p:cNvSpPr>
            <a:spLocks noChangeArrowheads="1" noChangeShapeType="1" noTextEdit="1"/>
          </p:cNvSpPr>
          <p:nvPr/>
        </p:nvSpPr>
        <p:spPr bwMode="auto">
          <a:xfrm>
            <a:off x="1863328" y="1597819"/>
            <a:ext cx="5485211" cy="3618309"/>
          </a:xfrm>
          <a:prstGeom prst="rect">
            <a:avLst/>
          </a:prstGeom>
        </p:spPr>
        <p:txBody>
          <a:bodyPr spcFirstLastPara="1" wrap="none" fromWordArt="1">
            <a:prstTxWarp prst="textArchUp">
              <a:avLst>
                <a:gd name="adj" fmla="val 9217980"/>
              </a:avLst>
            </a:prstTxWarp>
          </a:bodyPr>
          <a:lstStyle/>
          <a:p>
            <a:pPr algn="ctr" eaLnBrk="0" fontAlgn="base" hangingPunct="0">
              <a:spcBef>
                <a:spcPct val="0"/>
              </a:spcBef>
              <a:spcAft>
                <a:spcPct val="0"/>
              </a:spcAft>
              <a:defRPr/>
            </a:pPr>
            <a:r>
              <a:rPr lang="en-US" sz="2700" b="1" u="sng" kern="10" dirty="0">
                <a:ln w="9525">
                  <a:solidFill>
                    <a:srgbClr val="000000"/>
                  </a:solidFill>
                  <a:round/>
                  <a:headEnd/>
                  <a:tailEnd/>
                </a:ln>
                <a:solidFill>
                  <a:srgbClr val="FF0000"/>
                </a:solidFill>
                <a:latin typeface="Times New Roman"/>
                <a:cs typeface="Times New Roman"/>
              </a:rPr>
              <a:t>CHÀO MỪNH QUÝ THẦY CÔ DỰ GIỜ THĂM LỚP!</a:t>
            </a:r>
          </a:p>
        </p:txBody>
      </p:sp>
      <p:sp>
        <p:nvSpPr>
          <p:cNvPr id="2053" name="Text Box 5"/>
          <p:cNvSpPr txBox="1">
            <a:spLocks noChangeArrowheads="1"/>
          </p:cNvSpPr>
          <p:nvPr/>
        </p:nvSpPr>
        <p:spPr bwMode="auto">
          <a:xfrm>
            <a:off x="2652712" y="3771901"/>
            <a:ext cx="4233568" cy="507831"/>
          </a:xfrm>
          <a:prstGeom prst="rect">
            <a:avLst/>
          </a:prstGeom>
          <a:noFill/>
          <a:ln>
            <a:noFill/>
          </a:ln>
          <a:effectLst>
            <a:outerShdw dist="35921" dir="2700000" sy="50000" kx="2115830" algn="bl" rotWithShape="0">
              <a:schemeClr val="bg2">
                <a:alpha val="79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eaLnBrk="0" hangingPunct="0">
              <a:defRPr sz="3200">
                <a:solidFill>
                  <a:schemeClr val="tx1"/>
                </a:solidFill>
                <a:latin typeface="Times New Roman" panose="02020603050405020304" pitchFamily="18" charset="0"/>
              </a:defRPr>
            </a:lvl1pPr>
            <a:lvl2pPr marL="742950" indent="-285750" eaLnBrk="0" hangingPunct="0">
              <a:defRPr sz="3200">
                <a:solidFill>
                  <a:schemeClr val="tx1"/>
                </a:solidFill>
                <a:latin typeface="Times New Roman" panose="02020603050405020304" pitchFamily="18" charset="0"/>
              </a:defRPr>
            </a:lvl2pPr>
            <a:lvl3pPr marL="1143000" indent="-228600" eaLnBrk="0" hangingPunct="0">
              <a:defRPr sz="3200">
                <a:solidFill>
                  <a:schemeClr val="tx1"/>
                </a:solidFill>
                <a:latin typeface="Times New Roman" panose="02020603050405020304" pitchFamily="18" charset="0"/>
              </a:defRPr>
            </a:lvl3pPr>
            <a:lvl4pPr marL="1600200" indent="-228600" eaLnBrk="0" hangingPunct="0">
              <a:defRPr sz="3200">
                <a:solidFill>
                  <a:schemeClr val="tx1"/>
                </a:solidFill>
                <a:latin typeface="Times New Roman" panose="02020603050405020304" pitchFamily="18" charset="0"/>
              </a:defRPr>
            </a:lvl4pPr>
            <a:lvl5pPr marL="2057400" indent="-228600" eaLnBrk="0" hangingPunct="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fontAlgn="base">
              <a:spcBef>
                <a:spcPct val="50000"/>
              </a:spcBef>
              <a:spcAft>
                <a:spcPct val="0"/>
              </a:spcAft>
            </a:pPr>
            <a:r>
              <a:rPr lang="en-US" sz="2700" b="1" dirty="0">
                <a:solidFill>
                  <a:srgbClr val="000099"/>
                </a:solidFill>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Môn:Ngữ</a:t>
            </a:r>
            <a:r>
              <a:rPr lang="en-US" sz="2700" b="1" dirty="0">
                <a:solidFill>
                  <a:srgbClr val="000099"/>
                </a:solidFill>
                <a:latin typeface="Arial" panose="020B0604020202020204" pitchFamily="34" charset="0"/>
                <a:cs typeface="Arial" panose="020B0604020202020204" pitchFamily="34" charset="0"/>
              </a:rPr>
              <a:t> </a:t>
            </a:r>
            <a:r>
              <a:rPr lang="en-US" sz="2700" b="1" dirty="0" err="1">
                <a:solidFill>
                  <a:srgbClr val="000099"/>
                </a:solidFill>
                <a:latin typeface="Arial" panose="020B0604020202020204" pitchFamily="34" charset="0"/>
                <a:cs typeface="Arial" panose="020B0604020202020204" pitchFamily="34" charset="0"/>
              </a:rPr>
              <a:t>văn</a:t>
            </a:r>
            <a:r>
              <a:rPr lang="en-US" sz="2700" b="1" dirty="0">
                <a:solidFill>
                  <a:srgbClr val="000099"/>
                </a:solidFill>
                <a:latin typeface="Arial" panose="020B0604020202020204" pitchFamily="34" charset="0"/>
                <a:cs typeface="Arial" panose="020B0604020202020204" pitchFamily="34" charset="0"/>
              </a:rPr>
              <a:t> - </a:t>
            </a:r>
            <a:r>
              <a:rPr lang="en-US" sz="2700" b="1" dirty="0" err="1">
                <a:solidFill>
                  <a:srgbClr val="000099"/>
                </a:solidFill>
                <a:latin typeface="Arial" panose="020B0604020202020204" pitchFamily="34" charset="0"/>
                <a:cs typeface="Arial" panose="020B0604020202020204" pitchFamily="34" charset="0"/>
              </a:rPr>
              <a:t>Lớp</a:t>
            </a:r>
            <a:r>
              <a:rPr lang="en-US" sz="2700" b="1" dirty="0">
                <a:solidFill>
                  <a:srgbClr val="000099"/>
                </a:solidFill>
                <a:latin typeface="Arial" panose="020B0604020202020204" pitchFamily="34" charset="0"/>
                <a:cs typeface="Arial" panose="020B0604020202020204" pitchFamily="34" charset="0"/>
              </a:rPr>
              <a:t> </a:t>
            </a:r>
            <a:r>
              <a:rPr lang="en-US" sz="2700" b="1" dirty="0" smtClean="0">
                <a:solidFill>
                  <a:srgbClr val="000099"/>
                </a:solidFill>
                <a:latin typeface="Arial" panose="020B0604020202020204" pitchFamily="34" charset="0"/>
                <a:cs typeface="Arial" panose="020B0604020202020204" pitchFamily="34" charset="0"/>
              </a:rPr>
              <a:t>8</a:t>
            </a:r>
            <a:endParaRPr lang="en-US" sz="2700" b="1" dirty="0">
              <a:solidFill>
                <a:srgbClr val="000099"/>
              </a:solidFill>
              <a:latin typeface="Arial" panose="020B0604020202020204" pitchFamily="34" charset="0"/>
              <a:cs typeface="Arial" panose="020B0604020202020204" pitchFamily="34" charset="0"/>
            </a:endParaRPr>
          </a:p>
        </p:txBody>
      </p:sp>
      <p:pic>
        <p:nvPicPr>
          <p:cNvPr id="2054" name="Picture 6" descr="2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8151" y="2611041"/>
            <a:ext cx="36076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2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550" y="2686050"/>
            <a:ext cx="6858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93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dissolve">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2" name="TextBox 1">
            <a:extLst>
              <a:ext uri="{FF2B5EF4-FFF2-40B4-BE49-F238E27FC236}">
                <a16:creationId xmlns:a16="http://schemas.microsoft.com/office/drawing/2014/main" xmlns="" id="{FF72EB9B-95BC-0D5F-4628-623FF319A5DB}"/>
              </a:ext>
            </a:extLst>
          </p:cNvPr>
          <p:cNvSpPr txBox="1"/>
          <p:nvPr/>
        </p:nvSpPr>
        <p:spPr>
          <a:xfrm>
            <a:off x="429370" y="1036154"/>
            <a:ext cx="8263890" cy="1075812"/>
          </a:xfrm>
          <a:prstGeom prst="rect">
            <a:avLst/>
          </a:prstGeom>
        </p:spPr>
        <p:txBody>
          <a:bodyPr vert="horz" lIns="45720" tIns="22860" rIns="45720" bIns="22860" rtlCol="0" anchor="b">
            <a:normAutofit/>
          </a:bodyPr>
          <a:lstStyle/>
          <a:p>
            <a:pPr>
              <a:lnSpc>
                <a:spcPct val="90000"/>
              </a:lnSpc>
              <a:spcBef>
                <a:spcPct val="0"/>
              </a:spcBef>
              <a:spcAft>
                <a:spcPts val="300"/>
              </a:spcAft>
            </a:pPr>
            <a:r>
              <a:rPr lang="en-US" sz="3450" b="1" dirty="0" err="1">
                <a:solidFill>
                  <a:prstClr val="black"/>
                </a:solidFill>
                <a:latin typeface="#9Slide05 FS Blonde Script" panose="03000503000000000000" pitchFamily="65" charset="0"/>
                <a:ea typeface="+mj-ea"/>
                <a:cs typeface="+mj-cs"/>
              </a:rPr>
              <a:t>Lễ</a:t>
            </a:r>
            <a:r>
              <a:rPr lang="en-US" sz="3450" b="1" dirty="0">
                <a:solidFill>
                  <a:prstClr val="black"/>
                </a:solidFill>
                <a:latin typeface="#9Slide05 FS Blonde Script" panose="03000503000000000000" pitchFamily="65" charset="0"/>
                <a:ea typeface="+mj-ea"/>
                <a:cs typeface="+mj-cs"/>
              </a:rPr>
              <a:t> </a:t>
            </a:r>
            <a:r>
              <a:rPr lang="en-US" sz="3450" b="1" dirty="0" err="1">
                <a:solidFill>
                  <a:prstClr val="black"/>
                </a:solidFill>
                <a:latin typeface="#9Slide05 FS Blonde Script" panose="03000503000000000000" pitchFamily="65" charset="0"/>
                <a:ea typeface="+mj-ea"/>
                <a:cs typeface="+mj-cs"/>
              </a:rPr>
              <a:t>xướng</a:t>
            </a:r>
            <a:r>
              <a:rPr lang="en-US" sz="3450" b="1" dirty="0">
                <a:solidFill>
                  <a:prstClr val="black"/>
                </a:solidFill>
                <a:latin typeface="#9Slide05 FS Blonde Script" panose="03000503000000000000" pitchFamily="65" charset="0"/>
                <a:ea typeface="+mj-ea"/>
                <a:cs typeface="+mj-cs"/>
              </a:rPr>
              <a:t> </a:t>
            </a:r>
            <a:r>
              <a:rPr lang="en-US" sz="3450" b="1" dirty="0" err="1">
                <a:solidFill>
                  <a:prstClr val="black"/>
                </a:solidFill>
                <a:latin typeface="#9Slide05 FS Blonde Script" panose="03000503000000000000" pitchFamily="65" charset="0"/>
                <a:ea typeface="+mj-ea"/>
                <a:cs typeface="+mj-cs"/>
              </a:rPr>
              <a:t>danh</a:t>
            </a:r>
            <a:r>
              <a:rPr lang="en-US" sz="3450" b="1" dirty="0">
                <a:solidFill>
                  <a:prstClr val="black"/>
                </a:solidFill>
                <a:latin typeface="#9Slide05 FS Blonde Script" panose="03000503000000000000" pitchFamily="65" charset="0"/>
                <a:ea typeface="+mj-ea"/>
                <a:cs typeface="+mj-cs"/>
              </a:rPr>
              <a:t> khoa </a:t>
            </a:r>
            <a:r>
              <a:rPr lang="en-US" sz="3450" b="1" dirty="0" err="1">
                <a:solidFill>
                  <a:prstClr val="black"/>
                </a:solidFill>
                <a:latin typeface="#9Slide05 FS Blonde Script" panose="03000503000000000000" pitchFamily="65" charset="0"/>
                <a:ea typeface="+mj-ea"/>
                <a:cs typeface="+mj-cs"/>
              </a:rPr>
              <a:t>Đinh</a:t>
            </a:r>
            <a:r>
              <a:rPr lang="en-US" sz="3450" b="1" dirty="0">
                <a:solidFill>
                  <a:prstClr val="black"/>
                </a:solidFill>
                <a:latin typeface="#9Slide05 FS Blonde Script" panose="03000503000000000000" pitchFamily="65" charset="0"/>
                <a:ea typeface="+mj-ea"/>
                <a:cs typeface="+mj-cs"/>
              </a:rPr>
              <a:t> </a:t>
            </a:r>
            <a:r>
              <a:rPr lang="en-US" sz="3450" b="1" dirty="0" err="1">
                <a:solidFill>
                  <a:prstClr val="black"/>
                </a:solidFill>
                <a:latin typeface="#9Slide05 FS Blonde Script" panose="03000503000000000000" pitchFamily="65" charset="0"/>
                <a:ea typeface="+mj-ea"/>
                <a:cs typeface="+mj-cs"/>
              </a:rPr>
              <a:t>Dậu</a:t>
            </a:r>
            <a:endParaRPr lang="en-US" sz="3450" b="1" dirty="0">
              <a:solidFill>
                <a:prstClr val="black"/>
              </a:solidFill>
              <a:latin typeface="#9Slide05 FS Blonde Script" panose="03000503000000000000" pitchFamily="65" charset="0"/>
              <a:ea typeface="+mj-ea"/>
              <a:cs typeface="+mj-cs"/>
            </a:endParaRPr>
          </a:p>
          <a:p>
            <a:pPr>
              <a:lnSpc>
                <a:spcPct val="90000"/>
              </a:lnSpc>
              <a:spcBef>
                <a:spcPct val="0"/>
              </a:spcBef>
              <a:spcAft>
                <a:spcPts val="300"/>
              </a:spcAft>
            </a:pPr>
            <a:r>
              <a:rPr lang="en-US" sz="3450" b="1" dirty="0">
                <a:solidFill>
                  <a:prstClr val="black"/>
                </a:solidFill>
                <a:latin typeface="#9Slide05 FS Blonde Script" panose="03000503000000000000" pitchFamily="65" charset="0"/>
                <a:ea typeface="+mj-ea"/>
                <a:cs typeface="+mj-cs"/>
              </a:rPr>
              <a:t>-</a:t>
            </a:r>
            <a:r>
              <a:rPr lang="en-US" sz="3450" b="1" dirty="0" err="1">
                <a:solidFill>
                  <a:prstClr val="black"/>
                </a:solidFill>
                <a:latin typeface="#9Slide05 FS Blonde Script" panose="03000503000000000000" pitchFamily="65" charset="0"/>
                <a:ea typeface="+mj-ea"/>
                <a:cs typeface="+mj-cs"/>
              </a:rPr>
              <a:t>Trần</a:t>
            </a:r>
            <a:r>
              <a:rPr lang="en-US" sz="3450" b="1" dirty="0">
                <a:solidFill>
                  <a:prstClr val="black"/>
                </a:solidFill>
                <a:latin typeface="#9Slide05 FS Blonde Script" panose="03000503000000000000" pitchFamily="65" charset="0"/>
                <a:ea typeface="+mj-ea"/>
                <a:cs typeface="+mj-cs"/>
              </a:rPr>
              <a:t> </a:t>
            </a:r>
            <a:r>
              <a:rPr lang="en-US" sz="3450" b="1" dirty="0" err="1">
                <a:solidFill>
                  <a:prstClr val="black"/>
                </a:solidFill>
                <a:latin typeface="#9Slide05 FS Blonde Script" panose="03000503000000000000" pitchFamily="65" charset="0"/>
                <a:ea typeface="+mj-ea"/>
                <a:cs typeface="+mj-cs"/>
              </a:rPr>
              <a:t>Tế</a:t>
            </a:r>
            <a:r>
              <a:rPr lang="en-US" sz="3450" b="1" dirty="0">
                <a:solidFill>
                  <a:prstClr val="black"/>
                </a:solidFill>
                <a:latin typeface="#9Slide05 FS Blonde Script" panose="03000503000000000000" pitchFamily="65" charset="0"/>
                <a:ea typeface="+mj-ea"/>
                <a:cs typeface="+mj-cs"/>
              </a:rPr>
              <a:t> </a:t>
            </a:r>
            <a:r>
              <a:rPr lang="en-US" sz="3450" b="1" dirty="0" err="1">
                <a:solidFill>
                  <a:prstClr val="black"/>
                </a:solidFill>
                <a:latin typeface="#9Slide05 FS Blonde Script" panose="03000503000000000000" pitchFamily="65" charset="0"/>
                <a:ea typeface="+mj-ea"/>
                <a:cs typeface="+mj-cs"/>
              </a:rPr>
              <a:t>Xương</a:t>
            </a:r>
            <a:r>
              <a:rPr lang="en-US" sz="3450" b="1" dirty="0">
                <a:solidFill>
                  <a:prstClr val="black"/>
                </a:solidFill>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xmlns=""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9370" y="2118408"/>
            <a:ext cx="8229600" cy="13716"/>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 name="TextBox 2">
            <a:extLst>
              <a:ext uri="{FF2B5EF4-FFF2-40B4-BE49-F238E27FC236}">
                <a16:creationId xmlns:a16="http://schemas.microsoft.com/office/drawing/2014/main" xmlns="" id="{C5DD69A5-1073-B0D8-AEBA-CDEC87FEA044}"/>
              </a:ext>
            </a:extLst>
          </p:cNvPr>
          <p:cNvSpPr txBox="1"/>
          <p:nvPr/>
        </p:nvSpPr>
        <p:spPr>
          <a:xfrm>
            <a:off x="458689" y="2493513"/>
            <a:ext cx="5035164" cy="3105531"/>
          </a:xfrm>
          <a:prstGeom prst="rect">
            <a:avLst/>
          </a:prstGeom>
        </p:spPr>
        <p:txBody>
          <a:bodyPr vert="horz" lIns="45720" tIns="22860" rIns="45720" bIns="22860" rtlCol="0" anchor="t">
            <a:normAutofit/>
          </a:bodyPr>
          <a:lstStyle/>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Nhà</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nước</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năm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mở</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một</a:t>
            </a:r>
            <a:r>
              <a:rPr lang="en-US" sz="2200" i="1" dirty="0">
                <a:solidFill>
                  <a:prstClr val="black"/>
                </a:solidFill>
                <a:latin typeface="Times New Roman" panose="02020603050405020304" pitchFamily="18" charset="0"/>
                <a:cs typeface="Times New Roman" panose="02020603050405020304" pitchFamily="18" charset="0"/>
              </a:rPr>
              <a:t> khoa,</a:t>
            </a: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Trường</a:t>
            </a:r>
            <a:r>
              <a:rPr lang="en-US" sz="2200" i="1" dirty="0">
                <a:solidFill>
                  <a:prstClr val="black"/>
                </a:solidFill>
                <a:latin typeface="Times New Roman" panose="02020603050405020304" pitchFamily="18" charset="0"/>
                <a:cs typeface="Times New Roman" panose="02020603050405020304" pitchFamily="18" charset="0"/>
              </a:rPr>
              <a:t> Nam </a:t>
            </a:r>
            <a:r>
              <a:rPr lang="en-US" sz="2200" i="1" dirty="0" err="1">
                <a:solidFill>
                  <a:prstClr val="black"/>
                </a:solidFill>
                <a:latin typeface="Times New Roman" panose="02020603050405020304" pitchFamily="18" charset="0"/>
                <a:cs typeface="Times New Roman" panose="02020603050405020304" pitchFamily="18" charset="0"/>
              </a:rPr>
              <a:t>thi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lẫn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với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trường</a:t>
            </a:r>
            <a:r>
              <a:rPr lang="en-US" sz="2200" i="1" dirty="0">
                <a:solidFill>
                  <a:prstClr val="black"/>
                </a:solidFill>
                <a:latin typeface="Times New Roman" panose="02020603050405020304" pitchFamily="18" charset="0"/>
                <a:cs typeface="Times New Roman" panose="02020603050405020304" pitchFamily="18" charset="0"/>
              </a:rPr>
              <a:t> Hà.</a:t>
            </a: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Lôi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thôi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sĩ</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tử</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vai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đeo</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lọ</a:t>
            </a:r>
            <a:endParaRPr lang="en-US" sz="2200" i="1" dirty="0">
              <a:solidFill>
                <a:prstClr val="black"/>
              </a:solidFill>
              <a:latin typeface="Times New Roman" panose="02020603050405020304" pitchFamily="18" charset="0"/>
              <a:cs typeface="Times New Roman" panose="02020603050405020304" pitchFamily="18" charset="0"/>
            </a:endParaRP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Ậm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ọe</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quan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trường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miệng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thét</a:t>
            </a:r>
            <a:r>
              <a:rPr lang="en-US" sz="2200" i="1" dirty="0">
                <a:solidFill>
                  <a:prstClr val="black"/>
                </a:solidFill>
                <a:latin typeface="Times New Roman" panose="02020603050405020304" pitchFamily="18" charset="0"/>
                <a:cs typeface="Times New Roman" panose="02020603050405020304" pitchFamily="18" charset="0"/>
              </a:rPr>
              <a:t> loa.</a:t>
            </a: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Cờ</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kéo</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rợp</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quan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sứ</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đến</a:t>
            </a:r>
            <a:r>
              <a:rPr lang="en-US" sz="2200" i="1" dirty="0">
                <a:solidFill>
                  <a:prstClr val="black"/>
                </a:solidFill>
                <a:latin typeface="Times New Roman" panose="02020603050405020304" pitchFamily="18" charset="0"/>
                <a:cs typeface="Times New Roman" panose="02020603050405020304" pitchFamily="18" charset="0"/>
              </a:rPr>
              <a:t>,</a:t>
            </a: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Váy</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lê</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quét</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đất</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mụ</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đầm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ra.</a:t>
            </a:r>
            <a:endParaRPr lang="en-US" sz="2200" i="1" dirty="0">
              <a:solidFill>
                <a:prstClr val="black"/>
              </a:solidFill>
              <a:latin typeface="Times New Roman" panose="02020603050405020304" pitchFamily="18" charset="0"/>
              <a:cs typeface="Times New Roman" panose="02020603050405020304" pitchFamily="18" charset="0"/>
            </a:endParaRP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Nhân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tài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đất</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Bắc</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nào</a:t>
            </a:r>
            <a:r>
              <a:rPr lang="en-US" sz="2200" i="1" dirty="0">
                <a:solidFill>
                  <a:prstClr val="black"/>
                </a:solidFill>
                <a:latin typeface="Times New Roman" panose="02020603050405020304" pitchFamily="18" charset="0"/>
                <a:cs typeface="Times New Roman" panose="02020603050405020304" pitchFamily="18" charset="0"/>
              </a:rPr>
              <a:t> ai </a:t>
            </a:r>
            <a:r>
              <a:rPr lang="en-US" sz="2200" i="1" dirty="0" err="1">
                <a:solidFill>
                  <a:prstClr val="black"/>
                </a:solidFill>
                <a:latin typeface="Times New Roman" panose="02020603050405020304" pitchFamily="18" charset="0"/>
                <a:cs typeface="Times New Roman" panose="02020603050405020304" pitchFamily="18" charset="0"/>
              </a:rPr>
              <a:t>đó</a:t>
            </a:r>
            <a:r>
              <a:rPr lang="en-US" sz="2200" i="1" dirty="0">
                <a:solidFill>
                  <a:prstClr val="black"/>
                </a:solidFill>
                <a:latin typeface="Times New Roman" panose="02020603050405020304" pitchFamily="18" charset="0"/>
                <a:cs typeface="Times New Roman" panose="02020603050405020304" pitchFamily="18" charset="0"/>
              </a:rPr>
              <a:t>, </a:t>
            </a:r>
          </a:p>
          <a:p>
            <a:pPr>
              <a:lnSpc>
                <a:spcPct val="90000"/>
              </a:lnSpc>
              <a:spcAft>
                <a:spcPts val="300"/>
              </a:spcAft>
            </a:pPr>
            <a:r>
              <a:rPr lang="en-US" sz="2200" i="1" dirty="0" err="1">
                <a:solidFill>
                  <a:prstClr val="black"/>
                </a:solidFill>
                <a:latin typeface="Times New Roman" panose="02020603050405020304" pitchFamily="18" charset="0"/>
                <a:cs typeface="Times New Roman" panose="02020603050405020304" pitchFamily="18" charset="0"/>
              </a:rPr>
              <a:t>Ngoảnh</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cổ</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mà</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trông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cảnh</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nước</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nhà</a:t>
            </a:r>
            <a:r>
              <a:rPr lang="en-US" sz="2200" i="1" dirty="0">
                <a:solidFill>
                  <a:prstClr val="black"/>
                </a:solidFill>
                <a:latin typeface="Times New Roman" panose="02020603050405020304" pitchFamily="18" charset="0"/>
                <a:cs typeface="Times New Roman" panose="02020603050405020304" pitchFamily="18" charset="0"/>
              </a:rPr>
              <a:t>.</a:t>
            </a:r>
          </a:p>
          <a:p>
            <a:pPr>
              <a:lnSpc>
                <a:spcPct val="90000"/>
              </a:lnSpc>
              <a:spcAft>
                <a:spcPts val="300"/>
              </a:spcAft>
            </a:pPr>
            <a:endParaRPr lang="en-US" sz="2200" i="1"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AB2D7B0-13C0-F434-D976-5C43F0B24BF8}"/>
              </a:ext>
            </a:extLst>
          </p:cNvPr>
          <p:cNvPicPr>
            <a:picLocks noChangeAspect="1"/>
          </p:cNvPicPr>
          <p:nvPr/>
        </p:nvPicPr>
        <p:blipFill rotWithShape="1">
          <a:blip r:embed="rId3"/>
          <a:srcRect l="22773" r="14452" b="-1"/>
          <a:stretch/>
        </p:blipFill>
        <p:spPr>
          <a:xfrm>
            <a:off x="5756744" y="2427732"/>
            <a:ext cx="2955798" cy="3072384"/>
          </a:xfrm>
          <a:prstGeom prst="rect">
            <a:avLst/>
          </a:prstGeom>
        </p:spPr>
      </p:pic>
    </p:spTree>
    <p:extLst>
      <p:ext uri="{BB962C8B-B14F-4D97-AF65-F5344CB8AC3E}">
        <p14:creationId xmlns:p14="http://schemas.microsoft.com/office/powerpoint/2010/main" val="346557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229600" cy="5264326"/>
          </a:xfrm>
          <a:prstGeom prst="rect">
            <a:avLst/>
          </a:prstGeom>
        </p:spPr>
        <p:txBody>
          <a:bodyPr wrap="square">
            <a:spAutoFit/>
          </a:bodyPr>
          <a:lstStyle/>
          <a:p>
            <a:pPr algn="just">
              <a:lnSpc>
                <a:spcPct val="110000"/>
              </a:lnSpc>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phẩm</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0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xướng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Dậu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1897</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0000"/>
              </a:lnSpc>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nét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Tú</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(13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vừa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0000"/>
              </a:lnSpc>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cú</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GB" sz="2800" dirty="0">
              <a:latin typeface="Times New Roman" pitchFamily="18" charset="0"/>
              <a:ea typeface="Calibri" panose="020F0502020204030204" pitchFamily="34" charset="0"/>
              <a:cs typeface="Times New Roman" pitchFamily="18" charset="0"/>
            </a:endParaRPr>
          </a:p>
          <a:p>
            <a:pPr algn="just">
              <a:lnSpc>
                <a:spcPct val="110000"/>
              </a:lnSpc>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mỉa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mai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phẫn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con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riêng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ông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GB" sz="2800" dirty="0">
              <a:latin typeface="Times New Roman" pitchFamily="18" charset="0"/>
              <a:ea typeface="Calibri" panose="020F0502020204030204" pitchFamily="34" charset="0"/>
              <a:cs typeface="Times New Roman" pitchFamily="18" charset="0"/>
            </a:endParaRPr>
          </a:p>
          <a:p>
            <a:pPr algn="just">
              <a:lnSpc>
                <a:spcPct val="130000"/>
              </a:lnSpc>
              <a:spcAft>
                <a:spcPts val="0"/>
              </a:spcAft>
            </a:pPr>
            <a:endParaRPr lang="en-GB" sz="2400"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385698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915400" cy="6686254"/>
          </a:xfrm>
          <a:prstGeom prst="rect">
            <a:avLst/>
          </a:prstGeom>
        </p:spPr>
        <p:txBody>
          <a:bodyPr wrap="square">
            <a:spAutoFit/>
          </a:bodyPr>
          <a:lstStyle/>
          <a:p>
            <a:pPr algn="just">
              <a:lnSpc>
                <a:spcPct val="110000"/>
              </a:lnSpc>
              <a:spcAft>
                <a:spcPts val="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Bố</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a:t>
            </a:r>
          </a:p>
          <a:p>
            <a:pPr algn="just">
              <a:lnSpc>
                <a:spcPct val="11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Sự hiện diện của những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ngoài</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10000"/>
              </a:lnSpc>
              <a:spcAft>
                <a:spcPts val="0"/>
              </a:spcAft>
              <a:buFontTx/>
              <a:buChar char="-"/>
            </a:pP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xót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mất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spcAft>
                <a:spcPts val="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2:</a:t>
            </a:r>
          </a:p>
          <a:p>
            <a:pPr indent="12700" algn="just">
              <a:lnSpc>
                <a:spcPct val="110000"/>
              </a:lnSpc>
              <a:spcAft>
                <a:spcPts val="0"/>
              </a:spcAft>
              <a:tabLst>
                <a:tab pos="486410" algn="l"/>
              </a:tabLst>
            </a:pPr>
            <a:r>
              <a:rPr lang="en-GB"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b="1" dirty="0">
                <a:latin typeface="Times New Roman" panose="02020603050405020304" pitchFamily="18" charset="0"/>
                <a:ea typeface="Arial" panose="020B0604020202020204" pitchFamily="34" charset="0"/>
                <a:cs typeface="Times New Roman" panose="02020603050405020304" pitchFamily="18" charset="0"/>
              </a:rPr>
              <a:t>Bốn cầu đầu</a:t>
            </a:r>
            <a:r>
              <a:rPr lang="vi-VN" sz="2800" dirty="0">
                <a:latin typeface="Times New Roman" panose="02020603050405020304" pitchFamily="18" charset="0"/>
                <a:ea typeface="Arial" panose="020B0604020202020204" pitchFamily="34" charset="0"/>
                <a:cs typeface="Times New Roman" panose="02020603050405020304" pitchFamily="18" charset="0"/>
              </a:rPr>
              <a:t>: Cảm xúc ngao ngán khi Nho học ở vào thời điểm mạt vận</a:t>
            </a:r>
            <a:r>
              <a:rPr lang="en-GB" sz="2800" dirty="0">
                <a:latin typeface="Times New Roman" panose="02020603050405020304" pitchFamily="18" charset="0"/>
                <a:ea typeface="Arial" panose="020B0604020202020204" pitchFamily="34" charset="0"/>
                <a:cs typeface="Times New Roman" panose="02020603050405020304" pitchFamily="18" charset="0"/>
              </a:rPr>
              <a:t>.</a:t>
            </a:r>
          </a:p>
          <a:p>
            <a:pPr indent="12700" algn="just">
              <a:lnSpc>
                <a:spcPct val="110000"/>
              </a:lnSpc>
              <a:spcAft>
                <a:spcPts val="0"/>
              </a:spcAft>
              <a:tabLst>
                <a:tab pos="486410" algn="l"/>
              </a:tabLst>
            </a:pPr>
            <a:r>
              <a:rPr lang="en-GB" sz="2800" dirty="0">
                <a:latin typeface="Times New Roman" panose="02020603050405020304" pitchFamily="18" charset="0"/>
                <a:ea typeface="Arial" panose="020B0604020202020204" pitchFamily="34" charset="0"/>
                <a:cs typeface="Times New Roman" panose="02020603050405020304" pitchFamily="18" charset="0"/>
              </a:rPr>
              <a:t>- </a:t>
            </a:r>
            <a:r>
              <a:rPr lang="en-GB" sz="2800" b="1" dirty="0">
                <a:latin typeface="Times New Roman" panose="02020603050405020304" pitchFamily="18" charset="0"/>
                <a:ea typeface="Arial" panose="020B0604020202020204" pitchFamily="34" charset="0"/>
                <a:cs typeface="Times New Roman" panose="02020603050405020304" pitchFamily="18" charset="0"/>
              </a:rPr>
              <a:t>B</a:t>
            </a:r>
            <a:r>
              <a:rPr lang="vi-VN" sz="2800" b="1" dirty="0">
                <a:latin typeface="Times New Roman" panose="02020603050405020304" pitchFamily="18" charset="0"/>
                <a:ea typeface="Arial" panose="020B0604020202020204" pitchFamily="34" charset="0"/>
                <a:cs typeface="Times New Roman" panose="02020603050405020304" pitchFamily="18" charset="0"/>
              </a:rPr>
              <a:t>ốn câu sau</a:t>
            </a:r>
            <a:r>
              <a:rPr lang="vi-VN" sz="2800" dirty="0">
                <a:latin typeface="Times New Roman" panose="02020603050405020304" pitchFamily="18" charset="0"/>
                <a:ea typeface="Arial" panose="020B0604020202020204" pitchFamily="34" charset="0"/>
                <a:cs typeface="Times New Roman" panose="02020603050405020304" pitchFamily="18" charset="0"/>
              </a:rPr>
              <a:t>: Nỗi niềm day dứt trước tình cảnh đất nước bị thực dân Pháp đô hộ</a:t>
            </a:r>
            <a:r>
              <a:rPr lang="en-GB" sz="2800" dirty="0">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30000"/>
              </a:lnSpc>
              <a:spcAft>
                <a:spcPts val="0"/>
              </a:spcAft>
            </a:pP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9918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xmlns=""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10" y="857255"/>
            <a:ext cx="9143990" cy="5143495"/>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endParaRPr>
          </a:p>
        </p:txBody>
      </p:sp>
      <p:sp>
        <p:nvSpPr>
          <p:cNvPr id="3" name="TextBox 2">
            <a:extLst>
              <a:ext uri="{FF2B5EF4-FFF2-40B4-BE49-F238E27FC236}">
                <a16:creationId xmlns:a16="http://schemas.microsoft.com/office/drawing/2014/main" xmlns="" id="{3C3893D7-9A9C-2F62-D95A-D4DDEEE03500}"/>
              </a:ext>
            </a:extLst>
          </p:cNvPr>
          <p:cNvSpPr txBox="1"/>
          <p:nvPr/>
        </p:nvSpPr>
        <p:spPr>
          <a:xfrm>
            <a:off x="0" y="4845180"/>
            <a:ext cx="8801100" cy="558627"/>
          </a:xfrm>
          <a:prstGeom prst="rect">
            <a:avLst/>
          </a:prstGeom>
        </p:spPr>
        <p:txBody>
          <a:bodyPr vert="horz" lIns="45720" tIns="22860" rIns="45720" bIns="22860" rtlCol="0" anchor="ctr">
            <a:normAutofit/>
          </a:bodyPr>
          <a:lstStyle/>
          <a:p>
            <a:pPr algn="ctr">
              <a:lnSpc>
                <a:spcPct val="90000"/>
              </a:lnSpc>
              <a:spcBef>
                <a:spcPct val="0"/>
              </a:spcBef>
              <a:spcAft>
                <a:spcPts val="300"/>
              </a:spcAft>
            </a:pPr>
            <a:r>
              <a:rPr lang="vi-VN" sz="3600" b="1" dirty="0" smtClean="0">
                <a:solidFill>
                  <a:srgbClr val="FF0000"/>
                </a:solidFill>
                <a:latin typeface="Times New Roman" panose="02020603050405020304" pitchFamily="18" charset="0"/>
                <a:ea typeface="+mj-ea"/>
                <a:cs typeface="+mj-cs"/>
              </a:rPr>
              <a:t>II. </a:t>
            </a:r>
            <a:r>
              <a:rPr lang="en-US" sz="3600" b="1" dirty="0" smtClean="0">
                <a:solidFill>
                  <a:srgbClr val="FF0000"/>
                </a:solidFill>
                <a:latin typeface="Times New Roman" panose="02020603050405020304" pitchFamily="18" charset="0"/>
                <a:ea typeface="+mj-ea"/>
                <a:cs typeface="Times New Roman" panose="02020603050405020304" pitchFamily="18" charset="0"/>
              </a:rPr>
              <a:t>TÌM </a:t>
            </a:r>
            <a:r>
              <a:rPr lang="en-US" sz="3600" b="1" dirty="0">
                <a:solidFill>
                  <a:srgbClr val="FF0000"/>
                </a:solidFill>
                <a:latin typeface="Times New Roman" panose="02020603050405020304" pitchFamily="18" charset="0"/>
                <a:ea typeface="+mj-ea"/>
                <a:cs typeface="Times New Roman" panose="02020603050405020304" pitchFamily="18" charset="0"/>
              </a:rPr>
              <a:t>HIỂU CHI TIẾT</a:t>
            </a:r>
          </a:p>
        </p:txBody>
      </p:sp>
      <p:cxnSp>
        <p:nvCxnSpPr>
          <p:cNvPr id="1033" name="Straight Connector 1032">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33535"/>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97997551"/>
              </p:ext>
            </p:extLst>
          </p:nvPr>
        </p:nvGraphicFramePr>
        <p:xfrm>
          <a:off x="76201" y="304800"/>
          <a:ext cx="9067800" cy="6267096"/>
        </p:xfrm>
        <a:graphic>
          <a:graphicData uri="http://schemas.openxmlformats.org/drawingml/2006/table">
            <a:tbl>
              <a:tblPr firstRow="1" firstCol="1" bandRow="1"/>
              <a:tblGrid>
                <a:gridCol w="761999">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5943600">
                  <a:extLst>
                    <a:ext uri="{9D8B030D-6E8A-4147-A177-3AD203B41FA5}">
                      <a16:colId xmlns:a16="http://schemas.microsoft.com/office/drawing/2014/main" xmlns="" val="20002"/>
                    </a:ext>
                  </a:extLst>
                </a:gridCol>
                <a:gridCol w="1371601">
                  <a:extLst>
                    <a:ext uri="{9D8B030D-6E8A-4147-A177-3AD203B41FA5}">
                      <a16:colId xmlns:a16="http://schemas.microsoft.com/office/drawing/2014/main" xmlns="" val="20003"/>
                    </a:ext>
                  </a:extLst>
                </a:gridCol>
              </a:tblGrid>
              <a:tr h="382194">
                <a:tc>
                  <a:txBody>
                    <a:bodyPr/>
                    <a:lstStyle/>
                    <a:p>
                      <a:pPr algn="ctr">
                        <a:lnSpc>
                          <a:spcPct val="130000"/>
                        </a:lnSpc>
                        <a:spcAft>
                          <a:spcPts val="0"/>
                        </a:spcAft>
                      </a:pPr>
                      <a:r>
                        <a:rPr lang="en-US"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 vụ</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Đáp án</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0"/>
                  </a:ext>
                </a:extLst>
              </a:tr>
              <a:tr h="845365">
                <a:tc>
                  <a:txBody>
                    <a:bodyPr/>
                    <a:lstStyle/>
                    <a:p>
                      <a:pPr algn="ctr">
                        <a:lnSpc>
                          <a:spcPct val="130000"/>
                        </a:lnSpc>
                        <a:spcAft>
                          <a:spcPts val="0"/>
                        </a:spcAft>
                      </a:pPr>
                      <a:r>
                        <a:rPr lang="en-US"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Hai câu thơ đầu thông báo sự kiện gì? Có điều gì bất thường?</a:t>
                      </a:r>
                      <a:endParaRPr lang="en-GB" sz="1800">
                        <a:solidFill>
                          <a:schemeClr val="tx1"/>
                        </a:solidFill>
                        <a:effectLst/>
                        <a:latin typeface="Times New Roman" pitchFamily="18" charset="0"/>
                        <a:ea typeface="Calibri" panose="020F0502020204030204" pitchFamily="34" charset="0"/>
                        <a:cs typeface="Times New Roman" pitchFamily="18" charset="0"/>
                      </a:endParaRPr>
                    </a:p>
                    <a:p>
                      <a:pPr algn="just">
                        <a:lnSpc>
                          <a:spcPct val="130000"/>
                        </a:lnSpc>
                        <a:spcAft>
                          <a:spcPts val="0"/>
                        </a:spcAft>
                      </a:pPr>
                      <a:r>
                        <a:rPr lang="en-US" sz="1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Hai câu thơ cho em biết điều gì về chế độ thi cử nước ta cuối thế kỉ XIX?</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528776">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2</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 câu thực</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p>
                      <a:pPr algn="just">
                        <a:lnSpc>
                          <a:spcPct val="130000"/>
                        </a:lnSpc>
                        <a:spcAft>
                          <a:spcPts val="0"/>
                        </a:spcAft>
                      </a:pP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1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528776">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3</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 câu luận</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châm</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biếm</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đả</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p>
                      <a:pPr algn="just">
                        <a:lnSpc>
                          <a:spcPct val="130000"/>
                        </a:lnSpc>
                        <a:spcAft>
                          <a:spcPts val="0"/>
                        </a:spcAft>
                      </a:pP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lai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sứ</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mụ</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đầm</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luận</a:t>
                      </a:r>
                      <a:r>
                        <a:rPr lang="en-US" sz="18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180183">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 câu kết</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18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Nhắc đến “nhân tài đất Bắc”, tác giả muốn nhắn nhủ đối tượng nào?</a:t>
                      </a:r>
                      <a:endParaRPr lang="en-GB" sz="1800">
                        <a:solidFill>
                          <a:schemeClr val="tx1"/>
                        </a:solidFill>
                        <a:effectLst/>
                        <a:latin typeface="Times New Roman" pitchFamily="18" charset="0"/>
                        <a:ea typeface="Calibri" panose="020F0502020204030204" pitchFamily="34" charset="0"/>
                        <a:cs typeface="Times New Roman" pitchFamily="18" charset="0"/>
                      </a:endParaRPr>
                    </a:p>
                    <a:p>
                      <a:pPr algn="just">
                        <a:lnSpc>
                          <a:spcPct val="130000"/>
                        </a:lnSpc>
                        <a:spcAft>
                          <a:spcPts val="0"/>
                        </a:spcAft>
                      </a:pPr>
                      <a:r>
                        <a:rPr lang="en-US" sz="1800" i="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Cảm nhận thái độ của tác giả qua lời nhắn nhủ ở hai câu cuối khi chứng kiến hiện thực nơi trường thi.</a:t>
                      </a:r>
                      <a:endParaRPr lang="en-GB" sz="180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1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solidFill>
                          <a:schemeClr val="tx1"/>
                        </a:solidFill>
                        <a:effectLst/>
                        <a:latin typeface="Times New Roman" pitchFamily="18" charset="0"/>
                        <a:ea typeface="Calibri" panose="020F0502020204030204" pitchFamily="34" charset="0"/>
                        <a:cs typeface="Times New Roman" pitchFamily="18" charset="0"/>
                      </a:endParaRPr>
                    </a:p>
                  </a:txBody>
                  <a:tcPr marL="39953" marR="399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50388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7339" y="192942"/>
            <a:ext cx="6480661" cy="1384995"/>
          </a:xfrm>
          <a:prstGeom prst="rect">
            <a:avLst/>
          </a:prstGeom>
        </p:spPr>
        <p:txBody>
          <a:bodyPr wrap="square">
            <a:spAutoFit/>
          </a:bodyPr>
          <a:lstStyle/>
          <a:p>
            <a:pPr algn="just">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Hai</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thi</a:t>
            </a:r>
            <a:endParaRPr lang="en-US"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khoa</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Nam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Hà</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215660" y="1577937"/>
            <a:ext cx="8860382" cy="954107"/>
          </a:xfrm>
          <a:prstGeom prst="rect">
            <a:avLst/>
          </a:prstGeom>
        </p:spPr>
        <p:txBody>
          <a:bodyPr wrap="square">
            <a:spAutoFit/>
          </a:bodyPr>
          <a:lstStyle/>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kiện:ba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34849" y="2540009"/>
            <a:ext cx="6146234" cy="523220"/>
          </a:xfrm>
          <a:prstGeom prst="rect">
            <a:avLst/>
          </a:prstGeom>
        </p:spPr>
        <p:txBody>
          <a:bodyPr wrap="none">
            <a:spAutoFit/>
          </a:bodyPr>
          <a:lstStyle/>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2/2/3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401781" y="3063229"/>
            <a:ext cx="6792180" cy="523220"/>
          </a:xfrm>
          <a:prstGeom prst="rect">
            <a:avLst/>
          </a:prstGeom>
        </p:spPr>
        <p:txBody>
          <a:bodyPr wrap="none">
            <a:spAutoFit/>
          </a:bodyPr>
          <a:lstStyle/>
          <a:p>
            <a:pPr algn="just">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mở</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khoa</a:t>
            </a:r>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228600" y="3569196"/>
            <a:ext cx="8159177" cy="954107"/>
          </a:xfrm>
          <a:prstGeom prst="rect">
            <a:avLst/>
          </a:prstGeom>
        </p:spPr>
        <p:txBody>
          <a:bodyPr wrap="square">
            <a:spAutoFit/>
          </a:bodyPr>
          <a:lstStyle/>
          <a:p>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hỗn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p:sp>
        <p:nvSpPr>
          <p:cNvPr id="14" name="Rectangle 13"/>
          <p:cNvSpPr/>
          <p:nvPr/>
        </p:nvSpPr>
        <p:spPr>
          <a:xfrm>
            <a:off x="301202" y="4559246"/>
            <a:ext cx="8096639" cy="1772793"/>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30000"/>
              </a:lnSpc>
              <a:spcAft>
                <a:spcPts val="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1897</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ô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nhốn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555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75121"/>
            <a:ext cx="8001000" cy="652486"/>
          </a:xfrm>
          <a:prstGeom prst="rect">
            <a:avLst/>
          </a:prstGeom>
        </p:spPr>
        <p:txBody>
          <a:bodyPr wrap="square">
            <a:spAutoFit/>
          </a:bodyPr>
          <a:lstStyle/>
          <a:p>
            <a:pPr algn="ctr">
              <a:lnSpc>
                <a:spcPct val="130000"/>
              </a:lnSpc>
              <a:spcAft>
                <a:spcPts val="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Hình ảnh các nhân vật trong kì thi</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3142482" y="1608545"/>
            <a:ext cx="1835759" cy="584775"/>
          </a:xfrm>
          <a:prstGeom prst="rect">
            <a:avLst/>
          </a:prstGeom>
        </p:spPr>
        <p:txBody>
          <a:bodyPr wrap="none">
            <a:spAutoFit/>
          </a:bodyPr>
          <a:lstStyle/>
          <a:p>
            <a:r>
              <a:rPr lang="en-US" sz="3200" b="1">
                <a:solidFill>
                  <a:schemeClr val="bg1"/>
                </a:solidFill>
                <a:latin typeface="Times New Roman" panose="02020603050405020304" pitchFamily="18" charset="0"/>
                <a:ea typeface="Times New Roman" panose="02020603050405020304" pitchFamily="18" charset="0"/>
              </a:rPr>
              <a:t>Hình ảnh</a:t>
            </a:r>
            <a:endParaRPr lang="en-GB" sz="4400" b="1">
              <a:solidFill>
                <a:schemeClr val="bg1"/>
              </a:solidFill>
            </a:endParaRPr>
          </a:p>
        </p:txBody>
      </p:sp>
      <p:sp>
        <p:nvSpPr>
          <p:cNvPr id="4" name="Rectangle 3"/>
          <p:cNvSpPr/>
          <p:nvPr/>
        </p:nvSpPr>
        <p:spPr>
          <a:xfrm>
            <a:off x="152400" y="827607"/>
            <a:ext cx="8229600" cy="1631216"/>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vai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đeo</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lọ</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luộm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thuộm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rạc</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ậm</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ọe</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thét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loa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oai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nộ</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oai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tạo</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52400" y="1901782"/>
            <a:ext cx="8458200" cy="533672"/>
          </a:xfrm>
          <a:prstGeom prst="rect">
            <a:avLst/>
          </a:prstGeom>
        </p:spPr>
        <p:txBody>
          <a:bodyPr wrap="square">
            <a:spAutoFit/>
          </a:bodyPr>
          <a:lstStyle/>
          <a:p>
            <a:pPr algn="just">
              <a:lnSpc>
                <a:spcPct val="130000"/>
              </a:lnSpc>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81708" y="2458823"/>
            <a:ext cx="8534400" cy="2246769"/>
          </a:xfrm>
          <a:prstGeom prst="rect">
            <a:avLst/>
          </a:prstGeom>
        </p:spPr>
        <p:txBody>
          <a:bodyPr wrap="square">
            <a:spAutoFit/>
          </a:bodyPr>
          <a:lstStyle/>
          <a:p>
            <a:pPr algn="just"/>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ậm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ọe</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i="1"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ậm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ọe</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thôi</a:t>
            </a:r>
            <a:endParaRPr lang="en-GB" sz="2800" dirty="0">
              <a:latin typeface="Times New Roman" pitchFamily="18" charset="0"/>
              <a:ea typeface="Calibri" panose="020F0502020204030204" pitchFamily="34" charset="0"/>
              <a:cs typeface="Times New Roman" pitchFamily="18" charset="0"/>
            </a:endParaRPr>
          </a:p>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lôi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thôi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&gt;&lt;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ậm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ọe</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ea typeface="Times New Roman" panose="02020603050405020304" pitchFamily="18" charset="0"/>
                <a:cs typeface="Times New Roman" panose="02020603050405020304" pitchFamily="18" charset="0"/>
              </a:rPr>
              <a:t>trường</a:t>
            </a:r>
            <a:endParaRPr lang="en-GB" sz="2800" dirty="0">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152400" y="4731969"/>
            <a:ext cx="8686800" cy="1725216"/>
          </a:xfrm>
          <a:prstGeom prst="rect">
            <a:avLst/>
          </a:prstGeom>
        </p:spPr>
        <p:txBody>
          <a:bodyPr wrap="square">
            <a:spAutoFit/>
          </a:bodyPr>
          <a:lstStyle/>
          <a:p>
            <a:pPr algn="just">
              <a:lnSpc>
                <a:spcPct val="130000"/>
              </a:lnSpc>
            </a:pPr>
            <a:r>
              <a:rPr lang="en-US" sz="2800" dirty="0" smtClean="0">
                <a:solidFill>
                  <a:srgbClr val="FF0000"/>
                </a:solidFill>
                <a:latin typeface="Times New Roman" panose="02020603050405020304" pitchFamily="18" charset="0"/>
                <a:ea typeface="Times New Roman" panose="02020603050405020304" pitchFamily="18" charset="0"/>
              </a:rPr>
              <a:t>=&gt;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nháo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lộn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xộn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849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nodePh="1">
                                  <p:stCondLst>
                                    <p:cond delay="0"/>
                                  </p:stCondLst>
                                  <p:endCondLst>
                                    <p:cond evt="begin" delay="0">
                                      <p:tn val="26"/>
                                    </p:cond>
                                  </p:end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05800" cy="5271700"/>
          </a:xfrm>
          <a:prstGeom prst="rect">
            <a:avLst/>
          </a:prstGeom>
        </p:spPr>
        <p:txBody>
          <a:bodyPr wrap="square">
            <a:spAutoFit/>
          </a:bodyPr>
          <a:lstStyle/>
          <a:p>
            <a:pPr algn="just">
              <a:lnSpc>
                <a:spcPct val="110000"/>
              </a:lnSpc>
              <a:spcAft>
                <a:spcPts val="0"/>
              </a:spcAft>
            </a:pPr>
            <a:r>
              <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Calibri" panose="020F0502020204030204" pitchFamily="34" charset="0"/>
                <a:cs typeface="Times New Roman" panose="02020603050405020304" pitchFamily="18" charset="0"/>
              </a:rPr>
              <a:t>Sự hiện diện của những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2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sứ</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cờ</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kéo</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rợp</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Nam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Mụ</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váy</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quét</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diêm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dúa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0000"/>
              </a:lnSpc>
              <a:spcAft>
                <a:spcPts val="0"/>
              </a:spcAft>
            </a:pPr>
            <a:r>
              <a:rPr lang="en-GB" sz="2800" dirty="0" smtClean="0">
                <a:latin typeface="Times New Roman" panose="02020603050405020304" pitchFamily="18" charset="0"/>
                <a:ea typeface="Times New Roman" panose="02020603050405020304" pitchFamily="18" charset="0"/>
                <a:cs typeface="Times New Roman" panose="02020603050405020304" pitchFamily="18" charset="0"/>
              </a:rPr>
              <a:t>-&gt; </a:t>
            </a:r>
            <a:r>
              <a:rPr lang="en-GB" sz="2800" dirty="0" err="1" smtClean="0">
                <a:latin typeface="Times New Roman" panose="02020603050405020304" pitchFamily="18" charset="0"/>
                <a:ea typeface="Times New Roman" panose="02020603050405020304" pitchFamily="18" charset="0"/>
                <a:cs typeface="Times New Roman" panose="02020603050405020304" pitchFamily="18" charset="0"/>
              </a:rPr>
              <a:t>Phép</a:t>
            </a:r>
            <a:r>
              <a:rPr lang="en-GB"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GB"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GB"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GB"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ea typeface="Arial" panose="020B0604020202020204" pitchFamily="34" charset="0"/>
                <a:cs typeface="Times New Roman" panose="02020603050405020304" pitchFamily="18" charset="0"/>
              </a:rPr>
              <a:t>quan sứ</a:t>
            </a:r>
            <a:r>
              <a:rPr lang="vi-VN" sz="2800" dirty="0">
                <a:latin typeface="Times New Roman" panose="02020603050405020304" pitchFamily="18" charset="0"/>
                <a:ea typeface="Arial" panose="020B0604020202020204" pitchFamily="34" charset="0"/>
                <a:cs typeface="Times New Roman" panose="02020603050405020304" pitchFamily="18" charset="0"/>
              </a:rPr>
              <a:t> (danh xưng của một chức vụ quan trọng, khả kính) &gt;&lt; mụ đầm (danh xưng thường được dùng với thái độ giễu cợt, khinh thị), quốc kì</a:t>
            </a:r>
            <a:r>
              <a:rPr lang="en-GB" sz="2800" dirty="0">
                <a:latin typeface="Times New Roman" panose="02020603050405020304" pitchFamily="18" charset="0"/>
                <a:ea typeface="Arial" panose="020B0604020202020204" pitchFamily="34" charset="0"/>
                <a:cs typeface="Times New Roman" panose="02020603050405020304" pitchFamily="18" charset="0"/>
              </a:rPr>
              <a:t> (</a:t>
            </a:r>
            <a:r>
              <a:rPr lang="en-GB" sz="2800" dirty="0" err="1">
                <a:latin typeface="Times New Roman" panose="02020603050405020304" pitchFamily="18" charset="0"/>
                <a:ea typeface="Arial" panose="020B0604020202020204" pitchFamily="34" charset="0"/>
                <a:cs typeface="Times New Roman" panose="02020603050405020304" pitchFamily="18" charset="0"/>
              </a:rPr>
              <a:t>cờ</a:t>
            </a:r>
            <a:r>
              <a:rPr lang="en-GB" sz="2800" dirty="0">
                <a:latin typeface="Times New Roman" panose="02020603050405020304" pitchFamily="18" charset="0"/>
                <a:ea typeface="Arial" panose="020B0604020202020204" pitchFamily="34" charset="0"/>
                <a:cs typeface="Times New Roman" panose="02020603050405020304" pitchFamily="18" charset="0"/>
              </a:rPr>
              <a:t>)</a:t>
            </a:r>
            <a:r>
              <a:rPr lang="vi-VN" sz="2800" dirty="0">
                <a:latin typeface="Times New Roman" panose="02020603050405020304" pitchFamily="18" charset="0"/>
                <a:ea typeface="Arial" panose="020B0604020202020204" pitchFamily="34" charset="0"/>
                <a:cs typeface="Times New Roman" panose="02020603050405020304" pitchFamily="18" charset="0"/>
              </a:rPr>
              <a:t> &gt;&lt; cái váy</a:t>
            </a:r>
            <a:endParaRPr lang="en-GB"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4800" y="5562600"/>
            <a:ext cx="8686800" cy="954107"/>
          </a:xfrm>
          <a:prstGeom prst="rect">
            <a:avLst/>
          </a:prstGeom>
        </p:spPr>
        <p:txBody>
          <a:bodyPr wrap="square">
            <a:spAutoFit/>
          </a:bodyPr>
          <a:lstStyle/>
          <a:p>
            <a:pPr algn="just"/>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Hai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câu</a:t>
            </a:r>
            <a:r>
              <a:rPr lang="en-US" sz="2800" dirty="0">
                <a:solidFill>
                  <a:srgbClr val="FF0000"/>
                </a:solidFill>
                <a:latin typeface="Times New Roman" panose="02020603050405020304" pitchFamily="18" charset="0"/>
                <a:ea typeface="Times New Roman" panose="02020603050405020304" pitchFamily="18" charset="0"/>
              </a:rPr>
              <a:t> </a:t>
            </a:r>
            <a:r>
              <a:rPr lang="vi-VN" sz="2800" dirty="0" smtClean="0">
                <a:solidFill>
                  <a:srgbClr val="FF0000"/>
                </a:solidFill>
                <a:latin typeface="Times New Roman" panose="02020603050405020304" pitchFamily="18" charset="0"/>
                <a:ea typeface="Times New Roman" panose="02020603050405020304" pitchFamily="18" charset="0"/>
              </a:rPr>
              <a:t>thơ</a:t>
            </a:r>
            <a:r>
              <a:rPr lang="vi-VN" sz="2800" dirty="0" smtClean="0">
                <a:solidFill>
                  <a:srgbClr val="FF0000"/>
                </a:solidFill>
                <a:latin typeface="Times New Roman" panose="02020603050405020304" pitchFamily="18" charset="0"/>
                <a:ea typeface="Times New Roman" panose="02020603050405020304" pitchFamily="18" charset="0"/>
              </a:rPr>
              <a:t>:</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báo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về</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một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sút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về</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chất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lượng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cử</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bản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chất</a:t>
            </a:r>
            <a:r>
              <a:rPr lang="en-US" sz="2800" dirty="0">
                <a:solidFill>
                  <a:srgbClr val="FF0000"/>
                </a:solidFill>
                <a:latin typeface="Times New Roman" panose="02020603050405020304" pitchFamily="18" charset="0"/>
                <a:ea typeface="Times New Roman" panose="02020603050405020304" pitchFamily="18" charset="0"/>
              </a:rPr>
              <a:t> của </a:t>
            </a:r>
            <a:r>
              <a:rPr lang="en-US" sz="2800" dirty="0" err="1">
                <a:solidFill>
                  <a:srgbClr val="FF0000"/>
                </a:solidFill>
                <a:latin typeface="Times New Roman" panose="02020603050405020304" pitchFamily="18" charset="0"/>
                <a:ea typeface="Times New Roman" panose="02020603050405020304" pitchFamily="18" charset="0"/>
              </a:rPr>
              <a:t>xã</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hội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thực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dân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nửa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phong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kiến</a:t>
            </a:r>
            <a:r>
              <a:rPr lang="en-US" sz="2800" dirty="0">
                <a:solidFill>
                  <a:srgbClr val="FF0000"/>
                </a:solidFill>
                <a:latin typeface="Times New Roman" panose="02020603050405020304" pitchFamily="18" charset="0"/>
                <a:ea typeface="Times New Roman" panose="02020603050405020304" pitchFamily="18" charset="0"/>
              </a:rPr>
              <a:t>.</a:t>
            </a:r>
            <a:endParaRPr lang="en-GB" sz="2800" dirty="0">
              <a:solidFill>
                <a:srgbClr val="FF0000"/>
              </a:solidFill>
            </a:endParaRPr>
          </a:p>
        </p:txBody>
      </p:sp>
    </p:spTree>
    <p:extLst>
      <p:ext uri="{BB962C8B-B14F-4D97-AF65-F5344CB8AC3E}">
        <p14:creationId xmlns:p14="http://schemas.microsoft.com/office/powerpoint/2010/main" val="2928495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458200" cy="2616101"/>
          </a:xfrm>
          <a:prstGeom prst="rect">
            <a:avLst/>
          </a:prstGeom>
        </p:spPr>
        <p:txBody>
          <a:bodyPr wrap="square">
            <a:spAutoFit/>
          </a:bodyPr>
          <a:lstStyle/>
          <a:p>
            <a:r>
              <a:rPr lang="en-US" sz="3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xót</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cs typeface="Times New Roman" panose="02020603050405020304" pitchFamily="18" charset="0"/>
              </a:rPr>
              <a:t>mất</a:t>
            </a:r>
            <a:r>
              <a:rPr lang="en-US" sz="32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r>
              <a:rPr lang="en-US" sz="3200" dirty="0" smtClean="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Lời</a:t>
            </a:r>
            <a:r>
              <a:rPr lang="en-US" sz="3200" dirty="0" smtClean="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nhủ</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tác</a:t>
            </a:r>
            <a:r>
              <a:rPr lang="en-US" sz="3200" dirty="0">
                <a:latin typeface="Times New Roman" panose="02020603050405020304" pitchFamily="18" charset="0"/>
                <a:ea typeface="Calibri" panose="020F0502020204030204" pitchFamily="34" charset="0"/>
              </a:rPr>
              <a:t> </a:t>
            </a:r>
            <a:r>
              <a:rPr lang="en-US" sz="3200" dirty="0" err="1" smtClean="0">
                <a:latin typeface="Times New Roman" panose="02020603050405020304" pitchFamily="18" charset="0"/>
                <a:ea typeface="Calibri" panose="020F0502020204030204" pitchFamily="34" charset="0"/>
              </a:rPr>
              <a:t>giả</a:t>
            </a:r>
            <a:endParaRPr lang="en-US" sz="3200" dirty="0" smtClean="0">
              <a:latin typeface="Times New Roman" panose="02020603050405020304" pitchFamily="18" charset="0"/>
              <a:ea typeface="Calibri" panose="020F0502020204030204" pitchFamily="34" charset="0"/>
            </a:endParaRPr>
          </a:p>
          <a:p>
            <a:r>
              <a:rPr lang="en-US" sz="2400" dirty="0" smtClean="0">
                <a:latin typeface="Times New Roman" panose="02020603050405020304" pitchFamily="18" charset="0"/>
                <a:ea typeface="Calibri" panose="020F0502020204030204" pitchFamily="34" charset="0"/>
              </a:rPr>
              <a:t>-</a:t>
            </a:r>
            <a:r>
              <a:rPr lang="en-US" sz="4400" dirty="0" smtClean="0">
                <a:latin typeface="Times New Roman" panose="02020603050405020304" pitchFamily="18" charset="0"/>
                <a:ea typeface="Calibri" panose="020F0502020204030204" pitchFamily="34" charset="0"/>
              </a:rPr>
              <a:t> </a:t>
            </a:r>
            <a:r>
              <a:rPr lang="en-US" sz="2400" dirty="0" err="1" smtClean="0">
                <a:latin typeface="Times New Roman" panose="02020603050405020304" pitchFamily="18" charset="0"/>
                <a:ea typeface="Calibri" panose="020F0502020204030204" pitchFamily="34" charset="0"/>
                <a:cs typeface="Times New Roman" pitchFamily="18" charset="0"/>
              </a:rPr>
              <a:t>Đối</a:t>
            </a:r>
            <a:r>
              <a:rPr lang="en-US" sz="2400" dirty="0" smtClean="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tượng</a:t>
            </a:r>
            <a:r>
              <a:rPr lang="en-US" sz="2400" dirty="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hướng</a:t>
            </a:r>
            <a:r>
              <a:rPr lang="en-US" sz="2400" dirty="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tới</a:t>
            </a:r>
            <a:r>
              <a:rPr lang="en-US" sz="2400" dirty="0">
                <a:latin typeface="Times New Roman" panose="02020603050405020304" pitchFamily="18" charset="0"/>
                <a:ea typeface="Calibri" panose="020F0502020204030204" pitchFamily="34" charset="0"/>
                <a:cs typeface="Times New Roman" pitchFamily="18" charset="0"/>
              </a:rPr>
              <a:t>: “</a:t>
            </a:r>
            <a:r>
              <a:rPr lang="vi-VN" sz="2400" dirty="0">
                <a:latin typeface="Times New Roman" panose="02020603050405020304" pitchFamily="18" charset="0"/>
                <a:ea typeface="Calibri" panose="020F0502020204030204" pitchFamily="34" charset="0"/>
                <a:cs typeface="Times New Roman" pitchFamily="18" charset="0"/>
              </a:rPr>
              <a:t>nhân tài đất </a:t>
            </a:r>
            <a:r>
              <a:rPr lang="vi-VN" sz="2400" dirty="0" smtClean="0">
                <a:latin typeface="Times New Roman" panose="02020603050405020304" pitchFamily="18" charset="0"/>
                <a:ea typeface="Calibri" panose="020F0502020204030204" pitchFamily="34" charset="0"/>
                <a:cs typeface="Times New Roman" pitchFamily="18" charset="0"/>
              </a:rPr>
              <a:t>Bắc</a:t>
            </a:r>
            <a:endParaRPr lang="en-US" sz="2400" dirty="0" smtClean="0">
              <a:latin typeface="Times New Roman" panose="02020603050405020304" pitchFamily="18" charset="0"/>
              <a:ea typeface="Calibri" panose="020F0502020204030204" pitchFamily="34" charset="0"/>
              <a:cs typeface="Times New Roman" pitchFamily="18" charset="0"/>
            </a:endParaRPr>
          </a:p>
          <a:p>
            <a:r>
              <a:rPr lang="en-US" sz="2400" dirty="0" smtClean="0">
                <a:latin typeface="Times New Roman" panose="02020603050405020304" pitchFamily="18" charset="0"/>
                <a:ea typeface="Calibri" panose="020F0502020204030204" pitchFamily="34" charset="0"/>
                <a:cs typeface="Times New Roman" pitchFamily="18" charset="0"/>
              </a:rPr>
              <a:t>- </a:t>
            </a:r>
            <a:r>
              <a:rPr lang="en-US" sz="2400" dirty="0" err="1" smtClean="0">
                <a:latin typeface="Times New Roman" panose="02020603050405020304" pitchFamily="18" charset="0"/>
                <a:ea typeface="Calibri" panose="020F0502020204030204" pitchFamily="34" charset="0"/>
                <a:cs typeface="Times New Roman" pitchFamily="18" charset="0"/>
              </a:rPr>
              <a:t>Lời</a:t>
            </a:r>
            <a:r>
              <a:rPr lang="en-US" sz="2400" dirty="0" smtClean="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kêu</a:t>
            </a:r>
            <a:r>
              <a:rPr lang="en-US" sz="2400" dirty="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gọi</a:t>
            </a:r>
            <a:r>
              <a:rPr lang="en-US" sz="2400" dirty="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nhắn</a:t>
            </a:r>
            <a:r>
              <a:rPr lang="en-US" sz="2400" dirty="0">
                <a:latin typeface="Times New Roman" panose="02020603050405020304" pitchFamily="18" charset="0"/>
                <a:ea typeface="Calibri" panose="020F0502020204030204" pitchFamily="34" charset="0"/>
                <a:cs typeface="Times New Roman" pitchFamily="18" charset="0"/>
              </a:rPr>
              <a:t> </a:t>
            </a:r>
            <a:r>
              <a:rPr lang="en-US" sz="2400" dirty="0" err="1">
                <a:latin typeface="Times New Roman" panose="02020603050405020304" pitchFamily="18" charset="0"/>
                <a:ea typeface="Calibri" panose="020F0502020204030204" pitchFamily="34" charset="0"/>
                <a:cs typeface="Times New Roman" pitchFamily="18" charset="0"/>
              </a:rPr>
              <a:t>nhủ</a:t>
            </a:r>
            <a:r>
              <a:rPr lang="en-US" sz="2400" dirty="0">
                <a:latin typeface="Times New Roman" panose="02020603050405020304" pitchFamily="18" charset="0"/>
                <a:ea typeface="Calibri" panose="020F0502020204030204" pitchFamily="34" charset="0"/>
                <a:cs typeface="Times New Roman" pitchFamily="18" charset="0"/>
              </a:rPr>
              <a:t>: </a:t>
            </a:r>
            <a:r>
              <a:rPr lang="en-US" sz="2400" i="1" dirty="0" err="1">
                <a:latin typeface="Times New Roman" panose="02020603050405020304" pitchFamily="18" charset="0"/>
                <a:ea typeface="Calibri" panose="020F0502020204030204" pitchFamily="34" charset="0"/>
                <a:cs typeface="Times New Roman" pitchFamily="18" charset="0"/>
              </a:rPr>
              <a:t>Ngoảnh</a:t>
            </a:r>
            <a:r>
              <a:rPr lang="en-US" sz="2400" i="1" dirty="0">
                <a:latin typeface="Times New Roman" panose="02020603050405020304" pitchFamily="18" charset="0"/>
                <a:ea typeface="Calibri" panose="020F0502020204030204" pitchFamily="34" charset="0"/>
                <a:cs typeface="Times New Roman" pitchFamily="18" charset="0"/>
              </a:rPr>
              <a:t> </a:t>
            </a:r>
            <a:r>
              <a:rPr lang="en-US" sz="2400" i="1" dirty="0" err="1">
                <a:latin typeface="Times New Roman" panose="02020603050405020304" pitchFamily="18" charset="0"/>
                <a:ea typeface="Calibri" panose="020F0502020204030204" pitchFamily="34" charset="0"/>
                <a:cs typeface="Times New Roman" pitchFamily="18" charset="0"/>
              </a:rPr>
              <a:t>cổ</a:t>
            </a:r>
            <a:r>
              <a:rPr lang="en-US" sz="2400" i="1" dirty="0">
                <a:latin typeface="Times New Roman" panose="02020603050405020304" pitchFamily="18" charset="0"/>
                <a:ea typeface="Calibri" panose="020F0502020204030204" pitchFamily="34" charset="0"/>
                <a:cs typeface="Times New Roman" pitchFamily="18" charset="0"/>
              </a:rPr>
              <a:t>…</a:t>
            </a:r>
            <a:r>
              <a:rPr lang="en-US" sz="2400" dirty="0">
                <a:latin typeface="Times New Roman" panose="02020603050405020304" pitchFamily="18" charset="0"/>
                <a:ea typeface="Calibri" panose="020F0502020204030204" pitchFamily="34" charset="0"/>
                <a:cs typeface="Times New Roman" pitchFamily="18" charset="0"/>
              </a:rPr>
              <a:t> </a:t>
            </a:r>
            <a:endParaRPr lang="en-GB" sz="2400" dirty="0">
              <a:latin typeface="Times New Roman" pitchFamily="18" charset="0"/>
              <a:cs typeface="Times New Roman" pitchFamily="18" charset="0"/>
            </a:endParaRPr>
          </a:p>
        </p:txBody>
      </p:sp>
      <p:sp>
        <p:nvSpPr>
          <p:cNvPr id="4" name="Rectangle 3"/>
          <p:cNvSpPr/>
          <p:nvPr/>
        </p:nvSpPr>
        <p:spPr>
          <a:xfrm>
            <a:off x="439852" y="3473995"/>
            <a:ext cx="184731" cy="769441"/>
          </a:xfrm>
          <a:prstGeom prst="rect">
            <a:avLst/>
          </a:prstGeom>
        </p:spPr>
        <p:txBody>
          <a:bodyPr wrap="none">
            <a:spAutoFit/>
          </a:bodyPr>
          <a:lstStyle/>
          <a:p>
            <a:endParaRPr lang="en-GB" sz="4400" dirty="0"/>
          </a:p>
        </p:txBody>
      </p:sp>
      <p:sp>
        <p:nvSpPr>
          <p:cNvPr id="5" name="Rectangle 4"/>
          <p:cNvSpPr/>
          <p:nvPr/>
        </p:nvSpPr>
        <p:spPr>
          <a:xfrm>
            <a:off x="207034" y="3124200"/>
            <a:ext cx="8686800" cy="2616101"/>
          </a:xfrm>
          <a:prstGeom prst="rect">
            <a:avLst/>
          </a:prstGeom>
        </p:spPr>
        <p:txBody>
          <a:bodyPr wrap="square">
            <a:spAutoFit/>
          </a:bodyPr>
          <a:lstStyle/>
          <a:p>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Thái</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độ</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của</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tác</a:t>
            </a:r>
            <a:r>
              <a:rPr lang="en-US" sz="2800" b="1" dirty="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giả</a:t>
            </a:r>
            <a:endParaRPr lang="en-US" sz="2800" b="1" dirty="0" smtClean="0">
              <a:latin typeface="Times New Roman" panose="02020603050405020304" pitchFamily="18" charset="0"/>
              <a:ea typeface="Calibri" panose="020F0502020204030204" pitchFamily="34" charset="0"/>
            </a:endParaRPr>
          </a:p>
          <a:p>
            <a:r>
              <a:rPr lang="en-GB" sz="2400" dirty="0">
                <a:latin typeface="Times New Roman" panose="02020603050405020304" pitchFamily="18" charset="0"/>
                <a:ea typeface="Arial" panose="020B0604020202020204" pitchFamily="34" charset="0"/>
              </a:rPr>
              <a:t>+ </a:t>
            </a:r>
            <a:r>
              <a:rPr lang="en-GB" sz="2400" dirty="0" err="1">
                <a:latin typeface="Times New Roman" panose="02020603050405020304" pitchFamily="18" charset="0"/>
                <a:ea typeface="Arial" panose="020B0604020202020204" pitchFamily="34" charset="0"/>
              </a:rPr>
              <a:t>Mỉa</a:t>
            </a:r>
            <a:r>
              <a:rPr lang="en-GB" sz="2400" dirty="0">
                <a:latin typeface="Times New Roman" panose="02020603050405020304" pitchFamily="18" charset="0"/>
                <a:ea typeface="Arial" panose="020B0604020202020204" pitchFamily="34" charset="0"/>
              </a:rPr>
              <a:t> </a:t>
            </a:r>
            <a:r>
              <a:rPr lang="en-GB" sz="2400" dirty="0" err="1">
                <a:latin typeface="Times New Roman" panose="02020603050405020304" pitchFamily="18" charset="0"/>
                <a:ea typeface="Arial" panose="020B0604020202020204" pitchFamily="34" charset="0"/>
              </a:rPr>
              <a:t>mai</a:t>
            </a:r>
            <a:r>
              <a:rPr lang="en-GB" sz="2400" dirty="0">
                <a:latin typeface="Times New Roman" panose="02020603050405020304" pitchFamily="18" charset="0"/>
                <a:ea typeface="Arial" panose="020B0604020202020204" pitchFamily="34" charset="0"/>
              </a:rPr>
              <a:t>, </a:t>
            </a:r>
            <a:r>
              <a:rPr lang="vi-VN" sz="2400" dirty="0">
                <a:latin typeface="Times New Roman" panose="02020603050405020304" pitchFamily="18" charset="0"/>
                <a:ea typeface="Arial" panose="020B0604020202020204" pitchFamily="34" charset="0"/>
              </a:rPr>
              <a:t>giễu tài năng của “nhân tài đất Bắc” rởm, giễu những người đã quay lưng lại với tình cảnh của </a:t>
            </a:r>
            <a:r>
              <a:rPr lang="vi-VN" sz="2400" dirty="0" smtClean="0">
                <a:latin typeface="Times New Roman" panose="02020603050405020304" pitchFamily="18" charset="0"/>
                <a:ea typeface="Arial" panose="020B0604020202020204" pitchFamily="34" charset="0"/>
              </a:rPr>
              <a:t>d</a:t>
            </a:r>
            <a:r>
              <a:rPr lang="en-US" sz="2400" dirty="0">
                <a:latin typeface="Times New Roman" panose="02020603050405020304" pitchFamily="18" charset="0"/>
                <a:ea typeface="Arial" panose="020B0604020202020204" pitchFamily="34" charset="0"/>
              </a:rPr>
              <a:t>â</a:t>
            </a:r>
            <a:r>
              <a:rPr lang="vi-VN" sz="2400" dirty="0" smtClean="0">
                <a:latin typeface="Times New Roman" panose="02020603050405020304" pitchFamily="18" charset="0"/>
                <a:ea typeface="Arial" panose="020B0604020202020204" pitchFamily="34" charset="0"/>
              </a:rPr>
              <a:t>n </a:t>
            </a:r>
            <a:r>
              <a:rPr lang="vi-VN" sz="2400" dirty="0">
                <a:latin typeface="Times New Roman" panose="02020603050405020304" pitchFamily="18" charset="0"/>
                <a:ea typeface="Arial" panose="020B0604020202020204" pitchFamily="34" charset="0"/>
              </a:rPr>
              <a:t>tộc.</a:t>
            </a:r>
            <a:endParaRPr lang="en-GB" sz="2400" dirty="0">
              <a:latin typeface="Arial" panose="020B0604020202020204" pitchFamily="34" charset="0"/>
              <a:ea typeface="Arial" panose="020B0604020202020204" pitchFamily="34" charset="0"/>
            </a:endParaRPr>
          </a:p>
          <a:p>
            <a:r>
              <a:rPr lang="en-GB" sz="2400" dirty="0">
                <a:latin typeface="Times New Roman" panose="02020603050405020304" pitchFamily="18" charset="0"/>
                <a:ea typeface="Arial" panose="020B0604020202020204" pitchFamily="34" charset="0"/>
              </a:rPr>
              <a:t>+ </a:t>
            </a:r>
            <a:r>
              <a:rPr lang="en-GB" sz="2400" dirty="0" err="1">
                <a:latin typeface="Times New Roman" panose="02020603050405020304" pitchFamily="18" charset="0"/>
                <a:ea typeface="Arial" panose="020B0604020202020204" pitchFamily="34" charset="0"/>
              </a:rPr>
              <a:t>Nỗi</a:t>
            </a:r>
            <a:r>
              <a:rPr lang="vi-VN" sz="2400" dirty="0">
                <a:latin typeface="Times New Roman" panose="02020603050405020304" pitchFamily="18" charset="0"/>
                <a:ea typeface="Arial" panose="020B0604020202020204" pitchFamily="34" charset="0"/>
              </a:rPr>
              <a:t> xót xa cho vận mệnh nước nhà.</a:t>
            </a:r>
            <a:endParaRPr lang="en-GB" sz="2400" dirty="0">
              <a:latin typeface="Arial" panose="020B0604020202020204" pitchFamily="34" charset="0"/>
              <a:ea typeface="Arial" panose="020B0604020202020204" pitchFamily="34" charset="0"/>
            </a:endParaRPr>
          </a:p>
          <a:p>
            <a:r>
              <a:rPr lang="en-US" sz="3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Lòng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yêu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nước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thầm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kín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sắc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của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Tế</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Xương</a:t>
            </a:r>
            <a:r>
              <a:rPr lang="en-US" sz="3200" dirty="0">
                <a:latin typeface="Times New Roman" panose="02020603050405020304" pitchFamily="18" charset="0"/>
                <a:ea typeface="Calibri" panose="020F0502020204030204" pitchFamily="34" charset="0"/>
              </a:rPr>
              <a:t>.</a:t>
            </a:r>
            <a:endParaRPr lang="en-GB" sz="3200" dirty="0"/>
          </a:p>
          <a:p>
            <a:endParaRPr lang="en-GB" sz="3200" b="1" dirty="0"/>
          </a:p>
        </p:txBody>
      </p:sp>
    </p:spTree>
    <p:extLst>
      <p:ext uri="{BB962C8B-B14F-4D97-AF65-F5344CB8AC3E}">
        <p14:creationId xmlns:p14="http://schemas.microsoft.com/office/powerpoint/2010/main" val="292849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
            <a:extLst>
              <a:ext uri="{FF2B5EF4-FFF2-40B4-BE49-F238E27FC236}">
                <a16:creationId xmlns:a16="http://schemas.microsoft.com/office/drawing/2014/main" xmlns="" id="{4F6FFCD9-D915-4B05-B754-DD53127C4CEE}"/>
              </a:ext>
            </a:extLst>
          </p:cNvPr>
          <p:cNvSpPr txBox="1"/>
          <p:nvPr/>
        </p:nvSpPr>
        <p:spPr>
          <a:xfrm>
            <a:off x="754911" y="152400"/>
            <a:ext cx="3577087" cy="584775"/>
          </a:xfrm>
          <a:prstGeom prst="rect">
            <a:avLst/>
          </a:prstGeom>
          <a:noFill/>
        </p:spPr>
        <p:txBody>
          <a:bodyPr vert="horz"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IIII</a:t>
            </a:r>
            <a:r>
              <a:rPr lang="en-US" sz="3200" b="1" dirty="0">
                <a:solidFill>
                  <a:srgbClr val="FF0000"/>
                </a:solidFill>
                <a:latin typeface="Times New Roman" panose="02020603050405020304" pitchFamily="18" charset="0"/>
                <a:cs typeface="Times New Roman" panose="02020603050405020304" pitchFamily="18" charset="0"/>
              </a:rPr>
              <a:t>. TỔNG KẾT</a:t>
            </a:r>
            <a:endParaRPr lang="en-GB"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8600" y="914819"/>
            <a:ext cx="8062423" cy="3785652"/>
          </a:xfrm>
          <a:prstGeom prst="rect">
            <a:avLst/>
          </a:prstGeom>
        </p:spPr>
        <p:txBody>
          <a:bodyPr wrap="square">
            <a:spAutoFit/>
          </a:bodyPr>
          <a:lstStyle/>
          <a:p>
            <a:pPr algn="just"/>
            <a:r>
              <a:rPr lang="en-US" sz="2400" b="1" dirty="0" smtClean="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thuật</a:t>
            </a:r>
            <a:endParaRPr lang="en-US" sz="2400" b="1" dirty="0" smtClean="0">
              <a:latin typeface="Times New Roman" panose="02020603050405020304" pitchFamily="18" charset="0"/>
              <a:cs typeface="Times New Roman" panose="02020603050405020304" pitchFamily="18" charset="0"/>
            </a:endParaRPr>
          </a:p>
          <a:p>
            <a:pPr algn="just"/>
            <a:r>
              <a:rPr lang="pt-BR" sz="2400" dirty="0" smtClean="0">
                <a:latin typeface="Times New Roman" panose="02020603050405020304" pitchFamily="18" charset="0"/>
                <a:cs typeface="Times New Roman" panose="02020603050405020304" pitchFamily="18" charset="0"/>
              </a:rPr>
              <a:t>- Hình </a:t>
            </a:r>
            <a:r>
              <a:rPr lang="pt-BR" sz="2400" dirty="0">
                <a:latin typeface="Times New Roman" panose="02020603050405020304" pitchFamily="18" charset="0"/>
                <a:cs typeface="Times New Roman" panose="02020603050405020304" pitchFamily="18" charset="0"/>
              </a:rPr>
              <a:t>ảnh thơ gần gũi, chọn </a:t>
            </a:r>
            <a:r>
              <a:rPr lang="pt-BR" sz="2400" dirty="0" smtClean="0">
                <a:latin typeface="Times New Roman" panose="02020603050405020304" pitchFamily="18" charset="0"/>
                <a:cs typeface="Times New Roman" panose="02020603050405020304" pitchFamily="18" charset="0"/>
              </a:rPr>
              <a:t>lọc</a:t>
            </a:r>
          </a:p>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Ngôn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pt-BR"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r>
              <a:rPr lang="en-GB" sz="2400" b="1" dirty="0" smtClean="0">
                <a:latin typeface="Times New Roman" panose="02020603050405020304" pitchFamily="18" charset="0"/>
                <a:cs typeface="Times New Roman" panose="02020603050405020304" pitchFamily="18" charset="0"/>
              </a:rPr>
              <a:t>2. </a:t>
            </a:r>
            <a:r>
              <a:rPr lang="en-GB" sz="2400" b="1" dirty="0" err="1" smtClean="0">
                <a:latin typeface="Times New Roman" panose="02020603050405020304" pitchFamily="18" charset="0"/>
                <a:cs typeface="Times New Roman" panose="02020603050405020304" pitchFamily="18" charset="0"/>
              </a:rPr>
              <a:t>Nội</a:t>
            </a:r>
            <a:r>
              <a:rPr lang="en-GB" sz="2400" b="1" dirty="0" smtClean="0">
                <a:latin typeface="Times New Roman" panose="02020603050405020304" pitchFamily="18" charset="0"/>
                <a:cs typeface="Times New Roman" panose="02020603050405020304" pitchFamily="18" charset="0"/>
              </a:rPr>
              <a:t> dung</a:t>
            </a:r>
          </a:p>
          <a:p>
            <a:pPr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Tái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nhốn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Đằng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xót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lo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GB"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072524" y="3503017"/>
            <a:ext cx="6664598" cy="461665"/>
          </a:xfrm>
          <a:prstGeom prst="rect">
            <a:avLst/>
          </a:prstGeom>
        </p:spPr>
        <p:txBody>
          <a:bodyPr wrap="square">
            <a:spAutoFit/>
          </a:bodyPr>
          <a:lstStyle/>
          <a:p>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49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2">
            <a:extLst>
              <a:ext uri="{FF2B5EF4-FFF2-40B4-BE49-F238E27FC236}">
                <a16:creationId xmlns:a16="http://schemas.microsoft.com/office/drawing/2014/main" xmlns="" id="{CA273A53-14C7-4D55-8AA6-C1294FF03F1B}"/>
              </a:ext>
            </a:extLst>
          </p:cNvPr>
          <p:cNvSpPr txBox="1"/>
          <p:nvPr/>
        </p:nvSpPr>
        <p:spPr>
          <a:xfrm>
            <a:off x="266344" y="114463"/>
            <a:ext cx="8229600" cy="2369880"/>
          </a:xfrm>
          <a:prstGeom prst="rect">
            <a:avLst/>
          </a:prstGeom>
          <a:noFill/>
        </p:spPr>
        <p:txBody>
          <a:bodyPr vert="horz" wrap="square" rtlCol="0">
            <a:spAutoFit/>
          </a:bodyPr>
          <a:lstStyle/>
          <a:p>
            <a:pPr algn="just"/>
            <a:r>
              <a:rPr lang="en-US" sz="3200" dirty="0" smtClean="0">
                <a:solidFill>
                  <a:schemeClr val="bg1"/>
                </a:solidFill>
                <a:latin typeface="Times New Roman" panose="02020603050405020304" pitchFamily="18" charset="0"/>
                <a:cs typeface="Times New Roman" panose="02020603050405020304" pitchFamily="18" charset="0"/>
              </a:rPr>
              <a:t>1</a:t>
            </a: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1</a:t>
            </a:r>
            <a:r>
              <a:rPr lang="en-US" sz="3200" dirty="0" smtClean="0">
                <a:latin typeface="Times New Roman" panose="02020603050405020304" pitchFamily="18" charset="0"/>
                <a:cs typeface="Times New Roman" panose="02020603050405020304" pitchFamily="18" charset="0"/>
              </a:rPr>
              <a:t>.</a:t>
            </a:r>
            <a:r>
              <a:rPr lang="en-US" sz="3200" i="1" dirty="0" smtClean="0">
                <a:latin typeface="Times New Roman" panose="02020603050405020304" pitchFamily="18" charset="0"/>
                <a:cs typeface="Times New Roman" panose="02020603050405020304" pitchFamily="18" charset="0"/>
              </a:rPr>
              <a:t>Theo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kiến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xưa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tổ</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chức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sĩ</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nhằm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mục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đích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smtClean="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Nhà</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nước</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phong</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kiến</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xưa</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tổ</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chức</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các</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kì</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thi</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cho</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sĩ</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tử</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tham</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gia</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nhằm</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tìm</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ra</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người</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tài</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phụng</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sự</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cho</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vua</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giúp</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sức</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xây</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dựng</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đất</a:t>
            </a:r>
            <a:r>
              <a:rPr lang="en-US" sz="2800" dirty="0" smtClean="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itchFamily="18" charset="0"/>
              </a:rPr>
              <a:t>nước</a:t>
            </a:r>
            <a:r>
              <a:rPr lang="en-US" sz="2800" dirty="0" smtClean="0">
                <a:latin typeface="Times New Roman" panose="02020603050405020304" pitchFamily="18" charset="0"/>
                <a:ea typeface="Times New Roman" panose="02020603050405020304" pitchFamily="18" charset="0"/>
                <a:cs typeface="Times New Roman" pitchFamily="18" charset="0"/>
              </a:rPr>
              <a:t>.</a:t>
            </a:r>
            <a:endParaRPr lang="en-GB"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764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barn(inVertical)">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73360"/>
            <a:ext cx="8991600" cy="1212640"/>
          </a:xfrm>
          <a:prstGeom prst="rect">
            <a:avLst/>
          </a:prstGeom>
        </p:spPr>
        <p:txBody>
          <a:bodyPr wrap="square">
            <a:spAutoFit/>
          </a:bodyPr>
          <a:lstStyle/>
          <a:p>
            <a:pPr marR="30480" algn="just">
              <a:lnSpc>
                <a:spcPct val="130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(1) Chia </a:t>
            </a:r>
            <a:r>
              <a:rPr lang="en-US" sz="2800" b="1" dirty="0" err="1">
                <a:solidFill>
                  <a:srgbClr val="0D0D0D"/>
                </a:solidFill>
                <a:latin typeface="Times New Roman" panose="02020603050405020304" pitchFamily="18" charset="0"/>
                <a:ea typeface="Times New Roman" panose="02020603050405020304" pitchFamily="18" charset="0"/>
              </a:rPr>
              <a:t>sẻ</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cá</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nhân</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sao</a:t>
            </a:r>
            <a:r>
              <a:rPr lang="en-US" sz="2800" dirty="0">
                <a:solidFill>
                  <a:srgbClr val="0D0D0D"/>
                </a:solidFill>
                <a:latin typeface="Times New Roman" panose="02020603050405020304" pitchFamily="18" charset="0"/>
                <a:ea typeface="Times New Roman" panose="02020603050405020304" pitchFamily="18" charset="0"/>
              </a:rPr>
              <a:t>?</a:t>
            </a:r>
            <a:endParaRPr lang="en-GB"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52400" y="2620054"/>
            <a:ext cx="8534400" cy="2332946"/>
          </a:xfrm>
          <a:prstGeom prst="rect">
            <a:avLst/>
          </a:prstGeom>
        </p:spPr>
        <p:txBody>
          <a:bodyPr wrap="square">
            <a:spAutoFit/>
          </a:bodyPr>
          <a:lstStyle/>
          <a:p>
            <a:pPr marR="30480" algn="just">
              <a:lnSpc>
                <a:spcPct val="130000"/>
              </a:lnSpc>
              <a:spcAft>
                <a:spcPts val="0"/>
              </a:spcAft>
            </a:pPr>
            <a:r>
              <a:rPr lang="en-US" sz="2800" b="1" dirty="0">
                <a:solidFill>
                  <a:srgbClr val="0D0D0D"/>
                </a:solidFill>
                <a:latin typeface="Times New Roman" panose="02020603050405020304" pitchFamily="18" charset="0"/>
                <a:ea typeface="Times New Roman" panose="02020603050405020304" pitchFamily="18" charset="0"/>
              </a:rPr>
              <a:t>(2) </a:t>
            </a:r>
            <a:r>
              <a:rPr lang="en-US" sz="2800" b="1" dirty="0" err="1">
                <a:solidFill>
                  <a:srgbClr val="0D0D0D"/>
                </a:solidFill>
                <a:latin typeface="Times New Roman" panose="02020603050405020304" pitchFamily="18" charset="0"/>
                <a:ea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nối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với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đọc</a:t>
            </a:r>
            <a:r>
              <a:rPr lang="en-US"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Viết đoạn văn (khoảng 7 </a:t>
            </a:r>
            <a:r>
              <a:rPr lang="vi-VN" sz="2800" dirty="0" smtClean="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9 câu) phân tích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chi </a:t>
            </a:r>
            <a:r>
              <a:rPr lang="en-US" sz="2800" dirty="0" err="1">
                <a:solidFill>
                  <a:srgbClr val="0D0D0D"/>
                </a:solidFill>
                <a:latin typeface="Times New Roman" panose="02020603050405020304" pitchFamily="18" charset="0"/>
                <a:ea typeface="Times New Roman" panose="02020603050405020304" pitchFamily="18" charset="0"/>
              </a:rPr>
              <a:t>tiết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phúng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Lễ</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xướng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danh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khoa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Đinh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Dậu</a:t>
            </a:r>
            <a:r>
              <a:rPr lang="en-US" sz="2800" i="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a:t>
            </a:r>
            <a:endParaRPr lang="en-GB" sz="2800" dirty="0">
              <a:effectLst/>
              <a:latin typeface="Times New Roman" panose="02020603050405020304" pitchFamily="18" charset="0"/>
              <a:ea typeface="Times New Roman" panose="02020603050405020304" pitchFamily="18" charset="0"/>
            </a:endParaRPr>
          </a:p>
        </p:txBody>
      </p:sp>
      <p:sp>
        <p:nvSpPr>
          <p:cNvPr id="2" name="TextBox 1"/>
          <p:cNvSpPr txBox="1"/>
          <p:nvPr/>
        </p:nvSpPr>
        <p:spPr>
          <a:xfrm>
            <a:off x="1981200" y="381000"/>
            <a:ext cx="5943600" cy="523220"/>
          </a:xfrm>
          <a:prstGeom prst="rect">
            <a:avLst/>
          </a:prstGeom>
          <a:noFill/>
        </p:spPr>
        <p:txBody>
          <a:bodyPr wrap="square" rtlCol="0">
            <a:spAutoFit/>
          </a:bodyPr>
          <a:lstStyle/>
          <a:p>
            <a:r>
              <a:rPr lang="vi-VN" sz="2800" b="1" dirty="0" smtClean="0">
                <a:solidFill>
                  <a:srgbClr val="FF0000"/>
                </a:solidFill>
                <a:latin typeface="+mj-lt"/>
              </a:rPr>
              <a:t>IV. LUYỆN TẬP – VẬN DỤNG</a:t>
            </a:r>
            <a:endParaRPr lang="en-US" sz="2800" b="1" dirty="0">
              <a:solidFill>
                <a:srgbClr val="FF0000"/>
              </a:solidFill>
              <a:latin typeface="+mj-lt"/>
            </a:endParaRPr>
          </a:p>
        </p:txBody>
      </p:sp>
    </p:spTree>
    <p:extLst>
      <p:ext uri="{BB962C8B-B14F-4D97-AF65-F5344CB8AC3E}">
        <p14:creationId xmlns:p14="http://schemas.microsoft.com/office/powerpoint/2010/main" val="284623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4AA220AC-498B-4E15-B618-1BF49D2CF3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36" b="35432"/>
          <a:stretch/>
        </p:blipFill>
        <p:spPr>
          <a:xfrm>
            <a:off x="109287" y="5043123"/>
            <a:ext cx="1775450" cy="1560262"/>
          </a:xfrm>
          <a:prstGeom prst="rect">
            <a:avLst/>
          </a:prstGeom>
        </p:spPr>
      </p:pic>
      <p:pic>
        <p:nvPicPr>
          <p:cNvPr id="10" name="图片 9">
            <a:extLst>
              <a:ext uri="{FF2B5EF4-FFF2-40B4-BE49-F238E27FC236}">
                <a16:creationId xmlns:a16="http://schemas.microsoft.com/office/drawing/2014/main" xmlns="" id="{B95C2F16-724E-43D1-98C3-B4A9C649D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3250" y="38101"/>
            <a:ext cx="2324103" cy="3098804"/>
          </a:xfrm>
          <a:prstGeom prst="rect">
            <a:avLst/>
          </a:prstGeom>
        </p:spPr>
      </p:pic>
      <p:sp>
        <p:nvSpPr>
          <p:cNvPr id="2" name="Rectangle 1"/>
          <p:cNvSpPr/>
          <p:nvPr/>
        </p:nvSpPr>
        <p:spPr>
          <a:xfrm>
            <a:off x="2283176" y="716164"/>
            <a:ext cx="6468437" cy="646331"/>
          </a:xfrm>
          <a:prstGeom prst="rect">
            <a:avLst/>
          </a:prstGeom>
        </p:spPr>
        <p:txBody>
          <a:bodyPr wrap="none">
            <a:spAutoFit/>
          </a:bodyPr>
          <a:lstStyle/>
          <a:p>
            <a:r>
              <a:rPr lang="vi-VN" sz="36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Bảng kiểm kĩ năng viết đoạn văn</a:t>
            </a:r>
            <a:endParaRPr lang="en-GB" sz="4800">
              <a:solidFill>
                <a:schemeClr val="bg1"/>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07699250"/>
              </p:ext>
            </p:extLst>
          </p:nvPr>
        </p:nvGraphicFramePr>
        <p:xfrm>
          <a:off x="304800" y="457200"/>
          <a:ext cx="8077201" cy="5499926"/>
        </p:xfrm>
        <a:graphic>
          <a:graphicData uri="http://schemas.openxmlformats.org/drawingml/2006/table">
            <a:tbl>
              <a:tblPr firstRow="1" firstCol="1" bandRow="1"/>
              <a:tblGrid>
                <a:gridCol w="685800">
                  <a:extLst>
                    <a:ext uri="{9D8B030D-6E8A-4147-A177-3AD203B41FA5}">
                      <a16:colId xmlns:a16="http://schemas.microsoft.com/office/drawing/2014/main" xmlns="" val="20000"/>
                    </a:ext>
                  </a:extLst>
                </a:gridCol>
                <a:gridCol w="6152896">
                  <a:extLst>
                    <a:ext uri="{9D8B030D-6E8A-4147-A177-3AD203B41FA5}">
                      <a16:colId xmlns:a16="http://schemas.microsoft.com/office/drawing/2014/main" xmlns="" val="20001"/>
                    </a:ext>
                  </a:extLst>
                </a:gridCol>
                <a:gridCol w="1238505">
                  <a:extLst>
                    <a:ext uri="{9D8B030D-6E8A-4147-A177-3AD203B41FA5}">
                      <a16:colId xmlns:a16="http://schemas.microsoft.com/office/drawing/2014/main" xmlns="" val="20002"/>
                    </a:ext>
                  </a:extLst>
                </a:gridCol>
              </a:tblGrid>
              <a:tr h="490889">
                <a:tc>
                  <a:txBody>
                    <a:bodyPr/>
                    <a:lstStyle/>
                    <a:p>
                      <a:pPr algn="ctr">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0000"/>
                        </a:lnSpc>
                        <a:spcAft>
                          <a:spcPts val="0"/>
                        </a:spcAf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GB"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0"/>
                  </a:ext>
                </a:extLst>
              </a:tr>
              <a:tr h="1242734">
                <a:tc>
                  <a:txBody>
                    <a:bodyPr/>
                    <a:lstStyle/>
                    <a:p>
                      <a:pPr algn="ctr">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vi-VN"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nạp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song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phối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730445">
                <a:tc>
                  <a:txBody>
                    <a:bodyPr/>
                    <a:lstStyle/>
                    <a:p>
                      <a:pPr algn="ctr">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lnSpc>
                          <a:spcPct val="130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 tích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phúng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xướng</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24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62013">
                <a:tc>
                  <a:txBody>
                    <a:bodyPr/>
                    <a:lstStyle/>
                    <a:p>
                      <a:pPr algn="ctr">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62012">
                <a:tc>
                  <a:txBody>
                    <a:bodyPr/>
                    <a:lstStyle/>
                    <a:p>
                      <a:pPr algn="ctr">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2177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xmlns="" id="{4AA220AC-498B-4E15-B618-1BF49D2CF3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36" b="35432"/>
          <a:stretch/>
        </p:blipFill>
        <p:spPr>
          <a:xfrm>
            <a:off x="1047750" y="4927620"/>
            <a:ext cx="1775450" cy="1560262"/>
          </a:xfrm>
          <a:prstGeom prst="rect">
            <a:avLst/>
          </a:prstGeom>
        </p:spPr>
      </p:pic>
      <p:pic>
        <p:nvPicPr>
          <p:cNvPr id="25" name="图片 24">
            <a:extLst>
              <a:ext uri="{FF2B5EF4-FFF2-40B4-BE49-F238E27FC236}">
                <a16:creationId xmlns:a16="http://schemas.microsoft.com/office/drawing/2014/main" xmlns="" id="{D29B02A8-857C-4CDB-B8FB-06FF5D05AD3C}"/>
              </a:ext>
            </a:extLst>
          </p:cNvPr>
          <p:cNvPicPr>
            <a:picLocks noChangeAspect="1"/>
          </p:cNvPicPr>
          <p:nvPr/>
        </p:nvPicPr>
        <p:blipFill rotWithShape="1">
          <a:blip r:embed="rId4">
            <a:extLst>
              <a:ext uri="{28A0092B-C50C-407E-A947-70E740481C1C}">
                <a14:useLocalDpi xmlns:a14="http://schemas.microsoft.com/office/drawing/2010/main" val="0"/>
              </a:ext>
            </a:extLst>
          </a:blip>
          <a:srcRect r="2036" b="35432"/>
          <a:stretch/>
        </p:blipFill>
        <p:spPr>
          <a:xfrm>
            <a:off x="0" y="-399809"/>
            <a:ext cx="2464429" cy="2165736"/>
          </a:xfrm>
          <a:prstGeom prst="rect">
            <a:avLst/>
          </a:prstGeom>
        </p:spPr>
      </p:pic>
      <p:pic>
        <p:nvPicPr>
          <p:cNvPr id="8" name="图片 7">
            <a:extLst>
              <a:ext uri="{FF2B5EF4-FFF2-40B4-BE49-F238E27FC236}">
                <a16:creationId xmlns:a16="http://schemas.microsoft.com/office/drawing/2014/main" xmlns="" id="{523910D1-4F2D-4242-9677-AC69F0F58B4D}"/>
              </a:ext>
            </a:extLst>
          </p:cNvPr>
          <p:cNvPicPr>
            <a:picLocks noChangeAspect="1"/>
          </p:cNvPicPr>
          <p:nvPr/>
        </p:nvPicPr>
        <p:blipFill rotWithShape="1">
          <a:blip r:embed="rId5">
            <a:extLst>
              <a:ext uri="{28A0092B-C50C-407E-A947-70E740481C1C}">
                <a14:useLocalDpi xmlns:a14="http://schemas.microsoft.com/office/drawing/2010/main" val="0"/>
              </a:ext>
            </a:extLst>
          </a:blip>
          <a:srcRect t="53889"/>
          <a:stretch/>
        </p:blipFill>
        <p:spPr>
          <a:xfrm>
            <a:off x="4000500" y="3849588"/>
            <a:ext cx="5143500" cy="3162300"/>
          </a:xfrm>
          <a:prstGeom prst="rect">
            <a:avLst/>
          </a:prstGeom>
        </p:spPr>
      </p:pic>
      <p:pic>
        <p:nvPicPr>
          <p:cNvPr id="10" name="图片 9">
            <a:extLst>
              <a:ext uri="{FF2B5EF4-FFF2-40B4-BE49-F238E27FC236}">
                <a16:creationId xmlns:a16="http://schemas.microsoft.com/office/drawing/2014/main" xmlns="" id="{B95C2F16-724E-43D1-98C3-B4A9C649D4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3250" y="38101"/>
            <a:ext cx="2324103" cy="3098804"/>
          </a:xfrm>
          <a:prstGeom prst="rect">
            <a:avLst/>
          </a:prstGeom>
        </p:spPr>
      </p:pic>
      <p:grpSp>
        <p:nvGrpSpPr>
          <p:cNvPr id="15" name="组合 14">
            <a:extLst>
              <a:ext uri="{FF2B5EF4-FFF2-40B4-BE49-F238E27FC236}">
                <a16:creationId xmlns:a16="http://schemas.microsoft.com/office/drawing/2014/main" xmlns="" id="{271D5598-E41E-425B-A76F-AB60CDCEE187}"/>
              </a:ext>
            </a:extLst>
          </p:cNvPr>
          <p:cNvGrpSpPr/>
          <p:nvPr/>
        </p:nvGrpSpPr>
        <p:grpSpPr>
          <a:xfrm>
            <a:off x="986849" y="2592738"/>
            <a:ext cx="1303468" cy="1508071"/>
            <a:chOff x="3557736" y="1176695"/>
            <a:chExt cx="1088915" cy="944880"/>
          </a:xfrm>
        </p:grpSpPr>
        <p:sp>
          <p:nvSpPr>
            <p:cNvPr id="17" name="菱形 16">
              <a:extLst>
                <a:ext uri="{FF2B5EF4-FFF2-40B4-BE49-F238E27FC236}">
                  <a16:creationId xmlns:a16="http://schemas.microsoft.com/office/drawing/2014/main" xmlns="" id="{C9C01D40-5256-4A51-A6DB-D0FA7F95D59D}"/>
                </a:ext>
              </a:extLst>
            </p:cNvPr>
            <p:cNvSpPr/>
            <p:nvPr/>
          </p:nvSpPr>
          <p:spPr>
            <a:xfrm>
              <a:off x="3701771" y="1176695"/>
              <a:ext cx="944880" cy="944880"/>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prstClr val="white">
                    <a:lumMod val="95000"/>
                  </a:prst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8" name="菱形 17">
              <a:extLst>
                <a:ext uri="{FF2B5EF4-FFF2-40B4-BE49-F238E27FC236}">
                  <a16:creationId xmlns:a16="http://schemas.microsoft.com/office/drawing/2014/main" xmlns="" id="{5C5DE5AF-DBFB-40D9-8A9B-3EF16D5DA311}"/>
                </a:ext>
              </a:extLst>
            </p:cNvPr>
            <p:cNvSpPr/>
            <p:nvPr/>
          </p:nvSpPr>
          <p:spPr>
            <a:xfrm>
              <a:off x="3557736" y="1252896"/>
              <a:ext cx="792480" cy="792480"/>
            </a:xfrm>
            <a:prstGeom prst="diamond">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dirty="0">
                <a:solidFill>
                  <a:prstClr val="white">
                    <a:lumMod val="95000"/>
                  </a:prstClr>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sp>
        <p:nvSpPr>
          <p:cNvPr id="2" name="Rectangle 1"/>
          <p:cNvSpPr/>
          <p:nvPr/>
        </p:nvSpPr>
        <p:spPr>
          <a:xfrm>
            <a:off x="1716164" y="707280"/>
            <a:ext cx="4899350" cy="3693319"/>
          </a:xfrm>
          <a:prstGeom prst="rect">
            <a:avLst/>
          </a:prstGeom>
        </p:spPr>
        <p:txBody>
          <a:bodyPr wrap="square">
            <a:spAutoFit/>
          </a:bodyPr>
          <a:lstStyle/>
          <a:p>
            <a:pPr marR="30480" algn="just">
              <a:lnSpc>
                <a:spcPct val="130000"/>
              </a:lnSpc>
              <a:spcAft>
                <a:spcPts val="0"/>
              </a:spcAft>
            </a:pPr>
            <a:r>
              <a:rPr lang="vi-VN" sz="3600" b="1" dirty="0">
                <a:latin typeface="Times New Roman" panose="02020603050405020304" pitchFamily="18" charset="0"/>
                <a:ea typeface="Times New Roman" panose="02020603050405020304" pitchFamily="18" charset="0"/>
              </a:rPr>
              <a:t>Yêu cầu: </a:t>
            </a:r>
            <a:r>
              <a:rPr lang="vi-VN" sz="3600" dirty="0">
                <a:latin typeface="Times New Roman" panose="02020603050405020304" pitchFamily="18" charset="0"/>
                <a:ea typeface="Times New Roman" panose="02020603050405020304" pitchFamily="18" charset="0"/>
              </a:rPr>
              <a:t>Sưu tầm một bài thơ trào phúng khác của Trần Tế Xương và phân tích tiếng cười trào phúng trong bài thơ đó.</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1062203"/>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93359C0-C18B-4D8F-BB9B-0BC41B966F85}"/>
              </a:ext>
            </a:extLst>
          </p:cNvPr>
          <p:cNvGrpSpPr/>
          <p:nvPr/>
        </p:nvGrpSpPr>
        <p:grpSpPr>
          <a:xfrm>
            <a:off x="3091732" y="228380"/>
            <a:ext cx="3766268" cy="681154"/>
            <a:chOff x="548529" y="331112"/>
            <a:chExt cx="5021691" cy="681154"/>
          </a:xfrm>
        </p:grpSpPr>
        <p:sp>
          <p:nvSpPr>
            <p:cNvPr id="3" name="文本框 2">
              <a:extLst>
                <a:ext uri="{FF2B5EF4-FFF2-40B4-BE49-F238E27FC236}">
                  <a16:creationId xmlns:a16="http://schemas.microsoft.com/office/drawing/2014/main" xmlns="" id="{605B9668-25D2-4041-BAE2-5732593BDA98}"/>
                </a:ext>
              </a:extLst>
            </p:cNvPr>
            <p:cNvSpPr txBox="1"/>
            <p:nvPr/>
          </p:nvSpPr>
          <p:spPr>
            <a:xfrm>
              <a:off x="1993133" y="427491"/>
              <a:ext cx="3577087" cy="584775"/>
            </a:xfrm>
            <a:prstGeom prst="rect">
              <a:avLst/>
            </a:prstGeom>
            <a:noFill/>
          </p:spPr>
          <p:txBody>
            <a:bodyPr vert="horz" wrap="square" rtlCol="0">
              <a:spAutoFit/>
            </a:bodyPr>
            <a:lstStyle/>
            <a:p>
              <a:r>
                <a:rPr lang="vi-VN" sz="3200" b="1">
                  <a:solidFill>
                    <a:schemeClr val="bg1"/>
                  </a:solidFill>
                  <a:latin typeface="+mj-lt"/>
                </a:rPr>
                <a:t>Gợi ý</a:t>
              </a:r>
              <a:endParaRPr lang="en-GB" sz="3200">
                <a:solidFill>
                  <a:schemeClr val="bg1"/>
                </a:solidFill>
                <a:latin typeface="+mj-lt"/>
              </a:endParaRPr>
            </a:p>
          </p:txBody>
        </p:sp>
        <p:pic>
          <p:nvPicPr>
            <p:cNvPr id="4" name="图片 3">
              <a:extLst>
                <a:ext uri="{FF2B5EF4-FFF2-40B4-BE49-F238E27FC236}">
                  <a16:creationId xmlns:a16="http://schemas.microsoft.com/office/drawing/2014/main" xmlns="" id="{2DCCE9CC-116C-49A6-918E-746DD792AE3D}"/>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50000" t="27320" r="24646" b="65087"/>
            <a:stretch/>
          </p:blipFill>
          <p:spPr>
            <a:xfrm>
              <a:off x="548529" y="331112"/>
              <a:ext cx="1319699" cy="592868"/>
            </a:xfrm>
            <a:prstGeom prst="rect">
              <a:avLst/>
            </a:prstGeom>
          </p:spPr>
        </p:pic>
      </p:grpSp>
      <p:sp>
        <p:nvSpPr>
          <p:cNvPr id="7" name="矩形: 圆角 6">
            <a:extLst>
              <a:ext uri="{FF2B5EF4-FFF2-40B4-BE49-F238E27FC236}">
                <a16:creationId xmlns:a16="http://schemas.microsoft.com/office/drawing/2014/main" xmlns="" id="{E84B9135-3006-4C7B-835F-6E96F1330580}"/>
              </a:ext>
            </a:extLst>
          </p:cNvPr>
          <p:cNvSpPr/>
          <p:nvPr/>
        </p:nvSpPr>
        <p:spPr>
          <a:xfrm>
            <a:off x="598383" y="545352"/>
            <a:ext cx="7153604" cy="4695511"/>
          </a:xfrm>
          <a:prstGeom prst="round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34A34"/>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pic>
        <p:nvPicPr>
          <p:cNvPr id="17" name="图片 16">
            <a:extLst>
              <a:ext uri="{FF2B5EF4-FFF2-40B4-BE49-F238E27FC236}">
                <a16:creationId xmlns:a16="http://schemas.microsoft.com/office/drawing/2014/main" xmlns="" id="{02648B74-3998-4A9A-AAF3-D47ABB52BB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60" y="5048214"/>
            <a:ext cx="1835500" cy="1412814"/>
          </a:xfrm>
          <a:prstGeom prst="rect">
            <a:avLst/>
          </a:prstGeom>
        </p:spPr>
      </p:pic>
      <p:sp>
        <p:nvSpPr>
          <p:cNvPr id="6" name="Rectangle 5"/>
          <p:cNvSpPr/>
          <p:nvPr/>
        </p:nvSpPr>
        <p:spPr>
          <a:xfrm>
            <a:off x="838200" y="762000"/>
            <a:ext cx="6553200" cy="4413516"/>
          </a:xfrm>
          <a:prstGeom prst="rect">
            <a:avLst/>
          </a:prstGeom>
        </p:spPr>
        <p:txBody>
          <a:bodyPr wrap="square">
            <a:spAutoFit/>
          </a:bodyPr>
          <a:lstStyle/>
          <a:p>
            <a:pPr>
              <a:lnSpc>
                <a:spcPct val="130000"/>
              </a:lnSpc>
              <a:spcAft>
                <a:spcPts val="0"/>
              </a:spcAft>
            </a:pPr>
            <a:r>
              <a:rPr lang="vi-VN" sz="2400" b="1" dirty="0">
                <a:latin typeface="+mj-lt"/>
                <a:ea typeface="Calibri" panose="020F0502020204030204" pitchFamily="34" charset="0"/>
                <a:cs typeface="Times New Roman" panose="02020603050405020304" pitchFamily="18" charset="0"/>
              </a:rPr>
              <a:t>Bài thơ “Nhà nho giả danh” (Trần Tế Xương):</a:t>
            </a:r>
            <a:endParaRPr lang="en-GB" sz="2000" dirty="0">
              <a:latin typeface="+mj-lt"/>
              <a:ea typeface="Calibri" panose="020F0502020204030204" pitchFamily="34" charset="0"/>
              <a:cs typeface="Times New Roman" panose="02020603050405020304" pitchFamily="18" charset="0"/>
            </a:endParaRPr>
          </a:p>
          <a:p>
            <a:pPr>
              <a:lnSpc>
                <a:spcPct val="130000"/>
              </a:lnSpc>
              <a:spcAft>
                <a:spcPts val="0"/>
              </a:spcAft>
            </a:pPr>
            <a:r>
              <a:rPr lang="vi-VN" sz="2400" i="1" dirty="0">
                <a:latin typeface="+mj-lt"/>
                <a:ea typeface="Calibri" panose="020F0502020204030204" pitchFamily="34" charset="0"/>
                <a:cs typeface="Times New Roman" panose="02020603050405020304" pitchFamily="18" charset="0"/>
              </a:rPr>
              <a:t>Hỏi thăm quê quán ở nơi mô?</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Không học mà sao cũng gọi “đồ” ?</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Ý hẳn người yêu mà gọi thế,</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Hay là mẹ đẻ đặt tên cho ?</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Áo quần đinh đáo trông ra “cậu”.</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Ăn nói nhề nhàng khác giọng ngô.</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Hỏi mãi mới ra thằng bán sắt,</a:t>
            </a:r>
            <a:br>
              <a:rPr lang="vi-VN" sz="2400" i="1" dirty="0">
                <a:latin typeface="+mj-lt"/>
                <a:ea typeface="Calibri" panose="020F0502020204030204" pitchFamily="34" charset="0"/>
                <a:cs typeface="Times New Roman" panose="02020603050405020304" pitchFamily="18" charset="0"/>
              </a:rPr>
            </a:br>
            <a:r>
              <a:rPr lang="vi-VN" sz="2400" i="1" dirty="0">
                <a:latin typeface="+mj-lt"/>
                <a:ea typeface="Calibri" panose="020F0502020204030204" pitchFamily="34" charset="0"/>
                <a:cs typeface="Times New Roman" panose="02020603050405020304" pitchFamily="18" charset="0"/>
              </a:rPr>
              <a:t>Mũi nó gồ gồ, trán nó giô.</a:t>
            </a:r>
            <a:endParaRPr lang="en-GB" sz="2000" dirty="0">
              <a:effectLst/>
              <a:latin typeface="+mj-lt"/>
              <a:ea typeface="Calibri" panose="020F0502020204030204" pitchFamily="34" charset="0"/>
              <a:cs typeface="Times New Roman" panose="02020603050405020304" pitchFamily="18" charset="0"/>
            </a:endParaRPr>
          </a:p>
        </p:txBody>
      </p:sp>
      <p:pic>
        <p:nvPicPr>
          <p:cNvPr id="12" name="图片 5">
            <a:extLst>
              <a:ext uri="{FF2B5EF4-FFF2-40B4-BE49-F238E27FC236}">
                <a16:creationId xmlns:a16="http://schemas.microsoft.com/office/drawing/2014/main" xmlns="" id="{DC998EC1-F87D-432A-B21D-30280DB6F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54885" y="436998"/>
            <a:ext cx="1842083" cy="2456110"/>
          </a:xfrm>
          <a:prstGeom prst="rect">
            <a:avLst/>
          </a:prstGeom>
        </p:spPr>
      </p:pic>
    </p:spTree>
    <p:extLst>
      <p:ext uri="{BB962C8B-B14F-4D97-AF65-F5344CB8AC3E}">
        <p14:creationId xmlns:p14="http://schemas.microsoft.com/office/powerpoint/2010/main" val="2380310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A68EE572-1FC3-4E9E-8B30-C9227340EE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28" y="636153"/>
            <a:ext cx="3120703" cy="4337195"/>
          </a:xfrm>
          <a:prstGeom prst="rect">
            <a:avLst/>
          </a:prstGeom>
        </p:spPr>
      </p:pic>
      <p:pic>
        <p:nvPicPr>
          <p:cNvPr id="7" name="Picture 6"/>
          <p:cNvPicPr>
            <a:picLocks noChangeAspect="1"/>
          </p:cNvPicPr>
          <p:nvPr/>
        </p:nvPicPr>
        <p:blipFill>
          <a:blip r:embed="rId4"/>
          <a:stretch>
            <a:fillRect/>
          </a:stretch>
        </p:blipFill>
        <p:spPr>
          <a:xfrm flipH="1">
            <a:off x="50533" y="1"/>
            <a:ext cx="2789782" cy="3103133"/>
          </a:xfrm>
          <a:prstGeom prst="rect">
            <a:avLst/>
          </a:prstGeom>
        </p:spPr>
      </p:pic>
      <p:sp>
        <p:nvSpPr>
          <p:cNvPr id="8" name="Rectangle 7"/>
          <p:cNvSpPr/>
          <p:nvPr/>
        </p:nvSpPr>
        <p:spPr>
          <a:xfrm>
            <a:off x="609600" y="381000"/>
            <a:ext cx="8305800" cy="5693866"/>
          </a:xfrm>
          <a:prstGeom prst="rect">
            <a:avLst/>
          </a:prstGeom>
        </p:spPr>
        <p:txBody>
          <a:bodyPr wrap="square">
            <a:spAutoFit/>
          </a:bodyPr>
          <a:lstStyle/>
          <a:p>
            <a:pPr indent="457200" algn="just">
              <a:lnSpc>
                <a:spcPct val="130000"/>
              </a:lnSpc>
              <a:spcAft>
                <a:spcPts val="0"/>
              </a:spcAft>
            </a:pPr>
            <a:r>
              <a:rPr lang="vi-VN" sz="2800" dirty="0">
                <a:latin typeface="Times New Roman" panose="02020603050405020304" pitchFamily="18" charset="0"/>
                <a:ea typeface="Calibri" panose="020F0502020204030204" pitchFamily="34" charset="0"/>
                <a:cs typeface="Times New Roman" panose="02020603050405020304" pitchFamily="18" charset="0"/>
              </a:rPr>
              <a:t>Đối tượng trào phúng: những kẻ giả danh thầy đồ, nhà Nho; rộng ra là cả xã hội đương thời khi mà chữ Nho đang đến ngày mạt vận, nên dễ dàng tìm thấy những thứ “hàng giả” ở khắp mọi nơi. Tiếng cười trào phúng của Tú Xương nhắm tới một đối tượng cụ thể trong xã hội, đó là “thằng bán sắt”, nhân khi thiên hạ nhốn nháo bèn nhảy ra sắm vai một anh có học thức. Thật giả cứ lẫn lộn lung tung, nền nếp nho phong loạn ẩu xô bồ. Đó là nguồn cớ cho cơn tai biến của suy đồi đạo đức xã hội</a:t>
            </a:r>
            <a:r>
              <a:rPr lang="vi-VN" sz="1300" dirty="0">
                <a:latin typeface="Times New Roman" panose="02020603050405020304" pitchFamily="18" charset="0"/>
                <a:ea typeface="Calibri" panose="020F0502020204030204" pitchFamily="34"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2831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8600"/>
            <a:ext cx="9144000" cy="4524315"/>
          </a:xfrm>
          <a:prstGeom prst="rect">
            <a:avLst/>
          </a:prstGeom>
          <a:noFill/>
        </p:spPr>
        <p:txBody>
          <a:bodyPr wrap="square" rtlCol="0">
            <a:spAutoFit/>
          </a:bodyPr>
          <a:lstStyle/>
          <a:p>
            <a:r>
              <a:rPr lang="vi-VN" sz="2200" b="1" dirty="0" smtClean="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cs typeface="Times New Roman" panose="02020603050405020304" pitchFamily="18" charset="0"/>
              </a:rPr>
              <a:t>HƯỚNG DẪN VỀ NHÀ:</a:t>
            </a:r>
          </a:p>
          <a:p>
            <a:endParaRPr lang="vi-VN" sz="3200" dirty="0" smtClean="0">
              <a:solidFill>
                <a:prstClr val="black"/>
              </a:solidFill>
              <a:latin typeface="Times New Roman" panose="02020603050405020304" pitchFamily="18" charset="0"/>
              <a:cs typeface="Times New Roman" panose="02020603050405020304" pitchFamily="18" charset="0"/>
            </a:endParaRPr>
          </a:p>
          <a:p>
            <a:r>
              <a:rPr lang="vi-VN"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Học</a:t>
            </a:r>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bài, cần nắm được: </a:t>
            </a:r>
            <a:r>
              <a:rPr lang="en-US" sz="3200" dirty="0" err="1">
                <a:solidFill>
                  <a:prstClr val="black"/>
                </a:solidFill>
                <a:latin typeface="Times New Roman" panose="02020603050405020304" pitchFamily="18" charset="0"/>
                <a:cs typeface="Times New Roman" panose="02020603050405020304" pitchFamily="18" charset="0"/>
              </a:rPr>
              <a:t>xuất</a:t>
            </a:r>
            <a:r>
              <a:rPr lang="en-US" sz="3200" dirty="0">
                <a:solidFill>
                  <a:prstClr val="black"/>
                </a:solidFill>
                <a:latin typeface="Times New Roman" panose="02020603050405020304" pitchFamily="18" charset="0"/>
                <a:cs typeface="Times New Roman" panose="02020603050405020304" pitchFamily="18" charset="0"/>
              </a:rPr>
              <a:t> x</a:t>
            </a:r>
            <a:r>
              <a:rPr lang="vi-VN" sz="3200" dirty="0">
                <a:solidFill>
                  <a:prstClr val="black"/>
                </a:solidFill>
                <a:latin typeface="Times New Roman" panose="02020603050405020304" pitchFamily="18" charset="0"/>
                <a:cs typeface="Times New Roman" panose="02020603050405020304" pitchFamily="18" charset="0"/>
              </a:rPr>
              <a:t>ứ, thể loại, bố cục, nội dung và nghệ thuật của văn bản</a:t>
            </a:r>
          </a:p>
          <a:p>
            <a:r>
              <a:rPr lang="vi-VN"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Chuẩn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bị </a:t>
            </a:r>
            <a:r>
              <a:rPr lang="en-US" sz="3200" dirty="0" err="1">
                <a:solidFill>
                  <a:prstClr val="black"/>
                </a:solidFill>
                <a:latin typeface="Times New Roman" panose="02020603050405020304" pitchFamily="18" charset="0"/>
                <a:cs typeface="Times New Roman" panose="02020603050405020304" pitchFamily="18" charset="0"/>
              </a:rPr>
              <a:t>bài</a:t>
            </a:r>
            <a:r>
              <a:rPr lang="en-US"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cs typeface="Times New Roman" panose="02020603050405020304" pitchFamily="18" charset="0"/>
              </a:rPr>
              <a:t> </a:t>
            </a:r>
            <a:r>
              <a:rPr lang="vi-VN" sz="3200" dirty="0" smtClean="0">
                <a:solidFill>
                  <a:prstClr val="black"/>
                </a:solidFill>
                <a:latin typeface="Times New Roman" panose="02020603050405020304" pitchFamily="18" charset="0"/>
                <a:cs typeface="Times New Roman" panose="02020603050405020304" pitchFamily="18" charset="0"/>
              </a:rPr>
              <a:t>Soạn văn bản: Lai Tân</a:t>
            </a:r>
          </a:p>
          <a:p>
            <a:r>
              <a:rPr lang="vi-VN" sz="3200" dirty="0" smtClean="0">
                <a:solidFill>
                  <a:prstClr val="black"/>
                </a:solidFill>
                <a:latin typeface="Times New Roman" panose="02020603050405020304" pitchFamily="18" charset="0"/>
                <a:cs typeface="Times New Roman" panose="02020603050405020304" pitchFamily="18" charset="0"/>
              </a:rPr>
              <a:t>+Đọc kĩ văn bản, trả lời các câu hỏi trong SGK và vở bài tập</a:t>
            </a:r>
          </a:p>
          <a:p>
            <a:r>
              <a:rPr lang="vi-VN" sz="3200" dirty="0" smtClean="0">
                <a:solidFill>
                  <a:prstClr val="black"/>
                </a:solidFill>
                <a:latin typeface="Times New Roman" panose="02020603050405020304" pitchFamily="18" charset="0"/>
                <a:cs typeface="Times New Roman" panose="02020603050405020304" pitchFamily="18" charset="0"/>
              </a:rPr>
              <a:t>+ Tìm hiểu: Xuất xứ, hoàn cảnh sáng tác, thể loại, bố cục, nội dung và nghệ thuật của bài thơ</a:t>
            </a:r>
          </a:p>
        </p:txBody>
      </p:sp>
    </p:spTree>
    <p:extLst>
      <p:ext uri="{BB962C8B-B14F-4D97-AF65-F5344CB8AC3E}">
        <p14:creationId xmlns:p14="http://schemas.microsoft.com/office/powerpoint/2010/main" val="4085683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BF6CBC97-FB51-4645-9417-2CAA859B95E5}"/>
              </a:ext>
            </a:extLst>
          </p:cNvPr>
          <p:cNvSpPr txBox="1"/>
          <p:nvPr/>
        </p:nvSpPr>
        <p:spPr>
          <a:xfrm>
            <a:off x="225039" y="304800"/>
            <a:ext cx="8763000" cy="5755422"/>
          </a:xfrm>
          <a:prstGeom prst="rect">
            <a:avLst/>
          </a:prstGeom>
          <a:noFill/>
        </p:spPr>
        <p:txBody>
          <a:bodyPr vert="horz" wrap="square" rtlCol="0">
            <a:spAutoFit/>
          </a:bodyPr>
          <a:lstStyle/>
          <a:p>
            <a:pPr algn="just"/>
            <a:r>
              <a:rPr lang="en-US" sz="2800" i="1" dirty="0" smtClean="0">
                <a:solidFill>
                  <a:schemeClr val="bg1"/>
                </a:solidFill>
                <a:latin typeface="Times New Roman" panose="02020603050405020304" pitchFamily="18" charset="0"/>
                <a:cs typeface="Times New Roman" panose="02020603050405020304" pitchFamily="18" charset="0"/>
              </a:rPr>
              <a:t>2</a:t>
            </a:r>
            <a:r>
              <a:rPr lang="en-US" sz="2800" i="1" dirty="0" smtClean="0">
                <a:latin typeface="Times New Roman" panose="02020603050405020304" pitchFamily="18" charset="0"/>
                <a:cs typeface="Times New Roman" panose="02020603050405020304" pitchFamily="18" charset="0"/>
              </a:rPr>
              <a:t>2.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Việt</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cuối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kỉ</a:t>
            </a:r>
            <a:r>
              <a:rPr lang="en-US" sz="2800" i="1" dirty="0">
                <a:latin typeface="Times New Roman" panose="02020603050405020304" pitchFamily="18" charset="0"/>
                <a:cs typeface="Times New Roman" panose="02020603050405020304" pitchFamily="18" charset="0"/>
              </a:rPr>
              <a:t> XIX </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kỉ</a:t>
            </a:r>
            <a:r>
              <a:rPr lang="en-US" sz="2800" i="1" dirty="0">
                <a:latin typeface="Times New Roman" panose="02020603050405020304" pitchFamily="18" charset="0"/>
                <a:cs typeface="Times New Roman" panose="02020603050405020304" pitchFamily="18" charset="0"/>
              </a:rPr>
              <a:t> XX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vi-VN" sz="2800" i="1" dirty="0" err="1">
                <a:latin typeface="Times New Roman" panose="02020603050405020304" pitchFamily="18" charset="0"/>
                <a:cs typeface="Times New Roman" panose="02020603050405020304" pitchFamily="18" charset="0"/>
              </a:rPr>
              <a:t>n</a:t>
            </a:r>
            <a:r>
              <a:rPr lang="en-US" sz="2800" i="1" dirty="0" smtClean="0">
                <a:latin typeface="Times New Roman" panose="02020603050405020304" pitchFamily="18" charset="0"/>
                <a:cs typeface="Times New Roman" panose="02020603050405020304" pitchFamily="18" charset="0"/>
              </a:rPr>
              <a:t>ho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thức</a:t>
            </a:r>
            <a:r>
              <a:rPr lang="en-US" sz="2800" i="1" dirty="0" smtClean="0">
                <a:latin typeface="Times New Roman" panose="02020603050405020304" pitchFamily="18" charset="0"/>
                <a:cs typeface="Times New Roman" panose="02020603050405020304" pitchFamily="18" charset="0"/>
              </a:rPr>
              <a:t>?</a:t>
            </a:r>
          </a:p>
          <a:p>
            <a:pPr algn="just"/>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Cuối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kỉ</a:t>
            </a:r>
            <a:r>
              <a:rPr lang="en-US" sz="2800" dirty="0" smtClean="0">
                <a:solidFill>
                  <a:srgbClr val="FF0000"/>
                </a:solidFill>
                <a:latin typeface="Times New Roman" panose="02020603050405020304" pitchFamily="18" charset="0"/>
                <a:cs typeface="Times New Roman" panose="02020603050405020304" pitchFamily="18" charset="0"/>
              </a:rPr>
              <a:t> XIX </a:t>
            </a:r>
            <a:r>
              <a:rPr lang="vi-VN" sz="2800" dirty="0" smtClean="0">
                <a:solidFill>
                  <a:srgbClr val="FF0000"/>
                </a:solidFill>
                <a:latin typeface="Times New Roman" panose="02020603050405020304" pitchFamily="18" charset="0"/>
                <a:cs typeface="Times New Roman" panose="02020603050405020304" pitchFamily="18" charset="0"/>
              </a:rPr>
              <a: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đầu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kỉ</a:t>
            </a:r>
            <a:r>
              <a:rPr lang="en-US" sz="2800" dirty="0" smtClean="0">
                <a:solidFill>
                  <a:srgbClr val="FF0000"/>
                </a:solidFill>
                <a:latin typeface="Times New Roman" panose="02020603050405020304" pitchFamily="18" charset="0"/>
                <a:cs typeface="Times New Roman" panose="02020603050405020304" pitchFamily="18" charset="0"/>
              </a:rPr>
              <a:t> XX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đang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lụi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còn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xã</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hội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tư</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cũng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chưa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rõ</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thực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đặt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ách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trị</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toàn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cõi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Dương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thì</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triều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Nguyễn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tại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Huế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chỉ</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còn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bù</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nhìn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độ</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khoa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chỉ</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còn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thoi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thóp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khiến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bao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người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tài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theo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đuổi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công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nhìn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thấy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rõ</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sự</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vô</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việc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ngao</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chường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bế</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tắc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tâm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trạng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chung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rất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nhiều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giai</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3200" dirty="0" smtClean="0">
                <a:solidFill>
                  <a:srgbClr val="FF0000"/>
                </a:solidFill>
                <a:latin typeface="Times New Roman" panose="02020603050405020304" pitchFamily="18" charset="0"/>
                <a:cs typeface="Times New Roman" panose="02020603050405020304" pitchFamily="18" charset="0"/>
              </a:rPr>
              <a:t>.</a:t>
            </a:r>
            <a:endParaRPr lang="en-GB" sz="4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4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down)">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66261"/>
            <a:ext cx="9144000" cy="20005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vi-VN"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Bài 4: TIẾNG CƯỜI TRÀO PHÚNG</a:t>
            </a:r>
          </a:p>
          <a:p>
            <a:endParaRPr lang="vi-VN" sz="2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vi-VN" sz="2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Tiết 41- Văn </a:t>
            </a:r>
            <a:r>
              <a:rPr lang="vi-VN" sz="2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bản 1: </a:t>
            </a:r>
            <a:r>
              <a:rPr lang="en-US" sz="2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LỄ </a:t>
            </a:r>
            <a:r>
              <a:rPr lang="en-US" sz="26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XƯỚNG DANH KHOA ĐINH DẬU</a:t>
            </a:r>
            <a:endParaRPr lang="en-GB" sz="26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r>
              <a:rPr lang="en-US" sz="3600" b="1" dirty="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solidFill>
                  <a:srgbClr val="00206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smtClean="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TRẦN TẾ XƯƠNG -</a:t>
            </a:r>
            <a:endParaRPr lang="en-GB" sz="2400" b="1" dirty="0">
              <a:solidFill>
                <a:prstClr val="black"/>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文本框 13">
            <a:extLst>
              <a:ext uri="{FF2B5EF4-FFF2-40B4-BE49-F238E27FC236}">
                <a16:creationId xmlns:a16="http://schemas.microsoft.com/office/drawing/2014/main" xmlns="" id="{BF6CBC97-FB51-4645-9417-2CAA859B95E5}"/>
              </a:ext>
            </a:extLst>
          </p:cNvPr>
          <p:cNvSpPr txBox="1"/>
          <p:nvPr/>
        </p:nvSpPr>
        <p:spPr>
          <a:xfrm>
            <a:off x="3522450" y="3136905"/>
            <a:ext cx="5748549" cy="3046988"/>
          </a:xfrm>
          <a:prstGeom prst="rect">
            <a:avLst/>
          </a:prstGeom>
          <a:noFill/>
        </p:spPr>
        <p:txBody>
          <a:bodyPr vert="horz" wrap="square" rtlCol="0">
            <a:spAutoFit/>
          </a:bodyPr>
          <a:lstStyle/>
          <a:p>
            <a:pPr algn="just"/>
            <a:r>
              <a:rPr lang="en-US" sz="3200" i="1">
                <a:solidFill>
                  <a:prstClr val="white"/>
                </a:solidFill>
                <a:latin typeface="Times New Roman" panose="02020603050405020304" pitchFamily="18" charset="0"/>
                <a:cs typeface="Times New Roman" panose="02020603050405020304" pitchFamily="18" charset="0"/>
              </a:rPr>
              <a:t>2. Bằng hiểu biết lịch sử, em hãy cho biết tình hình xã hội phong kiến Việt Nam cuối thế kỉ XIX – đầu thế kỉ XX như thế nào? Xã hội đó tác động như thế nào đến tầng lớp kẻ sĩ, nhà Nho trí thức?</a:t>
            </a:r>
            <a:endParaRPr lang="en-US" altLang="zh-CN" sz="3200" b="1" dirty="0">
              <a:solidFill>
                <a:prstClr val="white"/>
              </a:solidFill>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spTree>
    <p:extLst>
      <p:ext uri="{BB962C8B-B14F-4D97-AF65-F5344CB8AC3E}">
        <p14:creationId xmlns:p14="http://schemas.microsoft.com/office/powerpoint/2010/main" val="32331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6950B7AF-AB8E-85A6-787C-634C388F072A}"/>
              </a:ext>
            </a:extLst>
          </p:cNvPr>
          <p:cNvSpPr txBox="1"/>
          <p:nvPr/>
        </p:nvSpPr>
        <p:spPr>
          <a:xfrm>
            <a:off x="685800" y="228600"/>
            <a:ext cx="8458200" cy="947952"/>
          </a:xfrm>
          <a:prstGeom prst="rect">
            <a:avLst/>
          </a:prstGeom>
        </p:spPr>
        <p:txBody>
          <a:bodyPr wrap="square" lIns="0" tIns="0" rIns="0" bIns="0" rtlCol="0" anchor="t">
            <a:spAutoFit/>
          </a:bodyPr>
          <a:lstStyle/>
          <a:p>
            <a:pPr>
              <a:lnSpc>
                <a:spcPct val="110000"/>
              </a:lnSpc>
            </a:pPr>
            <a:r>
              <a:rPr lang="vi-VN" sz="2800" b="1" dirty="0">
                <a:solidFill>
                  <a:srgbClr val="FF0000"/>
                </a:solidFill>
                <a:latin typeface="Times New Roman" panose="02020603050405020304" pitchFamily="18" charset="0"/>
                <a:cs typeface="Times New Roman" panose="02020603050405020304" pitchFamily="18" charset="0"/>
              </a:rPr>
              <a:t>*</a:t>
            </a:r>
            <a:r>
              <a:rPr lang="vi-VN" sz="2800" b="1" dirty="0" smtClean="0">
                <a:solidFill>
                  <a:srgbClr val="FF0000"/>
                </a:solidFill>
                <a:latin typeface="Times New Roman" panose="02020603050405020304" pitchFamily="18" charset="0"/>
                <a:cs typeface="Times New Roman" panose="02020603050405020304" pitchFamily="18" charset="0"/>
              </a:rPr>
              <a:t> TRI THỨC NGỮ VĂN</a:t>
            </a:r>
          </a:p>
          <a:p>
            <a:pPr>
              <a:lnSpc>
                <a:spcPct val="110000"/>
              </a:lnSpc>
            </a:pPr>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phúng</a:t>
            </a:r>
            <a:endParaRPr lang="en-US"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F275216-7AAC-A33A-35A2-4F9E7C1BA81E}"/>
              </a:ext>
            </a:extLst>
          </p:cNvPr>
          <p:cNvSpPr txBox="1"/>
          <p:nvPr/>
        </p:nvSpPr>
        <p:spPr>
          <a:xfrm>
            <a:off x="685800" y="2735759"/>
            <a:ext cx="8305800" cy="954107"/>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Mục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nhằm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con </a:t>
            </a:r>
            <a:r>
              <a:rPr lang="en-US" sz="2800" dirty="0" err="1">
                <a:solidFill>
                  <a:prstClr val="black"/>
                </a:solidFill>
                <a:latin typeface="Times New Roman" panose="02020603050405020304" pitchFamily="18" charset="0"/>
                <a:cs typeface="Times New Roman" panose="02020603050405020304" pitchFamily="18" charset="0"/>
              </a:rPr>
              <a:t>người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thẩm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mĩ</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4228EDB4-7FC4-E1CB-6990-808742A360A6}"/>
              </a:ext>
            </a:extLst>
          </p:cNvPr>
          <p:cNvSpPr txBox="1"/>
          <p:nvPr/>
        </p:nvSpPr>
        <p:spPr>
          <a:xfrm>
            <a:off x="571500" y="1295400"/>
            <a:ext cx="3810000" cy="523220"/>
          </a:xfrm>
          <a:prstGeom prst="rect">
            <a:avLst/>
          </a:prstGeom>
          <a:noFill/>
        </p:spPr>
        <p:txBody>
          <a:bodyPr wrap="square" rtlCol="0">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rPr>
              <a:t>a.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nội</a:t>
            </a:r>
            <a:r>
              <a:rPr lang="en-US" sz="2800" b="1" dirty="0">
                <a:solidFill>
                  <a:prstClr val="black"/>
                </a:solidFill>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xmlns="" id="{86C9A10C-4E5C-4AF2-D470-B9115F648A3F}"/>
              </a:ext>
            </a:extLst>
          </p:cNvPr>
          <p:cNvSpPr txBox="1"/>
          <p:nvPr/>
        </p:nvSpPr>
        <p:spPr>
          <a:xfrm>
            <a:off x="685800" y="1778913"/>
            <a:ext cx="8305799" cy="954107"/>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Dùng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cười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phê</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những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hay, </a:t>
            </a:r>
            <a:r>
              <a:rPr lang="en-US" sz="2800" dirty="0" err="1">
                <a:solidFill>
                  <a:prstClr val="black"/>
                </a:solidFill>
                <a:latin typeface="Times New Roman" panose="02020603050405020304" pitchFamily="18" charset="0"/>
                <a:cs typeface="Times New Roman" panose="02020603050405020304" pitchFamily="18" charset="0"/>
              </a:rPr>
              <a:t>chưa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tiêu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xa</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685800" y="3576935"/>
            <a:ext cx="3915439" cy="523220"/>
          </a:xfrm>
          <a:prstGeom prst="rect">
            <a:avLst/>
          </a:prstGeom>
          <a:noFill/>
        </p:spPr>
        <p:txBody>
          <a:bodyPr wrap="square" rtlCol="0">
            <a:spAutoFit/>
          </a:bodyPr>
          <a:lstStyle/>
          <a:p>
            <a:r>
              <a:rPr lang="vi-VN" sz="2800" b="1" dirty="0" smtClean="0">
                <a:latin typeface="+mj-lt"/>
              </a:rPr>
              <a:t>b. Về nghệ thuật</a:t>
            </a:r>
            <a:endParaRPr lang="en-US" sz="2800" b="1" dirty="0">
              <a:latin typeface="+mj-lt"/>
            </a:endParaRPr>
          </a:p>
        </p:txBody>
      </p:sp>
      <p:sp>
        <p:nvSpPr>
          <p:cNvPr id="6" name="TextBox 5"/>
          <p:cNvSpPr txBox="1"/>
          <p:nvPr/>
        </p:nvSpPr>
        <p:spPr>
          <a:xfrm>
            <a:off x="1219200" y="4267200"/>
            <a:ext cx="248786" cy="369332"/>
          </a:xfrm>
          <a:prstGeom prst="rect">
            <a:avLst/>
          </a:prstGeom>
          <a:noFill/>
        </p:spPr>
        <p:txBody>
          <a:bodyPr wrap="none" rtlCol="0">
            <a:spAutoFit/>
          </a:bodyPr>
          <a:lstStyle/>
          <a:p>
            <a:r>
              <a:rPr lang="vi-VN" dirty="0" smtClean="0"/>
              <a:t>.</a:t>
            </a:r>
            <a:endParaRPr lang="en-US" dirty="0"/>
          </a:p>
        </p:txBody>
      </p:sp>
      <p:sp>
        <p:nvSpPr>
          <p:cNvPr id="9" name="TextBox 8"/>
          <p:cNvSpPr txBox="1"/>
          <p:nvPr/>
        </p:nvSpPr>
        <p:spPr>
          <a:xfrm>
            <a:off x="571500" y="4057471"/>
            <a:ext cx="8420099" cy="1384995"/>
          </a:xfrm>
          <a:prstGeom prst="rect">
            <a:avLst/>
          </a:prstGeom>
          <a:noFill/>
        </p:spPr>
        <p:txBody>
          <a:bodyPr wrap="square" rtlCol="0">
            <a:spAutoFit/>
          </a:bodyPr>
          <a:lstStyle/>
          <a:p>
            <a:r>
              <a:rPr lang="vi-VN" sz="2800" dirty="0" smtClean="0">
                <a:latin typeface="+mj-lt"/>
              </a:rPr>
              <a:t>- Thường sử dụng các biện pháp tu từ: so sánh, ẩn dụ, nói quá...Tạo ra tiếng cười khi hài hước, mỉa mai, châm biếm nhẹ nhàng;lúc đả kích mạnh mẽ, sâu cay... </a:t>
            </a:r>
            <a:endParaRPr lang="en-US" sz="2800" dirty="0">
              <a:latin typeface="+mj-lt"/>
            </a:endParaRPr>
          </a:p>
        </p:txBody>
      </p:sp>
      <p:sp>
        <p:nvSpPr>
          <p:cNvPr id="10" name="Freeform 9">
            <a:extLst>
              <a:ext uri="{FF2B5EF4-FFF2-40B4-BE49-F238E27FC236}">
                <a16:creationId xmlns:a16="http://schemas.microsoft.com/office/drawing/2014/main" xmlns="" id="{100B486E-5D4F-E80B-5510-8B60AB751592}"/>
              </a:ext>
            </a:extLst>
          </p:cNvPr>
          <p:cNvSpPr/>
          <p:nvPr/>
        </p:nvSpPr>
        <p:spPr>
          <a:xfrm>
            <a:off x="7200900" y="4876800"/>
            <a:ext cx="1943100" cy="1981200"/>
          </a:xfrm>
          <a:custGeom>
            <a:avLst/>
            <a:gdLst/>
            <a:ahLst/>
            <a:cxnLst/>
            <a:rect l="l" t="t" r="r" b="b"/>
            <a:pathLst>
              <a:path w="1873390" h="1916512">
                <a:moveTo>
                  <a:pt x="0" y="0"/>
                </a:moveTo>
                <a:lnTo>
                  <a:pt x="1873390" y="0"/>
                </a:lnTo>
                <a:lnTo>
                  <a:pt x="1873390" y="1916512"/>
                </a:lnTo>
                <a:lnTo>
                  <a:pt x="0" y="19165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9778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47174217"/>
              </p:ext>
            </p:extLst>
          </p:nvPr>
        </p:nvGraphicFramePr>
        <p:xfrm>
          <a:off x="228600" y="1586136"/>
          <a:ext cx="8591537" cy="3824064"/>
        </p:xfrm>
        <a:graphic>
          <a:graphicData uri="http://schemas.openxmlformats.org/drawingml/2006/table">
            <a:tbl>
              <a:tblPr firstRow="1" firstCol="1" bandRow="1"/>
              <a:tblGrid>
                <a:gridCol w="4432684">
                  <a:extLst>
                    <a:ext uri="{9D8B030D-6E8A-4147-A177-3AD203B41FA5}">
                      <a16:colId xmlns:a16="http://schemas.microsoft.com/office/drawing/2014/main" xmlns="" val="20000"/>
                    </a:ext>
                  </a:extLst>
                </a:gridCol>
                <a:gridCol w="4158853">
                  <a:extLst>
                    <a:ext uri="{9D8B030D-6E8A-4147-A177-3AD203B41FA5}">
                      <a16:colId xmlns:a16="http://schemas.microsoft.com/office/drawing/2014/main" xmlns="" val="20001"/>
                    </a:ext>
                  </a:extLst>
                </a:gridCol>
              </a:tblGrid>
              <a:tr h="441346">
                <a:tc gridSpan="2">
                  <a:txBody>
                    <a:bodyPr/>
                    <a:lstStyle/>
                    <a:p>
                      <a:pPr marL="685800" marR="57150" algn="ctr">
                        <a:lnSpc>
                          <a:spcPct val="130000"/>
                        </a:lnSpc>
                        <a:spcAft>
                          <a:spcPts val="0"/>
                        </a:spcAft>
                        <a:tabLst>
                          <a:tab pos="57150" algn="l"/>
                          <a:tab pos="152400" algn="l"/>
                        </a:tabLs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ÌM</a:t>
                      </a:r>
                      <a:r>
                        <a:rPr lang="vi-VN" sz="24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HIỂU CHUNG</a:t>
                      </a:r>
                      <a:endParaRPr lang="en-GB"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54" marR="593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xmlns="" val="10000"/>
                  </a:ext>
                </a:extLst>
              </a:tr>
              <a:tr h="3382718">
                <a:tc>
                  <a:txBody>
                    <a:bodyPr/>
                    <a:lstStyle/>
                    <a:p>
                      <a:pPr marL="457200" marR="57150" algn="just">
                        <a:lnSpc>
                          <a:spcPct val="130000"/>
                        </a:lnSpc>
                        <a:spcAft>
                          <a:spcPts val="0"/>
                        </a:spcAft>
                        <a:tabLst>
                          <a:tab pos="57150" algn="l"/>
                          <a:tab pos="152400" algn="l"/>
                        </a:tabLst>
                      </a:pPr>
                      <a:r>
                        <a:rPr lang="vi-VN"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vi-VN"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gn="just">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i="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54" marR="593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57150">
                        <a:lnSpc>
                          <a:spcPct val="130000"/>
                        </a:lnSpc>
                        <a:spcAft>
                          <a:spcPts val="0"/>
                        </a:spcAft>
                        <a:tabLst>
                          <a:tab pos="57150" algn="l"/>
                          <a:tab pos="152400" algn="l"/>
                        </a:tabLst>
                      </a:pPr>
                      <a:r>
                        <a:rPr lang="en-US" sz="2400" b="1"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vi-VN" sz="2400" b="1"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57150" lvl="0" indent="-342900">
                        <a:lnSpc>
                          <a:spcPct val="130000"/>
                        </a:lnSpc>
                        <a:spcAft>
                          <a:spcPts val="0"/>
                        </a:spcAft>
                        <a:buFont typeface="Times New Roman" panose="02020603050405020304" pitchFamily="18" charset="0"/>
                        <a:buChar char="-"/>
                        <a:tabLst>
                          <a:tab pos="57150" algn="l"/>
                          <a:tab pos="152400" algn="l"/>
                        </a:tabLst>
                      </a:pP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vi-VN" sz="2400" dirty="0" smtClean="0">
                          <a:solidFill>
                            <a:srgbClr val="1D1B1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354" marR="593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4" name="TextBox 3"/>
          <p:cNvSpPr txBox="1"/>
          <p:nvPr/>
        </p:nvSpPr>
        <p:spPr>
          <a:xfrm>
            <a:off x="2590800" y="685800"/>
            <a:ext cx="3525132" cy="584775"/>
          </a:xfrm>
          <a:prstGeom prst="rect">
            <a:avLst/>
          </a:prstGeom>
          <a:noFill/>
        </p:spPr>
        <p:txBody>
          <a:bodyPr wrap="none" rtlCol="0">
            <a:spAutoFit/>
          </a:bodyPr>
          <a:lstStyle/>
          <a:p>
            <a:r>
              <a:rPr lang="vi-VN" sz="3200" b="1" dirty="0" smtClean="0">
                <a:solidFill>
                  <a:srgbClr val="FF0000"/>
                </a:solidFill>
                <a:latin typeface="+mj-lt"/>
              </a:rPr>
              <a:t>PHIẾU HỌC TẬP </a:t>
            </a:r>
            <a:endParaRPr lang="en-US" sz="3200" b="1" dirty="0">
              <a:solidFill>
                <a:srgbClr val="FF0000"/>
              </a:solidFill>
              <a:latin typeface="+mj-lt"/>
            </a:endParaRPr>
          </a:p>
        </p:txBody>
      </p:sp>
    </p:spTree>
    <p:extLst>
      <p:ext uri="{BB962C8B-B14F-4D97-AF65-F5344CB8AC3E}">
        <p14:creationId xmlns:p14="http://schemas.microsoft.com/office/powerpoint/2010/main" val="13764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4CECE463-0EB2-4481-985D-92287D7BA62C}"/>
              </a:ext>
            </a:extLst>
          </p:cNvPr>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l="50000" t="27320" r="24646" b="65087"/>
          <a:stretch/>
        </p:blipFill>
        <p:spPr>
          <a:xfrm>
            <a:off x="426609" y="183684"/>
            <a:ext cx="1319699" cy="592868"/>
          </a:xfrm>
          <a:prstGeom prst="rect">
            <a:avLst/>
          </a:prstGeom>
        </p:spPr>
      </p:pic>
      <p:sp>
        <p:nvSpPr>
          <p:cNvPr id="5" name="Rectangle 4"/>
          <p:cNvSpPr/>
          <p:nvPr/>
        </p:nvSpPr>
        <p:spPr>
          <a:xfrm>
            <a:off x="2958719" y="1008198"/>
            <a:ext cx="2125903" cy="668645"/>
          </a:xfrm>
          <a:prstGeom prst="rect">
            <a:avLst/>
          </a:prstGeom>
        </p:spPr>
        <p:txBody>
          <a:bodyPr wrap="none">
            <a:spAutoFit/>
          </a:bodyPr>
          <a:lstStyle/>
          <a:p>
            <a:pPr algn="just">
              <a:lnSpc>
                <a:spcPct val="130000"/>
              </a:lnSpc>
              <a:spcAft>
                <a:spcPts val="0"/>
              </a:spcAft>
            </a:pPr>
            <a:r>
              <a:rPr lang="en-US" sz="3200" b="1"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a. Cuộc đời</a:t>
            </a:r>
            <a:endParaRPr lang="en-GB"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59643" y="4498529"/>
            <a:ext cx="274434" cy="523220"/>
          </a:xfrm>
          <a:prstGeom prst="rect">
            <a:avLst/>
          </a:prstGeom>
        </p:spPr>
        <p:txBody>
          <a:bodyPr wrap="none">
            <a:spAutoFit/>
          </a:bodyPr>
          <a:lstStyle/>
          <a:p>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40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82721" y="5336887"/>
            <a:ext cx="5961201" cy="707886"/>
          </a:xfrm>
          <a:prstGeom prst="rect">
            <a:avLst/>
          </a:prstGeom>
        </p:spPr>
        <p:txBody>
          <a:bodyPr wrap="square">
            <a:spAutoFit/>
          </a:bodyPr>
          <a:lstStyle/>
          <a:p>
            <a:pPr algn="just"/>
            <a:endParaRPr lang="en-GB" sz="40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8600" y="498173"/>
            <a:ext cx="8610600" cy="4930581"/>
          </a:xfrm>
          <a:prstGeom prst="rect">
            <a:avLst/>
          </a:prstGeom>
        </p:spPr>
        <p:txBody>
          <a:bodyPr wrap="square">
            <a:spAutoFit/>
          </a:bodyPr>
          <a:lstStyle/>
          <a:p>
            <a:pPr algn="just">
              <a:lnSpc>
                <a:spcPct val="110000"/>
              </a:lnSpc>
            </a:pPr>
            <a:r>
              <a:rPr lang="en-US" sz="2400" b="1" dirty="0" smtClean="0">
                <a:latin typeface="Times New Roman" panose="02020603050405020304" pitchFamily="18" charset="0"/>
                <a:cs typeface="Times New Roman" panose="02020603050405020304" pitchFamily="18" charset="0"/>
              </a:rPr>
              <a:t>1</a:t>
            </a:r>
            <a:r>
              <a:rPr lang="vi-VN" sz="2400" b="1" dirty="0" smtClean="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giả</a:t>
            </a:r>
            <a:r>
              <a:rPr lang="vi-VN" sz="2400" b="1" dirty="0" smtClean="0">
                <a:latin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Xương</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(1870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- 1907)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Tú</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Xương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nay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phường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ngủi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truân</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cử</a:t>
            </a:r>
            <a:r>
              <a:rPr lang="en-US" sz="2400" dirty="0">
                <a:latin typeface="Times New Roman" panose="02020603050405020304" pitchFamily="18" charset="0"/>
                <a:ea typeface="Calibri" panose="020F0502020204030204" pitchFamily="34" charset="0"/>
                <a:cs typeface="Times New Roman" panose="02020603050405020304" pitchFamily="18" charset="0"/>
              </a:rPr>
              <a:t> (15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a:t>
            </a:r>
            <a:r>
              <a:rPr lang="en-US" sz="2400" dirty="0">
                <a:latin typeface="Times New Roman" panose="02020603050405020304" pitchFamily="18" charset="0"/>
                <a:ea typeface="Calibri" panose="020F0502020204030204" pitchFamily="34" charset="0"/>
                <a:cs typeface="Times New Roman" panose="02020603050405020304" pitchFamily="18" charset="0"/>
              </a:rPr>
              <a:t> 8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tú</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0000"/>
              </a:lnSpc>
            </a:pPr>
            <a:r>
              <a:rPr lang="vi-VN"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Sự</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nghiệp</a:t>
            </a:r>
            <a:r>
              <a:rPr lang="vi-VN" sz="2400" b="1" i="1" dirty="0" smtClean="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lnSpc>
                <a:spcPct val="110000"/>
              </a:lnSpc>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Sáng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100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Nôm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cú</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tuyệt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lục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a:p>
            <a:pPr algn="just">
              <a:lnSpc>
                <a:spcPct val="110000"/>
              </a:lnSpc>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algn="just"/>
            <a:endParaRPr lang="en-GB"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65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77200" cy="830997"/>
          </a:xfrm>
          <a:prstGeom prst="rect">
            <a:avLst/>
          </a:prstGeom>
        </p:spPr>
        <p:txBody>
          <a:bodyPr wrap="square">
            <a:spAutoFit/>
          </a:bodyPr>
          <a:lstStyle/>
          <a:p>
            <a:pPr algn="just"/>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phẩm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a:t>
            </a:r>
            <a:r>
              <a:rPr lang="en-US" sz="2400" i="1" dirty="0">
                <a:latin typeface="Times New Roman" panose="02020603050405020304" pitchFamily="18" charset="0"/>
                <a:ea typeface="Times New Roman" panose="02020603050405020304" pitchFamily="18" charset="0"/>
              </a:rPr>
              <a:t> Than </a:t>
            </a:r>
            <a:r>
              <a:rPr lang="en-US" sz="2400" i="1" dirty="0" err="1">
                <a:latin typeface="Times New Roman" panose="02020603050405020304" pitchFamily="18" charset="0"/>
                <a:ea typeface="Times New Roman" panose="02020603050405020304" pitchFamily="18" charset="0"/>
              </a:rPr>
              <a:t>đạo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học</a:t>
            </a:r>
            <a:r>
              <a:rPr lang="vi-VN" sz="2400" i="1" dirty="0">
                <a:latin typeface="Times New Roman" panose="02020603050405020304" pitchFamily="18" charset="0"/>
                <a:ea typeface="Times New Roman" panose="02020603050405020304" pitchFamily="18" charset="0"/>
              </a:rPr>
              <a:t>, Giễu người thi đỗ, Phường nhơ, </a:t>
            </a:r>
            <a:r>
              <a:rPr lang="en-US" sz="2400" i="1" dirty="0" err="1">
                <a:latin typeface="Times New Roman" panose="02020603050405020304" pitchFamily="18" charset="0"/>
                <a:ea typeface="Times New Roman" panose="02020603050405020304" pitchFamily="18" charset="0"/>
              </a:rPr>
              <a:t>Vị</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Hoàng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hoài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cổ</a:t>
            </a: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Thương vợ, Văn tế sống vợ,.</a:t>
            </a:r>
            <a:r>
              <a:rPr lang="en-US" sz="2400" i="1" dirty="0">
                <a:latin typeface="Times New Roman" panose="02020603050405020304" pitchFamily="18" charset="0"/>
                <a:ea typeface="Times New Roman" panose="02020603050405020304" pitchFamily="18" charset="0"/>
              </a:rPr>
              <a:t>.</a:t>
            </a:r>
            <a:endParaRPr lang="en-GB" sz="2400" dirty="0"/>
          </a:p>
        </p:txBody>
      </p:sp>
      <p:pic>
        <p:nvPicPr>
          <p:cNvPr id="3" name="Picture 2" descr="bai-tho-than-than-3035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55" y="2169387"/>
            <a:ext cx="2206852" cy="323923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3" descr="119727571404095934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501" y="2169386"/>
            <a:ext cx="2639008" cy="31944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 name="Picture 4" descr="e6a5e843a15f92a7643d99a1a27888e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9602" y="2169386"/>
            <a:ext cx="2514600" cy="30187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12480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88655" cy="6858000"/>
          </a:xfrm>
          <a:prstGeom prst="rect">
            <a:avLst/>
          </a:prstGeom>
        </p:spPr>
      </p:pic>
      <p:sp>
        <p:nvSpPr>
          <p:cNvPr id="3" name="Round Diagonal Corner Rectangle 2"/>
          <p:cNvSpPr/>
          <p:nvPr/>
        </p:nvSpPr>
        <p:spPr>
          <a:xfrm>
            <a:off x="4049830" y="154004"/>
            <a:ext cx="4778943" cy="1491916"/>
          </a:xfrm>
          <a:prstGeom prst="round2DiagRect">
            <a:avLst/>
          </a:prstGeom>
          <a:solidFill>
            <a:schemeClr val="tx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429503" y="238243"/>
            <a:ext cx="6019597" cy="1323439"/>
          </a:xfrm>
          <a:prstGeom prst="rect">
            <a:avLst/>
          </a:prstGeom>
        </p:spPr>
        <p:txBody>
          <a:bodyPr wrap="none">
            <a:spAutoFit/>
          </a:bodyPr>
          <a:lstStyle/>
          <a:p>
            <a:pPr algn="ctr">
              <a:spcAft>
                <a:spcPts val="0"/>
              </a:spcAft>
              <a:tabLst>
                <a:tab pos="1386840" algn="l"/>
              </a:tabLst>
            </a:pP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thơ</a:t>
            </a:r>
            <a:r>
              <a:rPr lang="en-US" sz="4000" b="1" dirty="0">
                <a:solidFill>
                  <a:schemeClr val="bg1"/>
                </a:solidFill>
                <a:latin typeface="Times New Roman" panose="02020603050405020304" pitchFamily="18" charset="0"/>
                <a:ea typeface="MS Mincho"/>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Lễ</a:t>
            </a:r>
            <a:r>
              <a:rPr lang="en-US" sz="4000" b="1" dirty="0">
                <a:solidFill>
                  <a:schemeClr val="bg1"/>
                </a:solidFill>
                <a:latin typeface="Times New Roman" panose="02020603050405020304" pitchFamily="18" charset="0"/>
                <a:ea typeface="MS Mincho"/>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xướng</a:t>
            </a:r>
            <a:r>
              <a:rPr lang="en-US" sz="4000" b="1" dirty="0">
                <a:solidFill>
                  <a:schemeClr val="bg1"/>
                </a:solidFill>
                <a:latin typeface="Times New Roman" panose="02020603050405020304" pitchFamily="18" charset="0"/>
                <a:ea typeface="MS Mincho"/>
                <a:cs typeface="Times New Roman" panose="02020603050405020304" pitchFamily="18" charset="0"/>
              </a:rPr>
              <a:t> </a:t>
            </a:r>
            <a:r>
              <a:rPr lang="en-US" sz="4000" b="1" dirty="0" err="1" smtClean="0">
                <a:solidFill>
                  <a:schemeClr val="bg1"/>
                </a:solidFill>
                <a:latin typeface="Times New Roman" panose="02020603050405020304" pitchFamily="18" charset="0"/>
                <a:ea typeface="MS Mincho"/>
                <a:cs typeface="Times New Roman" panose="02020603050405020304" pitchFamily="18" charset="0"/>
              </a:rPr>
              <a:t>danh</a:t>
            </a:r>
            <a:endParaRPr lang="vi-VN" sz="4000" b="1" dirty="0" smtClean="0">
              <a:solidFill>
                <a:schemeClr val="bg1"/>
              </a:solidFill>
              <a:latin typeface="Times New Roman" panose="02020603050405020304" pitchFamily="18" charset="0"/>
              <a:ea typeface="MS Mincho"/>
              <a:cs typeface="Times New Roman" panose="02020603050405020304" pitchFamily="18" charset="0"/>
            </a:endParaRPr>
          </a:p>
          <a:p>
            <a:pPr algn="ctr">
              <a:spcAft>
                <a:spcPts val="0"/>
              </a:spcAft>
              <a:tabLst>
                <a:tab pos="1386840" algn="l"/>
              </a:tabLst>
            </a:pPr>
            <a:r>
              <a:rPr lang="en-US" sz="4000" b="1" dirty="0" smtClean="0">
                <a:solidFill>
                  <a:schemeClr val="bg1"/>
                </a:solidFill>
                <a:latin typeface="Times New Roman" panose="02020603050405020304" pitchFamily="18" charset="0"/>
                <a:ea typeface="MS Mincho"/>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khoa</a:t>
            </a:r>
            <a:r>
              <a:rPr lang="en-US" sz="4000" b="1" dirty="0">
                <a:solidFill>
                  <a:schemeClr val="bg1"/>
                </a:solidFill>
                <a:latin typeface="Times New Roman" panose="02020603050405020304" pitchFamily="18" charset="0"/>
                <a:ea typeface="MS Mincho"/>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Đinh</a:t>
            </a:r>
            <a:r>
              <a:rPr lang="en-US" sz="4000" b="1" dirty="0">
                <a:solidFill>
                  <a:schemeClr val="bg1"/>
                </a:solidFill>
                <a:latin typeface="Times New Roman" panose="02020603050405020304" pitchFamily="18" charset="0"/>
                <a:ea typeface="MS Mincho"/>
                <a:cs typeface="Times New Roman" panose="02020603050405020304" pitchFamily="18" charset="0"/>
              </a:rPr>
              <a:t> </a:t>
            </a:r>
            <a:r>
              <a:rPr lang="en-US" sz="4000" b="1" dirty="0" err="1">
                <a:solidFill>
                  <a:schemeClr val="bg1"/>
                </a:solidFill>
                <a:latin typeface="Times New Roman" panose="02020603050405020304" pitchFamily="18" charset="0"/>
                <a:ea typeface="MS Mincho"/>
                <a:cs typeface="Times New Roman" panose="02020603050405020304" pitchFamily="18" charset="0"/>
              </a:rPr>
              <a:t>Dậu</a:t>
            </a:r>
            <a:r>
              <a:rPr lang="en-US" sz="4000" b="1" dirty="0">
                <a:solidFill>
                  <a:schemeClr val="bg1"/>
                </a:solidFill>
                <a:latin typeface="Times New Roman" panose="02020603050405020304" pitchFamily="18" charset="0"/>
                <a:ea typeface="MS Mincho"/>
                <a:cs typeface="Times New Roman" panose="02020603050405020304" pitchFamily="18" charset="0"/>
              </a:rPr>
              <a:t>”</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313969"/>
      </p:ext>
    </p:extLst>
  </p:cSld>
  <p:clrMapOvr>
    <a:masterClrMapping/>
  </p:clrMapOvr>
  <mc:AlternateContent xmlns:mc="http://schemas.openxmlformats.org/markup-compatibility/2006" xmlns:p14="http://schemas.microsoft.com/office/powerpoint/2010/main">
    <mc:Choice Requires="p14">
      <p:transition p14:dur="250">
        <p:cover/>
      </p:transition>
    </mc:Choice>
    <mc:Fallback xmlns="">
      <p:transition>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2276</Words>
  <Application>Microsoft Office PowerPoint</Application>
  <PresentationFormat>On-screen Show (4:3)</PresentationFormat>
  <Paragraphs>167</Paragraphs>
  <Slides>25</Slides>
  <Notes>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25</vt:i4>
      </vt:variant>
    </vt:vector>
  </HeadingPairs>
  <TitlesOfParts>
    <vt:vector size="39" baseType="lpstr">
      <vt:lpstr>宋体</vt:lpstr>
      <vt:lpstr>#9Slide05 FS Blonde Script</vt:lpstr>
      <vt:lpstr>Arial</vt:lpstr>
      <vt:lpstr>Calibri</vt:lpstr>
      <vt:lpstr>MS Mincho</vt:lpstr>
      <vt:lpstr>Times New Roman</vt:lpstr>
      <vt:lpstr>Wingdings</vt:lpstr>
      <vt:lpstr>zihun35hao-jindianyahei</vt:lpstr>
      <vt:lpstr>Office Theme</vt:lpstr>
      <vt:lpstr>1_Office Theme</vt:lpstr>
      <vt:lpstr>1_Default Design</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32</cp:revision>
  <dcterms:created xsi:type="dcterms:W3CDTF">2024-11-14T13:19:23Z</dcterms:created>
  <dcterms:modified xsi:type="dcterms:W3CDTF">2025-11-30T01:05:59Z</dcterms:modified>
</cp:coreProperties>
</file>