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759" r:id="rId3"/>
    <p:sldMasterId id="2147483787" r:id="rId4"/>
    <p:sldMasterId id="2147483801" r:id="rId5"/>
    <p:sldMasterId id="2147483827" r:id="rId6"/>
    <p:sldMasterId id="2147483839" r:id="rId7"/>
    <p:sldMasterId id="2147483894" r:id="rId8"/>
    <p:sldMasterId id="2147483954" r:id="rId9"/>
  </p:sldMasterIdLst>
  <p:notesMasterIdLst>
    <p:notesMasterId r:id="rId41"/>
  </p:notesMasterIdLst>
  <p:sldIdLst>
    <p:sldId id="564" r:id="rId10"/>
    <p:sldId id="691" r:id="rId11"/>
    <p:sldId id="692" r:id="rId12"/>
    <p:sldId id="355" r:id="rId13"/>
    <p:sldId id="258" r:id="rId14"/>
    <p:sldId id="577" r:id="rId15"/>
    <p:sldId id="578" r:id="rId16"/>
    <p:sldId id="579" r:id="rId17"/>
    <p:sldId id="580" r:id="rId18"/>
    <p:sldId id="581" r:id="rId19"/>
    <p:sldId id="664" r:id="rId20"/>
    <p:sldId id="667" r:id="rId21"/>
    <p:sldId id="682" r:id="rId22"/>
    <p:sldId id="699" r:id="rId23"/>
    <p:sldId id="588" r:id="rId24"/>
    <p:sldId id="592" r:id="rId25"/>
    <p:sldId id="556" r:id="rId26"/>
    <p:sldId id="642" r:id="rId27"/>
    <p:sldId id="696" r:id="rId28"/>
    <p:sldId id="520" r:id="rId29"/>
    <p:sldId id="560" r:id="rId30"/>
    <p:sldId id="688" r:id="rId31"/>
    <p:sldId id="679" r:id="rId32"/>
    <p:sldId id="697" r:id="rId33"/>
    <p:sldId id="672" r:id="rId34"/>
    <p:sldId id="698" r:id="rId35"/>
    <p:sldId id="616" r:id="rId36"/>
    <p:sldId id="658" r:id="rId37"/>
    <p:sldId id="626" r:id="rId38"/>
    <p:sldId id="676" r:id="rId39"/>
    <p:sldId id="67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46DE1-6936-44E8-9215-B6060B9D663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4C180-280E-4F60-8045-1D31A01F2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5c4e87e013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5c4e87e013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7463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b63e258aa_1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b63e258aa_1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3644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b63e258aa_1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b63e258aa_1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1806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83EB4-F8EF-42A4-B2D5-5BA00E30857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43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b63e258aa_1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b63e258aa_1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1748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C84D1CE-64B7-4438-9BEB-2FB4ECB2CEDC}" type="slidenum">
              <a:rPr lang="en-US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000" smtClean="0">
                <a:latin typeface="VNI-Times" pitchFamily="2" charset="0"/>
              </a:rPr>
              <a:t>YÙ kieán naøy caàn phaûi chænh laïi vì töø “baùn” khoâng theå boû ñöôïc, coøn töø “coù” laø moät thoâng tin dö thöøa.</a:t>
            </a:r>
          </a:p>
          <a:p>
            <a:r>
              <a:rPr lang="en-US" sz="1000" smtClean="0">
                <a:latin typeface="VNI-Times" pitchFamily="2" charset="0"/>
              </a:rPr>
              <a:t>YÙ kieán naøy caàn phaûi chænh laïi vì töø “baùn” khoâng theå boû ñöôïc, coøn töø “coù” laø moät thoâng tin dö thöøa.</a:t>
            </a:r>
          </a:p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650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C84D1CE-64B7-4438-9BEB-2FB4ECB2CEDC}" type="slidenum">
              <a:rPr lang="en-US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000" smtClean="0">
                <a:latin typeface="VNI-Times" pitchFamily="2" charset="0"/>
              </a:rPr>
              <a:t>YÙ kieán naøy caàn phaûi chænh laïi vì töø “baùn” khoâng theå boû ñöôïc, coøn töø “coù” laø moät thoâng tin dö thöøa.</a:t>
            </a:r>
          </a:p>
          <a:p>
            <a:r>
              <a:rPr lang="en-US" sz="1000" smtClean="0">
                <a:latin typeface="VNI-Times" pitchFamily="2" charset="0"/>
              </a:rPr>
              <a:t>YÙ kieán naøy caàn phaûi chænh laïi vì töø “baùn” khoâng theå boû ñöôïc, coøn töø “coù” laø moät thoâng tin dö thöøa.</a:t>
            </a:r>
          </a:p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4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C84D1CE-64B7-4438-9BEB-2FB4ECB2CEDC}" type="slidenum">
              <a:rPr lang="en-US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000" smtClean="0">
                <a:latin typeface="VNI-Times" pitchFamily="2" charset="0"/>
              </a:rPr>
              <a:t>YÙ kieán naøy caàn phaûi chænh laïi vì töø “baùn” khoâng theå boû ñöôïc, coøn töø “coù” laø moät thoâng tin dö thöøa.</a:t>
            </a:r>
          </a:p>
          <a:p>
            <a:r>
              <a:rPr lang="en-US" sz="1000" smtClean="0">
                <a:latin typeface="VNI-Times" pitchFamily="2" charset="0"/>
              </a:rPr>
              <a:t>YÙ kieán naøy caàn phaûi chænh laïi vì töø “baùn” khoâng theå boû ñöôïc, coøn töø “coù” laø moät thoâng tin dö thöøa.</a:t>
            </a:r>
          </a:p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7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C84D1CE-64B7-4438-9BEB-2FB4ECB2CEDC}" type="slidenum">
              <a:rPr lang="en-US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000" smtClean="0">
                <a:latin typeface="VNI-Times" pitchFamily="2" charset="0"/>
              </a:rPr>
              <a:t>YÙ kieán naøy caàn phaûi chænh laïi vì töø “baùn” khoâng theå boû ñöôïc, coøn töø “coù” laø moät thoâng tin dö thöøa.</a:t>
            </a:r>
          </a:p>
          <a:p>
            <a:r>
              <a:rPr lang="en-US" sz="1000" smtClean="0">
                <a:latin typeface="VNI-Times" pitchFamily="2" charset="0"/>
              </a:rPr>
              <a:t>YÙ kieán naøy caàn phaûi chænh laïi vì töø “baùn” khoâng theå boû ñöôïc, coøn töø “coù” laø moät thoâng tin dö thöøa.</a:t>
            </a:r>
          </a:p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3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7A9DC6-53D9-7803-3DBB-2E18626C1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2869F65-599C-4870-40BC-2743C12C6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6EE4B8-059A-910A-D9C5-8559FFAA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C97A-E8DE-4B11-80FB-F3C9F15B6D5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840B1F-4C0A-781A-8712-CED0F38D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742630-71A9-9B8F-8D7B-24BE5797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5B73-F877-4AE2-A043-10F49FF7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8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0A82B2-BCEE-F409-51C0-17304EC5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FB35F9-A18F-3E46-3B7D-629777044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2F6761-7AAA-8DD7-ADA3-F829289B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C97A-E8DE-4B11-80FB-F3C9F15B6D5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F64E94-C4D8-04E7-23D5-C1E4CB7AC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458F25-B281-E643-5246-463BE5C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5B73-F877-4AE2-A043-10F49FF7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7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AE4743-F7FC-5327-8171-AAFF4BEBB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CB8F00-C31C-10DF-16BC-90F063603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326644-9E6E-3C6B-BCF1-41478567C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C97A-E8DE-4B11-80FB-F3C9F15B6D5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126434-9002-18C7-20FD-24F5D604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96D541-3F88-AF35-9CCA-06035834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5B73-F877-4AE2-A043-10F49FF7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3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 2">
  <p:cSld name="TITLE + LIST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1299967" y="607767"/>
            <a:ext cx="39084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ubTitle" idx="1"/>
          </p:nvPr>
        </p:nvSpPr>
        <p:spPr>
          <a:xfrm>
            <a:off x="1345433" y="1729700"/>
            <a:ext cx="5428400" cy="2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6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125" name="Google Shape;125;p25"/>
          <p:cNvSpPr/>
          <p:nvPr/>
        </p:nvSpPr>
        <p:spPr>
          <a:xfrm>
            <a:off x="100" y="-78600"/>
            <a:ext cx="992400" cy="6936800"/>
          </a:xfrm>
          <a:prstGeom prst="rect">
            <a:avLst/>
          </a:prstGeom>
          <a:solidFill>
            <a:srgbClr val="F9C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284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 ">
  <p:cSld name="TITLE + LIST 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947133" y="519567"/>
            <a:ext cx="39084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1"/>
          </p:nvPr>
        </p:nvSpPr>
        <p:spPr>
          <a:xfrm>
            <a:off x="992600" y="1641500"/>
            <a:ext cx="5428400" cy="2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6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121" name="Google Shape;121;p24"/>
          <p:cNvSpPr/>
          <p:nvPr/>
        </p:nvSpPr>
        <p:spPr>
          <a:xfrm>
            <a:off x="100" y="4319233"/>
            <a:ext cx="12192000" cy="2538800"/>
          </a:xfrm>
          <a:prstGeom prst="rect">
            <a:avLst/>
          </a:prstGeom>
          <a:solidFill>
            <a:srgbClr val="F9C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0401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6892A-E396-470A-807F-92B7115860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0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16916-4146-42E8-8781-D55FFF12BC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371EA-DE47-4A1A-9CB1-6549D32C35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7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9FB1D-FF9A-4F21-83DB-0312BFEA12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D7549-C86F-4183-AFF1-326AE3086E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40432-0F7E-4207-A046-0B51666928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1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A86CA-1CCF-191B-99D0-330C93BA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28F4C8-B419-2D02-5FEF-D4AAA09ED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89015A-C064-E878-B662-F57F3D771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C97A-E8DE-4B11-80FB-F3C9F15B6D5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3BC82A-A84C-062F-0451-CB3C955A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929171-339C-382A-0229-5C874A56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5B73-F877-4AE2-A043-10F49FF7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8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807BD-EDB7-4F7F-B51C-020304F397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6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DF41A-1700-4545-8D61-F37EB2190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6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9393E-44DA-4F5A-905C-6920A69D96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12D74-C9B9-4BF3-94B2-6F6B6229CA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6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94BA6-90B1-4E96-9E3F-E85C728F2D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C6FE7-F80D-46CC-BD90-2A3684F4A6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C9D6D-09AF-40F0-89CB-73B968F626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BBA9D-286E-4BE8-902D-2A0D53C70E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248A8-DE22-4753-B518-A8A9958356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E5BBC-DECC-4F3C-BE16-989560BA44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55E754-9955-F228-C3BF-F607CA24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88EEF4-2406-2E8F-4915-5C3F49D0C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6A53C6-3303-4B64-4248-CDAAD13AE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C97A-E8DE-4B11-80FB-F3C9F15B6D5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CAC60F-AB00-F273-6B75-770C98E7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C9109B-2536-81FC-D0B7-D3CF5029F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5B73-F877-4AE2-A043-10F49FF7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FA519-13AB-4FF3-A298-CB18787DF1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5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F1187-6A8E-4DA0-ABC8-18F44095F6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0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04B64-928D-4C5C-884B-C598DF08D4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5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E9885-B3B3-4B8D-9458-3D2222BA5F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0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1F226-CA87-4103-97CD-FCBD57E718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9055F-7BA0-4CB9-96AD-4D0584F34B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5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B8752-5FE0-4E90-B74F-CF6D48F6C3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1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F161A-C769-4343-AE1C-4C3EEB4E5C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94526-D3C8-44F0-B27B-6799CBB353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3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FB660-CC65-4BA2-99B5-C2DA74A150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28FC6C-9F95-A71D-8AFF-7A90B87C3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A0C4EE-2A3D-08EB-11C5-EE605ADF2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CFA5EEB-F0B6-A6CF-573D-CD0D25E77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E2BB5B-487E-508E-B092-56DF9F83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C97A-E8DE-4B11-80FB-F3C9F15B6D5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F6C668-6D6D-A904-09FC-BAE4DF8D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EE73AC-CE3B-4B7A-EE7C-8698F989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5B73-F877-4AE2-A043-10F49FF7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3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30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3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2960">
              <a:defRPr/>
            </a:pPr>
            <a:endParaRPr lang="ko-KR" altLang="en-US" sz="1620">
              <a:solidFill>
                <a:prstClr val="white"/>
              </a:solidFill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822960" rtl="0" eaLnBrk="1" fontAlgn="auto" latinLnBrk="1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2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0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9" y="230340"/>
            <a:ext cx="10828239" cy="3559384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822960" rtl="0" eaLnBrk="1" fontAlgn="auto" latinLnBrk="1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2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038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42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822960" rtl="0" eaLnBrk="1" fontAlgn="auto" latinLnBrk="1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2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14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3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2960">
              <a:defRPr/>
            </a:pPr>
            <a:endParaRPr lang="ko-KR" altLang="en-US" sz="1620">
              <a:solidFill>
                <a:prstClr val="white"/>
              </a:solidFill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822960" rtl="0" eaLnBrk="1" fontAlgn="auto" latinLnBrk="1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2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62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9" y="230340"/>
            <a:ext cx="10828239" cy="3559384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822960" rtl="0" eaLnBrk="1" fontAlgn="auto" latinLnBrk="1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2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244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=""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7"/>
            <a:ext cx="12304295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822960">
              <a:defRPr/>
            </a:pPr>
            <a:endParaRPr lang="en-US" sz="162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4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1_标题幻灯片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13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13076-D81B-4287-BD3C-6A4C16727FA8}" type="datetimeFigureOut">
              <a:rPr lang="vi-VN"/>
              <a:pPr>
                <a:defRPr/>
              </a:pPr>
              <a:t>20/12/2025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5D30E-7187-41A2-B41A-AA1C79B7929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617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B3B11-F24C-4FEF-3DC2-CBAFF7FF3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EBA5CD-A4F6-F777-AE66-5BF05DBED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A82194-639B-6121-F150-BEC844402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3CB546-69E4-35CC-3B52-975B3E667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6A9CCD7-A9FA-378A-F78A-F51792FF6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FE78341-3CF9-F884-8742-4AD4E04DF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C97A-E8DE-4B11-80FB-F3C9F15B6D5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A074010-D4FD-E2A1-3803-AF7843B99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8861F38-9EC7-D287-B5FF-261909BBC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5B73-F877-4AE2-A043-10F49FF7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5A990-5C5C-4F29-B960-1F6BD01DCA13}" type="datetimeFigureOut">
              <a:rPr lang="vi-VN"/>
              <a:pPr>
                <a:defRPr/>
              </a:pPr>
              <a:t>20/12/2025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479F-9716-445D-98F5-5A49FD9DAA3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526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D3600-EB5B-4F3E-880F-C3F26EA18323}" type="datetimeFigureOut">
              <a:rPr lang="vi-VN"/>
              <a:pPr>
                <a:defRPr/>
              </a:pPr>
              <a:t>20/12/2025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8A60D-CDB0-4ABF-8FF4-3BED6E1BCD7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8376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4C71A-2D31-48D3-825F-9D20022D97AF}" type="datetimeFigureOut">
              <a:rPr lang="vi-VN"/>
              <a:pPr>
                <a:defRPr/>
              </a:pPr>
              <a:t>20/12/2025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90C82-85C5-4E57-9F15-F0EABF79EB2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20251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747A0-F090-4DD4-92AE-8B5B335A2D7D}" type="datetimeFigureOut">
              <a:rPr lang="vi-VN"/>
              <a:pPr>
                <a:defRPr/>
              </a:pPr>
              <a:t>20/12/2025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D47BC-1AF0-44D5-A1C4-9D91022A1EC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7847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D5238-5948-4627-B0FA-795C53120222}" type="datetimeFigureOut">
              <a:rPr lang="vi-VN"/>
              <a:pPr>
                <a:defRPr/>
              </a:pPr>
              <a:t>20/12/2025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1FBC1-B6C0-4034-901F-553FA3159BA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19135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7D0F-ECF1-45BA-8B96-FC4289A20983}" type="datetimeFigureOut">
              <a:rPr lang="vi-VN"/>
              <a:pPr>
                <a:defRPr/>
              </a:pPr>
              <a:t>20/12/2025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C4C16-C6C8-4E85-B8D8-3048BB75C28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75393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4EEC-273A-45D7-8204-46A148F2E455}" type="datetimeFigureOut">
              <a:rPr lang="vi-VN"/>
              <a:pPr>
                <a:defRPr/>
              </a:pPr>
              <a:t>20/12/2025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6A84C-9341-4325-BA63-821333F0BA4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6462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CE7B7-4B57-42B4-850A-05EF78F6B437}" type="datetimeFigureOut">
              <a:rPr lang="vi-VN"/>
              <a:pPr>
                <a:defRPr/>
              </a:pPr>
              <a:t>20/12/2025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C1A6A-F49D-42B8-ADBD-A2BE4A530BE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62261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5F40F-F643-4A18-B67E-6B3BC3FA5E73}" type="datetimeFigureOut">
              <a:rPr lang="vi-VN"/>
              <a:pPr>
                <a:defRPr/>
              </a:pPr>
              <a:t>20/12/2025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9A75E-58EE-46EE-ABFA-6EE429E673D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10511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FAFE0-2178-4164-BF60-DCB59F33D4DD}" type="datetimeFigureOut">
              <a:rPr lang="vi-VN"/>
              <a:pPr>
                <a:defRPr/>
              </a:pPr>
              <a:t>20/12/2025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B9889-5396-48FD-B5C5-9D142AC260C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34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38E138-7B34-B133-E693-B8B7242FB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DC90D7-8242-9294-8735-55086A35B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C97A-E8DE-4B11-80FB-F3C9F15B6D5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64A325-2C93-C5E4-DB9E-51F68BA0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92AEDD-9380-9CE0-CD4E-3C780FF0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5B73-F877-4AE2-A043-10F49FF7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7DDD-D5B5-4FD4-9BE6-07EA2A97F7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096-2985-432E-84A6-8037B8854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718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7DDD-D5B5-4FD4-9BE6-07EA2A97F7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096-2985-432E-84A6-8037B8854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6836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7DDD-D5B5-4FD4-9BE6-07EA2A97F7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096-2985-432E-84A6-8037B8854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632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7DDD-D5B5-4FD4-9BE6-07EA2A97F7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096-2985-432E-84A6-8037B8854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967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7DDD-D5B5-4FD4-9BE6-07EA2A97F7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096-2985-432E-84A6-8037B8854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445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7DDD-D5B5-4FD4-9BE6-07EA2A97F7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096-2985-432E-84A6-8037B8854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131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7DDD-D5B5-4FD4-9BE6-07EA2A97F7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096-2985-432E-84A6-8037B8854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409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7DDD-D5B5-4FD4-9BE6-07EA2A97F7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096-2985-432E-84A6-8037B8854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230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7DDD-D5B5-4FD4-9BE6-07EA2A97F7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096-2985-432E-84A6-8037B8854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596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7DDD-D5B5-4FD4-9BE6-07EA2A97F7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096-2985-432E-84A6-8037B8854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2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9454992-D61D-A4E4-1BE2-550C76241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C97A-E8DE-4B11-80FB-F3C9F15B6D5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025345-D566-3BFC-D52E-466554EE3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10B8E3-E037-6015-729C-54A0F93D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5B73-F877-4AE2-A043-10F49FF7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5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7DDD-D5B5-4FD4-9BE6-07EA2A97F7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096-2985-432E-84A6-8037B8854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858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title" idx="2"/>
          </p:nvPr>
        </p:nvSpPr>
        <p:spPr>
          <a:xfrm>
            <a:off x="2277067" y="2357533"/>
            <a:ext cx="3357600" cy="4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1"/>
          </p:nvPr>
        </p:nvSpPr>
        <p:spPr>
          <a:xfrm>
            <a:off x="2277067" y="2937467"/>
            <a:ext cx="3357600" cy="6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3"/>
          </p:nvPr>
        </p:nvSpPr>
        <p:spPr>
          <a:xfrm>
            <a:off x="7410467" y="2357533"/>
            <a:ext cx="3357600" cy="4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4"/>
          </p:nvPr>
        </p:nvSpPr>
        <p:spPr>
          <a:xfrm>
            <a:off x="7410469" y="2937473"/>
            <a:ext cx="3357600" cy="6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5"/>
          </p:nvPr>
        </p:nvSpPr>
        <p:spPr>
          <a:xfrm>
            <a:off x="2277077" y="4294567"/>
            <a:ext cx="3357600" cy="4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subTitle" idx="6"/>
          </p:nvPr>
        </p:nvSpPr>
        <p:spPr>
          <a:xfrm>
            <a:off x="2277065" y="4866865"/>
            <a:ext cx="3357600" cy="6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7"/>
          </p:nvPr>
        </p:nvSpPr>
        <p:spPr>
          <a:xfrm>
            <a:off x="7410467" y="4294567"/>
            <a:ext cx="3357600" cy="4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8"/>
          </p:nvPr>
        </p:nvSpPr>
        <p:spPr>
          <a:xfrm>
            <a:off x="7410469" y="4879004"/>
            <a:ext cx="3357600" cy="6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9" hasCustomPrompt="1"/>
          </p:nvPr>
        </p:nvSpPr>
        <p:spPr>
          <a:xfrm>
            <a:off x="932208" y="2662577"/>
            <a:ext cx="1304400" cy="6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13" hasCustomPrompt="1"/>
          </p:nvPr>
        </p:nvSpPr>
        <p:spPr>
          <a:xfrm>
            <a:off x="932208" y="4583216"/>
            <a:ext cx="1304400" cy="6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14" hasCustomPrompt="1"/>
          </p:nvPr>
        </p:nvSpPr>
        <p:spPr>
          <a:xfrm>
            <a:off x="6106083" y="2662577"/>
            <a:ext cx="1304400" cy="6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15" hasCustomPrompt="1"/>
          </p:nvPr>
        </p:nvSpPr>
        <p:spPr>
          <a:xfrm>
            <a:off x="6106083" y="4583216"/>
            <a:ext cx="1304400" cy="6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/>
          <p:nvPr/>
        </p:nvSpPr>
        <p:spPr>
          <a:xfrm>
            <a:off x="7940518" y="6440851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0" name="Google Shape;320;p13"/>
          <p:cNvSpPr/>
          <p:nvPr/>
        </p:nvSpPr>
        <p:spPr>
          <a:xfrm>
            <a:off x="173100" y="1356951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1" name="Google Shape;321;p13"/>
          <p:cNvSpPr/>
          <p:nvPr/>
        </p:nvSpPr>
        <p:spPr>
          <a:xfrm>
            <a:off x="67033" y="3081552"/>
            <a:ext cx="534720" cy="36661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2" name="Google Shape;322;p13"/>
          <p:cNvSpPr/>
          <p:nvPr/>
        </p:nvSpPr>
        <p:spPr>
          <a:xfrm>
            <a:off x="9225301" y="62897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9499313" y="19555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4" name="Google Shape;324;p13"/>
          <p:cNvSpPr/>
          <p:nvPr/>
        </p:nvSpPr>
        <p:spPr>
          <a:xfrm rot="-4320377">
            <a:off x="545112" y="2094670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5" name="Google Shape;325;p13"/>
          <p:cNvSpPr/>
          <p:nvPr/>
        </p:nvSpPr>
        <p:spPr>
          <a:xfrm rot="444932" flipH="1">
            <a:off x="10273677" y="6376935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6" name="Google Shape;326;p13"/>
          <p:cNvSpPr/>
          <p:nvPr/>
        </p:nvSpPr>
        <p:spPr>
          <a:xfrm rot="2135160">
            <a:off x="11698769" y="179191"/>
            <a:ext cx="395956" cy="27151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7" name="Google Shape;327;p13"/>
          <p:cNvSpPr/>
          <p:nvPr/>
        </p:nvSpPr>
        <p:spPr>
          <a:xfrm rot="-4320374">
            <a:off x="10672233" y="386144"/>
            <a:ext cx="347099" cy="30282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8" name="Google Shape;328;p13"/>
          <p:cNvSpPr/>
          <p:nvPr/>
        </p:nvSpPr>
        <p:spPr>
          <a:xfrm>
            <a:off x="11202139" y="20080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574400" y="4696801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grpSp>
        <p:nvGrpSpPr>
          <p:cNvPr id="330" name="Google Shape;330;p13"/>
          <p:cNvGrpSpPr/>
          <p:nvPr/>
        </p:nvGrpSpPr>
        <p:grpSpPr>
          <a:xfrm>
            <a:off x="173084" y="54536"/>
            <a:ext cx="1036144" cy="896464"/>
            <a:chOff x="968013" y="650077"/>
            <a:chExt cx="777108" cy="672348"/>
          </a:xfrm>
        </p:grpSpPr>
        <p:sp>
          <p:nvSpPr>
            <p:cNvPr id="331" name="Google Shape;331;p13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32" name="Google Shape;332;p13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33" name="Google Shape;333;p13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34" name="Google Shape;334;p13"/>
          <p:cNvGrpSpPr/>
          <p:nvPr/>
        </p:nvGrpSpPr>
        <p:grpSpPr>
          <a:xfrm rot="2235294">
            <a:off x="11214277" y="5960836"/>
            <a:ext cx="1036209" cy="896520"/>
            <a:chOff x="968013" y="650077"/>
            <a:chExt cx="777108" cy="672348"/>
          </a:xfrm>
        </p:grpSpPr>
        <p:sp>
          <p:nvSpPr>
            <p:cNvPr id="335" name="Google Shape;335;p13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36" name="Google Shape;336;p13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37" name="Google Shape;337;p13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sp>
        <p:nvSpPr>
          <p:cNvPr id="338" name="Google Shape;338;p13"/>
          <p:cNvSpPr/>
          <p:nvPr/>
        </p:nvSpPr>
        <p:spPr>
          <a:xfrm>
            <a:off x="11331933" y="5316752"/>
            <a:ext cx="534720" cy="36661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39" name="Google Shape;339;p13"/>
          <p:cNvSpPr/>
          <p:nvPr/>
        </p:nvSpPr>
        <p:spPr>
          <a:xfrm rot="-4320377">
            <a:off x="11784612" y="4507670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40" name="Google Shape;340;p13"/>
          <p:cNvSpPr/>
          <p:nvPr/>
        </p:nvSpPr>
        <p:spPr>
          <a:xfrm>
            <a:off x="11370534" y="34481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41" name="Google Shape;341;p13"/>
          <p:cNvSpPr/>
          <p:nvPr/>
        </p:nvSpPr>
        <p:spPr>
          <a:xfrm rot="2135160">
            <a:off x="11651357" y="2586035"/>
            <a:ext cx="395956" cy="27151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7055334" y="63429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C8B-95B6-45DB-8114-546E2664D03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A729-F40E-4836-82E8-4A692D72DAD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620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C8B-95B6-45DB-8114-546E2664D03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A729-F40E-4836-82E8-4A692D72DAD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189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C8B-95B6-45DB-8114-546E2664D03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A729-F40E-4836-82E8-4A692D72DAD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07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C8B-95B6-45DB-8114-546E2664D03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A729-F40E-4836-82E8-4A692D72DAD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686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C8B-95B6-45DB-8114-546E2664D03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A729-F40E-4836-82E8-4A692D72DAD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263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C8B-95B6-45DB-8114-546E2664D03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A729-F40E-4836-82E8-4A692D72DAD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835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C8B-95B6-45DB-8114-546E2664D03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A729-F40E-4836-82E8-4A692D72DAD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500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C8B-95B6-45DB-8114-546E2664D03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A729-F40E-4836-82E8-4A692D72DAD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198FA-2B12-D382-F4C1-7F7D1F51A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3876C0-423C-F309-EB37-94ED4D71C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A839E51-4166-B73C-EC47-9E4AF93C6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FF4AEF-1EC1-E5C5-E53F-A99DD74D0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C97A-E8DE-4B11-80FB-F3C9F15B6D5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ED74BD-213C-A8DF-0802-48467F2D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1B2120-8B38-0EFD-4A70-B22CE931D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5B73-F877-4AE2-A043-10F49FF7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4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C8B-95B6-45DB-8114-546E2664D03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A729-F40E-4836-82E8-4A692D72DAD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511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C8B-95B6-45DB-8114-546E2664D03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A729-F40E-4836-82E8-4A692D72DAD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271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C8B-95B6-45DB-8114-546E2664D03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A729-F40E-4836-82E8-4A692D72DAD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744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D80B28-EDA7-ECCF-3D1D-C053A3E0B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E79A7BC-F906-02FF-CDC6-A8CB3C8EE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390AD6-0A08-CEF7-DF62-1F678AD1A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6B57-0CCE-42EC-8121-D4FF4D7C4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2FC512-D568-188A-5A90-D981D04D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5D03E8-610D-312D-A396-A0F44864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CC8A-E3A6-4774-9BFB-ACD14846C8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597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13A9D8-2FB7-146D-9570-E55B39C60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5B6E2-614F-4F46-9C7E-965732B45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5665D0-47F6-BEE9-891A-BCF3109CD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6B57-0CCE-42EC-8121-D4FF4D7C4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0190A5-1C94-62C7-A0E3-4419AC498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F0ABA8-AB29-1CA3-A299-279F3933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CC8A-E3A6-4774-9BFB-ACD14846C8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552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8775AC-E615-9ABC-ED01-7693F66F0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3CE44A-8415-58F4-7F45-C02271B3D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AF3728-0278-3F26-B958-65F43415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6B57-0CCE-42EC-8121-D4FF4D7C4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8D1D4B-8764-285E-D41B-18AEE532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E89EF2-FD00-8889-1E64-9841BD0B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CC8A-E3A6-4774-9BFB-ACD14846C8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019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84AA8-3BB5-264B-AF24-4FC9C905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634009-44B0-5070-A401-58FA250C1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7B112E-3441-3D59-5969-987283F52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16E1D9-3AC0-7498-A13E-5789D3C5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6B57-0CCE-42EC-8121-D4FF4D7C4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E2DD33-C547-E9C6-6911-2C52948D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529F00-C40F-3F9E-7B4F-73C6D167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CC8A-E3A6-4774-9BFB-ACD14846C8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672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4B4DC5-1464-1260-EF25-CE90F3BA2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3544E1-5139-3305-D836-838BB9673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4C5429-C31C-0096-5180-0E25D14A3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749027-0FDC-48F1-5D37-09C29A54C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D9C8D2-FC8D-5479-0038-01EDF1562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0FF2281-1606-7913-4E72-9126553B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6B57-0CCE-42EC-8121-D4FF4D7C4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D890281-2196-D22A-09DE-5BCAF657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2B636C-547E-5E56-A011-735DAF89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CC8A-E3A6-4774-9BFB-ACD14846C8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568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16C2A-B56B-F409-7653-869009C78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AEEB06D-C6D4-DF79-F3B1-F724C1BAC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6B57-0CCE-42EC-8121-D4FF4D7C4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4FC311F-83B6-9A4C-E732-D3CAB25D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033D4CF-0FB5-DAAC-0856-635D6E64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CC8A-E3A6-4774-9BFB-ACD14846C8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149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82FEAD3-A8A0-27F1-1618-C3A312D76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6B57-0CCE-42EC-8121-D4FF4D7C4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49369B1-F7FE-C119-93CA-3F9521CB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A5878B-6445-B53C-0316-663AD4B22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CC8A-E3A6-4774-9BFB-ACD14846C8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1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B66B5E-72B9-6520-6BB1-8A1A6A35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32AEE19-9057-853A-A6D4-ED9BEDCEF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9D57FA-EA46-4E18-7544-B04FF216F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40FD32-E841-7FC8-2DB7-6205628EF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C97A-E8DE-4B11-80FB-F3C9F15B6D5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752914-4566-380D-5EC7-006BC1E85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9A9680-9CC0-10AC-E3CB-048CD58C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5B73-F877-4AE2-A043-10F49FF7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3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31C1EC-3FA7-7285-A867-FB6EA71F1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E99CEF-1273-5B5A-08DA-A6ED4BDB0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5341F38-5BA0-97A7-EC12-D004DD610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929508-FE9B-96B0-2CFE-9F234501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6B57-0CCE-42EC-8121-D4FF4D7C4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58A9BA-4C53-51F4-5D62-3116F7E96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CA1C31-B44B-445C-30BA-6530B1C3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CC8A-E3A6-4774-9BFB-ACD14846C8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62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61A07A-BF00-877E-4628-BF5F59FB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F974BB5-EFD7-5DAE-8CCC-7EDE2160B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DE8EC3-A64E-C95D-C3AC-79ED7453B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CA570C-976A-C1C4-3DCD-C7066285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6B57-0CCE-42EC-8121-D4FF4D7C4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67E459-CC1E-1B70-DF32-E3CFF2ED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AA1E20-F108-06C7-503D-EEF2248B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CC8A-E3A6-4774-9BFB-ACD14846C8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850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2D55C9-9282-CB6A-02B9-D647FE95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725CBB-6A8A-8F1E-1329-4689E76EC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CA71A4-7565-156A-6D6B-63B3B26BD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6B57-0CCE-42EC-8121-D4FF4D7C4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73601B-54CE-9994-F2F0-E3FEC61E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993809-891F-2053-AFE1-9E72FB3C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CC8A-E3A6-4774-9BFB-ACD14846C8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631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8679248-2EA5-AD82-7533-792682E49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782F5E-1582-F70B-8EFC-499FA4062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E6C923-8C9E-3F9C-4241-93480B410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6B57-0CCE-42EC-8121-D4FF4D7C4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ADD15E-35BE-B5E8-E8B4-95AA7B364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07B370-A5A8-1AF4-D7C7-710EC280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CC8A-E3A6-4774-9BFB-ACD14846C8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1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9B28B84-5C3B-53E0-2EE9-F1368F74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73876A-CB0E-8E5C-2D6A-3EDE9F41A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64BA74-0AB1-EAAC-E89D-AD54C8826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BC97A-E8DE-4B11-80FB-F3C9F15B6D5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B576D3-09BB-3F02-53DB-4B073A278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ABFBE8-623E-EA00-3D3E-DFF5CB159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D5B73-F877-4AE2-A043-10F49FF7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0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71CBFD-5ABF-4CD4-AD6F-47C81CC0D7C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43F6D9-8877-4341-A327-038AEBC6AAB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0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41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0" r:id="rId2"/>
    <p:sldLayoutId id="214748379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17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98E951-49D1-4274-A0CC-B2DAB39F90C5}" type="datetimeFigureOut">
              <a:rPr lang="vi-VN"/>
              <a:pPr>
                <a:defRPr/>
              </a:pPr>
              <a:t>20/12/2025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72EA89-90C7-4B86-B428-B71C97324D8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861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07DDD-D5B5-4FD4-9BE6-07EA2A97F7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6096-2985-432E-84A6-8037B8854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2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AC8B-95B6-45DB-8114-546E2664D03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5A729-F40E-4836-82E8-4A692D72DAD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6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3620D95-18A8-CF93-AB3F-2F15B5DC7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47D89F-956D-D770-BCEB-913022E8E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492F7-1A64-9FA2-5B36-F6C57598D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96B57-0CCE-42EC-8121-D4FF4D7C4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F8C65E-93DC-16FF-7697-539952D9F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47C5B4-ED4F-8C6C-C775-BA031211D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2CC8A-E3A6-4774-9BFB-ACD14846C8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9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ames PPT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" y="0"/>
            <a:ext cx="121065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2484437" y="987425"/>
            <a:ext cx="7313614" cy="48244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21798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MỪNH QUÝ THẦY CÔ DỰ GIỜ THĂM LỚP!</a:t>
            </a: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2133600" y="5181600"/>
            <a:ext cx="8153400" cy="1219200"/>
          </a:xfrm>
          <a:prstGeom prst="ribbon2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12700">
            <a:solidFill>
              <a:srgbClr val="EAEAEA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THCS MINH ĐỨC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93579" y="3792194"/>
            <a:ext cx="6088128" cy="1200329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 </a:t>
            </a:r>
            <a:endParaRPr lang="en-US" sz="3600" b="1" dirty="0" smtClean="0">
              <a:solidFill>
                <a:srgbClr val="000099"/>
              </a:solidFill>
              <a:latin typeface="+mj-lt"/>
              <a:cs typeface="Arial" panose="020B0604020202020204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vi-VN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Môn:Ngữ</a:t>
            </a:r>
            <a:r>
              <a:rPr lang="en-US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8A4</a:t>
            </a:r>
            <a:endParaRPr lang="en-US" sz="3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2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2338388"/>
            <a:ext cx="4810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2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91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340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375589" y="-78342"/>
            <a:ext cx="63324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rgbClr val="FF0000"/>
                </a:solidFill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bản</a:t>
            </a:r>
            <a:r>
              <a:rPr lang="en-US" sz="3600" b="1" dirty="0" smtClean="0">
                <a:solidFill>
                  <a:srgbClr val="FF0000"/>
                </a:solidFill>
              </a:rPr>
              <a:t>: Treo </a:t>
            </a:r>
            <a:r>
              <a:rPr lang="en-US" sz="3600" b="1" dirty="0" err="1" smtClean="0">
                <a:solidFill>
                  <a:srgbClr val="FF0000"/>
                </a:solidFill>
              </a:rPr>
              <a:t>biển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28187" y="495011"/>
            <a:ext cx="118872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	</a:t>
            </a:r>
            <a:r>
              <a:rPr lang="en-US" sz="2200" dirty="0" err="1" smtClean="0">
                <a:solidFill>
                  <a:srgbClr val="000000"/>
                </a:solidFill>
              </a:rPr>
              <a:t>Một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cửa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hàng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bán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cá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làm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cái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biển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đề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mấy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chữ</a:t>
            </a:r>
            <a:r>
              <a:rPr lang="en-US" sz="2200" dirty="0">
                <a:solidFill>
                  <a:srgbClr val="000000"/>
                </a:solidFill>
              </a:rPr>
              <a:t> to </a:t>
            </a:r>
            <a:r>
              <a:rPr lang="en-US" sz="2200" dirty="0" err="1">
                <a:solidFill>
                  <a:srgbClr val="000000"/>
                </a:solidFill>
              </a:rPr>
              <a:t>tướng</a:t>
            </a:r>
            <a:r>
              <a:rPr lang="en-US" sz="2200" dirty="0">
                <a:solidFill>
                  <a:srgbClr val="000000"/>
                </a:solidFill>
              </a:rPr>
              <a:t>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</a:rPr>
              <a:t>              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“ Ở ĐÂY CÓ BÁN CÁ TƯƠI”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	</a:t>
            </a:r>
            <a:r>
              <a:rPr lang="en-US" sz="2200" dirty="0" err="1" smtClean="0">
                <a:solidFill>
                  <a:srgbClr val="000000"/>
                </a:solidFill>
              </a:rPr>
              <a:t>Biển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vừa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treo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lên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có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người</a:t>
            </a:r>
            <a:r>
              <a:rPr lang="en-US" sz="2200" dirty="0">
                <a:solidFill>
                  <a:srgbClr val="000000"/>
                </a:solidFill>
              </a:rPr>
              <a:t> qua </a:t>
            </a:r>
            <a:r>
              <a:rPr lang="en-US" sz="2200" dirty="0" err="1">
                <a:solidFill>
                  <a:srgbClr val="000000"/>
                </a:solidFill>
              </a:rPr>
              <a:t>đường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xem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cười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bảo</a:t>
            </a:r>
            <a:r>
              <a:rPr lang="en-US" sz="2200" dirty="0">
                <a:solidFill>
                  <a:srgbClr val="000000"/>
                </a:solidFill>
              </a:rPr>
              <a:t>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	-   </a:t>
            </a:r>
            <a:r>
              <a:rPr lang="en-US" sz="2200" dirty="0" err="1" smtClean="0">
                <a:solidFill>
                  <a:srgbClr val="000000"/>
                </a:solidFill>
              </a:rPr>
              <a:t>Nhà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này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xưa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quen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bán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cá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ươn</a:t>
            </a:r>
            <a:r>
              <a:rPr lang="en-US" sz="2200" dirty="0">
                <a:solidFill>
                  <a:srgbClr val="000000"/>
                </a:solidFill>
              </a:rPr>
              <a:t> hay </a:t>
            </a:r>
            <a:r>
              <a:rPr lang="en-US" sz="2200" dirty="0" err="1">
                <a:solidFill>
                  <a:srgbClr val="000000"/>
                </a:solidFill>
              </a:rPr>
              <a:t>sao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mà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bây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giờ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phải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đề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là</a:t>
            </a:r>
            <a:r>
              <a:rPr lang="en-US" sz="2200" dirty="0">
                <a:solidFill>
                  <a:srgbClr val="000000"/>
                </a:solidFill>
              </a:rPr>
              <a:t>  </a:t>
            </a:r>
            <a:r>
              <a:rPr lang="en-US" sz="2200" dirty="0" err="1">
                <a:solidFill>
                  <a:srgbClr val="000000"/>
                </a:solidFill>
              </a:rPr>
              <a:t>cá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“</a:t>
            </a:r>
            <a:r>
              <a:rPr lang="en-US" sz="2200" dirty="0" err="1" smtClean="0">
                <a:solidFill>
                  <a:srgbClr val="000000"/>
                </a:solidFill>
              </a:rPr>
              <a:t>tươi</a:t>
            </a:r>
            <a:r>
              <a:rPr lang="en-US" sz="2200" dirty="0">
                <a:solidFill>
                  <a:srgbClr val="000000"/>
                </a:solidFill>
              </a:rPr>
              <a:t>”?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	</a:t>
            </a:r>
            <a:r>
              <a:rPr lang="en-US" sz="2200" dirty="0" err="1" smtClean="0">
                <a:solidFill>
                  <a:srgbClr val="000000"/>
                </a:solidFill>
              </a:rPr>
              <a:t>Nhà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hàng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nghe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nói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bỏ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ngay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chữ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“</a:t>
            </a:r>
            <a:r>
              <a:rPr lang="en-US" sz="2200" dirty="0" err="1" smtClean="0">
                <a:solidFill>
                  <a:srgbClr val="000000"/>
                </a:solidFill>
              </a:rPr>
              <a:t>tươi</a:t>
            </a:r>
            <a:r>
              <a:rPr lang="en-US" sz="2200" dirty="0">
                <a:solidFill>
                  <a:srgbClr val="000000"/>
                </a:solidFill>
              </a:rPr>
              <a:t>” </a:t>
            </a:r>
            <a:r>
              <a:rPr lang="en-US" sz="2200" dirty="0" err="1">
                <a:solidFill>
                  <a:srgbClr val="000000"/>
                </a:solidFill>
              </a:rPr>
              <a:t>đi</a:t>
            </a:r>
            <a:r>
              <a:rPr lang="en-US" sz="2200" dirty="0">
                <a:solidFill>
                  <a:srgbClr val="000000"/>
                </a:solidFill>
              </a:rPr>
              <a:t>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	</a:t>
            </a:r>
            <a:r>
              <a:rPr lang="en-US" sz="2200" dirty="0" err="1" smtClean="0">
                <a:solidFill>
                  <a:srgbClr val="000000"/>
                </a:solidFill>
              </a:rPr>
              <a:t>Hôm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sau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có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người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khác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đến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hỏi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cá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cũng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nhìn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lên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biển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cười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bảo</a:t>
            </a:r>
            <a:r>
              <a:rPr lang="en-US" sz="2200" dirty="0">
                <a:solidFill>
                  <a:srgbClr val="000000"/>
                </a:solidFill>
              </a:rPr>
              <a:t>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	- </a:t>
            </a:r>
            <a:r>
              <a:rPr lang="en-US" sz="2200" dirty="0" err="1">
                <a:solidFill>
                  <a:srgbClr val="000000"/>
                </a:solidFill>
              </a:rPr>
              <a:t>C</a:t>
            </a:r>
            <a:r>
              <a:rPr lang="en-US" sz="2200" dirty="0" err="1" smtClean="0">
                <a:solidFill>
                  <a:srgbClr val="000000"/>
                </a:solidFill>
              </a:rPr>
              <a:t>hẳng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nhẽ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người</a:t>
            </a:r>
            <a:r>
              <a:rPr lang="en-US" sz="2200" dirty="0" smtClean="0">
                <a:solidFill>
                  <a:srgbClr val="000000"/>
                </a:solidFill>
              </a:rPr>
              <a:t> ta </a:t>
            </a:r>
            <a:r>
              <a:rPr lang="en-US" sz="2200" dirty="0" err="1" smtClean="0">
                <a:solidFill>
                  <a:srgbClr val="000000"/>
                </a:solidFill>
              </a:rPr>
              <a:t>đến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hàng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hoa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mua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cá</a:t>
            </a:r>
            <a:r>
              <a:rPr lang="en-US" sz="2200" dirty="0">
                <a:solidFill>
                  <a:srgbClr val="000000"/>
                </a:solidFill>
              </a:rPr>
              <a:t> hay </a:t>
            </a:r>
            <a:r>
              <a:rPr lang="en-US" sz="2200" dirty="0" err="1">
                <a:solidFill>
                  <a:srgbClr val="000000"/>
                </a:solidFill>
              </a:rPr>
              <a:t>sao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mà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phải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đề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là</a:t>
            </a:r>
            <a:r>
              <a:rPr lang="en-US" sz="2200" dirty="0" smtClean="0">
                <a:solidFill>
                  <a:srgbClr val="000000"/>
                </a:solidFill>
              </a:rPr>
              <a:t> “ở </a:t>
            </a:r>
            <a:r>
              <a:rPr lang="en-US" sz="2200" dirty="0" err="1">
                <a:solidFill>
                  <a:srgbClr val="000000"/>
                </a:solidFill>
              </a:rPr>
              <a:t>đây</a:t>
            </a:r>
            <a:r>
              <a:rPr lang="en-US" sz="2200" dirty="0">
                <a:solidFill>
                  <a:srgbClr val="000000"/>
                </a:solidFill>
              </a:rPr>
              <a:t>”?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	</a:t>
            </a:r>
            <a:r>
              <a:rPr lang="en-US" sz="2200" dirty="0" err="1" smtClean="0">
                <a:solidFill>
                  <a:srgbClr val="000000"/>
                </a:solidFill>
              </a:rPr>
              <a:t>Nhà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hàng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nghe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nói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</a:rPr>
              <a:t>bỏ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ngay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hai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chữ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“ở </a:t>
            </a:r>
            <a:r>
              <a:rPr lang="en-US" sz="2200" dirty="0" err="1">
                <a:solidFill>
                  <a:srgbClr val="000000"/>
                </a:solidFill>
              </a:rPr>
              <a:t>đây</a:t>
            </a:r>
            <a:r>
              <a:rPr lang="en-US" sz="2200" dirty="0">
                <a:solidFill>
                  <a:srgbClr val="000000"/>
                </a:solidFill>
              </a:rPr>
              <a:t>” </a:t>
            </a:r>
            <a:r>
              <a:rPr lang="en-US" sz="2200" dirty="0" err="1">
                <a:solidFill>
                  <a:srgbClr val="000000"/>
                </a:solidFill>
              </a:rPr>
              <a:t>đi</a:t>
            </a:r>
            <a:r>
              <a:rPr lang="en-US" sz="2200" dirty="0">
                <a:solidFill>
                  <a:srgbClr val="000000"/>
                </a:solidFill>
              </a:rPr>
              <a:t>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	</a:t>
            </a:r>
            <a:r>
              <a:rPr lang="en-US" sz="2200" dirty="0" err="1" smtClean="0">
                <a:solidFill>
                  <a:srgbClr val="000000"/>
                </a:solidFill>
              </a:rPr>
              <a:t>Cách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vài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hôm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lại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có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một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người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khác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đến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mua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cá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</a:rPr>
              <a:t>mua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xong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</a:rPr>
              <a:t>cũng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nhìn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lên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biển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</a:rPr>
              <a:t>cười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bảo</a:t>
            </a:r>
            <a:r>
              <a:rPr lang="en-US" sz="2200" dirty="0">
                <a:solidFill>
                  <a:srgbClr val="000000"/>
                </a:solidFill>
              </a:rPr>
              <a:t>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	-  </a:t>
            </a:r>
            <a:r>
              <a:rPr lang="en-US" sz="2200" dirty="0">
                <a:solidFill>
                  <a:srgbClr val="000000"/>
                </a:solidFill>
              </a:rPr>
              <a:t>Ở </a:t>
            </a:r>
            <a:r>
              <a:rPr lang="en-US" sz="2200" dirty="0" err="1">
                <a:solidFill>
                  <a:srgbClr val="000000"/>
                </a:solidFill>
              </a:rPr>
              <a:t>đây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chẳng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bán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cá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thì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bày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cá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ra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để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khoe</a:t>
            </a:r>
            <a:r>
              <a:rPr lang="en-US" sz="2200" dirty="0">
                <a:solidFill>
                  <a:srgbClr val="000000"/>
                </a:solidFill>
              </a:rPr>
              <a:t> hay </a:t>
            </a:r>
            <a:r>
              <a:rPr lang="en-US" sz="2200" dirty="0" err="1">
                <a:solidFill>
                  <a:srgbClr val="000000"/>
                </a:solidFill>
              </a:rPr>
              <a:t>sao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mà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phải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đề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là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“</a:t>
            </a:r>
            <a:r>
              <a:rPr lang="en-US" sz="2200" dirty="0" err="1" smtClean="0">
                <a:solidFill>
                  <a:srgbClr val="000000"/>
                </a:solidFill>
              </a:rPr>
              <a:t>có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bán</a:t>
            </a:r>
            <a:r>
              <a:rPr lang="en-US" sz="2200" dirty="0">
                <a:solidFill>
                  <a:srgbClr val="000000"/>
                </a:solidFill>
              </a:rPr>
              <a:t>”?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	</a:t>
            </a:r>
            <a:r>
              <a:rPr lang="en-US" sz="2200" dirty="0" err="1" smtClean="0">
                <a:solidFill>
                  <a:srgbClr val="000000"/>
                </a:solidFill>
              </a:rPr>
              <a:t>Nhà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hàng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nghe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thấy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cũng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có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lí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liền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bỏ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hai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chữ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“</a:t>
            </a:r>
            <a:r>
              <a:rPr lang="en-US" sz="2200" dirty="0" err="1" smtClean="0">
                <a:solidFill>
                  <a:srgbClr val="000000"/>
                </a:solidFill>
              </a:rPr>
              <a:t>có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bán</a:t>
            </a:r>
            <a:r>
              <a:rPr lang="en-US" sz="2200" dirty="0">
                <a:solidFill>
                  <a:srgbClr val="000000"/>
                </a:solidFill>
              </a:rPr>
              <a:t>” </a:t>
            </a:r>
            <a:r>
              <a:rPr lang="en-US" sz="2200" dirty="0" err="1" smtClean="0">
                <a:solidFill>
                  <a:srgbClr val="000000"/>
                </a:solidFill>
              </a:rPr>
              <a:t>đi</a:t>
            </a:r>
            <a:r>
              <a:rPr lang="en-US" sz="2200" dirty="0">
                <a:solidFill>
                  <a:srgbClr val="000000"/>
                </a:solidFill>
              </a:rPr>
              <a:t>. </a:t>
            </a:r>
            <a:r>
              <a:rPr lang="en-US" sz="2200" dirty="0" err="1">
                <a:solidFill>
                  <a:srgbClr val="000000"/>
                </a:solidFill>
              </a:rPr>
              <a:t>Thành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ra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chỉ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còn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mỗi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một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chữ</a:t>
            </a:r>
            <a:r>
              <a:rPr lang="en-US" sz="2200" dirty="0" smtClean="0">
                <a:solidFill>
                  <a:srgbClr val="000000"/>
                </a:solidFill>
              </a:rPr>
              <a:t> “</a:t>
            </a:r>
            <a:r>
              <a:rPr lang="en-US" sz="2200" dirty="0" err="1" smtClean="0">
                <a:solidFill>
                  <a:srgbClr val="000000"/>
                </a:solidFill>
              </a:rPr>
              <a:t>cá</a:t>
            </a:r>
            <a:r>
              <a:rPr lang="en-US" sz="2200" dirty="0" smtClean="0">
                <a:solidFill>
                  <a:srgbClr val="000000"/>
                </a:solidFill>
              </a:rPr>
              <a:t>”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dirty="0" err="1" smtClean="0">
                <a:solidFill>
                  <a:srgbClr val="000000"/>
                </a:solidFill>
              </a:rPr>
              <a:t>chữ</a:t>
            </a:r>
            <a:r>
              <a:rPr lang="en-US" sz="2200" dirty="0" smtClean="0">
                <a:solidFill>
                  <a:srgbClr val="000000"/>
                </a:solidFill>
              </a:rPr>
              <a:t> “</a:t>
            </a:r>
            <a:r>
              <a:rPr lang="en-US" sz="2200" dirty="0" err="1" smtClean="0">
                <a:solidFill>
                  <a:srgbClr val="000000"/>
                </a:solidFill>
              </a:rPr>
              <a:t>cá</a:t>
            </a:r>
            <a:r>
              <a:rPr lang="en-US" sz="2200" dirty="0" smtClean="0">
                <a:solidFill>
                  <a:srgbClr val="000000"/>
                </a:solidFill>
              </a:rPr>
              <a:t>”, </a:t>
            </a:r>
            <a:r>
              <a:rPr lang="en-US" sz="2200" dirty="0" err="1" smtClean="0">
                <a:solidFill>
                  <a:srgbClr val="000000"/>
                </a:solidFill>
              </a:rPr>
              <a:t>trong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bụng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chắc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từ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bây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giờ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không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còn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ai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bắt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bẻ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gì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được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nữa</a:t>
            </a:r>
            <a:r>
              <a:rPr lang="en-US" sz="2200" dirty="0">
                <a:solidFill>
                  <a:srgbClr val="000000"/>
                </a:solidFill>
              </a:rPr>
              <a:t>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	</a:t>
            </a:r>
            <a:r>
              <a:rPr lang="en-US" sz="2200" dirty="0" err="1" smtClean="0">
                <a:solidFill>
                  <a:srgbClr val="000000"/>
                </a:solidFill>
              </a:rPr>
              <a:t>Vài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hôm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sau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nữa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người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láng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giềng</a:t>
            </a:r>
            <a:r>
              <a:rPr lang="en-US" sz="2200" dirty="0">
                <a:solidFill>
                  <a:srgbClr val="000000"/>
                </a:solidFill>
              </a:rPr>
              <a:t> sang </a:t>
            </a:r>
            <a:r>
              <a:rPr lang="en-US" sz="2200" dirty="0" err="1">
                <a:solidFill>
                  <a:srgbClr val="000000"/>
                </a:solidFill>
              </a:rPr>
              <a:t>chơi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nhìn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cái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biển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nói</a:t>
            </a:r>
            <a:r>
              <a:rPr lang="en-US" sz="2200" dirty="0">
                <a:solidFill>
                  <a:srgbClr val="000000"/>
                </a:solidFill>
              </a:rPr>
              <a:t>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</a:rPr>
              <a:t>   </a:t>
            </a:r>
            <a:r>
              <a:rPr lang="en-US" sz="2200" dirty="0" smtClean="0">
                <a:solidFill>
                  <a:srgbClr val="000000"/>
                </a:solidFill>
              </a:rPr>
              <a:t>	- </a:t>
            </a:r>
            <a:r>
              <a:rPr lang="en-US" sz="2200" dirty="0" err="1">
                <a:solidFill>
                  <a:srgbClr val="000000"/>
                </a:solidFill>
              </a:rPr>
              <a:t>Chưa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đến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đầu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phố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đã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ngửi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thấy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mùi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tanh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đến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gần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đầy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những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cá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ai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chẳng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biết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mà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còn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đề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biển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làm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gì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nữa</a:t>
            </a:r>
            <a:r>
              <a:rPr lang="en-US" sz="2200" dirty="0">
                <a:solidFill>
                  <a:srgbClr val="000000"/>
                </a:solidFill>
              </a:rPr>
              <a:t>?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	</a:t>
            </a:r>
            <a:r>
              <a:rPr lang="en-US" sz="2200" dirty="0" err="1" smtClean="0">
                <a:solidFill>
                  <a:srgbClr val="000000"/>
                </a:solidFill>
              </a:rPr>
              <a:t>Thế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là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nhà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hàng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cất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cái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biển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đi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luôn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smtClean="0">
                <a:solidFill>
                  <a:srgbClr val="000000"/>
                </a:solidFill>
              </a:rPr>
              <a:t>              (Theo Kho </a:t>
            </a:r>
            <a:r>
              <a:rPr lang="en-US" sz="2200" i="1" dirty="0" err="1" smtClean="0">
                <a:solidFill>
                  <a:srgbClr val="000000"/>
                </a:solidFill>
              </a:rPr>
              <a:t>tàng</a:t>
            </a:r>
            <a:r>
              <a:rPr lang="en-US" sz="2200" i="1" dirty="0" smtClean="0">
                <a:solidFill>
                  <a:srgbClr val="000000"/>
                </a:solidFill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</a:rPr>
              <a:t>truyện</a:t>
            </a:r>
            <a:r>
              <a:rPr lang="en-US" sz="2200" i="1" dirty="0" smtClean="0">
                <a:solidFill>
                  <a:srgbClr val="000000"/>
                </a:solidFill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</a:rPr>
              <a:t>tiếu</a:t>
            </a:r>
            <a:r>
              <a:rPr lang="en-US" sz="2200" i="1" dirty="0" smtClean="0">
                <a:solidFill>
                  <a:srgbClr val="000000"/>
                </a:solidFill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</a:rPr>
              <a:t>lâm</a:t>
            </a:r>
            <a:r>
              <a:rPr lang="en-US" sz="2200" i="1" dirty="0" smtClean="0">
                <a:solidFill>
                  <a:srgbClr val="000000"/>
                </a:solidFill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</a:rPr>
              <a:t>Việt</a:t>
            </a:r>
            <a:r>
              <a:rPr lang="en-US" sz="2200" i="1" dirty="0" smtClean="0">
                <a:solidFill>
                  <a:srgbClr val="000000"/>
                </a:solidFill>
              </a:rPr>
              <a:t> Nam, </a:t>
            </a:r>
            <a:r>
              <a:rPr lang="en-US" sz="2200" i="1" dirty="0" err="1" smtClean="0">
                <a:solidFill>
                  <a:srgbClr val="000000"/>
                </a:solidFill>
              </a:rPr>
              <a:t>Nguyễn</a:t>
            </a:r>
            <a:r>
              <a:rPr lang="en-US" sz="2200" i="1" dirty="0" smtClean="0">
                <a:solidFill>
                  <a:srgbClr val="000000"/>
                </a:solidFill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</a:rPr>
              <a:t>Cừ</a:t>
            </a:r>
            <a:r>
              <a:rPr lang="en-US" sz="2200" i="1" dirty="0" smtClean="0">
                <a:solidFill>
                  <a:srgbClr val="000000"/>
                </a:solidFill>
              </a:rPr>
              <a:t>- </a:t>
            </a:r>
            <a:r>
              <a:rPr lang="en-US" sz="2200" i="1" dirty="0" err="1" smtClean="0">
                <a:solidFill>
                  <a:srgbClr val="000000"/>
                </a:solidFill>
              </a:rPr>
              <a:t>Phan</a:t>
            </a:r>
            <a:r>
              <a:rPr lang="en-US" sz="2200" i="1" dirty="0" smtClean="0">
                <a:solidFill>
                  <a:srgbClr val="000000"/>
                </a:solidFill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</a:rPr>
              <a:t>Trọng</a:t>
            </a:r>
            <a:r>
              <a:rPr lang="en-US" sz="2200" i="1" dirty="0" smtClean="0">
                <a:solidFill>
                  <a:srgbClr val="000000"/>
                </a:solidFill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</a:rPr>
              <a:t>Thưởng</a:t>
            </a:r>
            <a:r>
              <a:rPr lang="en-US" sz="2200" i="1" dirty="0" smtClean="0">
                <a:solidFill>
                  <a:srgbClr val="000000"/>
                </a:solidFill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</a:rPr>
              <a:t>biên</a:t>
            </a:r>
            <a:r>
              <a:rPr lang="en-US" sz="2200" i="1" dirty="0" smtClean="0">
                <a:solidFill>
                  <a:srgbClr val="000000"/>
                </a:solidFill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</a:rPr>
              <a:t>soạn</a:t>
            </a:r>
            <a:r>
              <a:rPr lang="en-US" sz="2200" i="1" dirty="0" smtClean="0">
                <a:solidFill>
                  <a:srgbClr val="000000"/>
                </a:solidFill>
              </a:rPr>
              <a:t>, </a:t>
            </a:r>
            <a:r>
              <a:rPr lang="en-US" sz="2200" i="1" dirty="0" err="1" smtClean="0">
                <a:solidFill>
                  <a:srgbClr val="000000"/>
                </a:solidFill>
              </a:rPr>
              <a:t>chọn</a:t>
            </a:r>
            <a:r>
              <a:rPr lang="en-US" sz="2200" i="1" dirty="0" smtClean="0">
                <a:solidFill>
                  <a:srgbClr val="000000"/>
                </a:solidFill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</a:rPr>
              <a:t>tuyển</a:t>
            </a:r>
            <a:r>
              <a:rPr lang="en-US" sz="2200" i="1" dirty="0" smtClean="0">
                <a:solidFill>
                  <a:srgbClr val="000000"/>
                </a:solidFill>
              </a:rPr>
              <a:t>, </a:t>
            </a:r>
            <a:r>
              <a:rPr lang="en-US" sz="2200" i="1" dirty="0" err="1" smtClean="0">
                <a:solidFill>
                  <a:srgbClr val="000000"/>
                </a:solidFill>
              </a:rPr>
              <a:t>Sđđ</a:t>
            </a:r>
            <a:r>
              <a:rPr lang="en-US" sz="2200" i="1" dirty="0" smtClean="0">
                <a:solidFill>
                  <a:srgbClr val="000000"/>
                </a:solidFill>
              </a:rPr>
              <a:t>, tr.81- 82)</a:t>
            </a:r>
            <a:endParaRPr lang="en-US" sz="2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0736" y="133665"/>
            <a:ext cx="9588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TRI THỨC VỀ TRUYỆN CƯỜI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021" y="659971"/>
            <a:ext cx="112804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2960">
              <a:defRPr/>
            </a:pPr>
            <a:r>
              <a:rPr lang="pt-BR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Em </a:t>
            </a:r>
            <a:r>
              <a:rPr lang="pt-B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</a:t>
            </a:r>
            <a:r>
              <a:rPr lang="pt-BR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truyện cười?</a:t>
            </a:r>
          </a:p>
          <a:p>
            <a:pPr defTabSz="822960">
              <a:defRPr/>
            </a:pPr>
            <a:r>
              <a:rPr lang="pt-BR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Xuất xứ của truyện cười</a:t>
            </a:r>
          </a:p>
          <a:p>
            <a:pPr defTabSz="822960">
              <a:defRPr/>
            </a:pPr>
            <a:r>
              <a:rPr lang="pt-BR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Tìm hiểu về đặc điểm của truyện cười (Bối cảnh, cốt truyện, tình huống, nhân vật, hình thức, ngôn ngữ)</a:t>
            </a:r>
            <a:endParaRPr lang="pt-BR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06207"/>
              </p:ext>
            </p:extLst>
          </p:nvPr>
        </p:nvGraphicFramePr>
        <p:xfrm>
          <a:off x="564022" y="2837203"/>
          <a:ext cx="11280450" cy="3305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84817"/>
                <a:gridCol w="2016424"/>
                <a:gridCol w="7279209"/>
              </a:tblGrid>
              <a:tr h="550920">
                <a:tc rowSpan="6"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của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endParaRPr lang="en-US" sz="2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8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2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20">
                <a:tc vMerge="1">
                  <a:txBody>
                    <a:bodyPr/>
                    <a:lstStyle/>
                    <a:p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20">
                <a:tc vMerge="1">
                  <a:txBody>
                    <a:bodyPr/>
                    <a:lstStyle/>
                    <a:p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huống</a:t>
                      </a:r>
                      <a:endParaRPr lang="en-US" sz="2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20">
                <a:tc vMerge="1">
                  <a:txBody>
                    <a:bodyPr/>
                    <a:lstStyle/>
                    <a:p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20">
                <a:tc vMerge="1">
                  <a:txBody>
                    <a:bodyPr/>
                    <a:lstStyle/>
                    <a:p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20">
                <a:tc vMerge="1">
                  <a:txBody>
                    <a:bodyPr/>
                    <a:lstStyle/>
                    <a:p>
                      <a:endParaRPr lang="en-US" sz="2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12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713AA56-24B8-1A98-AD4E-2A2C40F57068}"/>
              </a:ext>
            </a:extLst>
          </p:cNvPr>
          <p:cNvSpPr/>
          <p:nvPr/>
        </p:nvSpPr>
        <p:spPr>
          <a:xfrm>
            <a:off x="1695510" y="2484234"/>
            <a:ext cx="9403716" cy="688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66" y="623844"/>
            <a:ext cx="120581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con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“Kho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4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218B29-F657-DD04-4D50-D70EBB87A7C9}"/>
              </a:ext>
            </a:extLst>
          </p:cNvPr>
          <p:cNvSpPr txBox="1"/>
          <p:nvPr/>
        </p:nvSpPr>
        <p:spPr>
          <a:xfrm>
            <a:off x="282012" y="1089676"/>
            <a:ext cx="2324774" cy="543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933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1.Bối </a:t>
            </a:r>
            <a:r>
              <a:rPr lang="en-US" sz="2933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933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929A0B-860E-B2B1-1DA0-3367FF312A79}"/>
              </a:ext>
            </a:extLst>
          </p:cNvPr>
          <p:cNvSpPr/>
          <p:nvPr/>
        </p:nvSpPr>
        <p:spPr>
          <a:xfrm>
            <a:off x="0" y="89169"/>
            <a:ext cx="12052848" cy="75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PHIẾU HỌC TẬP SỐ 1: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D99A71-F7E1-949B-5317-8FD6DF52C1DF}"/>
              </a:ext>
            </a:extLst>
          </p:cNvPr>
          <p:cNvSpPr txBox="1"/>
          <p:nvPr/>
        </p:nvSpPr>
        <p:spPr>
          <a:xfrm>
            <a:off x="282012" y="1999197"/>
            <a:ext cx="2324775" cy="543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933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2.Cốt </a:t>
            </a:r>
            <a:r>
              <a:rPr lang="en-US" sz="2933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933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AE4929C-4F60-1F71-A365-21F8B164A2A0}"/>
              </a:ext>
            </a:extLst>
          </p:cNvPr>
          <p:cNvSpPr txBox="1"/>
          <p:nvPr/>
        </p:nvSpPr>
        <p:spPr>
          <a:xfrm>
            <a:off x="282012" y="3020149"/>
            <a:ext cx="2339256" cy="543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933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3.Tình </a:t>
            </a:r>
            <a:r>
              <a:rPr lang="en-US" sz="2933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2933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3AA5B5-3FB6-2DD4-7E11-A78FC30B7450}"/>
              </a:ext>
            </a:extLst>
          </p:cNvPr>
          <p:cNvSpPr txBox="1"/>
          <p:nvPr/>
        </p:nvSpPr>
        <p:spPr>
          <a:xfrm>
            <a:off x="282012" y="4016401"/>
            <a:ext cx="2324772" cy="543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933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933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933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933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240B4C1B-1787-1A53-783A-A92E71662557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621268" y="1334353"/>
            <a:ext cx="1673649" cy="30346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D8E6320-367B-DF85-3795-09E79C934446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2635749" y="2629800"/>
            <a:ext cx="1672733" cy="635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9F3EA543-9DF1-608C-E163-17253FC6C949}"/>
              </a:ext>
            </a:extLst>
          </p:cNvPr>
          <p:cNvCxnSpPr>
            <a:cxnSpLocks/>
          </p:cNvCxnSpPr>
          <p:nvPr/>
        </p:nvCxnSpPr>
        <p:spPr>
          <a:xfrm flipV="1">
            <a:off x="2621269" y="1368067"/>
            <a:ext cx="1655551" cy="8758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6A1052F2-396E-DC08-4FC8-10F6DEF3BC0D}"/>
              </a:ext>
            </a:extLst>
          </p:cNvPr>
          <p:cNvCxnSpPr>
            <a:cxnSpLocks/>
            <a:stCxn id="12" idx="3"/>
            <a:endCxn id="17" idx="1"/>
          </p:cNvCxnSpPr>
          <p:nvPr/>
        </p:nvCxnSpPr>
        <p:spPr>
          <a:xfrm>
            <a:off x="2606784" y="4288239"/>
            <a:ext cx="1703073" cy="1827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2012" y="5064774"/>
            <a:ext cx="232477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94917" y="4944010"/>
            <a:ext cx="770097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Dân </a:t>
            </a: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giã, mang hàm ý sâu sắc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08482" y="2122610"/>
            <a:ext cx="7744366" cy="10143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</a:t>
            </a: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</a:t>
            </a:r>
            <a:r>
              <a:rPr lang="pt-B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 trớ trêu, những nghịch lý trong đời sống....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22032" y="1013974"/>
            <a:ext cx="7700970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Cốt truyện tập trung vào sự việc có yếu tố gây cười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09857" y="5608075"/>
            <a:ext cx="7783199" cy="10143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defTabSz="822960">
              <a:lnSpc>
                <a:spcPct val="107000"/>
              </a:lnSpc>
            </a:pP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Nhân vật chính trong truyện thường </a:t>
            </a: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đối tượng bị chế giễu </a:t>
            </a: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 chính thói hư tật xấu của mình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94917" y="3861849"/>
            <a:ext cx="7762169" cy="10143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defTabSz="822960">
              <a:lnSpc>
                <a:spcPct val="107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>
            <a:stCxn id="36" idx="3"/>
            <a:endCxn id="8" idx="1"/>
          </p:cNvCxnSpPr>
          <p:nvPr/>
        </p:nvCxnSpPr>
        <p:spPr>
          <a:xfrm flipV="1">
            <a:off x="2621268" y="5205620"/>
            <a:ext cx="1673649" cy="9407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2012" y="5884752"/>
            <a:ext cx="233925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09398" y="3261306"/>
            <a:ext cx="774618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Arrow Connector 42"/>
          <p:cNvCxnSpPr>
            <a:stCxn id="4" idx="3"/>
            <a:endCxn id="38" idx="1"/>
          </p:cNvCxnSpPr>
          <p:nvPr/>
        </p:nvCxnSpPr>
        <p:spPr>
          <a:xfrm flipV="1">
            <a:off x="2606785" y="3522916"/>
            <a:ext cx="1702613" cy="18034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739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 animBg="1"/>
      <p:bldP spid="11" grpId="0" animBg="1"/>
      <p:bldP spid="12" grpId="0" animBg="1"/>
      <p:bldP spid="4" grpId="0" animBg="1"/>
      <p:bldP spid="8" grpId="0" animBg="1"/>
      <p:bldP spid="13" grpId="0" animBg="1"/>
      <p:bldP spid="16" grpId="0" animBg="1"/>
      <p:bldP spid="17" grpId="0" animBg="1"/>
      <p:bldP spid="19" grpId="0" animBg="1"/>
      <p:bldP spid="36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713AA56-24B8-1A98-AD4E-2A2C40F57068}"/>
              </a:ext>
            </a:extLst>
          </p:cNvPr>
          <p:cNvSpPr/>
          <p:nvPr/>
        </p:nvSpPr>
        <p:spPr>
          <a:xfrm>
            <a:off x="1695510" y="2484234"/>
            <a:ext cx="9403716" cy="688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66" y="623844"/>
            <a:ext cx="120581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con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“Kho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Nam”</a:t>
            </a:r>
            <a:endParaRPr lang="en-US" sz="32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26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550" y="0"/>
            <a:ext cx="895599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2960"/>
            <a:r>
              <a:rPr lang="en-US" sz="324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CHI TIẾT</a:t>
            </a:r>
            <a:endParaRPr lang="en-US" sz="32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916" y="999606"/>
            <a:ext cx="2877083" cy="5238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3521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B79189-80DB-EA83-76F0-99FE253EC597}"/>
              </a:ext>
            </a:extLst>
          </p:cNvPr>
          <p:cNvSpPr txBox="1"/>
          <p:nvPr/>
        </p:nvSpPr>
        <p:spPr>
          <a:xfrm>
            <a:off x="3235105" y="144857"/>
            <a:ext cx="8347295" cy="75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67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endParaRPr lang="en-US" sz="40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pic>
        <p:nvPicPr>
          <p:cNvPr id="1026" name="Picture 2" descr="Truyện cười dân gian Việt Nam kể gì về chú ỉn? - Báo Công an Nhân dân điện  tử">
            <a:extLst>
              <a:ext uri="{FF2B5EF4-FFF2-40B4-BE49-F238E27FC236}">
                <a16:creationId xmlns:a16="http://schemas.microsoft.com/office/drawing/2014/main" xmlns="" id="{16EAD46F-04A6-7FB6-D6A6-260353A41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775"/>
            <a:ext cx="12192000" cy="57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652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585024"/>
              </p:ext>
            </p:extLst>
          </p:nvPr>
        </p:nvGraphicFramePr>
        <p:xfrm>
          <a:off x="162370" y="504202"/>
          <a:ext cx="11853017" cy="6255520"/>
        </p:xfrm>
        <a:graphic>
          <a:graphicData uri="http://schemas.openxmlformats.org/drawingml/2006/table">
            <a:tbl>
              <a:tblPr/>
              <a:tblGrid>
                <a:gridCol w="4176778"/>
                <a:gridCol w="7676239"/>
              </a:tblGrid>
              <a:tr h="7292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ÂU HỎI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RẢ LỜI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0957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1.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cưới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9056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nhất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gì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để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như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thế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nào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Mục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đích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để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làm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gì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03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58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93862" y="136733"/>
            <a:ext cx="10964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PHIẾU HOC TẬP SỐ 2 (KT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VĂN BẢN: LỢN CƯỚI, ÁO MỚI 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652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527007"/>
              </p:ext>
            </p:extLst>
          </p:nvPr>
        </p:nvGraphicFramePr>
        <p:xfrm>
          <a:off x="0" y="478563"/>
          <a:ext cx="12192000" cy="6548074"/>
        </p:xfrm>
        <a:graphic>
          <a:graphicData uri="http://schemas.openxmlformats.org/drawingml/2006/table">
            <a:tbl>
              <a:tblPr/>
              <a:tblGrid>
                <a:gridCol w="3332860"/>
                <a:gridCol w="8859140"/>
              </a:tblGrid>
              <a:tr h="5554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TRẢ LỜI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8532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1.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cưới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kumimoji="0" lang="en-US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cưới</a:t>
                      </a: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cưới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sz="1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5469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Anh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nhất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gì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để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khoe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Cách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khoe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như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thế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nào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 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Mục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đích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khoe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để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làm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gì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*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Anh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áo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mới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Khoe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cái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áo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mới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may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Cách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khoe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Đứng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hóng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ở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cửa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kiên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trì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sáng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đến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chiều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đợi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qua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ta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khen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Phanh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vạt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áo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trả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lời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“</a:t>
                      </a:r>
                      <a:r>
                        <a:rPr kumimoji="0" lang="en-US" sz="1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lúc</a:t>
                      </a:r>
                      <a:r>
                        <a:rPr kumimoji="0" lang="en-US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mặc</a:t>
                      </a:r>
                      <a:r>
                        <a:rPr kumimoji="0" lang="en-US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cái</a:t>
                      </a:r>
                      <a:r>
                        <a:rPr kumimoji="0" lang="en-US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áo</a:t>
                      </a:r>
                      <a:r>
                        <a:rPr kumimoji="0" lang="en-US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mới</a:t>
                      </a:r>
                      <a:r>
                        <a:rPr kumimoji="0" lang="en-US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này</a:t>
                      </a:r>
                      <a:r>
                        <a:rPr kumimoji="0" lang="en-US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….”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Mục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đích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Khoe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để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mọi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biết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mình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áo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mới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1120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khoe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khoe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khoe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*</a:t>
                      </a:r>
                      <a:r>
                        <a:rPr kumimoji="0" lang="en-US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Anh</a:t>
                      </a: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lợn</a:t>
                      </a: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cưới</a:t>
                      </a: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Khoe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con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lợn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cưới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Cách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khoe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Đang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tìm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lợn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</a:t>
                      </a:r>
                      <a:r>
                        <a:rPr kumimoji="0" lang="vi-VN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bị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xổng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hỏi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to,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nhấn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mạnh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“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cưới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Mục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đích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Khoe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là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mình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lợn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để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làm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cỗ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cưới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(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Khoe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lấy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vợ</a:t>
                      </a:r>
                      <a:r>
                        <a:rPr kumimoji="0" 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7670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cách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này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cách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giống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nhau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là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thích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khoe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của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Nhận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xét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Anh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áo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mới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Thích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khoe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của,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nôn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nóng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mong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đến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để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khoe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áo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mới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để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được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khen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Anh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lợn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cưới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Khoe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của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ngay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lúc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việc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nhà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đang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rất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bận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bối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rối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như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còn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tâm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trí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để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khoe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Khoe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của ở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mọi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lúc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mọi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thời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=&gt;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Hành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lố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bịch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hợm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hĩnh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tức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cười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thừa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hẳn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vế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80076" y="136733"/>
            <a:ext cx="10007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HOC TẬP SỐ 2 (KT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VĂN BẢN: LỢN CƯỚI, ÁO MỚI 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70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9282" y="697159"/>
            <a:ext cx="5798529" cy="186205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822960"/>
            <a:endParaRPr lang="en-US" sz="2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822960"/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32666" y="714247"/>
            <a:ext cx="5625449" cy="186205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defTabSz="822960">
              <a:buFontTx/>
              <a:buChar char="-"/>
            </a:pP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endParaRPr lang="en-US" sz="2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9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khởi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645" y="119641"/>
            <a:ext cx="11750467" cy="605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5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B79189-80DB-EA83-76F0-99FE253EC597}"/>
              </a:ext>
            </a:extLst>
          </p:cNvPr>
          <p:cNvSpPr txBox="1"/>
          <p:nvPr/>
        </p:nvSpPr>
        <p:spPr>
          <a:xfrm>
            <a:off x="2906233" y="0"/>
            <a:ext cx="7683796" cy="799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67"/>
              </a:spcAft>
            </a:pPr>
            <a:r>
              <a:rPr lang="en-US" sz="4267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vi-VN" sz="4267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/>
              </a:rPr>
              <a:t>         </a:t>
            </a:r>
            <a:r>
              <a:rPr lang="en-US" sz="4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/>
              </a:rPr>
              <a:t>Văn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/>
              </a:rPr>
              <a:t>bản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/>
              </a:rPr>
              <a:t>:</a:t>
            </a:r>
            <a:r>
              <a:rPr lang="es-ES_trad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_trad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Treo </a:t>
            </a:r>
            <a:r>
              <a:rPr lang="es-ES_tradnl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194" name="Picture 2" descr="Treo biển">
            <a:extLst>
              <a:ext uri="{FF2B5EF4-FFF2-40B4-BE49-F238E27FC236}">
                <a16:creationId xmlns:a16="http://schemas.microsoft.com/office/drawing/2014/main" xmlns="" id="{2C3B9735-2691-12FD-25B2-AEAB247A1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11" y="975256"/>
            <a:ext cx="12259611" cy="588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8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652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366240"/>
              </p:ext>
            </p:extLst>
          </p:nvPr>
        </p:nvGraphicFramePr>
        <p:xfrm>
          <a:off x="0" y="666571"/>
          <a:ext cx="12072357" cy="6146800"/>
        </p:xfrm>
        <a:graphic>
          <a:graphicData uri="http://schemas.openxmlformats.org/drawingml/2006/table">
            <a:tbl>
              <a:tblPr/>
              <a:tblGrid>
                <a:gridCol w="5624785"/>
                <a:gridCol w="6447572"/>
              </a:tblGrid>
              <a:tr h="1473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TRẢ LỜI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3875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0813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chủ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cửa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hàng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treo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biển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mấy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góp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ý?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Góp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ý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như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thế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nào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nhận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xét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gì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về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những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góp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ý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trên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chỗ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nào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hợp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lí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Chỗ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nào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hợp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lí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4345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của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của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của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37346" y="111097"/>
            <a:ext cx="954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HOC TẬP SỐ 3: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VĂN BẢN: TREO BIỂN 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652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476920"/>
              </p:ext>
            </p:extLst>
          </p:nvPr>
        </p:nvGraphicFramePr>
        <p:xfrm>
          <a:off x="162370" y="394966"/>
          <a:ext cx="12029630" cy="6311441"/>
        </p:xfrm>
        <a:graphic>
          <a:graphicData uri="http://schemas.openxmlformats.org/drawingml/2006/table">
            <a:tbl>
              <a:tblPr/>
              <a:tblGrid>
                <a:gridCol w="4388603"/>
                <a:gridCol w="7641027"/>
              </a:tblGrid>
              <a:tr h="368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TRẢ LỜI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460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1.Nội dung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0" lang="en-US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kumimoji="0" lang="en-US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kumimoji="0" 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kumimoji="0" 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kumimoji="0" 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kumimoji="0" 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ĐÂY CÓ BÁN CÁ TƯƠI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7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s-ES_tradnl" sz="17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700" b="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s-ES_tradnl" sz="17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s-ES_tradnl" sz="1700" b="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s-ES_tradnl" sz="17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700" b="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s-ES_tradnl" sz="17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_tradnl" sz="1700" b="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s-ES_tradnl" sz="17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700" b="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s-ES_tradnl" sz="17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s-ES_tradnl" sz="1700" b="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s-ES_tradnl" sz="17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700" b="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dung</a:t>
                      </a:r>
                      <a:r>
                        <a:rPr lang="es-ES_tradnl" sz="17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kumimoji="0" lang="en-US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kumimoji="0" lang="en-US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kumimoji="0" lang="en-US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kumimoji="0" lang="en-US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endParaRPr kumimoji="0" lang="en-US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kumimoji="0" lang="en-US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tươi</a:t>
                      </a: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kumimoji="0" lang="es-ES_tradnl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700" dirty="0" smtClean="0">
                          <a:effectLst/>
                          <a:latin typeface="Times New Roman" panose="02020603050405020304" pitchFamily="18" charset="0"/>
                          <a:ea typeface="Wingdings" panose="05000000000000000000" pitchFamily="2" charset="2"/>
                          <a:cs typeface="Times New Roman" panose="02020603050405020304" pitchFamily="18" charset="0"/>
                        </a:rPr>
                        <a:t>→ </a:t>
                      </a:r>
                      <a:r>
                        <a:rPr lang="es-ES_tradnl" sz="1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s-ES_tradnl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s-ES_tradnl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s-ES_tradnl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s-ES_tradnl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_tradnl" sz="1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s-ES_tradnl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s-ES_tradnl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</a:t>
                      </a:r>
                      <a:r>
                        <a:rPr lang="es-ES_tradnl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s-ES_tradnl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s-ES_tradnl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_tradnl" sz="1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s-ES_tradnl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s-ES_tradnl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_tradnl" sz="1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s-ES_tradnl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s-ES_tradnl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s-ES_tradnl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bớt</a:t>
                      </a:r>
                      <a:r>
                        <a:rPr lang="es-ES_tradnl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s-ES_tradnl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s-ES_tradnl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1515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chủ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cửa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hàng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treo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biển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mấy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góp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ý?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Góp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ý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như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thế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nào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nhận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xét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gì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về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những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góp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ý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trên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chỗ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nào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hợp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lí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Chỗ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nào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hợp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lí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*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Những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góp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ý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về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cái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biển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4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góp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ý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về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biển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1: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qua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đường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góp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ý: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thừa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chữ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“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tươi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”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2: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khách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góp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ý: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bỏ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“Ở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đây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”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3: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khách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góp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ý: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bỏ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“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bán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”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4: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láng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giềng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bỏ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“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”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-&gt;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ý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kiến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đều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chủ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quan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=&gt;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Những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lời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góp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ý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vẻ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lí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nhưng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huống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lại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cực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đoan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vô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lí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để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ý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đến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nghĩa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tấm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biển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1515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của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của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của 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*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Sự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tiếp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thu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nhà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hàng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Mỗi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nghe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góp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ý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nhà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hàng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làm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theo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ngay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cần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suy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nghĩ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Mỗi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góp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ý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là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yếu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tố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thông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báo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trên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tấm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biển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bị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lược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bớt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-&gt;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cuối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cùng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Cất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biển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luôn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.)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=&gt;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Nhà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hàng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cần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suy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xét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kĩ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mà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tiếp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thu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ý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kiến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cách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dễ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dãi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chủ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kiến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lập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trường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76628" y="25635"/>
            <a:ext cx="8990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HOC TẬP SỐ 3: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VĂN BẢN: TREO BIỂN 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6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A8ADE3-2D62-52E1-F97A-9FCBDBD94EFD}"/>
              </a:ext>
            </a:extLst>
          </p:cNvPr>
          <p:cNvSpPr txBox="1"/>
          <p:nvPr/>
        </p:nvSpPr>
        <p:spPr>
          <a:xfrm>
            <a:off x="2008263" y="712201"/>
            <a:ext cx="8537247" cy="2731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spcAft>
                <a:spcPts val="1067"/>
              </a:spcAft>
              <a:buClr>
                <a:srgbClr val="000000"/>
              </a:buClr>
              <a:defRPr/>
            </a:pPr>
            <a:r>
              <a:rPr lang="en-US" sz="36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36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    </a:t>
            </a:r>
            <a:r>
              <a:rPr lang="en-US" sz="3600" b="1" u="sng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CHIA SẺ NHÓM BÀN (2 </a:t>
            </a:r>
            <a:r>
              <a:rPr lang="en-US" sz="3600" b="1" u="sng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phút</a:t>
            </a:r>
            <a:r>
              <a:rPr lang="en-US" sz="3600" b="1" u="sng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)</a:t>
            </a:r>
            <a:r>
              <a:rPr lang="vi-VN" sz="3600" b="1" u="sng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lang="en-US" sz="3600" b="1" u="sng" kern="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 defTabSz="1219170">
              <a:spcAft>
                <a:spcPts val="1067"/>
              </a:spcAft>
              <a:buClr>
                <a:srgbClr val="000000"/>
              </a:buClr>
              <a:defRPr/>
            </a:pPr>
            <a:r>
              <a:rPr lang="en-US" sz="36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1. </a:t>
            </a:r>
            <a:r>
              <a:rPr lang="en-US" sz="36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Ý </a:t>
            </a:r>
            <a:r>
              <a:rPr lang="en-US" sz="36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nghĩa</a:t>
            </a:r>
            <a:r>
              <a:rPr lang="en-US" sz="36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của </a:t>
            </a:r>
            <a:r>
              <a:rPr lang="en-US" sz="3600" i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cái</a:t>
            </a:r>
            <a:r>
              <a:rPr lang="en-US" sz="36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cười</a:t>
            </a:r>
            <a:r>
              <a:rPr lang="en-US" sz="36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lang="en-US" sz="36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truyện</a:t>
            </a:r>
            <a:r>
              <a:rPr lang="en-US" sz="36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?</a:t>
            </a:r>
          </a:p>
          <a:p>
            <a:pPr algn="just" defTabSz="1219170">
              <a:spcAft>
                <a:spcPts val="1067"/>
              </a:spcAft>
              <a:buClr>
                <a:srgbClr val="000000"/>
              </a:buClr>
              <a:defRPr/>
            </a:pPr>
            <a:r>
              <a:rPr lang="en-US" sz="36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2. </a:t>
            </a:r>
            <a:r>
              <a:rPr lang="en-US" sz="3600" i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Truyện</a:t>
            </a:r>
            <a:r>
              <a:rPr lang="en-US" sz="36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“Treo </a:t>
            </a:r>
            <a:r>
              <a:rPr lang="en-US" sz="3600" i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biển</a:t>
            </a:r>
            <a:r>
              <a:rPr lang="en-US" sz="36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” </a:t>
            </a:r>
            <a:r>
              <a:rPr lang="en-US" sz="3600" i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phê</a:t>
            </a:r>
            <a:r>
              <a:rPr lang="en-US" sz="36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600" i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phán</a:t>
            </a:r>
            <a:r>
              <a:rPr lang="en-US" sz="36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600" i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điều</a:t>
            </a:r>
            <a:r>
              <a:rPr lang="en-US" sz="36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600" i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gì</a:t>
            </a:r>
            <a:r>
              <a:rPr lang="en-US" sz="36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?</a:t>
            </a:r>
            <a:endParaRPr lang="en-US" sz="3600" kern="0" dirty="0">
              <a:solidFill>
                <a:srgbClr val="000000"/>
              </a:solidFill>
              <a:ea typeface="Calibri" panose="020F0502020204030204" pitchFamily="34" charset="0"/>
              <a:cs typeface="Arial"/>
              <a:sym typeface="Arial"/>
            </a:endParaRPr>
          </a:p>
          <a:p>
            <a:pPr algn="just" defTabSz="1219170">
              <a:spcAft>
                <a:spcPts val="1067"/>
              </a:spcAft>
              <a:buClr>
                <a:srgbClr val="000000"/>
              </a:buClr>
              <a:defRPr/>
            </a:pPr>
            <a:r>
              <a:rPr lang="en-US" sz="36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3. </a:t>
            </a:r>
            <a:r>
              <a:rPr lang="en-US" sz="36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Từ </a:t>
            </a:r>
            <a:r>
              <a:rPr lang="en-US" sz="36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truyện</a:t>
            </a:r>
            <a:r>
              <a:rPr lang="en-US" sz="36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này</a:t>
            </a:r>
            <a:r>
              <a:rPr lang="en-US" sz="36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lang="en-US" sz="36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36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thể</a:t>
            </a:r>
            <a:r>
              <a:rPr lang="en-US" sz="36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rút</a:t>
            </a:r>
            <a:r>
              <a:rPr lang="en-US" sz="36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ra</a:t>
            </a:r>
            <a:r>
              <a:rPr lang="en-US" sz="36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lang="en-US" sz="36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học</a:t>
            </a:r>
            <a:r>
              <a:rPr lang="en-US" sz="36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gì</a:t>
            </a:r>
            <a:r>
              <a:rPr lang="en-US" sz="36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?</a:t>
            </a:r>
            <a:endParaRPr lang="en-US" sz="3600" kern="0" dirty="0">
              <a:solidFill>
                <a:srgbClr val="000000"/>
              </a:solidFill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10" name="Picture 9" descr="22858PICdbgea5Gz679dY_PIC2018.png">
            <a:extLst>
              <a:ext uri="{FF2B5EF4-FFF2-40B4-BE49-F238E27FC236}">
                <a16:creationId xmlns:a16="http://schemas.microsoft.com/office/drawing/2014/main" xmlns="" id="{E05502EB-8920-E0FF-1DB0-40E6F3A7D3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3" y="146863"/>
            <a:ext cx="2529558" cy="671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4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9282" y="697159"/>
            <a:ext cx="5798529" cy="209731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822960"/>
            <a:endParaRPr lang="en-US" sz="2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822960"/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32666" y="714247"/>
            <a:ext cx="5625449" cy="208022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defTabSz="822960"/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2927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0" y="381001"/>
            <a:ext cx="9144000" cy="163121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     </a:t>
            </a:r>
            <a:r>
              <a:rPr lang="en-US" sz="25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Tình</a:t>
            </a:r>
            <a:r>
              <a:rPr lang="en-US" sz="25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huống</a:t>
            </a:r>
            <a:r>
              <a:rPr lang="en-US" sz="25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Nếu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nhà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hàng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bán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cá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truyện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nhờ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làm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lại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cái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biển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sẽ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tiếp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thu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hoặc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phản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bác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góp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ý”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bốn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như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thế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nào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hoặc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sẽ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làm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lại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cái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biển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ra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sao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? Qua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truyện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này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rút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ra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gì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dùng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từ</a:t>
            </a:r>
            <a:r>
              <a:rPr lang="en-US" sz="2500" b="1" dirty="0">
                <a:solidFill>
                  <a:srgbClr val="0000CC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752600" y="1981200"/>
            <a:ext cx="3886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án</a:t>
            </a:r>
            <a:r>
              <a:rPr 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172200" y="1981200"/>
            <a:ext cx="3886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án</a:t>
            </a:r>
            <a:r>
              <a:rPr 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733800" y="25908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diamond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8153400" y="25908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diamond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752600" y="3581400"/>
            <a:ext cx="3886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Ở </a:t>
            </a:r>
            <a:r>
              <a:rPr lang="en-US" sz="28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bán</a:t>
            </a:r>
            <a:r>
              <a:rPr 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cá</a:t>
            </a:r>
            <a:r>
              <a:rPr 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tươi</a:t>
            </a:r>
            <a:endParaRPr lang="en-US" sz="28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172200" y="3581400"/>
            <a:ext cx="3886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Cửa</a:t>
            </a:r>
            <a:r>
              <a:rPr 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hàng</a:t>
            </a:r>
            <a:r>
              <a:rPr 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bán</a:t>
            </a:r>
            <a:r>
              <a:rPr 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cá</a:t>
            </a:r>
            <a:endParaRPr lang="en-US" sz="28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1524000" y="4572000"/>
            <a:ext cx="3733800" cy="1981200"/>
          </a:xfrm>
          <a:prstGeom prst="rightArrowCallout">
            <a:avLst>
              <a:gd name="adj1" fmla="val 25000"/>
              <a:gd name="adj2" fmla="val 25000"/>
              <a:gd name="adj3" fmla="val 31410"/>
              <a:gd name="adj4" fmla="val 66667"/>
            </a:avLst>
          </a:prstGeom>
          <a:solidFill>
            <a:srgbClr val="FFFF00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C3300"/>
                </a:solidFill>
                <a:cs typeface="Times New Roman" panose="02020603050405020304" pitchFamily="18" charset="0"/>
              </a:rPr>
              <a:t>BÀI HỌC </a:t>
            </a:r>
            <a:endParaRPr lang="en-US" sz="2400" b="1" dirty="0">
              <a:solidFill>
                <a:srgbClr val="CC3300"/>
              </a:solidFill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C3300"/>
                </a:solidFill>
                <a:cs typeface="Times New Roman" panose="02020603050405020304" pitchFamily="18" charset="0"/>
              </a:rPr>
              <a:t>CÁCH DÙNG TỪ</a:t>
            </a:r>
            <a:endParaRPr lang="en-US" sz="2400" b="1" dirty="0">
              <a:solidFill>
                <a:srgbClr val="CC3300"/>
              </a:solidFill>
              <a:cs typeface="Times New Roman" panose="02020603050405020304" pitchFamily="18" charset="0"/>
            </a:endParaRPr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5257800" y="4419600"/>
            <a:ext cx="5410200" cy="24384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66"/>
                </a:solidFill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nghĩa</a:t>
            </a:r>
            <a:endParaRPr lang="en-US" sz="2400" b="1" dirty="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b="1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Đảm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cần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báo</a:t>
            </a:r>
            <a:endParaRPr lang="en-US" sz="2400" b="1" dirty="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66"/>
                </a:solidFill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xác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rõ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ràng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hiểu</a:t>
            </a:r>
            <a:endParaRPr lang="en-US" sz="2400" b="1" dirty="0" smtClean="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Ngắn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gọn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thiếu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hoặc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thừa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từ</a:t>
            </a:r>
            <a:endParaRPr lang="en-US" sz="2400" b="1" dirty="0">
              <a:solidFill>
                <a:srgbClr val="000066"/>
              </a:solidFill>
              <a:latin typeface="VNI-Times" pitchFamily="2" charset="0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66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3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02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0245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5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02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02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allAtOnce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33" y="-152400"/>
            <a:ext cx="113809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3184525" y="10096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1709" y="352873"/>
            <a:ext cx="87423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LUYỆN TẬP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i="1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	</a:t>
            </a:r>
            <a:endParaRPr lang="en-US" sz="3200" b="1" i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 descr="22858PICdbgea5Gz679dY_PIC2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35836" y="874463"/>
            <a:ext cx="2196268" cy="531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0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0338" y="200025"/>
            <a:ext cx="12121662" cy="160496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2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1949449"/>
            <a:ext cx="6016625" cy="111027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2625" y="4902200"/>
            <a:ext cx="566737" cy="34925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1863" y="4702175"/>
            <a:ext cx="892175" cy="5492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19447" y="1949449"/>
            <a:ext cx="5996353" cy="111027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3546475"/>
            <a:ext cx="5934808" cy="106069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19447" y="3546475"/>
            <a:ext cx="6072554" cy="106069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685" y="2351697"/>
            <a:ext cx="54512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685" y="4076822"/>
            <a:ext cx="588474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684" y="4076821"/>
            <a:ext cx="631031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2416785"/>
            <a:ext cx="4572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>
            <a:hlinkClick r:id="" action="ppaction://noaction"/>
          </p:cNvPr>
          <p:cNvSpPr/>
          <p:nvPr/>
        </p:nvSpPr>
        <p:spPr>
          <a:xfrm>
            <a:off x="9832975" y="5753100"/>
            <a:ext cx="2359025" cy="1104900"/>
          </a:xfrm>
          <a:prstGeom prst="cloud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1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1546" y="200025"/>
            <a:ext cx="11298604" cy="160496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546" y="2116379"/>
            <a:ext cx="5955079" cy="12478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A.Cần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2625" y="4902200"/>
            <a:ext cx="566737" cy="34925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1863" y="4702175"/>
            <a:ext cx="892175" cy="5492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47802" y="2116379"/>
            <a:ext cx="5803900" cy="12478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1F376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3545619"/>
            <a:ext cx="6016625" cy="12901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47802" y="3545619"/>
            <a:ext cx="5844198" cy="13565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84" y="2722425"/>
            <a:ext cx="496766" cy="64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503984" y="4137980"/>
            <a:ext cx="513033" cy="56419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638" y="4106866"/>
            <a:ext cx="537062" cy="59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092" y="2690446"/>
            <a:ext cx="598609" cy="67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loud 13">
            <a:hlinkClick r:id="" action="ppaction://noaction"/>
          </p:cNvPr>
          <p:cNvSpPr/>
          <p:nvPr/>
        </p:nvSpPr>
        <p:spPr>
          <a:xfrm>
            <a:off x="9832975" y="5753100"/>
            <a:ext cx="2359025" cy="1104900"/>
          </a:xfrm>
          <a:prstGeom prst="cloud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4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33" y="-152400"/>
            <a:ext cx="113809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3184525" y="10096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1709" y="352873"/>
            <a:ext cx="87423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VẬN DỤNG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i="1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	</a:t>
            </a:r>
            <a:r>
              <a:rPr lang="en-US" sz="3200" b="1" i="1" dirty="0" err="1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Viết</a:t>
            </a:r>
            <a:r>
              <a:rPr lang="en-US" sz="3200" b="1" i="1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 </a:t>
            </a:r>
            <a:r>
              <a:rPr lang="en-US" sz="3200" b="1" i="1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đoạn</a:t>
            </a:r>
            <a:r>
              <a:rPr lang="en-US" sz="32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 </a:t>
            </a:r>
            <a:r>
              <a:rPr lang="en-US" sz="3200" b="1" i="1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văn</a:t>
            </a:r>
            <a:r>
              <a:rPr lang="en-US" sz="32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 (</a:t>
            </a:r>
            <a:r>
              <a:rPr lang="en-US" sz="3200" b="1" i="1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khoảng</a:t>
            </a:r>
            <a:r>
              <a:rPr lang="en-US" sz="32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 7-9 </a:t>
            </a:r>
            <a:r>
              <a:rPr lang="en-US" sz="3200" b="1" i="1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câu</a:t>
            </a:r>
            <a:r>
              <a:rPr lang="en-US" sz="32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) </a:t>
            </a:r>
            <a:r>
              <a:rPr lang="en-US" sz="3200" b="1" i="1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trình</a:t>
            </a:r>
            <a:r>
              <a:rPr lang="en-US" sz="32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 </a:t>
            </a:r>
            <a:r>
              <a:rPr lang="en-US" sz="3200" b="1" i="1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bày</a:t>
            </a:r>
            <a:r>
              <a:rPr lang="en-US" sz="32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 </a:t>
            </a:r>
            <a:r>
              <a:rPr lang="en-US" sz="3200" b="1" i="1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suy</a:t>
            </a:r>
            <a:r>
              <a:rPr lang="en-US" sz="32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 </a:t>
            </a:r>
            <a:r>
              <a:rPr lang="en-US" sz="3200" b="1" i="1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nghĩ</a:t>
            </a:r>
            <a:r>
              <a:rPr lang="en-US" sz="32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 của </a:t>
            </a:r>
            <a:r>
              <a:rPr lang="en-US" sz="3200" b="1" i="1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em</a:t>
            </a:r>
            <a:r>
              <a:rPr lang="en-US" sz="32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 </a:t>
            </a:r>
            <a:r>
              <a:rPr lang="en-US" sz="3200" b="1" i="1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về</a:t>
            </a:r>
            <a:r>
              <a:rPr lang="en-US" sz="32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 </a:t>
            </a:r>
            <a:r>
              <a:rPr lang="en-US" sz="3200" b="1" i="1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một</a:t>
            </a:r>
            <a:r>
              <a:rPr lang="en-US" sz="32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 </a:t>
            </a:r>
            <a:r>
              <a:rPr lang="en-US" sz="3200" b="1" i="1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tính</a:t>
            </a:r>
            <a:r>
              <a:rPr lang="en-US" sz="32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 </a:t>
            </a:r>
            <a:r>
              <a:rPr lang="en-US" sz="3200" b="1" i="1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cách</a:t>
            </a:r>
            <a:r>
              <a:rPr lang="en-US" sz="32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 </a:t>
            </a:r>
            <a:r>
              <a:rPr lang="en-US" sz="3200" b="1" i="1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đáng</a:t>
            </a:r>
            <a:r>
              <a:rPr lang="en-US" sz="32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 </a:t>
            </a:r>
            <a:r>
              <a:rPr lang="en-US" sz="3200" b="1" i="1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phê</a:t>
            </a:r>
            <a:r>
              <a:rPr lang="en-US" sz="32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 </a:t>
            </a:r>
            <a:r>
              <a:rPr lang="en-US" sz="3200" b="1" i="1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phán</a:t>
            </a:r>
            <a:r>
              <a:rPr lang="en-US" sz="32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 </a:t>
            </a:r>
            <a:r>
              <a:rPr lang="en-US" sz="3200" b="1" i="1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được</a:t>
            </a:r>
            <a:r>
              <a:rPr lang="en-US" sz="32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 </a:t>
            </a:r>
            <a:r>
              <a:rPr lang="en-US" sz="3200" b="1" i="1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nói</a:t>
            </a:r>
            <a:r>
              <a:rPr lang="en-US" sz="32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 </a:t>
            </a:r>
            <a:r>
              <a:rPr lang="en-US" sz="3200" b="1" i="1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đến</a:t>
            </a:r>
            <a:r>
              <a:rPr lang="en-US" sz="32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 </a:t>
            </a:r>
            <a:r>
              <a:rPr lang="en-US" sz="3200" b="1" i="1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trong</a:t>
            </a:r>
            <a:r>
              <a:rPr lang="en-US" sz="32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 </a:t>
            </a:r>
            <a:r>
              <a:rPr lang="en-US" sz="3200" b="1" i="1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những</a:t>
            </a:r>
            <a:r>
              <a:rPr lang="en-US" sz="32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 </a:t>
            </a:r>
            <a:r>
              <a:rPr lang="en-US" sz="3200" b="1" i="1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truyện</a:t>
            </a:r>
            <a:r>
              <a:rPr lang="en-US" sz="32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 </a:t>
            </a:r>
            <a:r>
              <a:rPr lang="en-US" sz="3200" b="1" i="1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cười</a:t>
            </a:r>
            <a:r>
              <a:rPr lang="en-US" sz="32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 </a:t>
            </a:r>
            <a:r>
              <a:rPr lang="en-US" sz="3200" b="1" i="1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trên</a:t>
            </a:r>
            <a:r>
              <a:rPr lang="en-US" sz="3200" b="1" i="1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Playfair Display"/>
              </a:rPr>
              <a:t>.</a:t>
            </a:r>
            <a:endParaRPr lang="en-US" sz="3200" b="1" i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 descr="22858PICdbgea5Gz679dY_PIC2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35836" y="874463"/>
            <a:ext cx="2196268" cy="53176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6449" y="2580830"/>
            <a:ext cx="841760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8385"/>
            <a:ext cx="12192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                                                    </a:t>
            </a:r>
            <a:r>
              <a:rPr lang="vi-VN" dirty="0" smtClean="0">
                <a:solidFill>
                  <a:srgbClr val="000000"/>
                </a:solidFill>
              </a:rPr>
              <a:t>     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H. Sau khi theo dõi Video, bạn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rút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cuộc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sống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 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0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2400"/>
            <a:ext cx="1124426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3184525" y="10096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22858PICdbgea5Gz679dY_PIC2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15295" y="770183"/>
            <a:ext cx="2333003" cy="5317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6269" y="728890"/>
            <a:ext cx="842615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HƯỚNG DẪN VỀ NHÀ: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bài, cần nắm được: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…)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Chuẩn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Soạn văn bản: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 kĩ văn bản, trả lời các câu hỏi trong SGK và vở bài tập</a:t>
            </a:r>
          </a:p>
        </p:txBody>
      </p:sp>
    </p:spTree>
    <p:extLst>
      <p:ext uri="{BB962C8B-B14F-4D97-AF65-F5344CB8AC3E}">
        <p14:creationId xmlns:p14="http://schemas.microsoft.com/office/powerpoint/2010/main" val="113927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4004" y="270254"/>
            <a:ext cx="1142564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 CÁC THẦY CÔ GIÁO</a:t>
            </a:r>
          </a:p>
          <a:p>
            <a:pPr algn="ctr"/>
            <a:r>
              <a:rPr lang="en-US" sz="4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CÁC EM </a:t>
            </a:r>
          </a:p>
          <a:p>
            <a:pPr algn="ctr"/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6BEB826-8005-3836-AC8A-5920878B5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71" y="2250142"/>
            <a:ext cx="6723529" cy="400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16F8B1-2A74-E4DA-030E-38AB8D212225}"/>
              </a:ext>
            </a:extLst>
          </p:cNvPr>
          <p:cNvSpPr txBox="1"/>
          <p:nvPr/>
        </p:nvSpPr>
        <p:spPr>
          <a:xfrm>
            <a:off x="1" y="527575"/>
            <a:ext cx="12191998" cy="3203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5: NHỮNG CÂU CHUYỆN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_tradnl" sz="2667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57,58: VĂN BẢN </a:t>
            </a:r>
            <a:r>
              <a:rPr lang="es-ES_tradnl" sz="2667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endParaRPr lang="es-ES_tradnl" sz="2667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_tradnl" sz="2667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CHÙM </a:t>
            </a:r>
            <a:r>
              <a:rPr lang="es-ES_tradnl" sz="2667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 CƯỜI DÂN </a:t>
            </a:r>
            <a:r>
              <a:rPr lang="es-ES_tradnl" sz="2667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 VIỆT NAM</a:t>
            </a:r>
          </a:p>
          <a:p>
            <a:pPr algn="ctr"/>
            <a:r>
              <a:rPr lang="es-ES_tradnl" sz="2667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Lợn</a:t>
            </a:r>
            <a:r>
              <a:rPr lang="es-ES_tradnl" sz="2667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_tradnl" sz="2667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cưới</a:t>
            </a:r>
            <a:r>
              <a:rPr lang="es-ES_tradnl" sz="2667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_tradnl" sz="2667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s-ES_tradnl" sz="2667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_tradnl" sz="2667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s-ES_tradnl" sz="2667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s-ES_tradnl" sz="2667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Treo </a:t>
            </a:r>
            <a:r>
              <a:rPr lang="es-ES_tradnl" sz="2667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endParaRPr lang="es-ES_tradnl" sz="2667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_tradnl" sz="2667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s-ES_tradnl" sz="2667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_tradnl" sz="2667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dóc</a:t>
            </a:r>
            <a:r>
              <a:rPr lang="es-ES_tradnl" sz="2667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_tradnl" sz="2667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s-ES_tradnl" sz="2667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_tradnl" sz="2667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endParaRPr lang="es-ES_tradnl" sz="2667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67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Mất rồi! Cháy! [Truyện cười dân gian Việt Nam] - Truyện dân gian">
            <a:extLst>
              <a:ext uri="{FF2B5EF4-FFF2-40B4-BE49-F238E27FC236}">
                <a16:creationId xmlns:a16="http://schemas.microsoft.com/office/drawing/2014/main" xmlns="" id="{445BE7EA-902F-301D-F35D-509B6A78A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92081"/>
            <a:ext cx="3866620" cy="256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5 câu truyện cười dân gian Việt Nam có ý nghĩa sâu sắc cha ông để lại">
            <a:extLst>
              <a:ext uri="{FF2B5EF4-FFF2-40B4-BE49-F238E27FC236}">
                <a16:creationId xmlns:a16="http://schemas.microsoft.com/office/drawing/2014/main" xmlns="" id="{9A950250-7ACD-DA37-B2DD-E4A03D72F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621" y="4292081"/>
            <a:ext cx="4103071" cy="256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p 10 Truyện cười dân gian châm biếm hay nhất - toplist.vn">
            <a:extLst>
              <a:ext uri="{FF2B5EF4-FFF2-40B4-BE49-F238E27FC236}">
                <a16:creationId xmlns:a16="http://schemas.microsoft.com/office/drawing/2014/main" xmlns="" id="{5077876B-29D3-E27B-FFF7-8291D0C18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39" y="4279907"/>
            <a:ext cx="4191060" cy="257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923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713AA56-24B8-1A98-AD4E-2A2C40F57068}"/>
              </a:ext>
            </a:extLst>
          </p:cNvPr>
          <p:cNvSpPr/>
          <p:nvPr/>
        </p:nvSpPr>
        <p:spPr>
          <a:xfrm>
            <a:off x="1695510" y="2484234"/>
            <a:ext cx="9403716" cy="688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defRPr/>
            </a:pP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962AC4-8FF4-A49C-E97F-3DA01F30C52C}"/>
              </a:ext>
            </a:extLst>
          </p:cNvPr>
          <p:cNvSpPr txBox="1"/>
          <p:nvPr/>
        </p:nvSpPr>
        <p:spPr>
          <a:xfrm>
            <a:off x="2213360" y="128178"/>
            <a:ext cx="85287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ĐỌC, TÌM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 CHUNG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5910" y="905854"/>
            <a:ext cx="1834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0F2D84-148D-8C86-DEC5-50334C93D19B}"/>
              </a:ext>
            </a:extLst>
          </p:cNvPr>
          <p:cNvSpPr txBox="1"/>
          <p:nvPr/>
        </p:nvSpPr>
        <p:spPr>
          <a:xfrm>
            <a:off x="1226363" y="520468"/>
            <a:ext cx="104215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 bản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0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0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40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0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40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0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40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40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40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40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2050" name="Picture 2" descr="Truyện cười: Kiểu đầu khó lặp lại | baotintuc.vn">
            <a:extLst>
              <a:ext uri="{FF2B5EF4-FFF2-40B4-BE49-F238E27FC236}">
                <a16:creationId xmlns:a16="http://schemas.microsoft.com/office/drawing/2014/main" xmlns="" id="{A21FE48E-BD7E-31AD-E0BB-44CDFE38D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67" y="3737069"/>
            <a:ext cx="3733800" cy="293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uyện cười: Kiểu đầu khó lặp lại | baotintuc.vn">
            <a:extLst>
              <a:ext uri="{FF2B5EF4-FFF2-40B4-BE49-F238E27FC236}">
                <a16:creationId xmlns:a16="http://schemas.microsoft.com/office/drawing/2014/main" xmlns="" id="{7C2E8314-BAD9-EFF7-1E71-9194C5E1B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589234"/>
            <a:ext cx="3733800" cy="326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8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B79189-80DB-EA83-76F0-99FE253EC597}"/>
              </a:ext>
            </a:extLst>
          </p:cNvPr>
          <p:cNvSpPr txBox="1"/>
          <p:nvPr/>
        </p:nvSpPr>
        <p:spPr>
          <a:xfrm>
            <a:off x="3235105" y="144857"/>
            <a:ext cx="8347295" cy="75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67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endParaRPr lang="en-US" sz="40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pic>
        <p:nvPicPr>
          <p:cNvPr id="1026" name="Picture 2" descr="Truyện cười dân gian Việt Nam kể gì về chú ỉn? - Báo Công an Nhân dân điện  tử">
            <a:extLst>
              <a:ext uri="{FF2B5EF4-FFF2-40B4-BE49-F238E27FC236}">
                <a16:creationId xmlns:a16="http://schemas.microsoft.com/office/drawing/2014/main" xmlns="" id="{16EAD46F-04A6-7FB6-D6A6-260353A41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775"/>
            <a:ext cx="12192000" cy="57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5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1981200" y="-161925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</a:rPr>
              <a:t>                 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70917" y="0"/>
            <a:ext cx="11545368" cy="871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</a:rPr>
              <a:t>                    </a:t>
            </a:r>
            <a:r>
              <a:rPr lang="en-US" dirty="0" smtClean="0">
                <a:solidFill>
                  <a:srgbClr val="FF0000"/>
                </a:solidFill>
              </a:rPr>
              <a:t>         </a:t>
            </a:r>
            <a:r>
              <a:rPr lang="en-US" sz="3600" b="1" dirty="0" err="1" smtClean="0">
                <a:solidFill>
                  <a:srgbClr val="FF0000"/>
                </a:solidFill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bản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Lợn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cưới</a:t>
            </a:r>
            <a:r>
              <a:rPr lang="en-US" sz="3600" b="1" dirty="0" smtClean="0">
                <a:solidFill>
                  <a:srgbClr val="FF0000"/>
                </a:solidFill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</a:rPr>
              <a:t>áo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mới</a:t>
            </a:r>
            <a:endParaRPr lang="en-US" sz="3600" b="1" dirty="0">
              <a:solidFill>
                <a:srgbClr val="FF000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400" dirty="0">
                <a:solidFill>
                  <a:srgbClr val="000000"/>
                </a:solidFill>
              </a:rPr>
              <a:t>	</a:t>
            </a:r>
            <a:r>
              <a:rPr lang="en-US" sz="3400" dirty="0" err="1" smtClean="0">
                <a:solidFill>
                  <a:srgbClr val="000000"/>
                </a:solidFill>
              </a:rPr>
              <a:t>Anh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nọ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>
                <a:solidFill>
                  <a:srgbClr val="000000"/>
                </a:solidFill>
              </a:rPr>
              <a:t>tính</a:t>
            </a:r>
            <a:r>
              <a:rPr lang="en-US" sz="3400" dirty="0">
                <a:solidFill>
                  <a:srgbClr val="000000"/>
                </a:solidFill>
              </a:rPr>
              <a:t> hay </a:t>
            </a:r>
            <a:r>
              <a:rPr lang="en-US" sz="3400" dirty="0" err="1">
                <a:solidFill>
                  <a:srgbClr val="000000"/>
                </a:solidFill>
              </a:rPr>
              <a:t>khoe</a:t>
            </a: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3400" dirty="0" smtClean="0">
                <a:solidFill>
                  <a:srgbClr val="000000"/>
                </a:solidFill>
              </a:rPr>
              <a:t>của, </a:t>
            </a:r>
            <a:r>
              <a:rPr lang="en-US" sz="3400" dirty="0" err="1" smtClean="0">
                <a:solidFill>
                  <a:srgbClr val="000000"/>
                </a:solidFill>
              </a:rPr>
              <a:t>một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hôm</a:t>
            </a:r>
            <a:r>
              <a:rPr lang="en-US" sz="3400" dirty="0" smtClean="0">
                <a:solidFill>
                  <a:srgbClr val="000000"/>
                </a:solidFill>
              </a:rPr>
              <a:t> may </a:t>
            </a:r>
            <a:r>
              <a:rPr lang="en-US" sz="3400" dirty="0" err="1">
                <a:solidFill>
                  <a:srgbClr val="000000"/>
                </a:solidFill>
              </a:rPr>
              <a:t>được</a:t>
            </a: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3400" dirty="0" err="1">
                <a:solidFill>
                  <a:srgbClr val="000000"/>
                </a:solidFill>
              </a:rPr>
              <a:t>cái</a:t>
            </a: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3400" dirty="0" err="1">
                <a:solidFill>
                  <a:srgbClr val="000000"/>
                </a:solidFill>
              </a:rPr>
              <a:t>áo</a:t>
            </a: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mới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bèn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mặc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vào</a:t>
            </a:r>
            <a:r>
              <a:rPr lang="en-US" sz="3400" dirty="0" smtClean="0">
                <a:solidFill>
                  <a:srgbClr val="000000"/>
                </a:solidFill>
              </a:rPr>
              <a:t>, </a:t>
            </a:r>
            <a:r>
              <a:rPr lang="en-US" sz="3400" dirty="0" err="1" smtClean="0">
                <a:solidFill>
                  <a:srgbClr val="000000"/>
                </a:solidFill>
              </a:rPr>
              <a:t>ra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cửa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đứng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để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mong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có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ai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>
                <a:solidFill>
                  <a:srgbClr val="000000"/>
                </a:solidFill>
              </a:rPr>
              <a:t>đi</a:t>
            </a:r>
            <a:r>
              <a:rPr lang="en-US" sz="3400" dirty="0">
                <a:solidFill>
                  <a:srgbClr val="000000"/>
                </a:solidFill>
              </a:rPr>
              <a:t> qua </a:t>
            </a:r>
            <a:r>
              <a:rPr lang="en-US" sz="3400" dirty="0" err="1">
                <a:solidFill>
                  <a:srgbClr val="000000"/>
                </a:solidFill>
              </a:rPr>
              <a:t>người</a:t>
            </a:r>
            <a:r>
              <a:rPr lang="en-US" sz="3400" dirty="0">
                <a:solidFill>
                  <a:srgbClr val="000000"/>
                </a:solidFill>
              </a:rPr>
              <a:t> ta </a:t>
            </a:r>
            <a:r>
              <a:rPr lang="en-US" sz="3400" dirty="0" err="1">
                <a:solidFill>
                  <a:srgbClr val="000000"/>
                </a:solidFill>
              </a:rPr>
              <a:t>khen</a:t>
            </a:r>
            <a:r>
              <a:rPr lang="en-US" sz="3400" dirty="0">
                <a:solidFill>
                  <a:srgbClr val="000000"/>
                </a:solidFill>
              </a:rPr>
              <a:t>. </a:t>
            </a:r>
            <a:r>
              <a:rPr lang="en-US" sz="3400" dirty="0" err="1" smtClean="0">
                <a:solidFill>
                  <a:srgbClr val="000000"/>
                </a:solidFill>
              </a:rPr>
              <a:t>Nhưng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đứng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từ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sáng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đến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chiều</a:t>
            </a:r>
            <a:r>
              <a:rPr lang="en-US" sz="3400" dirty="0" smtClean="0">
                <a:solidFill>
                  <a:srgbClr val="000000"/>
                </a:solidFill>
              </a:rPr>
              <a:t>, </a:t>
            </a:r>
            <a:r>
              <a:rPr lang="en-US" sz="3400" dirty="0" err="1" smtClean="0">
                <a:solidFill>
                  <a:srgbClr val="000000"/>
                </a:solidFill>
              </a:rPr>
              <a:t>chẳng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thấy</a:t>
            </a:r>
            <a:r>
              <a:rPr lang="en-US" sz="3400" dirty="0" smtClean="0">
                <a:solidFill>
                  <a:srgbClr val="000000"/>
                </a:solidFill>
              </a:rPr>
              <a:t> ma </a:t>
            </a:r>
            <a:r>
              <a:rPr lang="en-US" sz="3400" dirty="0" err="1" smtClean="0">
                <a:solidFill>
                  <a:srgbClr val="000000"/>
                </a:solidFill>
              </a:rPr>
              <a:t>nào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ngó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đến</a:t>
            </a:r>
            <a:r>
              <a:rPr lang="en-US" sz="3400" dirty="0" smtClean="0">
                <a:solidFill>
                  <a:srgbClr val="000000"/>
                </a:solidFill>
              </a:rPr>
              <a:t>. </a:t>
            </a:r>
            <a:r>
              <a:rPr lang="en-US" sz="3400" dirty="0" err="1" smtClean="0">
                <a:solidFill>
                  <a:srgbClr val="000000"/>
                </a:solidFill>
              </a:rPr>
              <a:t>Đang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lúc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ấy</a:t>
            </a:r>
            <a:r>
              <a:rPr lang="en-US" sz="3400" dirty="0" smtClean="0">
                <a:solidFill>
                  <a:srgbClr val="000000"/>
                </a:solidFill>
              </a:rPr>
              <a:t>, </a:t>
            </a:r>
            <a:r>
              <a:rPr lang="en-US" sz="3400" dirty="0" err="1" smtClean="0">
                <a:solidFill>
                  <a:srgbClr val="000000"/>
                </a:solidFill>
              </a:rPr>
              <a:t>bỗng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thấy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một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anh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cũng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có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tính</a:t>
            </a:r>
            <a:r>
              <a:rPr lang="en-US" sz="3400" dirty="0" smtClean="0">
                <a:solidFill>
                  <a:srgbClr val="000000"/>
                </a:solidFill>
              </a:rPr>
              <a:t> hay </a:t>
            </a:r>
            <a:r>
              <a:rPr lang="en-US" sz="3400" dirty="0" err="1" smtClean="0">
                <a:solidFill>
                  <a:srgbClr val="000000"/>
                </a:solidFill>
              </a:rPr>
              <a:t>khoe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của</a:t>
            </a:r>
            <a:r>
              <a:rPr lang="en-US" sz="3400" dirty="0" smtClean="0">
                <a:solidFill>
                  <a:srgbClr val="000000"/>
                </a:solidFill>
              </a:rPr>
              <a:t>, </a:t>
            </a:r>
            <a:r>
              <a:rPr lang="en-US" sz="3400" dirty="0" err="1" smtClean="0">
                <a:solidFill>
                  <a:srgbClr val="000000"/>
                </a:solidFill>
              </a:rPr>
              <a:t>chạy</a:t>
            </a:r>
            <a:r>
              <a:rPr lang="en-US" sz="3400" dirty="0" smtClean="0">
                <a:solidFill>
                  <a:srgbClr val="000000"/>
                </a:solidFill>
              </a:rPr>
              <a:t> qua </a:t>
            </a:r>
            <a:r>
              <a:rPr lang="en-US" sz="3400" dirty="0" err="1" smtClean="0">
                <a:solidFill>
                  <a:srgbClr val="000000"/>
                </a:solidFill>
              </a:rPr>
              <a:t>cửa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hỏi</a:t>
            </a:r>
            <a:r>
              <a:rPr lang="en-US" sz="3400" dirty="0" smtClean="0">
                <a:solidFill>
                  <a:srgbClr val="000000"/>
                </a:solidFill>
              </a:rPr>
              <a:t> to </a:t>
            </a:r>
            <a:r>
              <a:rPr lang="en-US" sz="3400" dirty="0" err="1" smtClean="0">
                <a:solidFill>
                  <a:srgbClr val="000000"/>
                </a:solidFill>
              </a:rPr>
              <a:t>lên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rằng</a:t>
            </a:r>
            <a:r>
              <a:rPr lang="en-US" sz="3400" dirty="0" smtClean="0">
                <a:solidFill>
                  <a:srgbClr val="000000"/>
                </a:solidFill>
              </a:rPr>
              <a:t>:</a:t>
            </a:r>
            <a:endParaRPr lang="en-US" sz="3400" dirty="0">
              <a:solidFill>
                <a:srgbClr val="00000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solidFill>
                  <a:srgbClr val="000000"/>
                </a:solidFill>
              </a:rPr>
              <a:t>	</a:t>
            </a:r>
            <a:r>
              <a:rPr lang="en-US" sz="3400" dirty="0" smtClean="0">
                <a:solidFill>
                  <a:srgbClr val="000000"/>
                </a:solidFill>
              </a:rPr>
              <a:t>- </a:t>
            </a:r>
            <a:r>
              <a:rPr lang="en-US" sz="3400" dirty="0" err="1" smtClean="0">
                <a:solidFill>
                  <a:srgbClr val="000000"/>
                </a:solidFill>
              </a:rPr>
              <a:t>Tôi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có</a:t>
            </a:r>
            <a:r>
              <a:rPr lang="en-US" sz="3400" dirty="0" smtClean="0">
                <a:solidFill>
                  <a:srgbClr val="000000"/>
                </a:solidFill>
              </a:rPr>
              <a:t> con </a:t>
            </a:r>
            <a:r>
              <a:rPr lang="en-US" sz="3400" dirty="0" err="1" smtClean="0">
                <a:solidFill>
                  <a:srgbClr val="000000"/>
                </a:solidFill>
              </a:rPr>
              <a:t>lợn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cưới</a:t>
            </a:r>
            <a:r>
              <a:rPr lang="en-US" sz="3400" dirty="0" smtClean="0">
                <a:solidFill>
                  <a:srgbClr val="000000"/>
                </a:solidFill>
              </a:rPr>
              <a:t>, </a:t>
            </a:r>
            <a:r>
              <a:rPr lang="en-US" sz="3400" dirty="0" err="1">
                <a:solidFill>
                  <a:srgbClr val="000000"/>
                </a:solidFill>
              </a:rPr>
              <a:t>b</a:t>
            </a:r>
            <a:r>
              <a:rPr lang="en-US" sz="3400" dirty="0" err="1" smtClean="0">
                <a:solidFill>
                  <a:srgbClr val="000000"/>
                </a:solidFill>
              </a:rPr>
              <a:t>ác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>
                <a:solidFill>
                  <a:srgbClr val="000000"/>
                </a:solidFill>
              </a:rPr>
              <a:t>có</a:t>
            </a: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3400" dirty="0" err="1">
                <a:solidFill>
                  <a:srgbClr val="000000"/>
                </a:solidFill>
              </a:rPr>
              <a:t>thấy</a:t>
            </a: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nó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chạy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>
                <a:solidFill>
                  <a:srgbClr val="000000"/>
                </a:solidFill>
              </a:rPr>
              <a:t>qua </a:t>
            </a:r>
            <a:r>
              <a:rPr lang="en-US" sz="3400" dirty="0" err="1">
                <a:solidFill>
                  <a:srgbClr val="000000"/>
                </a:solidFill>
              </a:rPr>
              <a:t>đây</a:t>
            </a: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3400" dirty="0" err="1">
                <a:solidFill>
                  <a:srgbClr val="000000"/>
                </a:solidFill>
              </a:rPr>
              <a:t>không</a:t>
            </a:r>
            <a:r>
              <a:rPr lang="en-US" sz="3400" dirty="0">
                <a:solidFill>
                  <a:srgbClr val="000000"/>
                </a:solidFill>
              </a:rPr>
              <a:t> ?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00" dirty="0" smtClean="0">
                <a:solidFill>
                  <a:srgbClr val="000000"/>
                </a:solidFill>
              </a:rPr>
              <a:t>	</a:t>
            </a:r>
            <a:r>
              <a:rPr lang="en-US" sz="3400" dirty="0" err="1" smtClean="0">
                <a:solidFill>
                  <a:srgbClr val="000000"/>
                </a:solidFill>
              </a:rPr>
              <a:t>Anh</a:t>
            </a:r>
            <a:r>
              <a:rPr lang="en-US" sz="3400" dirty="0" smtClean="0">
                <a:solidFill>
                  <a:srgbClr val="000000"/>
                </a:solidFill>
              </a:rPr>
              <a:t> ta </a:t>
            </a:r>
            <a:r>
              <a:rPr lang="en-US" sz="3400" dirty="0" err="1">
                <a:solidFill>
                  <a:srgbClr val="000000"/>
                </a:solidFill>
              </a:rPr>
              <a:t>liền</a:t>
            </a: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phanh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hai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vạt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áo</a:t>
            </a: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ra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mà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trả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lời</a:t>
            </a:r>
            <a:r>
              <a:rPr lang="en-US" sz="3400" dirty="0" smtClean="0">
                <a:solidFill>
                  <a:srgbClr val="000000"/>
                </a:solidFill>
              </a:rPr>
              <a:t>:</a:t>
            </a:r>
            <a:endParaRPr lang="en-US" sz="3400" dirty="0">
              <a:solidFill>
                <a:srgbClr val="00000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solidFill>
                  <a:srgbClr val="000000"/>
                </a:solidFill>
              </a:rPr>
              <a:t>	</a:t>
            </a:r>
            <a:r>
              <a:rPr lang="en-US" sz="3400" dirty="0" smtClean="0">
                <a:solidFill>
                  <a:srgbClr val="000000"/>
                </a:solidFill>
              </a:rPr>
              <a:t>- </a:t>
            </a:r>
            <a:r>
              <a:rPr lang="en-US" sz="3400" dirty="0" err="1" smtClean="0">
                <a:solidFill>
                  <a:srgbClr val="000000"/>
                </a:solidFill>
              </a:rPr>
              <a:t>Này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bác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có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lợn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kia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ơi</a:t>
            </a:r>
            <a:r>
              <a:rPr lang="en-US" sz="3400" dirty="0" smtClean="0">
                <a:solidFill>
                  <a:srgbClr val="000000"/>
                </a:solidFill>
              </a:rPr>
              <a:t>! </a:t>
            </a:r>
            <a:r>
              <a:rPr lang="en-US" sz="3400" dirty="0" err="1" smtClean="0">
                <a:solidFill>
                  <a:srgbClr val="000000"/>
                </a:solidFill>
              </a:rPr>
              <a:t>Từ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>
                <a:solidFill>
                  <a:srgbClr val="000000"/>
                </a:solidFill>
              </a:rPr>
              <a:t>lúc</a:t>
            </a: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mặc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>
                <a:solidFill>
                  <a:srgbClr val="000000"/>
                </a:solidFill>
              </a:rPr>
              <a:t>cái</a:t>
            </a: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3400" dirty="0" err="1">
                <a:solidFill>
                  <a:srgbClr val="000000"/>
                </a:solidFill>
              </a:rPr>
              <a:t>áo</a:t>
            </a: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3400" dirty="0" err="1">
                <a:solidFill>
                  <a:srgbClr val="000000"/>
                </a:solidFill>
              </a:rPr>
              <a:t>mới</a:t>
            </a: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3400" dirty="0" err="1">
                <a:solidFill>
                  <a:srgbClr val="000000"/>
                </a:solidFill>
              </a:rPr>
              <a:t>này</a:t>
            </a:r>
            <a:r>
              <a:rPr lang="en-US" sz="3400" dirty="0">
                <a:solidFill>
                  <a:srgbClr val="000000"/>
                </a:solidFill>
              </a:rPr>
              <a:t>, </a:t>
            </a:r>
            <a:r>
              <a:rPr lang="en-US" sz="3400" dirty="0" err="1">
                <a:solidFill>
                  <a:srgbClr val="000000"/>
                </a:solidFill>
              </a:rPr>
              <a:t>tôi</a:t>
            </a: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3400" dirty="0" err="1">
                <a:solidFill>
                  <a:srgbClr val="000000"/>
                </a:solidFill>
              </a:rPr>
              <a:t>chẳng</a:t>
            </a: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3400" dirty="0" err="1">
                <a:solidFill>
                  <a:srgbClr val="000000"/>
                </a:solidFill>
              </a:rPr>
              <a:t>thấy</a:t>
            </a: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có</a:t>
            </a:r>
            <a:r>
              <a:rPr lang="en-US" sz="3400" dirty="0" smtClean="0">
                <a:solidFill>
                  <a:srgbClr val="000000"/>
                </a:solidFill>
              </a:rPr>
              <a:t> con </a:t>
            </a:r>
            <a:r>
              <a:rPr lang="en-US" sz="3400" dirty="0" err="1">
                <a:solidFill>
                  <a:srgbClr val="000000"/>
                </a:solidFill>
              </a:rPr>
              <a:t>lợn</a:t>
            </a: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3400" dirty="0" err="1">
                <a:solidFill>
                  <a:srgbClr val="000000"/>
                </a:solidFill>
              </a:rPr>
              <a:t>nào</a:t>
            </a: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3400" dirty="0" err="1">
                <a:solidFill>
                  <a:srgbClr val="000000"/>
                </a:solidFill>
              </a:rPr>
              <a:t>chạy</a:t>
            </a:r>
            <a:r>
              <a:rPr lang="en-US" sz="3400" dirty="0">
                <a:solidFill>
                  <a:srgbClr val="000000"/>
                </a:solidFill>
              </a:rPr>
              <a:t> qua </a:t>
            </a:r>
            <a:r>
              <a:rPr lang="en-US" sz="3400" dirty="0" err="1">
                <a:solidFill>
                  <a:srgbClr val="000000"/>
                </a:solidFill>
              </a:rPr>
              <a:t>đây</a:t>
            </a: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cả</a:t>
            </a:r>
            <a:r>
              <a:rPr lang="en-US" sz="3400" dirty="0" smtClean="0">
                <a:solidFill>
                  <a:srgbClr val="000000"/>
                </a:solidFill>
              </a:rPr>
              <a:t>.</a:t>
            </a:r>
            <a:endParaRPr lang="en-US" sz="3400" dirty="0">
              <a:solidFill>
                <a:srgbClr val="00000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solidFill>
                  <a:srgbClr val="000000"/>
                </a:solidFill>
              </a:rPr>
              <a:t>  </a:t>
            </a:r>
            <a:r>
              <a:rPr lang="en-US" sz="3400" i="1" dirty="0" smtClean="0">
                <a:solidFill>
                  <a:srgbClr val="000000"/>
                </a:solidFill>
              </a:rPr>
              <a:t>(Kho </a:t>
            </a:r>
            <a:r>
              <a:rPr lang="en-US" sz="3400" i="1" dirty="0" err="1" smtClean="0">
                <a:solidFill>
                  <a:srgbClr val="000000"/>
                </a:solidFill>
              </a:rPr>
              <a:t>tàng</a:t>
            </a:r>
            <a:r>
              <a:rPr lang="en-US" sz="3400" i="1" dirty="0" smtClean="0">
                <a:solidFill>
                  <a:srgbClr val="000000"/>
                </a:solidFill>
              </a:rPr>
              <a:t> </a:t>
            </a:r>
            <a:r>
              <a:rPr lang="en-US" sz="3400" i="1" dirty="0" err="1" smtClean="0">
                <a:solidFill>
                  <a:srgbClr val="000000"/>
                </a:solidFill>
              </a:rPr>
              <a:t>truyện</a:t>
            </a:r>
            <a:r>
              <a:rPr lang="en-US" sz="3400" i="1" dirty="0" smtClean="0">
                <a:solidFill>
                  <a:srgbClr val="000000"/>
                </a:solidFill>
              </a:rPr>
              <a:t> </a:t>
            </a:r>
            <a:r>
              <a:rPr lang="en-US" sz="3400" i="1" dirty="0" err="1" smtClean="0">
                <a:solidFill>
                  <a:srgbClr val="000000"/>
                </a:solidFill>
              </a:rPr>
              <a:t>tiếu</a:t>
            </a:r>
            <a:r>
              <a:rPr lang="en-US" sz="3400" i="1" dirty="0" smtClean="0">
                <a:solidFill>
                  <a:srgbClr val="000000"/>
                </a:solidFill>
              </a:rPr>
              <a:t> </a:t>
            </a:r>
            <a:r>
              <a:rPr lang="en-US" sz="3400" i="1" dirty="0" err="1" smtClean="0">
                <a:solidFill>
                  <a:srgbClr val="000000"/>
                </a:solidFill>
              </a:rPr>
              <a:t>lâm</a:t>
            </a:r>
            <a:r>
              <a:rPr lang="en-US" sz="3400" i="1" dirty="0" smtClean="0">
                <a:solidFill>
                  <a:srgbClr val="000000"/>
                </a:solidFill>
              </a:rPr>
              <a:t> </a:t>
            </a:r>
            <a:r>
              <a:rPr lang="en-US" sz="3400" i="1" dirty="0" err="1" smtClean="0">
                <a:solidFill>
                  <a:srgbClr val="000000"/>
                </a:solidFill>
              </a:rPr>
              <a:t>Việt</a:t>
            </a:r>
            <a:r>
              <a:rPr lang="en-US" sz="3400" i="1" dirty="0" smtClean="0">
                <a:solidFill>
                  <a:srgbClr val="000000"/>
                </a:solidFill>
              </a:rPr>
              <a:t> Nam, </a:t>
            </a:r>
            <a:r>
              <a:rPr lang="en-US" sz="3400" i="1" dirty="0" err="1" smtClean="0">
                <a:solidFill>
                  <a:srgbClr val="000000"/>
                </a:solidFill>
              </a:rPr>
              <a:t>Nguyễn</a:t>
            </a:r>
            <a:r>
              <a:rPr lang="en-US" sz="3400" i="1" dirty="0" smtClean="0">
                <a:solidFill>
                  <a:srgbClr val="000000"/>
                </a:solidFill>
              </a:rPr>
              <a:t> </a:t>
            </a:r>
            <a:r>
              <a:rPr lang="en-US" sz="3400" i="1" dirty="0" err="1" smtClean="0">
                <a:solidFill>
                  <a:srgbClr val="000000"/>
                </a:solidFill>
              </a:rPr>
              <a:t>Cừ</a:t>
            </a:r>
            <a:r>
              <a:rPr lang="en-US" sz="3400" i="1" dirty="0" smtClean="0">
                <a:solidFill>
                  <a:srgbClr val="000000"/>
                </a:solidFill>
              </a:rPr>
              <a:t> - </a:t>
            </a:r>
            <a:r>
              <a:rPr lang="en-US" sz="3400" i="1" dirty="0" err="1" smtClean="0">
                <a:solidFill>
                  <a:srgbClr val="000000"/>
                </a:solidFill>
              </a:rPr>
              <a:t>Phan</a:t>
            </a:r>
            <a:r>
              <a:rPr lang="en-US" sz="3400" i="1" dirty="0" smtClean="0">
                <a:solidFill>
                  <a:srgbClr val="000000"/>
                </a:solidFill>
              </a:rPr>
              <a:t> </a:t>
            </a:r>
            <a:r>
              <a:rPr lang="en-US" sz="3400" i="1" dirty="0" err="1" smtClean="0">
                <a:solidFill>
                  <a:srgbClr val="000000"/>
                </a:solidFill>
              </a:rPr>
              <a:t>Trọng</a:t>
            </a:r>
            <a:r>
              <a:rPr lang="en-US" sz="3400" i="1" dirty="0" smtClean="0">
                <a:solidFill>
                  <a:srgbClr val="000000"/>
                </a:solidFill>
              </a:rPr>
              <a:t> </a:t>
            </a:r>
            <a:r>
              <a:rPr lang="en-US" sz="3400" i="1" dirty="0" err="1" smtClean="0">
                <a:solidFill>
                  <a:srgbClr val="000000"/>
                </a:solidFill>
              </a:rPr>
              <a:t>Thưởng</a:t>
            </a:r>
            <a:r>
              <a:rPr lang="en-US" sz="3400" i="1" dirty="0" smtClean="0">
                <a:solidFill>
                  <a:srgbClr val="000000"/>
                </a:solidFill>
              </a:rPr>
              <a:t> </a:t>
            </a:r>
            <a:r>
              <a:rPr lang="en-US" sz="3400" i="1" dirty="0" err="1" smtClean="0">
                <a:solidFill>
                  <a:srgbClr val="000000"/>
                </a:solidFill>
              </a:rPr>
              <a:t>biên</a:t>
            </a:r>
            <a:r>
              <a:rPr lang="en-US" sz="3400" i="1" dirty="0" smtClean="0">
                <a:solidFill>
                  <a:srgbClr val="000000"/>
                </a:solidFill>
              </a:rPr>
              <a:t> </a:t>
            </a:r>
            <a:r>
              <a:rPr lang="en-US" sz="3400" i="1" dirty="0" err="1" smtClean="0">
                <a:solidFill>
                  <a:srgbClr val="000000"/>
                </a:solidFill>
              </a:rPr>
              <a:t>soạn</a:t>
            </a:r>
            <a:r>
              <a:rPr lang="en-US" sz="3400" i="1" dirty="0" smtClean="0">
                <a:solidFill>
                  <a:srgbClr val="000000"/>
                </a:solidFill>
              </a:rPr>
              <a:t>, </a:t>
            </a:r>
            <a:r>
              <a:rPr lang="en-US" sz="3400" i="1" dirty="0" err="1" smtClean="0">
                <a:solidFill>
                  <a:srgbClr val="000000"/>
                </a:solidFill>
              </a:rPr>
              <a:t>sưu</a:t>
            </a:r>
            <a:r>
              <a:rPr lang="en-US" sz="3400" i="1" dirty="0" smtClean="0">
                <a:solidFill>
                  <a:srgbClr val="000000"/>
                </a:solidFill>
              </a:rPr>
              <a:t> </a:t>
            </a:r>
            <a:r>
              <a:rPr lang="en-US" sz="3400" i="1" dirty="0" err="1" smtClean="0">
                <a:solidFill>
                  <a:srgbClr val="000000"/>
                </a:solidFill>
              </a:rPr>
              <a:t>tầm</a:t>
            </a:r>
            <a:r>
              <a:rPr lang="en-US" sz="3400" i="1" dirty="0" smtClean="0">
                <a:solidFill>
                  <a:srgbClr val="000000"/>
                </a:solidFill>
              </a:rPr>
              <a:t>, </a:t>
            </a:r>
            <a:r>
              <a:rPr lang="en-US" sz="3400" i="1" dirty="0" err="1" smtClean="0">
                <a:solidFill>
                  <a:srgbClr val="000000"/>
                </a:solidFill>
              </a:rPr>
              <a:t>chọn</a:t>
            </a:r>
            <a:r>
              <a:rPr lang="en-US" sz="3400" i="1" dirty="0" smtClean="0">
                <a:solidFill>
                  <a:srgbClr val="000000"/>
                </a:solidFill>
              </a:rPr>
              <a:t> </a:t>
            </a:r>
            <a:r>
              <a:rPr lang="en-US" sz="3400" i="1" dirty="0" err="1" smtClean="0">
                <a:solidFill>
                  <a:srgbClr val="000000"/>
                </a:solidFill>
              </a:rPr>
              <a:t>tuyển</a:t>
            </a:r>
            <a:r>
              <a:rPr lang="en-US" sz="3400" i="1" dirty="0" smtClean="0">
                <a:solidFill>
                  <a:srgbClr val="000000"/>
                </a:solidFill>
              </a:rPr>
              <a:t>, NXB </a:t>
            </a:r>
            <a:r>
              <a:rPr lang="en-US" sz="3400" i="1" dirty="0" err="1" smtClean="0">
                <a:solidFill>
                  <a:srgbClr val="000000"/>
                </a:solidFill>
              </a:rPr>
              <a:t>Văn</a:t>
            </a:r>
            <a:r>
              <a:rPr lang="en-US" sz="3400" i="1" dirty="0" smtClean="0">
                <a:solidFill>
                  <a:srgbClr val="000000"/>
                </a:solidFill>
              </a:rPr>
              <a:t> </a:t>
            </a:r>
            <a:r>
              <a:rPr lang="en-US" sz="3400" i="1" dirty="0" err="1" smtClean="0">
                <a:solidFill>
                  <a:srgbClr val="000000"/>
                </a:solidFill>
              </a:rPr>
              <a:t>học</a:t>
            </a:r>
            <a:r>
              <a:rPr lang="en-US" sz="3400" i="1" dirty="0" smtClean="0">
                <a:solidFill>
                  <a:srgbClr val="000000"/>
                </a:solidFill>
              </a:rPr>
              <a:t>, </a:t>
            </a:r>
            <a:r>
              <a:rPr lang="en-US" sz="3400" i="1" dirty="0" err="1" smtClean="0">
                <a:solidFill>
                  <a:srgbClr val="000000"/>
                </a:solidFill>
              </a:rPr>
              <a:t>Hà</a:t>
            </a:r>
            <a:r>
              <a:rPr lang="en-US" sz="3400" i="1" dirty="0" smtClean="0">
                <a:solidFill>
                  <a:srgbClr val="000000"/>
                </a:solidFill>
              </a:rPr>
              <a:t> </a:t>
            </a:r>
            <a:r>
              <a:rPr lang="en-US" sz="3400" i="1" dirty="0" err="1" smtClean="0">
                <a:solidFill>
                  <a:srgbClr val="000000"/>
                </a:solidFill>
              </a:rPr>
              <a:t>Nội</a:t>
            </a:r>
            <a:r>
              <a:rPr lang="en-US" sz="3400" i="1" dirty="0" smtClean="0">
                <a:solidFill>
                  <a:srgbClr val="000000"/>
                </a:solidFill>
              </a:rPr>
              <a:t>, 2001, tr. 184) </a:t>
            </a:r>
            <a:endParaRPr lang="en-US" sz="3400" dirty="0">
              <a:solidFill>
                <a:srgbClr val="00000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B79189-80DB-EA83-76F0-99FE253EC597}"/>
              </a:ext>
            </a:extLst>
          </p:cNvPr>
          <p:cNvSpPr txBox="1"/>
          <p:nvPr/>
        </p:nvSpPr>
        <p:spPr>
          <a:xfrm>
            <a:off x="2906233" y="0"/>
            <a:ext cx="7683796" cy="799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67"/>
              </a:spcAft>
            </a:pPr>
            <a:r>
              <a:rPr lang="en-US" sz="4267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vi-VN" sz="4267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/>
              </a:rPr>
              <a:t>        </a:t>
            </a:r>
            <a:r>
              <a:rPr lang="en-US" sz="4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/>
              </a:rPr>
              <a:t>Văn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/>
              </a:rPr>
              <a:t>bản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/>
              </a:rPr>
              <a:t>:</a:t>
            </a:r>
            <a:r>
              <a:rPr lang="es-ES_trad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_trad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Treo </a:t>
            </a:r>
            <a:r>
              <a:rPr lang="es-ES_tradnl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endParaRPr lang="en-US" sz="40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pic>
        <p:nvPicPr>
          <p:cNvPr id="8194" name="Picture 2" descr="Treo biển">
            <a:extLst>
              <a:ext uri="{FF2B5EF4-FFF2-40B4-BE49-F238E27FC236}">
                <a16:creationId xmlns:a16="http://schemas.microsoft.com/office/drawing/2014/main" xmlns="" id="{2C3B9735-2691-12FD-25B2-AEAB247A1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11" y="975256"/>
            <a:ext cx="12259611" cy="588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7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ẫu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2255</Words>
  <Application>Microsoft Office PowerPoint</Application>
  <PresentationFormat>Widescreen</PresentationFormat>
  <Paragraphs>216</Paragraphs>
  <Slides>31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31</vt:i4>
      </vt:variant>
    </vt:vector>
  </HeadingPairs>
  <TitlesOfParts>
    <vt:vector size="53" baseType="lpstr">
      <vt:lpstr>맑은 고딕</vt:lpstr>
      <vt:lpstr>Arial</vt:lpstr>
      <vt:lpstr>Calibri</vt:lpstr>
      <vt:lpstr>Calibri Light</vt:lpstr>
      <vt:lpstr>Cambria</vt:lpstr>
      <vt:lpstr>Merriweather Light</vt:lpstr>
      <vt:lpstr>Playfair Display</vt:lpstr>
      <vt:lpstr>Symbol</vt:lpstr>
      <vt:lpstr>Tahoma</vt:lpstr>
      <vt:lpstr>times new roman</vt:lpstr>
      <vt:lpstr>times new roman</vt:lpstr>
      <vt:lpstr>VNI-Times</vt:lpstr>
      <vt:lpstr>Wingdings</vt:lpstr>
      <vt:lpstr>Office Theme</vt:lpstr>
      <vt:lpstr>Default Design</vt:lpstr>
      <vt:lpstr>1_Default Design</vt:lpstr>
      <vt:lpstr>Office 主题</vt:lpstr>
      <vt:lpstr>2_Office 主题</vt:lpstr>
      <vt:lpstr>2_Office Theme</vt:lpstr>
      <vt:lpstr>3_Office Theme</vt:lpstr>
      <vt:lpstr>https://www.freeppt7.com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SƯD</dc:title>
  <dc:creator>Thao</dc:creator>
  <cp:lastModifiedBy>DELL</cp:lastModifiedBy>
  <cp:revision>239</cp:revision>
  <cp:lastPrinted>2025-12-17T23:55:33Z</cp:lastPrinted>
  <dcterms:created xsi:type="dcterms:W3CDTF">2023-07-02T02:34:15Z</dcterms:created>
  <dcterms:modified xsi:type="dcterms:W3CDTF">2025-12-20T16:11:09Z</dcterms:modified>
</cp:coreProperties>
</file>