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4" r:id="rId3"/>
  </p:sldMasterIdLst>
  <p:notesMasterIdLst>
    <p:notesMasterId r:id="rId24"/>
  </p:notesMasterIdLst>
  <p:sldIdLst>
    <p:sldId id="323" r:id="rId4"/>
    <p:sldId id="260" r:id="rId5"/>
    <p:sldId id="324" r:id="rId6"/>
    <p:sldId id="280" r:id="rId7"/>
    <p:sldId id="275" r:id="rId8"/>
    <p:sldId id="315" r:id="rId9"/>
    <p:sldId id="276" r:id="rId10"/>
    <p:sldId id="271" r:id="rId11"/>
    <p:sldId id="316" r:id="rId12"/>
    <p:sldId id="272" r:id="rId13"/>
    <p:sldId id="317" r:id="rId14"/>
    <p:sldId id="282" r:id="rId15"/>
    <p:sldId id="318" r:id="rId16"/>
    <p:sldId id="283" r:id="rId17"/>
    <p:sldId id="286" r:id="rId18"/>
    <p:sldId id="319" r:id="rId19"/>
    <p:sldId id="287" r:id="rId20"/>
    <p:sldId id="322" r:id="rId21"/>
    <p:sldId id="320" r:id="rId22"/>
    <p:sldId id="325" r:id="rId23"/>
  </p:sldIdLst>
  <p:sldSz cx="18288000" cy="10287000"/>
  <p:notesSz cx="6858000" cy="9144000"/>
  <p:embeddedFontLst>
    <p:embeddedFont>
      <p:font typeface="Calibri Light" panose="020F0302020204030204" pitchFamily="34" charset="0"/>
      <p:regular r:id="rId25"/>
      <p:italic r:id="rId26"/>
    </p:embeddedFont>
    <p:embeddedFont>
      <p:font typeface="#9Slide04 NewParis Headline" panose="020B0604020202020204" charset="0"/>
      <p:regular r:id="rId27"/>
    </p:embeddedFont>
    <p:embeddedFont>
      <p:font typeface="맑은 고딕" panose="020B0503020000020004" pitchFamily="34" charset="-127"/>
      <p:regular r:id="rId28"/>
      <p:bold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EDED"/>
    <a:srgbClr val="E83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8" autoAdjust="0"/>
    <p:restoredTop sz="94622" autoAdjust="0"/>
  </p:normalViewPr>
  <p:slideViewPr>
    <p:cSldViewPr>
      <p:cViewPr varScale="1">
        <p:scale>
          <a:sx n="56" d="100"/>
          <a:sy n="56" d="100"/>
        </p:scale>
        <p:origin x="49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2A9CE-F045-4854-9032-CAAB571215BE}"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6F4B8-03DA-4211-8854-53F644A4586D}" type="slidenum">
              <a:rPr lang="en-US" smtClean="0"/>
              <a:t>‹#›</a:t>
            </a:fld>
            <a:endParaRPr lang="en-US"/>
          </a:p>
        </p:txBody>
      </p:sp>
    </p:spTree>
    <p:extLst>
      <p:ext uri="{BB962C8B-B14F-4D97-AF65-F5344CB8AC3E}">
        <p14:creationId xmlns:p14="http://schemas.microsoft.com/office/powerpoint/2010/main" val="330342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Hoàn </a:t>
            </a:r>
            <a:r>
              <a:rPr lang="en-US" dirty="0" err="1"/>
              <a:t>thiện</a:t>
            </a:r>
            <a:r>
              <a:rPr lang="en-US" dirty="0"/>
              <a:t> </a:t>
            </a:r>
            <a:r>
              <a:rPr lang="en-US" dirty="0" err="1"/>
              <a:t>cột</a:t>
            </a:r>
            <a:r>
              <a:rPr lang="en-US" dirty="0"/>
              <a:t> KW</a:t>
            </a:r>
          </a:p>
        </p:txBody>
      </p:sp>
      <p:sp>
        <p:nvSpPr>
          <p:cNvPr id="4" name="Slide Number Placeholder 3"/>
          <p:cNvSpPr>
            <a:spLocks noGrp="1"/>
          </p:cNvSpPr>
          <p:nvPr>
            <p:ph type="sldNum" sz="quarter" idx="10"/>
          </p:nvPr>
        </p:nvSpPr>
        <p:spPr/>
        <p:txBody>
          <a:bodyPr/>
          <a:lstStyle/>
          <a:p>
            <a:fld id="{74F6F4B8-03DA-4211-8854-53F644A4586D}" type="slidenum">
              <a:rPr lang="en-US" smtClean="0"/>
              <a:t>2</a:t>
            </a:fld>
            <a:endParaRPr lang="en-US"/>
          </a:p>
        </p:txBody>
      </p:sp>
    </p:spTree>
    <p:extLst>
      <p:ext uri="{BB962C8B-B14F-4D97-AF65-F5344CB8AC3E}">
        <p14:creationId xmlns:p14="http://schemas.microsoft.com/office/powerpoint/2010/main" val="390688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11</a:t>
            </a:fld>
            <a:endParaRPr lang="en-US"/>
          </a:p>
        </p:txBody>
      </p:sp>
    </p:spTree>
    <p:extLst>
      <p:ext uri="{BB962C8B-B14F-4D97-AF65-F5344CB8AC3E}">
        <p14:creationId xmlns:p14="http://schemas.microsoft.com/office/powerpoint/2010/main" val="369861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12</a:t>
            </a:fld>
            <a:endParaRPr lang="en-US"/>
          </a:p>
        </p:txBody>
      </p:sp>
    </p:spTree>
    <p:extLst>
      <p:ext uri="{BB962C8B-B14F-4D97-AF65-F5344CB8AC3E}">
        <p14:creationId xmlns:p14="http://schemas.microsoft.com/office/powerpoint/2010/main" val="301039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13</a:t>
            </a:fld>
            <a:endParaRPr lang="en-US"/>
          </a:p>
        </p:txBody>
      </p:sp>
    </p:spTree>
    <p:extLst>
      <p:ext uri="{BB962C8B-B14F-4D97-AF65-F5344CB8AC3E}">
        <p14:creationId xmlns:p14="http://schemas.microsoft.com/office/powerpoint/2010/main" val="170683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14</a:t>
            </a:fld>
            <a:endParaRPr lang="en-US"/>
          </a:p>
        </p:txBody>
      </p:sp>
    </p:spTree>
    <p:extLst>
      <p:ext uri="{BB962C8B-B14F-4D97-AF65-F5344CB8AC3E}">
        <p14:creationId xmlns:p14="http://schemas.microsoft.com/office/powerpoint/2010/main" val="39781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15</a:t>
            </a:fld>
            <a:endParaRPr lang="en-US"/>
          </a:p>
        </p:txBody>
      </p:sp>
    </p:spTree>
    <p:extLst>
      <p:ext uri="{BB962C8B-B14F-4D97-AF65-F5344CB8AC3E}">
        <p14:creationId xmlns:p14="http://schemas.microsoft.com/office/powerpoint/2010/main" val="225387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16</a:t>
            </a:fld>
            <a:endParaRPr lang="en-US"/>
          </a:p>
        </p:txBody>
      </p:sp>
    </p:spTree>
    <p:extLst>
      <p:ext uri="{BB962C8B-B14F-4D97-AF65-F5344CB8AC3E}">
        <p14:creationId xmlns:p14="http://schemas.microsoft.com/office/powerpoint/2010/main" val="237026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17</a:t>
            </a:fld>
            <a:endParaRPr lang="en-US"/>
          </a:p>
        </p:txBody>
      </p:sp>
    </p:spTree>
    <p:extLst>
      <p:ext uri="{BB962C8B-B14F-4D97-AF65-F5344CB8AC3E}">
        <p14:creationId xmlns:p14="http://schemas.microsoft.com/office/powerpoint/2010/main" val="3271919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6F4B8-03DA-4211-8854-53F644A458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3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19</a:t>
            </a:fld>
            <a:endParaRPr lang="en-US"/>
          </a:p>
        </p:txBody>
      </p:sp>
    </p:spTree>
    <p:extLst>
      <p:ext uri="{BB962C8B-B14F-4D97-AF65-F5344CB8AC3E}">
        <p14:creationId xmlns:p14="http://schemas.microsoft.com/office/powerpoint/2010/main" val="387846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BAD22-CA20-4256-A80D-0B3C4B8627D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3276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4</a:t>
            </a:fld>
            <a:endParaRPr lang="en-US"/>
          </a:p>
        </p:txBody>
      </p:sp>
    </p:spTree>
    <p:extLst>
      <p:ext uri="{BB962C8B-B14F-4D97-AF65-F5344CB8AC3E}">
        <p14:creationId xmlns:p14="http://schemas.microsoft.com/office/powerpoint/2010/main" val="14745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5</a:t>
            </a:fld>
            <a:endParaRPr lang="en-US"/>
          </a:p>
        </p:txBody>
      </p:sp>
    </p:spTree>
    <p:extLst>
      <p:ext uri="{BB962C8B-B14F-4D97-AF65-F5344CB8AC3E}">
        <p14:creationId xmlns:p14="http://schemas.microsoft.com/office/powerpoint/2010/main" val="122909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6</a:t>
            </a:fld>
            <a:endParaRPr lang="en-US"/>
          </a:p>
        </p:txBody>
      </p:sp>
    </p:spTree>
    <p:extLst>
      <p:ext uri="{BB962C8B-B14F-4D97-AF65-F5344CB8AC3E}">
        <p14:creationId xmlns:p14="http://schemas.microsoft.com/office/powerpoint/2010/main" val="112417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7</a:t>
            </a:fld>
            <a:endParaRPr lang="en-US"/>
          </a:p>
        </p:txBody>
      </p:sp>
    </p:spTree>
    <p:extLst>
      <p:ext uri="{BB962C8B-B14F-4D97-AF65-F5344CB8AC3E}">
        <p14:creationId xmlns:p14="http://schemas.microsoft.com/office/powerpoint/2010/main" val="225339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8</a:t>
            </a:fld>
            <a:endParaRPr lang="en-US"/>
          </a:p>
        </p:txBody>
      </p:sp>
    </p:spTree>
    <p:extLst>
      <p:ext uri="{BB962C8B-B14F-4D97-AF65-F5344CB8AC3E}">
        <p14:creationId xmlns:p14="http://schemas.microsoft.com/office/powerpoint/2010/main" val="339630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9</a:t>
            </a:fld>
            <a:endParaRPr lang="en-US"/>
          </a:p>
        </p:txBody>
      </p:sp>
    </p:spTree>
    <p:extLst>
      <p:ext uri="{BB962C8B-B14F-4D97-AF65-F5344CB8AC3E}">
        <p14:creationId xmlns:p14="http://schemas.microsoft.com/office/powerpoint/2010/main" val="360878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10</a:t>
            </a:fld>
            <a:endParaRPr lang="en-US"/>
          </a:p>
        </p:txBody>
      </p:sp>
    </p:spTree>
    <p:extLst>
      <p:ext uri="{BB962C8B-B14F-4D97-AF65-F5344CB8AC3E}">
        <p14:creationId xmlns:p14="http://schemas.microsoft.com/office/powerpoint/2010/main" val="248287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1BBA9D-286E-4BE8-902D-2A0D53C7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475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8248A8-DE22-4753-B518-A8A9958356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372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E5BBC-DECC-4F3C-BE16-989560BA44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54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7FA519-13AB-4FF3-A298-CB18787DF1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34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7F1187-6A8E-4DA0-ABC8-18F44095F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464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F04B64-928D-4C5C-884B-C598DF08D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421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50E9885-B3B3-4B8D-9458-3D2222BA5F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56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61F226-CA87-4103-97CD-FCBD57E718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435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D9055F-7BA0-4CB9-96AD-4D0584F34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610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4B8752-5FE0-4E90-B74F-CF6D48F6C3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695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AF161A-C769-4343-AE1C-4C3EEB4E5C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740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59"/>
            <a:ext cx="16459200" cy="877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994526-D3C8-44F0-B27B-6799CBB353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32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2"/>
            <a:ext cx="8077200" cy="6788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296400" y="2400300"/>
            <a:ext cx="8077200" cy="3278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296400" y="5907884"/>
            <a:ext cx="8077200" cy="32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271FB660-CC65-4BA2-99B5-C2DA74A150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751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80B28-EDA7-ECCF-3D1D-C053A3E0BA1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8E79A7BC-F906-02FF-CDC6-A8CB3C8EE61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F7390AD6-0A08-CEF7-DF62-1F678AD1AF3C}"/>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2FC512-D568-188A-5A90-D981D04D1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E5D03E8-610D-312D-A396-A0F448642D2F}"/>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625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3A9D8-2FB7-146D-9570-E55B39C60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65B6E2-614F-4F46-9C7E-965732B45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5665D0-47F6-BEE9-891A-BCF3109CDA1F}"/>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0190A5-1C94-62C7-A0E3-4419AC4980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5F0ABA8-AB29-1CA3-A299-279F3933FFAF}"/>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535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775AC-E615-9ABC-ED01-7693F66F050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023CE44A-8415-58F4-7F45-C02271B3D55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AF3728-0278-3F26-B958-65F43415207A}"/>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D8D1D4B-8764-285E-D41B-18AEE532A3E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1E89EF2-FD00-8889-1E64-9841BD0B9882}"/>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53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D84AA8-3BB5-264B-AF24-4FC9C9050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634009-44B0-5070-A401-58FA250C162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67B112E-3441-3D59-5969-987283F52E8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316E1D9-3AC0-7498-A13E-5789D3C5425B}"/>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DE2DD33-C547-E9C6-6911-2C52948D1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C529F00-C40F-3F9E-7B4F-73C6D167E123}"/>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6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B4DC5-1464-1260-EF25-CE90F3BA2B0C}"/>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E3544E1-5139-3305-D836-838BB9673D4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F4C5429-C31C-0096-5180-0E25D14A374A}"/>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B749027-0FDC-48F1-5D37-09C29A54C8B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D9C8D2-FC8D-5479-0038-01EDF1562A79}"/>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0FF2281-1606-7913-4E72-9126553B286B}"/>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D890281-2196-D22A-09DE-5BCAF657845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2B636C-547E-5E56-A011-735DAF894C21}"/>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79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E16C2A-B56B-F409-7653-869009C78F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AEEB06D-C6D4-DF79-F3B1-F724C1BAC914}"/>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4FC311F-83B6-9A4C-E732-D3CAB25DA85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033D4CF-0FB5-DAAC-0856-635D6E64571B}"/>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17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2FEAD3-A8A0-27F1-1618-C3A312D76C1B}"/>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A49369B1-F7FE-C119-93CA-3F9521CBF74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3A5878B-6445-B53C-0316-663AD4B2204A}"/>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281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1C1EC-3FA7-7285-A867-FB6EA71F1F5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F0E99CEF-1273-5B5A-08DA-A6ED4BDB065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341F38-5BA0-97A7-EC12-D004DD610BB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0E929508-FE9B-96B0-2CFE-9F2345012E83}"/>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58A9BA-4C53-51F4-5D62-3116F7E966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CA1C31-B44B-445C-30BA-6530B1C3D8D6}"/>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12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1A07A-BF00-877E-4628-BF5F59FBB00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1F974BB5-EFD7-5DAE-8CCC-7EDE2160B2F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63DE8EC3-A64E-C95D-C3AC-79ED7453B22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CDCA570C-976A-C1C4-3DCD-C7066285F3EF}"/>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D67E459-CC1E-1B70-DF32-E3CFF2ED07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7AA1E20-F108-06C7-503D-EEF2248BED45}"/>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54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D55C9-9282-CB6A-02B9-D647FE955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5725CBB-6A8A-8F1E-1329-4689E76EC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CA71A4-7565-156A-6D6B-63B3B26BDE78}"/>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873601B-54CE-9994-F2F0-E3FEC61E03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2993809-891F-2053-AFE1-9E72FB3C08E3}"/>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63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679248-2EA5-AD82-7533-792682E49E32}"/>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782F5E-1582-F70B-8EFC-499FA406260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C923-8C9E-3F9C-4241-93480B4101A1}"/>
              </a:ext>
            </a:extLst>
          </p:cNvPr>
          <p:cNvSpPr>
            <a:spLocks noGrp="1"/>
          </p:cNvSpPr>
          <p:nvPr>
            <p:ph type="dt" sz="half" idx="10"/>
          </p:nvPr>
        </p:nvSpPr>
        <p:spPr/>
        <p:txBody>
          <a:body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EADD15E-35BE-B5E8-E8B4-95AA7B3649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E07B370-A5A8-1AF4-D7C7-710EC2802343}"/>
              </a:ext>
            </a:extLst>
          </p:cNvPr>
          <p:cNvSpPr>
            <a:spLocks noGrp="1"/>
          </p:cNvSpPr>
          <p:nvPr>
            <p:ph type="sldNum" sz="quarter" idx="12"/>
          </p:nvPr>
        </p:nvSpPr>
        <p:spPr/>
        <p:txBody>
          <a:body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91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DED">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411957"/>
            <a:ext cx="16459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00302"/>
            <a:ext cx="16459200" cy="678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1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6248400" y="9367838"/>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1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3106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100">
                <a:latin typeface="Arial" panose="020B0604020202020204" pitchFamily="34" charset="0"/>
              </a:defRPr>
            </a:lvl1pPr>
          </a:lstStyle>
          <a:p>
            <a:pPr fontAlgn="base">
              <a:spcBef>
                <a:spcPct val="0"/>
              </a:spcBef>
              <a:spcAft>
                <a:spcPct val="0"/>
              </a:spcAft>
            </a:pPr>
            <a:fld id="{8243F6D9-8877-4341-A327-038AEBC6AAB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28253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Arial" charset="0"/>
        </a:defRPr>
      </a:lvl2pPr>
      <a:lvl3pPr algn="ctr" rtl="0" eaLnBrk="0" fontAlgn="base" hangingPunct="0">
        <a:spcBef>
          <a:spcPct val="0"/>
        </a:spcBef>
        <a:spcAft>
          <a:spcPct val="0"/>
        </a:spcAft>
        <a:defRPr sz="6600">
          <a:solidFill>
            <a:schemeClr val="tx2"/>
          </a:solidFill>
          <a:latin typeface="Arial" charset="0"/>
        </a:defRPr>
      </a:lvl3pPr>
      <a:lvl4pPr algn="ctr" rtl="0" eaLnBrk="0" fontAlgn="base" hangingPunct="0">
        <a:spcBef>
          <a:spcPct val="0"/>
        </a:spcBef>
        <a:spcAft>
          <a:spcPct val="0"/>
        </a:spcAft>
        <a:defRPr sz="6600">
          <a:solidFill>
            <a:schemeClr val="tx2"/>
          </a:solidFill>
          <a:latin typeface="Arial" charset="0"/>
        </a:defRPr>
      </a:lvl4pPr>
      <a:lvl5pPr algn="ctr" rtl="0" eaLnBrk="0" fontAlgn="base" hangingPunct="0">
        <a:spcBef>
          <a:spcPct val="0"/>
        </a:spcBef>
        <a:spcAft>
          <a:spcPct val="0"/>
        </a:spcAft>
        <a:defRPr sz="6600">
          <a:solidFill>
            <a:schemeClr val="tx2"/>
          </a:solidFill>
          <a:latin typeface="Arial" charset="0"/>
        </a:defRPr>
      </a:lvl5pPr>
      <a:lvl6pPr marL="685800" algn="ctr" rtl="0" fontAlgn="base">
        <a:spcBef>
          <a:spcPct val="0"/>
        </a:spcBef>
        <a:spcAft>
          <a:spcPct val="0"/>
        </a:spcAft>
        <a:defRPr sz="6600">
          <a:solidFill>
            <a:schemeClr val="tx2"/>
          </a:solidFill>
          <a:latin typeface="Arial" charset="0"/>
        </a:defRPr>
      </a:lvl6pPr>
      <a:lvl7pPr marL="1371600" algn="ctr" rtl="0" fontAlgn="base">
        <a:spcBef>
          <a:spcPct val="0"/>
        </a:spcBef>
        <a:spcAft>
          <a:spcPct val="0"/>
        </a:spcAft>
        <a:defRPr sz="6600">
          <a:solidFill>
            <a:schemeClr val="tx2"/>
          </a:solidFill>
          <a:latin typeface="Arial" charset="0"/>
        </a:defRPr>
      </a:lvl7pPr>
      <a:lvl8pPr marL="2057400" algn="ctr" rtl="0" fontAlgn="base">
        <a:spcBef>
          <a:spcPct val="0"/>
        </a:spcBef>
        <a:spcAft>
          <a:spcPct val="0"/>
        </a:spcAft>
        <a:defRPr sz="6600">
          <a:solidFill>
            <a:schemeClr val="tx2"/>
          </a:solidFill>
          <a:latin typeface="Arial" charset="0"/>
        </a:defRPr>
      </a:lvl8pPr>
      <a:lvl9pPr marL="2743200" algn="ctr" rtl="0" fontAlgn="base">
        <a:spcBef>
          <a:spcPct val="0"/>
        </a:spcBef>
        <a:spcAft>
          <a:spcPct val="0"/>
        </a:spcAft>
        <a:defRPr sz="6600">
          <a:solidFill>
            <a:schemeClr val="tx2"/>
          </a:solidFill>
          <a:latin typeface="Arial"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620D95-18A8-CF93-AB3F-2F15B5DC74B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47D89F-956D-D770-BCEB-913022E8E11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6492F7-1A64-9FA2-5B36-F6C57598D1B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8196B57-0CCE-42EC-8121-D4FF4D7C48FE}" type="datetimeFigureOut">
              <a:rPr lang="en-US" smtClean="0">
                <a:solidFill>
                  <a:prstClr val="black">
                    <a:tint val="75000"/>
                  </a:prstClr>
                </a:solidFill>
              </a:rPr>
              <a:pPr/>
              <a:t>4/9/2025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DF8C65E-93DC-16FF-7697-539952D9F15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847C5B4-ED4F-8C6C-C775-BA031211D81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2CC8A-E3A6-4774-9BFB-ACD14846C8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649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9.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9.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9.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13716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3"/>
          <p:cNvSpPr>
            <a:spLocks noChangeArrowheads="1" noChangeShapeType="1" noTextEdit="1"/>
          </p:cNvSpPr>
          <p:nvPr/>
        </p:nvSpPr>
        <p:spPr bwMode="auto">
          <a:xfrm>
            <a:off x="3726656" y="1481138"/>
            <a:ext cx="10970421" cy="7236618"/>
          </a:xfrm>
          <a:prstGeom prst="rect">
            <a:avLst/>
          </a:prstGeom>
        </p:spPr>
        <p:txBody>
          <a:bodyPr spcFirstLastPara="1" wrap="none" fromWordArt="1">
            <a:prstTxWarp prst="textArchUp">
              <a:avLst>
                <a:gd name="adj" fmla="val 9217980"/>
              </a:avLst>
            </a:prstTxWarp>
          </a:bodyPr>
          <a:lstStyle/>
          <a:p>
            <a:pPr algn="ctr" eaLnBrk="0" fontAlgn="base" hangingPunct="0">
              <a:spcBef>
                <a:spcPct val="0"/>
              </a:spcBef>
              <a:spcAft>
                <a:spcPct val="0"/>
              </a:spcAft>
              <a:defRPr/>
            </a:pPr>
            <a:r>
              <a:rPr lang="en-US" sz="5400" b="1" u="sng" kern="10" dirty="0">
                <a:ln w="9525">
                  <a:solidFill>
                    <a:srgbClr val="000000"/>
                  </a:solidFill>
                  <a:round/>
                  <a:headEnd/>
                  <a:tailEnd/>
                </a:ln>
                <a:solidFill>
                  <a:srgbClr val="FF0000"/>
                </a:solidFill>
                <a:latin typeface="Times New Roman"/>
                <a:cs typeface="Times New Roman"/>
              </a:rPr>
              <a:t>CHÀO MỪNH QUÝ THẦY CÔ DỰ GIỜ THĂM LỚP!</a:t>
            </a:r>
          </a:p>
        </p:txBody>
      </p:sp>
      <p:sp>
        <p:nvSpPr>
          <p:cNvPr id="47108" name="AutoShape 4"/>
          <p:cNvSpPr>
            <a:spLocks noChangeArrowheads="1"/>
          </p:cNvSpPr>
          <p:nvPr/>
        </p:nvSpPr>
        <p:spPr bwMode="auto">
          <a:xfrm>
            <a:off x="3200400" y="7772400"/>
            <a:ext cx="12230100" cy="1828800"/>
          </a:xfrm>
          <a:prstGeom prst="ribbon2">
            <a:avLst>
              <a:gd name="adj1" fmla="val 12500"/>
              <a:gd name="adj2" fmla="val 50000"/>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solidFill>
              <a:srgbClr val="EAEAEA"/>
            </a:solidFill>
            <a:round/>
            <a:headEnd/>
            <a:tailEnd/>
          </a:ln>
          <a:effectLst>
            <a:outerShdw dist="35921" dir="2700000" sy="50000" kx="2115830" algn="bl" rotWithShape="0">
              <a:srgbClr val="C0C0C0">
                <a:alpha val="79999"/>
              </a:srgbClr>
            </a:outerShdw>
          </a:effec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0"/>
              </a:spcBef>
              <a:spcAft>
                <a:spcPct val="0"/>
              </a:spcAft>
            </a:pPr>
            <a:r>
              <a:rPr lang="en-US" sz="2700" b="1" u="sng">
                <a:solidFill>
                  <a:srgbClr val="000000"/>
                </a:solidFill>
                <a:latin typeface="Arial" panose="020B0604020202020204" pitchFamily="34" charset="0"/>
                <a:cs typeface="Arial" panose="020B0604020202020204" pitchFamily="34" charset="0"/>
              </a:rPr>
              <a:t>TRƯỜNG THCS MINH ĐỨC</a:t>
            </a:r>
          </a:p>
        </p:txBody>
      </p:sp>
      <p:sp>
        <p:nvSpPr>
          <p:cNvPr id="2053" name="Text Box 5"/>
          <p:cNvSpPr txBox="1">
            <a:spLocks noChangeArrowheads="1"/>
          </p:cNvSpPr>
          <p:nvPr/>
        </p:nvSpPr>
        <p:spPr bwMode="auto">
          <a:xfrm>
            <a:off x="5305424" y="5829300"/>
            <a:ext cx="8467136" cy="923330"/>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50000"/>
              </a:spcBef>
              <a:spcAft>
                <a:spcPct val="0"/>
              </a:spcAft>
            </a:pPr>
            <a:r>
              <a:rPr lang="en-US" sz="5400" b="1" dirty="0">
                <a:solidFill>
                  <a:srgbClr val="000099"/>
                </a:solidFill>
                <a:cs typeface="Arial" panose="020B0604020202020204" pitchFamily="34" charset="0"/>
              </a:rPr>
              <a:t>  </a:t>
            </a:r>
            <a:r>
              <a:rPr lang="en-US" sz="5400" b="1" dirty="0" err="1">
                <a:solidFill>
                  <a:srgbClr val="000099"/>
                </a:solidFill>
                <a:latin typeface="Arial" panose="020B0604020202020204" pitchFamily="34" charset="0"/>
                <a:cs typeface="Arial" panose="020B0604020202020204" pitchFamily="34" charset="0"/>
              </a:rPr>
              <a:t>Môn:Ngữ</a:t>
            </a:r>
            <a:r>
              <a:rPr lang="en-US" sz="5400" b="1" dirty="0">
                <a:solidFill>
                  <a:srgbClr val="000099"/>
                </a:solidFill>
                <a:latin typeface="Arial" panose="020B0604020202020204" pitchFamily="34" charset="0"/>
                <a:cs typeface="Arial" panose="020B0604020202020204" pitchFamily="34" charset="0"/>
              </a:rPr>
              <a:t> </a:t>
            </a:r>
            <a:r>
              <a:rPr lang="en-US" sz="5400" b="1" dirty="0" err="1">
                <a:solidFill>
                  <a:srgbClr val="000099"/>
                </a:solidFill>
                <a:latin typeface="Arial" panose="020B0604020202020204" pitchFamily="34" charset="0"/>
                <a:cs typeface="Arial" panose="020B0604020202020204" pitchFamily="34" charset="0"/>
              </a:rPr>
              <a:t>văn</a:t>
            </a:r>
            <a:r>
              <a:rPr lang="en-US" sz="5400" b="1" dirty="0">
                <a:solidFill>
                  <a:srgbClr val="000099"/>
                </a:solidFill>
                <a:latin typeface="Arial" panose="020B0604020202020204" pitchFamily="34" charset="0"/>
                <a:cs typeface="Arial" panose="020B0604020202020204" pitchFamily="34" charset="0"/>
              </a:rPr>
              <a:t> - </a:t>
            </a:r>
            <a:r>
              <a:rPr lang="en-US" sz="5400" b="1" dirty="0" err="1">
                <a:solidFill>
                  <a:srgbClr val="000099"/>
                </a:solidFill>
                <a:latin typeface="Arial" panose="020B0604020202020204" pitchFamily="34" charset="0"/>
                <a:cs typeface="Arial" panose="020B0604020202020204" pitchFamily="34" charset="0"/>
              </a:rPr>
              <a:t>Lớp</a:t>
            </a:r>
            <a:r>
              <a:rPr lang="en-US" sz="5400" b="1" dirty="0">
                <a:solidFill>
                  <a:srgbClr val="000099"/>
                </a:solidFill>
                <a:latin typeface="Arial" panose="020B0604020202020204" pitchFamily="34" charset="0"/>
                <a:cs typeface="Arial" panose="020B0604020202020204" pitchFamily="34" charset="0"/>
              </a:rPr>
              <a:t> </a:t>
            </a:r>
            <a:r>
              <a:rPr lang="en-US" sz="5400" b="1" dirty="0" smtClean="0">
                <a:solidFill>
                  <a:srgbClr val="000099"/>
                </a:solidFill>
                <a:latin typeface="Arial" panose="020B0604020202020204" pitchFamily="34" charset="0"/>
                <a:cs typeface="Arial" panose="020B0604020202020204" pitchFamily="34" charset="0"/>
              </a:rPr>
              <a:t>8A3</a:t>
            </a:r>
            <a:endParaRPr lang="en-US" sz="5400" b="1" dirty="0">
              <a:solidFill>
                <a:srgbClr val="000099"/>
              </a:solidFill>
              <a:latin typeface="Arial" panose="020B0604020202020204" pitchFamily="34" charset="0"/>
              <a:cs typeface="Arial" panose="020B0604020202020204" pitchFamily="34" charset="0"/>
            </a:endParaRPr>
          </a:p>
        </p:txBody>
      </p:sp>
      <p:pic>
        <p:nvPicPr>
          <p:cNvPr id="2054" name="Picture 6" descr="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302" y="3507582"/>
            <a:ext cx="72152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100" y="3657600"/>
            <a:ext cx="1371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7372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500"/>
                                        <p:tgtEl>
                                          <p:spTgt spid="471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dissolve">
                                      <p:cBhvr>
                                        <p:cTn id="10"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xmlns="" id="{FEF3FB61-FF72-DFCB-1D20-9B0EC8E320A2}"/>
              </a:ext>
            </a:extLst>
          </p:cNvPr>
          <p:cNvSpPr/>
          <p:nvPr/>
        </p:nvSpPr>
        <p:spPr>
          <a:xfrm>
            <a:off x="1371600" y="24765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Rectangle 6">
            <a:extLst>
              <a:ext uri="{FF2B5EF4-FFF2-40B4-BE49-F238E27FC236}">
                <a16:creationId xmlns:a16="http://schemas.microsoft.com/office/drawing/2014/main" xmlns="" id="{C442555C-6341-815B-59A4-85DFCF46A502}"/>
              </a:ext>
            </a:extLst>
          </p:cNvPr>
          <p:cNvSpPr/>
          <p:nvPr/>
        </p:nvSpPr>
        <p:spPr>
          <a:xfrm>
            <a:off x="6781800" y="4229100"/>
            <a:ext cx="10007540" cy="5255285"/>
          </a:xfrm>
          <a:prstGeom prst="rect">
            <a:avLst/>
          </a:prstGeom>
        </p:spPr>
        <p:txBody>
          <a:bodyPr wrap="square">
            <a:spAutoFit/>
          </a:bodyPr>
          <a:lstStyle/>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ý: </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ounded Rectangle 9">
            <a:extLst>
              <a:ext uri="{FF2B5EF4-FFF2-40B4-BE49-F238E27FC236}">
                <a16:creationId xmlns:a16="http://schemas.microsoft.com/office/drawing/2014/main" xmlns="" id="{2BAA7050-555E-69E5-8594-901342E54BBA}"/>
              </a:ext>
            </a:extLst>
          </p:cNvPr>
          <p:cNvSpPr/>
          <p:nvPr/>
        </p:nvSpPr>
        <p:spPr>
          <a:xfrm>
            <a:off x="7543800" y="2324100"/>
            <a:ext cx="8382000" cy="1219200"/>
          </a:xfrm>
          <a:prstGeom prst="roundRect">
            <a:avLst>
              <a:gd name="adj" fmla="val 50000"/>
            </a:avLst>
          </a:prstGeom>
          <a:solidFill>
            <a:srgbClr val="39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defTabSz="913491">
              <a:lnSpc>
                <a:spcPct val="150000"/>
              </a:lnSpc>
            </a:pPr>
            <a:r>
              <a:rPr lang="en-US" altLang="ko-KR" sz="4400" b="1" dirty="0">
                <a:solidFill>
                  <a:schemeClr val="bg1"/>
                </a:solidFill>
                <a:latin typeface="Times New Roman" panose="02020603050405020304" pitchFamily="18" charset="0"/>
                <a:ea typeface="맑은 고딕" panose="020B0503020000020004" pitchFamily="34" charset="-127"/>
                <a:cs typeface="Times New Roman" panose="02020603050405020304" pitchFamily="18" charset="0"/>
              </a:rPr>
              <a:t>THÀNH PHẦN GỌI - ĐÁP</a:t>
            </a:r>
            <a:endParaRPr lang="ko-KR" altLang="en-US" sz="4400" b="1" dirty="0">
              <a:solidFill>
                <a:schemeClr val="bg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 name="Rectangle 2">
            <a:extLst>
              <a:ext uri="{FF2B5EF4-FFF2-40B4-BE49-F238E27FC236}">
                <a16:creationId xmlns:a16="http://schemas.microsoft.com/office/drawing/2014/main" xmlns="" id="{54D19D53-1F14-CED1-0945-A4D7D9DC119C}"/>
              </a:ext>
            </a:extLst>
          </p:cNvPr>
          <p:cNvSpPr/>
          <p:nvPr/>
        </p:nvSpPr>
        <p:spPr>
          <a:xfrm>
            <a:off x="762000" y="7200900"/>
            <a:ext cx="5707744" cy="1446550"/>
          </a:xfrm>
          <a:prstGeom prst="rect">
            <a:avLst/>
          </a:prstGeom>
        </p:spPr>
        <p:txBody>
          <a:bodyPr wrap="square">
            <a:spAutoFit/>
          </a:bodyPr>
          <a:lstStyle/>
          <a:p>
            <a:pPr lvl="0" algn="just">
              <a:spcAft>
                <a:spcPts val="750"/>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nè</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23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8F9D5A3-90DD-3CDE-A8B3-E5E925E1E467}"/>
              </a:ext>
            </a:extLst>
          </p:cNvPr>
          <p:cNvGraphicFramePr>
            <a:graphicFrameLocks noGrp="1"/>
          </p:cNvGraphicFramePr>
          <p:nvPr>
            <p:extLst>
              <p:ext uri="{D42A27DB-BD31-4B8C-83A1-F6EECF244321}">
                <p14:modId xmlns:p14="http://schemas.microsoft.com/office/powerpoint/2010/main" val="2169671770"/>
              </p:ext>
            </p:extLst>
          </p:nvPr>
        </p:nvGraphicFramePr>
        <p:xfrm>
          <a:off x="152400" y="114300"/>
          <a:ext cx="17983200" cy="9906000"/>
        </p:xfrm>
        <a:graphic>
          <a:graphicData uri="http://schemas.openxmlformats.org/drawingml/2006/table">
            <a:tbl>
              <a:tblPr firstRow="1" bandRow="1">
                <a:tableStyleId>{5C22544A-7EE6-4342-B048-85BDC9FD1C3A}</a:tableStyleId>
              </a:tblPr>
              <a:tblGrid>
                <a:gridCol w="1663106">
                  <a:extLst>
                    <a:ext uri="{9D8B030D-6E8A-4147-A177-3AD203B41FA5}">
                      <a16:colId xmlns:a16="http://schemas.microsoft.com/office/drawing/2014/main" xmlns="" val="498371535"/>
                    </a:ext>
                  </a:extLst>
                </a:gridCol>
                <a:gridCol w="5575894">
                  <a:extLst>
                    <a:ext uri="{9D8B030D-6E8A-4147-A177-3AD203B41FA5}">
                      <a16:colId xmlns:a16="http://schemas.microsoft.com/office/drawing/2014/main" xmlns="" val="135795634"/>
                    </a:ext>
                  </a:extLst>
                </a:gridCol>
                <a:gridCol w="3968866">
                  <a:extLst>
                    <a:ext uri="{9D8B030D-6E8A-4147-A177-3AD203B41FA5}">
                      <a16:colId xmlns:a16="http://schemas.microsoft.com/office/drawing/2014/main" xmlns="" val="994265182"/>
                    </a:ext>
                  </a:extLst>
                </a:gridCol>
                <a:gridCol w="6775334">
                  <a:extLst>
                    <a:ext uri="{9D8B030D-6E8A-4147-A177-3AD203B41FA5}">
                      <a16:colId xmlns:a16="http://schemas.microsoft.com/office/drawing/2014/main" xmlns="" val="1049190853"/>
                    </a:ext>
                  </a:extLst>
                </a:gridCol>
              </a:tblGrid>
              <a:tr h="1275653">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Tên</a:t>
                      </a:r>
                      <a:r>
                        <a:rPr lang="en-US" sz="3200" baseline="0" dirty="0">
                          <a:solidFill>
                            <a:schemeClr val="tx1"/>
                          </a:solidFill>
                          <a:latin typeface="Times New Roman" panose="02020603050405020304" pitchFamily="18" charset="0"/>
                          <a:cs typeface="Times New Roman" panose="02020603050405020304" pitchFamily="18" charset="0"/>
                        </a:rPr>
                        <a:t> TPBL</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năng</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thường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dùng</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Vị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câu</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385926792"/>
                  </a:ext>
                </a:extLst>
              </a:tr>
              <a:tr h="2157587">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Tình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t>
                      </a:r>
                      <a:r>
                        <a:rPr kumimoji="0" lang="en-US" sz="3200" b="0" i="0" u="none" strike="noStrike" kern="1200" cap="none" spc="0" normalizeH="0" baseline="0" noProof="0" dirty="0" err="1" smtClean="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hể</a:t>
                      </a:r>
                      <a:r>
                        <a:rPr kumimoji="0" lang="en-US" sz="3200" b="0" i="0" u="none" strike="noStrike" kern="1200" cap="none" spc="0" normalizeH="0" noProof="0" dirty="0" smtClean="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endPar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hẳn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ngộ</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nhỡ</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như</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lẽ</a:t>
                      </a:r>
                      <a:r>
                        <a:rPr lang="en-US" sz="3200" baseline="0" dirty="0">
                          <a:latin typeface="Times New Roman" panose="02020603050405020304" pitchFamily="18" charset="0"/>
                          <a:cs typeface="Times New Roman" panose="02020603050405020304" pitchFamily="18" charset="0"/>
                        </a:rPr>
                        <a:t>, hay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175430"/>
                  </a:ext>
                </a:extLst>
              </a:tr>
              <a:tr h="1653625">
                <a:tc>
                  <a:txBody>
                    <a:bodyPr/>
                    <a:lstStyle/>
                    <a:p>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defTabSz="1371600">
                        <a:spcAft>
                          <a:spcPts val="1125"/>
                        </a:spcAf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32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ể</a:t>
                      </a:r>
                      <a:r>
                        <a:rPr lang="en-US" sz="32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của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err="1">
                          <a:latin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ối</a:t>
                      </a:r>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lạy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 than </a:t>
                      </a:r>
                      <a:r>
                        <a:rPr lang="en-US" sz="3200" baseline="0" dirty="0" err="1">
                          <a:latin typeface="Times New Roman" panose="02020603050405020304" pitchFamily="18" charset="0"/>
                          <a:cs typeface="Times New Roman" panose="02020603050405020304" pitchFamily="18" charset="0"/>
                        </a:rPr>
                        <a:t>ôi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err="1">
                          <a:latin typeface="Times New Roman" panose="02020603050405020304" pitchFamily="18" charset="0"/>
                          <a:cs typeface="Times New Roman" panose="02020603050405020304" pitchFamily="18" charset="0"/>
                        </a:rPr>
                        <a:t>Thường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đứng</a:t>
                      </a:r>
                      <a:r>
                        <a:rPr lang="en-US" sz="3200" baseline="0" dirty="0">
                          <a:latin typeface="Times New Roman" panose="02020603050405020304" pitchFamily="18" charset="0"/>
                          <a:cs typeface="Times New Roman" panose="02020603050405020304" pitchFamily="18" charset="0"/>
                        </a:rPr>
                        <a:t> ở </a:t>
                      </a:r>
                      <a:r>
                        <a:rPr lang="en-US" sz="3200" baseline="0" dirty="0" err="1">
                          <a:latin typeface="Times New Roman" panose="02020603050405020304" pitchFamily="18" charset="0"/>
                          <a:cs typeface="Times New Roman" panose="02020603050405020304" pitchFamily="18" charset="0"/>
                        </a:rPr>
                        <a:t>đầu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15382689"/>
                  </a:ext>
                </a:extLst>
              </a:tr>
              <a:tr h="3669472">
                <a:tc>
                  <a:txBody>
                    <a:bodyPr/>
                    <a:lstStyle/>
                    <a:p>
                      <a:r>
                        <a:rPr lang="en-US" sz="3200" dirty="0" err="1">
                          <a:latin typeface="Times New Roman" panose="02020603050405020304" pitchFamily="18" charset="0"/>
                          <a:cs typeface="Times New Roman" panose="02020603050405020304" pitchFamily="18" charset="0"/>
                        </a:rPr>
                        <a:t>Chêm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xen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phụ</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chú</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defTabSz="1371600">
                        <a:spcAft>
                          <a:spcPts val="1125"/>
                        </a:spcAf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ùng</a:t>
                      </a:r>
                      <a:r>
                        <a:rPr lang="en-US" sz="32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đơn</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1734286"/>
                  </a:ext>
                </a:extLst>
              </a:tr>
              <a:tr h="1149663">
                <a:tc>
                  <a:txBody>
                    <a:bodyPr/>
                    <a:lstStyle/>
                    <a:p>
                      <a:r>
                        <a:rPr lang="en-US" sz="3200" dirty="0" err="1">
                          <a:latin typeface="Times New Roman" panose="02020603050405020304" pitchFamily="18" charset="0"/>
                          <a:cs typeface="Times New Roman" panose="02020603050405020304" pitchFamily="18" charset="0"/>
                        </a:rPr>
                        <a:t>Gọi</a:t>
                      </a:r>
                      <a:r>
                        <a:rPr lang="en-US" sz="3200" baseline="0" dirty="0">
                          <a:latin typeface="Times New Roman" panose="02020603050405020304" pitchFamily="18" charset="0"/>
                          <a:cs typeface="Times New Roman" panose="02020603050405020304" pitchFamily="18" charset="0"/>
                        </a:rPr>
                        <a:t> - </a:t>
                      </a:r>
                      <a:r>
                        <a:rPr lang="en-US" sz="3200" baseline="0" dirty="0" err="1">
                          <a:latin typeface="Times New Roman" panose="02020603050405020304" pitchFamily="18" charset="0"/>
                          <a:cs typeface="Times New Roman" panose="02020603050405020304" pitchFamily="18" charset="0"/>
                        </a:rPr>
                        <a:t>đáp</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ùng</a:t>
                      </a:r>
                      <a:r>
                        <a:rPr lang="en-US" sz="32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72647127"/>
                  </a:ext>
                </a:extLst>
              </a:tr>
            </a:tbl>
          </a:graphicData>
        </a:graphic>
      </p:graphicFrame>
    </p:spTree>
    <p:extLst>
      <p:ext uri="{BB962C8B-B14F-4D97-AF65-F5344CB8AC3E}">
        <p14:creationId xmlns:p14="http://schemas.microsoft.com/office/powerpoint/2010/main" val="104825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p:nvPr/>
        </p:nvSpPr>
        <p:spPr>
          <a:xfrm>
            <a:off x="1752600" y="3686954"/>
            <a:ext cx="7638992" cy="147732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137"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II. </a:t>
            </a:r>
            <a:r>
              <a:rPr kumimoji="0" lang="en-US" sz="9600" b="1" i="0" u="none" strike="noStrike" kern="1200" cap="none" spc="-137"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Luyện</a:t>
            </a:r>
            <a:r>
              <a:rPr kumimoji="0" lang="en-US" sz="9600" b="1" i="0" u="none" strike="noStrike" kern="1200" cap="none" spc="-137"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9600" b="1" i="0" u="none" strike="noStrike" kern="1200" cap="none" spc="-137"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tập</a:t>
            </a:r>
            <a:endParaRPr kumimoji="0" lang="en-US" sz="9600" b="1" i="0" u="none" strike="noStrike" kern="1200" cap="none" spc="-137"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xmlns="" id="{6AD717B0-9A14-3639-4B06-3046F5BA3050}"/>
              </a:ext>
            </a:extLst>
          </p:cNvPr>
          <p:cNvSpPr/>
          <p:nvPr/>
        </p:nvSpPr>
        <p:spPr>
          <a:xfrm>
            <a:off x="9829800" y="1028700"/>
            <a:ext cx="8305800" cy="8347538"/>
          </a:xfrm>
          <a:custGeom>
            <a:avLst/>
            <a:gdLst/>
            <a:ahLst/>
            <a:cxnLst/>
            <a:rect l="l" t="t" r="r" b="b"/>
            <a:pathLst>
              <a:path w="5617095" h="5645322">
                <a:moveTo>
                  <a:pt x="0" y="0"/>
                </a:moveTo>
                <a:lnTo>
                  <a:pt x="5617096" y="0"/>
                </a:lnTo>
                <a:lnTo>
                  <a:pt x="5617096" y="5645322"/>
                </a:lnTo>
                <a:lnTo>
                  <a:pt x="0" y="5645322"/>
                </a:lnTo>
                <a:lnTo>
                  <a:pt x="0" y="0"/>
                </a:lnTo>
                <a:close/>
              </a:path>
            </a:pathLst>
          </a:custGeom>
          <a:blipFill>
            <a:blip r:embed="rId3"/>
            <a:stretch>
              <a:fillRect/>
            </a:stretch>
          </a:blipFill>
        </p:spPr>
      </p:sp>
    </p:spTree>
    <p:extLst>
      <p:ext uri="{BB962C8B-B14F-4D97-AF65-F5344CB8AC3E}">
        <p14:creationId xmlns:p14="http://schemas.microsoft.com/office/powerpoint/2010/main" val="23325685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F067F7B-5BA5-8357-7D81-453B9C72D4D4}"/>
              </a:ext>
            </a:extLst>
          </p:cNvPr>
          <p:cNvPicPr>
            <a:picLocks noChangeAspect="1"/>
          </p:cNvPicPr>
          <p:nvPr/>
        </p:nvPicPr>
        <p:blipFill>
          <a:blip r:embed="rId3"/>
          <a:stretch>
            <a:fillRect/>
          </a:stretch>
        </p:blipFill>
        <p:spPr>
          <a:xfrm>
            <a:off x="304800" y="539262"/>
            <a:ext cx="5924266" cy="8461710"/>
          </a:xfrm>
          <a:prstGeom prst="rect">
            <a:avLst/>
          </a:prstGeom>
        </p:spPr>
      </p:pic>
      <p:pic>
        <p:nvPicPr>
          <p:cNvPr id="7" name="Picture 6">
            <a:extLst>
              <a:ext uri="{FF2B5EF4-FFF2-40B4-BE49-F238E27FC236}">
                <a16:creationId xmlns:a16="http://schemas.microsoft.com/office/drawing/2014/main" xmlns="" id="{C970E422-72A3-A103-27DC-C5365F6B152E}"/>
              </a:ext>
            </a:extLst>
          </p:cNvPr>
          <p:cNvPicPr>
            <a:picLocks noChangeAspect="1"/>
          </p:cNvPicPr>
          <p:nvPr/>
        </p:nvPicPr>
        <p:blipFill>
          <a:blip r:embed="rId4"/>
          <a:stretch>
            <a:fillRect/>
          </a:stretch>
        </p:blipFill>
        <p:spPr>
          <a:xfrm>
            <a:off x="6229066" y="1562100"/>
            <a:ext cx="5943600" cy="8461710"/>
          </a:xfrm>
          <a:prstGeom prst="rect">
            <a:avLst/>
          </a:prstGeom>
        </p:spPr>
      </p:pic>
      <p:pic>
        <p:nvPicPr>
          <p:cNvPr id="9" name="Picture 8">
            <a:extLst>
              <a:ext uri="{FF2B5EF4-FFF2-40B4-BE49-F238E27FC236}">
                <a16:creationId xmlns:a16="http://schemas.microsoft.com/office/drawing/2014/main" xmlns="" id="{F386E8E0-5823-9412-28F8-998F374E52F8}"/>
              </a:ext>
            </a:extLst>
          </p:cNvPr>
          <p:cNvPicPr>
            <a:picLocks noChangeAspect="1"/>
          </p:cNvPicPr>
          <p:nvPr/>
        </p:nvPicPr>
        <p:blipFill>
          <a:blip r:embed="rId5"/>
          <a:stretch>
            <a:fillRect/>
          </a:stretch>
        </p:blipFill>
        <p:spPr>
          <a:xfrm>
            <a:off x="12326815" y="647700"/>
            <a:ext cx="5867400" cy="8388053"/>
          </a:xfrm>
          <a:prstGeom prst="rect">
            <a:avLst/>
          </a:prstGeom>
        </p:spPr>
      </p:pic>
    </p:spTree>
    <p:extLst>
      <p:ext uri="{BB962C8B-B14F-4D97-AF65-F5344CB8AC3E}">
        <p14:creationId xmlns:p14="http://schemas.microsoft.com/office/powerpoint/2010/main" val="1890953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C60950B-EA57-7F1C-13FA-6BD610A2DC13}"/>
              </a:ext>
            </a:extLst>
          </p:cNvPr>
          <p:cNvSpPr/>
          <p:nvPr/>
        </p:nvSpPr>
        <p:spPr>
          <a:xfrm>
            <a:off x="76200" y="501878"/>
            <a:ext cx="60198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vi-VN" sz="4800" b="1"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1</a:t>
            </a:r>
            <a:r>
              <a:rPr kumimoji="0" lang="en-US" sz="4800" b="1"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a:t>
            </a:r>
            <a:r>
              <a:rPr kumimoji="0" lang="en-US" sz="4800" b="1"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Trang</a:t>
            </a:r>
            <a:r>
              <a:rPr kumimoji="0" lang="en-US" sz="4800" b="1"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69</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4" name="Table 3">
            <a:extLst>
              <a:ext uri="{FF2B5EF4-FFF2-40B4-BE49-F238E27FC236}">
                <a16:creationId xmlns:a16="http://schemas.microsoft.com/office/drawing/2014/main" xmlns="" id="{ADD9CAD3-76C5-5BC9-007C-458EA88F14DA}"/>
              </a:ext>
            </a:extLst>
          </p:cNvPr>
          <p:cNvGraphicFramePr>
            <a:graphicFrameLocks noGrp="1"/>
          </p:cNvGraphicFramePr>
          <p:nvPr>
            <p:extLst>
              <p:ext uri="{D42A27DB-BD31-4B8C-83A1-F6EECF244321}">
                <p14:modId xmlns:p14="http://schemas.microsoft.com/office/powerpoint/2010/main" val="2466111606"/>
              </p:ext>
            </p:extLst>
          </p:nvPr>
        </p:nvGraphicFramePr>
        <p:xfrm>
          <a:off x="228600" y="1653655"/>
          <a:ext cx="17754600" cy="8473440"/>
        </p:xfrm>
        <a:graphic>
          <a:graphicData uri="http://schemas.openxmlformats.org/drawingml/2006/table">
            <a:tbl>
              <a:tblPr firstRow="1" bandRow="1">
                <a:tableStyleId>{5940675A-B579-460E-94D1-54222C63F5DA}</a:tableStyleId>
              </a:tblPr>
              <a:tblGrid>
                <a:gridCol w="7397750">
                  <a:extLst>
                    <a:ext uri="{9D8B030D-6E8A-4147-A177-3AD203B41FA5}">
                      <a16:colId xmlns:a16="http://schemas.microsoft.com/office/drawing/2014/main" xmlns="" val="628365876"/>
                    </a:ext>
                  </a:extLst>
                </a:gridCol>
                <a:gridCol w="3079063">
                  <a:extLst>
                    <a:ext uri="{9D8B030D-6E8A-4147-A177-3AD203B41FA5}">
                      <a16:colId xmlns:a16="http://schemas.microsoft.com/office/drawing/2014/main" xmlns="" val="1307534685"/>
                    </a:ext>
                  </a:extLst>
                </a:gridCol>
                <a:gridCol w="7277787">
                  <a:extLst>
                    <a:ext uri="{9D8B030D-6E8A-4147-A177-3AD203B41FA5}">
                      <a16:colId xmlns:a16="http://schemas.microsoft.com/office/drawing/2014/main" xmlns="" val="2810676888"/>
                    </a:ext>
                  </a:extLst>
                </a:gridCol>
              </a:tblGrid>
              <a:tr h="370840">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gọi</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đáp</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686504254"/>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 Sợ gì? Mày bảo tao sợ cái gì? Mày bảo tao còn biết sợ ai hơn tao nữa?</a:t>
                      </a:r>
                    </a:p>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 Thưa anh, thế thì, … hừ hừ … em xin sợ. Mời anh cứ đùa một mình thôi.</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Thưa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anh</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đáp</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Dế</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Choắt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dùng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Dế</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Mèn</a:t>
                      </a:r>
                      <a:r>
                        <a:rPr lang="en-US" sz="3800" baseline="0" dirty="0">
                          <a:latin typeface="Times New Roman" panose="02020603050405020304" pitchFamily="18" charset="0"/>
                          <a:cs typeface="Times New Roman" panose="02020603050405020304" pitchFamily="18" charset="0"/>
                        </a:rPr>
                        <a:t>.</a:t>
                      </a: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sự</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tôn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kính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kẻ</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dưới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trên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300136510"/>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Ê, đồ quỷ! </a:t>
                      </a:r>
                      <a:r>
                        <a:rPr lang="en-US" sz="3800" b="0"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vi-VN" sz="38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Nét Len vừa quát vừa nện chân xuống vỏ tàu.</a:t>
                      </a:r>
                    </a:p>
                  </a:txBody>
                  <a:tcPr>
                    <a:solidFill>
                      <a:schemeClr val="bg1"/>
                    </a:solidFill>
                  </a:tcPr>
                </a:tc>
                <a:tc>
                  <a:txBody>
                    <a:bodyPr/>
                    <a:lstStyle/>
                    <a:p>
                      <a:pPr algn="ctr"/>
                      <a:r>
                        <a:rPr lang="en-US" sz="3800" baseline="0" dirty="0">
                          <a:latin typeface="Times New Roman" panose="02020603050405020304" pitchFamily="18" charset="0"/>
                          <a:cs typeface="Times New Roman" panose="02020603050405020304" pitchFamily="18" charset="0"/>
                        </a:rPr>
                        <a:t>Ê</a:t>
                      </a: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Nét</a:t>
                      </a:r>
                      <a:r>
                        <a:rPr lang="en-US" sz="3800" baseline="0" dirty="0">
                          <a:latin typeface="Times New Roman" panose="02020603050405020304" pitchFamily="18" charset="0"/>
                          <a:cs typeface="Times New Roman" panose="02020603050405020304" pitchFamily="18" charset="0"/>
                        </a:rPr>
                        <a:t> Len</a:t>
                      </a: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độ</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suồng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Nét</a:t>
                      </a:r>
                      <a:r>
                        <a:rPr lang="en-US" sz="3800" baseline="0" dirty="0">
                          <a:latin typeface="Times New Roman" panose="02020603050405020304" pitchFamily="18" charset="0"/>
                          <a:cs typeface="Times New Roman" panose="02020603050405020304" pitchFamily="18" charset="0"/>
                        </a:rPr>
                        <a:t> Len </a:t>
                      </a:r>
                      <a:r>
                        <a:rPr lang="en-US" sz="3800" baseline="0" dirty="0" err="1">
                          <a:latin typeface="Times New Roman" panose="02020603050405020304" pitchFamily="18" charset="0"/>
                          <a:cs typeface="Times New Roman" panose="02020603050405020304" pitchFamily="18" charset="0"/>
                        </a:rPr>
                        <a:t>với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được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4288816226"/>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Cậu bé ơi, ở đây ngày nào người ta chẳng bán đến hàng nghìn con lạc đà!</a:t>
                      </a:r>
                    </a:p>
                  </a:txBody>
                  <a:tcPr>
                    <a:solidFill>
                      <a:schemeClr val="bg1"/>
                    </a:solidFill>
                  </a:tcPr>
                </a:tc>
                <a:tc>
                  <a:txBody>
                    <a:bodyPr/>
                    <a:lstStyle/>
                    <a:p>
                      <a:pPr algn="ctr"/>
                      <a:r>
                        <a:rPr lang="vi-VN" sz="3800" dirty="0">
                          <a:latin typeface="Times New Roman" panose="02020603050405020304" pitchFamily="18" charset="0"/>
                          <a:cs typeface="Times New Roman" panose="02020603050405020304" pitchFamily="18" charset="0"/>
                        </a:rPr>
                        <a:t>Ơ</a:t>
                      </a:r>
                      <a:r>
                        <a:rPr lang="en-US" sz="3800" dirty="0" err="1">
                          <a:latin typeface="Times New Roman" panose="02020603050405020304" pitchFamily="18" charset="0"/>
                          <a:cs typeface="Times New Roman" panose="02020603050405020304" pitchFamily="18" charset="0"/>
                        </a:rPr>
                        <a:t>i</a:t>
                      </a:r>
                      <a:r>
                        <a:rPr lang="en-US" sz="3800" baseline="0" dirty="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đáp</a:t>
                      </a:r>
                      <a:endParaRPr lang="en-US" sz="3800" baseline="0" dirty="0">
                        <a:latin typeface="Times New Roman" panose="02020603050405020304" pitchFamily="18" charset="0"/>
                        <a:cs typeface="Times New Roman" panose="02020603050405020304" pitchFamily="18" charset="0"/>
                      </a:endParaRP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những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qua </a:t>
                      </a:r>
                      <a:r>
                        <a:rPr lang="en-US" sz="3800" baseline="0" dirty="0" err="1">
                          <a:latin typeface="Times New Roman" panose="02020603050405020304" pitchFamily="18" charset="0"/>
                          <a:cs typeface="Times New Roman" panose="02020603050405020304" pitchFamily="18" charset="0"/>
                        </a:rPr>
                        <a:t>đường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cậu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bé</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490219827"/>
                  </a:ext>
                </a:extLst>
              </a:tr>
            </a:tbl>
          </a:graphicData>
        </a:graphic>
      </p:graphicFrame>
    </p:spTree>
    <p:extLst>
      <p:ext uri="{BB962C8B-B14F-4D97-AF65-F5344CB8AC3E}">
        <p14:creationId xmlns:p14="http://schemas.microsoft.com/office/powerpoint/2010/main" val="14148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4859DC5-21F6-98B7-6683-9E78DDB5748B}"/>
              </a:ext>
            </a:extLst>
          </p:cNvPr>
          <p:cNvGrpSpPr/>
          <p:nvPr/>
        </p:nvGrpSpPr>
        <p:grpSpPr>
          <a:xfrm>
            <a:off x="457200" y="381087"/>
            <a:ext cx="9296400" cy="1211822"/>
            <a:chOff x="-381000" y="381087"/>
            <a:chExt cx="4466165" cy="1211822"/>
          </a:xfrm>
        </p:grpSpPr>
        <p:sp>
          <p:nvSpPr>
            <p:cNvPr id="8" name="Freeform 6">
              <a:extLst>
                <a:ext uri="{FF2B5EF4-FFF2-40B4-BE49-F238E27FC236}">
                  <a16:creationId xmlns:a16="http://schemas.microsoft.com/office/drawing/2014/main" xmlns="" id="{3FA7EDCB-7996-0285-9951-8A8F21757FEE}"/>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Rectangle 8">
              <a:extLst>
                <a:ext uri="{FF2B5EF4-FFF2-40B4-BE49-F238E27FC236}">
                  <a16:creationId xmlns:a16="http://schemas.microsoft.com/office/drawing/2014/main" xmlns="" id="{DF124CD3-A2ED-D3C0-CC09-BC476C80475E}"/>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lang="en-US" sz="4800" b="1" dirty="0" smtClean="0">
                  <a:solidFill>
                    <a:prstClr val="black"/>
                  </a:solidFill>
                  <a:latin typeface="Times New Roman" pitchFamily="18" charset="0"/>
                  <a:cs typeface="Times New Roman" pitchFamily="18" charset="0"/>
                </a:rPr>
                <a:t>2/ </a:t>
              </a:r>
              <a:r>
                <a:rPr lang="en-US" sz="4800" b="1" dirty="0" err="1" smtClean="0">
                  <a:solidFill>
                    <a:prstClr val="black"/>
                  </a:solidFill>
                  <a:latin typeface="Times New Roman" pitchFamily="18" charset="0"/>
                  <a:cs typeface="Times New Roman" pitchFamily="18" charset="0"/>
                </a:rPr>
                <a:t>Trang</a:t>
              </a:r>
              <a:r>
                <a:rPr lang="en-US" sz="4800" b="1" dirty="0" smtClean="0">
                  <a:solidFill>
                    <a:prstClr val="black"/>
                  </a:solidFill>
                  <a:latin typeface="Times New Roman" pitchFamily="18" charset="0"/>
                  <a:cs typeface="Times New Roman" pitchFamily="18" charset="0"/>
                </a:rPr>
                <a:t> 70</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10" name="Freeform 5">
            <a:extLst>
              <a:ext uri="{FF2B5EF4-FFF2-40B4-BE49-F238E27FC236}">
                <a16:creationId xmlns:a16="http://schemas.microsoft.com/office/drawing/2014/main" xmlns=""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aphicFrame>
        <p:nvGraphicFramePr>
          <p:cNvPr id="4" name="Table 3">
            <a:extLst>
              <a:ext uri="{FF2B5EF4-FFF2-40B4-BE49-F238E27FC236}">
                <a16:creationId xmlns:a16="http://schemas.microsoft.com/office/drawing/2014/main" xmlns="" id="{AA67C258-C1B7-AC45-52EB-1AF0FD00C49D}"/>
              </a:ext>
            </a:extLst>
          </p:cNvPr>
          <p:cNvGraphicFramePr>
            <a:graphicFrameLocks noGrp="1"/>
          </p:cNvGraphicFramePr>
          <p:nvPr>
            <p:extLst>
              <p:ext uri="{D42A27DB-BD31-4B8C-83A1-F6EECF244321}">
                <p14:modId xmlns:p14="http://schemas.microsoft.com/office/powerpoint/2010/main" val="2243698521"/>
              </p:ext>
            </p:extLst>
          </p:nvPr>
        </p:nvGraphicFramePr>
        <p:xfrm>
          <a:off x="381000" y="1638300"/>
          <a:ext cx="17602200" cy="7802880"/>
        </p:xfrm>
        <a:graphic>
          <a:graphicData uri="http://schemas.openxmlformats.org/drawingml/2006/table">
            <a:tbl>
              <a:tblPr firstRow="1" bandRow="1">
                <a:tableStyleId>{5940675A-B579-460E-94D1-54222C63F5DA}</a:tableStyleId>
              </a:tblPr>
              <a:tblGrid>
                <a:gridCol w="7391400">
                  <a:extLst>
                    <a:ext uri="{9D8B030D-6E8A-4147-A177-3AD203B41FA5}">
                      <a16:colId xmlns:a16="http://schemas.microsoft.com/office/drawing/2014/main" xmlns="" val="628365876"/>
                    </a:ext>
                  </a:extLst>
                </a:gridCol>
                <a:gridCol w="3202517">
                  <a:extLst>
                    <a:ext uri="{9D8B030D-6E8A-4147-A177-3AD203B41FA5}">
                      <a16:colId xmlns:a16="http://schemas.microsoft.com/office/drawing/2014/main" xmlns="" val="1307534685"/>
                    </a:ext>
                  </a:extLst>
                </a:gridCol>
                <a:gridCol w="7008283">
                  <a:extLst>
                    <a:ext uri="{9D8B030D-6E8A-4147-A177-3AD203B41FA5}">
                      <a16:colId xmlns:a16="http://schemas.microsoft.com/office/drawing/2014/main" xmlns="" val="2810676888"/>
                    </a:ext>
                  </a:extLst>
                </a:gridCol>
              </a:tblGrid>
              <a:tr h="841322">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chêm</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xen</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686504254"/>
                  </a:ext>
                </a:extLst>
              </a:tr>
              <a:tr h="1215243">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Hàng vạn người đọc rất tinh, đã thuộc ba bài thu này, mà không thuộc được các bài thu khác (của các tác giả khác)</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bài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thơ</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Diệu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muốn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chứ</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Nguyễn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Khuyến</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300136510"/>
                  </a:ext>
                </a:extLst>
              </a:tr>
              <a:tr h="2710927">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Có về thăm “Vườn Bùi chốn cũ” – đây là “xứ Vườn Bùi” theo đồng bào gọi cả vùng Trung Lương nằm trong xã Yên Đổ cũ, chứ không phải chỉ là khu vườn của nhà ở cụ Nguyễn Khuyến – mới càng hiểu rõ bài “Ao thu lạnh lẽo nước trong veo”</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đây là “xứ Vườn Bùi” </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cụ Nguyễn Khuyến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Giải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cụm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từ</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Vườn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bùi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chốn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cũ</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hiểu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nhầm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phạm</a:t>
                      </a:r>
                      <a:r>
                        <a:rPr lang="en-US" sz="3800" baseline="0" dirty="0">
                          <a:latin typeface="Times New Roman" panose="02020603050405020304" pitchFamily="18" charset="0"/>
                          <a:cs typeface="Times New Roman" panose="02020603050405020304" pitchFamily="18" charset="0"/>
                        </a:rPr>
                        <a:t> vi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gian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được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4288816226"/>
                  </a:ext>
                </a:extLst>
              </a:tr>
            </a:tbl>
          </a:graphicData>
        </a:graphic>
      </p:graphicFrame>
    </p:spTree>
    <p:extLst>
      <p:ext uri="{BB962C8B-B14F-4D97-AF65-F5344CB8AC3E}">
        <p14:creationId xmlns:p14="http://schemas.microsoft.com/office/powerpoint/2010/main" val="9797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4859DC5-21F6-98B7-6683-9E78DDB5748B}"/>
              </a:ext>
            </a:extLst>
          </p:cNvPr>
          <p:cNvGrpSpPr/>
          <p:nvPr/>
        </p:nvGrpSpPr>
        <p:grpSpPr>
          <a:xfrm>
            <a:off x="-381000" y="381087"/>
            <a:ext cx="8001000" cy="1690451"/>
            <a:chOff x="-381000" y="381087"/>
            <a:chExt cx="4466165" cy="1690451"/>
          </a:xfrm>
        </p:grpSpPr>
        <p:sp>
          <p:nvSpPr>
            <p:cNvPr id="8" name="Freeform 6">
              <a:extLst>
                <a:ext uri="{FF2B5EF4-FFF2-40B4-BE49-F238E27FC236}">
                  <a16:creationId xmlns:a16="http://schemas.microsoft.com/office/drawing/2014/main" xmlns="" id="{3FA7EDCB-7996-0285-9951-8A8F21757FEE}"/>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Rectangle 8">
              <a:extLst>
                <a:ext uri="{FF2B5EF4-FFF2-40B4-BE49-F238E27FC236}">
                  <a16:creationId xmlns:a16="http://schemas.microsoft.com/office/drawing/2014/main" xmlns="" id="{DF124CD3-A2ED-D3C0-CC09-BC476C80475E}"/>
                </a:ext>
              </a:extLst>
            </p:cNvPr>
            <p:cNvSpPr/>
            <p:nvPr/>
          </p:nvSpPr>
          <p:spPr>
            <a:xfrm>
              <a:off x="381000" y="501878"/>
              <a:ext cx="370416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lang="en-US" sz="4800" b="1" dirty="0" smtClean="0">
                  <a:solidFill>
                    <a:prstClr val="black"/>
                  </a:solidFill>
                  <a:latin typeface="Times New Roman" pitchFamily="18" charset="0"/>
                  <a:cs typeface="Times New Roman" pitchFamily="18" charset="0"/>
                </a:rPr>
                <a:t>2/ </a:t>
              </a:r>
              <a:r>
                <a:rPr lang="en-US" sz="4800" b="1" dirty="0" err="1" smtClean="0">
                  <a:solidFill>
                    <a:prstClr val="black"/>
                  </a:solidFill>
                  <a:latin typeface="Times New Roman" pitchFamily="18" charset="0"/>
                  <a:cs typeface="Times New Roman" pitchFamily="18" charset="0"/>
                </a:rPr>
                <a:t>Trang</a:t>
              </a:r>
              <a:r>
                <a:rPr lang="en-US" sz="4800" b="1" dirty="0" smtClean="0">
                  <a:solidFill>
                    <a:prstClr val="black"/>
                  </a:solidFill>
                  <a:latin typeface="Times New Roman" pitchFamily="18" charset="0"/>
                  <a:cs typeface="Times New Roman" pitchFamily="18" charset="0"/>
                </a:rPr>
                <a:t> 70</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10" name="Freeform 5">
            <a:extLst>
              <a:ext uri="{FF2B5EF4-FFF2-40B4-BE49-F238E27FC236}">
                <a16:creationId xmlns:a16="http://schemas.microsoft.com/office/drawing/2014/main" xmlns=""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aphicFrame>
        <p:nvGraphicFramePr>
          <p:cNvPr id="2" name="Table 1">
            <a:extLst>
              <a:ext uri="{FF2B5EF4-FFF2-40B4-BE49-F238E27FC236}">
                <a16:creationId xmlns:a16="http://schemas.microsoft.com/office/drawing/2014/main" xmlns="" id="{B6853D8A-B52E-E754-4A43-42ADAFA2E19D}"/>
              </a:ext>
            </a:extLst>
          </p:cNvPr>
          <p:cNvGraphicFramePr>
            <a:graphicFrameLocks noGrp="1"/>
          </p:cNvGraphicFramePr>
          <p:nvPr>
            <p:extLst>
              <p:ext uri="{D42A27DB-BD31-4B8C-83A1-F6EECF244321}">
                <p14:modId xmlns:p14="http://schemas.microsoft.com/office/powerpoint/2010/main" val="1311806739"/>
              </p:ext>
            </p:extLst>
          </p:nvPr>
        </p:nvGraphicFramePr>
        <p:xfrm>
          <a:off x="838200" y="1943100"/>
          <a:ext cx="16459200" cy="7223760"/>
        </p:xfrm>
        <a:graphic>
          <a:graphicData uri="http://schemas.openxmlformats.org/drawingml/2006/table">
            <a:tbl>
              <a:tblPr firstRow="1" bandRow="1">
                <a:tableStyleId>{5940675A-B579-460E-94D1-54222C63F5DA}</a:tableStyleId>
              </a:tblPr>
              <a:tblGrid>
                <a:gridCol w="6705600">
                  <a:extLst>
                    <a:ext uri="{9D8B030D-6E8A-4147-A177-3AD203B41FA5}">
                      <a16:colId xmlns:a16="http://schemas.microsoft.com/office/drawing/2014/main" xmlns="" val="628365876"/>
                    </a:ext>
                  </a:extLst>
                </a:gridCol>
                <a:gridCol w="3200400">
                  <a:extLst>
                    <a:ext uri="{9D8B030D-6E8A-4147-A177-3AD203B41FA5}">
                      <a16:colId xmlns:a16="http://schemas.microsoft.com/office/drawing/2014/main" xmlns="" val="1307534685"/>
                    </a:ext>
                  </a:extLst>
                </a:gridCol>
                <a:gridCol w="6553200">
                  <a:extLst>
                    <a:ext uri="{9D8B030D-6E8A-4147-A177-3AD203B41FA5}">
                      <a16:colId xmlns:a16="http://schemas.microsoft.com/office/drawing/2014/main" xmlns="" val="2810676888"/>
                    </a:ext>
                  </a:extLst>
                </a:gridCol>
              </a:tblGrid>
              <a:tr h="841322">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chêm</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xen</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686504254"/>
                  </a:ext>
                </a:extLst>
              </a:tr>
              <a:tr h="1698224">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Chiều hôm đó, bọn mèo ngạc nhiên khi không thấy con hải âu xuất hiện để xơi món yêu thích – món mực ống mà Xe-cret-ta-ri-ô chôm được từ bếp nhà hàng.</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món mực ống mà Xe-cret-ta-ri-ô chôm được từ bếp nhà hàng</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món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yêu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con </a:t>
                      </a:r>
                      <a:r>
                        <a:rPr lang="en-US" sz="3800" baseline="0" dirty="0" err="1">
                          <a:latin typeface="Times New Roman" panose="02020603050405020304" pitchFamily="18" charset="0"/>
                          <a:cs typeface="Times New Roman" panose="02020603050405020304" pitchFamily="18" charset="0"/>
                        </a:rPr>
                        <a:t>hải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âu</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011003752"/>
                  </a:ext>
                </a:extLst>
              </a:tr>
              <a:tr h="1215243">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d. Đọc văn (phân tích, bình giảng, bình luận) tất yếu phải tôn trọng văn bản, từ ngôn từ đến hình tượng.</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phân tích, bình giảng, bình luận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hơn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hoạt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động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có</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liên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quan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văn</a:t>
                      </a:r>
                      <a:r>
                        <a:rPr lang="en-US" sz="3800" baseline="0" dirty="0">
                          <a:latin typeface="Times New Roman" panose="02020603050405020304" pitchFamily="18" charset="0"/>
                          <a:cs typeface="Times New Roman" panose="02020603050405020304" pitchFamily="18" charset="0"/>
                        </a:rPr>
                        <a:t>”, ý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rằng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luận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cũng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kết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quả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việc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văn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4289786698"/>
                  </a:ext>
                </a:extLst>
              </a:tr>
            </a:tbl>
          </a:graphicData>
        </a:graphic>
      </p:graphicFrame>
    </p:spTree>
    <p:extLst>
      <p:ext uri="{BB962C8B-B14F-4D97-AF65-F5344CB8AC3E}">
        <p14:creationId xmlns:p14="http://schemas.microsoft.com/office/powerpoint/2010/main" val="39770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6CC0559-F39A-3C3F-D45E-3414E892D68B}"/>
              </a:ext>
            </a:extLst>
          </p:cNvPr>
          <p:cNvGrpSpPr/>
          <p:nvPr/>
        </p:nvGrpSpPr>
        <p:grpSpPr>
          <a:xfrm>
            <a:off x="-381000" y="381087"/>
            <a:ext cx="9601200" cy="1690451"/>
            <a:chOff x="-381000" y="381087"/>
            <a:chExt cx="4466165" cy="1690451"/>
          </a:xfrm>
        </p:grpSpPr>
        <p:sp>
          <p:nvSpPr>
            <p:cNvPr id="7" name="Freeform 6">
              <a:extLst>
                <a:ext uri="{FF2B5EF4-FFF2-40B4-BE49-F238E27FC236}">
                  <a16:creationId xmlns:a16="http://schemas.microsoft.com/office/drawing/2014/main" xmlns="" id="{EEAFD9AE-D8A3-6E0D-A068-A793CF01E522}"/>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xmlns="" id="{DF18804F-6B6A-743C-EC62-5E0CC9E08C4C}"/>
                </a:ext>
              </a:extLst>
            </p:cNvPr>
            <p:cNvSpPr/>
            <p:nvPr/>
          </p:nvSpPr>
          <p:spPr>
            <a:xfrm>
              <a:off x="381000" y="501878"/>
              <a:ext cx="370416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1"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3/ </a:t>
              </a:r>
              <a:r>
                <a:rPr kumimoji="0" lang="en-US" sz="4800" b="1"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Trang</a:t>
              </a:r>
              <a:r>
                <a:rPr kumimoji="0" lang="en-US" sz="4800" b="1"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70</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9" name="Freeform 5">
            <a:extLst>
              <a:ext uri="{FF2B5EF4-FFF2-40B4-BE49-F238E27FC236}">
                <a16:creationId xmlns:a16="http://schemas.microsoft.com/office/drawing/2014/main" xmlns="" id="{390996D1-08FE-94C7-A61B-0C022F0CDD40}"/>
              </a:ext>
            </a:extLst>
          </p:cNvPr>
          <p:cNvSpPr/>
          <p:nvPr/>
        </p:nvSpPr>
        <p:spPr>
          <a:xfrm>
            <a:off x="15925800" y="-876300"/>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aphicFrame>
        <p:nvGraphicFramePr>
          <p:cNvPr id="5" name="Table 4">
            <a:extLst>
              <a:ext uri="{FF2B5EF4-FFF2-40B4-BE49-F238E27FC236}">
                <a16:creationId xmlns:a16="http://schemas.microsoft.com/office/drawing/2014/main" xmlns="" id="{45830CA2-E6E4-2D62-BD78-35C309B01E98}"/>
              </a:ext>
            </a:extLst>
          </p:cNvPr>
          <p:cNvGraphicFramePr>
            <a:graphicFrameLocks noGrp="1"/>
          </p:cNvGraphicFramePr>
          <p:nvPr>
            <p:extLst>
              <p:ext uri="{D42A27DB-BD31-4B8C-83A1-F6EECF244321}">
                <p14:modId xmlns:p14="http://schemas.microsoft.com/office/powerpoint/2010/main" val="3715648523"/>
              </p:ext>
            </p:extLst>
          </p:nvPr>
        </p:nvGraphicFramePr>
        <p:xfrm>
          <a:off x="876300" y="1866900"/>
          <a:ext cx="16535400" cy="7680960"/>
        </p:xfrm>
        <a:graphic>
          <a:graphicData uri="http://schemas.openxmlformats.org/drawingml/2006/table">
            <a:tbl>
              <a:tblPr firstRow="1" bandRow="1">
                <a:tableStyleId>{5940675A-B579-460E-94D1-54222C63F5DA}</a:tableStyleId>
              </a:tblPr>
              <a:tblGrid>
                <a:gridCol w="11758507">
                  <a:extLst>
                    <a:ext uri="{9D8B030D-6E8A-4147-A177-3AD203B41FA5}">
                      <a16:colId xmlns:a16="http://schemas.microsoft.com/office/drawing/2014/main" xmlns="" val="628365876"/>
                    </a:ext>
                  </a:extLst>
                </a:gridCol>
                <a:gridCol w="4776893">
                  <a:extLst>
                    <a:ext uri="{9D8B030D-6E8A-4147-A177-3AD203B41FA5}">
                      <a16:colId xmlns:a16="http://schemas.microsoft.com/office/drawing/2014/main" xmlns="" val="1307534685"/>
                    </a:ext>
                  </a:extLst>
                </a:gridCol>
              </a:tblGrid>
              <a:tr h="370840">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biệt</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lập</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686504254"/>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Và hẳn vì buồn nên Ánh Vàng muốn được nhìn thấy những điều mới mẻ.</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Hẳn</a:t>
                      </a:r>
                      <a:r>
                        <a:rPr lang="en-US" sz="3800" dirty="0">
                          <a:latin typeface="Times New Roman" panose="02020603050405020304" pitchFamily="18" charset="0"/>
                          <a:cs typeface="Times New Roman" panose="02020603050405020304" pitchFamily="18" charset="0"/>
                        </a:rPr>
                        <a:t> - </a:t>
                      </a:r>
                      <a:r>
                        <a:rPr lang="en-US" sz="380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thái</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300136510"/>
                  </a:ext>
                </a:extLst>
              </a:tr>
              <a:tr h="762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Mùa xuân của tôi – mùa xuân Bắc Việt, mùa xuân của Hà Nội – là mùa xuân có mưa riêu riêu, gió lành lạnh, có tiếng nhạn kêu trong đêm xanh, có tiếng trống chèo vọng lại từ những thôn xóm xa xa, có câu hát huê tình của cô gái đẹp như thơ mộng…</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Mùa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Bắc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Việt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mùa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Nội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xen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4288816226"/>
                  </a:ext>
                </a:extLst>
              </a:tr>
              <a:tr h="1524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Này bác có lợn kia ơi! Từ lúc mặc cái áo mới này, tôi chẳng thấy con lợn nào chạy qua đây cả!</a:t>
                      </a:r>
                    </a:p>
                  </a:txBody>
                  <a:tcPr>
                    <a:solidFill>
                      <a:schemeClr val="bg1"/>
                    </a:solidFill>
                  </a:tcPr>
                </a:tc>
                <a:tc>
                  <a:txBody>
                    <a:bodyPr/>
                    <a:lstStyle/>
                    <a:p>
                      <a:pPr algn="ctr"/>
                      <a:r>
                        <a:rPr lang="vi-VN" sz="3800" dirty="0">
                          <a:latin typeface="Times New Roman" panose="02020603050405020304" pitchFamily="18" charset="0"/>
                          <a:cs typeface="Times New Roman" panose="02020603050405020304" pitchFamily="18" charset="0"/>
                        </a:rPr>
                        <a:t>Ơ</a:t>
                      </a:r>
                      <a:r>
                        <a:rPr lang="en-US" sz="3800" dirty="0" err="1">
                          <a:latin typeface="Times New Roman" panose="02020603050405020304" pitchFamily="18" charset="0"/>
                          <a:cs typeface="Times New Roman" panose="02020603050405020304" pitchFamily="18" charset="0"/>
                        </a:rPr>
                        <a:t>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đáp</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410331293"/>
                  </a:ext>
                </a:extLst>
              </a:tr>
              <a:tr h="762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d. Ôi những vạt ruộng vàng</a:t>
                      </a:r>
                    </a:p>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Chiều nay rung rinh lúa ngả.</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Ôi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cảm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109538323"/>
                  </a:ext>
                </a:extLst>
              </a:tr>
            </a:tbl>
          </a:graphicData>
        </a:graphic>
      </p:graphicFrame>
    </p:spTree>
    <p:extLst>
      <p:ext uri="{BB962C8B-B14F-4D97-AF65-F5344CB8AC3E}">
        <p14:creationId xmlns:p14="http://schemas.microsoft.com/office/powerpoint/2010/main" val="35227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xmlns=""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12" name="Freeform 10">
            <a:extLst>
              <a:ext uri="{FF2B5EF4-FFF2-40B4-BE49-F238E27FC236}">
                <a16:creationId xmlns:a16="http://schemas.microsoft.com/office/drawing/2014/main" xmlns="" id="{C519EE04-94B5-BC10-0EC4-2A1D277565AC}"/>
              </a:ext>
            </a:extLst>
          </p:cNvPr>
          <p:cNvSpPr/>
          <p:nvPr/>
        </p:nvSpPr>
        <p:spPr>
          <a:xfrm>
            <a:off x="13665236" y="6172200"/>
            <a:ext cx="4354286" cy="4114800"/>
          </a:xfrm>
          <a:custGeom>
            <a:avLst/>
            <a:gdLst/>
            <a:ahLst/>
            <a:cxnLst/>
            <a:rect l="l" t="t" r="r" b="b"/>
            <a:pathLst>
              <a:path w="4354286" h="4114800">
                <a:moveTo>
                  <a:pt x="0" y="0"/>
                </a:moveTo>
                <a:lnTo>
                  <a:pt x="4354285" y="0"/>
                </a:lnTo>
                <a:lnTo>
                  <a:pt x="435428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4" name="Rounded Rectangle 9">
            <a:extLst>
              <a:ext uri="{FF2B5EF4-FFF2-40B4-BE49-F238E27FC236}">
                <a16:creationId xmlns:a16="http://schemas.microsoft.com/office/drawing/2014/main" xmlns="" id="{FAE9044B-24B1-2726-87BB-CD9BDDA55903}"/>
              </a:ext>
            </a:extLst>
          </p:cNvPr>
          <p:cNvSpPr/>
          <p:nvPr/>
        </p:nvSpPr>
        <p:spPr>
          <a:xfrm>
            <a:off x="3581400" y="1028700"/>
            <a:ext cx="10744200" cy="101505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1370237" rtl="0" eaLnBrk="1" fontAlgn="auto" latinLnBrk="0" hangingPunct="1">
              <a:lnSpc>
                <a:spcPct val="150000"/>
              </a:lnSpc>
              <a:spcBef>
                <a:spcPts val="0"/>
              </a:spcBef>
              <a:spcAft>
                <a:spcPts val="0"/>
              </a:spcAft>
              <a:buClrTx/>
              <a:buSzTx/>
              <a:buFontTx/>
              <a:buNone/>
              <a:tabLst/>
              <a:defRPr/>
            </a:pPr>
            <a:r>
              <a:rPr kumimoji="0" lang="en-US" altLang="ko-KR" sz="72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Bài</a:t>
            </a:r>
            <a:r>
              <a:rPr kumimoji="0" lang="en-US" altLang="ko-KR" sz="7200" b="0" i="0" u="none" strike="noStrike" kern="1200" cap="none" spc="0" normalizeH="0" noProof="0" dirty="0" smtClean="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4: </a:t>
            </a:r>
            <a:r>
              <a:rPr kumimoji="0" lang="en-US" altLang="ko-KR" sz="72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Xây</a:t>
            </a:r>
            <a:r>
              <a:rPr kumimoji="0" lang="en-US" altLang="ko-KR" sz="7200" b="0" i="0" u="none" strike="noStrike" kern="1200" cap="none" spc="0" normalizeH="0" baseline="0" noProof="0" dirty="0" smtClean="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7200" b="0" i="0" u="none" strike="noStrike" kern="1200" cap="none" spc="0" normalizeH="0" baseline="0" noProof="0" dirty="0" err="1">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dựng</a:t>
            </a:r>
            <a:r>
              <a:rPr kumimoji="0" lang="en-US" altLang="ko-KR" sz="7200" b="0" i="0" u="none" strike="noStrike" kern="1200" cap="none" spc="0" normalizeH="0" baseline="0" noProof="0" dirty="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7200" b="0" i="0" u="none" strike="noStrike" kern="1200" cap="none" spc="0" normalizeH="0" baseline="0" noProof="0" dirty="0" err="1">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hội</a:t>
            </a:r>
            <a:r>
              <a:rPr kumimoji="0" lang="en-US" altLang="ko-KR" sz="7200" b="0" i="0" u="none" strike="noStrike" kern="1200" cap="none" spc="0" normalizeH="0" baseline="0" noProof="0" dirty="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7200" b="0" i="0" u="none" strike="noStrike" kern="1200" cap="none" spc="0" normalizeH="0" baseline="0" noProof="0" dirty="0" err="1">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thoại</a:t>
            </a:r>
            <a:endParaRPr kumimoji="0" lang="ko-KR" alt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5" name="Rectangle 14">
            <a:extLst>
              <a:ext uri="{FF2B5EF4-FFF2-40B4-BE49-F238E27FC236}">
                <a16:creationId xmlns:a16="http://schemas.microsoft.com/office/drawing/2014/main" xmlns="" id="{18B3B871-F34C-FF2C-571E-BB47D3CB57D9}"/>
              </a:ext>
            </a:extLst>
          </p:cNvPr>
          <p:cNvSpPr/>
          <p:nvPr/>
        </p:nvSpPr>
        <p:spPr>
          <a:xfrm>
            <a:off x="1905000" y="3133516"/>
            <a:ext cx="134874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cặp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gọi</a:t>
            </a:r>
            <a:r>
              <a:rPr lang="en-US" sz="4400" dirty="0" smtClean="0">
                <a:solidFill>
                  <a:prstClr val="black"/>
                </a:solidFill>
                <a:latin typeface="Times New Roman" panose="02020603050405020304" pitchFamily="18" charset="0"/>
                <a:cs typeface="Times New Roman" panose="02020603050405020304" pitchFamily="18" charset="0"/>
              </a:rPr>
              <a:t> - </a:t>
            </a:r>
            <a:r>
              <a:rPr lang="en-US" sz="4400" dirty="0" err="1" smtClean="0">
                <a:solidFill>
                  <a:prstClr val="black"/>
                </a:solidFill>
                <a:latin typeface="Times New Roman" panose="02020603050405020304" pitchFamily="18" charset="0"/>
                <a:cs typeface="Times New Roman" panose="02020603050405020304" pitchFamily="18" charset="0"/>
              </a:rPr>
              <a:t>đáp</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chêm</a:t>
            </a:r>
            <a:r>
              <a:rPr kumimoji="0" lang="en-US" sz="4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xen</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56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5DC2124-5DC4-3459-A81C-6A6355059C36}"/>
              </a:ext>
            </a:extLst>
          </p:cNvPr>
          <p:cNvPicPr>
            <a:picLocks noChangeAspect="1"/>
          </p:cNvPicPr>
          <p:nvPr/>
        </p:nvPicPr>
        <p:blipFill>
          <a:blip r:embed="rId3"/>
          <a:stretch>
            <a:fillRect/>
          </a:stretch>
        </p:blipFill>
        <p:spPr>
          <a:xfrm>
            <a:off x="0" y="45486"/>
            <a:ext cx="18288000" cy="10196028"/>
          </a:xfrm>
          <a:prstGeom prst="rect">
            <a:avLst/>
          </a:prstGeom>
        </p:spPr>
      </p:pic>
    </p:spTree>
    <p:extLst>
      <p:ext uri="{BB962C8B-B14F-4D97-AF65-F5344CB8AC3E}">
        <p14:creationId xmlns:p14="http://schemas.microsoft.com/office/powerpoint/2010/main" val="1264155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5DC2124-5DC4-3459-A81C-6A6355059C36}"/>
              </a:ext>
            </a:extLst>
          </p:cNvPr>
          <p:cNvPicPr>
            <a:picLocks noChangeAspect="1"/>
          </p:cNvPicPr>
          <p:nvPr/>
        </p:nvPicPr>
        <p:blipFill>
          <a:blip r:embed="rId3"/>
          <a:stretch>
            <a:fillRect/>
          </a:stretch>
        </p:blipFill>
        <p:spPr>
          <a:xfrm>
            <a:off x="0" y="45486"/>
            <a:ext cx="18288000" cy="10196028"/>
          </a:xfrm>
          <a:prstGeom prst="rect">
            <a:avLst/>
          </a:prstGeom>
        </p:spPr>
      </p:pic>
    </p:spTree>
    <p:extLst>
      <p:ext uri="{BB962C8B-B14F-4D97-AF65-F5344CB8AC3E}">
        <p14:creationId xmlns:p14="http://schemas.microsoft.com/office/powerpoint/2010/main" val="317446573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
            <a:ext cx="14457984" cy="4801314"/>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                                   </a:t>
            </a:r>
            <a:r>
              <a:rPr lang="en-US" sz="4800" dirty="0" smtClean="0">
                <a:solidFill>
                  <a:srgbClr val="FF0000"/>
                </a:solidFill>
                <a:latin typeface="Times New Roman" panose="02020603050405020304" pitchFamily="18" charset="0"/>
                <a:cs typeface="Times New Roman" panose="02020603050405020304" pitchFamily="18" charset="0"/>
              </a:rPr>
              <a:t>*</a:t>
            </a:r>
            <a:r>
              <a:rPr lang="en-US" sz="4800" b="1" dirty="0" smtClean="0">
                <a:solidFill>
                  <a:srgbClr val="FF0000"/>
                </a:solidFill>
                <a:latin typeface="Times New Roman" panose="02020603050405020304" pitchFamily="18" charset="0"/>
                <a:cs typeface="Times New Roman" panose="02020603050405020304" pitchFamily="18" charset="0"/>
              </a:rPr>
              <a:t>HƯỚNG DẪN VỀ NHÀ</a:t>
            </a:r>
          </a:p>
          <a:p>
            <a:pPr marL="285750" indent="-285750">
              <a:buFontTx/>
              <a:buChar char="-"/>
            </a:pPr>
            <a:r>
              <a:rPr lang="en-US" sz="4800" dirty="0" err="1" smtClean="0">
                <a:latin typeface="Times New Roman" panose="02020603050405020304" pitchFamily="18" charset="0"/>
                <a:cs typeface="Times New Roman" panose="02020603050405020304" pitchFamily="18" charset="0"/>
              </a:rPr>
              <a:t>Học</a:t>
            </a:r>
            <a:r>
              <a:rPr lang="en-US" sz="4800" dirty="0" smtClean="0">
                <a:latin typeface="Times New Roman" panose="02020603050405020304" pitchFamily="18" charset="0"/>
                <a:cs typeface="Times New Roman" panose="02020603050405020304" pitchFamily="18" charset="0"/>
              </a:rPr>
              <a:t> - </a:t>
            </a:r>
            <a:r>
              <a:rPr lang="en-US" sz="4800" dirty="0" err="1" smtClean="0">
                <a:latin typeface="Times New Roman" panose="02020603050405020304" pitchFamily="18" charset="0"/>
                <a:cs typeface="Times New Roman" panose="02020603050405020304" pitchFamily="18" charset="0"/>
              </a:rPr>
              <a:t>hiểu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thành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phần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biệt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lập</a:t>
            </a:r>
            <a:endParaRPr lang="en-US" sz="4800" dirty="0" smtClean="0">
              <a:latin typeface="Times New Roman" panose="02020603050405020304" pitchFamily="18" charset="0"/>
              <a:cs typeface="Times New Roman" panose="02020603050405020304" pitchFamily="18" charset="0"/>
            </a:endParaRPr>
          </a:p>
          <a:p>
            <a:pPr marL="285750" indent="-285750">
              <a:buFontTx/>
              <a:buChar char="-"/>
            </a:pPr>
            <a:r>
              <a:rPr lang="en-US" sz="4800" dirty="0" err="1" smtClean="0">
                <a:latin typeface="Times New Roman" panose="02020603050405020304" pitchFamily="18" charset="0"/>
                <a:cs typeface="Times New Roman" panose="02020603050405020304" pitchFamily="18" charset="0"/>
              </a:rPr>
              <a:t>Hoàn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thành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bài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tập</a:t>
            </a:r>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Chuẩn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bị</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bài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Soạn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văn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bản</a:t>
            </a:r>
            <a:r>
              <a:rPr lang="en-US" sz="4800" dirty="0" smtClean="0">
                <a:latin typeface="Times New Roman" panose="02020603050405020304" pitchFamily="18" charset="0"/>
                <a:cs typeface="Times New Roman" panose="02020603050405020304" pitchFamily="18" charset="0"/>
              </a:rPr>
              <a:t> 3: </a:t>
            </a:r>
            <a:r>
              <a:rPr lang="en-US" sz="4800" dirty="0" err="1" smtClean="0">
                <a:latin typeface="Times New Roman" panose="02020603050405020304" pitchFamily="18" charset="0"/>
                <a:cs typeface="Times New Roman" panose="02020603050405020304" pitchFamily="18" charset="0"/>
              </a:rPr>
              <a:t>Xe</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đêm</a:t>
            </a:r>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Đọc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kĩ</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văn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bản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tóm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tắt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văn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bản</a:t>
            </a:r>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Trả</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lời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câu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hỏi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trong</a:t>
            </a:r>
            <a:r>
              <a:rPr lang="en-US" sz="4800" dirty="0" smtClean="0">
                <a:latin typeface="Times New Roman" panose="02020603050405020304" pitchFamily="18" charset="0"/>
                <a:cs typeface="Times New Roman" panose="02020603050405020304" pitchFamily="18" charset="0"/>
              </a:rPr>
              <a:t> SGK</a:t>
            </a:r>
          </a:p>
          <a:p>
            <a:pPr marL="285750" indent="-285750">
              <a:buFontTx/>
              <a:buChar char="-"/>
            </a:pPr>
            <a:endParaRPr lang="en-US" dirty="0"/>
          </a:p>
        </p:txBody>
      </p:sp>
    </p:spTree>
    <p:extLst>
      <p:ext uri="{BB962C8B-B14F-4D97-AF65-F5344CB8AC3E}">
        <p14:creationId xmlns:p14="http://schemas.microsoft.com/office/powerpoint/2010/main" val="29472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277E0D89-6A4D-BB43-1FB6-FD8CA3F05879}"/>
              </a:ext>
            </a:extLst>
          </p:cNvPr>
          <p:cNvSpPr txBox="1">
            <a:spLocks/>
          </p:cNvSpPr>
          <p:nvPr/>
        </p:nvSpPr>
        <p:spPr>
          <a:xfrm>
            <a:off x="228600" y="-521054"/>
            <a:ext cx="17449800" cy="405855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100" b="1" dirty="0" err="1">
                <a:solidFill>
                  <a:srgbClr val="FF0000"/>
                </a:solidFill>
                <a:latin typeface="Times New Roman" panose="02020603050405020304" pitchFamily="18" charset="0"/>
                <a:cs typeface="Times New Roman" panose="02020603050405020304" pitchFamily="18" charset="0"/>
              </a:rPr>
              <a:t>Bài</a:t>
            </a:r>
            <a:r>
              <a:rPr lang="en-US" sz="8100" b="1" dirty="0">
                <a:solidFill>
                  <a:srgbClr val="FF0000"/>
                </a:solidFill>
                <a:latin typeface="Times New Roman" panose="02020603050405020304" pitchFamily="18" charset="0"/>
                <a:cs typeface="Times New Roman" panose="02020603050405020304" pitchFamily="18" charset="0"/>
              </a:rPr>
              <a:t> </a:t>
            </a:r>
            <a:r>
              <a:rPr lang="en-US" sz="8100" b="1" dirty="0" smtClean="0">
                <a:solidFill>
                  <a:srgbClr val="FF0000"/>
                </a:solidFill>
                <a:latin typeface="Times New Roman" panose="02020603050405020304" pitchFamily="18" charset="0"/>
                <a:cs typeface="Times New Roman" panose="02020603050405020304" pitchFamily="18" charset="0"/>
              </a:rPr>
              <a:t>8: NHÀ VĂN VÀ TRANG VIẾT</a:t>
            </a:r>
            <a:endParaRPr lang="en-US" sz="8100" b="1" dirty="0">
              <a:solidFill>
                <a:srgbClr val="FF0000"/>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xmlns="" id="{D663FF1D-50E3-EEA4-E912-D4EF4539FFA5}"/>
              </a:ext>
            </a:extLst>
          </p:cNvPr>
          <p:cNvSpPr txBox="1">
            <a:spLocks/>
          </p:cNvSpPr>
          <p:nvPr/>
        </p:nvSpPr>
        <p:spPr>
          <a:xfrm>
            <a:off x="2390116" y="2589276"/>
            <a:ext cx="12011684" cy="2212848"/>
          </a:xfrm>
          <a:prstGeom prst="rect">
            <a:avLst/>
          </a:prstGeom>
        </p:spPr>
        <p:txBody>
          <a:bodyPr vert="horz" lIns="137160" tIns="68580" rIns="137160" bIns="6858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7600" b="1" dirty="0" err="1">
                <a:solidFill>
                  <a:srgbClr val="FF0000"/>
                </a:solidFill>
                <a:latin typeface="Times New Roman" panose="02020603050405020304" pitchFamily="18" charset="0"/>
                <a:cs typeface="Times New Roman" panose="02020603050405020304" pitchFamily="18" charset="0"/>
              </a:rPr>
              <a:t>Tiết</a:t>
            </a:r>
            <a:r>
              <a:rPr lang="en-US" sz="17600" b="1" dirty="0">
                <a:solidFill>
                  <a:srgbClr val="FF0000"/>
                </a:solidFill>
                <a:latin typeface="Times New Roman" panose="02020603050405020304" pitchFamily="18" charset="0"/>
                <a:cs typeface="Times New Roman" panose="02020603050405020304" pitchFamily="18" charset="0"/>
              </a:rPr>
              <a:t> </a:t>
            </a:r>
            <a:r>
              <a:rPr lang="en-US" sz="17600" b="1" dirty="0" smtClean="0">
                <a:solidFill>
                  <a:srgbClr val="FF0000"/>
                </a:solidFill>
                <a:latin typeface="Times New Roman" panose="02020603050405020304" pitchFamily="18" charset="0"/>
                <a:cs typeface="Times New Roman" panose="02020603050405020304" pitchFamily="18" charset="0"/>
              </a:rPr>
              <a:t>109: </a:t>
            </a:r>
            <a:r>
              <a:rPr lang="en-US" sz="17600" b="1" dirty="0" err="1" smtClean="0">
                <a:solidFill>
                  <a:srgbClr val="FF0000"/>
                </a:solidFill>
                <a:latin typeface="Times New Roman" panose="02020603050405020304" pitchFamily="18" charset="0"/>
                <a:cs typeface="Times New Roman" panose="02020603050405020304" pitchFamily="18" charset="0"/>
              </a:rPr>
              <a:t>Thực</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hành</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tiếng</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Việt</a:t>
            </a:r>
            <a:endParaRPr lang="en-US" sz="17600" b="1" dirty="0" smtClean="0">
              <a:solidFill>
                <a:srgbClr val="FF0000"/>
              </a:solidFill>
              <a:latin typeface="Times New Roman" panose="02020603050405020304" pitchFamily="18" charset="0"/>
              <a:cs typeface="Times New Roman" panose="02020603050405020304" pitchFamily="18" charset="0"/>
            </a:endParaRPr>
          </a:p>
          <a:p>
            <a:pPr algn="ctr">
              <a:lnSpc>
                <a:spcPct val="130000"/>
              </a:lnSpc>
            </a:pP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Thành</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phần</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biệt</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lập</a:t>
            </a:r>
            <a:r>
              <a:rPr lang="en-US" sz="17600" b="1" dirty="0" smtClean="0">
                <a:solidFill>
                  <a:srgbClr val="FF0000"/>
                </a:solidFill>
                <a:latin typeface="Times New Roman" panose="02020603050405020304" pitchFamily="18" charset="0"/>
                <a:cs typeface="Times New Roman" panose="02020603050405020304" pitchFamily="18" charset="0"/>
              </a:rPr>
              <a:t>) (</a:t>
            </a:r>
            <a:r>
              <a:rPr lang="en-US" sz="17600" b="1" dirty="0" err="1" smtClean="0">
                <a:solidFill>
                  <a:srgbClr val="FF0000"/>
                </a:solidFill>
                <a:latin typeface="Times New Roman" panose="02020603050405020304" pitchFamily="18" charset="0"/>
                <a:cs typeface="Times New Roman" panose="02020603050405020304" pitchFamily="18" charset="0"/>
              </a:rPr>
              <a:t>Tiếp</a:t>
            </a:r>
            <a:r>
              <a:rPr lang="en-US" sz="17600" b="1" dirty="0" smtClean="0">
                <a:solidFill>
                  <a:srgbClr val="FF0000"/>
                </a:solidFill>
                <a:latin typeface="Times New Roman" panose="02020603050405020304" pitchFamily="18" charset="0"/>
                <a:cs typeface="Times New Roman" panose="02020603050405020304" pitchFamily="18" charset="0"/>
              </a:rPr>
              <a:t>)</a:t>
            </a:r>
          </a:p>
          <a:p>
            <a:pPr algn="ct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16193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p:nvPr/>
        </p:nvSpPr>
        <p:spPr>
          <a:xfrm>
            <a:off x="3657600" y="6057900"/>
            <a:ext cx="11201400" cy="295465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spc="-137" dirty="0">
                <a:solidFill>
                  <a:srgbClr val="FF0000"/>
                </a:solidFill>
                <a:latin typeface="#9Slide04 NewParis Headline" panose="02070500080000000003" pitchFamily="18" charset="0"/>
                <a:cs typeface="Times New Roman" pitchFamily="18" charset="0"/>
              </a:rPr>
              <a: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spc="-137" dirty="0" err="1">
                <a:solidFill>
                  <a:srgbClr val="FF0000"/>
                </a:solidFill>
                <a:latin typeface="#9Slide04 NewParis Headline" panose="02070500080000000003" pitchFamily="18" charset="0"/>
                <a:cs typeface="Times New Roman" pitchFamily="18" charset="0"/>
              </a:rPr>
              <a:t>Hình</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thành</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kiến</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thức</a:t>
            </a:r>
            <a:endParaRPr kumimoji="0" lang="en-US" sz="9600" b="1" i="0" u="none" strike="noStrike" kern="1200" cap="none" spc="-137" normalizeH="0" baseline="0" noProof="0" dirty="0">
              <a:ln>
                <a:noFill/>
              </a:ln>
              <a:solidFill>
                <a:srgbClr val="FF0000"/>
              </a:solidFill>
              <a:effectLst/>
              <a:uLnTx/>
              <a:uFillTx/>
              <a:latin typeface="#9Slide04 NewParis Headline" panose="02070500080000000003" pitchFamily="18" charset="0"/>
              <a:cs typeface="Times New Roman" pitchFamily="18" charset="0"/>
            </a:endParaRPr>
          </a:p>
        </p:txBody>
      </p:sp>
      <p:sp>
        <p:nvSpPr>
          <p:cNvPr id="2" name="Freeform 4">
            <a:extLst>
              <a:ext uri="{FF2B5EF4-FFF2-40B4-BE49-F238E27FC236}">
                <a16:creationId xmlns:a16="http://schemas.microsoft.com/office/drawing/2014/main" xmlns="" id="{739EBDD8-B62A-3E5F-7893-C92C46FB41B3}"/>
              </a:ext>
            </a:extLst>
          </p:cNvPr>
          <p:cNvSpPr/>
          <p:nvPr/>
        </p:nvSpPr>
        <p:spPr>
          <a:xfrm>
            <a:off x="3657600" y="-27709"/>
            <a:ext cx="10820400" cy="5780809"/>
          </a:xfrm>
          <a:custGeom>
            <a:avLst/>
            <a:gdLst/>
            <a:ahLst/>
            <a:cxnLst/>
            <a:rect l="l" t="t" r="r" b="b"/>
            <a:pathLst>
              <a:path w="5754965" h="4114800">
                <a:moveTo>
                  <a:pt x="0" y="0"/>
                </a:moveTo>
                <a:lnTo>
                  <a:pt x="5754965" y="0"/>
                </a:lnTo>
                <a:lnTo>
                  <a:pt x="5754965"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32386054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02E17F-000C-A5F9-08EE-249598C40235}"/>
              </a:ext>
            </a:extLst>
          </p:cNvPr>
          <p:cNvSpPr/>
          <p:nvPr/>
        </p:nvSpPr>
        <p:spPr>
          <a:xfrm>
            <a:off x="699655" y="1941862"/>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156715A-32C8-B7FB-4BB4-72E7976ECF46}"/>
              </a:ext>
            </a:extLst>
          </p:cNvPr>
          <p:cNvSpPr/>
          <p:nvPr/>
        </p:nvSpPr>
        <p:spPr>
          <a:xfrm>
            <a:off x="1295400" y="3015474"/>
            <a:ext cx="16383000" cy="1446550"/>
          </a:xfrm>
          <a:prstGeom prst="rect">
            <a:avLst/>
          </a:prstGeom>
        </p:spPr>
        <p:txBody>
          <a:bodyPr wrap="square">
            <a:spAutoFit/>
          </a:bodyPr>
          <a:lstStyle/>
          <a:p>
            <a:pPr algn="just" defTabSz="1371600">
              <a:spcAft>
                <a:spcPts val="1125"/>
              </a:spcAft>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trẻo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727DA748-BD45-A9F1-5D8C-AED5F1DCEB77}"/>
              </a:ext>
            </a:extLst>
          </p:cNvPr>
          <p:cNvSpPr/>
          <p:nvPr/>
        </p:nvSpPr>
        <p:spPr>
          <a:xfrm>
            <a:off x="2819400" y="4914900"/>
            <a:ext cx="8882899" cy="2800767"/>
          </a:xfrm>
          <a:prstGeom prst="rect">
            <a:avLst/>
          </a:prstGeom>
        </p:spPr>
        <p:txBody>
          <a:bodyPr wrap="square">
            <a:spAutoFit/>
          </a:bodyPr>
          <a:lstStyle/>
          <a:p>
            <a:pPr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2F7BFC0-6CB0-5F5B-E955-6F018F7F0CCC}"/>
              </a:ext>
            </a:extLst>
          </p:cNvPr>
          <p:cNvSpPr/>
          <p:nvPr/>
        </p:nvSpPr>
        <p:spPr>
          <a:xfrm>
            <a:off x="2819400" y="8168543"/>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chêm</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xen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phụ</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chú</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xmlns="" id="{1033E859-E6BF-2BFD-30F2-D3BDAAA7315A}"/>
              </a:ext>
            </a:extLst>
          </p:cNvPr>
          <p:cNvSpPr/>
          <p:nvPr/>
        </p:nvSpPr>
        <p:spPr>
          <a:xfrm rot="5878305">
            <a:off x="-76200" y="5551607"/>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 xmlns:asvg="http://schemas.microsoft.com/office/drawing/2016/SVG/main" r:embed="rId4"/>
                </a:ext>
              </a:extLst>
            </a:blip>
            <a:stretch>
              <a:fillRect t="-232761" r="-499472" b="-229128"/>
            </a:stretch>
          </a:blipFill>
        </p:spPr>
      </p:sp>
      <p:pic>
        <p:nvPicPr>
          <p:cNvPr id="7" name="Picture 6" descr="A person and children in a classroom&#10;&#10;Description automatically generated">
            <a:extLst>
              <a:ext uri="{FF2B5EF4-FFF2-40B4-BE49-F238E27FC236}">
                <a16:creationId xmlns:a16="http://schemas.microsoft.com/office/drawing/2014/main" xmlns="" id="{22F9E5F7-C596-8C58-094E-027787B2B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sp>
        <p:nvSpPr>
          <p:cNvPr id="6" name="Rectangle 5">
            <a:extLst>
              <a:ext uri="{FF2B5EF4-FFF2-40B4-BE49-F238E27FC236}">
                <a16:creationId xmlns:a16="http://schemas.microsoft.com/office/drawing/2014/main" xmlns="" id="{388DD4F4-EB9A-902B-588F-679BB2F3BBD9}"/>
              </a:ext>
            </a:extLst>
          </p:cNvPr>
          <p:cNvSpPr/>
          <p:nvPr/>
        </p:nvSpPr>
        <p:spPr>
          <a:xfrm>
            <a:off x="685800" y="854931"/>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Thành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a:t>
            </a:r>
            <a:r>
              <a:rPr lang="en-US" sz="44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 </a:t>
            </a:r>
            <a:r>
              <a:rPr lang="en-US" sz="44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4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156715A-32C8-B7FB-4BB4-72E7976ECF46}"/>
              </a:ext>
            </a:extLst>
          </p:cNvPr>
          <p:cNvSpPr/>
          <p:nvPr/>
        </p:nvSpPr>
        <p:spPr>
          <a:xfrm>
            <a:off x="1219200" y="1908464"/>
            <a:ext cx="16383000" cy="1446550"/>
          </a:xfrm>
          <a:prstGeom prst="rect">
            <a:avLst/>
          </a:prstGeom>
        </p:spPr>
        <p:txBody>
          <a:bodyPr wrap="square">
            <a:spAutoFit/>
          </a:bodyPr>
          <a:lstStyle/>
          <a:p>
            <a:pPr lvl="0"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727DA748-BD45-A9F1-5D8C-AED5F1DCEB77}"/>
              </a:ext>
            </a:extLst>
          </p:cNvPr>
          <p:cNvSpPr/>
          <p:nvPr/>
        </p:nvSpPr>
        <p:spPr>
          <a:xfrm>
            <a:off x="3048000" y="3883981"/>
            <a:ext cx="14478000" cy="2800767"/>
          </a:xfrm>
          <a:prstGeom prst="rect">
            <a:avLst/>
          </a:prstGeom>
        </p:spPr>
        <p:txBody>
          <a:bodyPr wrap="square">
            <a:spAutoFit/>
          </a:bodyPr>
          <a:lstStyle/>
          <a:p>
            <a:pPr lvl="0"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xmlns="" id="{82F7BFC0-6CB0-5F5B-E955-6F018F7F0CCC}"/>
              </a:ext>
            </a:extLst>
          </p:cNvPr>
          <p:cNvSpPr/>
          <p:nvPr/>
        </p:nvSpPr>
        <p:spPr>
          <a:xfrm>
            <a:off x="3048001" y="7156786"/>
            <a:ext cx="7543800" cy="1446550"/>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chêm</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xen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phụ</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chú</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xmlns="" id="{1033E859-E6BF-2BFD-30F2-D3BDAAA7315A}"/>
              </a:ext>
            </a:extLst>
          </p:cNvPr>
          <p:cNvSpPr/>
          <p:nvPr/>
        </p:nvSpPr>
        <p:spPr>
          <a:xfrm rot="5878305">
            <a:off x="-76200" y="5551607"/>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 xmlns:asvg="http://schemas.microsoft.com/office/drawing/2016/SVG/main" r:embed="rId4"/>
                </a:ext>
              </a:extLst>
            </a:blip>
            <a:stretch>
              <a:fillRect t="-232761" r="-499472" b="-229128"/>
            </a:stretch>
          </a:blipFill>
        </p:spPr>
      </p:sp>
      <p:pic>
        <p:nvPicPr>
          <p:cNvPr id="1026" name="Picture 2" descr="Tôi đi học: Áng văn xuôi đẫm chất thơ | Sở GDĐT Vĩnh Phúc">
            <a:extLst>
              <a:ext uri="{FF2B5EF4-FFF2-40B4-BE49-F238E27FC236}">
                <a16:creationId xmlns:a16="http://schemas.microsoft.com/office/drawing/2014/main" xmlns="" id="{C1F1CA0E-C031-FE15-7429-4FBCF51D1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0" y="644147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xmlns="" id="{FEF3FB61-FF72-DFCB-1D20-9B0EC8E320A2}"/>
              </a:ext>
            </a:extLst>
          </p:cNvPr>
          <p:cNvSpPr/>
          <p:nvPr/>
        </p:nvSpPr>
        <p:spPr>
          <a:xfrm>
            <a:off x="1371600" y="24765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Rectangle 6">
            <a:extLst>
              <a:ext uri="{FF2B5EF4-FFF2-40B4-BE49-F238E27FC236}">
                <a16:creationId xmlns:a16="http://schemas.microsoft.com/office/drawing/2014/main" xmlns="" id="{C442555C-6341-815B-59A4-85DFCF46A502}"/>
              </a:ext>
            </a:extLst>
          </p:cNvPr>
          <p:cNvSpPr/>
          <p:nvPr/>
        </p:nvSpPr>
        <p:spPr>
          <a:xfrm>
            <a:off x="6781800" y="4229100"/>
            <a:ext cx="10007540" cy="4296048"/>
          </a:xfrm>
          <a:prstGeom prst="rect">
            <a:avLst/>
          </a:prstGeom>
        </p:spPr>
        <p:txBody>
          <a:bodyPr wrap="square">
            <a:spAutoFit/>
          </a:bodyPr>
          <a:lstStyle/>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9">
            <a:extLst>
              <a:ext uri="{FF2B5EF4-FFF2-40B4-BE49-F238E27FC236}">
                <a16:creationId xmlns:a16="http://schemas.microsoft.com/office/drawing/2014/main" xmlns="" id="{2BAA7050-555E-69E5-8594-901342E54BBA}"/>
              </a:ext>
            </a:extLst>
          </p:cNvPr>
          <p:cNvSpPr/>
          <p:nvPr/>
        </p:nvSpPr>
        <p:spPr>
          <a:xfrm>
            <a:off x="7467600" y="2146653"/>
            <a:ext cx="8382000" cy="1905000"/>
          </a:xfrm>
          <a:prstGeom prst="roundRect">
            <a:avLst>
              <a:gd name="adj" fmla="val 50000"/>
            </a:avLst>
          </a:prstGeom>
          <a:solidFill>
            <a:srgbClr val="F8E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defTabSz="913491">
              <a:lnSpc>
                <a:spcPct val="150000"/>
              </a:lnSpc>
            </a:pPr>
            <a:r>
              <a:rPr lang="en-US" altLang="ko-KR" sz="4400" b="1"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rPr>
              <a:t>THÀNH PHẦN CHÊM XEN (PHỤ CHÚ)</a:t>
            </a:r>
            <a:endParaRPr lang="ko-KR" altLang="en-US" sz="4400" b="1"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24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156715A-32C8-B7FB-4BB4-72E7976ECF46}"/>
              </a:ext>
            </a:extLst>
          </p:cNvPr>
          <p:cNvSpPr/>
          <p:nvPr/>
        </p:nvSpPr>
        <p:spPr>
          <a:xfrm>
            <a:off x="1219200" y="1866900"/>
            <a:ext cx="16383000" cy="769441"/>
          </a:xfrm>
          <a:prstGeom prst="rect">
            <a:avLst/>
          </a:prstGeom>
        </p:spPr>
        <p:txBody>
          <a:bodyPr wrap="square">
            <a:spAutoFit/>
          </a:bodyPr>
          <a:lstStyle/>
          <a:p>
            <a:pPr lvl="0"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Anh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727DA748-BD45-A9F1-5D8C-AED5F1DCEB77}"/>
              </a:ext>
            </a:extLst>
          </p:cNvPr>
          <p:cNvSpPr/>
          <p:nvPr/>
        </p:nvSpPr>
        <p:spPr>
          <a:xfrm>
            <a:off x="2514600" y="3924298"/>
            <a:ext cx="6629400" cy="1446550"/>
          </a:xfrm>
          <a:prstGeom prst="rect">
            <a:avLst/>
          </a:prstGeom>
        </p:spPr>
        <p:txBody>
          <a:bodyPr wrap="square">
            <a:spAutoFit/>
          </a:bodyPr>
          <a:lstStyle/>
          <a:p>
            <a:pPr lvl="0" algn="just" defTabSz="1371600">
              <a:spcAft>
                <a:spcPts val="1125"/>
              </a:spcAft>
              <a:defRPr/>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2F7BFC0-6CB0-5F5B-E955-6F018F7F0CCC}"/>
              </a:ext>
            </a:extLst>
          </p:cNvPr>
          <p:cNvSpPr/>
          <p:nvPr/>
        </p:nvSpPr>
        <p:spPr>
          <a:xfrm>
            <a:off x="3109340" y="7004531"/>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xmlns="" id="{1033E859-E6BF-2BFD-30F2-D3BDAAA7315A}"/>
              </a:ext>
            </a:extLst>
          </p:cNvPr>
          <p:cNvSpPr/>
          <p:nvPr/>
        </p:nvSpPr>
        <p:spPr>
          <a:xfrm rot="5878305">
            <a:off x="-76200" y="5551606"/>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 xmlns:asvg="http://schemas.microsoft.com/office/drawing/2016/SVG/main" r:embed="rId4"/>
                </a:ext>
              </a:extLst>
            </a:blip>
            <a:stretch>
              <a:fillRect t="-232761" r="-499472" b="-229128"/>
            </a:stretch>
          </a:blipFill>
        </p:spPr>
      </p:sp>
      <p:pic>
        <p:nvPicPr>
          <p:cNvPr id="2050" name="Picture 2" descr="Dàn ý phân tích nhân vật Mon và Mên ngắn nhất">
            <a:extLst>
              <a:ext uri="{FF2B5EF4-FFF2-40B4-BE49-F238E27FC236}">
                <a16:creationId xmlns:a16="http://schemas.microsoft.com/office/drawing/2014/main" xmlns="" id="{1E31A321-E092-9674-CC89-CA669B5CB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3390900"/>
            <a:ext cx="7391400" cy="438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2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156715A-32C8-B7FB-4BB4-72E7976ECF46}"/>
              </a:ext>
            </a:extLst>
          </p:cNvPr>
          <p:cNvSpPr/>
          <p:nvPr/>
        </p:nvSpPr>
        <p:spPr>
          <a:xfrm>
            <a:off x="1219200" y="1721428"/>
            <a:ext cx="16383000" cy="3082895"/>
          </a:xfrm>
          <a:prstGeom prst="rect">
            <a:avLst/>
          </a:prstGeom>
        </p:spPr>
        <p:txBody>
          <a:bodyPr wrap="square">
            <a:spAutoFit/>
          </a:bodyPr>
          <a:lstStyle/>
          <a:p>
            <a:pPr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1371600">
              <a:spcAft>
                <a:spcPts val="1125"/>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Giuốc-đanh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à?</a:t>
            </a:r>
          </a:p>
          <a:p>
            <a:pPr algn="just" defTabSz="1371600">
              <a:spcAft>
                <a:spcPts val="1125"/>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May: -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chứ</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27DA748-BD45-A9F1-5D8C-AED5F1DCEB77}"/>
              </a:ext>
            </a:extLst>
          </p:cNvPr>
          <p:cNvSpPr/>
          <p:nvPr/>
        </p:nvSpPr>
        <p:spPr>
          <a:xfrm>
            <a:off x="2590800" y="5305408"/>
            <a:ext cx="8686800" cy="2123658"/>
          </a:xfrm>
          <a:prstGeom prst="rect">
            <a:avLst/>
          </a:prstGeom>
        </p:spPr>
        <p:txBody>
          <a:bodyPr wrap="square">
            <a:spAutoFit/>
          </a:bodyPr>
          <a:lstStyle/>
          <a:p>
            <a:pPr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May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Giuốc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đanh</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2F7BFC0-6CB0-5F5B-E955-6F018F7F0CCC}"/>
              </a:ext>
            </a:extLst>
          </p:cNvPr>
          <p:cNvSpPr/>
          <p:nvPr/>
        </p:nvSpPr>
        <p:spPr>
          <a:xfrm>
            <a:off x="3195335" y="8039100"/>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xmlns="" id="{1033E859-E6BF-2BFD-30F2-D3BDAAA7315A}"/>
              </a:ext>
            </a:extLst>
          </p:cNvPr>
          <p:cNvSpPr/>
          <p:nvPr/>
        </p:nvSpPr>
        <p:spPr>
          <a:xfrm rot="5878305">
            <a:off x="-76200" y="5551608"/>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 xmlns:asvg="http://schemas.microsoft.com/office/drawing/2016/SVG/main" r:embed="rId4"/>
                </a:ext>
              </a:extLst>
            </a:blip>
            <a:stretch>
              <a:fillRect t="-232761" r="-499472" b="-229128"/>
            </a:stretch>
          </a:blipFill>
        </p:spPr>
      </p:sp>
      <p:sp>
        <p:nvSpPr>
          <p:cNvPr id="7" name="Freeform 3">
            <a:extLst>
              <a:ext uri="{FF2B5EF4-FFF2-40B4-BE49-F238E27FC236}">
                <a16:creationId xmlns:a16="http://schemas.microsoft.com/office/drawing/2014/main" xmlns="" id="{4F43579B-1A67-CA7B-4899-A7FBE7ADB9AE}"/>
              </a:ext>
            </a:extLst>
          </p:cNvPr>
          <p:cNvSpPr/>
          <p:nvPr/>
        </p:nvSpPr>
        <p:spPr>
          <a:xfrm>
            <a:off x="13030200" y="5817691"/>
            <a:ext cx="6477000" cy="4762500"/>
          </a:xfrm>
          <a:custGeom>
            <a:avLst/>
            <a:gdLst/>
            <a:ahLst/>
            <a:cxnLst/>
            <a:rect l="l" t="t" r="r" b="b"/>
            <a:pathLst>
              <a:path w="7910130" h="5261956">
                <a:moveTo>
                  <a:pt x="0" y="0"/>
                </a:moveTo>
                <a:lnTo>
                  <a:pt x="7910130" y="0"/>
                </a:lnTo>
                <a:lnTo>
                  <a:pt x="7910130" y="5261956"/>
                </a:lnTo>
                <a:lnTo>
                  <a:pt x="0" y="5261956"/>
                </a:lnTo>
                <a:lnTo>
                  <a:pt x="0" y="0"/>
                </a:lnTo>
                <a:close/>
              </a:path>
            </a:pathLst>
          </a:custGeom>
          <a:blipFill>
            <a:blip r:embed="rId5"/>
            <a:stretch>
              <a:fillRect/>
            </a:stretch>
          </a:blipFill>
        </p:spPr>
      </p:sp>
      <p:sp>
        <p:nvSpPr>
          <p:cNvPr id="8" name="Freeform 2">
            <a:extLst>
              <a:ext uri="{FF2B5EF4-FFF2-40B4-BE49-F238E27FC236}">
                <a16:creationId xmlns:a16="http://schemas.microsoft.com/office/drawing/2014/main" xmlns="" id="{A186ADFB-963C-D7F6-A828-8E8B02012143}"/>
              </a:ext>
            </a:extLst>
          </p:cNvPr>
          <p:cNvSpPr/>
          <p:nvPr/>
        </p:nvSpPr>
        <p:spPr>
          <a:xfrm>
            <a:off x="11126268" y="4610100"/>
            <a:ext cx="3048000" cy="7811966"/>
          </a:xfrm>
          <a:custGeom>
            <a:avLst/>
            <a:gdLst/>
            <a:ahLst/>
            <a:cxnLst/>
            <a:rect l="l" t="t" r="r" b="b"/>
            <a:pathLst>
              <a:path w="3512025" h="9444100">
                <a:moveTo>
                  <a:pt x="0" y="0"/>
                </a:moveTo>
                <a:lnTo>
                  <a:pt x="3512025" y="0"/>
                </a:lnTo>
                <a:lnTo>
                  <a:pt x="3512025" y="9444100"/>
                </a:lnTo>
                <a:lnTo>
                  <a:pt x="0" y="9444100"/>
                </a:lnTo>
                <a:lnTo>
                  <a:pt x="0" y="0"/>
                </a:lnTo>
                <a:close/>
              </a:path>
            </a:pathLst>
          </a:custGeom>
          <a:blipFill>
            <a:blip r:embed="rId6"/>
            <a:stretch>
              <a:fillRect/>
            </a:stretch>
          </a:blipFill>
        </p:spPr>
      </p:sp>
    </p:spTree>
    <p:extLst>
      <p:ext uri="{BB962C8B-B14F-4D97-AF65-F5344CB8AC3E}">
        <p14:creationId xmlns:p14="http://schemas.microsoft.com/office/powerpoint/2010/main" val="10174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1527</Words>
  <Application>Microsoft Office PowerPoint</Application>
  <PresentationFormat>Custom</PresentationFormat>
  <Paragraphs>142</Paragraphs>
  <Slides>20</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Calibri Light</vt:lpstr>
      <vt:lpstr>#9Slide04 NewParis Headline</vt:lpstr>
      <vt:lpstr>맑은 고딕</vt:lpstr>
      <vt:lpstr>Calibri</vt:lpstr>
      <vt:lpstr>Times New Roman</vt:lpstr>
      <vt:lpstr>Wingdings</vt:lpstr>
      <vt:lpstr>Arial</vt:lpstr>
      <vt:lpstr>Office Theme</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Neutral Thesis Defense Presentation</dc:title>
  <dc:creator>DELL</dc:creator>
  <cp:lastModifiedBy>DELL</cp:lastModifiedBy>
  <cp:revision>22</cp:revision>
  <dcterms:created xsi:type="dcterms:W3CDTF">2006-08-16T00:00:00Z</dcterms:created>
  <dcterms:modified xsi:type="dcterms:W3CDTF">2025-04-09T00:29:53Z</dcterms:modified>
  <dc:identifier>DAF3WKSN8Uo</dc:identifier>
</cp:coreProperties>
</file>