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99" r:id="rId3"/>
    <p:sldId id="262" r:id="rId4"/>
    <p:sldId id="263" r:id="rId5"/>
    <p:sldId id="265" r:id="rId6"/>
    <p:sldId id="264" r:id="rId7"/>
    <p:sldId id="266" r:id="rId8"/>
    <p:sldId id="267" r:id="rId9"/>
    <p:sldId id="269" r:id="rId10"/>
    <p:sldId id="270" r:id="rId11"/>
    <p:sldId id="271" r:id="rId12"/>
    <p:sldId id="272" r:id="rId13"/>
    <p:sldId id="273" r:id="rId14"/>
    <p:sldId id="268" r:id="rId15"/>
    <p:sldId id="274" r:id="rId16"/>
    <p:sldId id="275" r:id="rId17"/>
    <p:sldId id="277" r:id="rId18"/>
    <p:sldId id="278" r:id="rId19"/>
    <p:sldId id="276" r:id="rId20"/>
    <p:sldId id="279" r:id="rId21"/>
    <p:sldId id="280" r:id="rId22"/>
    <p:sldId id="281" r:id="rId23"/>
    <p:sldId id="282" r:id="rId24"/>
    <p:sldId id="283" r:id="rId25"/>
    <p:sldId id="284" r:id="rId26"/>
    <p:sldId id="285" r:id="rId27"/>
    <p:sldId id="286" r:id="rId28"/>
    <p:sldId id="287" r:id="rId29"/>
    <p:sldId id="288" r:id="rId30"/>
    <p:sldId id="289" r:id="rId31"/>
    <p:sldId id="291" r:id="rId32"/>
    <p:sldId id="290" r:id="rId33"/>
    <p:sldId id="294" r:id="rId34"/>
    <p:sldId id="292" r:id="rId35"/>
    <p:sldId id="293" r:id="rId36"/>
    <p:sldId id="297" r:id="rId37"/>
    <p:sldId id="298" r:id="rId38"/>
    <p:sldId id="29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3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B2D240-B0D4-40ED-AEA4-919B232079F8}"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7C968-D62C-4A83-9D82-9935CC81B265}" type="slidenum">
              <a:rPr lang="en-US" smtClean="0"/>
              <a:t>‹#›</a:t>
            </a:fld>
            <a:endParaRPr lang="en-US"/>
          </a:p>
        </p:txBody>
      </p:sp>
    </p:spTree>
    <p:extLst>
      <p:ext uri="{BB962C8B-B14F-4D97-AF65-F5344CB8AC3E}">
        <p14:creationId xmlns:p14="http://schemas.microsoft.com/office/powerpoint/2010/main" val="3260579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B2D240-B0D4-40ED-AEA4-919B232079F8}"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7C968-D62C-4A83-9D82-9935CC81B265}" type="slidenum">
              <a:rPr lang="en-US" smtClean="0"/>
              <a:t>‹#›</a:t>
            </a:fld>
            <a:endParaRPr lang="en-US"/>
          </a:p>
        </p:txBody>
      </p:sp>
    </p:spTree>
    <p:extLst>
      <p:ext uri="{BB962C8B-B14F-4D97-AF65-F5344CB8AC3E}">
        <p14:creationId xmlns:p14="http://schemas.microsoft.com/office/powerpoint/2010/main" val="1410852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B2D240-B0D4-40ED-AEA4-919B232079F8}"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7C968-D62C-4A83-9D82-9935CC81B265}" type="slidenum">
              <a:rPr lang="en-US" smtClean="0"/>
              <a:t>‹#›</a:t>
            </a:fld>
            <a:endParaRPr lang="en-US"/>
          </a:p>
        </p:txBody>
      </p:sp>
    </p:spTree>
    <p:extLst>
      <p:ext uri="{BB962C8B-B14F-4D97-AF65-F5344CB8AC3E}">
        <p14:creationId xmlns:p14="http://schemas.microsoft.com/office/powerpoint/2010/main" val="3677753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23" indent="0" algn="ctr">
              <a:buNone/>
              <a:defRPr/>
            </a:lvl2pPr>
            <a:lvl3pPr marL="914446" indent="0" algn="ctr">
              <a:buNone/>
              <a:defRPr/>
            </a:lvl3pPr>
            <a:lvl4pPr marL="1371669" indent="0" algn="ctr">
              <a:buNone/>
              <a:defRPr/>
            </a:lvl4pPr>
            <a:lvl5pPr marL="1828891" indent="0" algn="ctr">
              <a:buNone/>
              <a:defRPr/>
            </a:lvl5pPr>
            <a:lvl6pPr marL="2286114" indent="0" algn="ctr">
              <a:buNone/>
              <a:defRPr/>
            </a:lvl6pPr>
            <a:lvl7pPr marL="2743337" indent="0" algn="ctr">
              <a:buNone/>
              <a:defRPr/>
            </a:lvl7pPr>
            <a:lvl8pPr marL="3200560" indent="0" algn="ctr">
              <a:buNone/>
              <a:defRPr/>
            </a:lvl8pPr>
            <a:lvl9pPr marL="3657783"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81BBA9D-286E-4BE8-902D-2A0D53C70E0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610542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D8248A8-DE22-4753-B518-A8A99583562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53495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000"/>
            </a:lvl1pPr>
            <a:lvl2pPr marL="457223" indent="0">
              <a:buNone/>
              <a:defRPr sz="1800"/>
            </a:lvl2pPr>
            <a:lvl3pPr marL="914446" indent="0">
              <a:buNone/>
              <a:defRPr sz="1600"/>
            </a:lvl3pPr>
            <a:lvl4pPr marL="1371669" indent="0">
              <a:buNone/>
              <a:defRPr sz="1400"/>
            </a:lvl4pPr>
            <a:lvl5pPr marL="1828891" indent="0">
              <a:buNone/>
              <a:defRPr sz="1400"/>
            </a:lvl5pPr>
            <a:lvl6pPr marL="2286114" indent="0">
              <a:buNone/>
              <a:defRPr sz="1400"/>
            </a:lvl6pPr>
            <a:lvl7pPr marL="2743337" indent="0">
              <a:buNone/>
              <a:defRPr sz="1400"/>
            </a:lvl7pPr>
            <a:lvl8pPr marL="3200560" indent="0">
              <a:buNone/>
              <a:defRPr sz="1400"/>
            </a:lvl8pPr>
            <a:lvl9pPr marL="3657783"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37E5BBC-DECC-4F3C-BE16-989560BA446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28858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57FA519-13AB-4FF3-A298-CB18787DF1A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640101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1" y="1535114"/>
            <a:ext cx="5386917" cy="63976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4"/>
            <a:ext cx="5389033" cy="63976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9E7F1187-6A8E-4DA0-ABC8-18F44095F6B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812831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AAF04B64-928D-4C5C-884B-C598DF08D4D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829749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850E9885-B3B3-4B8D-9458-3D2222BA5F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94080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4"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C61F226-CA87-4103-97CD-FCBD57E7185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295821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B2D240-B0D4-40ED-AEA4-919B232079F8}"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7C968-D62C-4A83-9D82-9935CC81B265}" type="slidenum">
              <a:rPr lang="en-US" smtClean="0"/>
              <a:t>‹#›</a:t>
            </a:fld>
            <a:endParaRPr lang="en-US"/>
          </a:p>
        </p:txBody>
      </p:sp>
    </p:spTree>
    <p:extLst>
      <p:ext uri="{BB962C8B-B14F-4D97-AF65-F5344CB8AC3E}">
        <p14:creationId xmlns:p14="http://schemas.microsoft.com/office/powerpoint/2010/main" val="648700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8D9055F-7BA0-4CB9-96AD-4D0584F34B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432035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84B8752-5FE0-4E90-B74F-CF6D48F6C3F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963373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5AF161A-C769-4343-AE1C-4C3EEB4E5CD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754400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43994526-D3C8-44F0-B27B-6799CBB3534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973789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2"/>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90"/>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fld id="{271FB660-CC65-4BA2-99B5-C2DA74A150D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771191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B2D240-B0D4-40ED-AEA4-919B232079F8}"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7C968-D62C-4A83-9D82-9935CC81B265}" type="slidenum">
              <a:rPr lang="en-US" smtClean="0"/>
              <a:t>‹#›</a:t>
            </a:fld>
            <a:endParaRPr lang="en-US"/>
          </a:p>
        </p:txBody>
      </p:sp>
    </p:spTree>
    <p:extLst>
      <p:ext uri="{BB962C8B-B14F-4D97-AF65-F5344CB8AC3E}">
        <p14:creationId xmlns:p14="http://schemas.microsoft.com/office/powerpoint/2010/main" val="885577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B2D240-B0D4-40ED-AEA4-919B232079F8}" type="datetimeFigureOut">
              <a:rPr lang="en-US" smtClean="0"/>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7C968-D62C-4A83-9D82-9935CC81B265}" type="slidenum">
              <a:rPr lang="en-US" smtClean="0"/>
              <a:t>‹#›</a:t>
            </a:fld>
            <a:endParaRPr lang="en-US"/>
          </a:p>
        </p:txBody>
      </p:sp>
    </p:spTree>
    <p:extLst>
      <p:ext uri="{BB962C8B-B14F-4D97-AF65-F5344CB8AC3E}">
        <p14:creationId xmlns:p14="http://schemas.microsoft.com/office/powerpoint/2010/main" val="900927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B2D240-B0D4-40ED-AEA4-919B232079F8}" type="datetimeFigureOut">
              <a:rPr lang="en-US" smtClean="0"/>
              <a:t>4/9/2025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7C968-D62C-4A83-9D82-9935CC81B265}" type="slidenum">
              <a:rPr lang="en-US" smtClean="0"/>
              <a:t>‹#›</a:t>
            </a:fld>
            <a:endParaRPr lang="en-US"/>
          </a:p>
        </p:txBody>
      </p:sp>
    </p:spTree>
    <p:extLst>
      <p:ext uri="{BB962C8B-B14F-4D97-AF65-F5344CB8AC3E}">
        <p14:creationId xmlns:p14="http://schemas.microsoft.com/office/powerpoint/2010/main" val="3720781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B2D240-B0D4-40ED-AEA4-919B232079F8}" type="datetimeFigureOut">
              <a:rPr lang="en-US" smtClean="0"/>
              <a:t>4/9/2025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7C968-D62C-4A83-9D82-9935CC81B265}" type="slidenum">
              <a:rPr lang="en-US" smtClean="0"/>
              <a:t>‹#›</a:t>
            </a:fld>
            <a:endParaRPr lang="en-US"/>
          </a:p>
        </p:txBody>
      </p:sp>
    </p:spTree>
    <p:extLst>
      <p:ext uri="{BB962C8B-B14F-4D97-AF65-F5344CB8AC3E}">
        <p14:creationId xmlns:p14="http://schemas.microsoft.com/office/powerpoint/2010/main" val="3169321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2D240-B0D4-40ED-AEA4-919B232079F8}" type="datetimeFigureOut">
              <a:rPr lang="en-US" smtClean="0"/>
              <a:t>4/9/2025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7C968-D62C-4A83-9D82-9935CC81B265}" type="slidenum">
              <a:rPr lang="en-US" smtClean="0"/>
              <a:t>‹#›</a:t>
            </a:fld>
            <a:endParaRPr lang="en-US"/>
          </a:p>
        </p:txBody>
      </p:sp>
    </p:spTree>
    <p:extLst>
      <p:ext uri="{BB962C8B-B14F-4D97-AF65-F5344CB8AC3E}">
        <p14:creationId xmlns:p14="http://schemas.microsoft.com/office/powerpoint/2010/main" val="3190726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B2D240-B0D4-40ED-AEA4-919B232079F8}" type="datetimeFigureOut">
              <a:rPr lang="en-US" smtClean="0"/>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7C968-D62C-4A83-9D82-9935CC81B265}" type="slidenum">
              <a:rPr lang="en-US" smtClean="0"/>
              <a:t>‹#›</a:t>
            </a:fld>
            <a:endParaRPr lang="en-US"/>
          </a:p>
        </p:txBody>
      </p:sp>
    </p:spTree>
    <p:extLst>
      <p:ext uri="{BB962C8B-B14F-4D97-AF65-F5344CB8AC3E}">
        <p14:creationId xmlns:p14="http://schemas.microsoft.com/office/powerpoint/2010/main" val="171662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B2D240-B0D4-40ED-AEA4-919B232079F8}" type="datetimeFigureOut">
              <a:rPr lang="en-US" smtClean="0"/>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7C968-D62C-4A83-9D82-9935CC81B265}" type="slidenum">
              <a:rPr lang="en-US" smtClean="0"/>
              <a:t>‹#›</a:t>
            </a:fld>
            <a:endParaRPr lang="en-US"/>
          </a:p>
        </p:txBody>
      </p:sp>
    </p:spTree>
    <p:extLst>
      <p:ext uri="{BB962C8B-B14F-4D97-AF65-F5344CB8AC3E}">
        <p14:creationId xmlns:p14="http://schemas.microsoft.com/office/powerpoint/2010/main" val="2426163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2D240-B0D4-40ED-AEA4-919B232079F8}" type="datetimeFigureOut">
              <a:rPr lang="en-US" smtClean="0"/>
              <a:t>4/9/2025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7C968-D62C-4A83-9D82-9935CC81B265}" type="slidenum">
              <a:rPr lang="en-US" smtClean="0"/>
              <a:t>‹#›</a:t>
            </a:fld>
            <a:endParaRPr lang="en-US"/>
          </a:p>
        </p:txBody>
      </p:sp>
    </p:spTree>
    <p:extLst>
      <p:ext uri="{BB962C8B-B14F-4D97-AF65-F5344CB8AC3E}">
        <p14:creationId xmlns:p14="http://schemas.microsoft.com/office/powerpoint/2010/main" val="2701862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2"/>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6"/>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6"/>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6"/>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pPr fontAlgn="base">
              <a:spcBef>
                <a:spcPct val="0"/>
              </a:spcBef>
              <a:spcAft>
                <a:spcPct val="0"/>
              </a:spcAft>
            </a:pPr>
            <a:fld id="{8243F6D9-8877-4341-A327-038AEBC6AABC}"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1232268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23" algn="ctr" rtl="0" fontAlgn="base">
        <a:spcBef>
          <a:spcPct val="0"/>
        </a:spcBef>
        <a:spcAft>
          <a:spcPct val="0"/>
        </a:spcAft>
        <a:defRPr sz="4400">
          <a:solidFill>
            <a:schemeClr val="tx2"/>
          </a:solidFill>
          <a:latin typeface="Arial" charset="0"/>
        </a:defRPr>
      </a:lvl6pPr>
      <a:lvl7pPr marL="914446" algn="ctr" rtl="0" fontAlgn="base">
        <a:spcBef>
          <a:spcPct val="0"/>
        </a:spcBef>
        <a:spcAft>
          <a:spcPct val="0"/>
        </a:spcAft>
        <a:defRPr sz="4400">
          <a:solidFill>
            <a:schemeClr val="tx2"/>
          </a:solidFill>
          <a:latin typeface="Arial" charset="0"/>
        </a:defRPr>
      </a:lvl7pPr>
      <a:lvl8pPr marL="1371669" algn="ctr" rtl="0" fontAlgn="base">
        <a:spcBef>
          <a:spcPct val="0"/>
        </a:spcBef>
        <a:spcAft>
          <a:spcPct val="0"/>
        </a:spcAft>
        <a:defRPr sz="4400">
          <a:solidFill>
            <a:schemeClr val="tx2"/>
          </a:solidFill>
          <a:latin typeface="Arial" charset="0"/>
        </a:defRPr>
      </a:lvl8pPr>
      <a:lvl9pPr marL="1828891" algn="ctr" rtl="0" fontAlgn="base">
        <a:spcBef>
          <a:spcPct val="0"/>
        </a:spcBef>
        <a:spcAft>
          <a:spcPct val="0"/>
        </a:spcAft>
        <a:defRPr sz="4400">
          <a:solidFill>
            <a:schemeClr val="tx2"/>
          </a:solidFill>
          <a:latin typeface="Arial" charset="0"/>
        </a:defRPr>
      </a:lvl9pPr>
    </p:titleStyle>
    <p:bodyStyle>
      <a:lvl1pPr marL="342917" indent="-342917" algn="l" rtl="0" eaLnBrk="0" fontAlgn="base" hangingPunct="0">
        <a:spcBef>
          <a:spcPct val="20000"/>
        </a:spcBef>
        <a:spcAft>
          <a:spcPct val="0"/>
        </a:spcAft>
        <a:buChar char="•"/>
        <a:defRPr sz="3200">
          <a:solidFill>
            <a:schemeClr val="tx1"/>
          </a:solidFill>
          <a:latin typeface="+mn-lt"/>
          <a:ea typeface="+mn-ea"/>
          <a:cs typeface="+mn-cs"/>
        </a:defRPr>
      </a:lvl1pPr>
      <a:lvl2pPr marL="742987" indent="-285764" algn="l" rtl="0" eaLnBrk="0" fontAlgn="base" hangingPunct="0">
        <a:spcBef>
          <a:spcPct val="20000"/>
        </a:spcBef>
        <a:spcAft>
          <a:spcPct val="0"/>
        </a:spcAft>
        <a:buChar char="–"/>
        <a:defRPr sz="2800">
          <a:solidFill>
            <a:schemeClr val="tx1"/>
          </a:solidFill>
          <a:latin typeface="+mn-lt"/>
        </a:defRPr>
      </a:lvl2pPr>
      <a:lvl3pPr marL="1143057" indent="-228611" algn="l" rtl="0" eaLnBrk="0" fontAlgn="base" hangingPunct="0">
        <a:spcBef>
          <a:spcPct val="20000"/>
        </a:spcBef>
        <a:spcAft>
          <a:spcPct val="0"/>
        </a:spcAft>
        <a:buChar char="•"/>
        <a:defRPr sz="2400">
          <a:solidFill>
            <a:schemeClr val="tx1"/>
          </a:solidFill>
          <a:latin typeface="+mn-lt"/>
        </a:defRPr>
      </a:lvl3pPr>
      <a:lvl4pPr marL="1600280" indent="-228611" algn="l" rtl="0" eaLnBrk="0" fontAlgn="base" hangingPunct="0">
        <a:spcBef>
          <a:spcPct val="20000"/>
        </a:spcBef>
        <a:spcAft>
          <a:spcPct val="0"/>
        </a:spcAft>
        <a:buChar char="–"/>
        <a:defRPr sz="2000">
          <a:solidFill>
            <a:schemeClr val="tx1"/>
          </a:solidFill>
          <a:latin typeface="+mn-lt"/>
        </a:defRPr>
      </a:lvl4pPr>
      <a:lvl5pPr marL="2057503" indent="-228611" algn="l" rtl="0" eaLnBrk="0" fontAlgn="base" hangingPunct="0">
        <a:spcBef>
          <a:spcPct val="20000"/>
        </a:spcBef>
        <a:spcAft>
          <a:spcPct val="0"/>
        </a:spcAft>
        <a:buChar char="»"/>
        <a:defRPr sz="2000">
          <a:solidFill>
            <a:schemeClr val="tx1"/>
          </a:solidFill>
          <a:latin typeface="+mn-lt"/>
        </a:defRPr>
      </a:lvl5pPr>
      <a:lvl6pPr marL="2514726" indent="-228611" algn="l" rtl="0" fontAlgn="base">
        <a:spcBef>
          <a:spcPct val="20000"/>
        </a:spcBef>
        <a:spcAft>
          <a:spcPct val="0"/>
        </a:spcAft>
        <a:buChar char="»"/>
        <a:defRPr sz="2000">
          <a:solidFill>
            <a:schemeClr val="tx1"/>
          </a:solidFill>
          <a:latin typeface="+mn-lt"/>
        </a:defRPr>
      </a:lvl6pPr>
      <a:lvl7pPr marL="2971949" indent="-228611" algn="l" rtl="0" fontAlgn="base">
        <a:spcBef>
          <a:spcPct val="20000"/>
        </a:spcBef>
        <a:spcAft>
          <a:spcPct val="0"/>
        </a:spcAft>
        <a:buChar char="»"/>
        <a:defRPr sz="2000">
          <a:solidFill>
            <a:schemeClr val="tx1"/>
          </a:solidFill>
          <a:latin typeface="+mn-lt"/>
        </a:defRPr>
      </a:lvl7pPr>
      <a:lvl8pPr marL="3429171" indent="-228611" algn="l" rtl="0" fontAlgn="base">
        <a:spcBef>
          <a:spcPct val="20000"/>
        </a:spcBef>
        <a:spcAft>
          <a:spcPct val="0"/>
        </a:spcAft>
        <a:buChar char="»"/>
        <a:defRPr sz="2000">
          <a:solidFill>
            <a:schemeClr val="tx1"/>
          </a:solidFill>
          <a:latin typeface="+mn-lt"/>
        </a:defRPr>
      </a:lvl8pPr>
      <a:lvl9pPr marL="3886394" indent="-228611"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ames PPT 0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WordArt 3"/>
          <p:cNvSpPr>
            <a:spLocks noChangeArrowheads="1" noChangeShapeType="1" noTextEdit="1"/>
          </p:cNvSpPr>
          <p:nvPr/>
        </p:nvSpPr>
        <p:spPr bwMode="auto">
          <a:xfrm>
            <a:off x="2484438" y="987425"/>
            <a:ext cx="7313614" cy="4824412"/>
          </a:xfrm>
          <a:prstGeom prst="rect">
            <a:avLst/>
          </a:prstGeom>
        </p:spPr>
        <p:txBody>
          <a:bodyPr spcFirstLastPara="1" wrap="none" fromWordArt="1">
            <a:prstTxWarp prst="textArchUp">
              <a:avLst>
                <a:gd name="adj" fmla="val 9217980"/>
              </a:avLst>
            </a:prstTxWarp>
          </a:bodyPr>
          <a:lstStyle/>
          <a:p>
            <a:pPr algn="ctr" eaLnBrk="0" fontAlgn="base" hangingPunct="0">
              <a:spcBef>
                <a:spcPct val="0"/>
              </a:spcBef>
              <a:spcAft>
                <a:spcPct val="0"/>
              </a:spcAft>
              <a:defRPr/>
            </a:pPr>
            <a:r>
              <a:rPr lang="en-US" sz="3600" b="1" u="sng" kern="10" dirty="0">
                <a:ln w="9525">
                  <a:solidFill>
                    <a:srgbClr val="000000"/>
                  </a:solidFill>
                  <a:round/>
                  <a:headEnd/>
                  <a:tailEnd/>
                </a:ln>
                <a:solidFill>
                  <a:srgbClr val="FF0000"/>
                </a:solidFill>
                <a:latin typeface="Times New Roman"/>
                <a:cs typeface="Times New Roman"/>
              </a:rPr>
              <a:t>CHÀO MỪNH QUÝ THẦY CÔ DỰ GIỜ THĂM LỚP!</a:t>
            </a:r>
          </a:p>
        </p:txBody>
      </p:sp>
      <p:sp>
        <p:nvSpPr>
          <p:cNvPr id="2053" name="Text Box 5"/>
          <p:cNvSpPr txBox="1">
            <a:spLocks noChangeArrowheads="1"/>
          </p:cNvSpPr>
          <p:nvPr/>
        </p:nvSpPr>
        <p:spPr bwMode="auto">
          <a:xfrm>
            <a:off x="3536950" y="3886201"/>
            <a:ext cx="5644757" cy="646331"/>
          </a:xfrm>
          <a:prstGeom prst="rect">
            <a:avLst/>
          </a:prstGeom>
          <a:noFill/>
          <a:ln>
            <a:noFill/>
          </a:ln>
          <a:effectLst>
            <a:outerShdw dist="35921" dir="2700000" sy="50000" kx="2115830" algn="bl" rotWithShape="0">
              <a:schemeClr val="bg2">
                <a:alpha val="79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fontAlgn="base">
              <a:spcBef>
                <a:spcPct val="50000"/>
              </a:spcBef>
              <a:spcAft>
                <a:spcPct val="0"/>
              </a:spcAft>
            </a:pPr>
            <a:r>
              <a:rPr lang="en-US" sz="3600" b="1" dirty="0">
                <a:solidFill>
                  <a:srgbClr val="000099"/>
                </a:solidFill>
                <a:cs typeface="Arial" panose="020B0604020202020204" pitchFamily="34" charset="0"/>
              </a:rPr>
              <a:t>  </a:t>
            </a:r>
            <a:r>
              <a:rPr lang="en-US" sz="3600" b="1" dirty="0" err="1">
                <a:solidFill>
                  <a:srgbClr val="000099"/>
                </a:solidFill>
                <a:latin typeface="Arial" panose="020B0604020202020204" pitchFamily="34" charset="0"/>
                <a:cs typeface="Arial" panose="020B0604020202020204" pitchFamily="34" charset="0"/>
              </a:rPr>
              <a:t>Môn:Ngữ</a:t>
            </a:r>
            <a:r>
              <a:rPr lang="en-US" sz="3600" b="1" dirty="0">
                <a:solidFill>
                  <a:srgbClr val="000099"/>
                </a:solidFill>
                <a:latin typeface="Arial" panose="020B0604020202020204" pitchFamily="34" charset="0"/>
                <a:cs typeface="Arial" panose="020B0604020202020204" pitchFamily="34" charset="0"/>
              </a:rPr>
              <a:t> </a:t>
            </a:r>
            <a:r>
              <a:rPr lang="en-US" sz="3600" b="1" dirty="0" err="1" smtClean="0">
                <a:solidFill>
                  <a:srgbClr val="000099"/>
                </a:solidFill>
                <a:latin typeface="Arial" panose="020B0604020202020204" pitchFamily="34" charset="0"/>
                <a:cs typeface="Arial" panose="020B0604020202020204" pitchFamily="34" charset="0"/>
              </a:rPr>
              <a:t>văn</a:t>
            </a:r>
            <a:r>
              <a:rPr lang="en-US" sz="3600" b="1" dirty="0" smtClean="0">
                <a:solidFill>
                  <a:srgbClr val="000099"/>
                </a:solidFill>
                <a:latin typeface="Arial" panose="020B0604020202020204" pitchFamily="34" charset="0"/>
                <a:cs typeface="Arial" panose="020B0604020202020204" pitchFamily="34" charset="0"/>
              </a:rPr>
              <a:t> 8</a:t>
            </a:r>
            <a:endParaRPr lang="en-US" sz="3600" b="1" dirty="0">
              <a:solidFill>
                <a:srgbClr val="000099"/>
              </a:solidFill>
              <a:latin typeface="Arial" panose="020B0604020202020204" pitchFamily="34" charset="0"/>
              <a:cs typeface="Arial" panose="020B0604020202020204" pitchFamily="34" charset="0"/>
            </a:endParaRPr>
          </a:p>
        </p:txBody>
      </p:sp>
      <p:pic>
        <p:nvPicPr>
          <p:cNvPr id="2054" name="Picture 6" descr="2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4202" y="2338388"/>
            <a:ext cx="481013"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2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438400"/>
            <a:ext cx="9144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8168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47107"/>
                                        </p:tgtEl>
                                        <p:attrNameLst>
                                          <p:attrName>style.visibility</p:attrName>
                                        </p:attrNameLst>
                                      </p:cBhvr>
                                      <p:to>
                                        <p:strVal val="visible"/>
                                      </p:to>
                                    </p:set>
                                    <p:animEffect transition="in" filter="dissolve">
                                      <p:cBhvr>
                                        <p:cTn id="7" dur="500"/>
                                        <p:tgtEl>
                                          <p:spTgt spid="4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Rectangle 5"/>
          <p:cNvSpPr/>
          <p:nvPr/>
        </p:nvSpPr>
        <p:spPr>
          <a:xfrm>
            <a:off x="1403928" y="277984"/>
            <a:ext cx="10852728" cy="954107"/>
          </a:xfrm>
          <a:prstGeom prst="rect">
            <a:avLst/>
          </a:prstGeom>
        </p:spPr>
        <p:txBody>
          <a:bodyPr wrap="square">
            <a:spAutoFit/>
          </a:bodyPr>
          <a:lstStyle/>
          <a:p>
            <a:pPr marL="457200" marR="197485" algn="just">
              <a:spcAft>
                <a:spcPts val="0"/>
              </a:spcAft>
              <a:tabLst>
                <a:tab pos="424815" algn="l"/>
              </a:tabLst>
            </a:pPr>
            <a:r>
              <a:rPr lang="en-US" sz="2800" b="1" dirty="0" smtClean="0">
                <a:solidFill>
                  <a:srgbClr val="0070C0"/>
                </a:solidFill>
                <a:latin typeface="Times New Roman" panose="02020603050405020304" pitchFamily="18" charset="0"/>
                <a:ea typeface="Times New Roman" panose="02020603050405020304" pitchFamily="18" charset="0"/>
              </a:rPr>
              <a:t>2. </a:t>
            </a:r>
            <a:r>
              <a:rPr lang="en-US" sz="2800" b="1" dirty="0" err="1" smtClean="0">
                <a:solidFill>
                  <a:srgbClr val="0070C0"/>
                </a:solidFill>
                <a:latin typeface="Times New Roman" panose="02020603050405020304" pitchFamily="18" charset="0"/>
                <a:ea typeface="Times New Roman" panose="02020603050405020304" pitchFamily="18" charset="0"/>
              </a:rPr>
              <a:t>Đọc</a:t>
            </a:r>
            <a:r>
              <a:rPr lang="en-US" sz="2800" b="1" dirty="0" smtClean="0">
                <a:solidFill>
                  <a:srgbClr val="0070C0"/>
                </a:solidFill>
                <a:latin typeface="Times New Roman" panose="02020603050405020304" pitchFamily="18" charset="0"/>
                <a:ea typeface="Times New Roman" panose="02020603050405020304" pitchFamily="18" charset="0"/>
              </a:rPr>
              <a:t> </a:t>
            </a:r>
            <a:r>
              <a:rPr lang="en-US" sz="2800" b="1" dirty="0" err="1" smtClean="0">
                <a:solidFill>
                  <a:srgbClr val="0070C0"/>
                </a:solidFill>
                <a:latin typeface="Times New Roman" panose="02020603050405020304" pitchFamily="18" charset="0"/>
                <a:ea typeface="Times New Roman" panose="02020603050405020304" pitchFamily="18" charset="0"/>
              </a:rPr>
              <a:t>và</a:t>
            </a:r>
            <a:r>
              <a:rPr lang="en-US" sz="2800" b="1" dirty="0" smtClean="0">
                <a:solidFill>
                  <a:srgbClr val="0070C0"/>
                </a:solidFill>
                <a:latin typeface="Times New Roman" panose="02020603050405020304" pitchFamily="18" charset="0"/>
                <a:ea typeface="Times New Roman" panose="02020603050405020304" pitchFamily="18" charset="0"/>
              </a:rPr>
              <a:t> </a:t>
            </a:r>
            <a:r>
              <a:rPr lang="en-US" sz="2800" b="1" dirty="0" err="1" smtClean="0">
                <a:solidFill>
                  <a:srgbClr val="0070C0"/>
                </a:solidFill>
                <a:latin typeface="Times New Roman" panose="02020603050405020304" pitchFamily="18" charset="0"/>
                <a:ea typeface="Times New Roman" panose="02020603050405020304" pitchFamily="18" charset="0"/>
              </a:rPr>
              <a:t>phân</a:t>
            </a:r>
            <a:r>
              <a:rPr lang="en-US" sz="2800" b="1" dirty="0" smtClean="0">
                <a:solidFill>
                  <a:srgbClr val="0070C0"/>
                </a:solidFill>
                <a:latin typeface="Times New Roman" panose="02020603050405020304" pitchFamily="18" charset="0"/>
                <a:ea typeface="Times New Roman" panose="02020603050405020304" pitchFamily="18" charset="0"/>
              </a:rPr>
              <a:t> </a:t>
            </a:r>
            <a:r>
              <a:rPr lang="en-US" sz="2800" b="1" dirty="0" err="1" smtClean="0">
                <a:solidFill>
                  <a:srgbClr val="0070C0"/>
                </a:solidFill>
                <a:latin typeface="Times New Roman" panose="02020603050405020304" pitchFamily="18" charset="0"/>
                <a:ea typeface="Times New Roman" panose="02020603050405020304" pitchFamily="18" charset="0"/>
              </a:rPr>
              <a:t>tích</a:t>
            </a:r>
            <a:r>
              <a:rPr lang="en-US" sz="2800" b="1" dirty="0" smtClean="0">
                <a:solidFill>
                  <a:srgbClr val="0070C0"/>
                </a:solidFill>
                <a:latin typeface="Times New Roman" panose="02020603050405020304" pitchFamily="18" charset="0"/>
                <a:ea typeface="Times New Roman" panose="02020603050405020304" pitchFamily="18" charset="0"/>
              </a:rPr>
              <a:t> </a:t>
            </a:r>
            <a:r>
              <a:rPr lang="en-US" sz="2800" b="1" dirty="0" err="1" smtClean="0">
                <a:solidFill>
                  <a:srgbClr val="0070C0"/>
                </a:solidFill>
                <a:latin typeface="Times New Roman" panose="02020603050405020304" pitchFamily="18" charset="0"/>
                <a:ea typeface="Times New Roman" panose="02020603050405020304" pitchFamily="18" charset="0"/>
              </a:rPr>
              <a:t>bài</a:t>
            </a:r>
            <a:r>
              <a:rPr lang="en-US" sz="2800" b="1" dirty="0" smtClean="0">
                <a:solidFill>
                  <a:srgbClr val="0070C0"/>
                </a:solidFill>
                <a:latin typeface="Times New Roman" panose="02020603050405020304" pitchFamily="18" charset="0"/>
                <a:ea typeface="Times New Roman" panose="02020603050405020304" pitchFamily="18" charset="0"/>
              </a:rPr>
              <a:t> </a:t>
            </a:r>
            <a:r>
              <a:rPr lang="en-US" sz="2800" b="1" dirty="0" err="1" smtClean="0">
                <a:solidFill>
                  <a:srgbClr val="0070C0"/>
                </a:solidFill>
                <a:latin typeface="Times New Roman" panose="02020603050405020304" pitchFamily="18" charset="0"/>
                <a:ea typeface="Times New Roman" panose="02020603050405020304" pitchFamily="18" charset="0"/>
              </a:rPr>
              <a:t>viết</a:t>
            </a:r>
            <a:r>
              <a:rPr lang="en-US" sz="2800" b="1" dirty="0" smtClean="0">
                <a:solidFill>
                  <a:srgbClr val="0070C0"/>
                </a:solidFill>
                <a:latin typeface="Times New Roman" panose="02020603050405020304" pitchFamily="18" charset="0"/>
                <a:ea typeface="Times New Roman" panose="02020603050405020304" pitchFamily="18" charset="0"/>
              </a:rPr>
              <a:t> </a:t>
            </a:r>
            <a:r>
              <a:rPr lang="en-US" sz="2800" b="1" dirty="0" err="1" smtClean="0">
                <a:solidFill>
                  <a:srgbClr val="0070C0"/>
                </a:solidFill>
                <a:latin typeface="Times New Roman" panose="02020603050405020304" pitchFamily="18" charset="0"/>
                <a:ea typeface="Times New Roman" panose="02020603050405020304" pitchFamily="18" charset="0"/>
              </a:rPr>
              <a:t>tham</a:t>
            </a:r>
            <a:r>
              <a:rPr lang="en-US" sz="2800" b="1" dirty="0" smtClean="0">
                <a:solidFill>
                  <a:srgbClr val="0070C0"/>
                </a:solidFill>
                <a:latin typeface="Times New Roman" panose="02020603050405020304" pitchFamily="18" charset="0"/>
                <a:ea typeface="Times New Roman" panose="02020603050405020304" pitchFamily="18" charset="0"/>
              </a:rPr>
              <a:t> </a:t>
            </a:r>
            <a:r>
              <a:rPr lang="en-US" sz="2800" b="1" dirty="0" err="1" smtClean="0">
                <a:solidFill>
                  <a:srgbClr val="0070C0"/>
                </a:solidFill>
                <a:latin typeface="Times New Roman" panose="02020603050405020304" pitchFamily="18" charset="0"/>
                <a:ea typeface="Times New Roman" panose="02020603050405020304" pitchFamily="18" charset="0"/>
              </a:rPr>
              <a:t>khảo</a:t>
            </a:r>
            <a:endParaRPr lang="en-US" sz="2800" b="1" dirty="0" smtClean="0">
              <a:solidFill>
                <a:srgbClr val="0070C0"/>
              </a:solidFill>
              <a:latin typeface="Times New Roman" panose="02020603050405020304" pitchFamily="18" charset="0"/>
              <a:ea typeface="Times New Roman" panose="02020603050405020304" pitchFamily="18" charset="0"/>
            </a:endParaRPr>
          </a:p>
          <a:p>
            <a:pPr marL="457200" marR="197485" algn="just">
              <a:tabLst>
                <a:tab pos="424815" algn="l"/>
              </a:tabLst>
            </a:pPr>
            <a:r>
              <a:rPr lang="en-US" sz="2800" b="1" dirty="0" err="1" smtClean="0">
                <a:solidFill>
                  <a:srgbClr val="0D0D0D"/>
                </a:solidFill>
                <a:latin typeface="Times New Roman" panose="02020603050405020304" pitchFamily="18" charset="0"/>
                <a:ea typeface="Times New Roman" panose="02020603050405020304" pitchFamily="18" charset="0"/>
              </a:rPr>
              <a:t>Bài</a:t>
            </a:r>
            <a:r>
              <a:rPr lang="en-US" sz="2800" b="1" dirty="0" smtClean="0">
                <a:solidFill>
                  <a:srgbClr val="0D0D0D"/>
                </a:solidFill>
                <a:latin typeface="Times New Roman" panose="02020603050405020304" pitchFamily="18" charset="0"/>
                <a:ea typeface="Times New Roman" panose="02020603050405020304" pitchFamily="18" charset="0"/>
              </a:rPr>
              <a:t> </a:t>
            </a:r>
            <a:r>
              <a:rPr lang="en-US" sz="2800" b="1" dirty="0" err="1" smtClean="0">
                <a:solidFill>
                  <a:srgbClr val="0D0D0D"/>
                </a:solidFill>
                <a:latin typeface="Times New Roman" panose="02020603050405020304" pitchFamily="18" charset="0"/>
                <a:ea typeface="Times New Roman" panose="02020603050405020304" pitchFamily="18" charset="0"/>
              </a:rPr>
              <a:t>viết</a:t>
            </a:r>
            <a:r>
              <a:rPr lang="en-US" sz="2800" b="1" dirty="0" smtClean="0">
                <a:solidFill>
                  <a:srgbClr val="0D0D0D"/>
                </a:solidFill>
                <a:latin typeface="Times New Roman" panose="02020603050405020304" pitchFamily="18" charset="0"/>
                <a:ea typeface="Times New Roman" panose="02020603050405020304" pitchFamily="18" charset="0"/>
              </a:rPr>
              <a:t> </a:t>
            </a:r>
            <a:r>
              <a:rPr lang="en-US" sz="2800" b="1" dirty="0" err="1" smtClean="0">
                <a:solidFill>
                  <a:srgbClr val="0D0D0D"/>
                </a:solidFill>
                <a:latin typeface="Times New Roman" panose="02020603050405020304" pitchFamily="18" charset="0"/>
                <a:ea typeface="Times New Roman" panose="02020603050405020304" pitchFamily="18" charset="0"/>
              </a:rPr>
              <a:t>tham</a:t>
            </a:r>
            <a:r>
              <a:rPr lang="en-US" sz="2800" b="1" dirty="0" smtClean="0">
                <a:solidFill>
                  <a:srgbClr val="0D0D0D"/>
                </a:solidFill>
                <a:latin typeface="Times New Roman" panose="02020603050405020304" pitchFamily="18" charset="0"/>
                <a:ea typeface="Times New Roman" panose="02020603050405020304" pitchFamily="18" charset="0"/>
              </a:rPr>
              <a:t> </a:t>
            </a:r>
            <a:r>
              <a:rPr lang="en-US" sz="2800" b="1" dirty="0" err="1" smtClean="0">
                <a:solidFill>
                  <a:srgbClr val="0D0D0D"/>
                </a:solidFill>
                <a:latin typeface="Times New Roman" panose="02020603050405020304" pitchFamily="18" charset="0"/>
                <a:ea typeface="Times New Roman" panose="02020603050405020304" pitchFamily="18" charset="0"/>
              </a:rPr>
              <a:t>khảo</a:t>
            </a:r>
            <a:r>
              <a:rPr lang="en-US" sz="2800" b="1" dirty="0" smtClean="0">
                <a:solidFill>
                  <a:srgbClr val="0D0D0D"/>
                </a:solidFill>
                <a:latin typeface="Times New Roman" panose="02020603050405020304" pitchFamily="18" charset="0"/>
                <a:ea typeface="Times New Roman" panose="02020603050405020304" pitchFamily="18" charset="0"/>
              </a:rPr>
              <a:t>: </a:t>
            </a:r>
            <a:r>
              <a:rPr lang="en-US" sz="2800" i="1" dirty="0" err="1" smtClean="0">
                <a:solidFill>
                  <a:srgbClr val="0070C0"/>
                </a:solidFill>
                <a:latin typeface="Times New Roman" panose="02020603050405020304" pitchFamily="18" charset="0"/>
                <a:ea typeface="Times New Roman" panose="02020603050405020304" pitchFamily="18" charset="0"/>
              </a:rPr>
              <a:t>Bức</a:t>
            </a:r>
            <a:r>
              <a:rPr lang="en-US" sz="2800" i="1" dirty="0" smtClean="0">
                <a:solidFill>
                  <a:srgbClr val="0070C0"/>
                </a:solidFill>
                <a:latin typeface="Times New Roman" panose="02020603050405020304" pitchFamily="18" charset="0"/>
                <a:ea typeface="Times New Roman" panose="02020603050405020304" pitchFamily="18" charset="0"/>
              </a:rPr>
              <a:t> </a:t>
            </a:r>
            <a:r>
              <a:rPr lang="en-US" sz="2800" i="1" dirty="0" err="1" smtClean="0">
                <a:solidFill>
                  <a:srgbClr val="0070C0"/>
                </a:solidFill>
                <a:latin typeface="Times New Roman" panose="02020603050405020304" pitchFamily="18" charset="0"/>
                <a:ea typeface="Times New Roman" panose="02020603050405020304" pitchFamily="18" charset="0"/>
              </a:rPr>
              <a:t>tranh</a:t>
            </a:r>
            <a:r>
              <a:rPr lang="en-US" sz="2800" i="1" dirty="0" smtClean="0">
                <a:solidFill>
                  <a:srgbClr val="0070C0"/>
                </a:solidFill>
                <a:latin typeface="Times New Roman" panose="02020603050405020304" pitchFamily="18" charset="0"/>
                <a:ea typeface="Times New Roman" panose="02020603050405020304" pitchFamily="18" charset="0"/>
              </a:rPr>
              <a:t> </a:t>
            </a:r>
            <a:r>
              <a:rPr lang="en-US" sz="2800" i="1" dirty="0" err="1" smtClean="0">
                <a:solidFill>
                  <a:srgbClr val="0070C0"/>
                </a:solidFill>
                <a:latin typeface="Times New Roman" panose="02020603050405020304" pitchFamily="18" charset="0"/>
                <a:ea typeface="Times New Roman" panose="02020603050405020304" pitchFamily="18" charset="0"/>
              </a:rPr>
              <a:t>của</a:t>
            </a:r>
            <a:r>
              <a:rPr lang="en-US" sz="2800" i="1" dirty="0" smtClean="0">
                <a:solidFill>
                  <a:srgbClr val="0070C0"/>
                </a:solidFill>
                <a:latin typeface="Times New Roman" panose="02020603050405020304" pitchFamily="18" charset="0"/>
                <a:ea typeface="Times New Roman" panose="02020603050405020304" pitchFamily="18" charset="0"/>
              </a:rPr>
              <a:t> </a:t>
            </a:r>
            <a:r>
              <a:rPr lang="en-US" sz="2800" i="1" dirty="0" err="1" smtClean="0">
                <a:solidFill>
                  <a:srgbClr val="0070C0"/>
                </a:solidFill>
                <a:latin typeface="Times New Roman" panose="02020603050405020304" pitchFamily="18" charset="0"/>
                <a:ea typeface="Times New Roman" panose="02020603050405020304" pitchFamily="18" charset="0"/>
              </a:rPr>
              <a:t>em</a:t>
            </a:r>
            <a:r>
              <a:rPr lang="en-US" sz="2800" i="1" dirty="0" smtClean="0">
                <a:solidFill>
                  <a:srgbClr val="0070C0"/>
                </a:solidFill>
                <a:latin typeface="Times New Roman" panose="02020603050405020304" pitchFamily="18" charset="0"/>
                <a:ea typeface="Times New Roman" panose="02020603050405020304" pitchFamily="18" charset="0"/>
              </a:rPr>
              <a:t> </a:t>
            </a:r>
            <a:r>
              <a:rPr lang="en-US" sz="2800" i="1" dirty="0" err="1" smtClean="0">
                <a:solidFill>
                  <a:srgbClr val="0070C0"/>
                </a:solidFill>
                <a:latin typeface="Times New Roman" panose="02020603050405020304" pitchFamily="18" charset="0"/>
                <a:ea typeface="Times New Roman" panose="02020603050405020304" pitchFamily="18" charset="0"/>
              </a:rPr>
              <a:t>gái</a:t>
            </a:r>
            <a:r>
              <a:rPr lang="en-US" sz="2800" i="1" dirty="0" smtClean="0">
                <a:solidFill>
                  <a:srgbClr val="0070C0"/>
                </a:solidFill>
                <a:latin typeface="Times New Roman" panose="02020603050405020304" pitchFamily="18" charset="0"/>
                <a:ea typeface="Times New Roman" panose="02020603050405020304" pitchFamily="18" charset="0"/>
              </a:rPr>
              <a:t> </a:t>
            </a:r>
            <a:r>
              <a:rPr lang="en-US" sz="2800" i="1" dirty="0" err="1" smtClean="0">
                <a:solidFill>
                  <a:srgbClr val="0070C0"/>
                </a:solidFill>
                <a:latin typeface="Times New Roman" panose="02020603050405020304" pitchFamily="18" charset="0"/>
                <a:ea typeface="Times New Roman" panose="02020603050405020304" pitchFamily="18" charset="0"/>
              </a:rPr>
              <a:t>tôi</a:t>
            </a:r>
            <a:r>
              <a:rPr lang="en-US" sz="2800" i="1" dirty="0" smtClean="0">
                <a:solidFill>
                  <a:srgbClr val="0070C0"/>
                </a:solidFill>
                <a:latin typeface="Times New Roman" panose="02020603050405020304" pitchFamily="18" charset="0"/>
                <a:ea typeface="Times New Roman" panose="02020603050405020304" pitchFamily="18" charset="0"/>
              </a:rPr>
              <a:t> – </a:t>
            </a:r>
            <a:r>
              <a:rPr lang="en-US" sz="2800" dirty="0" err="1" smtClean="0">
                <a:solidFill>
                  <a:srgbClr val="0070C0"/>
                </a:solidFill>
                <a:latin typeface="Times New Roman" panose="02020603050405020304" pitchFamily="18" charset="0"/>
                <a:ea typeface="Times New Roman" panose="02020603050405020304" pitchFamily="18" charset="0"/>
              </a:rPr>
              <a:t>lời</a:t>
            </a:r>
            <a:r>
              <a:rPr lang="en-US" sz="2800" dirty="0" smtClean="0">
                <a:solidFill>
                  <a:srgbClr val="0070C0"/>
                </a:solidFill>
                <a:latin typeface="Times New Roman" panose="02020603050405020304" pitchFamily="18" charset="0"/>
                <a:ea typeface="Times New Roman" panose="02020603050405020304" pitchFamily="18" charset="0"/>
              </a:rPr>
              <a:t> </a:t>
            </a:r>
            <a:r>
              <a:rPr lang="en-US" sz="2800" dirty="0" err="1" smtClean="0">
                <a:solidFill>
                  <a:srgbClr val="0070C0"/>
                </a:solidFill>
                <a:latin typeface="Times New Roman" panose="02020603050405020304" pitchFamily="18" charset="0"/>
                <a:ea typeface="Times New Roman" panose="02020603050405020304" pitchFamily="18" charset="0"/>
              </a:rPr>
              <a:t>tự</a:t>
            </a:r>
            <a:r>
              <a:rPr lang="en-US" sz="2800" dirty="0" smtClean="0">
                <a:solidFill>
                  <a:srgbClr val="0070C0"/>
                </a:solidFill>
                <a:latin typeface="Times New Roman" panose="02020603050405020304" pitchFamily="18" charset="0"/>
                <a:ea typeface="Times New Roman" panose="02020603050405020304" pitchFamily="18" charset="0"/>
              </a:rPr>
              <a:t> </a:t>
            </a:r>
            <a:r>
              <a:rPr lang="en-US" sz="2800" dirty="0" err="1" smtClean="0">
                <a:solidFill>
                  <a:srgbClr val="0070C0"/>
                </a:solidFill>
                <a:latin typeface="Times New Roman" panose="02020603050405020304" pitchFamily="18" charset="0"/>
                <a:ea typeface="Times New Roman" panose="02020603050405020304" pitchFamily="18" charset="0"/>
              </a:rPr>
              <a:t>thú</a:t>
            </a:r>
            <a:r>
              <a:rPr lang="en-US" sz="2800" dirty="0" smtClean="0">
                <a:solidFill>
                  <a:srgbClr val="0070C0"/>
                </a:solidFill>
                <a:latin typeface="Times New Roman" panose="02020603050405020304" pitchFamily="18" charset="0"/>
                <a:ea typeface="Times New Roman" panose="02020603050405020304" pitchFamily="18" charset="0"/>
              </a:rPr>
              <a:t> </a:t>
            </a:r>
            <a:r>
              <a:rPr lang="en-US" sz="2800" dirty="0" err="1" smtClean="0">
                <a:solidFill>
                  <a:srgbClr val="0070C0"/>
                </a:solidFill>
                <a:latin typeface="Times New Roman" panose="02020603050405020304" pitchFamily="18" charset="0"/>
                <a:ea typeface="Times New Roman" panose="02020603050405020304" pitchFamily="18" charset="0"/>
              </a:rPr>
              <a:t>chân</a:t>
            </a:r>
            <a:r>
              <a:rPr lang="en-US" sz="2800" dirty="0" smtClean="0">
                <a:solidFill>
                  <a:srgbClr val="0070C0"/>
                </a:solidFill>
                <a:latin typeface="Times New Roman" panose="02020603050405020304" pitchFamily="18" charset="0"/>
                <a:ea typeface="Times New Roman" panose="02020603050405020304" pitchFamily="18" charset="0"/>
              </a:rPr>
              <a:t> </a:t>
            </a:r>
            <a:r>
              <a:rPr lang="en-US" sz="2800" dirty="0" err="1" smtClean="0">
                <a:solidFill>
                  <a:srgbClr val="0070C0"/>
                </a:solidFill>
                <a:latin typeface="Times New Roman" panose="02020603050405020304" pitchFamily="18" charset="0"/>
                <a:ea typeface="Times New Roman" panose="02020603050405020304" pitchFamily="18" charset="0"/>
              </a:rPr>
              <a:t>thành</a:t>
            </a:r>
            <a:endParaRPr lang="en-US" sz="2800" dirty="0" smtClean="0">
              <a:effectLst/>
              <a:latin typeface="Times New Roman" panose="02020603050405020304" pitchFamily="18" charset="0"/>
              <a:ea typeface="Times New Roman" panose="02020603050405020304" pitchFamily="18" charset="0"/>
            </a:endParaRPr>
          </a:p>
        </p:txBody>
      </p:sp>
      <p:sp>
        <p:nvSpPr>
          <p:cNvPr id="7" name="Rectangle 6"/>
          <p:cNvSpPr/>
          <p:nvPr/>
        </p:nvSpPr>
        <p:spPr>
          <a:xfrm>
            <a:off x="350983" y="1459722"/>
            <a:ext cx="11129818" cy="5262979"/>
          </a:xfrm>
          <a:prstGeom prst="rect">
            <a:avLst/>
          </a:prstGeom>
        </p:spPr>
        <p:txBody>
          <a:bodyPr wrap="square">
            <a:spAutoFit/>
          </a:bodyPr>
          <a:lstStyle/>
          <a:p>
            <a:pPr algn="just"/>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Thân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bài</a:t>
            </a:r>
            <a:r>
              <a:rPr lang="en-US" sz="2800" b="1" dirty="0" smtClean="0">
                <a:solidFill>
                  <a:srgbClr val="FF0000"/>
                </a:solidFill>
                <a:latin typeface="Times New Roman" panose="02020603050405020304" pitchFamily="18" charset="0"/>
                <a:cs typeface="Times New Roman" panose="02020603050405020304" pitchFamily="18" charset="0"/>
              </a:rPr>
              <a:t>:</a:t>
            </a:r>
          </a:p>
          <a:p>
            <a:pPr algn="just"/>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Đoạn</a:t>
            </a:r>
            <a:r>
              <a:rPr lang="en-US" sz="2800" b="1" i="1" dirty="0">
                <a:solidFill>
                  <a:srgbClr val="FF0000"/>
                </a:solidFill>
                <a:latin typeface="Times New Roman" panose="02020603050405020304" pitchFamily="18" charset="0"/>
                <a:cs typeface="Times New Roman" panose="02020603050405020304" pitchFamily="18" charset="0"/>
              </a:rPr>
              <a:t> 3, 4, 5:</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Chỉ</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phân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tích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dụng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một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số</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đặc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điểm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nổi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bật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thức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nghệ</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thuật</a:t>
            </a:r>
            <a:r>
              <a:rPr lang="en-US" sz="2800" b="1" dirty="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a:p>
            <a:pPr algn="just"/>
            <a:r>
              <a:rPr lang="en-US" sz="2800" dirty="0">
                <a:solidFill>
                  <a:srgbClr val="7030A0"/>
                </a:solidFill>
                <a:latin typeface="Times New Roman" panose="02020603050405020304" pitchFamily="18" charset="0"/>
                <a:cs typeface="Times New Roman" panose="02020603050405020304" pitchFamily="18" charset="0"/>
              </a:rPr>
              <a:t> + </a:t>
            </a:r>
            <a:r>
              <a:rPr lang="en-US" sz="2800" dirty="0" err="1">
                <a:solidFill>
                  <a:srgbClr val="7030A0"/>
                </a:solidFill>
                <a:latin typeface="Times New Roman" panose="02020603050405020304" pitchFamily="18" charset="0"/>
                <a:cs typeface="Times New Roman" panose="02020603050405020304" pitchFamily="18" charset="0"/>
              </a:rPr>
              <a:t>Bài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viết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đã</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chỉ</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ra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những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đặc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điểm</a:t>
            </a:r>
            <a:r>
              <a:rPr lang="en-US" sz="2800"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nghệ</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thuật</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nổi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bật</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của</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truyện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nghệ</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thuật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xây</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dựng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nhân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vật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nghệ</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thuật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sử</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dụng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ngôi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kể</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ngôn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ngữ</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trong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sáng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cốt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truyện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đơn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giản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nhưng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thắt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mở</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hợp</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lí</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lối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mở</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truyện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tự</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nhiên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và</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kết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thúc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bất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ngờ</a:t>
            </a:r>
            <a:r>
              <a:rPr lang="en-US" sz="2800" dirty="0">
                <a:solidFill>
                  <a:srgbClr val="7030A0"/>
                </a:solidFill>
                <a:latin typeface="Times New Roman" panose="02020603050405020304" pitchFamily="18" charset="0"/>
                <a:cs typeface="Times New Roman" panose="02020603050405020304" pitchFamily="18" charset="0"/>
              </a:rPr>
              <a:t>.</a:t>
            </a:r>
          </a:p>
          <a:p>
            <a:pPr algn="just"/>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Trong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các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đặc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điểm</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hình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thức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nghệ</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thuật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trên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nghệ</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thuật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xây</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dưng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nhân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vật</a:t>
            </a:r>
            <a:r>
              <a:rPr lang="en-US" sz="2800" dirty="0">
                <a:solidFill>
                  <a:srgbClr val="7030A0"/>
                </a:solidFill>
                <a:latin typeface="Times New Roman" panose="02020603050405020304" pitchFamily="18" charset="0"/>
                <a:cs typeface="Times New Roman" panose="02020603050405020304" pitchFamily="18" charset="0"/>
              </a:rPr>
              <a:t> qua </a:t>
            </a:r>
            <a:r>
              <a:rPr lang="en-US" sz="2800" dirty="0" err="1">
                <a:solidFill>
                  <a:srgbClr val="7030A0"/>
                </a:solidFill>
                <a:latin typeface="Times New Roman" panose="02020603050405020304" pitchFamily="18" charset="0"/>
                <a:cs typeface="Times New Roman" panose="02020603050405020304" pitchFamily="18" charset="0"/>
              </a:rPr>
              <a:t>lời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nói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cử</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chỉ</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hành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động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nghệ</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thuật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xây</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dựng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cốt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truyện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ngôn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ngữ</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truyện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chỉ</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nêu</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chứ</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không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được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phân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tích</a:t>
            </a:r>
            <a:r>
              <a:rPr lang="en-US" sz="2800" dirty="0">
                <a:solidFill>
                  <a:srgbClr val="7030A0"/>
                </a:solidFill>
                <a:latin typeface="Times New Roman" panose="02020603050405020304" pitchFamily="18" charset="0"/>
                <a:cs typeface="Times New Roman" panose="02020603050405020304" pitchFamily="18" charset="0"/>
              </a:rPr>
              <a:t>.</a:t>
            </a:r>
          </a:p>
          <a:p>
            <a:pPr algn="just"/>
            <a:r>
              <a:rPr lang="en-US" sz="2800"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Nghệ</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thuật</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thể</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hiện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tâm</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lí</a:t>
            </a:r>
            <a:r>
              <a:rPr lang="en-US" sz="2800" b="1"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nhân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vật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tôi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và</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nghệ</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thuật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sử</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dụng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ngôi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kể</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thứ</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nhấtđược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phân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tích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kĩ</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lưỡng</a:t>
            </a:r>
            <a:r>
              <a:rPr lang="en-US" sz="2800" dirty="0">
                <a:solidFill>
                  <a:srgbClr val="7030A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3491546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p:cTn id="15"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p:cTn id="23"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p:cTn id="31"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7">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 calcmode="lin" valueType="num">
                                      <p:cBhvr>
                                        <p:cTn id="39"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7">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Rectangle 5"/>
          <p:cNvSpPr/>
          <p:nvPr/>
        </p:nvSpPr>
        <p:spPr>
          <a:xfrm>
            <a:off x="1403928" y="277984"/>
            <a:ext cx="10852728" cy="1384995"/>
          </a:xfrm>
          <a:prstGeom prst="rect">
            <a:avLst/>
          </a:prstGeom>
        </p:spPr>
        <p:txBody>
          <a:bodyPr wrap="square">
            <a:spAutoFit/>
          </a:bodyPr>
          <a:lstStyle/>
          <a:p>
            <a:pPr marL="457200" marR="197485" algn="just">
              <a:lnSpc>
                <a:spcPct val="150000"/>
              </a:lnSpc>
              <a:spcAft>
                <a:spcPts val="0"/>
              </a:spcAft>
              <a:tabLst>
                <a:tab pos="424815" algn="l"/>
              </a:tabLst>
            </a:pPr>
            <a:r>
              <a:rPr lang="en-US" sz="2800" b="1" dirty="0" smtClean="0">
                <a:solidFill>
                  <a:srgbClr val="0070C0"/>
                </a:solidFill>
                <a:latin typeface="Times New Roman" panose="02020603050405020304" pitchFamily="18" charset="0"/>
                <a:ea typeface="Times New Roman" panose="02020603050405020304" pitchFamily="18" charset="0"/>
              </a:rPr>
              <a:t>2. </a:t>
            </a:r>
            <a:r>
              <a:rPr lang="en-US" sz="2800" b="1" dirty="0" err="1" smtClean="0">
                <a:solidFill>
                  <a:srgbClr val="0070C0"/>
                </a:solidFill>
                <a:latin typeface="Times New Roman" panose="02020603050405020304" pitchFamily="18" charset="0"/>
                <a:ea typeface="Times New Roman" panose="02020603050405020304" pitchFamily="18" charset="0"/>
              </a:rPr>
              <a:t>Đọc</a:t>
            </a:r>
            <a:r>
              <a:rPr lang="en-US" sz="2800" b="1" dirty="0" smtClean="0">
                <a:solidFill>
                  <a:srgbClr val="0070C0"/>
                </a:solidFill>
                <a:latin typeface="Times New Roman" panose="02020603050405020304" pitchFamily="18" charset="0"/>
                <a:ea typeface="Times New Roman" panose="02020603050405020304" pitchFamily="18" charset="0"/>
              </a:rPr>
              <a:t> </a:t>
            </a:r>
            <a:r>
              <a:rPr lang="en-US" sz="2800" b="1" dirty="0" err="1" smtClean="0">
                <a:solidFill>
                  <a:srgbClr val="0070C0"/>
                </a:solidFill>
                <a:latin typeface="Times New Roman" panose="02020603050405020304" pitchFamily="18" charset="0"/>
                <a:ea typeface="Times New Roman" panose="02020603050405020304" pitchFamily="18" charset="0"/>
              </a:rPr>
              <a:t>và</a:t>
            </a:r>
            <a:r>
              <a:rPr lang="en-US" sz="2800" b="1" dirty="0" smtClean="0">
                <a:solidFill>
                  <a:srgbClr val="0070C0"/>
                </a:solidFill>
                <a:latin typeface="Times New Roman" panose="02020603050405020304" pitchFamily="18" charset="0"/>
                <a:ea typeface="Times New Roman" panose="02020603050405020304" pitchFamily="18" charset="0"/>
              </a:rPr>
              <a:t> </a:t>
            </a:r>
            <a:r>
              <a:rPr lang="en-US" sz="2800" b="1" dirty="0" err="1" smtClean="0">
                <a:solidFill>
                  <a:srgbClr val="0070C0"/>
                </a:solidFill>
                <a:latin typeface="Times New Roman" panose="02020603050405020304" pitchFamily="18" charset="0"/>
                <a:ea typeface="Times New Roman" panose="02020603050405020304" pitchFamily="18" charset="0"/>
              </a:rPr>
              <a:t>phân</a:t>
            </a:r>
            <a:r>
              <a:rPr lang="en-US" sz="2800" b="1" dirty="0" smtClean="0">
                <a:solidFill>
                  <a:srgbClr val="0070C0"/>
                </a:solidFill>
                <a:latin typeface="Times New Roman" panose="02020603050405020304" pitchFamily="18" charset="0"/>
                <a:ea typeface="Times New Roman" panose="02020603050405020304" pitchFamily="18" charset="0"/>
              </a:rPr>
              <a:t> </a:t>
            </a:r>
            <a:r>
              <a:rPr lang="en-US" sz="2800" b="1" dirty="0" err="1" smtClean="0">
                <a:solidFill>
                  <a:srgbClr val="0070C0"/>
                </a:solidFill>
                <a:latin typeface="Times New Roman" panose="02020603050405020304" pitchFamily="18" charset="0"/>
                <a:ea typeface="Times New Roman" panose="02020603050405020304" pitchFamily="18" charset="0"/>
              </a:rPr>
              <a:t>tích</a:t>
            </a:r>
            <a:r>
              <a:rPr lang="en-US" sz="2800" b="1" dirty="0" smtClean="0">
                <a:solidFill>
                  <a:srgbClr val="0070C0"/>
                </a:solidFill>
                <a:latin typeface="Times New Roman" panose="02020603050405020304" pitchFamily="18" charset="0"/>
                <a:ea typeface="Times New Roman" panose="02020603050405020304" pitchFamily="18" charset="0"/>
              </a:rPr>
              <a:t> </a:t>
            </a:r>
            <a:r>
              <a:rPr lang="en-US" sz="2800" b="1" dirty="0" err="1" smtClean="0">
                <a:solidFill>
                  <a:srgbClr val="0070C0"/>
                </a:solidFill>
                <a:latin typeface="Times New Roman" panose="02020603050405020304" pitchFamily="18" charset="0"/>
                <a:ea typeface="Times New Roman" panose="02020603050405020304" pitchFamily="18" charset="0"/>
              </a:rPr>
              <a:t>bài</a:t>
            </a:r>
            <a:r>
              <a:rPr lang="en-US" sz="2800" b="1" dirty="0" smtClean="0">
                <a:solidFill>
                  <a:srgbClr val="0070C0"/>
                </a:solidFill>
                <a:latin typeface="Times New Roman" panose="02020603050405020304" pitchFamily="18" charset="0"/>
                <a:ea typeface="Times New Roman" panose="02020603050405020304" pitchFamily="18" charset="0"/>
              </a:rPr>
              <a:t> </a:t>
            </a:r>
            <a:r>
              <a:rPr lang="en-US" sz="2800" b="1" dirty="0" err="1" smtClean="0">
                <a:solidFill>
                  <a:srgbClr val="0070C0"/>
                </a:solidFill>
                <a:latin typeface="Times New Roman" panose="02020603050405020304" pitchFamily="18" charset="0"/>
                <a:ea typeface="Times New Roman" panose="02020603050405020304" pitchFamily="18" charset="0"/>
              </a:rPr>
              <a:t>viết</a:t>
            </a:r>
            <a:r>
              <a:rPr lang="en-US" sz="2800" b="1" dirty="0" smtClean="0">
                <a:solidFill>
                  <a:srgbClr val="0070C0"/>
                </a:solidFill>
                <a:latin typeface="Times New Roman" panose="02020603050405020304" pitchFamily="18" charset="0"/>
                <a:ea typeface="Times New Roman" panose="02020603050405020304" pitchFamily="18" charset="0"/>
              </a:rPr>
              <a:t> </a:t>
            </a:r>
            <a:r>
              <a:rPr lang="en-US" sz="2800" b="1" dirty="0" err="1" smtClean="0">
                <a:solidFill>
                  <a:srgbClr val="0070C0"/>
                </a:solidFill>
                <a:latin typeface="Times New Roman" panose="02020603050405020304" pitchFamily="18" charset="0"/>
                <a:ea typeface="Times New Roman" panose="02020603050405020304" pitchFamily="18" charset="0"/>
              </a:rPr>
              <a:t>tham</a:t>
            </a:r>
            <a:r>
              <a:rPr lang="en-US" sz="2800" b="1" dirty="0" smtClean="0">
                <a:solidFill>
                  <a:srgbClr val="0070C0"/>
                </a:solidFill>
                <a:latin typeface="Times New Roman" panose="02020603050405020304" pitchFamily="18" charset="0"/>
                <a:ea typeface="Times New Roman" panose="02020603050405020304" pitchFamily="18" charset="0"/>
              </a:rPr>
              <a:t> </a:t>
            </a:r>
            <a:r>
              <a:rPr lang="en-US" sz="2800" b="1" dirty="0" err="1" smtClean="0">
                <a:solidFill>
                  <a:srgbClr val="0070C0"/>
                </a:solidFill>
                <a:latin typeface="Times New Roman" panose="02020603050405020304" pitchFamily="18" charset="0"/>
                <a:ea typeface="Times New Roman" panose="02020603050405020304" pitchFamily="18" charset="0"/>
              </a:rPr>
              <a:t>khảo</a:t>
            </a:r>
            <a:endParaRPr lang="en-US" sz="2800" b="1" dirty="0" smtClean="0">
              <a:solidFill>
                <a:srgbClr val="0070C0"/>
              </a:solidFill>
              <a:latin typeface="Times New Roman" panose="02020603050405020304" pitchFamily="18" charset="0"/>
              <a:ea typeface="Times New Roman" panose="02020603050405020304" pitchFamily="18" charset="0"/>
            </a:endParaRPr>
          </a:p>
          <a:p>
            <a:pPr marL="457200" marR="197485" algn="just">
              <a:lnSpc>
                <a:spcPct val="150000"/>
              </a:lnSpc>
              <a:tabLst>
                <a:tab pos="424815" algn="l"/>
              </a:tabLst>
            </a:pPr>
            <a:r>
              <a:rPr lang="en-US" sz="2800" b="1" dirty="0" err="1" smtClean="0">
                <a:solidFill>
                  <a:srgbClr val="0D0D0D"/>
                </a:solidFill>
                <a:latin typeface="Times New Roman" panose="02020603050405020304" pitchFamily="18" charset="0"/>
                <a:ea typeface="Times New Roman" panose="02020603050405020304" pitchFamily="18" charset="0"/>
              </a:rPr>
              <a:t>Bài</a:t>
            </a:r>
            <a:r>
              <a:rPr lang="en-US" sz="2800" b="1" dirty="0" smtClean="0">
                <a:solidFill>
                  <a:srgbClr val="0D0D0D"/>
                </a:solidFill>
                <a:latin typeface="Times New Roman" panose="02020603050405020304" pitchFamily="18" charset="0"/>
                <a:ea typeface="Times New Roman" panose="02020603050405020304" pitchFamily="18" charset="0"/>
              </a:rPr>
              <a:t> </a:t>
            </a:r>
            <a:r>
              <a:rPr lang="en-US" sz="2800" b="1" dirty="0" err="1" smtClean="0">
                <a:solidFill>
                  <a:srgbClr val="0D0D0D"/>
                </a:solidFill>
                <a:latin typeface="Times New Roman" panose="02020603050405020304" pitchFamily="18" charset="0"/>
                <a:ea typeface="Times New Roman" panose="02020603050405020304" pitchFamily="18" charset="0"/>
              </a:rPr>
              <a:t>viết</a:t>
            </a:r>
            <a:r>
              <a:rPr lang="en-US" sz="2800" b="1" dirty="0" smtClean="0">
                <a:solidFill>
                  <a:srgbClr val="0D0D0D"/>
                </a:solidFill>
                <a:latin typeface="Times New Roman" panose="02020603050405020304" pitchFamily="18" charset="0"/>
                <a:ea typeface="Times New Roman" panose="02020603050405020304" pitchFamily="18" charset="0"/>
              </a:rPr>
              <a:t> </a:t>
            </a:r>
            <a:r>
              <a:rPr lang="en-US" sz="2800" b="1" dirty="0" err="1" smtClean="0">
                <a:solidFill>
                  <a:srgbClr val="0D0D0D"/>
                </a:solidFill>
                <a:latin typeface="Times New Roman" panose="02020603050405020304" pitchFamily="18" charset="0"/>
                <a:ea typeface="Times New Roman" panose="02020603050405020304" pitchFamily="18" charset="0"/>
              </a:rPr>
              <a:t>tham</a:t>
            </a:r>
            <a:r>
              <a:rPr lang="en-US" sz="2800" b="1" dirty="0" smtClean="0">
                <a:solidFill>
                  <a:srgbClr val="0D0D0D"/>
                </a:solidFill>
                <a:latin typeface="Times New Roman" panose="02020603050405020304" pitchFamily="18" charset="0"/>
                <a:ea typeface="Times New Roman" panose="02020603050405020304" pitchFamily="18" charset="0"/>
              </a:rPr>
              <a:t> </a:t>
            </a:r>
            <a:r>
              <a:rPr lang="en-US" sz="2800" b="1" dirty="0" err="1" smtClean="0">
                <a:solidFill>
                  <a:srgbClr val="0D0D0D"/>
                </a:solidFill>
                <a:latin typeface="Times New Roman" panose="02020603050405020304" pitchFamily="18" charset="0"/>
                <a:ea typeface="Times New Roman" panose="02020603050405020304" pitchFamily="18" charset="0"/>
              </a:rPr>
              <a:t>khảo</a:t>
            </a:r>
            <a:r>
              <a:rPr lang="en-US" sz="2800" b="1" dirty="0" smtClean="0">
                <a:solidFill>
                  <a:srgbClr val="0D0D0D"/>
                </a:solidFill>
                <a:latin typeface="Times New Roman" panose="02020603050405020304" pitchFamily="18" charset="0"/>
                <a:ea typeface="Times New Roman" panose="02020603050405020304" pitchFamily="18" charset="0"/>
              </a:rPr>
              <a:t>: </a:t>
            </a:r>
            <a:r>
              <a:rPr lang="en-US" sz="2800" i="1" dirty="0" err="1" smtClean="0">
                <a:solidFill>
                  <a:srgbClr val="0070C0"/>
                </a:solidFill>
                <a:latin typeface="Times New Roman" panose="02020603050405020304" pitchFamily="18" charset="0"/>
                <a:ea typeface="Times New Roman" panose="02020603050405020304" pitchFamily="18" charset="0"/>
              </a:rPr>
              <a:t>Bức</a:t>
            </a:r>
            <a:r>
              <a:rPr lang="en-US" sz="2800" i="1" dirty="0" smtClean="0">
                <a:solidFill>
                  <a:srgbClr val="0070C0"/>
                </a:solidFill>
                <a:latin typeface="Times New Roman" panose="02020603050405020304" pitchFamily="18" charset="0"/>
                <a:ea typeface="Times New Roman" panose="02020603050405020304" pitchFamily="18" charset="0"/>
              </a:rPr>
              <a:t> </a:t>
            </a:r>
            <a:r>
              <a:rPr lang="en-US" sz="2800" i="1" dirty="0" err="1" smtClean="0">
                <a:solidFill>
                  <a:srgbClr val="0070C0"/>
                </a:solidFill>
                <a:latin typeface="Times New Roman" panose="02020603050405020304" pitchFamily="18" charset="0"/>
                <a:ea typeface="Times New Roman" panose="02020603050405020304" pitchFamily="18" charset="0"/>
              </a:rPr>
              <a:t>tranh</a:t>
            </a:r>
            <a:r>
              <a:rPr lang="en-US" sz="2800" i="1" dirty="0" smtClean="0">
                <a:solidFill>
                  <a:srgbClr val="0070C0"/>
                </a:solidFill>
                <a:latin typeface="Times New Roman" panose="02020603050405020304" pitchFamily="18" charset="0"/>
                <a:ea typeface="Times New Roman" panose="02020603050405020304" pitchFamily="18" charset="0"/>
              </a:rPr>
              <a:t> </a:t>
            </a:r>
            <a:r>
              <a:rPr lang="en-US" sz="2800" i="1" dirty="0" err="1" smtClean="0">
                <a:solidFill>
                  <a:srgbClr val="0070C0"/>
                </a:solidFill>
                <a:latin typeface="Times New Roman" panose="02020603050405020304" pitchFamily="18" charset="0"/>
                <a:ea typeface="Times New Roman" panose="02020603050405020304" pitchFamily="18" charset="0"/>
              </a:rPr>
              <a:t>của</a:t>
            </a:r>
            <a:r>
              <a:rPr lang="en-US" sz="2800" i="1" dirty="0" smtClean="0">
                <a:solidFill>
                  <a:srgbClr val="0070C0"/>
                </a:solidFill>
                <a:latin typeface="Times New Roman" panose="02020603050405020304" pitchFamily="18" charset="0"/>
                <a:ea typeface="Times New Roman" panose="02020603050405020304" pitchFamily="18" charset="0"/>
              </a:rPr>
              <a:t> </a:t>
            </a:r>
            <a:r>
              <a:rPr lang="en-US" sz="2800" i="1" dirty="0" err="1" smtClean="0">
                <a:solidFill>
                  <a:srgbClr val="0070C0"/>
                </a:solidFill>
                <a:latin typeface="Times New Roman" panose="02020603050405020304" pitchFamily="18" charset="0"/>
                <a:ea typeface="Times New Roman" panose="02020603050405020304" pitchFamily="18" charset="0"/>
              </a:rPr>
              <a:t>em</a:t>
            </a:r>
            <a:r>
              <a:rPr lang="en-US" sz="2800" i="1" dirty="0" smtClean="0">
                <a:solidFill>
                  <a:srgbClr val="0070C0"/>
                </a:solidFill>
                <a:latin typeface="Times New Roman" panose="02020603050405020304" pitchFamily="18" charset="0"/>
                <a:ea typeface="Times New Roman" panose="02020603050405020304" pitchFamily="18" charset="0"/>
              </a:rPr>
              <a:t> </a:t>
            </a:r>
            <a:r>
              <a:rPr lang="en-US" sz="2800" i="1" dirty="0" err="1" smtClean="0">
                <a:solidFill>
                  <a:srgbClr val="0070C0"/>
                </a:solidFill>
                <a:latin typeface="Times New Roman" panose="02020603050405020304" pitchFamily="18" charset="0"/>
                <a:ea typeface="Times New Roman" panose="02020603050405020304" pitchFamily="18" charset="0"/>
              </a:rPr>
              <a:t>gái</a:t>
            </a:r>
            <a:r>
              <a:rPr lang="en-US" sz="2800" i="1" dirty="0" smtClean="0">
                <a:solidFill>
                  <a:srgbClr val="0070C0"/>
                </a:solidFill>
                <a:latin typeface="Times New Roman" panose="02020603050405020304" pitchFamily="18" charset="0"/>
                <a:ea typeface="Times New Roman" panose="02020603050405020304" pitchFamily="18" charset="0"/>
              </a:rPr>
              <a:t> </a:t>
            </a:r>
            <a:r>
              <a:rPr lang="en-US" sz="2800" i="1" dirty="0" err="1" smtClean="0">
                <a:solidFill>
                  <a:srgbClr val="0070C0"/>
                </a:solidFill>
                <a:latin typeface="Times New Roman" panose="02020603050405020304" pitchFamily="18" charset="0"/>
                <a:ea typeface="Times New Roman" panose="02020603050405020304" pitchFamily="18" charset="0"/>
              </a:rPr>
              <a:t>tôi</a:t>
            </a:r>
            <a:r>
              <a:rPr lang="en-US" sz="2800" i="1" dirty="0" smtClean="0">
                <a:solidFill>
                  <a:srgbClr val="0070C0"/>
                </a:solidFill>
                <a:latin typeface="Times New Roman" panose="02020603050405020304" pitchFamily="18" charset="0"/>
                <a:ea typeface="Times New Roman" panose="02020603050405020304" pitchFamily="18" charset="0"/>
              </a:rPr>
              <a:t> – </a:t>
            </a:r>
            <a:r>
              <a:rPr lang="en-US" sz="2800" dirty="0" err="1" smtClean="0">
                <a:solidFill>
                  <a:srgbClr val="0070C0"/>
                </a:solidFill>
                <a:latin typeface="Times New Roman" panose="02020603050405020304" pitchFamily="18" charset="0"/>
                <a:ea typeface="Times New Roman" panose="02020603050405020304" pitchFamily="18" charset="0"/>
              </a:rPr>
              <a:t>lời</a:t>
            </a:r>
            <a:r>
              <a:rPr lang="en-US" sz="2800" dirty="0" smtClean="0">
                <a:solidFill>
                  <a:srgbClr val="0070C0"/>
                </a:solidFill>
                <a:latin typeface="Times New Roman" panose="02020603050405020304" pitchFamily="18" charset="0"/>
                <a:ea typeface="Times New Roman" panose="02020603050405020304" pitchFamily="18" charset="0"/>
              </a:rPr>
              <a:t> </a:t>
            </a:r>
            <a:r>
              <a:rPr lang="en-US" sz="2800" dirty="0" err="1" smtClean="0">
                <a:solidFill>
                  <a:srgbClr val="0070C0"/>
                </a:solidFill>
                <a:latin typeface="Times New Roman" panose="02020603050405020304" pitchFamily="18" charset="0"/>
                <a:ea typeface="Times New Roman" panose="02020603050405020304" pitchFamily="18" charset="0"/>
              </a:rPr>
              <a:t>tự</a:t>
            </a:r>
            <a:r>
              <a:rPr lang="en-US" sz="2800" dirty="0" smtClean="0">
                <a:solidFill>
                  <a:srgbClr val="0070C0"/>
                </a:solidFill>
                <a:latin typeface="Times New Roman" panose="02020603050405020304" pitchFamily="18" charset="0"/>
                <a:ea typeface="Times New Roman" panose="02020603050405020304" pitchFamily="18" charset="0"/>
              </a:rPr>
              <a:t> </a:t>
            </a:r>
            <a:r>
              <a:rPr lang="en-US" sz="2800" dirty="0" err="1" smtClean="0">
                <a:solidFill>
                  <a:srgbClr val="0070C0"/>
                </a:solidFill>
                <a:latin typeface="Times New Roman" panose="02020603050405020304" pitchFamily="18" charset="0"/>
                <a:ea typeface="Times New Roman" panose="02020603050405020304" pitchFamily="18" charset="0"/>
              </a:rPr>
              <a:t>thú</a:t>
            </a:r>
            <a:r>
              <a:rPr lang="en-US" sz="2800" dirty="0" smtClean="0">
                <a:solidFill>
                  <a:srgbClr val="0070C0"/>
                </a:solidFill>
                <a:latin typeface="Times New Roman" panose="02020603050405020304" pitchFamily="18" charset="0"/>
                <a:ea typeface="Times New Roman" panose="02020603050405020304" pitchFamily="18" charset="0"/>
              </a:rPr>
              <a:t> </a:t>
            </a:r>
            <a:r>
              <a:rPr lang="en-US" sz="2800" dirty="0" err="1" smtClean="0">
                <a:solidFill>
                  <a:srgbClr val="0070C0"/>
                </a:solidFill>
                <a:latin typeface="Times New Roman" panose="02020603050405020304" pitchFamily="18" charset="0"/>
                <a:ea typeface="Times New Roman" panose="02020603050405020304" pitchFamily="18" charset="0"/>
              </a:rPr>
              <a:t>chân</a:t>
            </a:r>
            <a:r>
              <a:rPr lang="en-US" sz="2800" dirty="0" smtClean="0">
                <a:solidFill>
                  <a:srgbClr val="0070C0"/>
                </a:solidFill>
                <a:latin typeface="Times New Roman" panose="02020603050405020304" pitchFamily="18" charset="0"/>
                <a:ea typeface="Times New Roman" panose="02020603050405020304" pitchFamily="18" charset="0"/>
              </a:rPr>
              <a:t> </a:t>
            </a:r>
            <a:r>
              <a:rPr lang="en-US" sz="2800" dirty="0" err="1" smtClean="0">
                <a:solidFill>
                  <a:srgbClr val="0070C0"/>
                </a:solidFill>
                <a:latin typeface="Times New Roman" panose="02020603050405020304" pitchFamily="18" charset="0"/>
                <a:ea typeface="Times New Roman" panose="02020603050405020304" pitchFamily="18" charset="0"/>
              </a:rPr>
              <a:t>thành</a:t>
            </a:r>
            <a:endParaRPr lang="en-US" sz="2800" dirty="0" smtClean="0">
              <a:effectLst/>
              <a:latin typeface="Times New Roman" panose="02020603050405020304" pitchFamily="18" charset="0"/>
              <a:ea typeface="Times New Roman" panose="02020603050405020304" pitchFamily="18" charset="0"/>
            </a:endParaRPr>
          </a:p>
        </p:txBody>
      </p:sp>
      <p:sp>
        <p:nvSpPr>
          <p:cNvPr id="7" name="Rectangle 6"/>
          <p:cNvSpPr/>
          <p:nvPr/>
        </p:nvSpPr>
        <p:spPr>
          <a:xfrm>
            <a:off x="387928" y="2140956"/>
            <a:ext cx="11129818" cy="2677656"/>
          </a:xfrm>
          <a:prstGeom prst="rect">
            <a:avLst/>
          </a:prstGeom>
        </p:spPr>
        <p:txBody>
          <a:bodyPr wrap="square">
            <a:spAutoFit/>
          </a:bodyPr>
          <a:lstStyle/>
          <a:p>
            <a:pPr algn="just">
              <a:lnSpc>
                <a:spcPct val="200000"/>
              </a:lnSpc>
            </a:pPr>
            <a:r>
              <a:rPr lang="en-US" sz="2800" b="1" dirty="0">
                <a:solidFill>
                  <a:srgbClr val="FF0000"/>
                </a:solidFill>
                <a:latin typeface="Times New Roman" panose="02020603050405020304" pitchFamily="18" charset="0"/>
                <a:cs typeface="Times New Roman" panose="02020603050405020304" pitchFamily="18" charset="0"/>
              </a:rPr>
              <a:t>*</a:t>
            </a:r>
            <a:r>
              <a:rPr lang="en-US" sz="2800" b="1" dirty="0" err="1">
                <a:solidFill>
                  <a:srgbClr val="FF0000"/>
                </a:solidFill>
                <a:latin typeface="Times New Roman" panose="02020603050405020304" pitchFamily="18" charset="0"/>
                <a:cs typeface="Times New Roman" panose="02020603050405020304" pitchFamily="18" charset="0"/>
              </a:rPr>
              <a:t>Kết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Đoạn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cuối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khẳng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định</a:t>
            </a:r>
            <a:r>
              <a:rPr lang="en-US" sz="2800" b="1" dirty="0">
                <a:solidFill>
                  <a:srgbClr val="FF0000"/>
                </a:solidFill>
                <a:latin typeface="Times New Roman" panose="02020603050405020304" pitchFamily="18" charset="0"/>
                <a:cs typeface="Times New Roman" panose="02020603050405020304" pitchFamily="18" charset="0"/>
              </a:rPr>
              <a:t> ý </a:t>
            </a:r>
            <a:r>
              <a:rPr lang="en-US" sz="2800" b="1" dirty="0" err="1">
                <a:solidFill>
                  <a:srgbClr val="FF0000"/>
                </a:solidFill>
                <a:latin typeface="Times New Roman" panose="02020603050405020304" pitchFamily="18" charset="0"/>
                <a:cs typeface="Times New Roman" panose="02020603050405020304" pitchFamily="18" charset="0"/>
              </a:rPr>
              <a:t>nghĩa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trị</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truyện</a:t>
            </a:r>
            <a:r>
              <a:rPr lang="en-US" sz="2800" b="1" dirty="0">
                <a:solidFill>
                  <a:srgbClr val="FF0000"/>
                </a:solidFill>
                <a:latin typeface="Times New Roman" panose="02020603050405020304" pitchFamily="18" charset="0"/>
                <a:cs typeface="Times New Roman" panose="02020603050405020304" pitchFamily="18" charset="0"/>
              </a:rPr>
              <a:t>.</a:t>
            </a:r>
          </a:p>
          <a:p>
            <a:pPr algn="just">
              <a:lnSpc>
                <a:spcPct val="200000"/>
              </a:lnSpc>
            </a:pP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Bức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tranh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món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quà</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gửi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767673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p:cTn id="15"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
        <p:nvSpPr>
          <p:cNvPr id="5" name="Rectangle 4"/>
          <p:cNvSpPr/>
          <p:nvPr/>
        </p:nvSpPr>
        <p:spPr>
          <a:xfrm>
            <a:off x="1801090" y="2065483"/>
            <a:ext cx="8349673" cy="584775"/>
          </a:xfrm>
          <a:prstGeom prst="rect">
            <a:avLst/>
          </a:prstGeom>
        </p:spPr>
        <p:txBody>
          <a:bodyPr wrap="square">
            <a:spAutoFit/>
          </a:bodyPr>
          <a:lstStyle/>
          <a:p>
            <a:pPr algn="ctr"/>
            <a:r>
              <a:rPr lang="en-US" sz="3200" b="1" dirty="0" smtClean="0">
                <a:solidFill>
                  <a:srgbClr val="0070C0"/>
                </a:solidFill>
                <a:latin typeface="Times New Roman" panose="02020603050405020304" pitchFamily="18" charset="0"/>
                <a:cs typeface="Times New Roman" panose="02020603050405020304" pitchFamily="18" charset="0"/>
              </a:rPr>
              <a:t>III</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Thực</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hành</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viết</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theo</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các</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bước</a:t>
            </a:r>
            <a:endParaRPr lang="en-US" sz="32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368221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703555400"/>
              </p:ext>
            </p:extLst>
          </p:nvPr>
        </p:nvGraphicFramePr>
        <p:xfrm>
          <a:off x="424874" y="949485"/>
          <a:ext cx="11582400" cy="6022848"/>
        </p:xfrm>
        <a:graphic>
          <a:graphicData uri="http://schemas.openxmlformats.org/drawingml/2006/table">
            <a:tbl>
              <a:tblPr firstRow="1" firstCol="1" bandRow="1"/>
              <a:tblGrid>
                <a:gridCol w="2085395">
                  <a:extLst>
                    <a:ext uri="{9D8B030D-6E8A-4147-A177-3AD203B41FA5}">
                      <a16:colId xmlns:a16="http://schemas.microsoft.com/office/drawing/2014/main" xmlns="" val="162821256"/>
                    </a:ext>
                  </a:extLst>
                </a:gridCol>
                <a:gridCol w="4621947">
                  <a:extLst>
                    <a:ext uri="{9D8B030D-6E8A-4147-A177-3AD203B41FA5}">
                      <a16:colId xmlns:a16="http://schemas.microsoft.com/office/drawing/2014/main" xmlns="" val="41359344"/>
                    </a:ext>
                  </a:extLst>
                </a:gridCol>
                <a:gridCol w="4875058">
                  <a:extLst>
                    <a:ext uri="{9D8B030D-6E8A-4147-A177-3AD203B41FA5}">
                      <a16:colId xmlns:a16="http://schemas.microsoft.com/office/drawing/2014/main" xmlns="" val="2590610674"/>
                    </a:ext>
                  </a:extLst>
                </a:gridCol>
              </a:tblGrid>
              <a:tr h="217567">
                <a:tc>
                  <a:txBody>
                    <a:bodyPr/>
                    <a:lstStyle/>
                    <a:p>
                      <a:pPr marL="457200" marR="197485" algn="ctr">
                        <a:lnSpc>
                          <a:spcPct val="130000"/>
                        </a:lnSpc>
                        <a:spcAft>
                          <a:spcPts val="0"/>
                        </a:spcAft>
                        <a:tabLst>
                          <a:tab pos="424815" algn="l"/>
                        </a:tabLst>
                      </a:pPr>
                      <a:r>
                        <a:rPr lang="en-US" sz="1900" b="1" dirty="0" err="1">
                          <a:solidFill>
                            <a:srgbClr val="FF0000"/>
                          </a:solidFill>
                          <a:effectLst/>
                          <a:latin typeface="Times New Roman" panose="02020603050405020304" pitchFamily="18" charset="0"/>
                          <a:ea typeface="Times New Roman" panose="02020603050405020304" pitchFamily="18" charset="0"/>
                        </a:rPr>
                        <a:t>Bước</a:t>
                      </a:r>
                      <a:endParaRPr lang="en-US" sz="1900" dirty="0">
                        <a:solidFill>
                          <a:srgbClr val="FF0000"/>
                        </a:solidFill>
                        <a:effectLst/>
                        <a:latin typeface="Times New Roman" panose="02020603050405020304" pitchFamily="18" charset="0"/>
                        <a:ea typeface="Times New Roman" panose="02020603050405020304" pitchFamily="18" charset="0"/>
                      </a:endParaRPr>
                    </a:p>
                  </a:txBody>
                  <a:tcPr marL="28966" marR="28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7485" algn="ctr">
                        <a:lnSpc>
                          <a:spcPct val="130000"/>
                        </a:lnSpc>
                        <a:spcAft>
                          <a:spcPts val="0"/>
                        </a:spcAft>
                        <a:tabLst>
                          <a:tab pos="424815" algn="l"/>
                        </a:tabLst>
                      </a:pPr>
                      <a:r>
                        <a:rPr lang="en-US" sz="1900" b="1" dirty="0" err="1">
                          <a:solidFill>
                            <a:srgbClr val="FF0000"/>
                          </a:solidFill>
                          <a:effectLst/>
                          <a:latin typeface="Times New Roman" panose="02020603050405020304" pitchFamily="18" charset="0"/>
                          <a:ea typeface="Times New Roman" panose="02020603050405020304" pitchFamily="18" charset="0"/>
                        </a:rPr>
                        <a:t>Công</a:t>
                      </a:r>
                      <a:r>
                        <a:rPr lang="en-US" sz="1900" b="1" dirty="0">
                          <a:solidFill>
                            <a:srgbClr val="FF0000"/>
                          </a:solidFill>
                          <a:effectLst/>
                          <a:latin typeface="Times New Roman" panose="02020603050405020304" pitchFamily="18" charset="0"/>
                          <a:ea typeface="Times New Roman" panose="02020603050405020304" pitchFamily="18" charset="0"/>
                        </a:rPr>
                        <a:t> </a:t>
                      </a:r>
                      <a:r>
                        <a:rPr lang="en-US" sz="1900" b="1" dirty="0" err="1">
                          <a:solidFill>
                            <a:srgbClr val="FF0000"/>
                          </a:solidFill>
                          <a:effectLst/>
                          <a:latin typeface="Times New Roman" panose="02020603050405020304" pitchFamily="18" charset="0"/>
                          <a:ea typeface="Times New Roman" panose="02020603050405020304" pitchFamily="18" charset="0"/>
                        </a:rPr>
                        <a:t>việc</a:t>
                      </a:r>
                      <a:endParaRPr lang="en-US" sz="1900" dirty="0">
                        <a:solidFill>
                          <a:srgbClr val="FF0000"/>
                        </a:solidFill>
                        <a:effectLst/>
                        <a:latin typeface="Times New Roman" panose="02020603050405020304" pitchFamily="18" charset="0"/>
                        <a:ea typeface="Times New Roman" panose="02020603050405020304" pitchFamily="18" charset="0"/>
                      </a:endParaRPr>
                    </a:p>
                  </a:txBody>
                  <a:tcPr marL="28966" marR="28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7485" algn="ctr">
                        <a:lnSpc>
                          <a:spcPct val="130000"/>
                        </a:lnSpc>
                        <a:spcAft>
                          <a:spcPts val="0"/>
                        </a:spcAft>
                        <a:tabLst>
                          <a:tab pos="424815" algn="l"/>
                        </a:tabLst>
                      </a:pPr>
                      <a:r>
                        <a:rPr lang="en-US" sz="1900" b="1" dirty="0" err="1">
                          <a:solidFill>
                            <a:srgbClr val="FF0000"/>
                          </a:solidFill>
                          <a:effectLst/>
                          <a:latin typeface="Times New Roman" panose="02020603050405020304" pitchFamily="18" charset="0"/>
                          <a:ea typeface="Times New Roman" panose="02020603050405020304" pitchFamily="18" charset="0"/>
                        </a:rPr>
                        <a:t>Tác</a:t>
                      </a:r>
                      <a:r>
                        <a:rPr lang="en-US" sz="1900" b="1" dirty="0">
                          <a:solidFill>
                            <a:srgbClr val="FF0000"/>
                          </a:solidFill>
                          <a:effectLst/>
                          <a:latin typeface="Times New Roman" panose="02020603050405020304" pitchFamily="18" charset="0"/>
                          <a:ea typeface="Times New Roman" panose="02020603050405020304" pitchFamily="18" charset="0"/>
                        </a:rPr>
                        <a:t> </a:t>
                      </a:r>
                      <a:r>
                        <a:rPr lang="en-US" sz="1900" b="1" dirty="0" err="1">
                          <a:solidFill>
                            <a:srgbClr val="FF0000"/>
                          </a:solidFill>
                          <a:effectLst/>
                          <a:latin typeface="Times New Roman" panose="02020603050405020304" pitchFamily="18" charset="0"/>
                          <a:ea typeface="Times New Roman" panose="02020603050405020304" pitchFamily="18" charset="0"/>
                        </a:rPr>
                        <a:t>dụng</a:t>
                      </a:r>
                      <a:endParaRPr lang="en-US" sz="1900" dirty="0">
                        <a:solidFill>
                          <a:srgbClr val="FF0000"/>
                        </a:solidFill>
                        <a:effectLst/>
                        <a:latin typeface="Times New Roman" panose="02020603050405020304" pitchFamily="18" charset="0"/>
                        <a:ea typeface="Times New Roman" panose="02020603050405020304" pitchFamily="18" charset="0"/>
                      </a:endParaRPr>
                    </a:p>
                  </a:txBody>
                  <a:tcPr marL="28966" marR="28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55408601"/>
                  </a:ext>
                </a:extLst>
              </a:tr>
              <a:tr h="1414185">
                <a:tc>
                  <a:txBody>
                    <a:bodyPr/>
                    <a:lstStyle/>
                    <a:p>
                      <a:pPr marL="457200" marR="197485" algn="l">
                        <a:lnSpc>
                          <a:spcPct val="130000"/>
                        </a:lnSpc>
                        <a:spcAft>
                          <a:spcPts val="0"/>
                        </a:spcAft>
                        <a:tabLst>
                          <a:tab pos="424815" algn="l"/>
                        </a:tabLst>
                      </a:pPr>
                      <a:r>
                        <a:rPr lang="en-US" sz="1900" b="1" i="1" dirty="0" err="1">
                          <a:solidFill>
                            <a:srgbClr val="0D0D0D"/>
                          </a:solidFill>
                          <a:effectLst/>
                          <a:latin typeface="Times New Roman" panose="02020603050405020304" pitchFamily="18" charset="0"/>
                          <a:ea typeface="Times New Roman" panose="02020603050405020304" pitchFamily="18" charset="0"/>
                        </a:rPr>
                        <a:t>Bước</a:t>
                      </a:r>
                      <a:r>
                        <a:rPr lang="en-US" sz="1900" b="1" i="1" dirty="0">
                          <a:solidFill>
                            <a:srgbClr val="0D0D0D"/>
                          </a:solidFill>
                          <a:effectLst/>
                          <a:latin typeface="Times New Roman" panose="02020603050405020304" pitchFamily="18" charset="0"/>
                          <a:ea typeface="Times New Roman" panose="02020603050405020304" pitchFamily="18" charset="0"/>
                        </a:rPr>
                        <a:t> 1: </a:t>
                      </a:r>
                      <a:endParaRPr lang="en-US" sz="1900" dirty="0">
                        <a:effectLst/>
                        <a:latin typeface="Times New Roman" panose="02020603050405020304" pitchFamily="18" charset="0"/>
                        <a:ea typeface="Times New Roman" panose="02020603050405020304" pitchFamily="18" charset="0"/>
                      </a:endParaRPr>
                    </a:p>
                    <a:p>
                      <a:pPr marL="457200" marR="197485" algn="l">
                        <a:lnSpc>
                          <a:spcPct val="130000"/>
                        </a:lnSpc>
                        <a:spcAft>
                          <a:spcPts val="0"/>
                        </a:spcAft>
                        <a:tabLst>
                          <a:tab pos="424815" algn="l"/>
                        </a:tabLst>
                      </a:pPr>
                      <a:r>
                        <a:rPr lang="en-US" sz="1900" b="1" i="1" dirty="0" err="1">
                          <a:solidFill>
                            <a:srgbClr val="0D0D0D"/>
                          </a:solidFill>
                          <a:effectLst/>
                          <a:latin typeface="Times New Roman" panose="02020603050405020304" pitchFamily="18" charset="0"/>
                          <a:ea typeface="Times New Roman" panose="02020603050405020304" pitchFamily="18" charset="0"/>
                        </a:rPr>
                        <a:t>Lựa</a:t>
                      </a:r>
                      <a:r>
                        <a:rPr lang="en-US" sz="1900" b="1" i="1" dirty="0">
                          <a:solidFill>
                            <a:srgbClr val="0D0D0D"/>
                          </a:solidFill>
                          <a:effectLst/>
                          <a:latin typeface="Times New Roman" panose="02020603050405020304" pitchFamily="18" charset="0"/>
                          <a:ea typeface="Times New Roman" panose="02020603050405020304" pitchFamily="18" charset="0"/>
                        </a:rPr>
                        <a:t> </a:t>
                      </a:r>
                      <a:r>
                        <a:rPr lang="en-US" sz="1900" b="1" i="1" dirty="0" err="1">
                          <a:solidFill>
                            <a:srgbClr val="0D0D0D"/>
                          </a:solidFill>
                          <a:effectLst/>
                          <a:latin typeface="Times New Roman" panose="02020603050405020304" pitchFamily="18" charset="0"/>
                          <a:ea typeface="Times New Roman" panose="02020603050405020304" pitchFamily="18" charset="0"/>
                        </a:rPr>
                        <a:t>chọn</a:t>
                      </a:r>
                      <a:r>
                        <a:rPr lang="en-US" sz="1900" b="1" i="1" dirty="0">
                          <a:solidFill>
                            <a:srgbClr val="0D0D0D"/>
                          </a:solidFill>
                          <a:effectLst/>
                          <a:latin typeface="Times New Roman" panose="02020603050405020304" pitchFamily="18" charset="0"/>
                          <a:ea typeface="Times New Roman" panose="02020603050405020304" pitchFamily="18" charset="0"/>
                        </a:rPr>
                        <a:t> </a:t>
                      </a:r>
                      <a:r>
                        <a:rPr lang="en-US" sz="1900" b="1" i="1" dirty="0" err="1">
                          <a:solidFill>
                            <a:srgbClr val="0D0D0D"/>
                          </a:solidFill>
                          <a:effectLst/>
                          <a:latin typeface="Times New Roman" panose="02020603050405020304" pitchFamily="18" charset="0"/>
                          <a:ea typeface="Times New Roman" panose="02020603050405020304" pitchFamily="18" charset="0"/>
                        </a:rPr>
                        <a:t>đề</a:t>
                      </a:r>
                      <a:r>
                        <a:rPr lang="en-US" sz="1900" b="1" i="1" dirty="0">
                          <a:solidFill>
                            <a:srgbClr val="0D0D0D"/>
                          </a:solidFill>
                          <a:effectLst/>
                          <a:latin typeface="Times New Roman" panose="02020603050405020304" pitchFamily="18" charset="0"/>
                          <a:ea typeface="Times New Roman" panose="02020603050405020304" pitchFamily="18" charset="0"/>
                        </a:rPr>
                        <a:t> </a:t>
                      </a:r>
                      <a:r>
                        <a:rPr lang="en-US" sz="1900" b="1" i="1" dirty="0" err="1" smtClean="0">
                          <a:solidFill>
                            <a:srgbClr val="0D0D0D"/>
                          </a:solidFill>
                          <a:effectLst/>
                          <a:latin typeface="Times New Roman" panose="02020603050405020304" pitchFamily="18" charset="0"/>
                          <a:ea typeface="Times New Roman" panose="02020603050405020304" pitchFamily="18" charset="0"/>
                        </a:rPr>
                        <a:t>tài</a:t>
                      </a:r>
                      <a:r>
                        <a:rPr lang="en-US" sz="1900" b="1" i="1" baseline="0" dirty="0" smtClean="0">
                          <a:solidFill>
                            <a:srgbClr val="0D0D0D"/>
                          </a:solidFill>
                          <a:effectLst/>
                          <a:latin typeface="Times New Roman" panose="02020603050405020304" pitchFamily="18" charset="0"/>
                          <a:ea typeface="Times New Roman" panose="02020603050405020304" pitchFamily="18" charset="0"/>
                        </a:rPr>
                        <a:t> </a:t>
                      </a:r>
                      <a:r>
                        <a:rPr lang="en-US" sz="1900" b="1" i="1" dirty="0" smtClean="0">
                          <a:solidFill>
                            <a:srgbClr val="0D0D0D"/>
                          </a:solidFill>
                          <a:effectLst/>
                          <a:latin typeface="Times New Roman" panose="02020603050405020304" pitchFamily="18" charset="0"/>
                          <a:ea typeface="Times New Roman" panose="02020603050405020304" pitchFamily="18" charset="0"/>
                        </a:rPr>
                        <a:t>(</a:t>
                      </a:r>
                      <a:r>
                        <a:rPr lang="en-US" sz="1900" b="1" i="1" dirty="0" err="1" smtClean="0">
                          <a:solidFill>
                            <a:srgbClr val="0D0D0D"/>
                          </a:solidFill>
                          <a:effectLst/>
                          <a:latin typeface="Times New Roman" panose="02020603050405020304" pitchFamily="18" charset="0"/>
                          <a:ea typeface="Times New Roman" panose="02020603050405020304" pitchFamily="18" charset="0"/>
                        </a:rPr>
                        <a:t>vấn</a:t>
                      </a:r>
                      <a:r>
                        <a:rPr lang="en-US" sz="1900" b="1" i="1" dirty="0" smtClean="0">
                          <a:solidFill>
                            <a:srgbClr val="0D0D0D"/>
                          </a:solidFill>
                          <a:effectLst/>
                          <a:latin typeface="Times New Roman" panose="02020603050405020304" pitchFamily="18" charset="0"/>
                          <a:ea typeface="Times New Roman" panose="02020603050405020304" pitchFamily="18" charset="0"/>
                        </a:rPr>
                        <a:t> </a:t>
                      </a:r>
                      <a:r>
                        <a:rPr lang="en-US" sz="1900" b="1" i="1" dirty="0" err="1">
                          <a:solidFill>
                            <a:srgbClr val="0D0D0D"/>
                          </a:solidFill>
                          <a:effectLst/>
                          <a:latin typeface="Times New Roman" panose="02020603050405020304" pitchFamily="18" charset="0"/>
                          <a:ea typeface="Times New Roman" panose="02020603050405020304" pitchFamily="18" charset="0"/>
                        </a:rPr>
                        <a:t>đề</a:t>
                      </a:r>
                      <a:r>
                        <a:rPr lang="en-US" sz="1900" b="1" i="1" dirty="0">
                          <a:solidFill>
                            <a:srgbClr val="0D0D0D"/>
                          </a:solidFill>
                          <a:effectLst/>
                          <a:latin typeface="Times New Roman" panose="02020603050405020304" pitchFamily="18" charset="0"/>
                          <a:ea typeface="Times New Roman" panose="02020603050405020304" pitchFamily="18" charset="0"/>
                        </a:rPr>
                        <a:t> </a:t>
                      </a:r>
                      <a:r>
                        <a:rPr lang="en-US" sz="1900" b="1" i="1" dirty="0" err="1">
                          <a:solidFill>
                            <a:srgbClr val="0D0D0D"/>
                          </a:solidFill>
                          <a:effectLst/>
                          <a:latin typeface="Times New Roman" panose="02020603050405020304" pitchFamily="18" charset="0"/>
                          <a:ea typeface="Times New Roman" panose="02020603050405020304" pitchFamily="18" charset="0"/>
                        </a:rPr>
                        <a:t>nghị</a:t>
                      </a:r>
                      <a:r>
                        <a:rPr lang="en-US" sz="1900" b="1" i="1" dirty="0">
                          <a:solidFill>
                            <a:srgbClr val="0D0D0D"/>
                          </a:solidFill>
                          <a:effectLst/>
                          <a:latin typeface="Times New Roman" panose="02020603050405020304" pitchFamily="18" charset="0"/>
                          <a:ea typeface="Times New Roman" panose="02020603050405020304" pitchFamily="18" charset="0"/>
                        </a:rPr>
                        <a:t> </a:t>
                      </a:r>
                      <a:r>
                        <a:rPr lang="en-US" sz="1900" b="1" i="1" dirty="0" err="1" smtClean="0">
                          <a:solidFill>
                            <a:srgbClr val="0D0D0D"/>
                          </a:solidFill>
                          <a:effectLst/>
                          <a:latin typeface="Times New Roman" panose="02020603050405020304" pitchFamily="18" charset="0"/>
                          <a:ea typeface="Times New Roman" panose="02020603050405020304" pitchFamily="18" charset="0"/>
                        </a:rPr>
                        <a:t>luận</a:t>
                      </a:r>
                      <a:endParaRPr lang="en-US" sz="1900" dirty="0">
                        <a:effectLst/>
                        <a:latin typeface="Times New Roman" panose="02020603050405020304" pitchFamily="18" charset="0"/>
                        <a:ea typeface="Times New Roman" panose="02020603050405020304" pitchFamily="18" charset="0"/>
                      </a:endParaRPr>
                    </a:p>
                  </a:txBody>
                  <a:tcPr marL="28966" marR="28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30000"/>
                        </a:lnSpc>
                        <a:spcAft>
                          <a:spcPts val="0"/>
                        </a:spcAft>
                        <a:tabLst>
                          <a:tab pos="424815" algn="l"/>
                        </a:tabLst>
                      </a:pPr>
                      <a:r>
                        <a:rPr lang="en-US" sz="1900" dirty="0" smtClean="0">
                          <a:effectLst/>
                          <a:latin typeface="Times New Roman" panose="02020603050405020304" pitchFamily="18" charset="0"/>
                          <a:ea typeface="Times New Roman" panose="02020603050405020304" pitchFamily="18" charset="0"/>
                        </a:rPr>
                        <a:t>- </a:t>
                      </a:r>
                      <a:r>
                        <a:rPr lang="en-US" sz="1900" dirty="0" err="1" smtClean="0">
                          <a:effectLst/>
                          <a:latin typeface="Times New Roman" panose="02020603050405020304" pitchFamily="18" charset="0"/>
                          <a:ea typeface="Times New Roman" panose="02020603050405020304" pitchFamily="18" charset="0"/>
                        </a:rPr>
                        <a:t>Xác</a:t>
                      </a:r>
                      <a:r>
                        <a:rPr lang="en-US" sz="1900" dirty="0" smtClean="0">
                          <a:effectLst/>
                          <a:latin typeface="Times New Roman" panose="02020603050405020304" pitchFamily="18" charset="0"/>
                          <a:ea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rPr>
                        <a:t>định</a:t>
                      </a:r>
                      <a:r>
                        <a:rPr lang="en-US" sz="1900" dirty="0">
                          <a:effectLst/>
                          <a:latin typeface="Times New Roman" panose="02020603050405020304" pitchFamily="18" charset="0"/>
                          <a:ea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rPr>
                        <a:t>đúng</a:t>
                      </a:r>
                      <a:r>
                        <a:rPr lang="en-US" sz="1900" dirty="0">
                          <a:effectLst/>
                          <a:latin typeface="Times New Roman" panose="02020603050405020304" pitchFamily="18" charset="0"/>
                          <a:ea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rPr>
                        <a:t>vấn</a:t>
                      </a:r>
                      <a:r>
                        <a:rPr lang="en-US" sz="1900" dirty="0">
                          <a:effectLst/>
                          <a:latin typeface="Times New Roman" panose="02020603050405020304" pitchFamily="18" charset="0"/>
                          <a:ea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rPr>
                        <a:t>đề</a:t>
                      </a:r>
                      <a:r>
                        <a:rPr lang="en-US" sz="1900" dirty="0">
                          <a:effectLst/>
                          <a:latin typeface="Times New Roman" panose="02020603050405020304" pitchFamily="18" charset="0"/>
                          <a:ea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rPr>
                        <a:t>nghị</a:t>
                      </a:r>
                      <a:r>
                        <a:rPr lang="en-US" sz="1900" dirty="0">
                          <a:solidFill>
                            <a:srgbClr val="000000"/>
                          </a:solidFill>
                          <a:effectLst/>
                          <a:latin typeface="Times New Roman" panose="02020603050405020304" pitchFamily="18" charset="0"/>
                          <a:ea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rPr>
                        <a:t>luận</a:t>
                      </a:r>
                      <a:r>
                        <a:rPr lang="en-US" sz="1900" dirty="0">
                          <a:solidFill>
                            <a:srgbClr val="000000"/>
                          </a:solidFill>
                          <a:effectLst/>
                          <a:latin typeface="Times New Roman" panose="02020603050405020304" pitchFamily="18" charset="0"/>
                          <a:ea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rPr>
                        <a:t>mục</a:t>
                      </a:r>
                      <a:r>
                        <a:rPr lang="en-US" sz="1900" dirty="0">
                          <a:solidFill>
                            <a:srgbClr val="000000"/>
                          </a:solidFill>
                          <a:effectLst/>
                          <a:latin typeface="Times New Roman" panose="02020603050405020304" pitchFamily="18" charset="0"/>
                          <a:ea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rPr>
                        <a:t>đích</a:t>
                      </a:r>
                      <a:r>
                        <a:rPr lang="en-US" sz="1900" dirty="0">
                          <a:solidFill>
                            <a:srgbClr val="000000"/>
                          </a:solidFill>
                          <a:effectLst/>
                          <a:latin typeface="Times New Roman" panose="02020603050405020304" pitchFamily="18" charset="0"/>
                          <a:ea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rPr>
                        <a:t>viết</a:t>
                      </a:r>
                      <a:r>
                        <a:rPr lang="en-US" sz="1900" dirty="0">
                          <a:solidFill>
                            <a:srgbClr val="000000"/>
                          </a:solidFill>
                          <a:effectLst/>
                          <a:latin typeface="Times New Roman" panose="02020603050405020304" pitchFamily="18" charset="0"/>
                          <a:ea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rPr>
                        <a:t>người</a:t>
                      </a:r>
                      <a:r>
                        <a:rPr lang="en-US" sz="1900" dirty="0">
                          <a:solidFill>
                            <a:srgbClr val="000000"/>
                          </a:solidFill>
                          <a:effectLst/>
                          <a:latin typeface="Times New Roman" panose="02020603050405020304" pitchFamily="18" charset="0"/>
                          <a:ea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rPr>
                        <a:t>đọc</a:t>
                      </a:r>
                      <a:endParaRPr lang="en-US" sz="1900" dirty="0">
                        <a:effectLst/>
                        <a:latin typeface="Times New Roman" panose="02020603050405020304" pitchFamily="18" charset="0"/>
                        <a:ea typeface="Times New Roman" panose="02020603050405020304" pitchFamily="18" charset="0"/>
                      </a:endParaRPr>
                    </a:p>
                    <a:p>
                      <a:pPr marL="457200">
                        <a:lnSpc>
                          <a:spcPct val="130000"/>
                        </a:lnSpc>
                        <a:spcAft>
                          <a:spcPts val="0"/>
                        </a:spcAft>
                        <a:tabLst>
                          <a:tab pos="424815" algn="l"/>
                        </a:tabLst>
                      </a:pPr>
                      <a:r>
                        <a:rPr lang="en-US" sz="1900" dirty="0">
                          <a:solidFill>
                            <a:srgbClr val="000000"/>
                          </a:solidFill>
                          <a:effectLst/>
                          <a:latin typeface="Times New Roman" panose="02020603050405020304" pitchFamily="18" charset="0"/>
                          <a:ea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rPr>
                        <a:t>Đọc</a:t>
                      </a:r>
                      <a:r>
                        <a:rPr lang="en-US" sz="1900" dirty="0">
                          <a:solidFill>
                            <a:srgbClr val="000000"/>
                          </a:solidFill>
                          <a:effectLst/>
                          <a:latin typeface="Times New Roman" panose="02020603050405020304" pitchFamily="18" charset="0"/>
                          <a:ea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rPr>
                        <a:t>lại</a:t>
                      </a:r>
                      <a:r>
                        <a:rPr lang="en-US" sz="1900" dirty="0">
                          <a:solidFill>
                            <a:srgbClr val="000000"/>
                          </a:solidFill>
                          <a:effectLst/>
                          <a:latin typeface="Times New Roman" panose="02020603050405020304" pitchFamily="18" charset="0"/>
                          <a:ea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rPr>
                        <a:t>tác</a:t>
                      </a:r>
                      <a:r>
                        <a:rPr lang="en-US" sz="1900" dirty="0">
                          <a:solidFill>
                            <a:srgbClr val="000000"/>
                          </a:solidFill>
                          <a:effectLst/>
                          <a:latin typeface="Times New Roman" panose="02020603050405020304" pitchFamily="18" charset="0"/>
                          <a:ea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rPr>
                        <a:t>phẩm</a:t>
                      </a:r>
                      <a:r>
                        <a:rPr lang="en-US" sz="1900" dirty="0">
                          <a:solidFill>
                            <a:srgbClr val="000000"/>
                          </a:solidFill>
                          <a:effectLst/>
                          <a:latin typeface="Times New Roman" panose="02020603050405020304" pitchFamily="18" charset="0"/>
                          <a:ea typeface="Times New Roman" panose="02020603050405020304" pitchFamily="18" charset="0"/>
                        </a:rPr>
                        <a:t> </a:t>
                      </a:r>
                      <a:r>
                        <a:rPr lang="en-US" sz="1900" dirty="0" err="1" smtClean="0">
                          <a:solidFill>
                            <a:srgbClr val="000000"/>
                          </a:solidFill>
                          <a:effectLst/>
                          <a:latin typeface="Times New Roman" panose="02020603050405020304" pitchFamily="18" charset="0"/>
                          <a:ea typeface="Times New Roman" panose="02020603050405020304" pitchFamily="18" charset="0"/>
                        </a:rPr>
                        <a:t>truyện</a:t>
                      </a:r>
                      <a:r>
                        <a:rPr lang="en-US" sz="1900" dirty="0">
                          <a:solidFill>
                            <a:srgbClr val="000000"/>
                          </a:solidFill>
                          <a:effectLst/>
                          <a:latin typeface="Times New Roman" panose="02020603050405020304" pitchFamily="18" charset="0"/>
                          <a:ea typeface="Times New Roman" panose="02020603050405020304" pitchFamily="18" charset="0"/>
                        </a:rPr>
                        <a:t> </a:t>
                      </a:r>
                      <a:endParaRPr lang="en-US" sz="1900" dirty="0">
                        <a:effectLst/>
                        <a:latin typeface="Times New Roman" panose="02020603050405020304" pitchFamily="18" charset="0"/>
                        <a:ea typeface="Times New Roman" panose="02020603050405020304" pitchFamily="18" charset="0"/>
                      </a:endParaRPr>
                    </a:p>
                    <a:p>
                      <a:pPr marL="457200">
                        <a:lnSpc>
                          <a:spcPct val="130000"/>
                        </a:lnSpc>
                        <a:spcAft>
                          <a:spcPts val="0"/>
                        </a:spcAft>
                        <a:tabLst>
                          <a:tab pos="424815" algn="l"/>
                        </a:tabLst>
                      </a:pPr>
                      <a:r>
                        <a:rPr lang="en-US" sz="1900" dirty="0">
                          <a:effectLst/>
                          <a:latin typeface="Times New Roman" panose="02020603050405020304" pitchFamily="18" charset="0"/>
                          <a:ea typeface="Times New Roman" panose="02020603050405020304" pitchFamily="18" charset="0"/>
                        </a:rPr>
                        <a:t>- Thu </a:t>
                      </a:r>
                      <a:r>
                        <a:rPr lang="en-US" sz="1900" dirty="0" err="1">
                          <a:effectLst/>
                          <a:latin typeface="Times New Roman" panose="02020603050405020304" pitchFamily="18" charset="0"/>
                          <a:ea typeface="Times New Roman" panose="02020603050405020304" pitchFamily="18" charset="0"/>
                        </a:rPr>
                        <a:t>thập</a:t>
                      </a:r>
                      <a:r>
                        <a:rPr lang="en-US" sz="1900" dirty="0">
                          <a:effectLst/>
                          <a:latin typeface="Times New Roman" panose="02020603050405020304" pitchFamily="18" charset="0"/>
                          <a:ea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rPr>
                        <a:t>tư</a:t>
                      </a:r>
                      <a:r>
                        <a:rPr lang="en-US" sz="1900" dirty="0">
                          <a:effectLst/>
                          <a:latin typeface="Times New Roman" panose="02020603050405020304" pitchFamily="18" charset="0"/>
                          <a:ea typeface="Times New Roman" panose="02020603050405020304" pitchFamily="18" charset="0"/>
                        </a:rPr>
                        <a:t> </a:t>
                      </a:r>
                      <a:r>
                        <a:rPr lang="en-US" sz="1900" dirty="0" err="1">
                          <a:effectLst/>
                          <a:latin typeface="Times New Roman" panose="02020603050405020304" pitchFamily="18" charset="0"/>
                          <a:ea typeface="Times New Roman" panose="02020603050405020304" pitchFamily="18" charset="0"/>
                        </a:rPr>
                        <a:t>liệu</a:t>
                      </a:r>
                      <a:endParaRPr lang="en-US" sz="1900" dirty="0">
                        <a:effectLst/>
                        <a:latin typeface="Times New Roman" panose="02020603050405020304" pitchFamily="18" charset="0"/>
                        <a:ea typeface="Times New Roman" panose="02020603050405020304" pitchFamily="18" charset="0"/>
                      </a:endParaRPr>
                    </a:p>
                  </a:txBody>
                  <a:tcPr marL="28966" marR="28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just">
                        <a:lnSpc>
                          <a:spcPct val="130000"/>
                        </a:lnSpc>
                        <a:spcAft>
                          <a:spcPts val="0"/>
                        </a:spcAft>
                        <a:tabLst>
                          <a:tab pos="521335" algn="l"/>
                        </a:tabLst>
                      </a:pPr>
                      <a:r>
                        <a:rPr lang="en-US" sz="1900">
                          <a:effectLst/>
                          <a:latin typeface="Times New Roman" panose="02020603050405020304" pitchFamily="18" charset="0"/>
                          <a:ea typeface="Times New Roman" panose="02020603050405020304" pitchFamily="18" charset="0"/>
                        </a:rPr>
                        <a:t>- Giúp định</a:t>
                      </a:r>
                      <a:r>
                        <a:rPr lang="en-US" sz="1900" spc="-15">
                          <a:effectLst/>
                          <a:latin typeface="Times New Roman" panose="02020603050405020304" pitchFamily="18" charset="0"/>
                          <a:ea typeface="Times New Roman" panose="02020603050405020304" pitchFamily="18" charset="0"/>
                        </a:rPr>
                        <a:t> </a:t>
                      </a:r>
                      <a:r>
                        <a:rPr lang="en-US" sz="1900">
                          <a:effectLst/>
                          <a:latin typeface="Times New Roman" panose="02020603050405020304" pitchFamily="18" charset="0"/>
                          <a:ea typeface="Times New Roman" panose="02020603050405020304" pitchFamily="18" charset="0"/>
                        </a:rPr>
                        <a:t>hình</a:t>
                      </a:r>
                      <a:r>
                        <a:rPr lang="en-US" sz="1900" spc="-15">
                          <a:effectLst/>
                          <a:latin typeface="Times New Roman" panose="02020603050405020304" pitchFamily="18" charset="0"/>
                          <a:ea typeface="Times New Roman" panose="02020603050405020304" pitchFamily="18" charset="0"/>
                        </a:rPr>
                        <a:t> </a:t>
                      </a:r>
                      <a:r>
                        <a:rPr lang="en-US" sz="1900">
                          <a:effectLst/>
                          <a:latin typeface="Times New Roman" panose="02020603050405020304" pitchFamily="18" charset="0"/>
                          <a:ea typeface="Times New Roman" panose="02020603050405020304" pitchFamily="18" charset="0"/>
                        </a:rPr>
                        <a:t>được</a:t>
                      </a:r>
                      <a:r>
                        <a:rPr lang="en-US" sz="1900" spc="-15">
                          <a:effectLst/>
                          <a:latin typeface="Times New Roman" panose="02020603050405020304" pitchFamily="18" charset="0"/>
                          <a:ea typeface="Times New Roman" panose="02020603050405020304" pitchFamily="18" charset="0"/>
                        </a:rPr>
                        <a:t> </a:t>
                      </a:r>
                      <a:r>
                        <a:rPr lang="en-US" sz="1900">
                          <a:effectLst/>
                          <a:latin typeface="Times New Roman" panose="02020603050405020304" pitchFamily="18" charset="0"/>
                          <a:ea typeface="Times New Roman" panose="02020603050405020304" pitchFamily="18" charset="0"/>
                        </a:rPr>
                        <a:t>nội</a:t>
                      </a:r>
                      <a:r>
                        <a:rPr lang="en-US" sz="1900" spc="-15">
                          <a:effectLst/>
                          <a:latin typeface="Times New Roman" panose="02020603050405020304" pitchFamily="18" charset="0"/>
                          <a:ea typeface="Times New Roman" panose="02020603050405020304" pitchFamily="18" charset="0"/>
                        </a:rPr>
                        <a:t> </a:t>
                      </a:r>
                      <a:r>
                        <a:rPr lang="en-US" sz="1900">
                          <a:effectLst/>
                          <a:latin typeface="Times New Roman" panose="02020603050405020304" pitchFamily="18" charset="0"/>
                          <a:ea typeface="Times New Roman" panose="02020603050405020304" pitchFamily="18" charset="0"/>
                        </a:rPr>
                        <a:t>dung</a:t>
                      </a:r>
                      <a:r>
                        <a:rPr lang="en-US" sz="1900" spc="-15">
                          <a:effectLst/>
                          <a:latin typeface="Times New Roman" panose="02020603050405020304" pitchFamily="18" charset="0"/>
                          <a:ea typeface="Times New Roman" panose="02020603050405020304" pitchFamily="18" charset="0"/>
                        </a:rPr>
                        <a:t> </a:t>
                      </a:r>
                      <a:r>
                        <a:rPr lang="en-US" sz="1900">
                          <a:effectLst/>
                          <a:latin typeface="Times New Roman" panose="02020603050405020304" pitchFamily="18" charset="0"/>
                          <a:ea typeface="Times New Roman" panose="02020603050405020304" pitchFamily="18" charset="0"/>
                        </a:rPr>
                        <a:t>bài viết; giúp HS biết triển khai bài viết đúng hướng, không rơi vào tình trạng xa đề, lạc để.</a:t>
                      </a:r>
                    </a:p>
                    <a:p>
                      <a:pPr marL="457200" marR="197485">
                        <a:lnSpc>
                          <a:spcPct val="130000"/>
                        </a:lnSpc>
                        <a:spcAft>
                          <a:spcPts val="0"/>
                        </a:spcAft>
                        <a:tabLst>
                          <a:tab pos="424815" algn="l"/>
                        </a:tabLst>
                      </a:pPr>
                      <a:r>
                        <a:rPr lang="en-US" sz="1900" spc="-15">
                          <a:effectLst/>
                          <a:latin typeface="Times New Roman" panose="02020603050405020304" pitchFamily="18" charset="0"/>
                          <a:ea typeface="Times New Roman" panose="02020603050405020304" pitchFamily="18" charset="0"/>
                        </a:rPr>
                        <a:t>- G</a:t>
                      </a:r>
                      <a:r>
                        <a:rPr lang="en-US" sz="1900">
                          <a:effectLst/>
                          <a:latin typeface="Times New Roman" panose="02020603050405020304" pitchFamily="18" charset="0"/>
                          <a:ea typeface="Times New Roman" panose="02020603050405020304" pitchFamily="18" charset="0"/>
                        </a:rPr>
                        <a:t>iúp nâng cao chất lượng bài viết.</a:t>
                      </a:r>
                    </a:p>
                  </a:txBody>
                  <a:tcPr marL="28966" marR="28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55056008"/>
                  </a:ext>
                </a:extLst>
              </a:tr>
              <a:tr h="979051">
                <a:tc>
                  <a:txBody>
                    <a:bodyPr/>
                    <a:lstStyle/>
                    <a:p>
                      <a:pPr marL="457200" marR="197485" algn="just">
                        <a:lnSpc>
                          <a:spcPct val="130000"/>
                        </a:lnSpc>
                        <a:spcAft>
                          <a:spcPts val="0"/>
                        </a:spcAft>
                        <a:tabLst>
                          <a:tab pos="424815" algn="l"/>
                        </a:tabLst>
                      </a:pPr>
                      <a:r>
                        <a:rPr lang="en-US" sz="1900" b="1" i="1">
                          <a:solidFill>
                            <a:srgbClr val="0D0D0D"/>
                          </a:solidFill>
                          <a:effectLst/>
                          <a:latin typeface="Times New Roman" panose="02020603050405020304" pitchFamily="18" charset="0"/>
                          <a:ea typeface="Times New Roman" panose="02020603050405020304" pitchFamily="18" charset="0"/>
                        </a:rPr>
                        <a:t>Bước 2: Tìm ý, lập dàn ý</a:t>
                      </a:r>
                      <a:endParaRPr lang="en-US" sz="1900">
                        <a:effectLst/>
                        <a:latin typeface="Times New Roman" panose="02020603050405020304" pitchFamily="18" charset="0"/>
                        <a:ea typeface="Times New Roman" panose="02020603050405020304" pitchFamily="18" charset="0"/>
                      </a:endParaRPr>
                    </a:p>
                  </a:txBody>
                  <a:tcPr marL="28966" marR="28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7485" algn="just">
                        <a:lnSpc>
                          <a:spcPct val="130000"/>
                        </a:lnSpc>
                        <a:spcAft>
                          <a:spcPts val="0"/>
                        </a:spcAft>
                        <a:tabLst>
                          <a:tab pos="424815" algn="l"/>
                        </a:tabLst>
                      </a:pP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Tìm</a:t>
                      </a:r>
                      <a:r>
                        <a:rPr lang="en-US" sz="1900" dirty="0">
                          <a:solidFill>
                            <a:srgbClr val="0D0D0D"/>
                          </a:solidFill>
                          <a:effectLst/>
                          <a:latin typeface="Times New Roman" panose="02020603050405020304" pitchFamily="18" charset="0"/>
                          <a:ea typeface="Times New Roman" panose="02020603050405020304" pitchFamily="18" charset="0"/>
                        </a:rPr>
                        <a:t> ý </a:t>
                      </a:r>
                      <a:r>
                        <a:rPr lang="en-US" sz="1900" dirty="0" err="1">
                          <a:solidFill>
                            <a:srgbClr val="0D0D0D"/>
                          </a:solidFill>
                          <a:effectLst/>
                          <a:latin typeface="Times New Roman" panose="02020603050405020304" pitchFamily="18" charset="0"/>
                          <a:ea typeface="Times New Roman" panose="02020603050405020304" pitchFamily="18" charset="0"/>
                        </a:rPr>
                        <a:t>theo</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suy</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luận</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từ</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khái</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quát</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đến</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cụ</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thể</a:t>
                      </a:r>
                      <a:r>
                        <a:rPr lang="en-US" sz="1900" dirty="0">
                          <a:solidFill>
                            <a:srgbClr val="0D0D0D"/>
                          </a:solidFill>
                          <a:effectLst/>
                          <a:latin typeface="Times New Roman" panose="02020603050405020304" pitchFamily="18" charset="0"/>
                          <a:ea typeface="Times New Roman" panose="02020603050405020304" pitchFamily="18" charset="0"/>
                        </a:rPr>
                        <a:t>.</a:t>
                      </a:r>
                      <a:endParaRPr lang="en-US" sz="1900" dirty="0">
                        <a:effectLst/>
                        <a:latin typeface="Times New Roman" panose="02020603050405020304" pitchFamily="18" charset="0"/>
                        <a:ea typeface="Times New Roman" panose="02020603050405020304" pitchFamily="18" charset="0"/>
                      </a:endParaRPr>
                    </a:p>
                    <a:p>
                      <a:pPr marL="457200" marR="197485" algn="just">
                        <a:lnSpc>
                          <a:spcPct val="130000"/>
                        </a:lnSpc>
                        <a:spcAft>
                          <a:spcPts val="0"/>
                        </a:spcAft>
                        <a:tabLst>
                          <a:tab pos="424815" algn="l"/>
                        </a:tabLst>
                      </a:pP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Lựa</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chọn</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sắp</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xếp</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các</a:t>
                      </a:r>
                      <a:r>
                        <a:rPr lang="en-US" sz="1900" dirty="0">
                          <a:solidFill>
                            <a:srgbClr val="0D0D0D"/>
                          </a:solidFill>
                          <a:effectLst/>
                          <a:latin typeface="Times New Roman" panose="02020603050405020304" pitchFamily="18" charset="0"/>
                          <a:ea typeface="Times New Roman" panose="02020603050405020304" pitchFamily="18" charset="0"/>
                        </a:rPr>
                        <a:t> ý </a:t>
                      </a:r>
                      <a:r>
                        <a:rPr lang="en-US" sz="1900" dirty="0" err="1">
                          <a:solidFill>
                            <a:srgbClr val="0D0D0D"/>
                          </a:solidFill>
                          <a:effectLst/>
                          <a:latin typeface="Times New Roman" panose="02020603050405020304" pitchFamily="18" charset="0"/>
                          <a:ea typeface="Times New Roman" panose="02020603050405020304" pitchFamily="18" charset="0"/>
                        </a:rPr>
                        <a:t>đã</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tìm</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thành</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một</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dàn</a:t>
                      </a:r>
                      <a:r>
                        <a:rPr lang="en-US" sz="1900" dirty="0">
                          <a:solidFill>
                            <a:srgbClr val="0D0D0D"/>
                          </a:solidFill>
                          <a:effectLst/>
                          <a:latin typeface="Times New Roman" panose="02020603050405020304" pitchFamily="18" charset="0"/>
                          <a:ea typeface="Times New Roman" panose="02020603050405020304" pitchFamily="18" charset="0"/>
                        </a:rPr>
                        <a:t> ý </a:t>
                      </a:r>
                      <a:r>
                        <a:rPr lang="en-US" sz="1900" dirty="0" err="1">
                          <a:solidFill>
                            <a:srgbClr val="0D0D0D"/>
                          </a:solidFill>
                          <a:effectLst/>
                          <a:latin typeface="Times New Roman" panose="02020603050405020304" pitchFamily="18" charset="0"/>
                          <a:ea typeface="Times New Roman" panose="02020603050405020304" pitchFamily="18" charset="0"/>
                        </a:rPr>
                        <a:t>theo</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bố</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cục</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mạch</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lạc</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gồm</a:t>
                      </a:r>
                      <a:r>
                        <a:rPr lang="en-US" sz="1900" dirty="0">
                          <a:solidFill>
                            <a:srgbClr val="0D0D0D"/>
                          </a:solidFill>
                          <a:effectLst/>
                          <a:latin typeface="Times New Roman" panose="02020603050405020304" pitchFamily="18" charset="0"/>
                          <a:ea typeface="Times New Roman" panose="02020603050405020304" pitchFamily="18" charset="0"/>
                        </a:rPr>
                        <a:t> 3 </a:t>
                      </a:r>
                      <a:r>
                        <a:rPr lang="en-US" sz="1900" dirty="0" err="1">
                          <a:solidFill>
                            <a:srgbClr val="0D0D0D"/>
                          </a:solidFill>
                          <a:effectLst/>
                          <a:latin typeface="Times New Roman" panose="02020603050405020304" pitchFamily="18" charset="0"/>
                          <a:ea typeface="Times New Roman" panose="02020603050405020304" pitchFamily="18" charset="0"/>
                        </a:rPr>
                        <a:t>phần</a:t>
                      </a:r>
                      <a:r>
                        <a:rPr lang="en-US" sz="1900" dirty="0">
                          <a:solidFill>
                            <a:srgbClr val="0D0D0D"/>
                          </a:solidFill>
                          <a:effectLst/>
                          <a:latin typeface="Times New Roman" panose="02020603050405020304" pitchFamily="18" charset="0"/>
                          <a:ea typeface="Times New Roman" panose="02020603050405020304" pitchFamily="18" charset="0"/>
                        </a:rPr>
                        <a:t>: MB – TB - KB</a:t>
                      </a:r>
                      <a:endParaRPr lang="en-US" sz="1900" dirty="0">
                        <a:effectLst/>
                        <a:latin typeface="Times New Roman" panose="02020603050405020304" pitchFamily="18" charset="0"/>
                        <a:ea typeface="Times New Roman" panose="02020603050405020304" pitchFamily="18" charset="0"/>
                      </a:endParaRPr>
                    </a:p>
                  </a:txBody>
                  <a:tcPr marL="28966" marR="28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7485" algn="just">
                        <a:lnSpc>
                          <a:spcPct val="130000"/>
                        </a:lnSpc>
                        <a:spcAft>
                          <a:spcPts val="0"/>
                        </a:spcAft>
                        <a:tabLst>
                          <a:tab pos="424815" algn="l"/>
                        </a:tabLst>
                      </a:pPr>
                      <a:r>
                        <a:rPr lang="en-US" sz="1900">
                          <a:solidFill>
                            <a:srgbClr val="0D0D0D"/>
                          </a:solidFill>
                          <a:effectLst/>
                          <a:latin typeface="Times New Roman" panose="02020603050405020304" pitchFamily="18" charset="0"/>
                          <a:ea typeface="Times New Roman" panose="02020603050405020304" pitchFamily="18" charset="0"/>
                        </a:rPr>
                        <a:t>Giúp định hình ý tưởng trước khi viết, sắp xếp các ý tưởng theo một trình tự lô-gíc, đảm bảo không lạc đề, bỏ sót ý.</a:t>
                      </a:r>
                      <a:endParaRPr lang="en-US" sz="1900">
                        <a:effectLst/>
                        <a:latin typeface="Times New Roman" panose="02020603050405020304" pitchFamily="18" charset="0"/>
                        <a:ea typeface="Times New Roman" panose="02020603050405020304" pitchFamily="18" charset="0"/>
                      </a:endParaRPr>
                    </a:p>
                  </a:txBody>
                  <a:tcPr marL="28966" marR="28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65782973"/>
                  </a:ext>
                </a:extLst>
              </a:tr>
              <a:tr h="543917">
                <a:tc>
                  <a:txBody>
                    <a:bodyPr/>
                    <a:lstStyle/>
                    <a:p>
                      <a:pPr marL="457200" marR="197485" algn="just">
                        <a:lnSpc>
                          <a:spcPct val="130000"/>
                        </a:lnSpc>
                        <a:spcAft>
                          <a:spcPts val="0"/>
                        </a:spcAft>
                        <a:tabLst>
                          <a:tab pos="424815" algn="l"/>
                        </a:tabLst>
                      </a:pPr>
                      <a:r>
                        <a:rPr lang="en-US" sz="1900" b="1" i="1" dirty="0" err="1">
                          <a:solidFill>
                            <a:srgbClr val="0D0D0D"/>
                          </a:solidFill>
                          <a:effectLst/>
                          <a:latin typeface="Times New Roman" panose="02020603050405020304" pitchFamily="18" charset="0"/>
                          <a:ea typeface="Times New Roman" panose="02020603050405020304" pitchFamily="18" charset="0"/>
                        </a:rPr>
                        <a:t>Bước</a:t>
                      </a:r>
                      <a:r>
                        <a:rPr lang="en-US" sz="1900" b="1" i="1" spc="-5" dirty="0">
                          <a:solidFill>
                            <a:srgbClr val="0D0D0D"/>
                          </a:solidFill>
                          <a:effectLst/>
                          <a:latin typeface="Times New Roman" panose="02020603050405020304" pitchFamily="18" charset="0"/>
                          <a:ea typeface="Times New Roman" panose="02020603050405020304" pitchFamily="18" charset="0"/>
                        </a:rPr>
                        <a:t> </a:t>
                      </a:r>
                      <a:r>
                        <a:rPr lang="en-US" sz="1900" b="1" i="1" dirty="0">
                          <a:solidFill>
                            <a:srgbClr val="0D0D0D"/>
                          </a:solidFill>
                          <a:effectLst/>
                          <a:latin typeface="Times New Roman" panose="02020603050405020304" pitchFamily="18" charset="0"/>
                          <a:ea typeface="Times New Roman" panose="02020603050405020304" pitchFamily="18" charset="0"/>
                        </a:rPr>
                        <a:t>3: </a:t>
                      </a:r>
                      <a:r>
                        <a:rPr lang="en-US" sz="1900" b="1" i="1" dirty="0" err="1">
                          <a:solidFill>
                            <a:srgbClr val="0D0D0D"/>
                          </a:solidFill>
                          <a:effectLst/>
                          <a:latin typeface="Times New Roman" panose="02020603050405020304" pitchFamily="18" charset="0"/>
                          <a:ea typeface="Times New Roman" panose="02020603050405020304" pitchFamily="18" charset="0"/>
                        </a:rPr>
                        <a:t>Viết</a:t>
                      </a:r>
                      <a:r>
                        <a:rPr lang="en-US" sz="1900" b="1" i="1" dirty="0">
                          <a:solidFill>
                            <a:srgbClr val="0D0D0D"/>
                          </a:solidFill>
                          <a:effectLst/>
                          <a:latin typeface="Times New Roman" panose="02020603050405020304" pitchFamily="18" charset="0"/>
                          <a:ea typeface="Times New Roman" panose="02020603050405020304" pitchFamily="18" charset="0"/>
                        </a:rPr>
                        <a:t> </a:t>
                      </a:r>
                      <a:r>
                        <a:rPr lang="en-US" sz="1900" b="1" i="1" dirty="0" err="1">
                          <a:solidFill>
                            <a:srgbClr val="0D0D0D"/>
                          </a:solidFill>
                          <a:effectLst/>
                          <a:latin typeface="Times New Roman" panose="02020603050405020304" pitchFamily="18" charset="0"/>
                          <a:ea typeface="Times New Roman" panose="02020603050405020304" pitchFamily="18" charset="0"/>
                        </a:rPr>
                        <a:t>bài</a:t>
                      </a:r>
                      <a:endParaRPr lang="en-US" sz="1900" dirty="0">
                        <a:effectLst/>
                        <a:latin typeface="Times New Roman" panose="02020603050405020304" pitchFamily="18" charset="0"/>
                        <a:ea typeface="Times New Roman" panose="02020603050405020304" pitchFamily="18" charset="0"/>
                      </a:endParaRPr>
                    </a:p>
                  </a:txBody>
                  <a:tcPr marL="28966" marR="28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7485" algn="just">
                        <a:lnSpc>
                          <a:spcPct val="130000"/>
                        </a:lnSpc>
                        <a:spcAft>
                          <a:spcPts val="0"/>
                        </a:spcAft>
                        <a:tabLst>
                          <a:tab pos="424815" algn="l"/>
                        </a:tabLst>
                      </a:pPr>
                      <a:r>
                        <a:rPr lang="en-US" sz="1900">
                          <a:solidFill>
                            <a:srgbClr val="0D0D0D"/>
                          </a:solidFill>
                          <a:effectLst/>
                          <a:latin typeface="Times New Roman" panose="02020603050405020304" pitchFamily="18" charset="0"/>
                          <a:ea typeface="Times New Roman" panose="02020603050405020304" pitchFamily="18" charset="0"/>
                        </a:rPr>
                        <a:t>- Dựa vào dàn ý để viết bài.</a:t>
                      </a:r>
                      <a:endParaRPr lang="en-US" sz="1900">
                        <a:effectLst/>
                        <a:latin typeface="Times New Roman" panose="02020603050405020304" pitchFamily="18" charset="0"/>
                        <a:ea typeface="Times New Roman" panose="02020603050405020304" pitchFamily="18" charset="0"/>
                      </a:endParaRPr>
                    </a:p>
                    <a:p>
                      <a:pPr marL="457200" marR="197485" algn="just">
                        <a:lnSpc>
                          <a:spcPct val="130000"/>
                        </a:lnSpc>
                        <a:spcAft>
                          <a:spcPts val="0"/>
                        </a:spcAft>
                        <a:tabLst>
                          <a:tab pos="424815" algn="l"/>
                        </a:tabLst>
                      </a:pPr>
                      <a:r>
                        <a:rPr lang="en-US" sz="1900">
                          <a:solidFill>
                            <a:srgbClr val="0D0D0D"/>
                          </a:solidFill>
                          <a:effectLst/>
                          <a:latin typeface="Times New Roman" panose="02020603050405020304" pitchFamily="18" charset="0"/>
                          <a:ea typeface="Times New Roman" panose="02020603050405020304" pitchFamily="18" charset="0"/>
                        </a:rPr>
                        <a:t>- Chú ý diễn đạt, dùng từ, viết câu,…</a:t>
                      </a:r>
                      <a:endParaRPr lang="en-US" sz="1900">
                        <a:effectLst/>
                        <a:latin typeface="Times New Roman" panose="02020603050405020304" pitchFamily="18" charset="0"/>
                        <a:ea typeface="Times New Roman" panose="02020603050405020304" pitchFamily="18" charset="0"/>
                      </a:endParaRPr>
                    </a:p>
                  </a:txBody>
                  <a:tcPr marL="28966" marR="28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7485" algn="just">
                        <a:lnSpc>
                          <a:spcPct val="130000"/>
                        </a:lnSpc>
                        <a:spcAft>
                          <a:spcPts val="0"/>
                        </a:spcAft>
                        <a:tabLst>
                          <a:tab pos="424815" algn="l"/>
                        </a:tabLst>
                      </a:pPr>
                      <a:r>
                        <a:rPr lang="en-US" sz="1900">
                          <a:solidFill>
                            <a:srgbClr val="0D0D0D"/>
                          </a:solidFill>
                          <a:effectLst/>
                          <a:latin typeface="Times New Roman" panose="02020603050405020304" pitchFamily="18" charset="0"/>
                          <a:ea typeface="Times New Roman" panose="02020603050405020304" pitchFamily="18" charset="0"/>
                        </a:rPr>
                        <a:t>Giúp triển khai</a:t>
                      </a:r>
                      <a:r>
                        <a:rPr lang="en-US" sz="1900" spc="-5">
                          <a:solidFill>
                            <a:srgbClr val="0D0D0D"/>
                          </a:solidFill>
                          <a:effectLst/>
                          <a:latin typeface="Times New Roman" panose="02020603050405020304" pitchFamily="18" charset="0"/>
                          <a:ea typeface="Times New Roman" panose="02020603050405020304" pitchFamily="18" charset="0"/>
                        </a:rPr>
                        <a:t> </a:t>
                      </a:r>
                      <a:r>
                        <a:rPr lang="en-US" sz="1900">
                          <a:solidFill>
                            <a:srgbClr val="0D0D0D"/>
                          </a:solidFill>
                          <a:effectLst/>
                          <a:latin typeface="Times New Roman" panose="02020603050405020304" pitchFamily="18" charset="0"/>
                          <a:ea typeface="Times New Roman" panose="02020603050405020304" pitchFamily="18" charset="0"/>
                        </a:rPr>
                        <a:t>các ý thành bài </a:t>
                      </a:r>
                      <a:r>
                        <a:rPr lang="en-US" sz="1900" spc="-10">
                          <a:solidFill>
                            <a:srgbClr val="0D0D0D"/>
                          </a:solidFill>
                          <a:effectLst/>
                          <a:latin typeface="Times New Roman" panose="02020603050405020304" pitchFamily="18" charset="0"/>
                          <a:ea typeface="Times New Roman" panose="02020603050405020304" pitchFamily="18" charset="0"/>
                        </a:rPr>
                        <a:t>viết.</a:t>
                      </a:r>
                      <a:endParaRPr lang="en-US" sz="1900">
                        <a:effectLst/>
                        <a:latin typeface="Times New Roman" panose="02020603050405020304" pitchFamily="18" charset="0"/>
                        <a:ea typeface="Times New Roman" panose="02020603050405020304" pitchFamily="18" charset="0"/>
                      </a:endParaRPr>
                    </a:p>
                  </a:txBody>
                  <a:tcPr marL="28966" marR="28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0797592"/>
                  </a:ext>
                </a:extLst>
              </a:tr>
              <a:tr h="1196618">
                <a:tc>
                  <a:txBody>
                    <a:bodyPr/>
                    <a:lstStyle/>
                    <a:p>
                      <a:pPr marL="457200" marR="197485" algn="just">
                        <a:lnSpc>
                          <a:spcPct val="130000"/>
                        </a:lnSpc>
                        <a:spcAft>
                          <a:spcPts val="0"/>
                        </a:spcAft>
                        <a:tabLst>
                          <a:tab pos="424815" algn="l"/>
                        </a:tabLst>
                      </a:pPr>
                      <a:r>
                        <a:rPr lang="en-US" sz="1900" b="1" i="1">
                          <a:solidFill>
                            <a:srgbClr val="0D0D0D"/>
                          </a:solidFill>
                          <a:effectLst/>
                          <a:latin typeface="Times New Roman" panose="02020603050405020304" pitchFamily="18" charset="0"/>
                          <a:ea typeface="Times New Roman" panose="02020603050405020304" pitchFamily="18" charset="0"/>
                        </a:rPr>
                        <a:t>Bước 4: Kiểm tra và chỉnh sửa bài viết</a:t>
                      </a:r>
                      <a:endParaRPr lang="en-US" sz="1900">
                        <a:effectLst/>
                        <a:latin typeface="Times New Roman" panose="02020603050405020304" pitchFamily="18" charset="0"/>
                        <a:ea typeface="Times New Roman" panose="02020603050405020304" pitchFamily="18" charset="0"/>
                      </a:endParaRPr>
                    </a:p>
                  </a:txBody>
                  <a:tcPr marL="28966" marR="28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7485" algn="just">
                        <a:lnSpc>
                          <a:spcPct val="130000"/>
                        </a:lnSpc>
                        <a:spcAft>
                          <a:spcPts val="0"/>
                        </a:spcAft>
                        <a:tabLst>
                          <a:tab pos="424815" algn="l"/>
                        </a:tabLst>
                      </a:pPr>
                      <a:r>
                        <a:rPr lang="en-US" sz="1900">
                          <a:solidFill>
                            <a:srgbClr val="0D0D0D"/>
                          </a:solidFill>
                          <a:effectLst/>
                          <a:latin typeface="Times New Roman" panose="02020603050405020304" pitchFamily="18" charset="0"/>
                          <a:ea typeface="Times New Roman" panose="02020603050405020304" pitchFamily="18" charset="0"/>
                        </a:rPr>
                        <a:t>Đọc lại bài viết và chỉnh sửa (dựa vào bảng hướng dẫn).</a:t>
                      </a:r>
                      <a:endParaRPr lang="en-US" sz="1900">
                        <a:effectLst/>
                        <a:latin typeface="Times New Roman" panose="02020603050405020304" pitchFamily="18" charset="0"/>
                        <a:ea typeface="Times New Roman" panose="02020603050405020304" pitchFamily="18" charset="0"/>
                      </a:endParaRPr>
                    </a:p>
                  </a:txBody>
                  <a:tcPr marL="28966" marR="28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7485" algn="just">
                        <a:lnSpc>
                          <a:spcPct val="130000"/>
                        </a:lnSpc>
                        <a:spcAft>
                          <a:spcPts val="0"/>
                        </a:spcAft>
                        <a:tabLst>
                          <a:tab pos="424815" algn="l"/>
                        </a:tabLst>
                      </a:pPr>
                      <a:r>
                        <a:rPr lang="en-US" sz="1900" dirty="0" err="1">
                          <a:solidFill>
                            <a:srgbClr val="0D0D0D"/>
                          </a:solidFill>
                          <a:effectLst/>
                          <a:latin typeface="Times New Roman" panose="02020603050405020304" pitchFamily="18" charset="0"/>
                          <a:ea typeface="Times New Roman" panose="02020603050405020304" pitchFamily="18" charset="0"/>
                        </a:rPr>
                        <a:t>Giúp</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người</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viết</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tư</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điều</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chỉnh</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những</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thiếu</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sót</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giúp</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cho</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bài</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viết</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hoàn</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chỉnh</a:t>
                      </a:r>
                      <a:r>
                        <a:rPr lang="en-US" sz="1900" dirty="0">
                          <a:solidFill>
                            <a:srgbClr val="0D0D0D"/>
                          </a:solidFill>
                          <a:effectLst/>
                          <a:latin typeface="Times New Roman" panose="02020603050405020304" pitchFamily="18" charset="0"/>
                          <a:ea typeface="Times New Roman" panose="02020603050405020304" pitchFamily="18" charset="0"/>
                        </a:rPr>
                        <a:t> </a:t>
                      </a:r>
                      <a:r>
                        <a:rPr lang="en-US" sz="1900" dirty="0" err="1">
                          <a:solidFill>
                            <a:srgbClr val="0D0D0D"/>
                          </a:solidFill>
                          <a:effectLst/>
                          <a:latin typeface="Times New Roman" panose="02020603050405020304" pitchFamily="18" charset="0"/>
                          <a:ea typeface="Times New Roman" panose="02020603050405020304" pitchFamily="18" charset="0"/>
                        </a:rPr>
                        <a:t>hơn</a:t>
                      </a:r>
                      <a:r>
                        <a:rPr lang="en-US" sz="1900" dirty="0">
                          <a:solidFill>
                            <a:srgbClr val="0D0D0D"/>
                          </a:solidFill>
                          <a:effectLst/>
                          <a:latin typeface="Times New Roman" panose="02020603050405020304" pitchFamily="18" charset="0"/>
                          <a:ea typeface="Times New Roman" panose="02020603050405020304" pitchFamily="18" charset="0"/>
                        </a:rPr>
                        <a:t>.</a:t>
                      </a:r>
                      <a:endParaRPr lang="en-US" sz="1900" dirty="0">
                        <a:effectLst/>
                        <a:latin typeface="Times New Roman" panose="02020603050405020304" pitchFamily="18" charset="0"/>
                        <a:ea typeface="Times New Roman" panose="02020603050405020304" pitchFamily="18" charset="0"/>
                      </a:endParaRPr>
                    </a:p>
                  </a:txBody>
                  <a:tcPr marL="28966" marR="28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62014538"/>
                  </a:ext>
                </a:extLst>
              </a:tr>
            </a:tbl>
          </a:graphicData>
        </a:graphic>
      </p:graphicFrame>
      <p:sp>
        <p:nvSpPr>
          <p:cNvPr id="6" name="Rectangle 5"/>
          <p:cNvSpPr/>
          <p:nvPr/>
        </p:nvSpPr>
        <p:spPr>
          <a:xfrm>
            <a:off x="1736435" y="263232"/>
            <a:ext cx="9679710" cy="523220"/>
          </a:xfrm>
          <a:prstGeom prst="rect">
            <a:avLst/>
          </a:prstGeom>
        </p:spPr>
        <p:txBody>
          <a:bodyPr wrap="square">
            <a:spAutoFit/>
          </a:bodyPr>
          <a:lstStyle/>
          <a:p>
            <a:pPr algn="ctr"/>
            <a:r>
              <a:rPr lang="en-US" sz="2800" b="1" dirty="0" smtClean="0">
                <a:solidFill>
                  <a:srgbClr val="0070C0"/>
                </a:solidFill>
                <a:latin typeface="Times New Roman" panose="02020603050405020304" pitchFamily="18" charset="0"/>
                <a:cs typeface="Times New Roman" panose="02020603050405020304" pitchFamily="18" charset="0"/>
              </a:rPr>
              <a:t>III</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Thực</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hành</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viết</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theo</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các</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bước</a:t>
            </a:r>
            <a:r>
              <a:rPr lang="en-US" sz="2800" b="1" dirty="0" smtClean="0">
                <a:solidFill>
                  <a:srgbClr val="0070C0"/>
                </a:solidFill>
                <a:latin typeface="Times New Roman" panose="02020603050405020304" pitchFamily="18" charset="0"/>
                <a:cs typeface="Times New Roman" panose="02020603050405020304" pitchFamily="18" charset="0"/>
              </a:rPr>
              <a:t> </a:t>
            </a:r>
            <a:endParaRPr lang="en-US"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813407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7" name="Rectangle 6"/>
          <p:cNvSpPr/>
          <p:nvPr/>
        </p:nvSpPr>
        <p:spPr>
          <a:xfrm>
            <a:off x="609601" y="302359"/>
            <a:ext cx="11129818" cy="6555641"/>
          </a:xfrm>
          <a:prstGeom prst="rect">
            <a:avLst/>
          </a:prstGeom>
        </p:spPr>
        <p:txBody>
          <a:bodyPr wrap="square">
            <a:spAutoFit/>
          </a:bodyPr>
          <a:lstStyle/>
          <a:p>
            <a:pPr algn="ctr"/>
            <a:r>
              <a:rPr lang="en-US" sz="2800" b="1"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Dàn</a:t>
            </a:r>
            <a:r>
              <a:rPr lang="en-US" sz="2800" b="1" dirty="0">
                <a:latin typeface="Times New Roman" panose="02020603050405020304" pitchFamily="18" charset="0"/>
                <a:cs typeface="Times New Roman" panose="02020603050405020304" pitchFamily="18" charset="0"/>
              </a:rPr>
              <a:t> ý </a:t>
            </a:r>
            <a:r>
              <a:rPr lang="en-US" sz="2800" b="1" dirty="0" err="1">
                <a:latin typeface="Times New Roman" panose="02020603050405020304" pitchFamily="18" charset="0"/>
                <a:cs typeface="Times New Roman" panose="02020603050405020304" pitchFamily="18" charset="0"/>
              </a:rPr>
              <a:t>chung</a:t>
            </a:r>
            <a:r>
              <a:rPr lang="en-US" sz="2800" b="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Mở</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a:t>
            </a:r>
          </a:p>
          <a:p>
            <a:r>
              <a:rPr lang="en-US" sz="2800" b="1" dirty="0" err="1">
                <a:latin typeface="Times New Roman" panose="02020603050405020304" pitchFamily="18" charset="0"/>
                <a:cs typeface="Times New Roman" panose="02020603050405020304" pitchFamily="18" charset="0"/>
              </a:rPr>
              <a:t>Thân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Ý 1: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kiện</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Ý 2: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Ý 3: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a:t>
            </a:r>
          </a:p>
          <a:p>
            <a:r>
              <a:rPr lang="en-US" sz="2800" b="1" dirty="0" err="1">
                <a:latin typeface="Times New Roman" panose="02020603050405020304" pitchFamily="18" charset="0"/>
                <a:cs typeface="Times New Roman" panose="02020603050405020304" pitchFamily="18" charset="0"/>
              </a:rPr>
              <a:t>Kết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9575493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p:cTn id="15"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p:cTn id="23"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p:cTn id="31"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7">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 calcmode="lin" valueType="num">
                                      <p:cBhvr>
                                        <p:cTn id="39"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7">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7">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anim calcmode="lin" valueType="num">
                                      <p:cBhvr>
                                        <p:cTn id="47" dur="1000" fill="hold"/>
                                        <p:tgtEl>
                                          <p:spTgt spid="7">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7">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7">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7">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7">
                                            <p:txEl>
                                              <p:pRg st="6" end="6"/>
                                            </p:txEl>
                                          </p:spTgt>
                                        </p:tgtEl>
                                        <p:attrNameLst>
                                          <p:attrName>style.visibility</p:attrName>
                                        </p:attrNameLst>
                                      </p:cBhvr>
                                      <p:to>
                                        <p:strVal val="visible"/>
                                      </p:to>
                                    </p:set>
                                    <p:anim calcmode="lin" valueType="num">
                                      <p:cBhvr>
                                        <p:cTn id="55" dur="1000" fill="hold"/>
                                        <p:tgtEl>
                                          <p:spTgt spid="7">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7">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7">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7">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7">
                                            <p:txEl>
                                              <p:pRg st="7" end="7"/>
                                            </p:txEl>
                                          </p:spTgt>
                                        </p:tgtEl>
                                        <p:attrNameLst>
                                          <p:attrName>style.visibility</p:attrName>
                                        </p:attrNameLst>
                                      </p:cBhvr>
                                      <p:to>
                                        <p:strVal val="visible"/>
                                      </p:to>
                                    </p:set>
                                    <p:anim calcmode="lin" valueType="num">
                                      <p:cBhvr>
                                        <p:cTn id="63" dur="1000" fill="hold"/>
                                        <p:tgtEl>
                                          <p:spTgt spid="7">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7">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7">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7">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7">
                                            <p:txEl>
                                              <p:pRg st="8" end="8"/>
                                            </p:txEl>
                                          </p:spTgt>
                                        </p:tgtEl>
                                        <p:attrNameLst>
                                          <p:attrName>style.visibility</p:attrName>
                                        </p:attrNameLst>
                                      </p:cBhvr>
                                      <p:to>
                                        <p:strVal val="visible"/>
                                      </p:to>
                                    </p:set>
                                    <p:anim calcmode="lin" valueType="num">
                                      <p:cBhvr>
                                        <p:cTn id="71" dur="1000" fill="hold"/>
                                        <p:tgtEl>
                                          <p:spTgt spid="7">
                                            <p:txEl>
                                              <p:pRg st="8" end="8"/>
                                            </p:txEl>
                                          </p:spTgt>
                                        </p:tgtEl>
                                        <p:attrNameLst>
                                          <p:attrName>ppt_w</p:attrName>
                                        </p:attrNameLst>
                                      </p:cBhvr>
                                      <p:tavLst>
                                        <p:tav tm="0">
                                          <p:val>
                                            <p:fltVal val="0"/>
                                          </p:val>
                                        </p:tav>
                                        <p:tav tm="100000">
                                          <p:val>
                                            <p:strVal val="#ppt_w"/>
                                          </p:val>
                                        </p:tav>
                                      </p:tavLst>
                                    </p:anim>
                                    <p:anim calcmode="lin" valueType="num">
                                      <p:cBhvr>
                                        <p:cTn id="72" dur="1000" fill="hold"/>
                                        <p:tgtEl>
                                          <p:spTgt spid="7">
                                            <p:txEl>
                                              <p:pRg st="8" end="8"/>
                                            </p:txEl>
                                          </p:spTgt>
                                        </p:tgtEl>
                                        <p:attrNameLst>
                                          <p:attrName>ppt_h</p:attrName>
                                        </p:attrNameLst>
                                      </p:cBhvr>
                                      <p:tavLst>
                                        <p:tav tm="0">
                                          <p:val>
                                            <p:fltVal val="0"/>
                                          </p:val>
                                        </p:tav>
                                        <p:tav tm="100000">
                                          <p:val>
                                            <p:strVal val="#ppt_h"/>
                                          </p:val>
                                        </p:tav>
                                      </p:tavLst>
                                    </p:anim>
                                    <p:anim calcmode="lin" valueType="num">
                                      <p:cBhvr>
                                        <p:cTn id="73" dur="1000" fill="hold"/>
                                        <p:tgtEl>
                                          <p:spTgt spid="7">
                                            <p:txEl>
                                              <p:pRg st="8" end="8"/>
                                            </p:txEl>
                                          </p:spTgt>
                                        </p:tgtEl>
                                        <p:attrNameLst>
                                          <p:attrName>style.rotation</p:attrName>
                                        </p:attrNameLst>
                                      </p:cBhvr>
                                      <p:tavLst>
                                        <p:tav tm="0">
                                          <p:val>
                                            <p:fltVal val="90"/>
                                          </p:val>
                                        </p:tav>
                                        <p:tav tm="100000">
                                          <p:val>
                                            <p:fltVal val="0"/>
                                          </p:val>
                                        </p:tav>
                                      </p:tavLst>
                                    </p:anim>
                                    <p:animEffect transition="in" filter="fade">
                                      <p:cBhvr>
                                        <p:cTn id="74" dur="1000"/>
                                        <p:tgtEl>
                                          <p:spTgt spid="7">
                                            <p:txEl>
                                              <p:pRg st="8" end="8"/>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nodeType="clickEffect">
                                  <p:stCondLst>
                                    <p:cond delay="0"/>
                                  </p:stCondLst>
                                  <p:childTnLst>
                                    <p:set>
                                      <p:cBhvr>
                                        <p:cTn id="78" dur="1" fill="hold">
                                          <p:stCondLst>
                                            <p:cond delay="0"/>
                                          </p:stCondLst>
                                        </p:cTn>
                                        <p:tgtEl>
                                          <p:spTgt spid="7">
                                            <p:txEl>
                                              <p:pRg st="9" end="9"/>
                                            </p:txEl>
                                          </p:spTgt>
                                        </p:tgtEl>
                                        <p:attrNameLst>
                                          <p:attrName>style.visibility</p:attrName>
                                        </p:attrNameLst>
                                      </p:cBhvr>
                                      <p:to>
                                        <p:strVal val="visible"/>
                                      </p:to>
                                    </p:set>
                                    <p:anim calcmode="lin" valueType="num">
                                      <p:cBhvr>
                                        <p:cTn id="79" dur="1000" fill="hold"/>
                                        <p:tgtEl>
                                          <p:spTgt spid="7">
                                            <p:txEl>
                                              <p:pRg st="9" end="9"/>
                                            </p:txEl>
                                          </p:spTgt>
                                        </p:tgtEl>
                                        <p:attrNameLst>
                                          <p:attrName>ppt_w</p:attrName>
                                        </p:attrNameLst>
                                      </p:cBhvr>
                                      <p:tavLst>
                                        <p:tav tm="0">
                                          <p:val>
                                            <p:fltVal val="0"/>
                                          </p:val>
                                        </p:tav>
                                        <p:tav tm="100000">
                                          <p:val>
                                            <p:strVal val="#ppt_w"/>
                                          </p:val>
                                        </p:tav>
                                      </p:tavLst>
                                    </p:anim>
                                    <p:anim calcmode="lin" valueType="num">
                                      <p:cBhvr>
                                        <p:cTn id="80" dur="1000" fill="hold"/>
                                        <p:tgtEl>
                                          <p:spTgt spid="7">
                                            <p:txEl>
                                              <p:pRg st="9" end="9"/>
                                            </p:txEl>
                                          </p:spTgt>
                                        </p:tgtEl>
                                        <p:attrNameLst>
                                          <p:attrName>ppt_h</p:attrName>
                                        </p:attrNameLst>
                                      </p:cBhvr>
                                      <p:tavLst>
                                        <p:tav tm="0">
                                          <p:val>
                                            <p:fltVal val="0"/>
                                          </p:val>
                                        </p:tav>
                                        <p:tav tm="100000">
                                          <p:val>
                                            <p:strVal val="#ppt_h"/>
                                          </p:val>
                                        </p:tav>
                                      </p:tavLst>
                                    </p:anim>
                                    <p:anim calcmode="lin" valueType="num">
                                      <p:cBhvr>
                                        <p:cTn id="81" dur="1000" fill="hold"/>
                                        <p:tgtEl>
                                          <p:spTgt spid="7">
                                            <p:txEl>
                                              <p:pRg st="9" end="9"/>
                                            </p:txEl>
                                          </p:spTgt>
                                        </p:tgtEl>
                                        <p:attrNameLst>
                                          <p:attrName>style.rotation</p:attrName>
                                        </p:attrNameLst>
                                      </p:cBhvr>
                                      <p:tavLst>
                                        <p:tav tm="0">
                                          <p:val>
                                            <p:fltVal val="90"/>
                                          </p:val>
                                        </p:tav>
                                        <p:tav tm="100000">
                                          <p:val>
                                            <p:fltVal val="0"/>
                                          </p:val>
                                        </p:tav>
                                      </p:tavLst>
                                    </p:anim>
                                    <p:animEffect transition="in" filter="fade">
                                      <p:cBhvr>
                                        <p:cTn id="82" dur="1000"/>
                                        <p:tgtEl>
                                          <p:spTgt spid="7">
                                            <p:txEl>
                                              <p:pRg st="9" end="9"/>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nodeType="clickEffect">
                                  <p:stCondLst>
                                    <p:cond delay="0"/>
                                  </p:stCondLst>
                                  <p:childTnLst>
                                    <p:set>
                                      <p:cBhvr>
                                        <p:cTn id="86" dur="1" fill="hold">
                                          <p:stCondLst>
                                            <p:cond delay="0"/>
                                          </p:stCondLst>
                                        </p:cTn>
                                        <p:tgtEl>
                                          <p:spTgt spid="7">
                                            <p:txEl>
                                              <p:pRg st="10" end="10"/>
                                            </p:txEl>
                                          </p:spTgt>
                                        </p:tgtEl>
                                        <p:attrNameLst>
                                          <p:attrName>style.visibility</p:attrName>
                                        </p:attrNameLst>
                                      </p:cBhvr>
                                      <p:to>
                                        <p:strVal val="visible"/>
                                      </p:to>
                                    </p:set>
                                    <p:anim calcmode="lin" valueType="num">
                                      <p:cBhvr>
                                        <p:cTn id="87" dur="1000" fill="hold"/>
                                        <p:tgtEl>
                                          <p:spTgt spid="7">
                                            <p:txEl>
                                              <p:pRg st="10" end="10"/>
                                            </p:txEl>
                                          </p:spTgt>
                                        </p:tgtEl>
                                        <p:attrNameLst>
                                          <p:attrName>ppt_w</p:attrName>
                                        </p:attrNameLst>
                                      </p:cBhvr>
                                      <p:tavLst>
                                        <p:tav tm="0">
                                          <p:val>
                                            <p:fltVal val="0"/>
                                          </p:val>
                                        </p:tav>
                                        <p:tav tm="100000">
                                          <p:val>
                                            <p:strVal val="#ppt_w"/>
                                          </p:val>
                                        </p:tav>
                                      </p:tavLst>
                                    </p:anim>
                                    <p:anim calcmode="lin" valueType="num">
                                      <p:cBhvr>
                                        <p:cTn id="88" dur="1000" fill="hold"/>
                                        <p:tgtEl>
                                          <p:spTgt spid="7">
                                            <p:txEl>
                                              <p:pRg st="10" end="10"/>
                                            </p:txEl>
                                          </p:spTgt>
                                        </p:tgtEl>
                                        <p:attrNameLst>
                                          <p:attrName>ppt_h</p:attrName>
                                        </p:attrNameLst>
                                      </p:cBhvr>
                                      <p:tavLst>
                                        <p:tav tm="0">
                                          <p:val>
                                            <p:fltVal val="0"/>
                                          </p:val>
                                        </p:tav>
                                        <p:tav tm="100000">
                                          <p:val>
                                            <p:strVal val="#ppt_h"/>
                                          </p:val>
                                        </p:tav>
                                      </p:tavLst>
                                    </p:anim>
                                    <p:anim calcmode="lin" valueType="num">
                                      <p:cBhvr>
                                        <p:cTn id="89" dur="1000" fill="hold"/>
                                        <p:tgtEl>
                                          <p:spTgt spid="7">
                                            <p:txEl>
                                              <p:pRg st="10" end="10"/>
                                            </p:txEl>
                                          </p:spTgt>
                                        </p:tgtEl>
                                        <p:attrNameLst>
                                          <p:attrName>style.rotation</p:attrName>
                                        </p:attrNameLst>
                                      </p:cBhvr>
                                      <p:tavLst>
                                        <p:tav tm="0">
                                          <p:val>
                                            <p:fltVal val="90"/>
                                          </p:val>
                                        </p:tav>
                                        <p:tav tm="100000">
                                          <p:val>
                                            <p:fltVal val="0"/>
                                          </p:val>
                                        </p:tav>
                                      </p:tavLst>
                                    </p:anim>
                                    <p:animEffect transition="in" filter="fade">
                                      <p:cBhvr>
                                        <p:cTn id="90" dur="1000"/>
                                        <p:tgtEl>
                                          <p:spTgt spid="7">
                                            <p:txEl>
                                              <p:pRg st="10" end="10"/>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nodeType="clickEffect">
                                  <p:stCondLst>
                                    <p:cond delay="0"/>
                                  </p:stCondLst>
                                  <p:childTnLst>
                                    <p:set>
                                      <p:cBhvr>
                                        <p:cTn id="94" dur="1" fill="hold">
                                          <p:stCondLst>
                                            <p:cond delay="0"/>
                                          </p:stCondLst>
                                        </p:cTn>
                                        <p:tgtEl>
                                          <p:spTgt spid="7">
                                            <p:txEl>
                                              <p:pRg st="11" end="11"/>
                                            </p:txEl>
                                          </p:spTgt>
                                        </p:tgtEl>
                                        <p:attrNameLst>
                                          <p:attrName>style.visibility</p:attrName>
                                        </p:attrNameLst>
                                      </p:cBhvr>
                                      <p:to>
                                        <p:strVal val="visible"/>
                                      </p:to>
                                    </p:set>
                                    <p:anim calcmode="lin" valueType="num">
                                      <p:cBhvr>
                                        <p:cTn id="95" dur="1000" fill="hold"/>
                                        <p:tgtEl>
                                          <p:spTgt spid="7">
                                            <p:txEl>
                                              <p:pRg st="11" end="11"/>
                                            </p:txEl>
                                          </p:spTgt>
                                        </p:tgtEl>
                                        <p:attrNameLst>
                                          <p:attrName>ppt_w</p:attrName>
                                        </p:attrNameLst>
                                      </p:cBhvr>
                                      <p:tavLst>
                                        <p:tav tm="0">
                                          <p:val>
                                            <p:fltVal val="0"/>
                                          </p:val>
                                        </p:tav>
                                        <p:tav tm="100000">
                                          <p:val>
                                            <p:strVal val="#ppt_w"/>
                                          </p:val>
                                        </p:tav>
                                      </p:tavLst>
                                    </p:anim>
                                    <p:anim calcmode="lin" valueType="num">
                                      <p:cBhvr>
                                        <p:cTn id="96" dur="1000" fill="hold"/>
                                        <p:tgtEl>
                                          <p:spTgt spid="7">
                                            <p:txEl>
                                              <p:pRg st="11" end="11"/>
                                            </p:txEl>
                                          </p:spTgt>
                                        </p:tgtEl>
                                        <p:attrNameLst>
                                          <p:attrName>ppt_h</p:attrName>
                                        </p:attrNameLst>
                                      </p:cBhvr>
                                      <p:tavLst>
                                        <p:tav tm="0">
                                          <p:val>
                                            <p:fltVal val="0"/>
                                          </p:val>
                                        </p:tav>
                                        <p:tav tm="100000">
                                          <p:val>
                                            <p:strVal val="#ppt_h"/>
                                          </p:val>
                                        </p:tav>
                                      </p:tavLst>
                                    </p:anim>
                                    <p:anim calcmode="lin" valueType="num">
                                      <p:cBhvr>
                                        <p:cTn id="97" dur="1000" fill="hold"/>
                                        <p:tgtEl>
                                          <p:spTgt spid="7">
                                            <p:txEl>
                                              <p:pRg st="11" end="11"/>
                                            </p:txEl>
                                          </p:spTgt>
                                        </p:tgtEl>
                                        <p:attrNameLst>
                                          <p:attrName>style.rotation</p:attrName>
                                        </p:attrNameLst>
                                      </p:cBhvr>
                                      <p:tavLst>
                                        <p:tav tm="0">
                                          <p:val>
                                            <p:fltVal val="90"/>
                                          </p:val>
                                        </p:tav>
                                        <p:tav tm="100000">
                                          <p:val>
                                            <p:fltVal val="0"/>
                                          </p:val>
                                        </p:tav>
                                      </p:tavLst>
                                    </p:anim>
                                    <p:animEffect transition="in" filter="fade">
                                      <p:cBhvr>
                                        <p:cTn id="98" dur="10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9965" y="1000597"/>
            <a:ext cx="9975272" cy="4985594"/>
          </a:xfrm>
        </p:spPr>
      </p:pic>
      <p:sp>
        <p:nvSpPr>
          <p:cNvPr id="7" name="Rectangle 6"/>
          <p:cNvSpPr/>
          <p:nvPr/>
        </p:nvSpPr>
        <p:spPr>
          <a:xfrm>
            <a:off x="1634836" y="2647008"/>
            <a:ext cx="7398327" cy="1015663"/>
          </a:xfrm>
          <a:prstGeom prst="rect">
            <a:avLst/>
          </a:prstGeom>
        </p:spPr>
        <p:txBody>
          <a:bodyPr wrap="square">
            <a:spAutoFit/>
          </a:bodyPr>
          <a:lstStyle/>
          <a:p>
            <a:pPr algn="ctr"/>
            <a:r>
              <a:rPr lang="en-US" sz="6000" b="1" dirty="0" smtClean="0">
                <a:solidFill>
                  <a:srgbClr val="FFFF00"/>
                </a:solidFill>
                <a:latin typeface="Times New Roman" panose="02020603050405020304" pitchFamily="18" charset="0"/>
                <a:ea typeface="Calibri" panose="020F0502020204030204" pitchFamily="34" charset="0"/>
              </a:rPr>
              <a:t>IV. LUYỆN </a:t>
            </a:r>
            <a:r>
              <a:rPr lang="en-US" sz="6000" b="1" dirty="0" smtClean="0">
                <a:solidFill>
                  <a:srgbClr val="FFFF00"/>
                </a:solidFill>
                <a:latin typeface="Times New Roman" panose="02020603050405020304" pitchFamily="18" charset="0"/>
                <a:ea typeface="Calibri" panose="020F0502020204030204" pitchFamily="34" charset="0"/>
              </a:rPr>
              <a:t>TẬP </a:t>
            </a:r>
          </a:p>
        </p:txBody>
      </p:sp>
    </p:spTree>
    <p:extLst>
      <p:ext uri="{BB962C8B-B14F-4D97-AF65-F5344CB8AC3E}">
        <p14:creationId xmlns:p14="http://schemas.microsoft.com/office/powerpoint/2010/main" val="227080779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p:cNvSpPr/>
          <p:nvPr/>
        </p:nvSpPr>
        <p:spPr>
          <a:xfrm>
            <a:off x="1139536" y="210322"/>
            <a:ext cx="10633364" cy="1156727"/>
          </a:xfrm>
          <a:prstGeom prst="rect">
            <a:avLst/>
          </a:prstGeom>
        </p:spPr>
        <p:txBody>
          <a:bodyPr wrap="square">
            <a:spAutoFit/>
          </a:bodyPr>
          <a:lstStyle/>
          <a:p>
            <a:pPr algn="ctr">
              <a:lnSpc>
                <a:spcPct val="130000"/>
              </a:lnSpc>
              <a:spcAft>
                <a:spcPts val="0"/>
              </a:spcAft>
              <a:tabLst>
                <a:tab pos="457200" algn="l"/>
                <a:tab pos="571500" algn="l"/>
              </a:tabLst>
            </a:pPr>
            <a:r>
              <a:rPr lang="en-US" sz="2800" b="1" dirty="0" err="1" smtClean="0">
                <a:solidFill>
                  <a:srgbClr val="FF0000"/>
                </a:solidFill>
                <a:latin typeface="Times New Roman" panose="02020603050405020304" pitchFamily="18" charset="0"/>
                <a:ea typeface="Calibri" panose="020F0502020204030204" pitchFamily="34" charset="0"/>
              </a:rPr>
              <a:t>Đề</a:t>
            </a:r>
            <a:r>
              <a:rPr lang="en-US" sz="2800" b="1" dirty="0" smtClean="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bài</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Viết</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bài</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văn</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nghị</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luận</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phân</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tích</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những</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nét</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đặc</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sắc</a:t>
            </a:r>
            <a:r>
              <a:rPr lang="en-US" sz="2800" b="1" dirty="0">
                <a:solidFill>
                  <a:srgbClr val="0D0D0D"/>
                </a:solidFill>
                <a:latin typeface="Times New Roman" panose="02020603050405020304" pitchFamily="18" charset="0"/>
                <a:ea typeface="Calibri" panose="020F0502020204030204" pitchFamily="34" charset="0"/>
              </a:rPr>
              <a:t> của </a:t>
            </a:r>
            <a:r>
              <a:rPr lang="en-US" sz="2800" b="1" dirty="0" err="1">
                <a:solidFill>
                  <a:srgbClr val="0D0D0D"/>
                </a:solidFill>
                <a:latin typeface="Times New Roman" panose="02020603050405020304" pitchFamily="18" charset="0"/>
                <a:ea typeface="Calibri" panose="020F0502020204030204" pitchFamily="34" charset="0"/>
              </a:rPr>
              <a:t>truyện</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ngắn</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Những</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ngôi</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sao</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xa</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xôi</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Lê</a:t>
            </a:r>
            <a:r>
              <a:rPr lang="en-US" sz="2800" b="1" dirty="0">
                <a:solidFill>
                  <a:srgbClr val="0D0D0D"/>
                </a:solidFill>
                <a:latin typeface="Times New Roman" panose="02020603050405020304" pitchFamily="18" charset="0"/>
                <a:ea typeface="Calibri" panose="020F0502020204030204" pitchFamily="34" charset="0"/>
              </a:rPr>
              <a:t> Minh </a:t>
            </a:r>
            <a:r>
              <a:rPr lang="en-US" sz="2800" b="1" dirty="0" err="1">
                <a:solidFill>
                  <a:srgbClr val="0D0D0D"/>
                </a:solidFill>
                <a:latin typeface="Times New Roman" panose="02020603050405020304" pitchFamily="18" charset="0"/>
                <a:ea typeface="Calibri" panose="020F0502020204030204" pitchFamily="34" charset="0"/>
              </a:rPr>
              <a:t>Khuê</a:t>
            </a:r>
            <a:r>
              <a:rPr lang="en-US" sz="2800" b="1" dirty="0">
                <a:solidFill>
                  <a:srgbClr val="0D0D0D"/>
                </a:solidFill>
                <a:latin typeface="Times New Roman" panose="02020603050405020304" pitchFamily="18" charset="0"/>
                <a:ea typeface="Calibri" panose="020F0502020204030204" pitchFamily="34" charset="0"/>
              </a:rPr>
              <a:t>)</a:t>
            </a:r>
            <a:endParaRPr lang="en-US" sz="2800" dirty="0">
              <a:latin typeface="Times New Roman" panose="02020603050405020304" pitchFamily="18" charset="0"/>
              <a:ea typeface="Calibri" panose="020F0502020204030204" pitchFamily="34" charset="0"/>
            </a:endParaRPr>
          </a:p>
        </p:txBody>
      </p:sp>
      <p:sp>
        <p:nvSpPr>
          <p:cNvPr id="6" name="Rectangle 5"/>
          <p:cNvSpPr/>
          <p:nvPr/>
        </p:nvSpPr>
        <p:spPr>
          <a:xfrm>
            <a:off x="-67038" y="1870321"/>
            <a:ext cx="3606949" cy="596574"/>
          </a:xfrm>
          <a:prstGeom prst="rect">
            <a:avLst/>
          </a:prstGeom>
        </p:spPr>
        <p:txBody>
          <a:bodyPr wrap="none">
            <a:spAutoFit/>
          </a:bodyPr>
          <a:lstStyle/>
          <a:p>
            <a:pPr algn="just">
              <a:lnSpc>
                <a:spcPct val="130000"/>
              </a:lnSpc>
              <a:spcAft>
                <a:spcPts val="0"/>
              </a:spcAft>
              <a:tabLst>
                <a:tab pos="457200" algn="l"/>
                <a:tab pos="571500" algn="l"/>
              </a:tabLst>
            </a:pPr>
            <a:r>
              <a:rPr lang="en-US" sz="2800" b="1" dirty="0" smtClean="0">
                <a:solidFill>
                  <a:srgbClr val="0070C0"/>
                </a:solidFill>
                <a:effectLst/>
                <a:latin typeface="Times New Roman" panose="02020603050405020304" pitchFamily="18" charset="0"/>
                <a:ea typeface="Calibri" panose="020F0502020204030204" pitchFamily="34" charset="0"/>
              </a:rPr>
              <a:t>1. TRƯỚC KHI VIẾT</a:t>
            </a:r>
            <a:endParaRPr lang="en-US" sz="2800" dirty="0">
              <a:effectLst/>
              <a:latin typeface="Times New Roman" panose="02020603050405020304" pitchFamily="18" charset="0"/>
              <a:ea typeface="Calibri" panose="020F0502020204030204" pitchFamily="34" charset="0"/>
            </a:endParaRPr>
          </a:p>
        </p:txBody>
      </p:sp>
      <p:sp>
        <p:nvSpPr>
          <p:cNvPr id="7" name="Cloud 6"/>
          <p:cNvSpPr/>
          <p:nvPr/>
        </p:nvSpPr>
        <p:spPr>
          <a:xfrm>
            <a:off x="5671126" y="2354100"/>
            <a:ext cx="6317673" cy="3852736"/>
          </a:xfrm>
          <a:prstGeom prst="cloud">
            <a:avLst/>
          </a:prstGeom>
        </p:spPr>
        <p:style>
          <a:lnRef idx="2">
            <a:schemeClr val="accent3"/>
          </a:lnRef>
          <a:fillRef idx="1">
            <a:schemeClr val="lt1"/>
          </a:fillRef>
          <a:effectRef idx="0">
            <a:schemeClr val="accent3"/>
          </a:effectRef>
          <a:fontRef idx="minor">
            <a:schemeClr val="dk1"/>
          </a:fontRef>
        </p:style>
        <p:txBody>
          <a:bodyPr rtlCol="0" anchor="ctr"/>
          <a:lstStyle/>
          <a:p>
            <a:r>
              <a:rPr lang="vi-VN" sz="2800" i="1" dirty="0">
                <a:latin typeface="Times New Roman" panose="02020603050405020304" pitchFamily="18" charset="0"/>
                <a:cs typeface="Times New Roman" panose="02020603050405020304" pitchFamily="18" charset="0"/>
              </a:rPr>
              <a:t>- Xác định vấn đề nghị luận mà đề bài yêu cầu.</a:t>
            </a:r>
            <a:endParaRPr lang="en-US" sz="2800"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Bài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nhằm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mục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đích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gì</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hướng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tới</a:t>
            </a:r>
            <a:r>
              <a:rPr lang="en-US" sz="2800" i="1" dirty="0">
                <a:latin typeface="Times New Roman" panose="02020603050405020304" pitchFamily="18" charset="0"/>
                <a:cs typeface="Times New Roman" panose="02020603050405020304" pitchFamily="18" charset="0"/>
              </a:rPr>
              <a:t> </a:t>
            </a:r>
            <a:r>
              <a:rPr lang="vi-VN" sz="2800" i="1" dirty="0">
                <a:latin typeface="Times New Roman" panose="02020603050405020304" pitchFamily="18" charset="0"/>
                <a:cs typeface="Times New Roman" panose="02020603050405020304" pitchFamily="18" charset="0"/>
              </a:rPr>
              <a:t>người đọc sẽ là ai?</a:t>
            </a:r>
            <a:endParaRPr lang="en-US" sz="2800" dirty="0">
              <a:latin typeface="Times New Roman" panose="02020603050405020304" pitchFamily="18" charset="0"/>
              <a:cs typeface="Times New Roman" panose="02020603050405020304" pitchFamily="18" charset="0"/>
            </a:endParaRPr>
          </a:p>
        </p:txBody>
      </p:sp>
      <p:sp>
        <p:nvSpPr>
          <p:cNvPr id="8" name="Rectangle 7"/>
          <p:cNvSpPr/>
          <p:nvPr/>
        </p:nvSpPr>
        <p:spPr>
          <a:xfrm>
            <a:off x="138544" y="2430654"/>
            <a:ext cx="11730183" cy="4573560"/>
          </a:xfrm>
          <a:prstGeom prst="rect">
            <a:avLst/>
          </a:prstGeom>
        </p:spPr>
        <p:txBody>
          <a:bodyPr wrap="square">
            <a:spAutoFit/>
          </a:bodyPr>
          <a:lstStyle/>
          <a:p>
            <a:pPr algn="just">
              <a:lnSpc>
                <a:spcPct val="130000"/>
              </a:lnSpc>
              <a:spcAft>
                <a:spcPts val="0"/>
              </a:spcAft>
              <a:tabLst>
                <a:tab pos="457200" algn="l"/>
                <a:tab pos="571500" algn="l"/>
              </a:tabLst>
            </a:pPr>
            <a:r>
              <a:rPr lang="en-US" sz="2800" b="1" dirty="0" smtClean="0">
                <a:solidFill>
                  <a:srgbClr val="0070C0"/>
                </a:solidFill>
                <a:effectLst/>
                <a:latin typeface="Times New Roman" panose="02020603050405020304" pitchFamily="18" charset="0"/>
                <a:ea typeface="Calibri" panose="020F0502020204030204" pitchFamily="34" charset="0"/>
              </a:rPr>
              <a:t>a. </a:t>
            </a:r>
            <a:r>
              <a:rPr lang="en-US" sz="2800" b="1" dirty="0" err="1" smtClean="0">
                <a:solidFill>
                  <a:srgbClr val="0070C0"/>
                </a:solidFill>
                <a:effectLst/>
                <a:latin typeface="Times New Roman" panose="02020603050405020304" pitchFamily="18" charset="0"/>
                <a:ea typeface="Calibri" panose="020F0502020204030204" pitchFamily="34" charset="0"/>
              </a:rPr>
              <a:t>Lựa</a:t>
            </a:r>
            <a:r>
              <a:rPr lang="en-US" sz="2800" b="1" dirty="0" smtClean="0">
                <a:solidFill>
                  <a:srgbClr val="0070C0"/>
                </a:solidFill>
                <a:effectLst/>
                <a:latin typeface="Times New Roman" panose="02020603050405020304" pitchFamily="18" charset="0"/>
                <a:ea typeface="Calibri" panose="020F0502020204030204" pitchFamily="34" charset="0"/>
              </a:rPr>
              <a:t> </a:t>
            </a:r>
            <a:r>
              <a:rPr lang="en-US" sz="2800" b="1" dirty="0" err="1" smtClean="0">
                <a:solidFill>
                  <a:srgbClr val="0070C0"/>
                </a:solidFill>
                <a:effectLst/>
                <a:latin typeface="Times New Roman" panose="02020603050405020304" pitchFamily="18" charset="0"/>
                <a:ea typeface="Calibri" panose="020F0502020204030204" pitchFamily="34" charset="0"/>
              </a:rPr>
              <a:t>chọn</a:t>
            </a:r>
            <a:r>
              <a:rPr lang="en-US" sz="2800" b="1" dirty="0" smtClean="0">
                <a:solidFill>
                  <a:srgbClr val="0070C0"/>
                </a:solidFill>
                <a:effectLst/>
                <a:latin typeface="Times New Roman" panose="02020603050405020304" pitchFamily="18" charset="0"/>
                <a:ea typeface="Calibri" panose="020F0502020204030204" pitchFamily="34" charset="0"/>
              </a:rPr>
              <a:t> </a:t>
            </a:r>
            <a:r>
              <a:rPr lang="en-US" sz="2800" b="1" dirty="0" err="1" smtClean="0">
                <a:solidFill>
                  <a:srgbClr val="0070C0"/>
                </a:solidFill>
                <a:effectLst/>
                <a:latin typeface="Times New Roman" panose="02020603050405020304" pitchFamily="18" charset="0"/>
                <a:ea typeface="Calibri" panose="020F0502020204030204" pitchFamily="34" charset="0"/>
              </a:rPr>
              <a:t>đề</a:t>
            </a:r>
            <a:r>
              <a:rPr lang="en-US" sz="2800" b="1" dirty="0" smtClean="0">
                <a:solidFill>
                  <a:srgbClr val="0070C0"/>
                </a:solidFill>
                <a:effectLst/>
                <a:latin typeface="Times New Roman" panose="02020603050405020304" pitchFamily="18" charset="0"/>
                <a:ea typeface="Calibri" panose="020F0502020204030204" pitchFamily="34" charset="0"/>
              </a:rPr>
              <a:t> </a:t>
            </a:r>
            <a:r>
              <a:rPr lang="en-US" sz="2800" b="1" dirty="0" err="1" smtClean="0">
                <a:solidFill>
                  <a:srgbClr val="0070C0"/>
                </a:solidFill>
                <a:effectLst/>
                <a:latin typeface="Times New Roman" panose="02020603050405020304" pitchFamily="18" charset="0"/>
                <a:ea typeface="Calibri" panose="020F0502020204030204" pitchFamily="34" charset="0"/>
              </a:rPr>
              <a:t>tài</a:t>
            </a:r>
            <a:r>
              <a:rPr lang="en-US" sz="2800" b="1" dirty="0" smtClean="0">
                <a:solidFill>
                  <a:srgbClr val="0070C0"/>
                </a:solidFill>
                <a:effectLst/>
                <a:latin typeface="Times New Roman" panose="02020603050405020304" pitchFamily="18" charset="0"/>
                <a:ea typeface="Calibri" panose="020F0502020204030204" pitchFamily="34" charset="0"/>
              </a:rPr>
              <a:t> </a:t>
            </a:r>
            <a:endParaRPr lang="en-US" sz="2800" dirty="0" smtClean="0">
              <a:effectLst/>
              <a:latin typeface="Times New Roman" panose="02020603050405020304" pitchFamily="18" charset="0"/>
              <a:ea typeface="Calibri" panose="020F0502020204030204" pitchFamily="34" charset="0"/>
            </a:endParaRPr>
          </a:p>
          <a:p>
            <a:pPr algn="just">
              <a:lnSpc>
                <a:spcPct val="130000"/>
              </a:lnSpc>
              <a:spcAft>
                <a:spcPts val="0"/>
              </a:spcAft>
              <a:tabLst>
                <a:tab pos="457200" algn="l"/>
                <a:tab pos="571500" algn="l"/>
              </a:tabLst>
            </a:pPr>
            <a:r>
              <a:rPr lang="en-US" sz="2800" b="1" dirty="0" smtClean="0">
                <a:solidFill>
                  <a:srgbClr val="0D0D0D"/>
                </a:solidFill>
                <a:effectLst/>
                <a:latin typeface="Times New Roman" panose="02020603050405020304" pitchFamily="18" charset="0"/>
                <a:ea typeface="Calibri" panose="020F0502020204030204" pitchFamily="34" charset="0"/>
              </a:rPr>
              <a:t>*</a:t>
            </a:r>
            <a:r>
              <a:rPr lang="en-US" sz="2800" b="1" dirty="0" err="1" smtClean="0">
                <a:solidFill>
                  <a:srgbClr val="0D0D0D"/>
                </a:solidFill>
                <a:effectLst/>
                <a:latin typeface="Times New Roman" panose="02020603050405020304" pitchFamily="18" charset="0"/>
                <a:ea typeface="Calibri" panose="020F0502020204030204" pitchFamily="34" charset="0"/>
              </a:rPr>
              <a:t>Xác</a:t>
            </a:r>
            <a:r>
              <a:rPr lang="en-US" sz="2800" b="1" dirty="0" smtClean="0">
                <a:solidFill>
                  <a:srgbClr val="0D0D0D"/>
                </a:solidFill>
                <a:effectLst/>
                <a:latin typeface="Times New Roman" panose="02020603050405020304" pitchFamily="18" charset="0"/>
                <a:ea typeface="Calibri" panose="020F0502020204030204" pitchFamily="34" charset="0"/>
              </a:rPr>
              <a:t> </a:t>
            </a:r>
            <a:r>
              <a:rPr lang="en-US" sz="2800" b="1" dirty="0" err="1" smtClean="0">
                <a:solidFill>
                  <a:srgbClr val="0D0D0D"/>
                </a:solidFill>
                <a:effectLst/>
                <a:latin typeface="Times New Roman" panose="02020603050405020304" pitchFamily="18" charset="0"/>
                <a:ea typeface="Calibri" panose="020F0502020204030204" pitchFamily="34" charset="0"/>
              </a:rPr>
              <a:t>định</a:t>
            </a:r>
            <a:r>
              <a:rPr lang="en-US" sz="2800" b="1" dirty="0" smtClean="0">
                <a:solidFill>
                  <a:srgbClr val="0D0D0D"/>
                </a:solidFill>
                <a:effectLst/>
                <a:latin typeface="Times New Roman" panose="02020603050405020304" pitchFamily="18" charset="0"/>
                <a:ea typeface="Calibri" panose="020F0502020204030204" pitchFamily="34" charset="0"/>
              </a:rPr>
              <a:t> </a:t>
            </a:r>
            <a:r>
              <a:rPr lang="en-US" sz="2800" b="1" dirty="0" err="1" smtClean="0">
                <a:solidFill>
                  <a:srgbClr val="0D0D0D"/>
                </a:solidFill>
                <a:effectLst/>
                <a:latin typeface="Times New Roman" panose="02020603050405020304" pitchFamily="18" charset="0"/>
                <a:ea typeface="Calibri" panose="020F0502020204030204" pitchFamily="34" charset="0"/>
              </a:rPr>
              <a:t>vấn</a:t>
            </a:r>
            <a:r>
              <a:rPr lang="en-US" sz="2800" b="1" dirty="0" smtClean="0">
                <a:solidFill>
                  <a:srgbClr val="0D0D0D"/>
                </a:solidFill>
                <a:effectLst/>
                <a:latin typeface="Times New Roman" panose="02020603050405020304" pitchFamily="18" charset="0"/>
                <a:ea typeface="Calibri" panose="020F0502020204030204" pitchFamily="34" charset="0"/>
              </a:rPr>
              <a:t> </a:t>
            </a:r>
            <a:r>
              <a:rPr lang="en-US" sz="2800" b="1" dirty="0" err="1" smtClean="0">
                <a:solidFill>
                  <a:srgbClr val="0D0D0D"/>
                </a:solidFill>
                <a:effectLst/>
                <a:latin typeface="Times New Roman" panose="02020603050405020304" pitchFamily="18" charset="0"/>
                <a:ea typeface="Calibri" panose="020F0502020204030204" pitchFamily="34" charset="0"/>
              </a:rPr>
              <a:t>đề</a:t>
            </a:r>
            <a:r>
              <a:rPr lang="en-US" sz="2800" b="1" dirty="0" smtClean="0">
                <a:solidFill>
                  <a:srgbClr val="0D0D0D"/>
                </a:solidFill>
                <a:effectLst/>
                <a:latin typeface="Times New Roman" panose="02020603050405020304" pitchFamily="18" charset="0"/>
                <a:ea typeface="Calibri" panose="020F0502020204030204" pitchFamily="34" charset="0"/>
              </a:rPr>
              <a:t> </a:t>
            </a:r>
            <a:r>
              <a:rPr lang="en-US" sz="2800" b="1" dirty="0" err="1" smtClean="0">
                <a:solidFill>
                  <a:srgbClr val="0D0D0D"/>
                </a:solidFill>
                <a:effectLst/>
                <a:latin typeface="Times New Roman" panose="02020603050405020304" pitchFamily="18" charset="0"/>
                <a:ea typeface="Calibri" panose="020F0502020204030204" pitchFamily="34" charset="0"/>
              </a:rPr>
              <a:t>nghị</a:t>
            </a:r>
            <a:r>
              <a:rPr lang="en-US" sz="2800" b="1" dirty="0" smtClean="0">
                <a:solidFill>
                  <a:srgbClr val="0D0D0D"/>
                </a:solidFill>
                <a:effectLst/>
                <a:latin typeface="Times New Roman" panose="02020603050405020304" pitchFamily="18" charset="0"/>
                <a:ea typeface="Calibri" panose="020F0502020204030204" pitchFamily="34" charset="0"/>
              </a:rPr>
              <a:t> </a:t>
            </a:r>
            <a:r>
              <a:rPr lang="en-US" sz="2800" b="1" dirty="0" err="1" smtClean="0">
                <a:solidFill>
                  <a:srgbClr val="0D0D0D"/>
                </a:solidFill>
                <a:effectLst/>
                <a:latin typeface="Times New Roman" panose="02020603050405020304" pitchFamily="18" charset="0"/>
                <a:ea typeface="Calibri" panose="020F0502020204030204" pitchFamily="34" charset="0"/>
              </a:rPr>
              <a:t>luận</a:t>
            </a:r>
            <a:r>
              <a:rPr lang="en-US" sz="2800" b="1" dirty="0" smtClean="0">
                <a:solidFill>
                  <a:srgbClr val="0D0D0D"/>
                </a:solidFill>
                <a:effectLst/>
                <a:latin typeface="Times New Roman" panose="02020603050405020304" pitchFamily="18" charset="0"/>
                <a:ea typeface="Calibri" panose="020F0502020204030204" pitchFamily="34" charset="0"/>
              </a:rPr>
              <a:t>:</a:t>
            </a:r>
            <a:r>
              <a:rPr lang="en-US" sz="2800" b="1" dirty="0" smtClean="0">
                <a:solidFill>
                  <a:srgbClr val="0070C0"/>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phân</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tích</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những</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nét</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đặc</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sắc</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của</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truyện</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ngắn</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Những</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ngôi</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sao</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xa</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xôi</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Lê</a:t>
            </a:r>
            <a:r>
              <a:rPr lang="en-US" sz="2800" dirty="0" smtClean="0">
                <a:solidFill>
                  <a:srgbClr val="0D0D0D"/>
                </a:solidFill>
                <a:effectLst/>
                <a:latin typeface="Times New Roman" panose="02020603050405020304" pitchFamily="18" charset="0"/>
                <a:ea typeface="Calibri" panose="020F0502020204030204" pitchFamily="34" charset="0"/>
              </a:rPr>
              <a:t> Minh </a:t>
            </a:r>
            <a:r>
              <a:rPr lang="en-US" sz="2800" dirty="0" err="1" smtClean="0">
                <a:solidFill>
                  <a:srgbClr val="0D0D0D"/>
                </a:solidFill>
                <a:effectLst/>
                <a:latin typeface="Times New Roman" panose="02020603050405020304" pitchFamily="18" charset="0"/>
                <a:ea typeface="Calibri" panose="020F0502020204030204" pitchFamily="34" charset="0"/>
              </a:rPr>
              <a:t>Khuê</a:t>
            </a:r>
            <a:r>
              <a:rPr lang="en-US" sz="2800" dirty="0" smtClean="0">
                <a:solidFill>
                  <a:srgbClr val="0D0D0D"/>
                </a:solidFill>
                <a:effectLst/>
                <a:latin typeface="Times New Roman" panose="02020603050405020304" pitchFamily="18" charset="0"/>
                <a:ea typeface="Calibri" panose="020F0502020204030204" pitchFamily="34" charset="0"/>
              </a:rPr>
              <a:t>).</a:t>
            </a:r>
            <a:endParaRPr lang="en-US" sz="2800" dirty="0" smtClean="0">
              <a:effectLst/>
              <a:latin typeface="Times New Roman" panose="02020603050405020304" pitchFamily="18" charset="0"/>
              <a:ea typeface="Calibri" panose="020F0502020204030204" pitchFamily="34" charset="0"/>
            </a:endParaRPr>
          </a:p>
          <a:p>
            <a:pPr algn="just">
              <a:lnSpc>
                <a:spcPct val="130000"/>
              </a:lnSpc>
              <a:spcAft>
                <a:spcPts val="0"/>
              </a:spcAft>
              <a:tabLst>
                <a:tab pos="457200" algn="l"/>
                <a:tab pos="571500" algn="l"/>
              </a:tabLst>
            </a:pPr>
            <a:r>
              <a:rPr lang="vi-VN" sz="2800" b="1" dirty="0" smtClean="0">
                <a:effectLst/>
                <a:latin typeface="Times New Roman" panose="02020603050405020304" pitchFamily="18" charset="0"/>
                <a:ea typeface="Calibri" panose="020F0502020204030204" pitchFamily="34" charset="0"/>
              </a:rPr>
              <a:t>*Xác định mục đích viết: </a:t>
            </a:r>
            <a:r>
              <a:rPr lang="en-US" sz="2800" dirty="0" err="1" smtClean="0">
                <a:effectLst/>
                <a:latin typeface="Times New Roman" panose="02020603050405020304" pitchFamily="18" charset="0"/>
                <a:ea typeface="Calibri" panose="020F0502020204030204" pitchFamily="34" charset="0"/>
              </a:rPr>
              <a:t>Làm</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rõ</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đặc</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điểm</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nội</a:t>
            </a:r>
            <a:r>
              <a:rPr lang="en-US" sz="2800" dirty="0" smtClean="0">
                <a:effectLst/>
                <a:latin typeface="Times New Roman" panose="02020603050405020304" pitchFamily="18" charset="0"/>
                <a:ea typeface="Calibri" panose="020F0502020204030204" pitchFamily="34" charset="0"/>
              </a:rPr>
              <a:t> dung </a:t>
            </a:r>
            <a:r>
              <a:rPr lang="en-US" sz="2800" dirty="0" err="1" smtClean="0">
                <a:effectLst/>
                <a:latin typeface="Times New Roman" panose="02020603050405020304" pitchFamily="18" charset="0"/>
                <a:ea typeface="Calibri" panose="020F0502020204030204" pitchFamily="34" charset="0"/>
              </a:rPr>
              <a:t>và</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nghệ</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thuật</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của</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truyện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ngắn</a:t>
            </a:r>
            <a:r>
              <a:rPr lang="en-US" sz="2800" dirty="0" smtClean="0">
                <a:effectLst/>
                <a:latin typeface="Times New Roman" panose="02020603050405020304" pitchFamily="18" charset="0"/>
                <a:ea typeface="Calibri" panose="020F0502020204030204" pitchFamily="34" charset="0"/>
              </a:rPr>
              <a:t> </a:t>
            </a:r>
            <a:r>
              <a:rPr lang="en-US" sz="2800" dirty="0" smtClean="0">
                <a:solidFill>
                  <a:srgbClr val="0D0D0D"/>
                </a:solidFill>
                <a:effectLst/>
                <a:latin typeface="Times New Roman" panose="02020603050405020304" pitchFamily="18" charset="0"/>
                <a:ea typeface="Calibri" panose="020F0502020204030204" pitchFamily="34" charset="0"/>
              </a:rPr>
              <a:t>“</a:t>
            </a:r>
            <a:r>
              <a:rPr lang="en-US" sz="2800" dirty="0" err="1" smtClean="0">
                <a:solidFill>
                  <a:srgbClr val="0D0D0D"/>
                </a:solidFill>
                <a:effectLst/>
                <a:latin typeface="Times New Roman" panose="02020603050405020304" pitchFamily="18" charset="0"/>
                <a:ea typeface="Calibri" panose="020F0502020204030204" pitchFamily="34" charset="0"/>
              </a:rPr>
              <a:t>Những</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ngôi</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sao</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xa</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xôi</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Lê</a:t>
            </a:r>
            <a:r>
              <a:rPr lang="en-US" sz="2800" dirty="0" smtClean="0">
                <a:solidFill>
                  <a:srgbClr val="0D0D0D"/>
                </a:solidFill>
                <a:effectLst/>
                <a:latin typeface="Times New Roman" panose="02020603050405020304" pitchFamily="18" charset="0"/>
                <a:ea typeface="Calibri" panose="020F0502020204030204" pitchFamily="34" charset="0"/>
              </a:rPr>
              <a:t> Minh </a:t>
            </a:r>
            <a:r>
              <a:rPr lang="en-US" sz="2800" dirty="0" err="1" smtClean="0">
                <a:solidFill>
                  <a:srgbClr val="0D0D0D"/>
                </a:solidFill>
                <a:effectLst/>
                <a:latin typeface="Times New Roman" panose="02020603050405020304" pitchFamily="18" charset="0"/>
                <a:ea typeface="Calibri" panose="020F0502020204030204" pitchFamily="34" charset="0"/>
              </a:rPr>
              <a:t>Khuê</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thuyết</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phục</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người</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khác</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đồng</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tình</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với</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những</a:t>
            </a:r>
            <a:r>
              <a:rPr lang="en-US" sz="2800" dirty="0" smtClean="0">
                <a:solidFill>
                  <a:srgbClr val="0D0D0D"/>
                </a:solidFill>
                <a:effectLst/>
                <a:latin typeface="Times New Roman" panose="02020603050405020304" pitchFamily="18" charset="0"/>
                <a:ea typeface="Calibri" panose="020F0502020204030204" pitchFamily="34" charset="0"/>
              </a:rPr>
              <a:t> ý </a:t>
            </a:r>
            <a:r>
              <a:rPr lang="en-US" sz="2800" dirty="0" err="1" smtClean="0">
                <a:solidFill>
                  <a:srgbClr val="0D0D0D"/>
                </a:solidFill>
                <a:effectLst/>
                <a:latin typeface="Times New Roman" panose="02020603050405020304" pitchFamily="18" charset="0"/>
                <a:ea typeface="Calibri" panose="020F0502020204030204" pitchFamily="34" charset="0"/>
              </a:rPr>
              <a:t>kiến</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của</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em</a:t>
            </a:r>
            <a:r>
              <a:rPr lang="en-US" sz="2800" dirty="0" smtClean="0">
                <a:solidFill>
                  <a:srgbClr val="0D0D0D"/>
                </a:solidFill>
                <a:effectLst/>
                <a:latin typeface="Times New Roman" panose="02020603050405020304" pitchFamily="18" charset="0"/>
                <a:ea typeface="Calibri" panose="020F0502020204030204" pitchFamily="34" charset="0"/>
              </a:rPr>
              <a:t>.</a:t>
            </a:r>
            <a:endParaRPr lang="en-US" sz="2800" dirty="0" smtClean="0">
              <a:effectLst/>
              <a:latin typeface="Times New Roman" panose="02020603050405020304" pitchFamily="18" charset="0"/>
              <a:ea typeface="Calibri" panose="020F0502020204030204" pitchFamily="34" charset="0"/>
            </a:endParaRPr>
          </a:p>
          <a:p>
            <a:pPr algn="just">
              <a:lnSpc>
                <a:spcPct val="130000"/>
              </a:lnSpc>
              <a:spcAft>
                <a:spcPts val="0"/>
              </a:spcAft>
              <a:tabLst>
                <a:tab pos="457200" algn="l"/>
                <a:tab pos="571500" algn="l"/>
              </a:tabLst>
            </a:pPr>
            <a:r>
              <a:rPr lang="vi-VN" sz="2800" b="1" dirty="0" smtClean="0">
                <a:effectLst/>
                <a:latin typeface="Times New Roman" panose="02020603050405020304" pitchFamily="18" charset="0"/>
                <a:ea typeface="Calibri" panose="020F0502020204030204" pitchFamily="34" charset="0"/>
              </a:rPr>
              <a:t>*Người đọc: </a:t>
            </a:r>
            <a:r>
              <a:rPr lang="vi-VN" sz="2800" dirty="0" smtClean="0">
                <a:effectLst/>
                <a:latin typeface="Times New Roman" panose="02020603050405020304" pitchFamily="18" charset="0"/>
                <a:ea typeface="Calibri" panose="020F0502020204030204" pitchFamily="34" charset="0"/>
              </a:rPr>
              <a:t>Những người </a:t>
            </a:r>
            <a:r>
              <a:rPr lang="en-US" sz="2800" dirty="0" err="1" smtClean="0">
                <a:effectLst/>
                <a:latin typeface="Times New Roman" panose="02020603050405020304" pitchFamily="18" charset="0"/>
                <a:ea typeface="Calibri" panose="020F0502020204030204" pitchFamily="34" charset="0"/>
              </a:rPr>
              <a:t>quan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tâm</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có</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nhu</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cầu</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tìm</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hiểu</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sâu</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hơn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về</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tác</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phẩm</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truyện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ngắn</a:t>
            </a:r>
            <a:r>
              <a:rPr lang="en-US" sz="2800" dirty="0" smtClean="0">
                <a:effectLst/>
                <a:latin typeface="Times New Roman" panose="02020603050405020304" pitchFamily="18" charset="0"/>
                <a:ea typeface="Calibri" panose="020F0502020204030204" pitchFamily="34" charset="0"/>
              </a:rPr>
              <a:t> </a:t>
            </a:r>
            <a:r>
              <a:rPr lang="en-US" sz="2800" dirty="0" smtClean="0">
                <a:solidFill>
                  <a:srgbClr val="0D0D0D"/>
                </a:solidFill>
                <a:effectLst/>
                <a:latin typeface="Times New Roman" panose="02020603050405020304" pitchFamily="18" charset="0"/>
                <a:ea typeface="Calibri" panose="020F0502020204030204" pitchFamily="34" charset="0"/>
              </a:rPr>
              <a:t>“</a:t>
            </a:r>
            <a:r>
              <a:rPr lang="en-US" sz="2800" dirty="0" err="1" smtClean="0">
                <a:solidFill>
                  <a:srgbClr val="0D0D0D"/>
                </a:solidFill>
                <a:effectLst/>
                <a:latin typeface="Times New Roman" panose="02020603050405020304" pitchFamily="18" charset="0"/>
                <a:ea typeface="Calibri" panose="020F0502020204030204" pitchFamily="34" charset="0"/>
              </a:rPr>
              <a:t>Những</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ngôi</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sao</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xa</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xôi</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Lê</a:t>
            </a:r>
            <a:r>
              <a:rPr lang="en-US" sz="2800" dirty="0" smtClean="0">
                <a:solidFill>
                  <a:srgbClr val="0D0D0D"/>
                </a:solidFill>
                <a:effectLst/>
                <a:latin typeface="Times New Roman" panose="02020603050405020304" pitchFamily="18" charset="0"/>
                <a:ea typeface="Calibri" panose="020F0502020204030204" pitchFamily="34" charset="0"/>
              </a:rPr>
              <a:t> Minh </a:t>
            </a:r>
            <a:r>
              <a:rPr lang="en-US" sz="2800" dirty="0" err="1" smtClean="0">
                <a:solidFill>
                  <a:srgbClr val="0D0D0D"/>
                </a:solidFill>
                <a:effectLst/>
                <a:latin typeface="Times New Roman" panose="02020603050405020304" pitchFamily="18" charset="0"/>
                <a:ea typeface="Calibri" panose="020F0502020204030204" pitchFamily="34" charset="0"/>
              </a:rPr>
              <a:t>Khuê</a:t>
            </a:r>
            <a:r>
              <a:rPr lang="en-US" sz="2800" dirty="0" smtClean="0">
                <a:solidFill>
                  <a:srgbClr val="0D0D0D"/>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16533613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grpId="1" nodeType="clickEffect">
                                  <p:stCondLst>
                                    <p:cond delay="0"/>
                                  </p:stCondLst>
                                  <p:childTnLst>
                                    <p:anim calcmode="lin" valueType="num">
                                      <p:cBhvr additive="base">
                                        <p:cTn id="21" dur="500"/>
                                        <p:tgtEl>
                                          <p:spTgt spid="7"/>
                                        </p:tgtEl>
                                        <p:attrNameLst>
                                          <p:attrName>ppt_x</p:attrName>
                                        </p:attrNameLst>
                                      </p:cBhvr>
                                      <p:tavLst>
                                        <p:tav tm="0">
                                          <p:val>
                                            <p:strVal val="ppt_x"/>
                                          </p:val>
                                        </p:tav>
                                        <p:tav tm="100000">
                                          <p:val>
                                            <p:strVal val="ppt_x"/>
                                          </p:val>
                                        </p:tav>
                                      </p:tavLst>
                                    </p:anim>
                                    <p:anim calcmode="lin" valueType="num">
                                      <p:cBhvr additive="base">
                                        <p:cTn id="22" dur="500"/>
                                        <p:tgtEl>
                                          <p:spTgt spid="7"/>
                                        </p:tgtEl>
                                        <p:attrNameLst>
                                          <p:attrName>ppt_y</p:attrName>
                                        </p:attrNameLst>
                                      </p:cBhvr>
                                      <p:tavLst>
                                        <p:tav tm="0">
                                          <p:val>
                                            <p:strVal val="ppt_y"/>
                                          </p:val>
                                        </p:tav>
                                        <p:tav tm="100000">
                                          <p:val>
                                            <p:strVal val="1+ppt_h/2"/>
                                          </p:val>
                                        </p:tav>
                                      </p:tavLst>
                                    </p:anim>
                                    <p:set>
                                      <p:cBhvr>
                                        <p:cTn id="23" dur="1" fill="hold">
                                          <p:stCondLst>
                                            <p:cond delay="499"/>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barn(inVertical)">
                                      <p:cBhvr>
                                        <p:cTn id="28" dur="5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Effect transition="in" filter="barn(inVertical)">
                                      <p:cBhvr>
                                        <p:cTn id="33" dur="500"/>
                                        <p:tgtEl>
                                          <p:spTgt spid="8">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8">
                                            <p:txEl>
                                              <p:pRg st="2" end="2"/>
                                            </p:txEl>
                                          </p:spTgt>
                                        </p:tgtEl>
                                        <p:attrNameLst>
                                          <p:attrName>style.visibility</p:attrName>
                                        </p:attrNameLst>
                                      </p:cBhvr>
                                      <p:to>
                                        <p:strVal val="visible"/>
                                      </p:to>
                                    </p:set>
                                    <p:animEffect transition="in" filter="barn(inVertical)">
                                      <p:cBhvr>
                                        <p:cTn id="38" dur="500"/>
                                        <p:tgtEl>
                                          <p:spTgt spid="8">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8">
                                            <p:txEl>
                                              <p:pRg st="3" end="3"/>
                                            </p:txEl>
                                          </p:spTgt>
                                        </p:tgtEl>
                                        <p:attrNameLst>
                                          <p:attrName>style.visibility</p:attrName>
                                        </p:attrNameLst>
                                      </p:cBhvr>
                                      <p:to>
                                        <p:strVal val="visible"/>
                                      </p:to>
                                    </p:set>
                                    <p:animEffect transition="in" filter="barn(inVertical)">
                                      <p:cBhvr>
                                        <p:cTn id="4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p:cNvSpPr/>
          <p:nvPr/>
        </p:nvSpPr>
        <p:spPr>
          <a:xfrm>
            <a:off x="1139536" y="210322"/>
            <a:ext cx="10633364" cy="1772793"/>
          </a:xfrm>
          <a:prstGeom prst="rect">
            <a:avLst/>
          </a:prstGeom>
        </p:spPr>
        <p:txBody>
          <a:bodyPr wrap="square">
            <a:spAutoFit/>
          </a:bodyPr>
          <a:lstStyle/>
          <a:p>
            <a:pPr algn="just">
              <a:lnSpc>
                <a:spcPct val="130000"/>
              </a:lnSpc>
              <a:spcAft>
                <a:spcPts val="0"/>
              </a:spcAft>
              <a:tabLst>
                <a:tab pos="457200" algn="l"/>
                <a:tab pos="571500" algn="l"/>
              </a:tabLst>
            </a:pPr>
            <a:r>
              <a:rPr lang="en-US" sz="2800" b="1" dirty="0">
                <a:solidFill>
                  <a:srgbClr val="FF0000"/>
                </a:solidFill>
                <a:latin typeface="Times New Roman" panose="02020603050405020304" pitchFamily="18" charset="0"/>
                <a:ea typeface="Calibri" panose="020F0502020204030204" pitchFamily="34" charset="0"/>
              </a:rPr>
              <a:t>II. LUYỆN TẬP - THỰC HÀNH VIẾT THEO CÁC BƯỚC</a:t>
            </a:r>
            <a:endParaRPr lang="en-US" sz="2800" dirty="0">
              <a:latin typeface="Times New Roman" panose="02020603050405020304" pitchFamily="18" charset="0"/>
              <a:ea typeface="Calibri" panose="020F0502020204030204" pitchFamily="34" charset="0"/>
            </a:endParaRPr>
          </a:p>
          <a:p>
            <a:pPr algn="ctr">
              <a:lnSpc>
                <a:spcPct val="130000"/>
              </a:lnSpc>
              <a:spcAft>
                <a:spcPts val="0"/>
              </a:spcAft>
              <a:tabLst>
                <a:tab pos="457200" algn="l"/>
                <a:tab pos="571500" algn="l"/>
              </a:tabLst>
            </a:pPr>
            <a:r>
              <a:rPr lang="en-US" sz="2800" b="1" dirty="0" err="1">
                <a:solidFill>
                  <a:srgbClr val="FF0000"/>
                </a:solidFill>
                <a:latin typeface="Times New Roman" panose="02020603050405020304" pitchFamily="18" charset="0"/>
                <a:ea typeface="Calibri" panose="020F0502020204030204" pitchFamily="34" charset="0"/>
              </a:rPr>
              <a:t>Đề</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bài</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Viết</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bài</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văn</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nghị</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luận</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phân</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tích</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những</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nét</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đặc</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sắc</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của</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truyện</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ngắn</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Những</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ngôi</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sao</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xa</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xôi</a:t>
            </a:r>
            <a:r>
              <a:rPr lang="en-US" sz="2800" b="1" dirty="0">
                <a:solidFill>
                  <a:srgbClr val="0D0D0D"/>
                </a:solidFill>
                <a:latin typeface="Times New Roman" panose="02020603050405020304" pitchFamily="18" charset="0"/>
                <a:ea typeface="Calibri" panose="020F0502020204030204" pitchFamily="34" charset="0"/>
              </a:rPr>
              <a:t>” (</a:t>
            </a:r>
            <a:r>
              <a:rPr lang="en-US" sz="2800" b="1" dirty="0" err="1">
                <a:solidFill>
                  <a:srgbClr val="0D0D0D"/>
                </a:solidFill>
                <a:latin typeface="Times New Roman" panose="02020603050405020304" pitchFamily="18" charset="0"/>
                <a:ea typeface="Calibri" panose="020F0502020204030204" pitchFamily="34" charset="0"/>
              </a:rPr>
              <a:t>Lê</a:t>
            </a:r>
            <a:r>
              <a:rPr lang="en-US" sz="2800" b="1" dirty="0">
                <a:solidFill>
                  <a:srgbClr val="0D0D0D"/>
                </a:solidFill>
                <a:latin typeface="Times New Roman" panose="02020603050405020304" pitchFamily="18" charset="0"/>
                <a:ea typeface="Calibri" panose="020F0502020204030204" pitchFamily="34" charset="0"/>
              </a:rPr>
              <a:t> Minh </a:t>
            </a:r>
            <a:r>
              <a:rPr lang="en-US" sz="2800" b="1" dirty="0" err="1">
                <a:solidFill>
                  <a:srgbClr val="0D0D0D"/>
                </a:solidFill>
                <a:latin typeface="Times New Roman" panose="02020603050405020304" pitchFamily="18" charset="0"/>
                <a:ea typeface="Calibri" panose="020F0502020204030204" pitchFamily="34" charset="0"/>
              </a:rPr>
              <a:t>Khuê</a:t>
            </a:r>
            <a:r>
              <a:rPr lang="en-US" sz="2800" b="1" dirty="0">
                <a:solidFill>
                  <a:srgbClr val="0D0D0D"/>
                </a:solidFill>
                <a:latin typeface="Times New Roman" panose="02020603050405020304" pitchFamily="18" charset="0"/>
                <a:ea typeface="Calibri" panose="020F0502020204030204" pitchFamily="34" charset="0"/>
              </a:rPr>
              <a:t>)</a:t>
            </a:r>
            <a:endParaRPr lang="en-US" sz="2800" dirty="0">
              <a:latin typeface="Times New Roman" panose="02020603050405020304" pitchFamily="18" charset="0"/>
              <a:ea typeface="Calibri" panose="020F0502020204030204" pitchFamily="34" charset="0"/>
            </a:endParaRPr>
          </a:p>
        </p:txBody>
      </p:sp>
      <p:sp>
        <p:nvSpPr>
          <p:cNvPr id="6" name="Rectangle 5"/>
          <p:cNvSpPr/>
          <p:nvPr/>
        </p:nvSpPr>
        <p:spPr>
          <a:xfrm>
            <a:off x="-67038" y="1870321"/>
            <a:ext cx="3606949" cy="596574"/>
          </a:xfrm>
          <a:prstGeom prst="rect">
            <a:avLst/>
          </a:prstGeom>
        </p:spPr>
        <p:txBody>
          <a:bodyPr wrap="none">
            <a:spAutoFit/>
          </a:bodyPr>
          <a:lstStyle/>
          <a:p>
            <a:pPr algn="just">
              <a:lnSpc>
                <a:spcPct val="130000"/>
              </a:lnSpc>
              <a:spcAft>
                <a:spcPts val="0"/>
              </a:spcAft>
              <a:tabLst>
                <a:tab pos="457200" algn="l"/>
                <a:tab pos="571500" algn="l"/>
              </a:tabLst>
            </a:pPr>
            <a:r>
              <a:rPr lang="en-US" sz="2800" b="1" dirty="0" smtClean="0">
                <a:solidFill>
                  <a:srgbClr val="0070C0"/>
                </a:solidFill>
                <a:effectLst/>
                <a:latin typeface="Times New Roman" panose="02020603050405020304" pitchFamily="18" charset="0"/>
                <a:ea typeface="Calibri" panose="020F0502020204030204" pitchFamily="34" charset="0"/>
              </a:rPr>
              <a:t>1. TRƯỚC KHI VIẾT</a:t>
            </a:r>
            <a:endParaRPr lang="en-US" sz="2800" dirty="0">
              <a:effectLst/>
              <a:latin typeface="Times New Roman" panose="02020603050405020304" pitchFamily="18" charset="0"/>
              <a:ea typeface="Calibri" panose="020F0502020204030204" pitchFamily="34" charset="0"/>
            </a:endParaRPr>
          </a:p>
        </p:txBody>
      </p:sp>
      <p:sp>
        <p:nvSpPr>
          <p:cNvPr id="8" name="Rectangle 7"/>
          <p:cNvSpPr/>
          <p:nvPr/>
        </p:nvSpPr>
        <p:spPr>
          <a:xfrm>
            <a:off x="138544" y="2430654"/>
            <a:ext cx="11730183" cy="1212640"/>
          </a:xfrm>
          <a:prstGeom prst="rect">
            <a:avLst/>
          </a:prstGeom>
        </p:spPr>
        <p:txBody>
          <a:bodyPr wrap="square">
            <a:spAutoFit/>
          </a:bodyPr>
          <a:lstStyle/>
          <a:p>
            <a:pPr algn="just">
              <a:lnSpc>
                <a:spcPct val="130000"/>
              </a:lnSpc>
              <a:spcAft>
                <a:spcPts val="0"/>
              </a:spcAft>
              <a:tabLst>
                <a:tab pos="457200" algn="l"/>
                <a:tab pos="571500" algn="l"/>
              </a:tabLst>
            </a:pPr>
            <a:r>
              <a:rPr lang="en-US" sz="2800" b="1" dirty="0" smtClean="0">
                <a:solidFill>
                  <a:srgbClr val="0070C0"/>
                </a:solidFill>
                <a:effectLst/>
                <a:latin typeface="Times New Roman" panose="02020603050405020304" pitchFamily="18" charset="0"/>
                <a:ea typeface="Calibri" panose="020F0502020204030204" pitchFamily="34" charset="0"/>
              </a:rPr>
              <a:t>a. </a:t>
            </a:r>
            <a:r>
              <a:rPr lang="en-US" sz="2800" b="1" dirty="0" err="1" smtClean="0">
                <a:solidFill>
                  <a:srgbClr val="0070C0"/>
                </a:solidFill>
                <a:effectLst/>
                <a:latin typeface="Times New Roman" panose="02020603050405020304" pitchFamily="18" charset="0"/>
                <a:ea typeface="Calibri" panose="020F0502020204030204" pitchFamily="34" charset="0"/>
              </a:rPr>
              <a:t>Lựa</a:t>
            </a:r>
            <a:r>
              <a:rPr lang="en-US" sz="2800" b="1" dirty="0" smtClean="0">
                <a:solidFill>
                  <a:srgbClr val="0070C0"/>
                </a:solidFill>
                <a:effectLst/>
                <a:latin typeface="Times New Roman" panose="02020603050405020304" pitchFamily="18" charset="0"/>
                <a:ea typeface="Calibri" panose="020F0502020204030204" pitchFamily="34" charset="0"/>
              </a:rPr>
              <a:t> </a:t>
            </a:r>
            <a:r>
              <a:rPr lang="en-US" sz="2800" b="1" dirty="0" err="1" smtClean="0">
                <a:solidFill>
                  <a:srgbClr val="0070C0"/>
                </a:solidFill>
                <a:effectLst/>
                <a:latin typeface="Times New Roman" panose="02020603050405020304" pitchFamily="18" charset="0"/>
                <a:ea typeface="Calibri" panose="020F0502020204030204" pitchFamily="34" charset="0"/>
              </a:rPr>
              <a:t>chọn</a:t>
            </a:r>
            <a:r>
              <a:rPr lang="en-US" sz="2800" b="1" dirty="0" smtClean="0">
                <a:solidFill>
                  <a:srgbClr val="0070C0"/>
                </a:solidFill>
                <a:effectLst/>
                <a:latin typeface="Times New Roman" panose="02020603050405020304" pitchFamily="18" charset="0"/>
                <a:ea typeface="Calibri" panose="020F0502020204030204" pitchFamily="34" charset="0"/>
              </a:rPr>
              <a:t> </a:t>
            </a:r>
            <a:r>
              <a:rPr lang="en-US" sz="2800" b="1" dirty="0" err="1" smtClean="0">
                <a:solidFill>
                  <a:srgbClr val="0070C0"/>
                </a:solidFill>
                <a:effectLst/>
                <a:latin typeface="Times New Roman" panose="02020603050405020304" pitchFamily="18" charset="0"/>
                <a:ea typeface="Calibri" panose="020F0502020204030204" pitchFamily="34" charset="0"/>
              </a:rPr>
              <a:t>đề</a:t>
            </a:r>
            <a:r>
              <a:rPr lang="en-US" sz="2800" b="1" dirty="0" smtClean="0">
                <a:solidFill>
                  <a:srgbClr val="0070C0"/>
                </a:solidFill>
                <a:effectLst/>
                <a:latin typeface="Times New Roman" panose="02020603050405020304" pitchFamily="18" charset="0"/>
                <a:ea typeface="Calibri" panose="020F0502020204030204" pitchFamily="34" charset="0"/>
              </a:rPr>
              <a:t> </a:t>
            </a:r>
            <a:r>
              <a:rPr lang="en-US" sz="2800" b="1" dirty="0" err="1" smtClean="0">
                <a:solidFill>
                  <a:srgbClr val="0070C0"/>
                </a:solidFill>
                <a:effectLst/>
                <a:latin typeface="Times New Roman" panose="02020603050405020304" pitchFamily="18" charset="0"/>
                <a:ea typeface="Calibri" panose="020F0502020204030204" pitchFamily="34" charset="0"/>
              </a:rPr>
              <a:t>tài</a:t>
            </a:r>
            <a:r>
              <a:rPr lang="en-US" sz="2800" b="1" dirty="0" smtClean="0">
                <a:solidFill>
                  <a:srgbClr val="0070C0"/>
                </a:solidFill>
                <a:effectLst/>
                <a:latin typeface="Times New Roman" panose="02020603050405020304" pitchFamily="18" charset="0"/>
                <a:ea typeface="Calibri" panose="020F0502020204030204" pitchFamily="34" charset="0"/>
              </a:rPr>
              <a:t> </a:t>
            </a:r>
            <a:endParaRPr lang="en-US" sz="2800" dirty="0" smtClean="0">
              <a:effectLst/>
              <a:latin typeface="Times New Roman" panose="02020603050405020304" pitchFamily="18" charset="0"/>
              <a:ea typeface="Calibri" panose="020F0502020204030204" pitchFamily="34" charset="0"/>
            </a:endParaRPr>
          </a:p>
          <a:p>
            <a:pPr algn="just">
              <a:lnSpc>
                <a:spcPct val="130000"/>
              </a:lnSpc>
              <a:spcAft>
                <a:spcPts val="0"/>
              </a:spcAft>
              <a:tabLst>
                <a:tab pos="457200" algn="l"/>
                <a:tab pos="571500" algn="l"/>
              </a:tabLst>
            </a:pPr>
            <a:r>
              <a:rPr lang="vi-VN" sz="2800" b="1" dirty="0">
                <a:solidFill>
                  <a:srgbClr val="0070C0"/>
                </a:solidFill>
                <a:latin typeface="Times New Roman" panose="02020603050405020304" pitchFamily="18" charset="0"/>
                <a:cs typeface="Times New Roman" panose="02020603050405020304" pitchFamily="18" charset="0"/>
              </a:rPr>
              <a:t>b. Tìm ý: </a:t>
            </a:r>
            <a:endPar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941791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arn(inVertical)">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43524946"/>
              </p:ext>
            </p:extLst>
          </p:nvPr>
        </p:nvGraphicFramePr>
        <p:xfrm>
          <a:off x="341744" y="461819"/>
          <a:ext cx="11490037" cy="6262255"/>
        </p:xfrm>
        <a:graphic>
          <a:graphicData uri="http://schemas.openxmlformats.org/drawingml/2006/table">
            <a:tbl>
              <a:tblPr firstRow="1" firstCol="1" bandRow="1"/>
              <a:tblGrid>
                <a:gridCol w="8163563">
                  <a:extLst>
                    <a:ext uri="{9D8B030D-6E8A-4147-A177-3AD203B41FA5}">
                      <a16:colId xmlns:a16="http://schemas.microsoft.com/office/drawing/2014/main" xmlns="" val="3363920586"/>
                    </a:ext>
                  </a:extLst>
                </a:gridCol>
                <a:gridCol w="3326474">
                  <a:extLst>
                    <a:ext uri="{9D8B030D-6E8A-4147-A177-3AD203B41FA5}">
                      <a16:colId xmlns:a16="http://schemas.microsoft.com/office/drawing/2014/main" xmlns="" val="2905960956"/>
                    </a:ext>
                  </a:extLst>
                </a:gridCol>
              </a:tblGrid>
              <a:tr h="417484">
                <a:tc gridSpan="2">
                  <a:txBody>
                    <a:bodyPr/>
                    <a:lstStyle/>
                    <a:p>
                      <a:pPr algn="ctr">
                        <a:lnSpc>
                          <a:spcPct val="130000"/>
                        </a:lnSpc>
                        <a:spcAft>
                          <a:spcPts val="0"/>
                        </a:spcAft>
                      </a:pPr>
                      <a:r>
                        <a:rPr lang="en-US" sz="1800" b="1">
                          <a:solidFill>
                            <a:srgbClr val="FF0000"/>
                          </a:solidFill>
                          <a:effectLst/>
                          <a:latin typeface="Times New Roman" panose="02020603050405020304" pitchFamily="18" charset="0"/>
                          <a:ea typeface="Calibri" panose="020F0502020204030204" pitchFamily="34" charset="0"/>
                        </a:rPr>
                        <a:t>PHIẾU HỌC TẬP 02: PHIẾU TÌM Ý</a:t>
                      </a:r>
                      <a:endParaRPr lang="en-US" sz="1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101134517"/>
                  </a:ext>
                </a:extLst>
              </a:tr>
              <a:tr h="834967">
                <a:tc gridSpan="2">
                  <a:txBody>
                    <a:bodyPr/>
                    <a:lstStyle/>
                    <a:p>
                      <a:pPr algn="just">
                        <a:lnSpc>
                          <a:spcPct val="130000"/>
                        </a:lnSpc>
                        <a:spcAft>
                          <a:spcPts val="0"/>
                        </a:spcAft>
                        <a:tabLst>
                          <a:tab pos="457200" algn="l"/>
                          <a:tab pos="571500" algn="l"/>
                        </a:tabLst>
                      </a:pPr>
                      <a:r>
                        <a:rPr lang="en-US" sz="1800" b="1">
                          <a:solidFill>
                            <a:srgbClr val="FF0000"/>
                          </a:solidFill>
                          <a:effectLst/>
                          <a:latin typeface="Times New Roman" panose="02020603050405020304" pitchFamily="18" charset="0"/>
                          <a:ea typeface="Calibri" panose="020F0502020204030204" pitchFamily="34" charset="0"/>
                        </a:rPr>
                        <a:t>Gợi ý: </a:t>
                      </a:r>
                      <a:r>
                        <a:rPr lang="en-US" sz="1800" b="1">
                          <a:solidFill>
                            <a:srgbClr val="0070C0"/>
                          </a:solidFill>
                          <a:effectLst/>
                          <a:latin typeface="Times New Roman" panose="02020603050405020304" pitchFamily="18" charset="0"/>
                          <a:ea typeface="Calibri" panose="020F0502020204030204" pitchFamily="34" charset="0"/>
                        </a:rPr>
                        <a:t>Hãy đọc kĩ lại truyện ngắn “Những ngôi sao xa xôi” (Lê Minh Khuê) để xác định các phương diện nội dung và nghệ thuật cần phân tích:</a:t>
                      </a:r>
                      <a:endParaRPr lang="en-US" sz="1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3803059403"/>
                  </a:ext>
                </a:extLst>
              </a:tr>
              <a:tr h="417484">
                <a:tc>
                  <a:txBody>
                    <a:bodyPr/>
                    <a:lstStyle/>
                    <a:p>
                      <a:pPr>
                        <a:lnSpc>
                          <a:spcPct val="130000"/>
                        </a:lnSpc>
                        <a:spcAft>
                          <a:spcPts val="0"/>
                        </a:spcAft>
                      </a:pPr>
                      <a:r>
                        <a:rPr lang="en-US" sz="1800" b="1">
                          <a:solidFill>
                            <a:srgbClr val="0D0D0D"/>
                          </a:solidFill>
                          <a:effectLst/>
                          <a:latin typeface="Times New Roman" panose="02020603050405020304" pitchFamily="18" charset="0"/>
                          <a:ea typeface="Calibri" panose="020F0502020204030204" pitchFamily="34" charset="0"/>
                        </a:rPr>
                        <a:t>*Thông tin cơ bản về tác giả</a:t>
                      </a:r>
                      <a:endParaRPr lang="en-US" sz="1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1800">
                          <a:solidFill>
                            <a:srgbClr val="0D0D0D"/>
                          </a:solidFill>
                          <a:effectLst/>
                          <a:latin typeface="Times New Roman" panose="02020603050405020304" pitchFamily="18" charset="0"/>
                          <a:ea typeface="Calibri" panose="020F0502020204030204" pitchFamily="34" charset="0"/>
                        </a:rPr>
                        <a:t>…</a:t>
                      </a:r>
                      <a:endParaRPr lang="en-US" sz="1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30227179"/>
                  </a:ext>
                </a:extLst>
              </a:tr>
              <a:tr h="417484">
                <a:tc>
                  <a:txBody>
                    <a:bodyPr/>
                    <a:lstStyle/>
                    <a:p>
                      <a:pPr>
                        <a:lnSpc>
                          <a:spcPct val="130000"/>
                        </a:lnSpc>
                        <a:spcAft>
                          <a:spcPts val="0"/>
                        </a:spcAft>
                      </a:pPr>
                      <a:r>
                        <a:rPr lang="en-US" sz="1800" b="1">
                          <a:solidFill>
                            <a:srgbClr val="0D0D0D"/>
                          </a:solidFill>
                          <a:effectLst/>
                          <a:latin typeface="Times New Roman" panose="02020603050405020304" pitchFamily="18" charset="0"/>
                          <a:ea typeface="Calibri" panose="020F0502020204030204" pitchFamily="34" charset="0"/>
                        </a:rPr>
                        <a:t>*Tìm hiểu về truyện ngắn </a:t>
                      </a:r>
                      <a:endParaRPr lang="en-US" sz="1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1800">
                          <a:solidFill>
                            <a:srgbClr val="0D0D0D"/>
                          </a:solidFill>
                          <a:effectLst/>
                          <a:latin typeface="Times New Roman" panose="02020603050405020304" pitchFamily="18" charset="0"/>
                          <a:ea typeface="Calibri" panose="020F0502020204030204" pitchFamily="34" charset="0"/>
                        </a:rPr>
                        <a:t>…</a:t>
                      </a:r>
                      <a:endParaRPr lang="en-US" sz="1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90374179"/>
                  </a:ext>
                </a:extLst>
              </a:tr>
              <a:tr h="417484">
                <a:tc>
                  <a:txBody>
                    <a:bodyPr/>
                    <a:lstStyle/>
                    <a:p>
                      <a:pPr>
                        <a:lnSpc>
                          <a:spcPct val="130000"/>
                        </a:lnSpc>
                        <a:spcAft>
                          <a:spcPts val="0"/>
                        </a:spcAft>
                      </a:pPr>
                      <a:r>
                        <a:rPr lang="en-US" sz="1800">
                          <a:solidFill>
                            <a:srgbClr val="0D0D0D"/>
                          </a:solidFill>
                          <a:effectLst/>
                          <a:latin typeface="Times New Roman" panose="02020603050405020304" pitchFamily="18" charset="0"/>
                          <a:ea typeface="Calibri" panose="020F0502020204030204" pitchFamily="34" charset="0"/>
                        </a:rPr>
                        <a:t>Nêu ấn tượng, cảm xúc của  em khi đọc tác phẩm.</a:t>
                      </a:r>
                      <a:endParaRPr lang="en-US" sz="1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1800">
                          <a:solidFill>
                            <a:srgbClr val="0D0D0D"/>
                          </a:solidFill>
                          <a:effectLst/>
                          <a:latin typeface="Times New Roman" panose="02020603050405020304" pitchFamily="18" charset="0"/>
                          <a:ea typeface="Calibri" panose="020F0502020204030204" pitchFamily="34" charset="0"/>
                        </a:rPr>
                        <a:t> </a:t>
                      </a:r>
                      <a:endParaRPr lang="en-US" sz="1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09084115"/>
                  </a:ext>
                </a:extLst>
              </a:tr>
              <a:tr h="834967">
                <a:tc>
                  <a:txBody>
                    <a:bodyPr/>
                    <a:lstStyle/>
                    <a:p>
                      <a:pPr>
                        <a:lnSpc>
                          <a:spcPct val="130000"/>
                        </a:lnSpc>
                        <a:spcAft>
                          <a:spcPts val="0"/>
                        </a:spcAft>
                      </a:pPr>
                      <a:r>
                        <a:rPr lang="vi-VN" sz="1800">
                          <a:solidFill>
                            <a:srgbClr val="0D0D0D"/>
                          </a:solidFill>
                          <a:effectLst/>
                          <a:latin typeface="Times New Roman" panose="02020603050405020304" pitchFamily="18" charset="0"/>
                          <a:ea typeface="Calibri" panose="020F0502020204030204" pitchFamily="34" charset="0"/>
                        </a:rPr>
                        <a:t>Nội dung chính của tác phẩm</a:t>
                      </a:r>
                      <a:r>
                        <a:rPr lang="en-US" sz="1800">
                          <a:solidFill>
                            <a:srgbClr val="0D0D0D"/>
                          </a:solidFill>
                          <a:effectLst/>
                          <a:latin typeface="Times New Roman" panose="02020603050405020304" pitchFamily="18" charset="0"/>
                          <a:ea typeface="Calibri" panose="020F0502020204030204" pitchFamily="34" charset="0"/>
                        </a:rPr>
                        <a:t> là gì? Nội dung ấy được thể hiện qua hệ thống nhân vật, sự kiện chính nào?</a:t>
                      </a:r>
                      <a:endParaRPr lang="en-US" sz="1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1800">
                          <a:solidFill>
                            <a:srgbClr val="0D0D0D"/>
                          </a:solidFill>
                          <a:effectLst/>
                          <a:latin typeface="Times New Roman" panose="02020603050405020304" pitchFamily="18" charset="0"/>
                          <a:ea typeface="Calibri" panose="020F0502020204030204" pitchFamily="34" charset="0"/>
                        </a:rPr>
                        <a:t>…</a:t>
                      </a:r>
                      <a:endParaRPr lang="en-US" sz="1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17764076"/>
                  </a:ext>
                </a:extLst>
              </a:tr>
              <a:tr h="834967">
                <a:tc>
                  <a:txBody>
                    <a:bodyPr/>
                    <a:lstStyle/>
                    <a:p>
                      <a:pPr>
                        <a:lnSpc>
                          <a:spcPct val="130000"/>
                        </a:lnSpc>
                        <a:spcAft>
                          <a:spcPts val="0"/>
                        </a:spcAft>
                      </a:pPr>
                      <a:r>
                        <a:rPr lang="en-US" sz="1800">
                          <a:solidFill>
                            <a:srgbClr val="0D0D0D"/>
                          </a:solidFill>
                          <a:effectLst/>
                          <a:latin typeface="Times New Roman" panose="02020603050405020304" pitchFamily="18" charset="0"/>
                          <a:ea typeface="Calibri" panose="020F0502020204030204" pitchFamily="34" charset="0"/>
                        </a:rPr>
                        <a:t>Chủ đề của truyện là gì? </a:t>
                      </a:r>
                      <a:r>
                        <a:rPr lang="vi-VN" sz="1800">
                          <a:solidFill>
                            <a:srgbClr val="0D0D0D"/>
                          </a:solidFill>
                          <a:effectLst/>
                          <a:latin typeface="Times New Roman" panose="02020603050405020304" pitchFamily="18" charset="0"/>
                          <a:ea typeface="Calibri" panose="020F0502020204030204" pitchFamily="34" charset="0"/>
                        </a:rPr>
                        <a:t>(</a:t>
                      </a:r>
                      <a:r>
                        <a:rPr lang="en-US" sz="1800" i="1">
                          <a:solidFill>
                            <a:srgbClr val="0D0D0D"/>
                          </a:solidFill>
                          <a:effectLst/>
                          <a:latin typeface="Times New Roman" panose="02020603050405020304" pitchFamily="18" charset="0"/>
                          <a:ea typeface="Calibri" panose="020F0502020204030204" pitchFamily="34" charset="0"/>
                        </a:rPr>
                        <a:t>Nhà văn muốn phản ánh hiện thực nào? Muốn truyền tải thông điệp, tư tưởng nào?...)</a:t>
                      </a:r>
                      <a:endParaRPr lang="en-US" sz="1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1800">
                          <a:solidFill>
                            <a:srgbClr val="0D0D0D"/>
                          </a:solidFill>
                          <a:effectLst/>
                          <a:latin typeface="Times New Roman" panose="02020603050405020304" pitchFamily="18" charset="0"/>
                          <a:ea typeface="Calibri" panose="020F0502020204030204" pitchFamily="34" charset="0"/>
                        </a:rPr>
                        <a:t>…</a:t>
                      </a:r>
                      <a:endParaRPr lang="en-US" sz="1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06550262"/>
                  </a:ext>
                </a:extLst>
              </a:tr>
              <a:tr h="834967">
                <a:tc>
                  <a:txBody>
                    <a:bodyPr/>
                    <a:lstStyle/>
                    <a:p>
                      <a:pPr>
                        <a:lnSpc>
                          <a:spcPct val="130000"/>
                        </a:lnSpc>
                        <a:spcAft>
                          <a:spcPts val="0"/>
                        </a:spcAft>
                      </a:pPr>
                      <a:r>
                        <a:rPr lang="en-US" sz="1800">
                          <a:solidFill>
                            <a:srgbClr val="0D0D0D"/>
                          </a:solidFill>
                          <a:effectLst/>
                          <a:latin typeface="Times New Roman" panose="02020603050405020304" pitchFamily="18" charset="0"/>
                          <a:ea typeface="Calibri" panose="020F0502020204030204" pitchFamily="34" charset="0"/>
                        </a:rPr>
                        <a:t>Tác phẩm có những </a:t>
                      </a:r>
                      <a:r>
                        <a:rPr lang="vi-VN" sz="1800">
                          <a:solidFill>
                            <a:srgbClr val="0D0D0D"/>
                          </a:solidFill>
                          <a:effectLst/>
                          <a:latin typeface="Times New Roman" panose="02020603050405020304" pitchFamily="18" charset="0"/>
                          <a:ea typeface="Calibri" panose="020F0502020204030204" pitchFamily="34" charset="0"/>
                        </a:rPr>
                        <a:t>đặc sắc</a:t>
                      </a:r>
                      <a:r>
                        <a:rPr lang="en-US" sz="1800">
                          <a:solidFill>
                            <a:srgbClr val="0D0D0D"/>
                          </a:solidFill>
                          <a:effectLst/>
                          <a:latin typeface="Times New Roman" panose="02020603050405020304" pitchFamily="18" charset="0"/>
                          <a:ea typeface="Calibri" panose="020F0502020204030204" pitchFamily="34" charset="0"/>
                        </a:rPr>
                        <a:t> gì</a:t>
                      </a:r>
                      <a:r>
                        <a:rPr lang="vi-VN" sz="1800">
                          <a:solidFill>
                            <a:srgbClr val="0D0D0D"/>
                          </a:solidFill>
                          <a:effectLst/>
                          <a:latin typeface="Times New Roman" panose="02020603050405020304" pitchFamily="18" charset="0"/>
                          <a:ea typeface="Calibri" panose="020F0502020204030204" pitchFamily="34" charset="0"/>
                        </a:rPr>
                        <a:t> về </a:t>
                      </a:r>
                      <a:r>
                        <a:rPr lang="en-US" sz="1800">
                          <a:solidFill>
                            <a:srgbClr val="0D0D0D"/>
                          </a:solidFill>
                          <a:effectLst/>
                          <a:latin typeface="Times New Roman" panose="02020603050405020304" pitchFamily="18" charset="0"/>
                          <a:ea typeface="Calibri" panose="020F0502020204030204" pitchFamily="34" charset="0"/>
                        </a:rPr>
                        <a:t>hình thức nghệ thuật</a:t>
                      </a:r>
                      <a:r>
                        <a:rPr lang="vi-VN" sz="1800">
                          <a:solidFill>
                            <a:srgbClr val="0D0D0D"/>
                          </a:solidFill>
                          <a:effectLst/>
                          <a:latin typeface="Times New Roman" panose="02020603050405020304" pitchFamily="18" charset="0"/>
                          <a:ea typeface="Calibri" panose="020F0502020204030204" pitchFamily="34" charset="0"/>
                        </a:rPr>
                        <a:t> (cốt truyện, ngôi kể, </a:t>
                      </a:r>
                      <a:r>
                        <a:rPr lang="en-US" sz="1800">
                          <a:solidFill>
                            <a:srgbClr val="0D0D0D"/>
                          </a:solidFill>
                          <a:effectLst/>
                          <a:latin typeface="Times New Roman" panose="02020603050405020304" pitchFamily="18" charset="0"/>
                          <a:ea typeface="Calibri" panose="020F0502020204030204" pitchFamily="34" charset="0"/>
                        </a:rPr>
                        <a:t> nghệ thuật xây dựng</a:t>
                      </a:r>
                      <a:r>
                        <a:rPr lang="vi-VN" sz="1800">
                          <a:solidFill>
                            <a:srgbClr val="0D0D0D"/>
                          </a:solidFill>
                          <a:effectLst/>
                          <a:latin typeface="Times New Roman" panose="02020603050405020304" pitchFamily="18" charset="0"/>
                          <a:ea typeface="Calibri" panose="020F0502020204030204" pitchFamily="34" charset="0"/>
                        </a:rPr>
                        <a:t> nhân vật,</a:t>
                      </a:r>
                      <a:r>
                        <a:rPr lang="en-US" sz="1800">
                          <a:solidFill>
                            <a:srgbClr val="0D0D0D"/>
                          </a:solidFill>
                          <a:effectLst/>
                          <a:latin typeface="Times New Roman" panose="02020603050405020304" pitchFamily="18" charset="0"/>
                          <a:ea typeface="Calibri" panose="020F0502020204030204" pitchFamily="34" charset="0"/>
                        </a:rPr>
                        <a:t> ngôn ngữ,</a:t>
                      </a:r>
                      <a:r>
                        <a:rPr lang="vi-VN" sz="1800">
                          <a:solidFill>
                            <a:srgbClr val="0D0D0D"/>
                          </a:solidFill>
                          <a:effectLst/>
                          <a:latin typeface="Times New Roman" panose="02020603050405020304" pitchFamily="18" charset="0"/>
                          <a:ea typeface="Calibri" panose="020F0502020204030204" pitchFamily="34" charset="0"/>
                        </a:rPr>
                        <a:t>....)</a:t>
                      </a:r>
                      <a:r>
                        <a:rPr lang="en-US" sz="1800">
                          <a:solidFill>
                            <a:srgbClr val="0D0D0D"/>
                          </a:solidFill>
                          <a:effectLst/>
                          <a:latin typeface="Times New Roman" panose="02020603050405020304" pitchFamily="18" charset="0"/>
                          <a:ea typeface="Calibri" panose="020F0502020204030204" pitchFamily="34" charset="0"/>
                        </a:rPr>
                        <a:t>?</a:t>
                      </a:r>
                      <a:endParaRPr lang="en-US" sz="1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1800">
                          <a:solidFill>
                            <a:srgbClr val="0D0D0D"/>
                          </a:solidFill>
                          <a:effectLst/>
                          <a:latin typeface="Times New Roman" panose="02020603050405020304" pitchFamily="18" charset="0"/>
                          <a:ea typeface="Calibri" panose="020F0502020204030204" pitchFamily="34" charset="0"/>
                        </a:rPr>
                        <a:t>…</a:t>
                      </a:r>
                      <a:endParaRPr lang="en-US" sz="1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89758499"/>
                  </a:ext>
                </a:extLst>
              </a:tr>
              <a:tr h="834967">
                <a:tc>
                  <a:txBody>
                    <a:bodyPr/>
                    <a:lstStyle/>
                    <a:p>
                      <a:pPr>
                        <a:lnSpc>
                          <a:spcPct val="130000"/>
                        </a:lnSpc>
                        <a:spcAft>
                          <a:spcPts val="0"/>
                        </a:spcAft>
                      </a:pPr>
                      <a:r>
                        <a:rPr lang="en-US" sz="1800">
                          <a:solidFill>
                            <a:srgbClr val="0D0D0D"/>
                          </a:solidFill>
                          <a:effectLst/>
                          <a:latin typeface="Times New Roman" panose="02020603050405020304" pitchFamily="18" charset="0"/>
                          <a:ea typeface="Calibri" panose="020F0502020204030204" pitchFamily="34" charset="0"/>
                        </a:rPr>
                        <a:t>Em sẽ chọn phân tích kĩ lưỡng đặc điểm nghệ thuật tiêu biểu nào của truyện?</a:t>
                      </a:r>
                      <a:endParaRPr lang="en-US" sz="1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1800">
                          <a:solidFill>
                            <a:srgbClr val="0D0D0D"/>
                          </a:solidFill>
                          <a:effectLst/>
                          <a:latin typeface="Times New Roman" panose="02020603050405020304" pitchFamily="18" charset="0"/>
                          <a:ea typeface="Calibri" panose="020F0502020204030204" pitchFamily="34" charset="0"/>
                        </a:rPr>
                        <a:t>...</a:t>
                      </a:r>
                      <a:endParaRPr lang="en-US" sz="1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72509887"/>
                  </a:ext>
                </a:extLst>
              </a:tr>
              <a:tr h="417484">
                <a:tc>
                  <a:txBody>
                    <a:bodyPr/>
                    <a:lstStyle/>
                    <a:p>
                      <a:pPr>
                        <a:lnSpc>
                          <a:spcPct val="130000"/>
                        </a:lnSpc>
                        <a:spcAft>
                          <a:spcPts val="0"/>
                        </a:spcAft>
                      </a:pPr>
                      <a:r>
                        <a:rPr lang="en-US" sz="1800">
                          <a:solidFill>
                            <a:srgbClr val="0D0D0D"/>
                          </a:solidFill>
                          <a:effectLst/>
                          <a:latin typeface="Times New Roman" panose="02020603050405020304" pitchFamily="18" charset="0"/>
                          <a:ea typeface="Calibri" panose="020F0502020204030204" pitchFamily="34" charset="0"/>
                        </a:rPr>
                        <a:t>Ý nghĩa của truyện là gì?</a:t>
                      </a:r>
                      <a:endParaRPr lang="en-US" sz="1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1800" dirty="0">
                          <a:solidFill>
                            <a:srgbClr val="0D0D0D"/>
                          </a:solidFill>
                          <a:effectLst/>
                          <a:latin typeface="Times New Roman" panose="02020603050405020304" pitchFamily="18" charset="0"/>
                          <a:ea typeface="Calibri" panose="020F0502020204030204" pitchFamily="34" charset="0"/>
                        </a:rPr>
                        <a:t>…</a:t>
                      </a:r>
                      <a:endParaRPr lang="en-US" sz="18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27108889"/>
                  </a:ext>
                </a:extLst>
              </a:tr>
            </a:tbl>
          </a:graphicData>
        </a:graphic>
      </p:graphicFrame>
    </p:spTree>
    <p:extLst>
      <p:ext uri="{BB962C8B-B14F-4D97-AF65-F5344CB8AC3E}">
        <p14:creationId xmlns:p14="http://schemas.microsoft.com/office/powerpoint/2010/main" val="207480370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8" name="Rectangle 7"/>
          <p:cNvSpPr/>
          <p:nvPr/>
        </p:nvSpPr>
        <p:spPr>
          <a:xfrm>
            <a:off x="979053" y="185492"/>
            <a:ext cx="11730183" cy="596574"/>
          </a:xfrm>
          <a:prstGeom prst="rect">
            <a:avLst/>
          </a:prstGeom>
        </p:spPr>
        <p:txBody>
          <a:bodyPr wrap="square">
            <a:spAutoFit/>
          </a:bodyPr>
          <a:lstStyle/>
          <a:p>
            <a:pPr algn="just">
              <a:lnSpc>
                <a:spcPct val="130000"/>
              </a:lnSpc>
              <a:spcAft>
                <a:spcPts val="0"/>
              </a:spcAft>
              <a:tabLst>
                <a:tab pos="457200" algn="l"/>
                <a:tab pos="571500" algn="l"/>
              </a:tabLst>
            </a:pPr>
            <a:r>
              <a:rPr lang="vi-VN" sz="2800" b="1" dirty="0" smtClean="0">
                <a:solidFill>
                  <a:srgbClr val="0070C0"/>
                </a:solidFill>
                <a:latin typeface="Times New Roman" panose="02020603050405020304" pitchFamily="18" charset="0"/>
                <a:cs typeface="Times New Roman" panose="02020603050405020304" pitchFamily="18" charset="0"/>
              </a:rPr>
              <a:t>b</a:t>
            </a:r>
            <a:r>
              <a:rPr lang="vi-VN" sz="2800" b="1" dirty="0">
                <a:solidFill>
                  <a:srgbClr val="0070C0"/>
                </a:solidFill>
                <a:latin typeface="Times New Roman" panose="02020603050405020304" pitchFamily="18" charset="0"/>
                <a:cs typeface="Times New Roman" panose="02020603050405020304" pitchFamily="18" charset="0"/>
              </a:rPr>
              <a:t>. Tìm ý: </a:t>
            </a:r>
            <a:endPar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360218" y="828248"/>
            <a:ext cx="11656291" cy="5853910"/>
          </a:xfrm>
          <a:prstGeom prst="rect">
            <a:avLst/>
          </a:prstGeom>
        </p:spPr>
        <p:txBody>
          <a:bodyPr wrap="square">
            <a:spAutoFit/>
          </a:bodyPr>
          <a:lstStyle/>
          <a:p>
            <a:pPr algn="just">
              <a:lnSpc>
                <a:spcPct val="130000"/>
              </a:lnSpc>
              <a:spcAft>
                <a:spcPts val="0"/>
              </a:spcAft>
            </a:pPr>
            <a:r>
              <a:rPr lang="vi-VN" sz="2400" b="1" dirty="0">
                <a:solidFill>
                  <a:srgbClr val="0070C0"/>
                </a:solidFill>
                <a:latin typeface="Times New Roman" panose="02020603050405020304" pitchFamily="18" charset="0"/>
                <a:ea typeface="Calibri" panose="020F0502020204030204" pitchFamily="34" charset="0"/>
              </a:rPr>
              <a:t> </a:t>
            </a:r>
            <a:r>
              <a:rPr lang="en-US" sz="2400" b="1" dirty="0" smtClean="0">
                <a:solidFill>
                  <a:srgbClr val="0070C0"/>
                </a:solidFill>
                <a:latin typeface="Times New Roman" panose="02020603050405020304" pitchFamily="18" charset="0"/>
                <a:ea typeface="Calibri" panose="020F0502020204030204" pitchFamily="34" charset="0"/>
              </a:rPr>
              <a:t>- </a:t>
            </a:r>
            <a:r>
              <a:rPr lang="en-US" sz="2400" b="1" dirty="0">
                <a:solidFill>
                  <a:srgbClr val="0D0D0D"/>
                </a:solidFill>
                <a:latin typeface="Times New Roman" panose="02020603050405020304" pitchFamily="18" charset="0"/>
                <a:ea typeface="Calibri" panose="020F0502020204030204" pitchFamily="34" charset="0"/>
              </a:rPr>
              <a:t>HS </a:t>
            </a:r>
            <a:r>
              <a:rPr lang="en-US" sz="2400" b="1" dirty="0" err="1">
                <a:solidFill>
                  <a:srgbClr val="0D0D0D"/>
                </a:solidFill>
                <a:latin typeface="Times New Roman" panose="02020603050405020304" pitchFamily="18" charset="0"/>
                <a:ea typeface="Calibri" panose="020F0502020204030204" pitchFamily="34" charset="0"/>
              </a:rPr>
              <a:t>nêu</a:t>
            </a:r>
            <a:r>
              <a:rPr lang="en-US" sz="2400" b="1" dirty="0">
                <a:solidFill>
                  <a:srgbClr val="0D0D0D"/>
                </a:solidFill>
                <a:latin typeface="Times New Roman" panose="02020603050405020304" pitchFamily="18" charset="0"/>
                <a:ea typeface="Calibri" panose="020F0502020204030204" pitchFamily="34" charset="0"/>
              </a:rPr>
              <a:t> </a:t>
            </a:r>
            <a:r>
              <a:rPr lang="en-US" sz="2400" b="1" dirty="0" err="1">
                <a:solidFill>
                  <a:srgbClr val="0D0D0D"/>
                </a:solidFill>
                <a:latin typeface="Times New Roman" panose="02020603050405020304" pitchFamily="18" charset="0"/>
                <a:ea typeface="Calibri" panose="020F0502020204030204" pitchFamily="34" charset="0"/>
              </a:rPr>
              <a:t>ấn</a:t>
            </a:r>
            <a:r>
              <a:rPr lang="en-US" sz="2400" b="1" dirty="0">
                <a:solidFill>
                  <a:srgbClr val="0D0D0D"/>
                </a:solidFill>
                <a:latin typeface="Times New Roman" panose="02020603050405020304" pitchFamily="18" charset="0"/>
                <a:ea typeface="Calibri" panose="020F0502020204030204" pitchFamily="34" charset="0"/>
              </a:rPr>
              <a:t> </a:t>
            </a:r>
            <a:r>
              <a:rPr lang="en-US" sz="2400" b="1" dirty="0" err="1">
                <a:solidFill>
                  <a:srgbClr val="0D0D0D"/>
                </a:solidFill>
                <a:latin typeface="Times New Roman" panose="02020603050405020304" pitchFamily="18" charset="0"/>
                <a:ea typeface="Calibri" panose="020F0502020204030204" pitchFamily="34" charset="0"/>
              </a:rPr>
              <a:t>tượng</a:t>
            </a:r>
            <a:r>
              <a:rPr lang="en-US" sz="2400" b="1" dirty="0">
                <a:solidFill>
                  <a:srgbClr val="0D0D0D"/>
                </a:solidFill>
                <a:latin typeface="Times New Roman" panose="02020603050405020304" pitchFamily="18" charset="0"/>
                <a:ea typeface="Calibri" panose="020F0502020204030204" pitchFamily="34" charset="0"/>
              </a:rPr>
              <a:t>, </a:t>
            </a:r>
            <a:r>
              <a:rPr lang="en-US" sz="2400" b="1" dirty="0" err="1">
                <a:solidFill>
                  <a:srgbClr val="0D0D0D"/>
                </a:solidFill>
                <a:latin typeface="Times New Roman" panose="02020603050405020304" pitchFamily="18" charset="0"/>
                <a:ea typeface="Calibri" panose="020F0502020204030204" pitchFamily="34" charset="0"/>
              </a:rPr>
              <a:t>cảm</a:t>
            </a:r>
            <a:r>
              <a:rPr lang="en-US" sz="2400" b="1" dirty="0">
                <a:solidFill>
                  <a:srgbClr val="0D0D0D"/>
                </a:solidFill>
                <a:latin typeface="Times New Roman" panose="02020603050405020304" pitchFamily="18" charset="0"/>
                <a:ea typeface="Calibri" panose="020F0502020204030204" pitchFamily="34" charset="0"/>
              </a:rPr>
              <a:t> </a:t>
            </a:r>
            <a:r>
              <a:rPr lang="en-US" sz="2400" b="1" dirty="0" err="1">
                <a:solidFill>
                  <a:srgbClr val="0D0D0D"/>
                </a:solidFill>
                <a:latin typeface="Times New Roman" panose="02020603050405020304" pitchFamily="18" charset="0"/>
                <a:ea typeface="Calibri" panose="020F0502020204030204" pitchFamily="34" charset="0"/>
              </a:rPr>
              <a:t>xúc</a:t>
            </a:r>
            <a:r>
              <a:rPr lang="en-US" sz="2400" b="1" dirty="0">
                <a:solidFill>
                  <a:srgbClr val="0D0D0D"/>
                </a:solidFill>
                <a:latin typeface="Times New Roman" panose="02020603050405020304" pitchFamily="18" charset="0"/>
                <a:ea typeface="Calibri" panose="020F0502020204030204" pitchFamily="34" charset="0"/>
              </a:rPr>
              <a:t> </a:t>
            </a:r>
            <a:r>
              <a:rPr lang="en-US" sz="2400" b="1" dirty="0" err="1">
                <a:solidFill>
                  <a:srgbClr val="0D0D0D"/>
                </a:solidFill>
                <a:latin typeface="Times New Roman" panose="02020603050405020304" pitchFamily="18" charset="0"/>
                <a:ea typeface="Calibri" panose="020F0502020204030204" pitchFamily="34" charset="0"/>
              </a:rPr>
              <a:t>của</a:t>
            </a:r>
            <a:r>
              <a:rPr lang="en-US" sz="2400" b="1" dirty="0">
                <a:solidFill>
                  <a:srgbClr val="0D0D0D"/>
                </a:solidFill>
                <a:latin typeface="Times New Roman" panose="02020603050405020304" pitchFamily="18" charset="0"/>
                <a:ea typeface="Calibri" panose="020F0502020204030204" pitchFamily="34" charset="0"/>
              </a:rPr>
              <a:t> </a:t>
            </a:r>
            <a:r>
              <a:rPr lang="en-US" sz="2400" b="1" dirty="0" err="1">
                <a:solidFill>
                  <a:srgbClr val="0D0D0D"/>
                </a:solidFill>
                <a:latin typeface="Times New Roman" panose="02020603050405020304" pitchFamily="18" charset="0"/>
                <a:ea typeface="Calibri" panose="020F0502020204030204" pitchFamily="34" charset="0"/>
              </a:rPr>
              <a:t>khi</a:t>
            </a:r>
            <a:r>
              <a:rPr lang="en-US" sz="2400" b="1" dirty="0">
                <a:solidFill>
                  <a:srgbClr val="0D0D0D"/>
                </a:solidFill>
                <a:latin typeface="Times New Roman" panose="02020603050405020304" pitchFamily="18" charset="0"/>
                <a:ea typeface="Calibri" panose="020F0502020204030204" pitchFamily="34" charset="0"/>
              </a:rPr>
              <a:t> </a:t>
            </a:r>
            <a:r>
              <a:rPr lang="en-US" sz="2400" b="1" dirty="0" err="1">
                <a:solidFill>
                  <a:srgbClr val="0D0D0D"/>
                </a:solidFill>
                <a:latin typeface="Times New Roman" panose="02020603050405020304" pitchFamily="18" charset="0"/>
                <a:ea typeface="Calibri" panose="020F0502020204030204" pitchFamily="34" charset="0"/>
              </a:rPr>
              <a:t>đọc</a:t>
            </a:r>
            <a:r>
              <a:rPr lang="en-US" sz="2400" b="1" dirty="0">
                <a:solidFill>
                  <a:srgbClr val="0D0D0D"/>
                </a:solidFill>
                <a:latin typeface="Times New Roman" panose="02020603050405020304" pitchFamily="18" charset="0"/>
                <a:ea typeface="Calibri" panose="020F0502020204030204" pitchFamily="34" charset="0"/>
              </a:rPr>
              <a:t> </a:t>
            </a:r>
            <a:r>
              <a:rPr lang="en-US" sz="2400" b="1" dirty="0" err="1">
                <a:solidFill>
                  <a:srgbClr val="0D0D0D"/>
                </a:solidFill>
                <a:latin typeface="Times New Roman" panose="02020603050405020304" pitchFamily="18" charset="0"/>
                <a:ea typeface="Calibri" panose="020F0502020204030204" pitchFamily="34" charset="0"/>
              </a:rPr>
              <a:t>tác</a:t>
            </a:r>
            <a:r>
              <a:rPr lang="en-US" sz="2400" b="1" dirty="0">
                <a:solidFill>
                  <a:srgbClr val="0D0D0D"/>
                </a:solidFill>
                <a:latin typeface="Times New Roman" panose="02020603050405020304" pitchFamily="18" charset="0"/>
                <a:ea typeface="Calibri" panose="020F0502020204030204" pitchFamily="34" charset="0"/>
              </a:rPr>
              <a:t> </a:t>
            </a:r>
            <a:r>
              <a:rPr lang="en-US" sz="2400" b="1" dirty="0" err="1">
                <a:solidFill>
                  <a:srgbClr val="0D0D0D"/>
                </a:solidFill>
                <a:latin typeface="Times New Roman" panose="02020603050405020304" pitchFamily="18" charset="0"/>
                <a:ea typeface="Calibri" panose="020F0502020204030204" pitchFamily="34" charset="0"/>
              </a:rPr>
              <a:t>phẩm</a:t>
            </a:r>
            <a:r>
              <a:rPr lang="en-US" sz="2400" b="1" dirty="0">
                <a:solidFill>
                  <a:srgbClr val="0D0D0D"/>
                </a:solidFill>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Calibri" panose="020F0502020204030204" pitchFamily="34" charset="0"/>
            </a:endParaRPr>
          </a:p>
          <a:p>
            <a:pPr algn="just">
              <a:lnSpc>
                <a:spcPct val="130000"/>
              </a:lnSpc>
              <a:spcAft>
                <a:spcPts val="0"/>
              </a:spcAft>
              <a:tabLst>
                <a:tab pos="457200" algn="l"/>
                <a:tab pos="571500" algn="l"/>
              </a:tabLst>
            </a:pPr>
            <a:r>
              <a:rPr lang="en-US" sz="2400" dirty="0" err="1">
                <a:solidFill>
                  <a:srgbClr val="0D0D0D"/>
                </a:solidFill>
                <a:latin typeface="Times New Roman" panose="02020603050405020304" pitchFamily="18" charset="0"/>
                <a:ea typeface="Calibri" panose="020F0502020204030204" pitchFamily="34" charset="0"/>
              </a:rPr>
              <a:t>Ví</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dụ</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Truyện</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ngắn</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Những</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ngôi</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sao</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xa</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xôi</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Lê</a:t>
            </a:r>
            <a:r>
              <a:rPr lang="en-US" sz="2400" dirty="0">
                <a:solidFill>
                  <a:srgbClr val="0D0D0D"/>
                </a:solidFill>
                <a:latin typeface="Times New Roman" panose="02020603050405020304" pitchFamily="18" charset="0"/>
                <a:ea typeface="Calibri" panose="020F0502020204030204" pitchFamily="34" charset="0"/>
              </a:rPr>
              <a:t> Minh </a:t>
            </a:r>
            <a:r>
              <a:rPr lang="en-US" sz="2400" dirty="0" err="1">
                <a:solidFill>
                  <a:srgbClr val="0D0D0D"/>
                </a:solidFill>
                <a:latin typeface="Times New Roman" panose="02020603050405020304" pitchFamily="18" charset="0"/>
                <a:ea typeface="Calibri" panose="020F0502020204030204" pitchFamily="34" charset="0"/>
              </a:rPr>
              <a:t>Khuê</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được</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viết</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trong</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những</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năm</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tháng</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chống</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Mỹ</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đang</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diễn</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ra</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vô</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cùng</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ác</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liệt</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Truyện</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để</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lại</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ấn</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tượng</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sâu</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sắc</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cho</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người</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đọc</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về</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h</a:t>
            </a:r>
            <a:r>
              <a:rPr lang="en-US" sz="2400" dirty="0" err="1">
                <a:solidFill>
                  <a:srgbClr val="444444"/>
                </a:solidFill>
                <a:latin typeface="Times New Roman" panose="02020603050405020304" pitchFamily="18" charset="0"/>
                <a:ea typeface="Calibri" panose="020F0502020204030204" pitchFamily="34" charset="0"/>
              </a:rPr>
              <a:t>ình</a:t>
            </a:r>
            <a:r>
              <a:rPr lang="en-US" sz="2400" dirty="0">
                <a:solidFill>
                  <a:srgbClr val="444444"/>
                </a:solidFill>
                <a:latin typeface="Times New Roman" panose="02020603050405020304" pitchFamily="18" charset="0"/>
                <a:ea typeface="Calibri" panose="020F0502020204030204" pitchFamily="34" charset="0"/>
              </a:rPr>
              <a:t> </a:t>
            </a:r>
            <a:r>
              <a:rPr lang="en-US" sz="2400" dirty="0" err="1">
                <a:solidFill>
                  <a:srgbClr val="444444"/>
                </a:solidFill>
                <a:latin typeface="Times New Roman" panose="02020603050405020304" pitchFamily="18" charset="0"/>
                <a:ea typeface="Calibri" panose="020F0502020204030204" pitchFamily="34" charset="0"/>
              </a:rPr>
              <a:t>ảnh</a:t>
            </a:r>
            <a:r>
              <a:rPr lang="en-US" sz="2400" dirty="0">
                <a:solidFill>
                  <a:srgbClr val="444444"/>
                </a:solidFill>
                <a:latin typeface="Times New Roman" panose="02020603050405020304" pitchFamily="18" charset="0"/>
                <a:ea typeface="Calibri" panose="020F0502020204030204" pitchFamily="34" charset="0"/>
              </a:rPr>
              <a:t> </a:t>
            </a:r>
            <a:r>
              <a:rPr lang="en-US" sz="2400" dirty="0" err="1">
                <a:solidFill>
                  <a:srgbClr val="444444"/>
                </a:solidFill>
                <a:latin typeface="Times New Roman" panose="02020603050405020304" pitchFamily="18" charset="0"/>
                <a:ea typeface="Calibri" panose="020F0502020204030204" pitchFamily="34" charset="0"/>
              </a:rPr>
              <a:t>ba</a:t>
            </a:r>
            <a:r>
              <a:rPr lang="en-US" sz="2400" dirty="0">
                <a:solidFill>
                  <a:srgbClr val="444444"/>
                </a:solidFill>
                <a:latin typeface="Times New Roman" panose="02020603050405020304" pitchFamily="18" charset="0"/>
                <a:ea typeface="Calibri" panose="020F0502020204030204" pitchFamily="34" charset="0"/>
              </a:rPr>
              <a:t> </a:t>
            </a:r>
            <a:r>
              <a:rPr lang="en-US" sz="2400" dirty="0" err="1">
                <a:solidFill>
                  <a:srgbClr val="444444"/>
                </a:solidFill>
                <a:latin typeface="Times New Roman" panose="02020603050405020304" pitchFamily="18" charset="0"/>
                <a:ea typeface="Calibri" panose="020F0502020204030204" pitchFamily="34" charset="0"/>
              </a:rPr>
              <a:t>nữ</a:t>
            </a:r>
            <a:r>
              <a:rPr lang="en-US" sz="2400" dirty="0">
                <a:solidFill>
                  <a:srgbClr val="444444"/>
                </a:solidFill>
                <a:latin typeface="Times New Roman" panose="02020603050405020304" pitchFamily="18" charset="0"/>
                <a:ea typeface="Calibri" panose="020F0502020204030204" pitchFamily="34" charset="0"/>
              </a:rPr>
              <a:t> </a:t>
            </a:r>
            <a:r>
              <a:rPr lang="en-US" sz="2400" dirty="0" err="1">
                <a:solidFill>
                  <a:srgbClr val="444444"/>
                </a:solidFill>
                <a:latin typeface="Times New Roman" panose="02020603050405020304" pitchFamily="18" charset="0"/>
                <a:ea typeface="Calibri" panose="020F0502020204030204" pitchFamily="34" charset="0"/>
              </a:rPr>
              <a:t>thanh</a:t>
            </a:r>
            <a:r>
              <a:rPr lang="en-US" sz="2400" dirty="0">
                <a:solidFill>
                  <a:srgbClr val="444444"/>
                </a:solidFill>
                <a:latin typeface="Times New Roman" panose="02020603050405020304" pitchFamily="18" charset="0"/>
                <a:ea typeface="Calibri" panose="020F0502020204030204" pitchFamily="34" charset="0"/>
              </a:rPr>
              <a:t> </a:t>
            </a:r>
            <a:r>
              <a:rPr lang="en-US" sz="2400" dirty="0" err="1">
                <a:solidFill>
                  <a:srgbClr val="444444"/>
                </a:solidFill>
                <a:latin typeface="Times New Roman" panose="02020603050405020304" pitchFamily="18" charset="0"/>
                <a:ea typeface="Calibri" panose="020F0502020204030204" pitchFamily="34" charset="0"/>
              </a:rPr>
              <a:t>niên</a:t>
            </a:r>
            <a:r>
              <a:rPr lang="en-US" sz="2400" dirty="0">
                <a:solidFill>
                  <a:srgbClr val="444444"/>
                </a:solidFill>
                <a:latin typeface="Times New Roman" panose="02020603050405020304" pitchFamily="18" charset="0"/>
                <a:ea typeface="Calibri" panose="020F0502020204030204" pitchFamily="34" charset="0"/>
              </a:rPr>
              <a:t> </a:t>
            </a:r>
            <a:r>
              <a:rPr lang="en-US" sz="2400" dirty="0" err="1">
                <a:solidFill>
                  <a:srgbClr val="444444"/>
                </a:solidFill>
                <a:latin typeface="Times New Roman" panose="02020603050405020304" pitchFamily="18" charset="0"/>
                <a:ea typeface="Calibri" panose="020F0502020204030204" pitchFamily="34" charset="0"/>
              </a:rPr>
              <a:t>xung</a:t>
            </a:r>
            <a:r>
              <a:rPr lang="en-US" sz="2400" dirty="0">
                <a:solidFill>
                  <a:srgbClr val="444444"/>
                </a:solidFill>
                <a:latin typeface="Times New Roman" panose="02020603050405020304" pitchFamily="18" charset="0"/>
                <a:ea typeface="Calibri" panose="020F0502020204030204" pitchFamily="34" charset="0"/>
              </a:rPr>
              <a:t> </a:t>
            </a:r>
            <a:r>
              <a:rPr lang="en-US" sz="2400" dirty="0" err="1">
                <a:solidFill>
                  <a:srgbClr val="444444"/>
                </a:solidFill>
                <a:latin typeface="Times New Roman" panose="02020603050405020304" pitchFamily="18" charset="0"/>
                <a:ea typeface="Calibri" panose="020F0502020204030204" pitchFamily="34" charset="0"/>
              </a:rPr>
              <a:t>phong</a:t>
            </a:r>
            <a:r>
              <a:rPr lang="en-US" sz="2400" dirty="0">
                <a:solidFill>
                  <a:srgbClr val="444444"/>
                </a:solidFill>
                <a:latin typeface="Times New Roman" panose="02020603050405020304" pitchFamily="18" charset="0"/>
                <a:ea typeface="Calibri" panose="020F0502020204030204" pitchFamily="34" charset="0"/>
              </a:rPr>
              <a:t> </a:t>
            </a:r>
            <a:r>
              <a:rPr lang="en-US" sz="2400" dirty="0" err="1">
                <a:solidFill>
                  <a:srgbClr val="444444"/>
                </a:solidFill>
                <a:latin typeface="Times New Roman" panose="02020603050405020304" pitchFamily="18" charset="0"/>
                <a:ea typeface="Calibri" panose="020F0502020204030204" pitchFamily="34" charset="0"/>
              </a:rPr>
              <a:t>trẻ</a:t>
            </a:r>
            <a:r>
              <a:rPr lang="en-US" sz="2400" dirty="0">
                <a:solidFill>
                  <a:srgbClr val="444444"/>
                </a:solidFill>
                <a:latin typeface="Times New Roman" panose="02020603050405020304" pitchFamily="18" charset="0"/>
                <a:ea typeface="Calibri" panose="020F0502020204030204" pitchFamily="34" charset="0"/>
              </a:rPr>
              <a:t> </a:t>
            </a:r>
            <a:r>
              <a:rPr lang="en-US" sz="2400" dirty="0" err="1">
                <a:solidFill>
                  <a:srgbClr val="444444"/>
                </a:solidFill>
                <a:latin typeface="Times New Roman" panose="02020603050405020304" pitchFamily="18" charset="0"/>
                <a:ea typeface="Calibri" panose="020F0502020204030204" pitchFamily="34" charset="0"/>
              </a:rPr>
              <a:t>trung</a:t>
            </a:r>
            <a:r>
              <a:rPr lang="en-US" sz="2400" dirty="0">
                <a:solidFill>
                  <a:srgbClr val="444444"/>
                </a:solidFill>
                <a:latin typeface="Times New Roman" panose="02020603050405020304" pitchFamily="18" charset="0"/>
                <a:ea typeface="Calibri" panose="020F0502020204030204" pitchFamily="34" charset="0"/>
              </a:rPr>
              <a:t>, </a:t>
            </a:r>
            <a:r>
              <a:rPr lang="en-US" sz="2400" dirty="0" err="1">
                <a:solidFill>
                  <a:srgbClr val="444444"/>
                </a:solidFill>
                <a:latin typeface="Times New Roman" panose="02020603050405020304" pitchFamily="18" charset="0"/>
                <a:ea typeface="Calibri" panose="020F0502020204030204" pitchFamily="34" charset="0"/>
              </a:rPr>
              <a:t>gan</a:t>
            </a:r>
            <a:r>
              <a:rPr lang="en-US" sz="2400" dirty="0">
                <a:solidFill>
                  <a:srgbClr val="444444"/>
                </a:solidFill>
                <a:latin typeface="Times New Roman" panose="02020603050405020304" pitchFamily="18" charset="0"/>
                <a:ea typeface="Calibri" panose="020F0502020204030204" pitchFamily="34" charset="0"/>
              </a:rPr>
              <a:t> </a:t>
            </a:r>
            <a:r>
              <a:rPr lang="en-US" sz="2400" dirty="0" err="1">
                <a:solidFill>
                  <a:srgbClr val="444444"/>
                </a:solidFill>
                <a:latin typeface="Times New Roman" panose="02020603050405020304" pitchFamily="18" charset="0"/>
                <a:ea typeface="Calibri" panose="020F0502020204030204" pitchFamily="34" charset="0"/>
              </a:rPr>
              <a:t>dạ</a:t>
            </a:r>
            <a:r>
              <a:rPr lang="en-US" sz="2400" dirty="0">
                <a:solidFill>
                  <a:srgbClr val="444444"/>
                </a:solidFill>
                <a:latin typeface="Times New Roman" panose="02020603050405020304" pitchFamily="18" charset="0"/>
                <a:ea typeface="Calibri" panose="020F0502020204030204" pitchFamily="34" charset="0"/>
              </a:rPr>
              <a:t> </a:t>
            </a:r>
            <a:r>
              <a:rPr lang="en-US" sz="2400" dirty="0" err="1">
                <a:solidFill>
                  <a:srgbClr val="444444"/>
                </a:solidFill>
                <a:latin typeface="Times New Roman" panose="02020603050405020304" pitchFamily="18" charset="0"/>
                <a:ea typeface="Calibri" panose="020F0502020204030204" pitchFamily="34" charset="0"/>
              </a:rPr>
              <a:t>và</a:t>
            </a:r>
            <a:r>
              <a:rPr lang="en-US" sz="2400" dirty="0">
                <a:solidFill>
                  <a:srgbClr val="444444"/>
                </a:solidFill>
                <a:latin typeface="Times New Roman" panose="02020603050405020304" pitchFamily="18" charset="0"/>
                <a:ea typeface="Calibri" panose="020F0502020204030204" pitchFamily="34" charset="0"/>
              </a:rPr>
              <a:t> </a:t>
            </a:r>
            <a:r>
              <a:rPr lang="en-US" sz="2400" dirty="0" err="1">
                <a:solidFill>
                  <a:srgbClr val="444444"/>
                </a:solidFill>
                <a:latin typeface="Times New Roman" panose="02020603050405020304" pitchFamily="18" charset="0"/>
                <a:ea typeface="Calibri" panose="020F0502020204030204" pitchFamily="34" charset="0"/>
              </a:rPr>
              <a:t>dũng</a:t>
            </a:r>
            <a:r>
              <a:rPr lang="en-US" sz="2400" dirty="0">
                <a:solidFill>
                  <a:srgbClr val="444444"/>
                </a:solidFill>
                <a:latin typeface="Times New Roman" panose="02020603050405020304" pitchFamily="18" charset="0"/>
                <a:ea typeface="Calibri" panose="020F0502020204030204" pitchFamily="34" charset="0"/>
              </a:rPr>
              <a:t> </a:t>
            </a:r>
            <a:r>
              <a:rPr lang="en-US" sz="2400" dirty="0" err="1">
                <a:solidFill>
                  <a:srgbClr val="444444"/>
                </a:solidFill>
                <a:latin typeface="Times New Roman" panose="02020603050405020304" pitchFamily="18" charset="0"/>
                <a:ea typeface="Calibri" panose="020F0502020204030204" pitchFamily="34" charset="0"/>
              </a:rPr>
              <a:t>cảm</a:t>
            </a:r>
            <a:r>
              <a:rPr lang="en-US" sz="2400" dirty="0">
                <a:solidFill>
                  <a:srgbClr val="444444"/>
                </a:solidFill>
                <a:latin typeface="Times New Roman" panose="02020603050405020304" pitchFamily="18" charset="0"/>
                <a:ea typeface="Calibri" panose="020F0502020204030204" pitchFamily="34" charset="0"/>
              </a:rPr>
              <a:t>, </a:t>
            </a:r>
            <a:r>
              <a:rPr lang="en-US" sz="2400" dirty="0" err="1">
                <a:solidFill>
                  <a:srgbClr val="444444"/>
                </a:solidFill>
                <a:latin typeface="Times New Roman" panose="02020603050405020304" pitchFamily="18" charset="0"/>
                <a:ea typeface="Calibri" panose="020F0502020204030204" pitchFamily="34" charset="0"/>
              </a:rPr>
              <a:t>sống</a:t>
            </a:r>
            <a:r>
              <a:rPr lang="en-US" sz="2400" dirty="0">
                <a:solidFill>
                  <a:srgbClr val="444444"/>
                </a:solidFill>
                <a:latin typeface="Times New Roman" panose="02020603050405020304" pitchFamily="18" charset="0"/>
                <a:ea typeface="Calibri" panose="020F0502020204030204" pitchFamily="34" charset="0"/>
              </a:rPr>
              <a:t> </a:t>
            </a:r>
            <a:r>
              <a:rPr lang="en-US" sz="2400" dirty="0" err="1">
                <a:solidFill>
                  <a:srgbClr val="444444"/>
                </a:solidFill>
                <a:latin typeface="Times New Roman" panose="02020603050405020304" pitchFamily="18" charset="0"/>
                <a:ea typeface="Calibri" panose="020F0502020204030204" pitchFamily="34" charset="0"/>
              </a:rPr>
              <a:t>và</a:t>
            </a:r>
            <a:r>
              <a:rPr lang="en-US" sz="2400" dirty="0">
                <a:solidFill>
                  <a:srgbClr val="444444"/>
                </a:solidFill>
                <a:latin typeface="Times New Roman" panose="02020603050405020304" pitchFamily="18" charset="0"/>
                <a:ea typeface="Calibri" panose="020F0502020204030204" pitchFamily="34" charset="0"/>
              </a:rPr>
              <a:t> </a:t>
            </a:r>
            <a:r>
              <a:rPr lang="en-US" sz="2400" dirty="0" err="1">
                <a:solidFill>
                  <a:srgbClr val="444444"/>
                </a:solidFill>
                <a:latin typeface="Times New Roman" panose="02020603050405020304" pitchFamily="18" charset="0"/>
                <a:ea typeface="Calibri" panose="020F0502020204030204" pitchFamily="34" charset="0"/>
              </a:rPr>
              <a:t>chiến</a:t>
            </a:r>
            <a:r>
              <a:rPr lang="en-US" sz="2400" dirty="0">
                <a:solidFill>
                  <a:srgbClr val="444444"/>
                </a:solidFill>
                <a:latin typeface="Times New Roman" panose="02020603050405020304" pitchFamily="18" charset="0"/>
                <a:ea typeface="Calibri" panose="020F0502020204030204" pitchFamily="34" charset="0"/>
              </a:rPr>
              <a:t> </a:t>
            </a:r>
            <a:r>
              <a:rPr lang="en-US" sz="2400" dirty="0" err="1">
                <a:solidFill>
                  <a:srgbClr val="444444"/>
                </a:solidFill>
                <a:latin typeface="Times New Roman" panose="02020603050405020304" pitchFamily="18" charset="0"/>
                <a:ea typeface="Calibri" panose="020F0502020204030204" pitchFamily="34" charset="0"/>
              </a:rPr>
              <a:t>đấu</a:t>
            </a:r>
            <a:r>
              <a:rPr lang="en-US" sz="2400" dirty="0">
                <a:solidFill>
                  <a:srgbClr val="444444"/>
                </a:solidFill>
                <a:latin typeface="Times New Roman" panose="02020603050405020304" pitchFamily="18" charset="0"/>
                <a:ea typeface="Calibri" panose="020F0502020204030204" pitchFamily="34" charset="0"/>
              </a:rPr>
              <a:t> </a:t>
            </a:r>
            <a:r>
              <a:rPr lang="en-US" sz="2400" dirty="0" err="1">
                <a:solidFill>
                  <a:srgbClr val="444444"/>
                </a:solidFill>
                <a:latin typeface="Times New Roman" panose="02020603050405020304" pitchFamily="18" charset="0"/>
                <a:ea typeface="Calibri" panose="020F0502020204030204" pitchFamily="34" charset="0"/>
              </a:rPr>
              <a:t>trên</a:t>
            </a:r>
            <a:r>
              <a:rPr lang="en-US" sz="2400" dirty="0">
                <a:solidFill>
                  <a:srgbClr val="444444"/>
                </a:solidFill>
                <a:latin typeface="Times New Roman" panose="02020603050405020304" pitchFamily="18" charset="0"/>
                <a:ea typeface="Calibri" panose="020F0502020204030204" pitchFamily="34" charset="0"/>
              </a:rPr>
              <a:t> </a:t>
            </a:r>
            <a:r>
              <a:rPr lang="en-US" sz="2400" dirty="0" err="1">
                <a:solidFill>
                  <a:srgbClr val="444444"/>
                </a:solidFill>
                <a:latin typeface="Times New Roman" panose="02020603050405020304" pitchFamily="18" charset="0"/>
                <a:ea typeface="Calibri" panose="020F0502020204030204" pitchFamily="34" charset="0"/>
              </a:rPr>
              <a:t>tuyến</a:t>
            </a:r>
            <a:r>
              <a:rPr lang="en-US" sz="2400" dirty="0">
                <a:solidFill>
                  <a:srgbClr val="444444"/>
                </a:solidFill>
                <a:latin typeface="Times New Roman" panose="02020603050405020304" pitchFamily="18" charset="0"/>
                <a:ea typeface="Calibri" panose="020F0502020204030204" pitchFamily="34" charset="0"/>
              </a:rPr>
              <a:t> </a:t>
            </a:r>
            <a:r>
              <a:rPr lang="en-US" sz="2400" dirty="0" err="1">
                <a:solidFill>
                  <a:srgbClr val="444444"/>
                </a:solidFill>
                <a:latin typeface="Times New Roman" panose="02020603050405020304" pitchFamily="18" charset="0"/>
                <a:ea typeface="Calibri" panose="020F0502020204030204" pitchFamily="34" charset="0"/>
              </a:rPr>
              <a:t>đường</a:t>
            </a:r>
            <a:r>
              <a:rPr lang="en-US" sz="2400" dirty="0">
                <a:solidFill>
                  <a:srgbClr val="444444"/>
                </a:solidFill>
                <a:latin typeface="Times New Roman" panose="02020603050405020304" pitchFamily="18" charset="0"/>
                <a:ea typeface="Calibri" panose="020F0502020204030204" pitchFamily="34" charset="0"/>
              </a:rPr>
              <a:t> </a:t>
            </a:r>
            <a:r>
              <a:rPr lang="en-US" sz="2400" dirty="0" err="1">
                <a:solidFill>
                  <a:srgbClr val="444444"/>
                </a:solidFill>
                <a:latin typeface="Times New Roman" panose="02020603050405020304" pitchFamily="18" charset="0"/>
                <a:ea typeface="Calibri" panose="020F0502020204030204" pitchFamily="34" charset="0"/>
              </a:rPr>
              <a:t>Trường</a:t>
            </a:r>
            <a:r>
              <a:rPr lang="en-US" sz="2400" dirty="0">
                <a:solidFill>
                  <a:srgbClr val="444444"/>
                </a:solidFill>
                <a:latin typeface="Times New Roman" panose="02020603050405020304" pitchFamily="18" charset="0"/>
                <a:ea typeface="Calibri" panose="020F0502020204030204" pitchFamily="34" charset="0"/>
              </a:rPr>
              <a:t> </a:t>
            </a:r>
            <a:r>
              <a:rPr lang="en-US" sz="2400" dirty="0" err="1">
                <a:solidFill>
                  <a:srgbClr val="444444"/>
                </a:solidFill>
                <a:latin typeface="Times New Roman" panose="02020603050405020304" pitchFamily="18" charset="0"/>
                <a:ea typeface="Calibri" panose="020F0502020204030204" pitchFamily="34" charset="0"/>
              </a:rPr>
              <a:t>Sơn</a:t>
            </a:r>
            <a:r>
              <a:rPr lang="en-US" sz="2400" dirty="0">
                <a:solidFill>
                  <a:srgbClr val="444444"/>
                </a:solidFill>
                <a:latin typeface="Times New Roman" panose="02020603050405020304" pitchFamily="18" charset="0"/>
                <a:ea typeface="Calibri" panose="020F0502020204030204" pitchFamily="34" charset="0"/>
              </a:rPr>
              <a:t> </a:t>
            </a:r>
            <a:r>
              <a:rPr lang="en-US" sz="2400" dirty="0" err="1">
                <a:solidFill>
                  <a:srgbClr val="444444"/>
                </a:solidFill>
                <a:latin typeface="Times New Roman" panose="02020603050405020304" pitchFamily="18" charset="0"/>
                <a:ea typeface="Calibri" panose="020F0502020204030204" pitchFamily="34" charset="0"/>
              </a:rPr>
              <a:t>khốc</a:t>
            </a:r>
            <a:r>
              <a:rPr lang="en-US" sz="2400" dirty="0">
                <a:solidFill>
                  <a:srgbClr val="444444"/>
                </a:solidFill>
                <a:latin typeface="Times New Roman" panose="02020603050405020304" pitchFamily="18" charset="0"/>
                <a:ea typeface="Calibri" panose="020F0502020204030204" pitchFamily="34" charset="0"/>
              </a:rPr>
              <a:t> </a:t>
            </a:r>
            <a:r>
              <a:rPr lang="en-US" sz="2400" dirty="0" err="1">
                <a:solidFill>
                  <a:srgbClr val="444444"/>
                </a:solidFill>
                <a:latin typeface="Times New Roman" panose="02020603050405020304" pitchFamily="18" charset="0"/>
                <a:ea typeface="Calibri" panose="020F0502020204030204" pitchFamily="34" charset="0"/>
              </a:rPr>
              <a:t>liệt</a:t>
            </a:r>
            <a:r>
              <a:rPr lang="en-US" sz="2400" dirty="0">
                <a:solidFill>
                  <a:srgbClr val="444444"/>
                </a:solidFill>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Calibri" panose="020F0502020204030204" pitchFamily="34" charset="0"/>
            </a:endParaRPr>
          </a:p>
          <a:p>
            <a:pPr algn="just">
              <a:lnSpc>
                <a:spcPct val="130000"/>
              </a:lnSpc>
              <a:spcAft>
                <a:spcPts val="0"/>
              </a:spcAft>
              <a:tabLst>
                <a:tab pos="457200" algn="l"/>
                <a:tab pos="571500" algn="l"/>
              </a:tabLst>
            </a:pPr>
            <a:r>
              <a:rPr lang="en-US" sz="2400" b="1" dirty="0">
                <a:solidFill>
                  <a:srgbClr val="0D0D0D"/>
                </a:solidFill>
                <a:latin typeface="Times New Roman" panose="02020603050405020304" pitchFamily="18" charset="0"/>
                <a:ea typeface="Calibri" panose="020F0502020204030204" pitchFamily="34" charset="0"/>
              </a:rPr>
              <a:t>- </a:t>
            </a:r>
            <a:r>
              <a:rPr lang="vi-VN" sz="2400" b="1" dirty="0">
                <a:solidFill>
                  <a:srgbClr val="0D0D0D"/>
                </a:solidFill>
                <a:latin typeface="Times New Roman" panose="02020603050405020304" pitchFamily="18" charset="0"/>
                <a:ea typeface="Calibri" panose="020F0502020204030204" pitchFamily="34" charset="0"/>
              </a:rPr>
              <a:t>Nội dung chính của tác phẩm</a:t>
            </a:r>
            <a:r>
              <a:rPr lang="en-US" sz="2400" b="1" dirty="0">
                <a:solidFill>
                  <a:srgbClr val="0D0D0D"/>
                </a:solidFill>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Calibri" panose="020F0502020204030204" pitchFamily="34" charset="0"/>
            </a:endParaRPr>
          </a:p>
          <a:p>
            <a:pPr algn="just">
              <a:lnSpc>
                <a:spcPct val="130000"/>
              </a:lnSpc>
              <a:spcAft>
                <a:spcPts val="0"/>
              </a:spcAft>
            </a:pP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Truyện</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kể</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về</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cuộc</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sống</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sinh</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hoạt</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và</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chiến</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đấu</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của</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ba</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cô</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gái</a:t>
            </a:r>
            <a:r>
              <a:rPr lang="en-US" sz="2400" dirty="0">
                <a:solidFill>
                  <a:srgbClr val="0D0D0D"/>
                </a:solidFill>
                <a:latin typeface="Times New Roman" panose="02020603050405020304" pitchFamily="18" charset="0"/>
                <a:ea typeface="Calibri" panose="020F0502020204030204" pitchFamily="34" charset="0"/>
              </a:rPr>
              <a:t>: Thao, </a:t>
            </a:r>
            <a:r>
              <a:rPr lang="en-US" sz="2400" dirty="0" err="1">
                <a:solidFill>
                  <a:srgbClr val="0D0D0D"/>
                </a:solidFill>
                <a:latin typeface="Times New Roman" panose="02020603050405020304" pitchFamily="18" charset="0"/>
                <a:ea typeface="Calibri" panose="020F0502020204030204" pitchFamily="34" charset="0"/>
              </a:rPr>
              <a:t>Nho</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Phương</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Định</a:t>
            </a:r>
            <a:r>
              <a:rPr lang="en-US" sz="2400" dirty="0">
                <a:solidFill>
                  <a:srgbClr val="0D0D0D"/>
                </a:solidFill>
                <a:latin typeface="Times New Roman" panose="02020603050405020304" pitchFamily="18" charset="0"/>
                <a:ea typeface="Calibri" panose="020F0502020204030204" pitchFamily="34" charset="0"/>
              </a:rPr>
              <a:t>. </a:t>
            </a:r>
            <a:r>
              <a:rPr lang="en-US" sz="2400" dirty="0">
                <a:latin typeface="Times New Roman" panose="02020603050405020304" pitchFamily="18" charset="0"/>
                <a:ea typeface="Calibri" panose="020F0502020204030204" pitchFamily="34" charset="0"/>
              </a:rPr>
              <a:t>Ba </a:t>
            </a:r>
            <a:r>
              <a:rPr lang="en-US" sz="2400" dirty="0" err="1">
                <a:latin typeface="Times New Roman" panose="02020603050405020304" pitchFamily="18" charset="0"/>
                <a:ea typeface="Calibri" panose="020F0502020204030204" pitchFamily="34" charset="0"/>
              </a:rPr>
              <a:t>cô</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thanh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niên</a:t>
            </a:r>
            <a:r>
              <a:rPr lang="en-US" sz="2400" b="1"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xung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phong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làm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nhiệm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vụ</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phá</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bom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trên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cao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điểm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ác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liệt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Máy</a:t>
            </a:r>
            <a:r>
              <a:rPr lang="en-US" sz="2400" dirty="0">
                <a:latin typeface="Times New Roman" panose="02020603050405020304" pitchFamily="18" charset="0"/>
                <a:ea typeface="Calibri" panose="020F0502020204030204" pitchFamily="34" charset="0"/>
              </a:rPr>
              <a:t> bay </a:t>
            </a:r>
            <a:r>
              <a:rPr lang="en-US" sz="2400" dirty="0" err="1">
                <a:latin typeface="Times New Roman" panose="02020603050405020304" pitchFamily="18" charset="0"/>
                <a:ea typeface="Calibri" panose="020F0502020204030204" pitchFamily="34" charset="0"/>
              </a:rPr>
              <a:t>ném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bom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cô</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gái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ra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đường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phá</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bom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bom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nổ</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bị</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thương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Phương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Định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và</a:t>
            </a:r>
            <a:r>
              <a:rPr lang="en-US" sz="2400" dirty="0">
                <a:latin typeface="Times New Roman" panose="02020603050405020304" pitchFamily="18" charset="0"/>
                <a:ea typeface="Calibri" panose="020F0502020204030204" pitchFamily="34" charset="0"/>
              </a:rPr>
              <a:t> Thao </a:t>
            </a:r>
            <a:r>
              <a:rPr lang="en-US" sz="2400" dirty="0" err="1">
                <a:latin typeface="Times New Roman" panose="02020603050405020304" pitchFamily="18" charset="0"/>
                <a:ea typeface="Calibri" panose="020F0502020204030204" pitchFamily="34" charset="0"/>
              </a:rPr>
              <a:t>chăm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sóc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vết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thương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Một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cơn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mưa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đá</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đột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ngột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trút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xuống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cao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điểm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khiến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cô</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gái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thích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thú</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Trong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một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đêm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yên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tĩnh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Phương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Định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ngắm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nhìn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đoàn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quân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ra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trận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tình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yêu</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đồng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đội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trào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dâng</a:t>
            </a:r>
            <a:r>
              <a:rPr lang="en-US" sz="2400" dirty="0" smtClean="0">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51218821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991927"/>
          </a:xfrm>
        </p:spPr>
      </p:pic>
    </p:spTree>
    <p:extLst>
      <p:ext uri="{BB962C8B-B14F-4D97-AF65-F5344CB8AC3E}">
        <p14:creationId xmlns:p14="http://schemas.microsoft.com/office/powerpoint/2010/main" val="3532955654"/>
      </p:ext>
    </p:extLst>
  </p:cSld>
  <p:clrMapOvr>
    <a:masterClrMapping/>
  </p:clrMapOvr>
  <p:transition spd="slow">
    <p:comb/>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8" name="Rectangle 7"/>
          <p:cNvSpPr/>
          <p:nvPr/>
        </p:nvSpPr>
        <p:spPr>
          <a:xfrm>
            <a:off x="4978398" y="189902"/>
            <a:ext cx="2269425" cy="652486"/>
          </a:xfrm>
          <a:prstGeom prst="rect">
            <a:avLst/>
          </a:prstGeom>
        </p:spPr>
        <p:txBody>
          <a:bodyPr wrap="square">
            <a:spAutoFit/>
          </a:bodyPr>
          <a:lstStyle/>
          <a:p>
            <a:pPr algn="just">
              <a:lnSpc>
                <a:spcPct val="130000"/>
              </a:lnSpc>
              <a:spcAft>
                <a:spcPts val="0"/>
              </a:spcAft>
              <a:tabLst>
                <a:tab pos="457200" algn="l"/>
                <a:tab pos="571500" algn="l"/>
              </a:tabLst>
            </a:pPr>
            <a:r>
              <a:rPr lang="vi-VN" sz="2800" b="1" dirty="0" smtClean="0">
                <a:solidFill>
                  <a:srgbClr val="0070C0"/>
                </a:solidFill>
                <a:latin typeface="Times New Roman" panose="02020603050405020304" pitchFamily="18" charset="0"/>
                <a:cs typeface="Times New Roman" panose="02020603050405020304" pitchFamily="18" charset="0"/>
              </a:rPr>
              <a:t>b</a:t>
            </a:r>
            <a:r>
              <a:rPr lang="vi-VN" sz="2800" b="1" dirty="0">
                <a:solidFill>
                  <a:srgbClr val="0070C0"/>
                </a:solidFill>
                <a:latin typeface="Times New Roman" panose="02020603050405020304" pitchFamily="18" charset="0"/>
                <a:cs typeface="Times New Roman" panose="02020603050405020304" pitchFamily="18" charset="0"/>
              </a:rPr>
              <a:t>. Tìm ý: </a:t>
            </a:r>
            <a:endPar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90055" y="615315"/>
            <a:ext cx="11584709" cy="6657207"/>
          </a:xfrm>
          <a:prstGeom prst="rect">
            <a:avLst/>
          </a:prstGeom>
        </p:spPr>
        <p:txBody>
          <a:bodyPr wrap="square">
            <a:spAutoFit/>
          </a:bodyPr>
          <a:lstStyle/>
          <a:p>
            <a:pPr algn="just">
              <a:lnSpc>
                <a:spcPct val="120000"/>
              </a:lnSpc>
              <a:spcAft>
                <a:spcPts val="0"/>
              </a:spcAft>
            </a:pPr>
            <a:r>
              <a:rPr lang="vi-VN" b="1" dirty="0">
                <a:solidFill>
                  <a:srgbClr val="0070C0"/>
                </a:solidFill>
                <a:latin typeface="Times New Roman" panose="02020603050405020304" pitchFamily="18" charset="0"/>
                <a:ea typeface="Calibri" panose="020F0502020204030204" pitchFamily="34" charset="0"/>
              </a:rPr>
              <a:t> </a:t>
            </a:r>
            <a:r>
              <a:rPr lang="en-US" sz="2800" b="1"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Chủ</a:t>
            </a:r>
            <a:r>
              <a:rPr lang="en-US" sz="28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đề</a:t>
            </a:r>
            <a:r>
              <a:rPr lang="en-US" sz="28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truyện</a:t>
            </a:r>
            <a:r>
              <a:rPr lang="en-US" sz="28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indent="254000" algn="just">
              <a:lnSpc>
                <a:spcPct val="120000"/>
              </a:lnSpc>
              <a:spcAft>
                <a:spcPts val="0"/>
              </a:spcAft>
            </a:pP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Ca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dũng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đấu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vẫn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niên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xung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tuyến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20000"/>
              </a:lnSpc>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800" dirty="0">
                <a:latin typeface="Times New Roman" panose="02020603050405020304" pitchFamily="18" charset="0"/>
                <a:ea typeface="Calibri" panose="020F0502020204030204" pitchFamily="34" charset="0"/>
                <a:cs typeface="Times New Roman" panose="02020603050405020304" pitchFamily="18" charset="0"/>
              </a:rPr>
              <a:t>, ca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ngợi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vẻ</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hệ</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Việt</a:t>
            </a:r>
            <a:r>
              <a:rPr lang="en-US" sz="2800" dirty="0">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kì</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chiến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chống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Mỹ</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20000"/>
              </a:lnSpc>
            </a:pP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đặc điểm nổi bật về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thuật</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lnSpc>
                <a:spcPct val="120000"/>
              </a:lnSpc>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NT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sử dụng nhiều câu văn ngắn tạo nhịp điệu dồn dập, tái hiện không khí căng thẳng, khốc liệt nơi chiến trường</a:t>
            </a:r>
            <a:r>
              <a:rPr lang="en-US" sz="2800" dirty="0">
                <a:latin typeface="Times New Roman" panose="02020603050405020304" pitchFamily="18" charset="0"/>
                <a:cs typeface="Times New Roman" panose="02020603050405020304" pitchFamily="18" charset="0"/>
              </a:rPr>
              <a:t>,...</a:t>
            </a:r>
          </a:p>
          <a:p>
            <a:pPr algn="just">
              <a:lnSpc>
                <a:spcPct val="120000"/>
              </a:lnSpc>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NT </a:t>
            </a:r>
            <a:r>
              <a:rPr lang="en-US" sz="2800" dirty="0" err="1">
                <a:latin typeface="Times New Roman" panose="02020603050405020304" pitchFamily="18" charset="0"/>
                <a:cs typeface="Times New Roman" panose="02020603050405020304" pitchFamily="18" charset="0"/>
              </a:rPr>
              <a:t>miêu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khám</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algn="just">
              <a:lnSpc>
                <a:spcPct val="120000"/>
              </a:lnSpc>
            </a:pPr>
            <a:r>
              <a:rPr lang="en-US"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Ngôn ngữ giản dị, giọng điệu bình thản pha chút hóm hỉnh nhưng vẫn rất tự nhiên.</a:t>
            </a:r>
            <a:endParaRPr lang="en-US" sz="2800" dirty="0">
              <a:latin typeface="Times New Roman" panose="02020603050405020304" pitchFamily="18" charset="0"/>
              <a:cs typeface="Times New Roman" panose="02020603050405020304" pitchFamily="18" charset="0"/>
            </a:endParaRPr>
          </a:p>
          <a:p>
            <a:pPr algn="just">
              <a:lnSpc>
                <a:spcPct val="130000"/>
              </a:lnSpc>
              <a:spcAft>
                <a:spcPts val="0"/>
              </a:spcAft>
            </a:pP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88434085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arn(inVertical)">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7001164"/>
          </a:xfrm>
        </p:spPr>
      </p:pic>
      <p:sp>
        <p:nvSpPr>
          <p:cNvPr id="5" name="Rectangle 4"/>
          <p:cNvSpPr/>
          <p:nvPr/>
        </p:nvSpPr>
        <p:spPr>
          <a:xfrm>
            <a:off x="3842817" y="365125"/>
            <a:ext cx="2621230" cy="740652"/>
          </a:xfrm>
          <a:prstGeom prst="rect">
            <a:avLst/>
          </a:prstGeom>
        </p:spPr>
        <p:txBody>
          <a:bodyPr wrap="none">
            <a:spAutoFit/>
          </a:bodyPr>
          <a:lstStyle/>
          <a:p>
            <a:pPr>
              <a:lnSpc>
                <a:spcPct val="130000"/>
              </a:lnSpc>
              <a:spcAft>
                <a:spcPts val="0"/>
              </a:spcAft>
            </a:pPr>
            <a:r>
              <a:rPr lang="vi-VN" sz="3600" b="1" dirty="0">
                <a:solidFill>
                  <a:srgbClr val="0070C0"/>
                </a:solidFill>
                <a:latin typeface="Times New Roman" panose="02020603050405020304" pitchFamily="18" charset="0"/>
                <a:ea typeface="Times New Roman" panose="02020603050405020304" pitchFamily="18" charset="0"/>
              </a:rPr>
              <a:t>c. Lập dàn ý</a:t>
            </a:r>
            <a:endParaRPr lang="en-US" sz="36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1062181" y="1899094"/>
            <a:ext cx="10381673" cy="4077014"/>
          </a:xfrm>
          <a:prstGeom prst="rect">
            <a:avLst/>
          </a:prstGeom>
        </p:spPr>
        <p:txBody>
          <a:bodyPr wrap="square">
            <a:spAutoFit/>
          </a:bodyPr>
          <a:lstStyle/>
          <a:p>
            <a:pPr>
              <a:lnSpc>
                <a:spcPct val="115000"/>
              </a:lnSpc>
              <a:spcAft>
                <a:spcPts val="1000"/>
              </a:spcAft>
            </a:pPr>
            <a:r>
              <a:rPr lang="en-US" sz="2800" b="1" dirty="0" smtClean="0">
                <a:solidFill>
                  <a:srgbClr val="FF0000"/>
                </a:solidFill>
                <a:latin typeface="Times New Roman" panose="02020603050405020304" pitchFamily="18" charset="0"/>
                <a:ea typeface="Calibri" panose="020F0502020204030204" pitchFamily="34" charset="0"/>
              </a:rPr>
              <a:t>* </a:t>
            </a:r>
            <a:r>
              <a:rPr lang="en-US" sz="2800" b="1" dirty="0" err="1" smtClean="0">
                <a:solidFill>
                  <a:srgbClr val="FF0000"/>
                </a:solidFill>
                <a:latin typeface="Times New Roman" panose="02020603050405020304" pitchFamily="18" charset="0"/>
                <a:ea typeface="Calibri" panose="020F0502020204030204" pitchFamily="34" charset="0"/>
              </a:rPr>
              <a:t>Mở</a:t>
            </a:r>
            <a:r>
              <a:rPr lang="en-US" sz="2800" b="1" dirty="0" smtClean="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bài</a:t>
            </a:r>
            <a:endParaRPr lang="en-US" sz="2800" dirty="0">
              <a:solidFill>
                <a:srgbClr val="FF0000"/>
              </a:solidFill>
              <a:latin typeface="Times New Roman" panose="02020603050405020304" pitchFamily="18" charset="0"/>
              <a:ea typeface="Calibri" panose="020F0502020204030204" pitchFamily="34" charset="0"/>
            </a:endParaRPr>
          </a:p>
          <a:p>
            <a:pPr algn="just">
              <a:lnSpc>
                <a:spcPct val="130000"/>
              </a:lnSpc>
              <a:spcAft>
                <a:spcPts val="0"/>
              </a:spcAft>
            </a:pP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Lê</a:t>
            </a:r>
            <a:r>
              <a:rPr lang="en-US" sz="2800" dirty="0">
                <a:solidFill>
                  <a:srgbClr val="0D0D0D"/>
                </a:solidFill>
                <a:latin typeface="Times New Roman" panose="02020603050405020304" pitchFamily="18" charset="0"/>
                <a:ea typeface="Calibri" panose="020F0502020204030204" pitchFamily="34" charset="0"/>
              </a:rPr>
              <a:t> Minh </a:t>
            </a:r>
            <a:r>
              <a:rPr lang="en-US" sz="2800" dirty="0" err="1">
                <a:solidFill>
                  <a:srgbClr val="0D0D0D"/>
                </a:solidFill>
                <a:latin typeface="Times New Roman" panose="02020603050405020304" pitchFamily="18" charset="0"/>
                <a:ea typeface="Calibri" panose="020F0502020204030204" pitchFamily="34" charset="0"/>
              </a:rPr>
              <a:t>Khuê</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là</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cây</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bút</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nữ</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trưởng</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thành</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trong</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kháng</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chiến</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chống</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Mỹ</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Các</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tác</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phẩm</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của</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bà</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xoay</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quanh</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cuộc</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sống</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chiến</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đấu</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của</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những</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cô</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thanh</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niên</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xung</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phong</a:t>
            </a:r>
            <a:r>
              <a:rPr lang="en-US" sz="2800" dirty="0">
                <a:solidFill>
                  <a:srgbClr val="0D0D0D"/>
                </a:solidFill>
                <a:latin typeface="Times New Roman" panose="02020603050405020304" pitchFamily="18" charset="0"/>
                <a:ea typeface="Calibri" panose="020F0502020204030204" pitchFamily="34" charset="0"/>
              </a:rPr>
              <a:t>. </a:t>
            </a:r>
            <a:endParaRPr lang="en-US" sz="2800" dirty="0">
              <a:latin typeface="Times New Roman" panose="02020603050405020304" pitchFamily="18" charset="0"/>
              <a:ea typeface="Calibri" panose="020F0502020204030204" pitchFamily="34" charset="0"/>
            </a:endParaRPr>
          </a:p>
          <a:p>
            <a:pPr algn="just">
              <a:lnSpc>
                <a:spcPct val="130000"/>
              </a:lnSpc>
              <a:spcAft>
                <a:spcPts val="0"/>
              </a:spcAft>
            </a:pPr>
            <a:r>
              <a:rPr lang="en-US" sz="2800" dirty="0">
                <a:solidFill>
                  <a:srgbClr val="0D0D0D"/>
                </a:solidFill>
                <a:latin typeface="Times New Roman" panose="02020603050405020304" pitchFamily="18" charset="0"/>
                <a:ea typeface="Calibri" panose="020F0502020204030204" pitchFamily="34" charset="0"/>
              </a:rPr>
              <a:t>- </a:t>
            </a:r>
            <a:r>
              <a:rPr lang="en-US" sz="2800" i="1" dirty="0" err="1">
                <a:solidFill>
                  <a:srgbClr val="0D0D0D"/>
                </a:solidFill>
                <a:latin typeface="Times New Roman" panose="02020603050405020304" pitchFamily="18" charset="0"/>
                <a:ea typeface="Calibri" panose="020F0502020204030204" pitchFamily="34" charset="0"/>
              </a:rPr>
              <a:t>Những</a:t>
            </a:r>
            <a:r>
              <a:rPr lang="en-US" sz="2800" i="1" dirty="0">
                <a:solidFill>
                  <a:srgbClr val="0D0D0D"/>
                </a:solidFill>
                <a:latin typeface="Times New Roman" panose="02020603050405020304" pitchFamily="18" charset="0"/>
                <a:ea typeface="Calibri" panose="020F0502020204030204" pitchFamily="34" charset="0"/>
              </a:rPr>
              <a:t> </a:t>
            </a:r>
            <a:r>
              <a:rPr lang="en-US" sz="2800" i="1" dirty="0" err="1">
                <a:solidFill>
                  <a:srgbClr val="0D0D0D"/>
                </a:solidFill>
                <a:latin typeface="Times New Roman" panose="02020603050405020304" pitchFamily="18" charset="0"/>
                <a:ea typeface="Calibri" panose="020F0502020204030204" pitchFamily="34" charset="0"/>
              </a:rPr>
              <a:t>ngôi</a:t>
            </a:r>
            <a:r>
              <a:rPr lang="en-US" sz="2800" i="1" dirty="0">
                <a:solidFill>
                  <a:srgbClr val="0D0D0D"/>
                </a:solidFill>
                <a:latin typeface="Times New Roman" panose="02020603050405020304" pitchFamily="18" charset="0"/>
                <a:ea typeface="Calibri" panose="020F0502020204030204" pitchFamily="34" charset="0"/>
              </a:rPr>
              <a:t> </a:t>
            </a:r>
            <a:r>
              <a:rPr lang="en-US" sz="2800" i="1" dirty="0" err="1">
                <a:solidFill>
                  <a:srgbClr val="0D0D0D"/>
                </a:solidFill>
                <a:latin typeface="Times New Roman" panose="02020603050405020304" pitchFamily="18" charset="0"/>
                <a:ea typeface="Calibri" panose="020F0502020204030204" pitchFamily="34" charset="0"/>
              </a:rPr>
              <a:t>sao</a:t>
            </a:r>
            <a:r>
              <a:rPr lang="en-US" sz="2800" i="1" dirty="0">
                <a:solidFill>
                  <a:srgbClr val="0D0D0D"/>
                </a:solidFill>
                <a:latin typeface="Times New Roman" panose="02020603050405020304" pitchFamily="18" charset="0"/>
                <a:ea typeface="Calibri" panose="020F0502020204030204" pitchFamily="34" charset="0"/>
              </a:rPr>
              <a:t> </a:t>
            </a:r>
            <a:r>
              <a:rPr lang="en-US" sz="2800" i="1" dirty="0" err="1">
                <a:solidFill>
                  <a:srgbClr val="0D0D0D"/>
                </a:solidFill>
                <a:latin typeface="Times New Roman" panose="02020603050405020304" pitchFamily="18" charset="0"/>
                <a:ea typeface="Calibri" panose="020F0502020204030204" pitchFamily="34" charset="0"/>
              </a:rPr>
              <a:t>xa</a:t>
            </a:r>
            <a:r>
              <a:rPr lang="en-US" sz="2800" i="1" dirty="0">
                <a:solidFill>
                  <a:srgbClr val="0D0D0D"/>
                </a:solidFill>
                <a:latin typeface="Times New Roman" panose="02020603050405020304" pitchFamily="18" charset="0"/>
                <a:ea typeface="Calibri" panose="020F0502020204030204" pitchFamily="34" charset="0"/>
              </a:rPr>
              <a:t> </a:t>
            </a:r>
            <a:r>
              <a:rPr lang="en-US" sz="2800" i="1" dirty="0" err="1">
                <a:solidFill>
                  <a:srgbClr val="0D0D0D"/>
                </a:solidFill>
                <a:latin typeface="Times New Roman" panose="02020603050405020304" pitchFamily="18" charset="0"/>
                <a:ea typeface="Calibri" panose="020F0502020204030204" pitchFamily="34" charset="0"/>
              </a:rPr>
              <a:t>xôi</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là</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một</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trong</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những</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tác</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phẩm</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xuất</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sắc</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nhất</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của</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bà</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kể</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về</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cuộc</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sống</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chiến</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đấu</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của</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ba</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cô</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gái</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trên</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tuyến</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đường</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Trường</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Sơn</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trong</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những</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năm</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tháng</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chống</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Mỹ</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vô</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cùng</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ác</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liệt</a:t>
            </a:r>
            <a:r>
              <a:rPr lang="en-US" sz="2800" dirty="0">
                <a:solidFill>
                  <a:srgbClr val="0D0D0D"/>
                </a:solidFill>
                <a:latin typeface="Times New Roman" panose="02020603050405020304" pitchFamily="18" charset="0"/>
                <a:ea typeface="Calibri" panose="020F0502020204030204" pitchFamily="34" charset="0"/>
              </a:rPr>
              <a:t>.</a:t>
            </a:r>
            <a:endParaRPr lang="en-US" sz="28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94112076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7001164"/>
          </a:xfrm>
        </p:spPr>
      </p:pic>
      <p:sp>
        <p:nvSpPr>
          <p:cNvPr id="5" name="Rectangle 4"/>
          <p:cNvSpPr/>
          <p:nvPr/>
        </p:nvSpPr>
        <p:spPr>
          <a:xfrm>
            <a:off x="3842817" y="365125"/>
            <a:ext cx="2621230" cy="740652"/>
          </a:xfrm>
          <a:prstGeom prst="rect">
            <a:avLst/>
          </a:prstGeom>
        </p:spPr>
        <p:txBody>
          <a:bodyPr wrap="none">
            <a:spAutoFit/>
          </a:bodyPr>
          <a:lstStyle/>
          <a:p>
            <a:pPr>
              <a:lnSpc>
                <a:spcPct val="130000"/>
              </a:lnSpc>
              <a:spcAft>
                <a:spcPts val="0"/>
              </a:spcAft>
            </a:pPr>
            <a:r>
              <a:rPr lang="vi-VN" sz="3600" b="1" dirty="0">
                <a:solidFill>
                  <a:srgbClr val="0070C0"/>
                </a:solidFill>
                <a:latin typeface="Times New Roman" panose="02020603050405020304" pitchFamily="18" charset="0"/>
                <a:ea typeface="Times New Roman" panose="02020603050405020304" pitchFamily="18" charset="0"/>
              </a:rPr>
              <a:t>c. Lập dàn ý</a:t>
            </a:r>
            <a:endParaRPr lang="en-US" sz="36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905163" y="735451"/>
            <a:ext cx="10381673" cy="5909310"/>
          </a:xfrm>
          <a:prstGeom prst="rect">
            <a:avLst/>
          </a:prstGeom>
        </p:spPr>
        <p:txBody>
          <a:bodyPr wrap="square">
            <a:spAutoFit/>
          </a:bodyPr>
          <a:lstStyle/>
          <a:p>
            <a:pPr algn="just">
              <a:lnSpc>
                <a:spcPct val="150000"/>
              </a:lnSpc>
            </a:pP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Thân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endParaRPr lang="en-US" sz="2800" dirty="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en-US" sz="2800" b="1" dirty="0" err="1">
                <a:solidFill>
                  <a:srgbClr val="FF0000"/>
                </a:solidFill>
                <a:latin typeface="Times New Roman" panose="02020603050405020304" pitchFamily="18" charset="0"/>
                <a:cs typeface="Times New Roman" panose="02020603050405020304" pitchFamily="18" charset="0"/>
              </a:rPr>
              <a:t>Nêu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ngắn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gọn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nội</a:t>
            </a:r>
            <a:r>
              <a:rPr lang="en-US" sz="2800" b="1" dirty="0">
                <a:solidFill>
                  <a:srgbClr val="FF0000"/>
                </a:solidFill>
                <a:latin typeface="Times New Roman" panose="02020603050405020304" pitchFamily="18" charset="0"/>
                <a:cs typeface="Times New Roman" panose="02020603050405020304" pitchFamily="18" charset="0"/>
              </a:rPr>
              <a:t> dung </a:t>
            </a:r>
            <a:r>
              <a:rPr lang="en-US" sz="2800" b="1" dirty="0" err="1">
                <a:solidFill>
                  <a:srgbClr val="FF0000"/>
                </a:solidFill>
                <a:latin typeface="Times New Roman" panose="02020603050405020304" pitchFamily="18" charset="0"/>
                <a:cs typeface="Times New Roman" panose="02020603050405020304" pitchFamily="18" charset="0"/>
              </a:rPr>
              <a:t>chính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truyện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ngắn</a:t>
            </a:r>
            <a:r>
              <a:rPr lang="en-US" sz="2800" b="1" dirty="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gái</a:t>
            </a:r>
            <a:r>
              <a:rPr lang="en-US" sz="2800" dirty="0">
                <a:latin typeface="Times New Roman" panose="02020603050405020304" pitchFamily="18" charset="0"/>
                <a:cs typeface="Times New Roman" panose="02020603050405020304" pitchFamily="18" charset="0"/>
              </a:rPr>
              <a:t>: Thao, </a:t>
            </a:r>
            <a:r>
              <a:rPr lang="en-US" sz="2800" dirty="0" err="1">
                <a:latin typeface="Times New Roman" panose="02020603050405020304" pitchFamily="18" charset="0"/>
                <a:cs typeface="Times New Roman" panose="02020603050405020304" pitchFamily="18" charset="0"/>
              </a:rPr>
              <a:t>Nho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Ba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niên</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bom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bay </a:t>
            </a:r>
            <a:r>
              <a:rPr lang="en-US" sz="2800" dirty="0" err="1">
                <a:latin typeface="Times New Roman" panose="02020603050405020304" pitchFamily="18" charset="0"/>
                <a:cs typeface="Times New Roman" panose="02020603050405020304" pitchFamily="18" charset="0"/>
              </a:rPr>
              <a:t>ném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bom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bom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bom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Thao </a:t>
            </a:r>
            <a:r>
              <a:rPr lang="en-US" sz="2800" dirty="0" err="1">
                <a:latin typeface="Times New Roman" panose="02020603050405020304" pitchFamily="18" charset="0"/>
                <a:cs typeface="Times New Roman" panose="02020603050405020304" pitchFamily="18" charset="0"/>
              </a:rPr>
              <a:t>chăm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tĩnh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dâng</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409774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barn(inVertical)">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barn(inVertical)">
                                      <p:cBhvr>
                                        <p:cTn id="24" dur="5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barn(inVertical)">
                                      <p:cBhvr>
                                        <p:cTn id="2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7001164"/>
          </a:xfrm>
        </p:spPr>
      </p:pic>
      <p:sp>
        <p:nvSpPr>
          <p:cNvPr id="5" name="Rectangle 4"/>
          <p:cNvSpPr/>
          <p:nvPr/>
        </p:nvSpPr>
        <p:spPr>
          <a:xfrm>
            <a:off x="3842817" y="365125"/>
            <a:ext cx="2621230" cy="740652"/>
          </a:xfrm>
          <a:prstGeom prst="rect">
            <a:avLst/>
          </a:prstGeom>
        </p:spPr>
        <p:txBody>
          <a:bodyPr wrap="none">
            <a:spAutoFit/>
          </a:bodyPr>
          <a:lstStyle/>
          <a:p>
            <a:pPr>
              <a:lnSpc>
                <a:spcPct val="130000"/>
              </a:lnSpc>
              <a:spcAft>
                <a:spcPts val="0"/>
              </a:spcAft>
            </a:pPr>
            <a:r>
              <a:rPr lang="vi-VN" sz="3600" b="1" dirty="0">
                <a:solidFill>
                  <a:srgbClr val="0070C0"/>
                </a:solidFill>
                <a:latin typeface="Times New Roman" panose="02020603050405020304" pitchFamily="18" charset="0"/>
                <a:ea typeface="Times New Roman" panose="02020603050405020304" pitchFamily="18" charset="0"/>
              </a:rPr>
              <a:t>c. Lập dàn ý</a:t>
            </a:r>
            <a:endParaRPr lang="en-US" sz="36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905163" y="735451"/>
            <a:ext cx="10381673" cy="4616648"/>
          </a:xfrm>
          <a:prstGeom prst="rect">
            <a:avLst/>
          </a:prstGeom>
        </p:spPr>
        <p:txBody>
          <a:bodyPr wrap="square">
            <a:spAutoFit/>
          </a:bodyPr>
          <a:lstStyle/>
          <a:p>
            <a:pPr algn="just">
              <a:lnSpc>
                <a:spcPct val="150000"/>
              </a:lnSpc>
            </a:pP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Thân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endParaRPr lang="en-US" sz="2800" dirty="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en-US" sz="2800" b="1" dirty="0" err="1">
                <a:solidFill>
                  <a:srgbClr val="FF0000"/>
                </a:solidFill>
                <a:latin typeface="Times New Roman" panose="02020603050405020304" pitchFamily="18" charset="0"/>
                <a:cs typeface="Times New Roman" panose="02020603050405020304" pitchFamily="18" charset="0"/>
              </a:rPr>
              <a:t>Nêu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chủ</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truyện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ngắn</a:t>
            </a:r>
            <a:r>
              <a:rPr lang="en-US" sz="2800" b="1" dirty="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en-US" sz="2800" dirty="0">
                <a:latin typeface="Times New Roman" panose="02020603050405020304" pitchFamily="18" charset="0"/>
                <a:cs typeface="Times New Roman" panose="02020603050405020304" pitchFamily="18" charset="0"/>
              </a:rPr>
              <a:t>- Ca </a:t>
            </a:r>
            <a:r>
              <a:rPr lang="en-US" sz="2800" dirty="0" err="1">
                <a:latin typeface="Times New Roman" panose="02020603050405020304" pitchFamily="18" charset="0"/>
                <a:cs typeface="Times New Roman" panose="02020603050405020304" pitchFamily="18" charset="0"/>
              </a:rPr>
              <a:t>ngợi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khổ</a:t>
            </a:r>
            <a:r>
              <a:rPr lang="en-US" sz="2800" dirty="0">
                <a:latin typeface="Times New Roman" panose="02020603050405020304" pitchFamily="18" charset="0"/>
                <a:cs typeface="Times New Roman" panose="02020603050405020304" pitchFamily="18" charset="0"/>
              </a:rPr>
              <a:t>, hi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Sơn</a:t>
            </a:r>
            <a:r>
              <a:rPr lang="en-US" sz="2800" dirty="0">
                <a:latin typeface="Times New Roman" panose="02020603050405020304" pitchFamily="18" charset="0"/>
                <a:cs typeface="Times New Roman" panose="02020603050405020304" pitchFamily="18" charset="0"/>
              </a:rPr>
              <a:t>.</a:t>
            </a:r>
          </a:p>
          <a:p>
            <a:pPr algn="just">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ca </a:t>
            </a:r>
            <a:r>
              <a:rPr lang="en-US" sz="2800" dirty="0" err="1">
                <a:latin typeface="Times New Roman" panose="02020603050405020304" pitchFamily="18" charset="0"/>
                <a:cs typeface="Times New Roman" panose="02020603050405020304" pitchFamily="18" charset="0"/>
              </a:rPr>
              <a:t>ngợi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Mỹ</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3523113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barn(inVertical)">
                                      <p:cBhvr>
                                        <p:cTn id="14" dur="500"/>
                                        <p:tgtEl>
                                          <p:spTgt spid="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1000"/>
                                        <p:tgtEl>
                                          <p:spTgt spid="6">
                                            <p:txEl>
                                              <p:pRg st="3" end="3"/>
                                            </p:txEl>
                                          </p:spTgt>
                                        </p:tgtEl>
                                      </p:cBhvr>
                                    </p:animEffect>
                                    <p:anim calcmode="lin" valueType="num">
                                      <p:cBhvr>
                                        <p:cTn id="2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7001164"/>
          </a:xfrm>
        </p:spPr>
      </p:pic>
      <p:sp>
        <p:nvSpPr>
          <p:cNvPr id="5" name="Rectangle 4"/>
          <p:cNvSpPr/>
          <p:nvPr/>
        </p:nvSpPr>
        <p:spPr>
          <a:xfrm>
            <a:off x="3842817" y="365125"/>
            <a:ext cx="2621230" cy="740652"/>
          </a:xfrm>
          <a:prstGeom prst="rect">
            <a:avLst/>
          </a:prstGeom>
        </p:spPr>
        <p:txBody>
          <a:bodyPr wrap="none">
            <a:spAutoFit/>
          </a:bodyPr>
          <a:lstStyle/>
          <a:p>
            <a:pPr>
              <a:lnSpc>
                <a:spcPct val="130000"/>
              </a:lnSpc>
              <a:spcAft>
                <a:spcPts val="0"/>
              </a:spcAft>
            </a:pPr>
            <a:r>
              <a:rPr lang="vi-VN" sz="3600" b="1" dirty="0">
                <a:solidFill>
                  <a:srgbClr val="0070C0"/>
                </a:solidFill>
                <a:latin typeface="Times New Roman" panose="02020603050405020304" pitchFamily="18" charset="0"/>
                <a:ea typeface="Times New Roman" panose="02020603050405020304" pitchFamily="18" charset="0"/>
              </a:rPr>
              <a:t>c. Lập dàn ý</a:t>
            </a:r>
            <a:endParaRPr lang="en-US" sz="36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905163" y="735451"/>
            <a:ext cx="10381673" cy="5478423"/>
          </a:xfrm>
          <a:prstGeom prst="rect">
            <a:avLst/>
          </a:prstGeom>
        </p:spPr>
        <p:txBody>
          <a:bodyPr wrap="square">
            <a:spAutoFit/>
          </a:bodyPr>
          <a:lstStyle/>
          <a:p>
            <a:pPr algn="just">
              <a:lnSpc>
                <a:spcPct val="150000"/>
              </a:lnSpc>
            </a:pP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Thân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endParaRPr lang="en-US" sz="2800" dirty="0">
              <a:solidFill>
                <a:srgbClr val="FF0000"/>
              </a:solidFill>
              <a:latin typeface="Times New Roman" panose="02020603050405020304" pitchFamily="18" charset="0"/>
              <a:cs typeface="Times New Roman" panose="02020603050405020304" pitchFamily="18" charset="0"/>
            </a:endParaRPr>
          </a:p>
          <a:p>
            <a:pPr algn="just"/>
            <a:r>
              <a:rPr lang="en-US" sz="2800" b="1" dirty="0" err="1">
                <a:solidFill>
                  <a:srgbClr val="FF0000"/>
                </a:solidFill>
                <a:latin typeface="Times New Roman" panose="02020603050405020304" pitchFamily="18" charset="0"/>
                <a:cs typeface="Times New Roman" panose="02020603050405020304" pitchFamily="18" charset="0"/>
              </a:rPr>
              <a:t>Chỉ</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phân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tích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dụng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một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số</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nét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đặc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sắc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thức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nghệ</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thuật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phẩm</a:t>
            </a:r>
            <a:r>
              <a:rPr lang="en-US" sz="2800" b="1" dirty="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a:t>
            </a:r>
            <a:r>
              <a:rPr lang="en-US" sz="2800" b="1" i="1" dirty="0" err="1">
                <a:latin typeface="Times New Roman" panose="02020603050405020304" pitchFamily="18" charset="0"/>
                <a:cs typeface="Times New Roman" panose="02020603050405020304" pitchFamily="18" charset="0"/>
              </a:rPr>
              <a:t>Các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đặc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sắc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nghệ</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thuật</a:t>
            </a:r>
            <a:r>
              <a:rPr lang="en-US" sz="2800" b="1"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sảo</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Ngôn ngữ và giọng điệu: Ngôn ngữ trần thuật phù hợp với nhân vật kể chuyện – một cô gái thanh niên xung phong trẻ trung người Hà Nội – tạo cho tác phẩm có giọng điệu và ngôn ngữ tự nhiên, gần với khẩu ngữ, trẻ trung và có chất nữ tính.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118102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barn(inVertical)">
                                      <p:cBhvr>
                                        <p:cTn id="14" dur="500"/>
                                        <p:tgtEl>
                                          <p:spTgt spid="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barn(inVertical)">
                                      <p:cBhvr>
                                        <p:cTn id="19" dur="5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barn(inVertical)">
                                      <p:cBhvr>
                                        <p:cTn id="24" dur="500"/>
                                        <p:tgtEl>
                                          <p:spTgt spid="6">
                                            <p:txEl>
                                              <p:pRg st="3" end="3"/>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arn(inVertical)">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7001164"/>
          </a:xfrm>
        </p:spPr>
      </p:pic>
      <p:sp>
        <p:nvSpPr>
          <p:cNvPr id="5" name="Rectangle 4"/>
          <p:cNvSpPr/>
          <p:nvPr/>
        </p:nvSpPr>
        <p:spPr>
          <a:xfrm>
            <a:off x="3842817" y="365125"/>
            <a:ext cx="2621230" cy="740652"/>
          </a:xfrm>
          <a:prstGeom prst="rect">
            <a:avLst/>
          </a:prstGeom>
        </p:spPr>
        <p:txBody>
          <a:bodyPr wrap="none">
            <a:spAutoFit/>
          </a:bodyPr>
          <a:lstStyle/>
          <a:p>
            <a:pPr>
              <a:lnSpc>
                <a:spcPct val="130000"/>
              </a:lnSpc>
              <a:spcAft>
                <a:spcPts val="0"/>
              </a:spcAft>
            </a:pPr>
            <a:r>
              <a:rPr lang="vi-VN" sz="3600" b="1" dirty="0">
                <a:solidFill>
                  <a:srgbClr val="0070C0"/>
                </a:solidFill>
                <a:latin typeface="Times New Roman" panose="02020603050405020304" pitchFamily="18" charset="0"/>
                <a:ea typeface="Times New Roman" panose="02020603050405020304" pitchFamily="18" charset="0"/>
              </a:rPr>
              <a:t>c. Lập dàn ý</a:t>
            </a:r>
            <a:endParaRPr lang="en-US" sz="36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905163" y="735451"/>
            <a:ext cx="10381673" cy="6186309"/>
          </a:xfrm>
          <a:prstGeom prst="rect">
            <a:avLst/>
          </a:prstGeom>
        </p:spPr>
        <p:txBody>
          <a:bodyPr wrap="square">
            <a:spAutoFit/>
          </a:bodyPr>
          <a:lstStyle/>
          <a:p>
            <a:pPr algn="just">
              <a:lnSpc>
                <a:spcPct val="150000"/>
              </a:lnSpc>
            </a:pP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Thân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endParaRPr lang="en-US" sz="2800" dirty="0">
              <a:solidFill>
                <a:srgbClr val="FF0000"/>
              </a:solidFill>
              <a:latin typeface="Times New Roman" panose="02020603050405020304" pitchFamily="18" charset="0"/>
              <a:cs typeface="Times New Roman" panose="02020603050405020304" pitchFamily="18" charset="0"/>
            </a:endParaRPr>
          </a:p>
          <a:p>
            <a:pPr algn="just"/>
            <a:r>
              <a:rPr lang="en-US" sz="2800" b="1" dirty="0" err="1">
                <a:solidFill>
                  <a:srgbClr val="FF0000"/>
                </a:solidFill>
                <a:latin typeface="Times New Roman" panose="02020603050405020304" pitchFamily="18" charset="0"/>
                <a:cs typeface="Times New Roman" panose="02020603050405020304" pitchFamily="18" charset="0"/>
              </a:rPr>
              <a:t>Chỉ</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phân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tích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dụng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một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số</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nét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đặc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sắc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thức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nghệ</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thuật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phẩm</a:t>
            </a:r>
            <a:r>
              <a:rPr lang="en-US" sz="2800" b="1" dirty="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a:t>
            </a:r>
            <a:r>
              <a:rPr lang="en-US" sz="2800" b="1" i="1" dirty="0" err="1">
                <a:latin typeface="Times New Roman" panose="02020603050405020304" pitchFamily="18" charset="0"/>
                <a:cs typeface="Times New Roman" panose="02020603050405020304" pitchFamily="18" charset="0"/>
              </a:rPr>
              <a:t>Các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đặc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sắc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nghệ</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thuật</a:t>
            </a:r>
            <a:r>
              <a:rPr lang="en-US" sz="2800" b="1"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vi-VN" dirty="0"/>
              <a:t> </a:t>
            </a:r>
            <a:endParaRPr lang="en-US" dirty="0"/>
          </a:p>
          <a:p>
            <a:pPr marL="457200" indent="-457200" algn="just">
              <a:lnSpc>
                <a:spcPct val="150000"/>
              </a:lnSpc>
              <a:buFontTx/>
              <a:buChar char="-"/>
            </a:pPr>
            <a:r>
              <a:rPr lang="en-US" sz="2800" dirty="0" err="1" smtClean="0">
                <a:latin typeface="Times New Roman" panose="02020603050405020304" pitchFamily="18" charset="0"/>
                <a:cs typeface="Times New Roman" panose="02020603050405020304" pitchFamily="18" charset="0"/>
              </a:rPr>
              <a:t>Lời</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nhịp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nhịp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chậm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kỷ</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tranh</a:t>
            </a:r>
            <a:endParaRPr lang="en-US" sz="2800" dirty="0" smtClean="0">
              <a:latin typeface="Times New Roman" panose="02020603050405020304" pitchFamily="18" charset="0"/>
              <a:cs typeface="Times New Roman" panose="02020603050405020304" pitchFamily="18" charset="0"/>
            </a:endParaRPr>
          </a:p>
          <a:p>
            <a:pPr algn="just">
              <a:lnSpc>
                <a:spcPct val="150000"/>
              </a:lnSpc>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493731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animEffect transition="in" filter="barn(inVertical)">
                                      <p:cBhvr>
                                        <p:cTn id="14"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7001164"/>
          </a:xfrm>
        </p:spPr>
      </p:pic>
      <p:sp>
        <p:nvSpPr>
          <p:cNvPr id="5" name="Rectangle 4"/>
          <p:cNvSpPr/>
          <p:nvPr/>
        </p:nvSpPr>
        <p:spPr>
          <a:xfrm>
            <a:off x="3842817" y="365125"/>
            <a:ext cx="2621230" cy="740652"/>
          </a:xfrm>
          <a:prstGeom prst="rect">
            <a:avLst/>
          </a:prstGeom>
        </p:spPr>
        <p:txBody>
          <a:bodyPr wrap="none">
            <a:spAutoFit/>
          </a:bodyPr>
          <a:lstStyle/>
          <a:p>
            <a:pPr>
              <a:lnSpc>
                <a:spcPct val="130000"/>
              </a:lnSpc>
              <a:spcAft>
                <a:spcPts val="0"/>
              </a:spcAft>
            </a:pPr>
            <a:r>
              <a:rPr lang="vi-VN" sz="3600" b="1" dirty="0">
                <a:solidFill>
                  <a:srgbClr val="0070C0"/>
                </a:solidFill>
                <a:latin typeface="Times New Roman" panose="02020603050405020304" pitchFamily="18" charset="0"/>
                <a:ea typeface="Times New Roman" panose="02020603050405020304" pitchFamily="18" charset="0"/>
              </a:rPr>
              <a:t>c. Lập dàn ý</a:t>
            </a:r>
            <a:endParaRPr lang="en-US" sz="36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905163" y="735451"/>
            <a:ext cx="10381673" cy="6401753"/>
          </a:xfrm>
          <a:prstGeom prst="rect">
            <a:avLst/>
          </a:prstGeom>
        </p:spPr>
        <p:txBody>
          <a:bodyPr wrap="square">
            <a:spAutoFit/>
          </a:bodyPr>
          <a:lstStyle/>
          <a:p>
            <a:pPr algn="just">
              <a:lnSpc>
                <a:spcPct val="150000"/>
              </a:lnSpc>
            </a:pP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Thân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endParaRPr lang="en-US" sz="2800" dirty="0">
              <a:solidFill>
                <a:srgbClr val="FF0000"/>
              </a:solidFill>
              <a:latin typeface="Times New Roman" panose="02020603050405020304" pitchFamily="18" charset="0"/>
              <a:cs typeface="Times New Roman" panose="02020603050405020304" pitchFamily="18" charset="0"/>
            </a:endParaRPr>
          </a:p>
          <a:p>
            <a:pPr algn="just"/>
            <a:r>
              <a:rPr lang="en-US" sz="2800" b="1" dirty="0" err="1">
                <a:solidFill>
                  <a:srgbClr val="FF0000"/>
                </a:solidFill>
                <a:latin typeface="Times New Roman" panose="02020603050405020304" pitchFamily="18" charset="0"/>
                <a:cs typeface="Times New Roman" panose="02020603050405020304" pitchFamily="18" charset="0"/>
              </a:rPr>
              <a:t>Chỉ</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phân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tích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dụng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một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số</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nét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đặc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sắc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thức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nghệ</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thuật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phẩm</a:t>
            </a:r>
            <a:r>
              <a:rPr lang="en-US" sz="2800" b="1" dirty="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a:p>
            <a:pPr algn="just"/>
            <a:r>
              <a:rPr lang="vi-VN" dirty="0"/>
              <a:t/>
            </a:r>
            <a:br>
              <a:rPr lang="vi-VN" dirty="0"/>
            </a:br>
            <a:r>
              <a:rPr lang="en-US" sz="2800" b="1" i="1" dirty="0">
                <a:latin typeface="Times New Roman" panose="02020603050405020304" pitchFamily="18" charset="0"/>
                <a:cs typeface="Times New Roman" panose="02020603050405020304" pitchFamily="18" charset="0"/>
              </a:rPr>
              <a:t>*</a:t>
            </a:r>
            <a:r>
              <a:rPr lang="en-US" sz="2800" b="1" i="1" dirty="0" err="1">
                <a:latin typeface="Times New Roman" panose="02020603050405020304" pitchFamily="18" charset="0"/>
                <a:cs typeface="Times New Roman" panose="02020603050405020304" pitchFamily="18" charset="0"/>
              </a:rPr>
              <a:t>Tập</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trung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phân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tích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kĩ</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lưỡng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những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nghệ</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thuật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tiêu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biểu</a:t>
            </a:r>
            <a:r>
              <a:rPr lang="en-US" sz="2800" b="1"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r>
              <a:rPr lang="en-US" sz="2800" b="1"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a:t>
            </a:r>
          </a:p>
          <a:p>
            <a:pPr algn="just"/>
            <a:r>
              <a:rPr lang="vi-VN" sz="2800" dirty="0">
                <a:latin typeface="Times New Roman" panose="02020603050405020304" pitchFamily="18" charset="0"/>
                <a:cs typeface="Times New Roman" panose="02020603050405020304" pitchFamily="18" charset="0"/>
              </a:rPr>
              <a:t>+ Nhân vật tự quan sát và đánh giá về mình ở phần đầu truyện: Ở phần đầu truyện, cô tự quan sát và đánh giá về mình rằng: “Tôi là một cô gái khá. Hai bím tóc dày…cái nhìn sao mà xa xăm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ai</a:t>
            </a:r>
            <a:r>
              <a:rPr lang="en-US" sz="2800" dirty="0">
                <a:latin typeface="Times New Roman" panose="02020603050405020304" pitchFamily="18" charset="0"/>
                <a:cs typeface="Times New Roman" panose="02020603050405020304" pitchFamily="18" charset="0"/>
              </a:rPr>
              <a:t>.</a:t>
            </a:r>
          </a:p>
          <a:p>
            <a:pPr algn="just"/>
            <a:r>
              <a:rPr lang="en-US" sz="28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a:t>
            </a:r>
            <a:r>
              <a:rPr lang="en-US" sz="2800" dirty="0">
                <a:solidFill>
                  <a:srgbClr val="7030A0"/>
                </a:solidFill>
                <a:latin typeface="Times New Roman" panose="02020603050405020304" pitchFamily="18" charset="0"/>
                <a:cs typeface="Times New Roman" panose="02020603050405020304" pitchFamily="18" charset="0"/>
              </a:rPr>
              <a:t>Đ</a:t>
            </a:r>
            <a:r>
              <a:rPr lang="vi-VN" sz="2800" dirty="0">
                <a:solidFill>
                  <a:srgbClr val="7030A0"/>
                </a:solidFill>
                <a:latin typeface="Times New Roman" panose="02020603050405020304" pitchFamily="18" charset="0"/>
                <a:cs typeface="Times New Roman" panose="02020603050405020304" pitchFamily="18" charset="0"/>
              </a:rPr>
              <a:t>ó là những nét tâm lí rất tự nhiên và phù hợp với nhân vật bởi Phương Định chỉ vừa mới bước qua tuổi học trò hồn nhiên, vô tư.</a:t>
            </a:r>
            <a:endParaRPr lang="en-US" sz="2800" dirty="0">
              <a:solidFill>
                <a:srgbClr val="7030A0"/>
              </a:solidFill>
              <a:latin typeface="Times New Roman" panose="02020603050405020304" pitchFamily="18" charset="0"/>
              <a:cs typeface="Times New Roman" panose="02020603050405020304" pitchFamily="18" charset="0"/>
            </a:endParaRPr>
          </a:p>
          <a:p>
            <a:pPr algn="just">
              <a:lnSpc>
                <a:spcPct val="150000"/>
              </a:lnSpc>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637295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barn(inVertical)">
                                      <p:cBhvr>
                                        <p:cTn id="14" dur="500"/>
                                        <p:tgtEl>
                                          <p:spTgt spid="6">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barn(inVertical)">
                                      <p:cBhvr>
                                        <p:cTn id="19" dur="500"/>
                                        <p:tgtEl>
                                          <p:spTgt spid="6">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barn(inVertical)">
                                      <p:cBhvr>
                                        <p:cTn id="24" dur="500"/>
                                        <p:tgtEl>
                                          <p:spTgt spid="6">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barn(inVertical)">
                                      <p:cBhvr>
                                        <p:cTn id="29"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7001164"/>
          </a:xfrm>
        </p:spPr>
      </p:pic>
      <p:sp>
        <p:nvSpPr>
          <p:cNvPr id="5" name="Rectangle 4"/>
          <p:cNvSpPr/>
          <p:nvPr/>
        </p:nvSpPr>
        <p:spPr>
          <a:xfrm>
            <a:off x="3842817" y="365125"/>
            <a:ext cx="2621230" cy="740652"/>
          </a:xfrm>
          <a:prstGeom prst="rect">
            <a:avLst/>
          </a:prstGeom>
        </p:spPr>
        <p:txBody>
          <a:bodyPr wrap="none">
            <a:spAutoFit/>
          </a:bodyPr>
          <a:lstStyle/>
          <a:p>
            <a:pPr>
              <a:lnSpc>
                <a:spcPct val="130000"/>
              </a:lnSpc>
              <a:spcAft>
                <a:spcPts val="0"/>
              </a:spcAft>
            </a:pPr>
            <a:r>
              <a:rPr lang="vi-VN" sz="3600" b="1" dirty="0">
                <a:solidFill>
                  <a:srgbClr val="0070C0"/>
                </a:solidFill>
                <a:latin typeface="Times New Roman" panose="02020603050405020304" pitchFamily="18" charset="0"/>
                <a:ea typeface="Times New Roman" panose="02020603050405020304" pitchFamily="18" charset="0"/>
              </a:rPr>
              <a:t>c. Lập dàn ý</a:t>
            </a:r>
            <a:endParaRPr lang="en-US" sz="36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424873" y="735451"/>
            <a:ext cx="11508509" cy="6263253"/>
          </a:xfrm>
          <a:prstGeom prst="rect">
            <a:avLst/>
          </a:prstGeom>
        </p:spPr>
        <p:txBody>
          <a:bodyPr wrap="square">
            <a:spAutoFit/>
          </a:bodyPr>
          <a:lstStyle/>
          <a:p>
            <a:pPr algn="just">
              <a:lnSpc>
                <a:spcPct val="150000"/>
              </a:lnSpc>
            </a:pP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Thân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bài</a:t>
            </a:r>
            <a:endParaRPr lang="en-US" dirty="0" smtClean="0"/>
          </a:p>
          <a:p>
            <a:pPr algn="just">
              <a:lnSpc>
                <a:spcPct val="150000"/>
              </a:lnSpc>
            </a:pPr>
            <a:r>
              <a:rPr lang="en-US" sz="2800" b="1" i="1" dirty="0" smtClean="0">
                <a:latin typeface="Times New Roman" panose="02020603050405020304" pitchFamily="18" charset="0"/>
                <a:cs typeface="Times New Roman" panose="02020603050405020304" pitchFamily="18" charset="0"/>
              </a:rPr>
              <a:t>*</a:t>
            </a:r>
            <a:r>
              <a:rPr lang="en-US" sz="2800" b="1" i="1" dirty="0" err="1" smtClean="0">
                <a:latin typeface="Times New Roman" panose="02020603050405020304" pitchFamily="18" charset="0"/>
                <a:cs typeface="Times New Roman" panose="02020603050405020304" pitchFamily="18" charset="0"/>
              </a:rPr>
              <a:t>Tập</a:t>
            </a:r>
            <a:r>
              <a:rPr lang="en-US" sz="2800" b="1" i="1" dirty="0" smtClean="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trung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phân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tích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kĩ</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lưỡng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những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nghệ</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thuật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tiêu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biểu</a:t>
            </a:r>
            <a:r>
              <a:rPr lang="en-US" sz="2800" b="1"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r>
              <a:rPr lang="vi-VN" sz="2500" dirty="0" smtClean="0">
                <a:latin typeface="Times New Roman" panose="02020603050405020304" pitchFamily="18" charset="0"/>
                <a:cs typeface="Times New Roman" panose="02020603050405020304" pitchFamily="18" charset="0"/>
              </a:rPr>
              <a:t>+ </a:t>
            </a:r>
            <a:r>
              <a:rPr lang="vi-VN" sz="2500" dirty="0">
                <a:latin typeface="Times New Roman" panose="02020603050405020304" pitchFamily="18" charset="0"/>
                <a:cs typeface="Times New Roman" panose="02020603050405020304" pitchFamily="18" charset="0"/>
              </a:rPr>
              <a:t>Tâm trạng của Phương Định trong một lần phá bom: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Tâm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tôi</a:t>
            </a:r>
            <a:r>
              <a:rPr lang="en-US" sz="2500" dirty="0">
                <a:latin typeface="Times New Roman" panose="02020603050405020304" pitchFamily="18" charset="0"/>
                <a:cs typeface="Times New Roman" panose="02020603050405020304" pitchFamily="18" charset="0"/>
              </a:rPr>
              <a:t>” ở </a:t>
            </a:r>
            <a:r>
              <a:rPr lang="en-US" sz="2500" dirty="0" err="1">
                <a:latin typeface="Times New Roman" panose="02020603050405020304" pitchFamily="18" charset="0"/>
                <a:cs typeface="Times New Roman" panose="02020603050405020304" pitchFamily="18" charset="0"/>
              </a:rPr>
              <a:t>đoạn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này</a:t>
            </a:r>
            <a:r>
              <a:rPr lang="en-US" sz="2500" dirty="0">
                <a:latin typeface="Times New Roman" panose="02020603050405020304" pitchFamily="18" charset="0"/>
                <a:cs typeface="Times New Roman" panose="02020603050405020304" pitchFamily="18" charset="0"/>
              </a:rPr>
              <a:t> đ</a:t>
            </a:r>
            <a:r>
              <a:rPr lang="vi-VN" sz="2500" dirty="0">
                <a:latin typeface="Times New Roman" panose="02020603050405020304" pitchFamily="18" charset="0"/>
                <a:cs typeface="Times New Roman" panose="02020603050405020304" pitchFamily="18" charset="0"/>
              </a:rPr>
              <a:t>ược miêu tả hết sức chi tiết và chân thực. Khi đến gần quả bom cô cũng sợ nhưng “cảm thấy ánh mắt các chiến sĩ dõi theo mình”, lòng dũng cảm, lòng tự trọng trong cô được kích thích nên cô “không sợ nữa”. Và khi đã ở bên quả bom, kề sát với cái chết có thể đến tức khắc, từng cảm giác của cô như cũng trở nên sắc nhọn hơn và căng như dây đàn</a:t>
            </a:r>
            <a:r>
              <a:rPr lang="en-US" sz="2500" dirty="0">
                <a:latin typeface="Times New Roman" panose="02020603050405020304" pitchFamily="18" charset="0"/>
                <a:cs typeface="Times New Roman" panose="02020603050405020304" pitchFamily="18" charset="0"/>
              </a:rPr>
              <a:t>. </a:t>
            </a:r>
            <a:r>
              <a:rPr lang="vi-VN" sz="2500" dirty="0">
                <a:latin typeface="Times New Roman" panose="02020603050405020304" pitchFamily="18" charset="0"/>
                <a:cs typeface="Times New Roman" panose="02020603050405020304" pitchFamily="18" charset="0"/>
              </a:rPr>
              <a:t>Cô có nghĩ đến cái chết nhưng là cái chết rất mờ nhạt, không cụ thể. Khi bom nổ, dù ngực đau nhói, “mắt cay mãi mới mở ra được” nhưng cô vẫn chạy ngay tới chỗ bom nổ. </a:t>
            </a:r>
            <a:endParaRPr lang="en-US" sz="2500" dirty="0">
              <a:latin typeface="Times New Roman" panose="02020603050405020304" pitchFamily="18" charset="0"/>
              <a:cs typeface="Times New Roman" panose="02020603050405020304" pitchFamily="18" charset="0"/>
            </a:endParaRPr>
          </a:p>
          <a:p>
            <a:pPr algn="just"/>
            <a:r>
              <a:rPr lang="vi-VN" sz="2500" dirty="0">
                <a:latin typeface="Times New Roman" panose="02020603050405020304" pitchFamily="18" charset="0"/>
                <a:cs typeface="Times New Roman" panose="02020603050405020304" pitchFamily="18" charset="0"/>
              </a:rPr>
              <a:t>+ Cảm xúc trước trận mưa đá ở cuối truyện: Khi cơn mưa đá ập đến, cô vui thích cuống cuồng chạy ra nhặt đá, say sưa tận hưởng cơn mưa hồn nhiên như một đứa trẻ</a:t>
            </a:r>
            <a:r>
              <a:rPr lang="en-US" sz="2500" dirty="0">
                <a:latin typeface="Times New Roman" panose="02020603050405020304" pitchFamily="18" charset="0"/>
                <a:cs typeface="Times New Roman" panose="02020603050405020304" pitchFamily="18" charset="0"/>
              </a:rPr>
              <a:t>. </a:t>
            </a:r>
            <a:r>
              <a:rPr lang="vi-VN" sz="2500" dirty="0">
                <a:latin typeface="Times New Roman" panose="02020603050405020304" pitchFamily="18" charset="0"/>
                <a:cs typeface="Times New Roman" panose="02020603050405020304" pitchFamily="18" charset="0"/>
              </a:rPr>
              <a:t>Một dòng kí ức cùng nỗi nhớ da diết về gia đình, về thành phố thân thương trào dâng trong trí nhớ cô.</a:t>
            </a:r>
            <a:endParaRPr lang="en-US" sz="2500" dirty="0">
              <a:latin typeface="Times New Roman" panose="02020603050405020304" pitchFamily="18" charset="0"/>
              <a:cs typeface="Times New Roman" panose="02020603050405020304" pitchFamily="18" charset="0"/>
            </a:endParaRPr>
          </a:p>
          <a:p>
            <a:pPr algn="just">
              <a:lnSpc>
                <a:spcPct val="150000"/>
              </a:lnSpc>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114089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barn(inVertical)">
                                      <p:cBhvr>
                                        <p:cTn id="14" dur="500"/>
                                        <p:tgtEl>
                                          <p:spTgt spid="6">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barn(inVertical)">
                                      <p:cBhvr>
                                        <p:cTn id="1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7001164"/>
          </a:xfrm>
        </p:spPr>
      </p:pic>
      <p:sp>
        <p:nvSpPr>
          <p:cNvPr id="5" name="Rectangle 4"/>
          <p:cNvSpPr/>
          <p:nvPr/>
        </p:nvSpPr>
        <p:spPr>
          <a:xfrm>
            <a:off x="3741058" y="-81051"/>
            <a:ext cx="2350323" cy="668645"/>
          </a:xfrm>
          <a:prstGeom prst="rect">
            <a:avLst/>
          </a:prstGeom>
        </p:spPr>
        <p:txBody>
          <a:bodyPr wrap="none">
            <a:spAutoFit/>
          </a:bodyPr>
          <a:lstStyle/>
          <a:p>
            <a:pPr>
              <a:lnSpc>
                <a:spcPct val="130000"/>
              </a:lnSpc>
              <a:spcAft>
                <a:spcPts val="0"/>
              </a:spcAft>
            </a:pPr>
            <a:r>
              <a:rPr lang="vi-VN" sz="3200" b="1" dirty="0">
                <a:solidFill>
                  <a:srgbClr val="0070C0"/>
                </a:solidFill>
                <a:latin typeface="Times New Roman" panose="02020603050405020304" pitchFamily="18" charset="0"/>
                <a:ea typeface="Times New Roman" panose="02020603050405020304" pitchFamily="18" charset="0"/>
              </a:rPr>
              <a:t>c. Lập dàn ý</a:t>
            </a:r>
            <a:endParaRPr lang="en-US" sz="32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249381" y="466012"/>
            <a:ext cx="11683999" cy="6340197"/>
          </a:xfrm>
          <a:prstGeom prst="rect">
            <a:avLst/>
          </a:prstGeom>
        </p:spPr>
        <p:txBody>
          <a:bodyPr wrap="square">
            <a:spAutoFit/>
          </a:bodyPr>
          <a:lstStyle/>
          <a:p>
            <a:pPr algn="just">
              <a:lnSpc>
                <a:spcPct val="150000"/>
              </a:lnSpc>
            </a:pP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Thân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endParaRPr lang="en-US" sz="2800" dirty="0">
              <a:solidFill>
                <a:srgbClr val="FF0000"/>
              </a:solidFill>
              <a:latin typeface="Times New Roman" panose="02020603050405020304" pitchFamily="18" charset="0"/>
              <a:cs typeface="Times New Roman" panose="02020603050405020304" pitchFamily="18" charset="0"/>
            </a:endParaRPr>
          </a:p>
          <a:p>
            <a:pPr algn="just"/>
            <a:r>
              <a:rPr lang="en-US" sz="2800" b="1" dirty="0" err="1">
                <a:solidFill>
                  <a:srgbClr val="FF0000"/>
                </a:solidFill>
                <a:latin typeface="Times New Roman" panose="02020603050405020304" pitchFamily="18" charset="0"/>
                <a:cs typeface="Times New Roman" panose="02020603050405020304" pitchFamily="18" charset="0"/>
              </a:rPr>
              <a:t>Chỉ</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phân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tích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dụng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một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số</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nét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đặc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sắc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thức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nghệ</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thuật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phẩm</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dirty="0"/>
          </a:p>
          <a:p>
            <a:pPr algn="just"/>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Nghệ</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thuật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sử</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dụng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ngôi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kể</a:t>
            </a:r>
            <a:r>
              <a:rPr lang="en-US" sz="2200" b="1" dirty="0">
                <a:latin typeface="Times New Roman" panose="02020603050405020304" pitchFamily="18" charset="0"/>
                <a:cs typeface="Times New Roman" panose="02020603050405020304" pitchFamily="18" charset="0"/>
              </a:rPr>
              <a:t>: </a:t>
            </a:r>
          </a:p>
          <a:p>
            <a:pPr algn="just"/>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Truyện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trần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chuyện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cũng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lựa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chọn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như</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vậy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phù</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hợp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nội</a:t>
            </a:r>
            <a:r>
              <a:rPr lang="en-US" sz="2200" dirty="0">
                <a:latin typeface="Times New Roman" panose="02020603050405020304" pitchFamily="18" charset="0"/>
                <a:cs typeface="Times New Roman" panose="02020603050405020304" pitchFamily="18" charset="0"/>
              </a:rPr>
              <a:t> dung </a:t>
            </a:r>
            <a:r>
              <a:rPr lang="en-US" sz="2200" dirty="0" err="1">
                <a:latin typeface="Times New Roman" panose="02020603050405020304" pitchFamily="18" charset="0"/>
                <a:cs typeface="Times New Roman" panose="02020603050405020304" pitchFamily="18" charset="0"/>
              </a:rPr>
              <a:t>tác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thuận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miêu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tâm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hồn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xúc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suy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cuộc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thì</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chuyện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cụ</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giác</a:t>
            </a:r>
            <a:r>
              <a:rPr lang="en-US" sz="2200" dirty="0">
                <a:latin typeface="Times New Roman" panose="02020603050405020304" pitchFamily="18" charset="0"/>
                <a:cs typeface="Times New Roman" panose="02020603050405020304" pitchFamily="18" charset="0"/>
              </a:rPr>
              <a:t> tin </a:t>
            </a:r>
            <a:r>
              <a:rPr lang="en-US" sz="2200" dirty="0" err="1">
                <a:latin typeface="Times New Roman" panose="02020603050405020304" pitchFamily="18" charset="0"/>
                <a:cs typeface="Times New Roman" panose="02020603050405020304" pitchFamily="18" charset="0"/>
              </a:rPr>
              <a:t>vào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chuyện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ở </a:t>
            </a:r>
            <a:r>
              <a:rPr lang="en-US" sz="2200" dirty="0" err="1">
                <a:latin typeface="Times New Roman" panose="02020603050405020304" pitchFamily="18" charset="0"/>
                <a:cs typeface="Times New Roman" panose="02020603050405020304" pitchFamily="18" charset="0"/>
              </a:rPr>
              <a:t>đây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truyện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chiến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tranh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bom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chiến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đấu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nhưng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truyện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này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rõ</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nội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tâm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cô</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thanh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vẻ</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đẹp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tâm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hồn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hệ</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chiến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Mỹ</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cũng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do </a:t>
            </a:r>
            <a:r>
              <a:rPr lang="en-US" sz="2200" dirty="0" err="1">
                <a:latin typeface="Times New Roman" panose="02020603050405020304" pitchFamily="18" charset="0"/>
                <a:cs typeface="Times New Roman" panose="02020603050405020304" pitchFamily="18" charset="0"/>
              </a:rPr>
              <a:t>cách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lựa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chọn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giả</a:t>
            </a: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kể</a:t>
            </a:r>
            <a:r>
              <a:rPr lang="en-US" sz="2200" dirty="0">
                <a:latin typeface="Times New Roman" panose="02020603050405020304" pitchFamily="18" charset="0"/>
                <a:cs typeface="Times New Roman" panose="02020603050405020304" pitchFamily="18" charset="0"/>
              </a:rPr>
              <a:t> ở </a:t>
            </a:r>
            <a:r>
              <a:rPr lang="en-US" sz="2200" dirty="0" err="1">
                <a:latin typeface="Times New Roman" panose="02020603050405020304" pitchFamily="18" charset="0"/>
                <a:cs typeface="Times New Roman" panose="02020603050405020304" pitchFamily="18" charset="0"/>
              </a:rPr>
              <a:t>đây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cô</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trẻ</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Nội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tính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kỉ</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niệm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đẹp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thiếu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nữ</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này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cũng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điểm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nhìn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phù</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hợp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miêu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cuộc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chiến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đấu</a:t>
            </a:r>
            <a:r>
              <a:rPr lang="en-US" sz="2200" dirty="0">
                <a:latin typeface="Times New Roman" panose="02020603050405020304" pitchFamily="18" charset="0"/>
                <a:cs typeface="Times New Roman" panose="02020603050405020304" pitchFamily="18" charset="0"/>
              </a:rPr>
              <a:t> ở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trọng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điểm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tuyến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chuyện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thuận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việc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tâm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hồn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xúc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suy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phù</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hợp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nội</a:t>
            </a:r>
            <a:r>
              <a:rPr lang="en-US" sz="2200" dirty="0">
                <a:latin typeface="Times New Roman" panose="02020603050405020304" pitchFamily="18" charset="0"/>
                <a:cs typeface="Times New Roman" panose="02020603050405020304" pitchFamily="18" charset="0"/>
              </a:rPr>
              <a:t> dung </a:t>
            </a:r>
            <a:r>
              <a:rPr lang="en-US" sz="2200" dirty="0" err="1">
                <a:latin typeface="Times New Roman" panose="02020603050405020304" pitchFamily="18" charset="0"/>
                <a:cs typeface="Times New Roman" panose="02020603050405020304" pitchFamily="18" charset="0"/>
              </a:rPr>
              <a:t>tác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tăng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tính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chuyện</a:t>
            </a:r>
            <a:r>
              <a:rPr lang="en-US" sz="2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6458728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barn(inVertical)">
                                      <p:cBhvr>
                                        <p:cTn id="14" dur="500"/>
                                        <p:tgtEl>
                                          <p:spTgt spid="6">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barn(inVertical)">
                                      <p:cBhvr>
                                        <p:cTn id="1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7001164"/>
          </a:xfrm>
        </p:spPr>
      </p:pic>
      <p:sp>
        <p:nvSpPr>
          <p:cNvPr id="5" name="Rectangle 4"/>
          <p:cNvSpPr/>
          <p:nvPr/>
        </p:nvSpPr>
        <p:spPr>
          <a:xfrm>
            <a:off x="3842817" y="365125"/>
            <a:ext cx="2621230" cy="740652"/>
          </a:xfrm>
          <a:prstGeom prst="rect">
            <a:avLst/>
          </a:prstGeom>
        </p:spPr>
        <p:txBody>
          <a:bodyPr wrap="none">
            <a:spAutoFit/>
          </a:bodyPr>
          <a:lstStyle/>
          <a:p>
            <a:pPr>
              <a:lnSpc>
                <a:spcPct val="130000"/>
              </a:lnSpc>
              <a:spcAft>
                <a:spcPts val="0"/>
              </a:spcAft>
            </a:pPr>
            <a:r>
              <a:rPr lang="vi-VN" sz="3600" b="1" dirty="0">
                <a:solidFill>
                  <a:srgbClr val="0070C0"/>
                </a:solidFill>
                <a:latin typeface="Times New Roman" panose="02020603050405020304" pitchFamily="18" charset="0"/>
                <a:ea typeface="Times New Roman" panose="02020603050405020304" pitchFamily="18" charset="0"/>
              </a:rPr>
              <a:t>c. Lập dàn ý</a:t>
            </a:r>
            <a:endParaRPr lang="en-US" sz="36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461818" y="1470902"/>
            <a:ext cx="11508509" cy="4539191"/>
          </a:xfrm>
          <a:prstGeom prst="rect">
            <a:avLst/>
          </a:prstGeom>
        </p:spPr>
        <p:txBody>
          <a:bodyPr wrap="square">
            <a:spAutoFit/>
          </a:bodyPr>
          <a:lstStyle/>
          <a:p>
            <a:pPr algn="just"/>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Kết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endParaRPr lang="en-US" sz="2800" dirty="0">
              <a:solidFill>
                <a:srgbClr val="FF0000"/>
              </a:solidFill>
              <a:latin typeface="Times New Roman" panose="02020603050405020304" pitchFamily="18" charset="0"/>
              <a:cs typeface="Times New Roman" panose="02020603050405020304" pitchFamily="18" charset="0"/>
            </a:endParaRPr>
          </a:p>
          <a:p>
            <a:pPr algn="just"/>
            <a:r>
              <a:rPr lang="en-US" sz="2800" b="1" dirty="0" err="1">
                <a:solidFill>
                  <a:srgbClr val="FF0000"/>
                </a:solidFill>
                <a:latin typeface="Times New Roman" panose="02020603050405020304" pitchFamily="18" charset="0"/>
                <a:cs typeface="Times New Roman" panose="02020603050405020304" pitchFamily="18" charset="0"/>
              </a:rPr>
              <a:t>Khẳng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định</a:t>
            </a:r>
            <a:r>
              <a:rPr lang="en-US" sz="2800" b="1" dirty="0">
                <a:solidFill>
                  <a:srgbClr val="FF0000"/>
                </a:solidFill>
                <a:latin typeface="Times New Roman" panose="02020603050405020304" pitchFamily="18" charset="0"/>
                <a:cs typeface="Times New Roman" panose="02020603050405020304" pitchFamily="18" charset="0"/>
              </a:rPr>
              <a:t> ý </a:t>
            </a:r>
            <a:r>
              <a:rPr lang="en-US" sz="2800" b="1" dirty="0" err="1">
                <a:solidFill>
                  <a:srgbClr val="FF0000"/>
                </a:solidFill>
                <a:latin typeface="Times New Roman" panose="02020603050405020304" pitchFamily="18" charset="0"/>
                <a:cs typeface="Times New Roman" panose="02020603050405020304" pitchFamily="18" charset="0"/>
              </a:rPr>
              <a:t>nghĩa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trị</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truyện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ngắn</a:t>
            </a:r>
            <a:r>
              <a:rPr lang="en-US" sz="2800" b="1" dirty="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a:p>
            <a:pPr algn="just"/>
            <a:r>
              <a:rPr lang="en-US" sz="2800" dirty="0" err="1">
                <a:solidFill>
                  <a:srgbClr val="FF0000"/>
                </a:solidFill>
                <a:latin typeface="Times New Roman" panose="02020603050405020304" pitchFamily="18" charset="0"/>
                <a:cs typeface="Times New Roman" panose="02020603050405020304" pitchFamily="18" charset="0"/>
              </a:rPr>
              <a:t>Ví</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dụ</a:t>
            </a:r>
            <a:r>
              <a:rPr lang="en-US" sz="2800" dirty="0">
                <a:solidFill>
                  <a:srgbClr val="FF0000"/>
                </a:solidFill>
                <a:latin typeface="Times New Roman" panose="02020603050405020304" pitchFamily="18" charset="0"/>
                <a:cs typeface="Times New Roman" panose="02020603050405020304" pitchFamily="18" charset="0"/>
              </a:rPr>
              <a:t>: </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cường</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hôm</a:t>
            </a:r>
            <a:r>
              <a:rPr lang="en-US" sz="2800" dirty="0">
                <a:latin typeface="Times New Roman" panose="02020603050405020304" pitchFamily="18" charset="0"/>
                <a:cs typeface="Times New Roman" panose="02020603050405020304" pitchFamily="18" charset="0"/>
              </a:rPr>
              <a:t> nay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sẵn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a:t>
            </a:r>
          </a:p>
          <a:p>
            <a:pPr algn="just">
              <a:lnSpc>
                <a:spcPct val="150000"/>
              </a:lnSpc>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144203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arn(inVertical)">
                                      <p:cBhvr>
                                        <p:cTn id="14" dur="500"/>
                                        <p:tgtEl>
                                          <p:spTgt spid="6">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barn(inVertical)">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barn(inVertical)">
                                      <p:cBhvr>
                                        <p:cTn id="25" dur="500"/>
                                        <p:tgtEl>
                                          <p:spTgt spid="6">
                                            <p:txEl>
                                              <p:pRg st="3" end="3"/>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barn(inVertical)">
                                      <p:cBhvr>
                                        <p:cTn id="28"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p:cNvSpPr/>
          <p:nvPr/>
        </p:nvSpPr>
        <p:spPr>
          <a:xfrm>
            <a:off x="2286000" y="1445409"/>
            <a:ext cx="7619999" cy="2677656"/>
          </a:xfrm>
          <a:prstGeom prst="rect">
            <a:avLst/>
          </a:prstGeom>
        </p:spPr>
        <p:txBody>
          <a:bodyPr wrap="square">
            <a:spAutoFit/>
          </a:bodyPr>
          <a:lstStyle/>
          <a:p>
            <a:pPr algn="just">
              <a:lnSpc>
                <a:spcPct val="150000"/>
              </a:lnSpc>
              <a:spcAft>
                <a:spcPts val="0"/>
              </a:spcAft>
              <a:tabLst>
                <a:tab pos="1386840" algn="l"/>
              </a:tabLst>
            </a:pPr>
            <a:r>
              <a:rPr lang="en-US" sz="2800" b="1" dirty="0" err="1" smtClean="0">
                <a:solidFill>
                  <a:srgbClr val="7030A0"/>
                </a:solidFill>
                <a:latin typeface="Times New Roman" panose="02020603050405020304" pitchFamily="18" charset="0"/>
                <a:ea typeface="MS Mincho"/>
              </a:rPr>
              <a:t>Nhiệm</a:t>
            </a:r>
            <a:r>
              <a:rPr lang="en-US" sz="2800" b="1" dirty="0" smtClean="0">
                <a:solidFill>
                  <a:srgbClr val="7030A0"/>
                </a:solidFill>
                <a:latin typeface="Times New Roman" panose="02020603050405020304" pitchFamily="18" charset="0"/>
                <a:ea typeface="MS Mincho"/>
              </a:rPr>
              <a:t> </a:t>
            </a:r>
            <a:r>
              <a:rPr lang="en-US" sz="2800" b="1" dirty="0" err="1" smtClean="0">
                <a:solidFill>
                  <a:srgbClr val="7030A0"/>
                </a:solidFill>
                <a:latin typeface="Times New Roman" panose="02020603050405020304" pitchFamily="18" charset="0"/>
                <a:ea typeface="MS Mincho"/>
              </a:rPr>
              <a:t>vụ</a:t>
            </a:r>
            <a:r>
              <a:rPr lang="en-US" sz="2800" b="1" dirty="0" smtClean="0">
                <a:solidFill>
                  <a:srgbClr val="7030A0"/>
                </a:solidFill>
                <a:latin typeface="Times New Roman" panose="02020603050405020304" pitchFamily="18" charset="0"/>
                <a:ea typeface="MS Mincho"/>
              </a:rPr>
              <a:t>: </a:t>
            </a:r>
            <a:r>
              <a:rPr lang="en-US" sz="2800" dirty="0" err="1" smtClean="0">
                <a:solidFill>
                  <a:srgbClr val="7030A0"/>
                </a:solidFill>
                <a:latin typeface="Times New Roman" panose="02020603050405020304" pitchFamily="18" charset="0"/>
                <a:ea typeface="MS Mincho"/>
              </a:rPr>
              <a:t>Hãy</a:t>
            </a:r>
            <a:r>
              <a:rPr lang="en-US" sz="2800" dirty="0" smtClean="0">
                <a:solidFill>
                  <a:srgbClr val="7030A0"/>
                </a:solidFill>
                <a:latin typeface="Times New Roman" panose="02020603050405020304" pitchFamily="18" charset="0"/>
                <a:ea typeface="MS Mincho"/>
              </a:rPr>
              <a:t> chia </a:t>
            </a:r>
            <a:r>
              <a:rPr lang="en-US" sz="2800" dirty="0" err="1">
                <a:solidFill>
                  <a:srgbClr val="7030A0"/>
                </a:solidFill>
                <a:latin typeface="Times New Roman" panose="02020603050405020304" pitchFamily="18" charset="0"/>
                <a:ea typeface="MS Mincho"/>
              </a:rPr>
              <a:t>sẻ</a:t>
            </a:r>
            <a:r>
              <a:rPr lang="en-US" sz="2800" dirty="0">
                <a:solidFill>
                  <a:srgbClr val="7030A0"/>
                </a:solidFill>
                <a:latin typeface="Times New Roman" panose="02020603050405020304" pitchFamily="18" charset="0"/>
                <a:ea typeface="MS Mincho"/>
              </a:rPr>
              <a:t> </a:t>
            </a:r>
            <a:r>
              <a:rPr lang="en-US" sz="2800" dirty="0" err="1">
                <a:solidFill>
                  <a:srgbClr val="7030A0"/>
                </a:solidFill>
                <a:latin typeface="Times New Roman" panose="02020603050405020304" pitchFamily="18" charset="0"/>
                <a:ea typeface="MS Mincho"/>
              </a:rPr>
              <a:t>nhanh</a:t>
            </a:r>
            <a:r>
              <a:rPr lang="en-US" sz="2800" dirty="0">
                <a:solidFill>
                  <a:srgbClr val="7030A0"/>
                </a:solidFill>
                <a:latin typeface="Times New Roman" panose="02020603050405020304" pitchFamily="18" charset="0"/>
                <a:ea typeface="MS Mincho"/>
              </a:rPr>
              <a:t> </a:t>
            </a:r>
            <a:r>
              <a:rPr lang="en-US" sz="2800" dirty="0" err="1">
                <a:solidFill>
                  <a:srgbClr val="7030A0"/>
                </a:solidFill>
                <a:latin typeface="Times New Roman" panose="02020603050405020304" pitchFamily="18" charset="0"/>
                <a:ea typeface="MS Mincho"/>
              </a:rPr>
              <a:t>về</a:t>
            </a:r>
            <a:r>
              <a:rPr lang="en-US" sz="2800" dirty="0">
                <a:solidFill>
                  <a:srgbClr val="7030A0"/>
                </a:solidFill>
                <a:latin typeface="Times New Roman" panose="02020603050405020304" pitchFamily="18" charset="0"/>
                <a:ea typeface="MS Mincho"/>
              </a:rPr>
              <a:t> </a:t>
            </a:r>
            <a:r>
              <a:rPr lang="en-US" sz="2800" dirty="0" err="1">
                <a:solidFill>
                  <a:srgbClr val="7030A0"/>
                </a:solidFill>
                <a:latin typeface="Times New Roman" panose="02020603050405020304" pitchFamily="18" charset="0"/>
                <a:ea typeface="MS Mincho"/>
              </a:rPr>
              <a:t>một</a:t>
            </a:r>
            <a:r>
              <a:rPr lang="en-US" sz="2800" dirty="0">
                <a:solidFill>
                  <a:srgbClr val="7030A0"/>
                </a:solidFill>
                <a:latin typeface="Times New Roman" panose="02020603050405020304" pitchFamily="18" charset="0"/>
                <a:ea typeface="MS Mincho"/>
              </a:rPr>
              <a:t> </a:t>
            </a:r>
            <a:r>
              <a:rPr lang="en-US" sz="2800" dirty="0" err="1">
                <a:solidFill>
                  <a:srgbClr val="7030A0"/>
                </a:solidFill>
                <a:latin typeface="Times New Roman" panose="02020603050405020304" pitchFamily="18" charset="0"/>
                <a:ea typeface="MS Mincho"/>
              </a:rPr>
              <a:t>truyện</a:t>
            </a:r>
            <a:r>
              <a:rPr lang="en-US" sz="2800" dirty="0">
                <a:solidFill>
                  <a:srgbClr val="7030A0"/>
                </a:solidFill>
                <a:latin typeface="Times New Roman" panose="02020603050405020304" pitchFamily="18" charset="0"/>
                <a:ea typeface="MS Mincho"/>
              </a:rPr>
              <a:t> </a:t>
            </a:r>
            <a:r>
              <a:rPr lang="en-US" sz="2800" dirty="0" err="1">
                <a:solidFill>
                  <a:srgbClr val="7030A0"/>
                </a:solidFill>
                <a:latin typeface="Times New Roman" panose="02020603050405020304" pitchFamily="18" charset="0"/>
                <a:ea typeface="MS Mincho"/>
              </a:rPr>
              <a:t>ngắn</a:t>
            </a:r>
            <a:r>
              <a:rPr lang="en-US" sz="2800" dirty="0">
                <a:solidFill>
                  <a:srgbClr val="7030A0"/>
                </a:solidFill>
                <a:latin typeface="Times New Roman" panose="02020603050405020304" pitchFamily="18" charset="0"/>
                <a:ea typeface="MS Mincho"/>
              </a:rPr>
              <a:t> </a:t>
            </a:r>
            <a:r>
              <a:rPr lang="en-US" sz="2800" dirty="0" err="1" smtClean="0">
                <a:solidFill>
                  <a:srgbClr val="7030A0"/>
                </a:solidFill>
                <a:latin typeface="Times New Roman" panose="02020603050405020304" pitchFamily="18" charset="0"/>
                <a:ea typeface="MS Mincho"/>
              </a:rPr>
              <a:t>mà</a:t>
            </a:r>
            <a:r>
              <a:rPr lang="en-US" sz="2800" dirty="0">
                <a:solidFill>
                  <a:srgbClr val="7030A0"/>
                </a:solidFill>
                <a:latin typeface="Times New Roman" panose="02020603050405020304" pitchFamily="18" charset="0"/>
                <a:ea typeface="MS Mincho"/>
              </a:rPr>
              <a:t> </a:t>
            </a:r>
            <a:r>
              <a:rPr lang="en-US" sz="2800" dirty="0" err="1" smtClean="0">
                <a:solidFill>
                  <a:srgbClr val="7030A0"/>
                </a:solidFill>
                <a:latin typeface="Times New Roman" panose="02020603050405020304" pitchFamily="18" charset="0"/>
                <a:ea typeface="MS Mincho"/>
              </a:rPr>
              <a:t>em</a:t>
            </a:r>
            <a:r>
              <a:rPr lang="en-US" sz="2800" dirty="0" smtClean="0">
                <a:solidFill>
                  <a:srgbClr val="7030A0"/>
                </a:solidFill>
                <a:latin typeface="Times New Roman" panose="02020603050405020304" pitchFamily="18" charset="0"/>
                <a:ea typeface="MS Mincho"/>
              </a:rPr>
              <a:t> </a:t>
            </a:r>
            <a:r>
              <a:rPr lang="en-US" sz="2800" dirty="0" err="1" smtClean="0">
                <a:solidFill>
                  <a:srgbClr val="7030A0"/>
                </a:solidFill>
                <a:latin typeface="Times New Roman" panose="02020603050405020304" pitchFamily="18" charset="0"/>
                <a:ea typeface="MS Mincho"/>
              </a:rPr>
              <a:t>đã</a:t>
            </a:r>
            <a:r>
              <a:rPr lang="en-US" sz="2800" dirty="0" smtClean="0">
                <a:solidFill>
                  <a:srgbClr val="7030A0"/>
                </a:solidFill>
                <a:latin typeface="Times New Roman" panose="02020603050405020304" pitchFamily="18" charset="0"/>
                <a:ea typeface="MS Mincho"/>
              </a:rPr>
              <a:t> </a:t>
            </a:r>
            <a:r>
              <a:rPr lang="en-US" sz="2800" dirty="0" err="1" smtClean="0">
                <a:solidFill>
                  <a:srgbClr val="7030A0"/>
                </a:solidFill>
                <a:latin typeface="Times New Roman" panose="02020603050405020304" pitchFamily="18" charset="0"/>
                <a:ea typeface="MS Mincho"/>
              </a:rPr>
              <a:t>được</a:t>
            </a:r>
            <a:r>
              <a:rPr lang="en-US" sz="2800" dirty="0" smtClean="0">
                <a:solidFill>
                  <a:srgbClr val="7030A0"/>
                </a:solidFill>
                <a:latin typeface="Times New Roman" panose="02020603050405020304" pitchFamily="18" charset="0"/>
                <a:ea typeface="MS Mincho"/>
              </a:rPr>
              <a:t> </a:t>
            </a:r>
            <a:r>
              <a:rPr lang="en-US" sz="2800" dirty="0" err="1" smtClean="0">
                <a:solidFill>
                  <a:srgbClr val="7030A0"/>
                </a:solidFill>
                <a:latin typeface="Times New Roman" panose="02020603050405020304" pitchFamily="18" charset="0"/>
                <a:ea typeface="MS Mincho"/>
              </a:rPr>
              <a:t>học</a:t>
            </a:r>
            <a:r>
              <a:rPr lang="en-US" sz="2800" dirty="0" smtClean="0">
                <a:solidFill>
                  <a:srgbClr val="7030A0"/>
                </a:solidFill>
                <a:latin typeface="Times New Roman" panose="02020603050405020304" pitchFamily="18" charset="0"/>
                <a:ea typeface="MS Mincho"/>
              </a:rPr>
              <a:t> </a:t>
            </a:r>
            <a:r>
              <a:rPr lang="en-US" sz="2800" dirty="0" err="1" smtClean="0">
                <a:solidFill>
                  <a:srgbClr val="7030A0"/>
                </a:solidFill>
                <a:latin typeface="Times New Roman" panose="02020603050405020304" pitchFamily="18" charset="0"/>
                <a:ea typeface="MS Mincho"/>
              </a:rPr>
              <a:t>hoặc</a:t>
            </a:r>
            <a:r>
              <a:rPr lang="en-US" sz="2800" dirty="0" smtClean="0">
                <a:solidFill>
                  <a:srgbClr val="7030A0"/>
                </a:solidFill>
                <a:latin typeface="Times New Roman" panose="02020603050405020304" pitchFamily="18" charset="0"/>
                <a:ea typeface="MS Mincho"/>
              </a:rPr>
              <a:t> </a:t>
            </a:r>
            <a:r>
              <a:rPr lang="en-US" sz="2800" dirty="0" err="1" smtClean="0">
                <a:solidFill>
                  <a:srgbClr val="7030A0"/>
                </a:solidFill>
                <a:latin typeface="Times New Roman" panose="02020603050405020304" pitchFamily="18" charset="0"/>
                <a:ea typeface="MS Mincho"/>
              </a:rPr>
              <a:t>được</a:t>
            </a:r>
            <a:r>
              <a:rPr lang="en-US" sz="2800" dirty="0" smtClean="0">
                <a:solidFill>
                  <a:srgbClr val="7030A0"/>
                </a:solidFill>
                <a:latin typeface="Times New Roman" panose="02020603050405020304" pitchFamily="18" charset="0"/>
                <a:ea typeface="MS Mincho"/>
              </a:rPr>
              <a:t> </a:t>
            </a:r>
            <a:r>
              <a:rPr lang="en-US" sz="2800" dirty="0" err="1" smtClean="0">
                <a:solidFill>
                  <a:srgbClr val="7030A0"/>
                </a:solidFill>
                <a:latin typeface="Times New Roman" panose="02020603050405020304" pitchFamily="18" charset="0"/>
                <a:ea typeface="MS Mincho"/>
              </a:rPr>
              <a:t>đọc</a:t>
            </a:r>
            <a:r>
              <a:rPr lang="en-US" sz="2800" dirty="0" smtClean="0">
                <a:solidFill>
                  <a:srgbClr val="7030A0"/>
                </a:solidFill>
                <a:latin typeface="Times New Roman" panose="02020603050405020304" pitchFamily="18" charset="0"/>
                <a:ea typeface="MS Mincho"/>
              </a:rPr>
              <a:t>.</a:t>
            </a:r>
            <a:endParaRPr lang="en-US" sz="2800" dirty="0">
              <a:solidFill>
                <a:srgbClr val="7030A0"/>
              </a:solidFill>
              <a:latin typeface="Times New Roman" panose="02020603050405020304" pitchFamily="18" charset="0"/>
              <a:ea typeface="Calibri" panose="020F0502020204030204" pitchFamily="34" charset="0"/>
            </a:endParaRPr>
          </a:p>
          <a:p>
            <a:pPr algn="just">
              <a:lnSpc>
                <a:spcPct val="150000"/>
              </a:lnSpc>
              <a:spcAft>
                <a:spcPts val="0"/>
              </a:spcAft>
              <a:tabLst>
                <a:tab pos="1386840" algn="l"/>
              </a:tabLst>
            </a:pPr>
            <a:r>
              <a:rPr lang="en-US" sz="2800" i="1" dirty="0">
                <a:solidFill>
                  <a:srgbClr val="7030A0"/>
                </a:solidFill>
                <a:latin typeface="Times New Roman" panose="02020603050405020304" pitchFamily="18" charset="0"/>
                <a:ea typeface="MS Mincho"/>
              </a:rPr>
              <a:t>(</a:t>
            </a:r>
            <a:r>
              <a:rPr lang="en-US" sz="2800" i="1" dirty="0" err="1">
                <a:solidFill>
                  <a:srgbClr val="7030A0"/>
                </a:solidFill>
                <a:latin typeface="Times New Roman" panose="02020603050405020304" pitchFamily="18" charset="0"/>
                <a:ea typeface="MS Mincho"/>
              </a:rPr>
              <a:t>Gợi</a:t>
            </a:r>
            <a:r>
              <a:rPr lang="en-US" sz="2800" i="1" dirty="0">
                <a:solidFill>
                  <a:srgbClr val="7030A0"/>
                </a:solidFill>
                <a:latin typeface="Times New Roman" panose="02020603050405020304" pitchFamily="18" charset="0"/>
                <a:ea typeface="MS Mincho"/>
              </a:rPr>
              <a:t> ý: chia </a:t>
            </a:r>
            <a:r>
              <a:rPr lang="en-US" sz="2800" i="1" dirty="0" err="1">
                <a:solidFill>
                  <a:srgbClr val="7030A0"/>
                </a:solidFill>
                <a:latin typeface="Times New Roman" panose="02020603050405020304" pitchFamily="18" charset="0"/>
                <a:ea typeface="MS Mincho"/>
              </a:rPr>
              <a:t>sẻ</a:t>
            </a:r>
            <a:r>
              <a:rPr lang="en-US" sz="2800" i="1" dirty="0">
                <a:solidFill>
                  <a:srgbClr val="7030A0"/>
                </a:solidFill>
                <a:latin typeface="Times New Roman" panose="02020603050405020304" pitchFamily="18" charset="0"/>
                <a:ea typeface="MS Mincho"/>
              </a:rPr>
              <a:t> </a:t>
            </a:r>
            <a:r>
              <a:rPr lang="en-US" sz="2800" i="1" dirty="0" err="1">
                <a:solidFill>
                  <a:srgbClr val="7030A0"/>
                </a:solidFill>
                <a:latin typeface="Times New Roman" panose="02020603050405020304" pitchFamily="18" charset="0"/>
                <a:ea typeface="MS Mincho"/>
              </a:rPr>
              <a:t>về</a:t>
            </a:r>
            <a:r>
              <a:rPr lang="en-US" sz="2800" i="1" dirty="0">
                <a:solidFill>
                  <a:srgbClr val="7030A0"/>
                </a:solidFill>
                <a:latin typeface="Times New Roman" panose="02020603050405020304" pitchFamily="18" charset="0"/>
                <a:ea typeface="MS Mincho"/>
              </a:rPr>
              <a:t> </a:t>
            </a:r>
            <a:r>
              <a:rPr lang="en-US" sz="2800" i="1" dirty="0" err="1">
                <a:solidFill>
                  <a:srgbClr val="7030A0"/>
                </a:solidFill>
                <a:latin typeface="Times New Roman" panose="02020603050405020304" pitchFamily="18" charset="0"/>
                <a:ea typeface="MS Mincho"/>
              </a:rPr>
              <a:t>đề</a:t>
            </a:r>
            <a:r>
              <a:rPr lang="en-US" sz="2800" i="1" dirty="0">
                <a:solidFill>
                  <a:srgbClr val="7030A0"/>
                </a:solidFill>
                <a:latin typeface="Times New Roman" panose="02020603050405020304" pitchFamily="18" charset="0"/>
                <a:ea typeface="MS Mincho"/>
              </a:rPr>
              <a:t> </a:t>
            </a:r>
            <a:r>
              <a:rPr lang="en-US" sz="2800" i="1" dirty="0" err="1">
                <a:solidFill>
                  <a:srgbClr val="7030A0"/>
                </a:solidFill>
                <a:latin typeface="Times New Roman" panose="02020603050405020304" pitchFamily="18" charset="0"/>
                <a:ea typeface="MS Mincho"/>
              </a:rPr>
              <a:t>tài</a:t>
            </a:r>
            <a:r>
              <a:rPr lang="en-US" sz="2800" i="1" dirty="0">
                <a:solidFill>
                  <a:srgbClr val="7030A0"/>
                </a:solidFill>
                <a:latin typeface="Times New Roman" panose="02020603050405020304" pitchFamily="18" charset="0"/>
                <a:ea typeface="MS Mincho"/>
              </a:rPr>
              <a:t>, </a:t>
            </a:r>
            <a:r>
              <a:rPr lang="en-US" sz="2800" i="1" dirty="0" err="1">
                <a:solidFill>
                  <a:srgbClr val="7030A0"/>
                </a:solidFill>
                <a:latin typeface="Times New Roman" panose="02020603050405020304" pitchFamily="18" charset="0"/>
                <a:ea typeface="MS Mincho"/>
              </a:rPr>
              <a:t>chủ</a:t>
            </a:r>
            <a:r>
              <a:rPr lang="en-US" sz="2800" i="1" dirty="0">
                <a:solidFill>
                  <a:srgbClr val="7030A0"/>
                </a:solidFill>
                <a:latin typeface="Times New Roman" panose="02020603050405020304" pitchFamily="18" charset="0"/>
                <a:ea typeface="MS Mincho"/>
              </a:rPr>
              <a:t> </a:t>
            </a:r>
            <a:r>
              <a:rPr lang="en-US" sz="2800" i="1" dirty="0" err="1">
                <a:solidFill>
                  <a:srgbClr val="7030A0"/>
                </a:solidFill>
                <a:latin typeface="Times New Roman" panose="02020603050405020304" pitchFamily="18" charset="0"/>
                <a:ea typeface="MS Mincho"/>
              </a:rPr>
              <a:t>đề</a:t>
            </a:r>
            <a:r>
              <a:rPr lang="en-US" sz="2800" i="1" dirty="0">
                <a:solidFill>
                  <a:srgbClr val="7030A0"/>
                </a:solidFill>
                <a:latin typeface="Times New Roman" panose="02020603050405020304" pitchFamily="18" charset="0"/>
                <a:ea typeface="MS Mincho"/>
              </a:rPr>
              <a:t>, </a:t>
            </a:r>
            <a:r>
              <a:rPr lang="en-US" sz="2800" i="1" dirty="0" err="1">
                <a:solidFill>
                  <a:srgbClr val="7030A0"/>
                </a:solidFill>
                <a:latin typeface="Times New Roman" panose="02020603050405020304" pitchFamily="18" charset="0"/>
                <a:ea typeface="MS Mincho"/>
              </a:rPr>
              <a:t>nhân</a:t>
            </a:r>
            <a:r>
              <a:rPr lang="en-US" sz="2800" i="1" dirty="0">
                <a:solidFill>
                  <a:srgbClr val="7030A0"/>
                </a:solidFill>
                <a:latin typeface="Times New Roman" panose="02020603050405020304" pitchFamily="18" charset="0"/>
                <a:ea typeface="MS Mincho"/>
              </a:rPr>
              <a:t> </a:t>
            </a:r>
            <a:r>
              <a:rPr lang="en-US" sz="2800" i="1" dirty="0" err="1">
                <a:solidFill>
                  <a:srgbClr val="7030A0"/>
                </a:solidFill>
                <a:latin typeface="Times New Roman" panose="02020603050405020304" pitchFamily="18" charset="0"/>
                <a:ea typeface="MS Mincho"/>
              </a:rPr>
              <a:t>vật</a:t>
            </a:r>
            <a:r>
              <a:rPr lang="en-US" sz="2800" i="1" dirty="0">
                <a:solidFill>
                  <a:srgbClr val="7030A0"/>
                </a:solidFill>
                <a:latin typeface="Times New Roman" panose="02020603050405020304" pitchFamily="18" charset="0"/>
                <a:ea typeface="MS Mincho"/>
              </a:rPr>
              <a:t>, </a:t>
            </a:r>
            <a:r>
              <a:rPr lang="en-US" sz="2800" i="1" dirty="0" err="1">
                <a:solidFill>
                  <a:srgbClr val="7030A0"/>
                </a:solidFill>
                <a:latin typeface="Times New Roman" panose="02020603050405020304" pitchFamily="18" charset="0"/>
                <a:ea typeface="MS Mincho"/>
              </a:rPr>
              <a:t>các</a:t>
            </a:r>
            <a:r>
              <a:rPr lang="en-US" sz="2800" i="1" dirty="0">
                <a:solidFill>
                  <a:srgbClr val="7030A0"/>
                </a:solidFill>
                <a:latin typeface="Times New Roman" panose="02020603050405020304" pitchFamily="18" charset="0"/>
                <a:ea typeface="MS Mincho"/>
              </a:rPr>
              <a:t> chi </a:t>
            </a:r>
            <a:r>
              <a:rPr lang="en-US" sz="2800" i="1" dirty="0" err="1">
                <a:solidFill>
                  <a:srgbClr val="7030A0"/>
                </a:solidFill>
                <a:latin typeface="Times New Roman" panose="02020603050405020304" pitchFamily="18" charset="0"/>
                <a:ea typeface="MS Mincho"/>
              </a:rPr>
              <a:t>tiết</a:t>
            </a:r>
            <a:r>
              <a:rPr lang="en-US" sz="2800" i="1" dirty="0">
                <a:solidFill>
                  <a:srgbClr val="7030A0"/>
                </a:solidFill>
                <a:latin typeface="Times New Roman" panose="02020603050405020304" pitchFamily="18" charset="0"/>
                <a:ea typeface="MS Mincho"/>
              </a:rPr>
              <a:t> </a:t>
            </a:r>
            <a:r>
              <a:rPr lang="en-US" sz="2800" i="1" dirty="0" err="1">
                <a:solidFill>
                  <a:srgbClr val="7030A0"/>
                </a:solidFill>
                <a:latin typeface="Times New Roman" panose="02020603050405020304" pitchFamily="18" charset="0"/>
                <a:ea typeface="MS Mincho"/>
              </a:rPr>
              <a:t>tiêu</a:t>
            </a:r>
            <a:r>
              <a:rPr lang="en-US" sz="2800" i="1" dirty="0">
                <a:solidFill>
                  <a:srgbClr val="7030A0"/>
                </a:solidFill>
                <a:latin typeface="Times New Roman" panose="02020603050405020304" pitchFamily="18" charset="0"/>
                <a:ea typeface="MS Mincho"/>
              </a:rPr>
              <a:t> </a:t>
            </a:r>
            <a:r>
              <a:rPr lang="en-US" sz="2800" i="1" dirty="0" err="1">
                <a:solidFill>
                  <a:srgbClr val="7030A0"/>
                </a:solidFill>
                <a:latin typeface="Times New Roman" panose="02020603050405020304" pitchFamily="18" charset="0"/>
                <a:ea typeface="MS Mincho"/>
              </a:rPr>
              <a:t>biểu</a:t>
            </a:r>
            <a:r>
              <a:rPr lang="en-US" sz="2800" i="1" dirty="0">
                <a:solidFill>
                  <a:srgbClr val="7030A0"/>
                </a:solidFill>
                <a:latin typeface="Times New Roman" panose="02020603050405020304" pitchFamily="18" charset="0"/>
                <a:ea typeface="MS Mincho"/>
              </a:rPr>
              <a:t>, </a:t>
            </a:r>
            <a:r>
              <a:rPr lang="en-US" sz="2800" i="1" dirty="0" err="1">
                <a:solidFill>
                  <a:srgbClr val="7030A0"/>
                </a:solidFill>
                <a:latin typeface="Times New Roman" panose="02020603050405020304" pitchFamily="18" charset="0"/>
                <a:ea typeface="MS Mincho"/>
              </a:rPr>
              <a:t>bài</a:t>
            </a:r>
            <a:r>
              <a:rPr lang="en-US" sz="2800" i="1" dirty="0">
                <a:solidFill>
                  <a:srgbClr val="7030A0"/>
                </a:solidFill>
                <a:latin typeface="Times New Roman" panose="02020603050405020304" pitchFamily="18" charset="0"/>
                <a:ea typeface="MS Mincho"/>
              </a:rPr>
              <a:t> </a:t>
            </a:r>
            <a:r>
              <a:rPr lang="en-US" sz="2800" i="1" dirty="0" err="1">
                <a:solidFill>
                  <a:srgbClr val="7030A0"/>
                </a:solidFill>
                <a:latin typeface="Times New Roman" panose="02020603050405020304" pitchFamily="18" charset="0"/>
                <a:ea typeface="MS Mincho"/>
              </a:rPr>
              <a:t>học</a:t>
            </a:r>
            <a:r>
              <a:rPr lang="en-US" sz="2800" i="1" dirty="0">
                <a:solidFill>
                  <a:srgbClr val="7030A0"/>
                </a:solidFill>
                <a:latin typeface="Times New Roman" panose="02020603050405020304" pitchFamily="18" charset="0"/>
                <a:ea typeface="MS Mincho"/>
              </a:rPr>
              <a:t> </a:t>
            </a:r>
            <a:r>
              <a:rPr lang="en-US" sz="2800" i="1" dirty="0" err="1">
                <a:solidFill>
                  <a:srgbClr val="7030A0"/>
                </a:solidFill>
                <a:latin typeface="Times New Roman" panose="02020603050405020304" pitchFamily="18" charset="0"/>
                <a:ea typeface="MS Mincho"/>
              </a:rPr>
              <a:t>rút</a:t>
            </a:r>
            <a:r>
              <a:rPr lang="en-US" sz="2800" i="1" dirty="0">
                <a:solidFill>
                  <a:srgbClr val="7030A0"/>
                </a:solidFill>
                <a:latin typeface="Times New Roman" panose="02020603050405020304" pitchFamily="18" charset="0"/>
                <a:ea typeface="MS Mincho"/>
              </a:rPr>
              <a:t> </a:t>
            </a:r>
            <a:r>
              <a:rPr lang="en-US" sz="2800" i="1" dirty="0" err="1">
                <a:solidFill>
                  <a:srgbClr val="7030A0"/>
                </a:solidFill>
                <a:latin typeface="Times New Roman" panose="02020603050405020304" pitchFamily="18" charset="0"/>
                <a:ea typeface="MS Mincho"/>
              </a:rPr>
              <a:t>ra</a:t>
            </a:r>
            <a:r>
              <a:rPr lang="en-US" sz="2800" i="1" dirty="0">
                <a:solidFill>
                  <a:srgbClr val="7030A0"/>
                </a:solidFill>
                <a:latin typeface="Times New Roman" panose="02020603050405020304" pitchFamily="18" charset="0"/>
                <a:ea typeface="MS Mincho"/>
              </a:rPr>
              <a:t> </a:t>
            </a:r>
            <a:r>
              <a:rPr lang="en-US" sz="2800" i="1" dirty="0" err="1">
                <a:solidFill>
                  <a:srgbClr val="7030A0"/>
                </a:solidFill>
                <a:latin typeface="Times New Roman" panose="02020603050405020304" pitchFamily="18" charset="0"/>
                <a:ea typeface="MS Mincho"/>
              </a:rPr>
              <a:t>cho</a:t>
            </a:r>
            <a:r>
              <a:rPr lang="en-US" sz="2800" i="1" dirty="0">
                <a:solidFill>
                  <a:srgbClr val="7030A0"/>
                </a:solidFill>
                <a:latin typeface="Times New Roman" panose="02020603050405020304" pitchFamily="18" charset="0"/>
                <a:ea typeface="MS Mincho"/>
              </a:rPr>
              <a:t> </a:t>
            </a:r>
            <a:r>
              <a:rPr lang="en-US" sz="2800" i="1" dirty="0" err="1">
                <a:solidFill>
                  <a:srgbClr val="7030A0"/>
                </a:solidFill>
                <a:latin typeface="Times New Roman" panose="02020603050405020304" pitchFamily="18" charset="0"/>
                <a:ea typeface="MS Mincho"/>
              </a:rPr>
              <a:t>bản</a:t>
            </a:r>
            <a:r>
              <a:rPr lang="en-US" sz="2800" i="1" dirty="0">
                <a:solidFill>
                  <a:srgbClr val="7030A0"/>
                </a:solidFill>
                <a:latin typeface="Times New Roman" panose="02020603050405020304" pitchFamily="18" charset="0"/>
                <a:ea typeface="MS Mincho"/>
              </a:rPr>
              <a:t> </a:t>
            </a:r>
            <a:r>
              <a:rPr lang="en-US" sz="2800" i="1" dirty="0" err="1">
                <a:solidFill>
                  <a:srgbClr val="7030A0"/>
                </a:solidFill>
                <a:latin typeface="Times New Roman" panose="02020603050405020304" pitchFamily="18" charset="0"/>
                <a:ea typeface="MS Mincho"/>
              </a:rPr>
              <a:t>thân</a:t>
            </a:r>
            <a:r>
              <a:rPr lang="en-US" sz="2800" i="1" dirty="0">
                <a:solidFill>
                  <a:srgbClr val="7030A0"/>
                </a:solidFill>
                <a:latin typeface="Times New Roman" panose="02020603050405020304" pitchFamily="18" charset="0"/>
                <a:ea typeface="MS Mincho"/>
              </a:rPr>
              <a:t>,...).</a:t>
            </a:r>
            <a:endParaRPr lang="en-US" sz="2800" i="1" dirty="0">
              <a:solidFill>
                <a:srgbClr val="7030A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01396688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5" name="Rectangle 4"/>
          <p:cNvSpPr/>
          <p:nvPr/>
        </p:nvSpPr>
        <p:spPr>
          <a:xfrm>
            <a:off x="838199" y="945243"/>
            <a:ext cx="10661073" cy="4179606"/>
          </a:xfrm>
          <a:prstGeom prst="rect">
            <a:avLst/>
          </a:prstGeom>
        </p:spPr>
        <p:txBody>
          <a:bodyPr wrap="square">
            <a:spAutoFit/>
          </a:bodyPr>
          <a:lstStyle/>
          <a:p>
            <a:pPr algn="ctr">
              <a:lnSpc>
                <a:spcPct val="130000"/>
              </a:lnSpc>
              <a:spcAft>
                <a:spcPts val="0"/>
              </a:spcAft>
            </a:pPr>
            <a:r>
              <a:rPr lang="vi-VN" sz="3200" b="1" dirty="0">
                <a:solidFill>
                  <a:srgbClr val="0070C0"/>
                </a:solidFill>
                <a:latin typeface="Times New Roman" panose="02020603050405020304" pitchFamily="18" charset="0"/>
                <a:ea typeface="MS Mincho"/>
              </a:rPr>
              <a:t>2. </a:t>
            </a:r>
            <a:r>
              <a:rPr lang="en-US" sz="3200" b="1" dirty="0">
                <a:solidFill>
                  <a:srgbClr val="0070C0"/>
                </a:solidFill>
                <a:latin typeface="Times New Roman" panose="02020603050405020304" pitchFamily="18" charset="0"/>
                <a:ea typeface="MS Mincho"/>
              </a:rPr>
              <a:t>VIẾT BÀI</a:t>
            </a:r>
            <a:endParaRPr lang="en-US" sz="3200" dirty="0" smtClean="0">
              <a:solidFill>
                <a:srgbClr val="0070C0"/>
              </a:solidFill>
              <a:effectLst/>
              <a:latin typeface="Times New Roman" panose="02020603050405020304" pitchFamily="18" charset="0"/>
              <a:ea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*GV hướng dẫn HS theo dõi SHS/tr 80 và trả lời câu hỏi:</a:t>
            </a:r>
            <a:endParaRPr lang="en-US" sz="2800" dirty="0">
              <a:latin typeface="Times New Roman" panose="02020603050405020304" pitchFamily="18" charset="0"/>
              <a:cs typeface="Times New Roman" panose="02020603050405020304" pitchFamily="18" charset="0"/>
            </a:endParaRPr>
          </a:p>
          <a:p>
            <a:pPr algn="just"/>
            <a:r>
              <a:rPr lang="vi-VN" sz="2800" i="1" dirty="0">
                <a:latin typeface="Times New Roman" panose="02020603050405020304" pitchFamily="18" charset="0"/>
                <a:cs typeface="Times New Roman" panose="02020603050405020304" pitchFamily="18" charset="0"/>
              </a:rPr>
              <a:t>? Để viết triển khai đầy đủ các ý trong dàn ý</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em</a:t>
            </a:r>
            <a:r>
              <a:rPr lang="vi-VN" sz="2800" i="1" dirty="0">
                <a:latin typeface="Times New Roman" panose="02020603050405020304" pitchFamily="18" charset="0"/>
                <a:cs typeface="Times New Roman" panose="02020603050405020304" pitchFamily="18" charset="0"/>
              </a:rPr>
              <a:t> cần viết từng phần như thế nào?</a:t>
            </a:r>
            <a:endParaRPr lang="en-US" sz="2800" dirty="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GV yêu cầu HS trên cơ sở dàn ý đã lập thực hành viết với các yêu cầu khác nhau:</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Viết đoạn văn  mở bài</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Viết đoạn kết bài</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Viết đoạn văn phát  triển một ý ở thân bài</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424069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arn(inVertical)">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barn(inVertical)">
                                      <p:cBhvr>
                                        <p:cTn id="20" dur="500"/>
                                        <p:tgtEl>
                                          <p:spTgt spid="5">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barn(inVertical)">
                                      <p:cBhvr>
                                        <p:cTn id="23" dur="500"/>
                                        <p:tgtEl>
                                          <p:spTgt spid="5">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barn(inVertical)">
                                      <p:cBhvr>
                                        <p:cTn id="26" dur="500"/>
                                        <p:tgtEl>
                                          <p:spTgt spid="5">
                                            <p:txEl>
                                              <p:pRg st="5" end="5"/>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barn(inVertical)">
                                      <p:cBhvr>
                                        <p:cTn id="29"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5" name="Rectangle 4"/>
          <p:cNvSpPr/>
          <p:nvPr/>
        </p:nvSpPr>
        <p:spPr>
          <a:xfrm>
            <a:off x="838199" y="945243"/>
            <a:ext cx="10661073" cy="4832092"/>
          </a:xfrm>
          <a:prstGeom prst="rect">
            <a:avLst/>
          </a:prstGeom>
        </p:spPr>
        <p:txBody>
          <a:bodyPr wrap="square">
            <a:spAutoFit/>
          </a:bodyPr>
          <a:lstStyle/>
          <a:p>
            <a:pPr>
              <a:lnSpc>
                <a:spcPct val="130000"/>
              </a:lnSpc>
              <a:spcAft>
                <a:spcPts val="0"/>
              </a:spcAft>
            </a:pPr>
            <a:r>
              <a:rPr lang="vi-VN" sz="2200" b="1" dirty="0">
                <a:solidFill>
                  <a:srgbClr val="0070C0"/>
                </a:solidFill>
                <a:latin typeface="Times New Roman" panose="02020603050405020304" pitchFamily="18" charset="0"/>
                <a:ea typeface="MS Mincho"/>
              </a:rPr>
              <a:t>2. </a:t>
            </a:r>
            <a:r>
              <a:rPr lang="en-US" sz="2200" b="1" dirty="0">
                <a:solidFill>
                  <a:srgbClr val="0070C0"/>
                </a:solidFill>
                <a:latin typeface="Times New Roman" panose="02020603050405020304" pitchFamily="18" charset="0"/>
                <a:ea typeface="MS Mincho"/>
              </a:rPr>
              <a:t>VIẾT </a:t>
            </a:r>
            <a:r>
              <a:rPr lang="en-US" sz="2200" b="1" dirty="0" smtClean="0">
                <a:solidFill>
                  <a:srgbClr val="0070C0"/>
                </a:solidFill>
                <a:latin typeface="Times New Roman" panose="02020603050405020304" pitchFamily="18" charset="0"/>
                <a:ea typeface="MS Mincho"/>
              </a:rPr>
              <a:t>BÀI</a:t>
            </a:r>
            <a:endParaRPr lang="en-US" sz="2200" dirty="0">
              <a:solidFill>
                <a:srgbClr val="0070C0"/>
              </a:solidFill>
              <a:latin typeface="Times New Roman" panose="02020603050405020304" pitchFamily="18" charset="0"/>
              <a:ea typeface="MS Mincho"/>
            </a:endParaRPr>
          </a:p>
          <a:p>
            <a:pPr>
              <a:lnSpc>
                <a:spcPct val="130000"/>
              </a:lnSpc>
              <a:spcAft>
                <a:spcPts val="0"/>
              </a:spcAft>
            </a:pPr>
            <a:r>
              <a:rPr lang="en-US" sz="2200" dirty="0" smtClean="0">
                <a:solidFill>
                  <a:srgbClr val="0070C0"/>
                </a:solidFill>
                <a:latin typeface="Times New Roman" panose="02020603050405020304" pitchFamily="18" charset="0"/>
                <a:ea typeface="MS Mincho"/>
              </a:rPr>
              <a:t>- </a:t>
            </a:r>
            <a:r>
              <a:rPr lang="en-US" sz="2200" dirty="0" err="1" smtClean="0">
                <a:solidFill>
                  <a:srgbClr val="0070C0"/>
                </a:solidFill>
                <a:latin typeface="Times New Roman" panose="02020603050405020304" pitchFamily="18" charset="0"/>
                <a:ea typeface="MS Mincho"/>
              </a:rPr>
              <a:t>Dựa</a:t>
            </a:r>
            <a:r>
              <a:rPr lang="en-US" sz="2200" dirty="0" smtClean="0">
                <a:solidFill>
                  <a:srgbClr val="0070C0"/>
                </a:solidFill>
                <a:latin typeface="Times New Roman" panose="02020603050405020304" pitchFamily="18" charset="0"/>
                <a:ea typeface="MS Mincho"/>
              </a:rPr>
              <a:t> </a:t>
            </a:r>
            <a:r>
              <a:rPr lang="en-US" sz="2200" dirty="0" err="1">
                <a:solidFill>
                  <a:srgbClr val="0070C0"/>
                </a:solidFill>
                <a:latin typeface="Times New Roman" panose="02020603050405020304" pitchFamily="18" charset="0"/>
                <a:ea typeface="MS Mincho"/>
              </a:rPr>
              <a:t>vào</a:t>
            </a:r>
            <a:r>
              <a:rPr lang="en-US" sz="2200" dirty="0">
                <a:solidFill>
                  <a:srgbClr val="0070C0"/>
                </a:solidFill>
                <a:latin typeface="Times New Roman" panose="02020603050405020304" pitchFamily="18" charset="0"/>
                <a:ea typeface="MS Mincho"/>
              </a:rPr>
              <a:t> </a:t>
            </a:r>
            <a:r>
              <a:rPr lang="en-US" sz="2200" dirty="0" err="1">
                <a:solidFill>
                  <a:srgbClr val="0070C0"/>
                </a:solidFill>
                <a:latin typeface="Times New Roman" panose="02020603050405020304" pitchFamily="18" charset="0"/>
                <a:ea typeface="MS Mincho"/>
              </a:rPr>
              <a:t>dàn</a:t>
            </a:r>
            <a:r>
              <a:rPr lang="en-US" sz="2200" dirty="0">
                <a:solidFill>
                  <a:srgbClr val="0070C0"/>
                </a:solidFill>
                <a:latin typeface="Times New Roman" panose="02020603050405020304" pitchFamily="18" charset="0"/>
                <a:ea typeface="MS Mincho"/>
              </a:rPr>
              <a:t> ý </a:t>
            </a:r>
            <a:r>
              <a:rPr lang="en-US" sz="2200" dirty="0" err="1">
                <a:solidFill>
                  <a:srgbClr val="0070C0"/>
                </a:solidFill>
                <a:latin typeface="Times New Roman" panose="02020603050405020304" pitchFamily="18" charset="0"/>
                <a:ea typeface="MS Mincho"/>
              </a:rPr>
              <a:t>đã</a:t>
            </a:r>
            <a:r>
              <a:rPr lang="en-US" sz="2200" dirty="0">
                <a:solidFill>
                  <a:srgbClr val="0070C0"/>
                </a:solidFill>
                <a:latin typeface="Times New Roman" panose="02020603050405020304" pitchFamily="18" charset="0"/>
                <a:ea typeface="MS Mincho"/>
              </a:rPr>
              <a:t> </a:t>
            </a:r>
            <a:r>
              <a:rPr lang="en-US" sz="2200" dirty="0" err="1">
                <a:solidFill>
                  <a:srgbClr val="0070C0"/>
                </a:solidFill>
                <a:latin typeface="Times New Roman" panose="02020603050405020304" pitchFamily="18" charset="0"/>
                <a:ea typeface="MS Mincho"/>
              </a:rPr>
              <a:t>xây</a:t>
            </a:r>
            <a:r>
              <a:rPr lang="en-US" sz="2200" dirty="0">
                <a:solidFill>
                  <a:srgbClr val="0070C0"/>
                </a:solidFill>
                <a:latin typeface="Times New Roman" panose="02020603050405020304" pitchFamily="18" charset="0"/>
                <a:ea typeface="MS Mincho"/>
              </a:rPr>
              <a:t> </a:t>
            </a:r>
            <a:r>
              <a:rPr lang="en-US" sz="2200" dirty="0" err="1">
                <a:solidFill>
                  <a:srgbClr val="0070C0"/>
                </a:solidFill>
                <a:latin typeface="Times New Roman" panose="02020603050405020304" pitchFamily="18" charset="0"/>
                <a:ea typeface="MS Mincho"/>
              </a:rPr>
              <a:t>dựng</a:t>
            </a:r>
            <a:r>
              <a:rPr lang="en-US" sz="2200" dirty="0">
                <a:solidFill>
                  <a:srgbClr val="0070C0"/>
                </a:solidFill>
                <a:latin typeface="Times New Roman" panose="02020603050405020304" pitchFamily="18" charset="0"/>
                <a:ea typeface="MS Mincho"/>
              </a:rPr>
              <a:t> </a:t>
            </a:r>
            <a:r>
              <a:rPr lang="en-US" sz="2200" dirty="0" err="1">
                <a:solidFill>
                  <a:srgbClr val="0070C0"/>
                </a:solidFill>
                <a:latin typeface="Times New Roman" panose="02020603050405020304" pitchFamily="18" charset="0"/>
                <a:ea typeface="MS Mincho"/>
              </a:rPr>
              <a:t>để</a:t>
            </a:r>
            <a:r>
              <a:rPr lang="en-US" sz="2200" dirty="0">
                <a:solidFill>
                  <a:srgbClr val="0070C0"/>
                </a:solidFill>
                <a:latin typeface="Times New Roman" panose="02020603050405020304" pitchFamily="18" charset="0"/>
                <a:ea typeface="MS Mincho"/>
              </a:rPr>
              <a:t> </a:t>
            </a:r>
            <a:r>
              <a:rPr lang="en-US" sz="2200" dirty="0" err="1">
                <a:solidFill>
                  <a:srgbClr val="0070C0"/>
                </a:solidFill>
                <a:latin typeface="Times New Roman" panose="02020603050405020304" pitchFamily="18" charset="0"/>
                <a:ea typeface="MS Mincho"/>
              </a:rPr>
              <a:t>luyện</a:t>
            </a:r>
            <a:r>
              <a:rPr lang="en-US" sz="2200" dirty="0">
                <a:solidFill>
                  <a:srgbClr val="0070C0"/>
                </a:solidFill>
                <a:latin typeface="Times New Roman" panose="02020603050405020304" pitchFamily="18" charset="0"/>
                <a:ea typeface="MS Mincho"/>
              </a:rPr>
              <a:t> </a:t>
            </a:r>
            <a:r>
              <a:rPr lang="en-US" sz="2200" dirty="0" err="1">
                <a:solidFill>
                  <a:srgbClr val="0070C0"/>
                </a:solidFill>
                <a:latin typeface="Times New Roman" panose="02020603050405020304" pitchFamily="18" charset="0"/>
                <a:ea typeface="MS Mincho"/>
              </a:rPr>
              <a:t>tập</a:t>
            </a:r>
            <a:r>
              <a:rPr lang="en-US" sz="2200" dirty="0">
                <a:solidFill>
                  <a:srgbClr val="0070C0"/>
                </a:solidFill>
                <a:latin typeface="Times New Roman" panose="02020603050405020304" pitchFamily="18" charset="0"/>
                <a:ea typeface="MS Mincho"/>
              </a:rPr>
              <a:t> </a:t>
            </a:r>
            <a:r>
              <a:rPr lang="en-US" sz="2200" dirty="0" err="1">
                <a:solidFill>
                  <a:srgbClr val="0070C0"/>
                </a:solidFill>
                <a:latin typeface="Times New Roman" panose="02020603050405020304" pitchFamily="18" charset="0"/>
                <a:ea typeface="MS Mincho"/>
              </a:rPr>
              <a:t>kĩ</a:t>
            </a:r>
            <a:r>
              <a:rPr lang="en-US" sz="2200" dirty="0">
                <a:solidFill>
                  <a:srgbClr val="0070C0"/>
                </a:solidFill>
                <a:latin typeface="Times New Roman" panose="02020603050405020304" pitchFamily="18" charset="0"/>
                <a:ea typeface="MS Mincho"/>
              </a:rPr>
              <a:t> </a:t>
            </a:r>
            <a:r>
              <a:rPr lang="en-US" sz="2200" dirty="0" err="1">
                <a:solidFill>
                  <a:srgbClr val="0070C0"/>
                </a:solidFill>
                <a:latin typeface="Times New Roman" panose="02020603050405020304" pitchFamily="18" charset="0"/>
                <a:ea typeface="MS Mincho"/>
              </a:rPr>
              <a:t>năng</a:t>
            </a:r>
            <a:r>
              <a:rPr lang="en-US" sz="2200" dirty="0">
                <a:solidFill>
                  <a:srgbClr val="0070C0"/>
                </a:solidFill>
                <a:latin typeface="Times New Roman" panose="02020603050405020304" pitchFamily="18" charset="0"/>
                <a:ea typeface="MS Mincho"/>
              </a:rPr>
              <a:t> </a:t>
            </a:r>
            <a:r>
              <a:rPr lang="en-US" sz="2200" dirty="0" err="1">
                <a:solidFill>
                  <a:srgbClr val="0070C0"/>
                </a:solidFill>
                <a:latin typeface="Times New Roman" panose="02020603050405020304" pitchFamily="18" charset="0"/>
                <a:ea typeface="MS Mincho"/>
              </a:rPr>
              <a:t>viết</a:t>
            </a:r>
            <a:r>
              <a:rPr lang="en-US" sz="2200" dirty="0" smtClean="0">
                <a:solidFill>
                  <a:srgbClr val="0070C0"/>
                </a:solidFill>
                <a:latin typeface="Times New Roman" panose="02020603050405020304" pitchFamily="18" charset="0"/>
                <a:ea typeface="MS Mincho"/>
              </a:rPr>
              <a:t>.</a:t>
            </a:r>
            <a:endParaRPr lang="en-US" sz="2200" dirty="0">
              <a:solidFill>
                <a:srgbClr val="0070C0"/>
              </a:solidFill>
              <a:latin typeface="Times New Roman" panose="02020603050405020304" pitchFamily="18" charset="0"/>
              <a:ea typeface="MS Mincho"/>
            </a:endParaRPr>
          </a:p>
          <a:p>
            <a:pPr>
              <a:lnSpc>
                <a:spcPct val="130000"/>
              </a:lnSpc>
              <a:spcAft>
                <a:spcPts val="0"/>
              </a:spcAft>
            </a:pPr>
            <a:r>
              <a:rPr lang="en-US" sz="2200" dirty="0" smtClean="0">
                <a:solidFill>
                  <a:srgbClr val="0070C0"/>
                </a:solidFill>
                <a:latin typeface="Times New Roman" panose="02020603050405020304" pitchFamily="18" charset="0"/>
                <a:ea typeface="MS Mincho"/>
              </a:rPr>
              <a:t>-  </a:t>
            </a:r>
            <a:r>
              <a:rPr lang="en-US" sz="2200" dirty="0" err="1" smtClean="0">
                <a:solidFill>
                  <a:srgbClr val="0070C0"/>
                </a:solidFill>
                <a:latin typeface="Times New Roman" panose="02020603050405020304" pitchFamily="18" charset="0"/>
                <a:ea typeface="MS Mincho"/>
              </a:rPr>
              <a:t>Yêu</a:t>
            </a:r>
            <a:r>
              <a:rPr lang="en-US" sz="2200" dirty="0" smtClean="0">
                <a:solidFill>
                  <a:srgbClr val="0070C0"/>
                </a:solidFill>
                <a:latin typeface="Times New Roman" panose="02020603050405020304" pitchFamily="18" charset="0"/>
                <a:ea typeface="MS Mincho"/>
              </a:rPr>
              <a:t> </a:t>
            </a:r>
            <a:r>
              <a:rPr lang="en-US" sz="2200" dirty="0" err="1">
                <a:solidFill>
                  <a:srgbClr val="0070C0"/>
                </a:solidFill>
                <a:latin typeface="Times New Roman" panose="02020603050405020304" pitchFamily="18" charset="0"/>
                <a:ea typeface="MS Mincho"/>
              </a:rPr>
              <a:t>cầu</a:t>
            </a:r>
            <a:r>
              <a:rPr lang="en-US" sz="2200" dirty="0">
                <a:solidFill>
                  <a:srgbClr val="0070C0"/>
                </a:solidFill>
                <a:latin typeface="Times New Roman" panose="02020603050405020304" pitchFamily="18" charset="0"/>
                <a:ea typeface="MS Mincho"/>
              </a:rPr>
              <a:t> </a:t>
            </a:r>
            <a:r>
              <a:rPr lang="en-US" sz="2200" dirty="0" err="1">
                <a:solidFill>
                  <a:srgbClr val="0070C0"/>
                </a:solidFill>
                <a:latin typeface="Times New Roman" panose="02020603050405020304" pitchFamily="18" charset="0"/>
                <a:ea typeface="MS Mincho"/>
              </a:rPr>
              <a:t>chung</a:t>
            </a:r>
            <a:r>
              <a:rPr lang="en-US" sz="2200" dirty="0">
                <a:solidFill>
                  <a:srgbClr val="0070C0"/>
                </a:solidFill>
                <a:latin typeface="Times New Roman" panose="02020603050405020304" pitchFamily="18" charset="0"/>
                <a:ea typeface="MS Mincho"/>
              </a:rPr>
              <a:t> </a:t>
            </a:r>
            <a:r>
              <a:rPr lang="en-US" sz="2200" dirty="0" err="1">
                <a:solidFill>
                  <a:srgbClr val="0070C0"/>
                </a:solidFill>
                <a:latin typeface="Times New Roman" panose="02020603050405020304" pitchFamily="18" charset="0"/>
                <a:ea typeface="MS Mincho"/>
              </a:rPr>
              <a:t>khi</a:t>
            </a:r>
            <a:r>
              <a:rPr lang="en-US" sz="2200" dirty="0">
                <a:solidFill>
                  <a:srgbClr val="0070C0"/>
                </a:solidFill>
                <a:latin typeface="Times New Roman" panose="02020603050405020304" pitchFamily="18" charset="0"/>
                <a:ea typeface="MS Mincho"/>
              </a:rPr>
              <a:t> </a:t>
            </a:r>
            <a:r>
              <a:rPr lang="en-US" sz="2200" dirty="0" err="1">
                <a:solidFill>
                  <a:srgbClr val="0070C0"/>
                </a:solidFill>
                <a:latin typeface="Times New Roman" panose="02020603050405020304" pitchFamily="18" charset="0"/>
                <a:ea typeface="MS Mincho"/>
              </a:rPr>
              <a:t>viết</a:t>
            </a:r>
            <a:r>
              <a:rPr lang="en-US" sz="2200" dirty="0">
                <a:solidFill>
                  <a:srgbClr val="0070C0"/>
                </a:solidFill>
                <a:latin typeface="Times New Roman" panose="02020603050405020304" pitchFamily="18" charset="0"/>
                <a:ea typeface="MS Mincho"/>
              </a:rPr>
              <a:t> </a:t>
            </a:r>
            <a:r>
              <a:rPr lang="en-US" sz="2200" dirty="0" err="1">
                <a:solidFill>
                  <a:srgbClr val="0070C0"/>
                </a:solidFill>
                <a:latin typeface="Times New Roman" panose="02020603050405020304" pitchFamily="18" charset="0"/>
                <a:ea typeface="MS Mincho"/>
              </a:rPr>
              <a:t>bài</a:t>
            </a:r>
            <a:r>
              <a:rPr lang="en-US" sz="2200" dirty="0">
                <a:solidFill>
                  <a:srgbClr val="0070C0"/>
                </a:solidFill>
                <a:latin typeface="Times New Roman" panose="02020603050405020304" pitchFamily="18" charset="0"/>
                <a:ea typeface="MS Mincho"/>
              </a:rPr>
              <a:t>:</a:t>
            </a:r>
            <a:endParaRPr lang="en-US" sz="2200" dirty="0" smtClean="0">
              <a:solidFill>
                <a:srgbClr val="0070C0"/>
              </a:solidFill>
              <a:effectLst/>
              <a:latin typeface="Times New Roman" panose="02020603050405020304" pitchFamily="18" charset="0"/>
              <a:ea typeface="Times New Roman" panose="02020603050405020304" pitchFamily="18" charset="0"/>
            </a:endParaRPr>
          </a:p>
          <a:p>
            <a:pPr algn="just">
              <a:lnSpc>
                <a:spcPct val="130000"/>
              </a:lnSpc>
              <a:spcAft>
                <a:spcPts val="0"/>
              </a:spcAft>
              <a:tabLst>
                <a:tab pos="90170" algn="l"/>
                <a:tab pos="180340" algn="l"/>
              </a:tabLst>
            </a:pPr>
            <a:r>
              <a:rPr lang="en-US" sz="2200" dirty="0" smtClean="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Bài</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viết</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đủ</a:t>
            </a:r>
            <a:r>
              <a:rPr lang="en-US" sz="2200" dirty="0">
                <a:solidFill>
                  <a:srgbClr val="0070C0"/>
                </a:solidFill>
                <a:latin typeface="Times New Roman" panose="02020603050405020304" pitchFamily="18" charset="0"/>
                <a:ea typeface="Calibri" panose="020F0502020204030204" pitchFamily="34" charset="0"/>
              </a:rPr>
              <a:t> 3 </a:t>
            </a:r>
            <a:r>
              <a:rPr lang="en-US" sz="2200" dirty="0" err="1">
                <a:solidFill>
                  <a:srgbClr val="0070C0"/>
                </a:solidFill>
                <a:latin typeface="Times New Roman" panose="02020603050405020304" pitchFamily="18" charset="0"/>
                <a:ea typeface="Calibri" panose="020F0502020204030204" pitchFamily="34" charset="0"/>
              </a:rPr>
              <a:t>phần</a:t>
            </a:r>
            <a:endParaRPr lang="en-US" sz="2200" dirty="0">
              <a:solidFill>
                <a:srgbClr val="0070C0"/>
              </a:solidFill>
              <a:latin typeface="Times New Roman" panose="02020603050405020304" pitchFamily="18" charset="0"/>
              <a:ea typeface="Calibri" panose="020F0502020204030204" pitchFamily="34" charset="0"/>
            </a:endParaRPr>
          </a:p>
          <a:p>
            <a:pPr algn="just">
              <a:lnSpc>
                <a:spcPct val="130000"/>
              </a:lnSpc>
              <a:spcAft>
                <a:spcPts val="0"/>
              </a:spcAft>
              <a:tabLst>
                <a:tab pos="90170" algn="l"/>
                <a:tab pos="180340" algn="l"/>
              </a:tabLst>
            </a:pPr>
            <a:r>
              <a:rPr lang="en-US" sz="2200" dirty="0" smtClean="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Các</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luận</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điểm</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trong</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phần</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thân</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bài</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phải</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đươc</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sắp</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xếp</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theo</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trật</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tự</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lô-gic</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tránh</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rơi</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vào</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việc</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chỉ</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kể</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lại</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diễn</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biến</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câu</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chuyện</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trong</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tác</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phẩm</a:t>
            </a:r>
            <a:r>
              <a:rPr lang="en-US" sz="2200" dirty="0">
                <a:solidFill>
                  <a:srgbClr val="0070C0"/>
                </a:solidFill>
                <a:latin typeface="Times New Roman" panose="02020603050405020304" pitchFamily="18" charset="0"/>
                <a:ea typeface="Calibri" panose="020F0502020204030204" pitchFamily="34" charset="0"/>
              </a:rPr>
              <a:t> hay </a:t>
            </a:r>
            <a:r>
              <a:rPr lang="en-US" sz="2200" dirty="0" err="1">
                <a:solidFill>
                  <a:srgbClr val="0070C0"/>
                </a:solidFill>
                <a:latin typeface="Times New Roman" panose="02020603050405020304" pitchFamily="18" charset="0"/>
                <a:ea typeface="Calibri" panose="020F0502020204030204" pitchFamily="34" charset="0"/>
              </a:rPr>
              <a:t>nêu</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cảm</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nghĩ</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về</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tác</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phẩm</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truyện</a:t>
            </a:r>
            <a:r>
              <a:rPr lang="en-US" sz="2200" dirty="0">
                <a:solidFill>
                  <a:srgbClr val="0070C0"/>
                </a:solidFill>
                <a:latin typeface="Times New Roman" panose="02020603050405020304" pitchFamily="18" charset="0"/>
                <a:ea typeface="Calibri" panose="020F0502020204030204" pitchFamily="34" charset="0"/>
              </a:rPr>
              <a:t>.</a:t>
            </a:r>
          </a:p>
          <a:p>
            <a:pPr algn="just">
              <a:lnSpc>
                <a:spcPct val="130000"/>
              </a:lnSpc>
              <a:spcAft>
                <a:spcPts val="0"/>
              </a:spcAft>
              <a:tabLst>
                <a:tab pos="90170" algn="l"/>
                <a:tab pos="180340" algn="l"/>
              </a:tabLst>
            </a:pPr>
            <a:r>
              <a:rPr lang="en-US" sz="2200" dirty="0" smtClean="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Cần</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lựa</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chọn</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trích</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dẫn</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và</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phân</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tích</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các</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bằng</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chứng</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tiêu</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biểu</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từ</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tác</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phẩm</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để</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làm</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sáng</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tỏ</a:t>
            </a:r>
            <a:r>
              <a:rPr lang="en-US" sz="2200" dirty="0">
                <a:solidFill>
                  <a:srgbClr val="0070C0"/>
                </a:solidFill>
                <a:latin typeface="Times New Roman" panose="02020603050405020304" pitchFamily="18" charset="0"/>
                <a:ea typeface="Calibri" panose="020F0502020204030204" pitchFamily="34" charset="0"/>
              </a:rPr>
              <a:t> ý </a:t>
            </a:r>
            <a:r>
              <a:rPr lang="en-US" sz="2200" dirty="0" err="1">
                <a:solidFill>
                  <a:srgbClr val="0070C0"/>
                </a:solidFill>
                <a:latin typeface="Times New Roman" panose="02020603050405020304" pitchFamily="18" charset="0"/>
                <a:ea typeface="Calibri" panose="020F0502020204030204" pitchFamily="34" charset="0"/>
              </a:rPr>
              <a:t>kiến</a:t>
            </a:r>
            <a:r>
              <a:rPr lang="en-US" sz="2200" dirty="0">
                <a:solidFill>
                  <a:srgbClr val="0070C0"/>
                </a:solidFill>
                <a:latin typeface="Times New Roman" panose="02020603050405020304" pitchFamily="18" charset="0"/>
                <a:ea typeface="Calibri" panose="020F0502020204030204" pitchFamily="34" charset="0"/>
              </a:rPr>
              <a:t> của </a:t>
            </a:r>
            <a:r>
              <a:rPr lang="en-US" sz="2200" dirty="0" err="1">
                <a:solidFill>
                  <a:srgbClr val="0070C0"/>
                </a:solidFill>
                <a:latin typeface="Times New Roman" panose="02020603050405020304" pitchFamily="18" charset="0"/>
                <a:ea typeface="Calibri" panose="020F0502020204030204" pitchFamily="34" charset="0"/>
              </a:rPr>
              <a:t>người</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viết</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tránh</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phân</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tích</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tác</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phẩm</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một</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cách</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chung</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chung</a:t>
            </a:r>
            <a:r>
              <a:rPr lang="en-US" sz="2200" dirty="0">
                <a:solidFill>
                  <a:srgbClr val="0070C0"/>
                </a:solidFill>
                <a:latin typeface="Times New Roman" panose="02020603050405020304" pitchFamily="18" charset="0"/>
                <a:ea typeface="Calibri" panose="020F0502020204030204" pitchFamily="34" charset="0"/>
              </a:rPr>
              <a:t>.</a:t>
            </a:r>
          </a:p>
          <a:p>
            <a:pPr algn="just">
              <a:lnSpc>
                <a:spcPct val="130000"/>
              </a:lnSpc>
              <a:spcAft>
                <a:spcPts val="0"/>
              </a:spcAft>
              <a:tabLst>
                <a:tab pos="90170" algn="l"/>
                <a:tab pos="180340" algn="l"/>
              </a:tabLst>
            </a:pPr>
            <a:r>
              <a:rPr lang="en-US" sz="2200" dirty="0" smtClean="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Chú</a:t>
            </a:r>
            <a:r>
              <a:rPr lang="en-US" sz="2200" dirty="0">
                <a:solidFill>
                  <a:srgbClr val="0070C0"/>
                </a:solidFill>
                <a:latin typeface="Times New Roman" panose="02020603050405020304" pitchFamily="18" charset="0"/>
                <a:ea typeface="Calibri" panose="020F0502020204030204" pitchFamily="34" charset="0"/>
              </a:rPr>
              <a:t> ý </a:t>
            </a:r>
            <a:r>
              <a:rPr lang="en-US" sz="2200" dirty="0" err="1">
                <a:solidFill>
                  <a:srgbClr val="0070C0"/>
                </a:solidFill>
                <a:latin typeface="Times New Roman" panose="02020603050405020304" pitchFamily="18" charset="0"/>
                <a:ea typeface="Calibri" panose="020F0502020204030204" pitchFamily="34" charset="0"/>
              </a:rPr>
              <a:t>phân</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tích</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có</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diện</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có</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điểm</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lựa</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chọn</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được</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các</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yếu</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tố</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đặc</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sắc</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về</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nghệ</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thuật</a:t>
            </a:r>
            <a:r>
              <a:rPr lang="en-US" sz="2200" dirty="0">
                <a:solidFill>
                  <a:srgbClr val="0070C0"/>
                </a:solidFill>
                <a:latin typeface="Times New Roman" panose="02020603050405020304" pitchFamily="18" charset="0"/>
                <a:ea typeface="Calibri" panose="020F0502020204030204" pitchFamily="34" charset="0"/>
              </a:rPr>
              <a:t> của </a:t>
            </a:r>
            <a:r>
              <a:rPr lang="en-US" sz="2200" dirty="0" err="1">
                <a:solidFill>
                  <a:srgbClr val="0070C0"/>
                </a:solidFill>
                <a:latin typeface="Times New Roman" panose="02020603050405020304" pitchFamily="18" charset="0"/>
                <a:ea typeface="Calibri" panose="020F0502020204030204" pitchFamily="34" charset="0"/>
              </a:rPr>
              <a:t>tác</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phẩm</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để</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đi</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sâu</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khai</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thác</a:t>
            </a:r>
            <a:r>
              <a:rPr lang="en-US" sz="2200" dirty="0">
                <a:solidFill>
                  <a:srgbClr val="0070C0"/>
                </a:solidFill>
                <a:latin typeface="Times New Roman" panose="02020603050405020304" pitchFamily="18" charset="0"/>
                <a:ea typeface="Calibri" panose="020F0502020204030204" pitchFamily="34" charset="0"/>
              </a:rPr>
              <a:t>.</a:t>
            </a:r>
          </a:p>
          <a:p>
            <a:r>
              <a:rPr lang="en-US" sz="2200" dirty="0" err="1">
                <a:solidFill>
                  <a:srgbClr val="0070C0"/>
                </a:solidFill>
                <a:latin typeface="Times New Roman" panose="02020603050405020304" pitchFamily="18" charset="0"/>
                <a:ea typeface="Calibri" panose="020F0502020204030204" pitchFamily="34" charset="0"/>
              </a:rPr>
              <a:t>Thực</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hành</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viết</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trên</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lớp</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theo</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các</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đoạn</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Mở</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bài</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Luận</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điểm</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của</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Thân</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bài</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Kết</a:t>
            </a:r>
            <a:r>
              <a:rPr lang="en-US" sz="2200" dirty="0">
                <a:solidFill>
                  <a:srgbClr val="0070C0"/>
                </a:solidFill>
                <a:latin typeface="Times New Roman" panose="02020603050405020304" pitchFamily="18" charset="0"/>
                <a:ea typeface="Calibri" panose="020F0502020204030204" pitchFamily="34" charset="0"/>
              </a:rPr>
              <a:t> </a:t>
            </a:r>
            <a:r>
              <a:rPr lang="en-US" sz="2200" dirty="0" err="1">
                <a:solidFill>
                  <a:srgbClr val="0070C0"/>
                </a:solidFill>
                <a:latin typeface="Times New Roman" panose="02020603050405020304" pitchFamily="18" charset="0"/>
                <a:ea typeface="Calibri" panose="020F0502020204030204" pitchFamily="34" charset="0"/>
              </a:rPr>
              <a:t>bài</a:t>
            </a:r>
            <a:r>
              <a:rPr lang="en-US" sz="2200" dirty="0">
                <a:solidFill>
                  <a:srgbClr val="0070C0"/>
                </a:solidFill>
                <a:latin typeface="Times New Roman" panose="02020603050405020304" pitchFamily="18" charset="0"/>
                <a:ea typeface="Calibri" panose="020F0502020204030204" pitchFamily="34" charset="0"/>
              </a:rPr>
              <a:t>.</a:t>
            </a:r>
            <a:endParaRPr lang="en-US" sz="2200" dirty="0">
              <a:solidFill>
                <a:srgbClr val="0070C0"/>
              </a:solidFill>
            </a:endParaRPr>
          </a:p>
        </p:txBody>
      </p:sp>
    </p:spTree>
    <p:extLst>
      <p:ext uri="{BB962C8B-B14F-4D97-AF65-F5344CB8AC3E}">
        <p14:creationId xmlns:p14="http://schemas.microsoft.com/office/powerpoint/2010/main" val="236925417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barn(inVertical)">
                                      <p:cBhvr>
                                        <p:cTn id="25" dur="500"/>
                                        <p:tgtEl>
                                          <p:spTgt spid="5">
                                            <p:txEl>
                                              <p:pRg st="4" end="4"/>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barn(inVertical)">
                                      <p:cBhvr>
                                        <p:cTn id="28" dur="500"/>
                                        <p:tgtEl>
                                          <p:spTgt spid="5">
                                            <p:txEl>
                                              <p:pRg st="5" end="5"/>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barn(inVertical)">
                                      <p:cBhvr>
                                        <p:cTn id="31" dur="500"/>
                                        <p:tgtEl>
                                          <p:spTgt spid="5">
                                            <p:txEl>
                                              <p:pRg st="6" end="6"/>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barn(inVertical)">
                                      <p:cBhvr>
                                        <p:cTn id="34"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706355763"/>
              </p:ext>
            </p:extLst>
          </p:nvPr>
        </p:nvGraphicFramePr>
        <p:xfrm>
          <a:off x="406401" y="470478"/>
          <a:ext cx="11037454" cy="6427082"/>
        </p:xfrm>
        <a:graphic>
          <a:graphicData uri="http://schemas.openxmlformats.org/drawingml/2006/table">
            <a:tbl>
              <a:tblPr firstRow="1" firstCol="1" bandRow="1"/>
              <a:tblGrid>
                <a:gridCol w="1450108">
                  <a:extLst>
                    <a:ext uri="{9D8B030D-6E8A-4147-A177-3AD203B41FA5}">
                      <a16:colId xmlns:a16="http://schemas.microsoft.com/office/drawing/2014/main" xmlns="" val="84641112"/>
                    </a:ext>
                  </a:extLst>
                </a:gridCol>
                <a:gridCol w="7895038">
                  <a:extLst>
                    <a:ext uri="{9D8B030D-6E8A-4147-A177-3AD203B41FA5}">
                      <a16:colId xmlns:a16="http://schemas.microsoft.com/office/drawing/2014/main" xmlns="" val="1456903494"/>
                    </a:ext>
                  </a:extLst>
                </a:gridCol>
                <a:gridCol w="846154">
                  <a:extLst>
                    <a:ext uri="{9D8B030D-6E8A-4147-A177-3AD203B41FA5}">
                      <a16:colId xmlns:a16="http://schemas.microsoft.com/office/drawing/2014/main" xmlns="" val="2784641113"/>
                    </a:ext>
                  </a:extLst>
                </a:gridCol>
                <a:gridCol w="846154">
                  <a:extLst>
                    <a:ext uri="{9D8B030D-6E8A-4147-A177-3AD203B41FA5}">
                      <a16:colId xmlns:a16="http://schemas.microsoft.com/office/drawing/2014/main" xmlns="" val="3341837185"/>
                    </a:ext>
                  </a:extLst>
                </a:gridCol>
              </a:tblGrid>
              <a:tr h="483482">
                <a:tc gridSpan="2">
                  <a:txBody>
                    <a:bodyPr/>
                    <a:lstStyle/>
                    <a:p>
                      <a:pPr algn="ctr">
                        <a:lnSpc>
                          <a:spcPct val="130000"/>
                        </a:lnSpc>
                        <a:spcAft>
                          <a:spcPts val="0"/>
                        </a:spcAft>
                        <a:tabLst>
                          <a:tab pos="90170" algn="l"/>
                          <a:tab pos="180340" algn="l"/>
                        </a:tabLst>
                      </a:pPr>
                      <a:r>
                        <a:rPr lang="vi-VN" sz="2000" b="1" dirty="0">
                          <a:effectLst/>
                          <a:latin typeface="Times New Roman" panose="02020603050405020304" pitchFamily="18" charset="0"/>
                          <a:ea typeface="Calibri" panose="020F0502020204030204" pitchFamily="34" charset="0"/>
                        </a:rPr>
                        <a:t>Tiêu chí</a:t>
                      </a:r>
                      <a:endParaRPr lang="en-US" sz="2000" dirty="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lnSpc>
                          <a:spcPct val="130000"/>
                        </a:lnSpc>
                        <a:spcAft>
                          <a:spcPts val="0"/>
                        </a:spcAft>
                        <a:tabLst>
                          <a:tab pos="90170" algn="l"/>
                          <a:tab pos="180340" algn="l"/>
                        </a:tabLst>
                      </a:pPr>
                      <a:r>
                        <a:rPr lang="vi-VN" sz="2000" b="1">
                          <a:effectLst/>
                          <a:latin typeface="Times New Roman" panose="02020603050405020304" pitchFamily="18" charset="0"/>
                          <a:ea typeface="Calibri" panose="020F0502020204030204" pitchFamily="34" charset="0"/>
                        </a:rPr>
                        <a:t>Đạt</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90170" algn="l"/>
                          <a:tab pos="180340" algn="l"/>
                        </a:tabLst>
                      </a:pPr>
                      <a:r>
                        <a:rPr lang="vi-VN" sz="2000" b="1">
                          <a:effectLst/>
                          <a:latin typeface="Times New Roman" panose="02020603050405020304" pitchFamily="18" charset="0"/>
                          <a:ea typeface="Calibri" panose="020F0502020204030204" pitchFamily="34" charset="0"/>
                        </a:rPr>
                        <a:t>Chưa đạt</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40914169"/>
                  </a:ext>
                </a:extLst>
              </a:tr>
              <a:tr h="241741">
                <a:tc rowSpan="2">
                  <a:txBody>
                    <a:bodyPr/>
                    <a:lstStyle/>
                    <a:p>
                      <a:pPr algn="just">
                        <a:lnSpc>
                          <a:spcPct val="130000"/>
                        </a:lnSpc>
                        <a:spcAft>
                          <a:spcPts val="0"/>
                        </a:spcAft>
                        <a:tabLst>
                          <a:tab pos="90170" algn="l"/>
                          <a:tab pos="180340" algn="l"/>
                        </a:tabLst>
                      </a:pPr>
                      <a:r>
                        <a:rPr lang="vi-VN" sz="2000" b="1" dirty="0" smtClean="0">
                          <a:effectLst/>
                          <a:latin typeface="Times New Roman" panose="02020603050405020304" pitchFamily="18" charset="0"/>
                          <a:ea typeface="Calibri" panose="020F0502020204030204" pitchFamily="34" charset="0"/>
                        </a:rPr>
                        <a:t>M</a:t>
                      </a:r>
                      <a:r>
                        <a:rPr lang="en-US" sz="2000" b="1" dirty="0" smtClean="0">
                          <a:effectLst/>
                          <a:latin typeface="Times New Roman" panose="02020603050405020304" pitchFamily="18" charset="0"/>
                          <a:ea typeface="Calibri" panose="020F0502020204030204" pitchFamily="34" charset="0"/>
                        </a:rPr>
                        <a:t>ở</a:t>
                      </a:r>
                      <a:r>
                        <a:rPr lang="en-US" sz="2000" b="1" baseline="0" dirty="0" smtClean="0">
                          <a:effectLst/>
                          <a:latin typeface="Times New Roman" panose="02020603050405020304" pitchFamily="18" charset="0"/>
                          <a:ea typeface="Calibri" panose="020F0502020204030204" pitchFamily="34" charset="0"/>
                        </a:rPr>
                        <a:t> </a:t>
                      </a:r>
                      <a:r>
                        <a:rPr lang="en-US" sz="2000" b="1" baseline="0" dirty="0" err="1" smtClean="0">
                          <a:effectLst/>
                          <a:latin typeface="Times New Roman" panose="02020603050405020304" pitchFamily="18" charset="0"/>
                          <a:ea typeface="Calibri" panose="020F0502020204030204" pitchFamily="34" charset="0"/>
                        </a:rPr>
                        <a:t>bài</a:t>
                      </a:r>
                      <a:endParaRPr lang="en-US" sz="2000" dirty="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tabLst>
                          <a:tab pos="90170" algn="l"/>
                          <a:tab pos="180340" algn="l"/>
                        </a:tabLst>
                      </a:pPr>
                      <a:r>
                        <a:rPr lang="en-US" sz="2000">
                          <a:effectLst/>
                          <a:latin typeface="Times New Roman" panose="02020603050405020304" pitchFamily="18" charset="0"/>
                          <a:ea typeface="Calibri" panose="020F0502020204030204" pitchFamily="34" charset="0"/>
                        </a:rPr>
                        <a:t>Giới thiệu tác phẩm truyện (nhan đề, tác giả)</a:t>
                      </a: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tabLst>
                          <a:tab pos="90170" algn="l"/>
                          <a:tab pos="180340" algn="l"/>
                        </a:tabLst>
                      </a:pPr>
                      <a:r>
                        <a:rPr lang="vi-VN" sz="2000" b="1">
                          <a:effectLst/>
                          <a:latin typeface="Times New Roman" panose="02020603050405020304" pitchFamily="18" charset="0"/>
                          <a:ea typeface="Calibri" panose="020F0502020204030204" pitchFamily="34" charset="0"/>
                        </a:rPr>
                        <a:t> </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tabLst>
                          <a:tab pos="90170" algn="l"/>
                          <a:tab pos="180340" algn="l"/>
                        </a:tabLst>
                      </a:pPr>
                      <a:r>
                        <a:rPr lang="vi-VN" sz="2000" b="1">
                          <a:effectLst/>
                          <a:latin typeface="Times New Roman" panose="02020603050405020304" pitchFamily="18" charset="0"/>
                          <a:ea typeface="Calibri" panose="020F0502020204030204" pitchFamily="34" charset="0"/>
                        </a:rPr>
                        <a:t> </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14011943"/>
                  </a:ext>
                </a:extLst>
              </a:tr>
              <a:tr h="241741">
                <a:tc vMerge="1">
                  <a:txBody>
                    <a:bodyPr/>
                    <a:lstStyle/>
                    <a:p>
                      <a:endParaRPr lang="en-US"/>
                    </a:p>
                  </a:txBody>
                  <a:tcPr/>
                </a:tc>
                <a:tc>
                  <a:txBody>
                    <a:bodyPr/>
                    <a:lstStyle/>
                    <a:p>
                      <a:pPr algn="just">
                        <a:lnSpc>
                          <a:spcPct val="130000"/>
                        </a:lnSpc>
                        <a:spcAft>
                          <a:spcPts val="0"/>
                        </a:spcAft>
                        <a:tabLst>
                          <a:tab pos="90170" algn="l"/>
                          <a:tab pos="180340" algn="l"/>
                        </a:tabLst>
                      </a:pPr>
                      <a:r>
                        <a:rPr lang="en-US" sz="2000">
                          <a:effectLst/>
                          <a:latin typeface="Times New Roman" panose="02020603050405020304" pitchFamily="18" charset="0"/>
                          <a:ea typeface="Calibri" panose="020F0502020204030204" pitchFamily="34" charset="0"/>
                        </a:rPr>
                        <a:t>Nêu ý kiến khái quát về </a:t>
                      </a:r>
                      <a:r>
                        <a:rPr lang="vi-VN" sz="2000">
                          <a:effectLst/>
                          <a:latin typeface="Times New Roman" panose="02020603050405020304" pitchFamily="18" charset="0"/>
                          <a:ea typeface="Calibri" panose="020F0502020204030204" pitchFamily="34" charset="0"/>
                        </a:rPr>
                        <a:t>tác phẩm</a:t>
                      </a:r>
                      <a:r>
                        <a:rPr lang="en-US" sz="2000">
                          <a:effectLst/>
                          <a:latin typeface="Times New Roman" panose="02020603050405020304" pitchFamily="18" charset="0"/>
                          <a:ea typeface="Calibri" panose="020F0502020204030204" pitchFamily="34" charset="0"/>
                        </a:rPr>
                        <a:t>.</a:t>
                      </a: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tabLst>
                          <a:tab pos="90170" algn="l"/>
                          <a:tab pos="180340" algn="l"/>
                        </a:tabLst>
                      </a:pPr>
                      <a:r>
                        <a:rPr lang="vi-VN" sz="2000" b="1">
                          <a:effectLst/>
                          <a:latin typeface="Times New Roman" panose="02020603050405020304" pitchFamily="18" charset="0"/>
                          <a:ea typeface="Calibri" panose="020F0502020204030204" pitchFamily="34" charset="0"/>
                        </a:rPr>
                        <a:t> </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tabLst>
                          <a:tab pos="90170" algn="l"/>
                          <a:tab pos="180340" algn="l"/>
                        </a:tabLst>
                      </a:pPr>
                      <a:r>
                        <a:rPr lang="vi-VN" sz="2000" b="1">
                          <a:effectLst/>
                          <a:latin typeface="Times New Roman" panose="02020603050405020304" pitchFamily="18" charset="0"/>
                          <a:ea typeface="Calibri" panose="020F0502020204030204" pitchFamily="34" charset="0"/>
                        </a:rPr>
                        <a:t> </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52492053"/>
                  </a:ext>
                </a:extLst>
              </a:tr>
              <a:tr h="241741">
                <a:tc rowSpan="5">
                  <a:txBody>
                    <a:bodyPr/>
                    <a:lstStyle/>
                    <a:p>
                      <a:pPr algn="just">
                        <a:lnSpc>
                          <a:spcPct val="130000"/>
                        </a:lnSpc>
                        <a:spcAft>
                          <a:spcPts val="0"/>
                        </a:spcAft>
                        <a:tabLst>
                          <a:tab pos="90170" algn="l"/>
                          <a:tab pos="180340" algn="l"/>
                        </a:tabLst>
                      </a:pPr>
                      <a:r>
                        <a:rPr lang="vi-VN" sz="2000" b="1" dirty="0" smtClean="0">
                          <a:effectLst/>
                          <a:latin typeface="Times New Roman" panose="02020603050405020304" pitchFamily="18" charset="0"/>
                          <a:ea typeface="Calibri" panose="020F0502020204030204" pitchFamily="34" charset="0"/>
                        </a:rPr>
                        <a:t>T</a:t>
                      </a:r>
                      <a:r>
                        <a:rPr lang="en-US" sz="2000" b="1" dirty="0" err="1" smtClean="0">
                          <a:effectLst/>
                          <a:latin typeface="Times New Roman" panose="02020603050405020304" pitchFamily="18" charset="0"/>
                          <a:ea typeface="Calibri" panose="020F0502020204030204" pitchFamily="34" charset="0"/>
                        </a:rPr>
                        <a:t>hân</a:t>
                      </a:r>
                      <a:r>
                        <a:rPr lang="en-US" sz="2000" b="1" baseline="0" dirty="0" smtClean="0">
                          <a:effectLst/>
                          <a:latin typeface="Times New Roman" panose="02020603050405020304" pitchFamily="18" charset="0"/>
                          <a:ea typeface="Calibri" panose="020F0502020204030204" pitchFamily="34" charset="0"/>
                        </a:rPr>
                        <a:t> </a:t>
                      </a:r>
                      <a:r>
                        <a:rPr lang="en-US" sz="2000" b="1" baseline="0" dirty="0" err="1" smtClean="0">
                          <a:effectLst/>
                          <a:latin typeface="Times New Roman" panose="02020603050405020304" pitchFamily="18" charset="0"/>
                          <a:ea typeface="Calibri" panose="020F0502020204030204" pitchFamily="34" charset="0"/>
                        </a:rPr>
                        <a:t>bài</a:t>
                      </a:r>
                      <a:endParaRPr lang="en-US" sz="2000" dirty="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vi-VN" sz="2000">
                          <a:solidFill>
                            <a:srgbClr val="0D0D0D"/>
                          </a:solidFill>
                          <a:effectLst/>
                          <a:latin typeface="Times New Roman" panose="02020603050405020304" pitchFamily="18" charset="0"/>
                          <a:ea typeface="Calibri" panose="020F0502020204030204" pitchFamily="34" charset="0"/>
                        </a:rPr>
                        <a:t>N</a:t>
                      </a:r>
                      <a:r>
                        <a:rPr lang="en-US" sz="2000">
                          <a:solidFill>
                            <a:srgbClr val="0D0D0D"/>
                          </a:solidFill>
                          <a:effectLst/>
                          <a:latin typeface="Times New Roman" panose="02020603050405020304" pitchFamily="18" charset="0"/>
                          <a:ea typeface="Calibri" panose="020F0502020204030204" pitchFamily="34" charset="0"/>
                        </a:rPr>
                        <a:t>êu n</a:t>
                      </a:r>
                      <a:r>
                        <a:rPr lang="vi-VN" sz="2000">
                          <a:solidFill>
                            <a:srgbClr val="0D0D0D"/>
                          </a:solidFill>
                          <a:effectLst/>
                          <a:latin typeface="Times New Roman" panose="02020603050405020304" pitchFamily="18" charset="0"/>
                          <a:ea typeface="Calibri" panose="020F0502020204030204" pitchFamily="34" charset="0"/>
                        </a:rPr>
                        <a:t>ội dung chính của tác phẩm</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tabLst>
                          <a:tab pos="90170" algn="l"/>
                          <a:tab pos="180340" algn="l"/>
                        </a:tabLst>
                      </a:pPr>
                      <a:r>
                        <a:rPr lang="vi-VN" sz="2000" b="1">
                          <a:effectLst/>
                          <a:latin typeface="Times New Roman" panose="02020603050405020304" pitchFamily="18" charset="0"/>
                          <a:ea typeface="Calibri" panose="020F0502020204030204" pitchFamily="34" charset="0"/>
                        </a:rPr>
                        <a:t> </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tabLst>
                          <a:tab pos="90170" algn="l"/>
                          <a:tab pos="180340" algn="l"/>
                        </a:tabLst>
                      </a:pPr>
                      <a:r>
                        <a:rPr lang="vi-VN" sz="2000" b="1">
                          <a:effectLst/>
                          <a:latin typeface="Times New Roman" panose="02020603050405020304" pitchFamily="18" charset="0"/>
                          <a:ea typeface="Calibri" panose="020F0502020204030204" pitchFamily="34" charset="0"/>
                        </a:rPr>
                        <a:t> </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61168517"/>
                  </a:ext>
                </a:extLst>
              </a:tr>
              <a:tr h="241741">
                <a:tc vMerge="1">
                  <a:txBody>
                    <a:bodyPr/>
                    <a:lstStyle/>
                    <a:p>
                      <a:endParaRPr lang="en-US"/>
                    </a:p>
                  </a:txBody>
                  <a:tcPr/>
                </a:tc>
                <a:tc>
                  <a:txBody>
                    <a:bodyPr/>
                    <a:lstStyle/>
                    <a:p>
                      <a:pPr>
                        <a:lnSpc>
                          <a:spcPct val="130000"/>
                        </a:lnSpc>
                        <a:spcAft>
                          <a:spcPts val="0"/>
                        </a:spcAft>
                      </a:pPr>
                      <a:r>
                        <a:rPr lang="en-US" sz="2000">
                          <a:solidFill>
                            <a:srgbClr val="0D0D0D"/>
                          </a:solidFill>
                          <a:effectLst/>
                          <a:latin typeface="Times New Roman" panose="02020603050405020304" pitchFamily="18" charset="0"/>
                          <a:ea typeface="Calibri" panose="020F0502020204030204" pitchFamily="34" charset="0"/>
                        </a:rPr>
                        <a:t>Nêu chủ đề của tác phẩm</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tabLst>
                          <a:tab pos="90170" algn="l"/>
                          <a:tab pos="180340" algn="l"/>
                        </a:tabLst>
                      </a:pPr>
                      <a:r>
                        <a:rPr lang="vi-VN" sz="2000" b="1">
                          <a:effectLst/>
                          <a:latin typeface="Times New Roman" panose="02020603050405020304" pitchFamily="18" charset="0"/>
                          <a:ea typeface="Calibri" panose="020F0502020204030204" pitchFamily="34" charset="0"/>
                        </a:rPr>
                        <a:t> </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tabLst>
                          <a:tab pos="90170" algn="l"/>
                          <a:tab pos="180340" algn="l"/>
                        </a:tabLst>
                      </a:pPr>
                      <a:r>
                        <a:rPr lang="vi-VN" sz="2000" b="1">
                          <a:effectLst/>
                          <a:latin typeface="Times New Roman" panose="02020603050405020304" pitchFamily="18" charset="0"/>
                          <a:ea typeface="Calibri" panose="020F0502020204030204" pitchFamily="34" charset="0"/>
                        </a:rPr>
                        <a:t> </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43506388"/>
                  </a:ext>
                </a:extLst>
              </a:tr>
              <a:tr h="483482">
                <a:tc vMerge="1">
                  <a:txBody>
                    <a:bodyPr/>
                    <a:lstStyle/>
                    <a:p>
                      <a:endParaRPr lang="en-US"/>
                    </a:p>
                  </a:txBody>
                  <a:tcPr/>
                </a:tc>
                <a:tc>
                  <a:txBody>
                    <a:bodyPr/>
                    <a:lstStyle/>
                    <a:p>
                      <a:pPr>
                        <a:lnSpc>
                          <a:spcPct val="130000"/>
                        </a:lnSpc>
                        <a:spcAft>
                          <a:spcPts val="0"/>
                        </a:spcAft>
                      </a:pPr>
                      <a:r>
                        <a:rPr lang="vi-VN" sz="2000">
                          <a:solidFill>
                            <a:srgbClr val="000000"/>
                          </a:solidFill>
                          <a:effectLst/>
                          <a:latin typeface="Times New Roman" panose="02020603050405020304" pitchFamily="18" charset="0"/>
                          <a:ea typeface="Calibri" panose="020F0502020204030204" pitchFamily="34" charset="0"/>
                        </a:rPr>
                        <a:t>Trích dẫn một số bằng chứng để làm sáng tỏ chủ đề tác phẩm</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tabLst>
                          <a:tab pos="90170" algn="l"/>
                          <a:tab pos="180340" algn="l"/>
                        </a:tabLst>
                      </a:pPr>
                      <a:r>
                        <a:rPr lang="vi-VN" sz="2000" b="1">
                          <a:effectLst/>
                          <a:latin typeface="Times New Roman" panose="02020603050405020304" pitchFamily="18" charset="0"/>
                          <a:ea typeface="Calibri" panose="020F0502020204030204" pitchFamily="34" charset="0"/>
                        </a:rPr>
                        <a:t> </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tabLst>
                          <a:tab pos="90170" algn="l"/>
                          <a:tab pos="180340" algn="l"/>
                        </a:tabLst>
                      </a:pPr>
                      <a:r>
                        <a:rPr lang="vi-VN" sz="2000" b="1">
                          <a:effectLst/>
                          <a:latin typeface="Times New Roman" panose="02020603050405020304" pitchFamily="18" charset="0"/>
                          <a:ea typeface="Calibri" panose="020F0502020204030204" pitchFamily="34" charset="0"/>
                        </a:rPr>
                        <a:t> </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25545502"/>
                  </a:ext>
                </a:extLst>
              </a:tr>
              <a:tr h="725223">
                <a:tc vMerge="1">
                  <a:txBody>
                    <a:bodyPr/>
                    <a:lstStyle/>
                    <a:p>
                      <a:endParaRPr lang="en-US"/>
                    </a:p>
                  </a:txBody>
                  <a:tcPr/>
                </a:tc>
                <a:tc>
                  <a:txBody>
                    <a:bodyPr/>
                    <a:lstStyle/>
                    <a:p>
                      <a:pPr indent="254000">
                        <a:lnSpc>
                          <a:spcPct val="130000"/>
                        </a:lnSpc>
                        <a:spcAft>
                          <a:spcPts val="0"/>
                        </a:spcAft>
                      </a:pPr>
                      <a:r>
                        <a:rPr lang="vi-VN" sz="2000">
                          <a:solidFill>
                            <a:srgbClr val="000000"/>
                          </a:solidFill>
                          <a:effectLst/>
                          <a:latin typeface="Times New Roman" panose="02020603050405020304" pitchFamily="18" charset="0"/>
                          <a:ea typeface="Times New Roman" panose="02020603050405020304" pitchFamily="18" charset="0"/>
                        </a:rPr>
                        <a:t>Chỉ ra và phân tích một số nét đặc sắc về hình thức nghệ thuật của tác phẩm</a:t>
                      </a:r>
                      <a:r>
                        <a:rPr lang="en-US" sz="2000">
                          <a:solidFill>
                            <a:srgbClr val="000000"/>
                          </a:solidFill>
                          <a:effectLst/>
                          <a:latin typeface="Times New Roman" panose="02020603050405020304" pitchFamily="18" charset="0"/>
                          <a:ea typeface="Times New Roman" panose="02020603050405020304" pitchFamily="18" charset="0"/>
                        </a:rPr>
                        <a:t>. Tập trung vào một số yếu tố nghệ thuật nổi bật nhất của tác phẩm.</a:t>
                      </a:r>
                      <a:endParaRPr lang="en-US" sz="2000">
                        <a:effectLst/>
                        <a:latin typeface="Times New Roman" panose="02020603050405020304" pitchFamily="18" charset="0"/>
                        <a:ea typeface="Times New Roman" panose="02020603050405020304" pitchFamily="18" charset="0"/>
                      </a:endParaRPr>
                    </a:p>
                  </a:txBody>
                  <a:tcPr marL="64369" marR="643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tabLst>
                          <a:tab pos="90170" algn="l"/>
                          <a:tab pos="180340" algn="l"/>
                        </a:tabLst>
                      </a:pPr>
                      <a:r>
                        <a:rPr lang="vi-VN" sz="2000" b="1">
                          <a:effectLst/>
                          <a:latin typeface="Times New Roman" panose="02020603050405020304" pitchFamily="18" charset="0"/>
                          <a:ea typeface="Calibri" panose="020F0502020204030204" pitchFamily="34" charset="0"/>
                        </a:rPr>
                        <a:t> </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tabLst>
                          <a:tab pos="90170" algn="l"/>
                          <a:tab pos="180340" algn="l"/>
                        </a:tabLst>
                      </a:pPr>
                      <a:r>
                        <a:rPr lang="vi-VN" sz="2000" b="1">
                          <a:effectLst/>
                          <a:latin typeface="Times New Roman" panose="02020603050405020304" pitchFamily="18" charset="0"/>
                          <a:ea typeface="Calibri" panose="020F0502020204030204" pitchFamily="34" charset="0"/>
                        </a:rPr>
                        <a:t> </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45597162"/>
                  </a:ext>
                </a:extLst>
              </a:tr>
              <a:tr h="483482">
                <a:tc vMerge="1">
                  <a:txBody>
                    <a:bodyPr/>
                    <a:lstStyle/>
                    <a:p>
                      <a:endParaRPr lang="en-US"/>
                    </a:p>
                  </a:txBody>
                  <a:tcPr/>
                </a:tc>
                <a:tc>
                  <a:txBody>
                    <a:bodyPr/>
                    <a:lstStyle/>
                    <a:p>
                      <a:pPr indent="254000">
                        <a:lnSpc>
                          <a:spcPct val="130000"/>
                        </a:lnSpc>
                        <a:spcAft>
                          <a:spcPts val="0"/>
                        </a:spcAft>
                      </a:pPr>
                      <a:r>
                        <a:rPr lang="vi-VN" sz="2000">
                          <a:solidFill>
                            <a:srgbClr val="000000"/>
                          </a:solidFill>
                          <a:effectLst/>
                          <a:latin typeface="Times New Roman" panose="02020603050405020304" pitchFamily="18" charset="0"/>
                          <a:ea typeface="Times New Roman" panose="02020603050405020304" pitchFamily="18" charset="0"/>
                        </a:rPr>
                        <a:t>Trích dẫn một số bằng chứng để làm sáng tỏ đặc sắc vể hình thức nghệ thuật của tác phẩm</a:t>
                      </a:r>
                      <a:endParaRPr lang="en-US" sz="2000">
                        <a:effectLst/>
                        <a:latin typeface="Times New Roman" panose="02020603050405020304" pitchFamily="18" charset="0"/>
                        <a:ea typeface="Times New Roman" panose="02020603050405020304" pitchFamily="18" charset="0"/>
                      </a:endParaRPr>
                    </a:p>
                  </a:txBody>
                  <a:tcPr marL="64369" marR="643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tabLst>
                          <a:tab pos="90170" algn="l"/>
                          <a:tab pos="180340" algn="l"/>
                        </a:tabLst>
                      </a:pPr>
                      <a:r>
                        <a:rPr lang="vi-VN" sz="2000" b="1">
                          <a:effectLst/>
                          <a:latin typeface="Times New Roman" panose="02020603050405020304" pitchFamily="18" charset="0"/>
                          <a:ea typeface="Calibri" panose="020F0502020204030204" pitchFamily="34" charset="0"/>
                        </a:rPr>
                        <a:t> </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tabLst>
                          <a:tab pos="90170" algn="l"/>
                          <a:tab pos="180340" algn="l"/>
                        </a:tabLst>
                      </a:pPr>
                      <a:r>
                        <a:rPr lang="vi-VN" sz="2000" b="1">
                          <a:effectLst/>
                          <a:latin typeface="Times New Roman" panose="02020603050405020304" pitchFamily="18" charset="0"/>
                          <a:ea typeface="Calibri" panose="020F0502020204030204" pitchFamily="34" charset="0"/>
                        </a:rPr>
                        <a:t> </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64210085"/>
                  </a:ext>
                </a:extLst>
              </a:tr>
              <a:tr h="241741">
                <a:tc>
                  <a:txBody>
                    <a:bodyPr/>
                    <a:lstStyle/>
                    <a:p>
                      <a:pPr algn="just">
                        <a:lnSpc>
                          <a:spcPct val="130000"/>
                        </a:lnSpc>
                        <a:spcAft>
                          <a:spcPts val="0"/>
                        </a:spcAft>
                        <a:tabLst>
                          <a:tab pos="90170" algn="l"/>
                          <a:tab pos="180340" algn="l"/>
                        </a:tabLst>
                      </a:pPr>
                      <a:r>
                        <a:rPr lang="vi-VN" sz="2000" b="1" dirty="0" smtClean="0">
                          <a:effectLst/>
                          <a:latin typeface="Times New Roman" panose="02020603050405020304" pitchFamily="18" charset="0"/>
                          <a:ea typeface="Calibri" panose="020F0502020204030204" pitchFamily="34" charset="0"/>
                        </a:rPr>
                        <a:t>K</a:t>
                      </a:r>
                      <a:r>
                        <a:rPr lang="en-US" sz="2000" b="1" dirty="0" err="1" smtClean="0">
                          <a:effectLst/>
                          <a:latin typeface="Times New Roman" panose="02020603050405020304" pitchFamily="18" charset="0"/>
                          <a:ea typeface="Calibri" panose="020F0502020204030204" pitchFamily="34" charset="0"/>
                        </a:rPr>
                        <a:t>ết</a:t>
                      </a:r>
                      <a:r>
                        <a:rPr lang="en-US" sz="2000" b="1" baseline="0" dirty="0" smtClean="0">
                          <a:effectLst/>
                          <a:latin typeface="Times New Roman" panose="02020603050405020304" pitchFamily="18" charset="0"/>
                          <a:ea typeface="Calibri" panose="020F0502020204030204" pitchFamily="34" charset="0"/>
                        </a:rPr>
                        <a:t> </a:t>
                      </a:r>
                      <a:r>
                        <a:rPr lang="en-US" sz="2000" b="1" baseline="0" dirty="0" err="1" smtClean="0">
                          <a:effectLst/>
                          <a:latin typeface="Times New Roman" panose="02020603050405020304" pitchFamily="18" charset="0"/>
                          <a:ea typeface="Calibri" panose="020F0502020204030204" pitchFamily="34" charset="0"/>
                        </a:rPr>
                        <a:t>bài</a:t>
                      </a:r>
                      <a:endParaRPr lang="en-US" sz="2000" dirty="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tabLst>
                          <a:tab pos="90170" algn="l"/>
                          <a:tab pos="180340" algn="l"/>
                        </a:tabLst>
                      </a:pPr>
                      <a:r>
                        <a:rPr lang="vi-VN" sz="2000">
                          <a:solidFill>
                            <a:srgbClr val="0D0D0D"/>
                          </a:solidFill>
                          <a:effectLst/>
                          <a:latin typeface="Times New Roman" panose="02020603050405020304" pitchFamily="18" charset="0"/>
                          <a:ea typeface="Calibri" panose="020F0502020204030204" pitchFamily="34" charset="0"/>
                        </a:rPr>
                        <a:t>Khẳng định ý nghĩa, giá trị của tác phẩm</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tabLst>
                          <a:tab pos="90170" algn="l"/>
                          <a:tab pos="180340" algn="l"/>
                        </a:tabLst>
                      </a:pPr>
                      <a:r>
                        <a:rPr lang="vi-VN" sz="2000" b="1">
                          <a:effectLst/>
                          <a:latin typeface="Times New Roman" panose="02020603050405020304" pitchFamily="18" charset="0"/>
                          <a:ea typeface="Calibri" panose="020F0502020204030204" pitchFamily="34" charset="0"/>
                        </a:rPr>
                        <a:t> </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tabLst>
                          <a:tab pos="90170" algn="l"/>
                          <a:tab pos="180340" algn="l"/>
                        </a:tabLst>
                      </a:pPr>
                      <a:r>
                        <a:rPr lang="vi-VN" sz="2000" b="1">
                          <a:effectLst/>
                          <a:latin typeface="Times New Roman" panose="02020603050405020304" pitchFamily="18" charset="0"/>
                          <a:ea typeface="Calibri" panose="020F0502020204030204" pitchFamily="34" charset="0"/>
                        </a:rPr>
                        <a:t> </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81986771"/>
                  </a:ext>
                </a:extLst>
              </a:tr>
              <a:tr h="241741">
                <a:tc rowSpan="4">
                  <a:txBody>
                    <a:bodyPr/>
                    <a:lstStyle/>
                    <a:p>
                      <a:pPr>
                        <a:lnSpc>
                          <a:spcPct val="130000"/>
                        </a:lnSpc>
                        <a:spcAft>
                          <a:spcPts val="0"/>
                        </a:spcAft>
                        <a:tabLst>
                          <a:tab pos="90170" algn="l"/>
                        </a:tabLst>
                      </a:pPr>
                      <a:r>
                        <a:rPr lang="nl-NL" sz="2000" b="1">
                          <a:solidFill>
                            <a:srgbClr val="000000"/>
                          </a:solidFill>
                          <a:effectLst/>
                          <a:latin typeface="Times New Roman" panose="02020603050405020304" pitchFamily="18" charset="0"/>
                          <a:ea typeface="Calibri" panose="020F0502020204030204" pitchFamily="34" charset="0"/>
                        </a:rPr>
                        <a:t>Kĩ năng, trình bày diễn đạt</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90170" algn="l"/>
                        </a:tabLst>
                      </a:pPr>
                      <a:r>
                        <a:rPr lang="nl-NL" sz="2000">
                          <a:solidFill>
                            <a:srgbClr val="000000"/>
                          </a:solidFill>
                          <a:effectLst/>
                          <a:latin typeface="Times New Roman" panose="02020603050405020304" pitchFamily="18" charset="0"/>
                          <a:ea typeface="Calibri" panose="020F0502020204030204" pitchFamily="34" charset="0"/>
                        </a:rPr>
                        <a:t>Sắp xếp các ý triển khai và dẫn chứng hợp lí.</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90170" algn="l"/>
                        </a:tabLst>
                      </a:pPr>
                      <a:r>
                        <a:rPr lang="nl-NL" sz="2000">
                          <a:solidFill>
                            <a:srgbClr val="000000"/>
                          </a:solidFill>
                          <a:effectLst/>
                          <a:latin typeface="Times New Roman" panose="02020603050405020304" pitchFamily="18" charset="0"/>
                          <a:ea typeface="Calibri" panose="020F0502020204030204" pitchFamily="34" charset="0"/>
                        </a:rPr>
                        <a:t> </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90170" algn="l"/>
                        </a:tabLst>
                      </a:pPr>
                      <a:r>
                        <a:rPr lang="nl-NL" sz="2000">
                          <a:solidFill>
                            <a:srgbClr val="000000"/>
                          </a:solidFill>
                          <a:effectLst/>
                          <a:latin typeface="Times New Roman" panose="02020603050405020304" pitchFamily="18" charset="0"/>
                          <a:ea typeface="Calibri" panose="020F0502020204030204" pitchFamily="34" charset="0"/>
                        </a:rPr>
                        <a:t> </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69380852"/>
                  </a:ext>
                </a:extLst>
              </a:tr>
              <a:tr h="241741">
                <a:tc vMerge="1">
                  <a:txBody>
                    <a:bodyPr/>
                    <a:lstStyle/>
                    <a:p>
                      <a:endParaRPr lang="en-US"/>
                    </a:p>
                  </a:txBody>
                  <a:tcPr/>
                </a:tc>
                <a:tc>
                  <a:txBody>
                    <a:bodyPr/>
                    <a:lstStyle/>
                    <a:p>
                      <a:pPr>
                        <a:lnSpc>
                          <a:spcPct val="130000"/>
                        </a:lnSpc>
                        <a:spcAft>
                          <a:spcPts val="0"/>
                        </a:spcAft>
                        <a:tabLst>
                          <a:tab pos="90170" algn="l"/>
                        </a:tabLst>
                      </a:pPr>
                      <a:r>
                        <a:rPr lang="nl-NL" sz="2000">
                          <a:solidFill>
                            <a:srgbClr val="000000"/>
                          </a:solidFill>
                          <a:effectLst/>
                          <a:latin typeface="Times New Roman" panose="02020603050405020304" pitchFamily="18" charset="0"/>
                          <a:ea typeface="Calibri" panose="020F0502020204030204" pitchFamily="34" charset="0"/>
                        </a:rPr>
                        <a:t>Bố cục chặt chẽ, trình bày mạch lạc.</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90170" algn="l"/>
                        </a:tabLst>
                      </a:pPr>
                      <a:r>
                        <a:rPr lang="nl-NL" sz="2000">
                          <a:solidFill>
                            <a:srgbClr val="000000"/>
                          </a:solidFill>
                          <a:effectLst/>
                          <a:latin typeface="Times New Roman" panose="02020603050405020304" pitchFamily="18" charset="0"/>
                          <a:ea typeface="Calibri" panose="020F0502020204030204" pitchFamily="34" charset="0"/>
                        </a:rPr>
                        <a:t> </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90170" algn="l"/>
                        </a:tabLst>
                      </a:pPr>
                      <a:r>
                        <a:rPr lang="nl-NL" sz="2000">
                          <a:solidFill>
                            <a:srgbClr val="000000"/>
                          </a:solidFill>
                          <a:effectLst/>
                          <a:latin typeface="Times New Roman" panose="02020603050405020304" pitchFamily="18" charset="0"/>
                          <a:ea typeface="Calibri" panose="020F0502020204030204" pitchFamily="34" charset="0"/>
                        </a:rPr>
                        <a:t> </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55459550"/>
                  </a:ext>
                </a:extLst>
              </a:tr>
              <a:tr h="241741">
                <a:tc vMerge="1">
                  <a:txBody>
                    <a:bodyPr/>
                    <a:lstStyle/>
                    <a:p>
                      <a:endParaRPr lang="en-US"/>
                    </a:p>
                  </a:txBody>
                  <a:tcPr/>
                </a:tc>
                <a:tc>
                  <a:txBody>
                    <a:bodyPr/>
                    <a:lstStyle/>
                    <a:p>
                      <a:pPr>
                        <a:lnSpc>
                          <a:spcPct val="130000"/>
                        </a:lnSpc>
                        <a:spcAft>
                          <a:spcPts val="0"/>
                        </a:spcAft>
                        <a:tabLst>
                          <a:tab pos="90170" algn="l"/>
                        </a:tabLst>
                      </a:pPr>
                      <a:r>
                        <a:rPr lang="nl-NL" sz="2000">
                          <a:solidFill>
                            <a:srgbClr val="000000"/>
                          </a:solidFill>
                          <a:effectLst/>
                          <a:latin typeface="Times New Roman" panose="02020603050405020304" pitchFamily="18" charset="0"/>
                          <a:ea typeface="Calibri" panose="020F0502020204030204" pitchFamily="34" charset="0"/>
                        </a:rPr>
                        <a:t>Đảm bảo chính tả, dùng từ và diễn đạt.</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90170" algn="l"/>
                        </a:tabLst>
                      </a:pPr>
                      <a:r>
                        <a:rPr lang="nl-NL" sz="2000">
                          <a:solidFill>
                            <a:srgbClr val="000000"/>
                          </a:solidFill>
                          <a:effectLst/>
                          <a:latin typeface="Times New Roman" panose="02020603050405020304" pitchFamily="18" charset="0"/>
                          <a:ea typeface="Calibri" panose="020F0502020204030204" pitchFamily="34" charset="0"/>
                        </a:rPr>
                        <a:t> </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90170" algn="l"/>
                        </a:tabLst>
                      </a:pPr>
                      <a:r>
                        <a:rPr lang="nl-NL" sz="2000">
                          <a:solidFill>
                            <a:srgbClr val="000000"/>
                          </a:solidFill>
                          <a:effectLst/>
                          <a:latin typeface="Times New Roman" panose="02020603050405020304" pitchFamily="18" charset="0"/>
                          <a:ea typeface="Calibri" panose="020F0502020204030204" pitchFamily="34" charset="0"/>
                        </a:rPr>
                        <a:t> </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02592106"/>
                  </a:ext>
                </a:extLst>
              </a:tr>
              <a:tr h="241741">
                <a:tc vMerge="1">
                  <a:txBody>
                    <a:bodyPr/>
                    <a:lstStyle/>
                    <a:p>
                      <a:endParaRPr lang="en-US"/>
                    </a:p>
                  </a:txBody>
                  <a:tcPr/>
                </a:tc>
                <a:tc>
                  <a:txBody>
                    <a:bodyPr/>
                    <a:lstStyle/>
                    <a:p>
                      <a:pPr>
                        <a:lnSpc>
                          <a:spcPct val="130000"/>
                        </a:lnSpc>
                        <a:spcAft>
                          <a:spcPts val="0"/>
                        </a:spcAft>
                        <a:tabLst>
                          <a:tab pos="90170" algn="l"/>
                        </a:tabLst>
                      </a:pPr>
                      <a:r>
                        <a:rPr lang="nl-NL" sz="2000">
                          <a:solidFill>
                            <a:srgbClr val="000000"/>
                          </a:solidFill>
                          <a:effectLst/>
                          <a:latin typeface="Times New Roman" panose="02020603050405020304" pitchFamily="18" charset="0"/>
                          <a:ea typeface="Calibri" panose="020F0502020204030204" pitchFamily="34" charset="0"/>
                        </a:rPr>
                        <a:t>Sử dụng các từ ngữ, câu văn để liên kết các ý.</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90170" algn="l"/>
                        </a:tabLst>
                      </a:pPr>
                      <a:r>
                        <a:rPr lang="nl-NL" sz="2000">
                          <a:solidFill>
                            <a:srgbClr val="000000"/>
                          </a:solidFill>
                          <a:effectLst/>
                          <a:latin typeface="Times New Roman" panose="02020603050405020304" pitchFamily="18" charset="0"/>
                          <a:ea typeface="Calibri" panose="020F0502020204030204" pitchFamily="34" charset="0"/>
                        </a:rPr>
                        <a:t> </a:t>
                      </a:r>
                      <a:endParaRPr lang="en-US" sz="200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90170" algn="l"/>
                        </a:tabLst>
                      </a:pPr>
                      <a:r>
                        <a:rPr lang="nl-NL" sz="2000" dirty="0">
                          <a:solidFill>
                            <a:srgbClr val="000000"/>
                          </a:solidFill>
                          <a:effectLst/>
                          <a:latin typeface="Times New Roman" panose="02020603050405020304" pitchFamily="18" charset="0"/>
                          <a:ea typeface="Calibri" panose="020F0502020204030204" pitchFamily="34" charset="0"/>
                        </a:rPr>
                        <a:t> </a:t>
                      </a:r>
                      <a:endParaRPr lang="en-US" sz="2000" dirty="0">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50811694"/>
                  </a:ext>
                </a:extLst>
              </a:tr>
            </a:tbl>
          </a:graphicData>
        </a:graphic>
      </p:graphicFrame>
      <p:sp>
        <p:nvSpPr>
          <p:cNvPr id="8" name="Rectangle 2"/>
          <p:cNvSpPr>
            <a:spLocks noChangeArrowheads="1"/>
          </p:cNvSpPr>
          <p:nvPr/>
        </p:nvSpPr>
        <p:spPr bwMode="auto">
          <a:xfrm>
            <a:off x="185392" y="1825625"/>
            <a:ext cx="1370999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
        <p:nvSpPr>
          <p:cNvPr id="9" name="Rectangle 8"/>
          <p:cNvSpPr/>
          <p:nvPr/>
        </p:nvSpPr>
        <p:spPr>
          <a:xfrm>
            <a:off x="1587241" y="17982"/>
            <a:ext cx="8675773" cy="452496"/>
          </a:xfrm>
          <a:prstGeom prst="rect">
            <a:avLst/>
          </a:prstGeom>
        </p:spPr>
        <p:txBody>
          <a:bodyPr wrap="none">
            <a:spAutoFit/>
          </a:bodyPr>
          <a:lstStyle/>
          <a:p>
            <a:pPr marL="0" marR="0" lvl="0" indent="457200" algn="just" defTabSz="914400" rtl="0" eaLnBrk="1" fontAlgn="auto" latinLnBrk="0" hangingPunct="1">
              <a:lnSpc>
                <a:spcPct val="130000"/>
              </a:lnSpc>
              <a:spcBef>
                <a:spcPts val="0"/>
              </a:spcBef>
              <a:spcAft>
                <a:spcPts val="0"/>
              </a:spcAft>
              <a:buClrTx/>
              <a:buSzTx/>
              <a:buFontTx/>
              <a:buNone/>
              <a:tabLst>
                <a:tab pos="90170" algn="l"/>
                <a:tab pos="180340" algn="l"/>
              </a:tabLst>
              <a:defRPr/>
            </a:pPr>
            <a:r>
              <a:rPr kumimoji="0" lang="vi-VN" sz="20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Bảng kiểm </a:t>
            </a:r>
            <a:r>
              <a:rPr kumimoji="0" lang="en-US" sz="2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Calibri" panose="020F0502020204030204" pitchFamily="34" charset="0"/>
                <a:cs typeface="+mn-cs"/>
              </a:rPr>
              <a:t>đánh</a:t>
            </a:r>
            <a:r>
              <a:rPr kumimoji="0" lang="en-US" sz="20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Calibri" panose="020F0502020204030204" pitchFamily="34" charset="0"/>
                <a:cs typeface="+mn-cs"/>
              </a:rPr>
              <a:t>giá</a:t>
            </a:r>
            <a:r>
              <a:rPr kumimoji="0" lang="en-US" sz="20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vi-VN" sz="20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kĩ năng viết bài văn phân tích </a:t>
            </a:r>
            <a:r>
              <a:rPr kumimoji="0" lang="en-US" sz="2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Calibri" panose="020F0502020204030204" pitchFamily="34" charset="0"/>
                <a:cs typeface="+mn-cs"/>
              </a:rPr>
              <a:t>một</a:t>
            </a:r>
            <a:r>
              <a:rPr kumimoji="0" lang="en-US" sz="20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Calibri" panose="020F0502020204030204" pitchFamily="34" charset="0"/>
                <a:cs typeface="+mn-cs"/>
              </a:rPr>
              <a:t>tác</a:t>
            </a:r>
            <a:r>
              <a:rPr kumimoji="0" lang="en-US" sz="20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Calibri" panose="020F0502020204030204" pitchFamily="34" charset="0"/>
                <a:cs typeface="+mn-cs"/>
              </a:rPr>
              <a:t>phẩm</a:t>
            </a:r>
            <a:r>
              <a:rPr kumimoji="0" lang="en-US" sz="20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Calibri" panose="020F0502020204030204" pitchFamily="34" charset="0"/>
                <a:cs typeface="+mn-cs"/>
              </a:rPr>
              <a:t>truyện</a:t>
            </a:r>
            <a:r>
              <a:rPr kumimoji="0" lang="en-US" sz="20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a:t>
            </a:r>
            <a:endPar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Tree>
    <p:extLst>
      <p:ext uri="{BB962C8B-B14F-4D97-AF65-F5344CB8AC3E}">
        <p14:creationId xmlns:p14="http://schemas.microsoft.com/office/powerpoint/2010/main" val="274778821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5" name="Rectangle 4"/>
          <p:cNvSpPr/>
          <p:nvPr/>
        </p:nvSpPr>
        <p:spPr>
          <a:xfrm>
            <a:off x="838199" y="945243"/>
            <a:ext cx="10661073" cy="3246530"/>
          </a:xfrm>
          <a:prstGeom prst="rect">
            <a:avLst/>
          </a:prstGeom>
        </p:spPr>
        <p:txBody>
          <a:bodyPr wrap="square">
            <a:spAutoFit/>
          </a:bodyPr>
          <a:lstStyle/>
          <a:p>
            <a:pPr algn="just">
              <a:lnSpc>
                <a:spcPct val="150000"/>
              </a:lnSpc>
            </a:pPr>
            <a:r>
              <a:rPr lang="en-US" sz="2800" b="1" dirty="0">
                <a:latin typeface="Times New Roman" panose="02020603050405020304" pitchFamily="18" charset="0"/>
                <a:cs typeface="Times New Roman" panose="02020603050405020304" pitchFamily="18" charset="0"/>
              </a:rPr>
              <a:t>3. </a:t>
            </a:r>
            <a:r>
              <a:rPr lang="vi-VN" sz="2800" b="1" dirty="0">
                <a:latin typeface="Times New Roman" panose="02020603050405020304" pitchFamily="18" charset="0"/>
                <a:cs typeface="Times New Roman" panose="02020603050405020304" pitchFamily="18" charset="0"/>
              </a:rPr>
              <a:t>CHỈNH SỬA BÀI VIẾT</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HS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a:t>
            </a:r>
          </a:p>
          <a:p>
            <a:pPr algn="just">
              <a:lnSpc>
                <a:spcPct val="150000"/>
              </a:lnSpc>
            </a:pPr>
            <a:r>
              <a:rPr lang="en-US" sz="2800" dirty="0">
                <a:latin typeface="Times New Roman" panose="02020603050405020304" pitchFamily="18" charset="0"/>
                <a:cs typeface="Times New Roman" panose="02020603050405020304" pitchFamily="18" charset="0"/>
              </a:rPr>
              <a:t>- HS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7903995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39710476"/>
              </p:ext>
            </p:extLst>
          </p:nvPr>
        </p:nvGraphicFramePr>
        <p:xfrm>
          <a:off x="748146" y="1770343"/>
          <a:ext cx="10640291" cy="4437888"/>
        </p:xfrm>
        <a:graphic>
          <a:graphicData uri="http://schemas.openxmlformats.org/drawingml/2006/table">
            <a:tbl>
              <a:tblPr firstRow="1" firstCol="1" bandRow="1"/>
              <a:tblGrid>
                <a:gridCol w="2663355">
                  <a:extLst>
                    <a:ext uri="{9D8B030D-6E8A-4147-A177-3AD203B41FA5}">
                      <a16:colId xmlns:a16="http://schemas.microsoft.com/office/drawing/2014/main" xmlns="" val="1281917099"/>
                    </a:ext>
                  </a:extLst>
                </a:gridCol>
                <a:gridCol w="3988468">
                  <a:extLst>
                    <a:ext uri="{9D8B030D-6E8A-4147-A177-3AD203B41FA5}">
                      <a16:colId xmlns:a16="http://schemas.microsoft.com/office/drawing/2014/main" xmlns="" val="1184135876"/>
                    </a:ext>
                  </a:extLst>
                </a:gridCol>
                <a:gridCol w="3988468">
                  <a:extLst>
                    <a:ext uri="{9D8B030D-6E8A-4147-A177-3AD203B41FA5}">
                      <a16:colId xmlns:a16="http://schemas.microsoft.com/office/drawing/2014/main" xmlns="" val="3503711837"/>
                    </a:ext>
                  </a:extLst>
                </a:gridCol>
              </a:tblGrid>
              <a:tr h="0">
                <a:tc gridSpan="2">
                  <a:txBody>
                    <a:bodyPr/>
                    <a:lstStyle/>
                    <a:p>
                      <a:pPr algn="ctr">
                        <a:lnSpc>
                          <a:spcPct val="130000"/>
                        </a:lnSpc>
                        <a:spcAft>
                          <a:spcPts val="0"/>
                        </a:spcAft>
                      </a:pPr>
                      <a:r>
                        <a:rPr lang="en-US" sz="2800" b="1" dirty="0" err="1">
                          <a:solidFill>
                            <a:srgbClr val="000000"/>
                          </a:solidFill>
                          <a:effectLst/>
                          <a:latin typeface="Times New Roman" panose="02020603050405020304" pitchFamily="18" charset="0"/>
                          <a:ea typeface="Calibri" panose="020F0502020204030204" pitchFamily="34" charset="0"/>
                        </a:rPr>
                        <a:t>Nội</a:t>
                      </a:r>
                      <a:r>
                        <a:rPr lang="en-US" sz="2800" b="1" dirty="0">
                          <a:solidFill>
                            <a:srgbClr val="000000"/>
                          </a:solidFill>
                          <a:effectLst/>
                          <a:latin typeface="Times New Roman" panose="02020603050405020304" pitchFamily="18" charset="0"/>
                          <a:ea typeface="Calibri" panose="020F0502020204030204" pitchFamily="34" charset="0"/>
                        </a:rPr>
                        <a:t> dung </a:t>
                      </a:r>
                      <a:r>
                        <a:rPr lang="en-US" sz="2800" b="1" dirty="0" err="1">
                          <a:solidFill>
                            <a:srgbClr val="000000"/>
                          </a:solidFill>
                          <a:effectLst/>
                          <a:latin typeface="Times New Roman" panose="02020603050405020304" pitchFamily="18" charset="0"/>
                          <a:ea typeface="Calibri" panose="020F0502020204030204" pitchFamily="34" charset="0"/>
                        </a:rPr>
                        <a:t>lỗi</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cần</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sửa</a:t>
                      </a:r>
                      <a:endParaRPr lang="en-US" sz="28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lnSpc>
                          <a:spcPct val="130000"/>
                        </a:lnSpc>
                        <a:spcAft>
                          <a:spcPts val="0"/>
                        </a:spcAft>
                      </a:pPr>
                      <a:r>
                        <a:rPr lang="en-US" sz="2800" b="1">
                          <a:solidFill>
                            <a:srgbClr val="000000"/>
                          </a:solidFill>
                          <a:effectLst/>
                          <a:latin typeface="Times New Roman" panose="02020603050405020304" pitchFamily="18" charset="0"/>
                          <a:ea typeface="Calibri" panose="020F0502020204030204" pitchFamily="34" charset="0"/>
                        </a:rPr>
                        <a:t>Sửa lỗi</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63919169"/>
                  </a:ext>
                </a:extLst>
              </a:tr>
              <a:tr h="0">
                <a:tc rowSpan="4">
                  <a:txBody>
                    <a:bodyPr/>
                    <a:lstStyle/>
                    <a:p>
                      <a:pPr>
                        <a:lnSpc>
                          <a:spcPct val="130000"/>
                        </a:lnSpc>
                        <a:spcAft>
                          <a:spcPts val="0"/>
                        </a:spcAft>
                      </a:pPr>
                      <a:r>
                        <a:rPr lang="en-US" sz="2800">
                          <a:solidFill>
                            <a:srgbClr val="000000"/>
                          </a:solidFill>
                          <a:effectLst/>
                          <a:latin typeface="Times New Roman" panose="02020603050405020304" pitchFamily="18" charset="0"/>
                          <a:ea typeface="Calibri" panose="020F0502020204030204" pitchFamily="34" charset="0"/>
                        </a:rPr>
                        <a:t>Phát hiện và sửa ý và trình tự triển khai ý</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en-US" sz="2800">
                          <a:solidFill>
                            <a:srgbClr val="000000"/>
                          </a:solidFill>
                          <a:effectLst/>
                          <a:latin typeface="Times New Roman" panose="02020603050405020304" pitchFamily="18" charset="0"/>
                          <a:ea typeface="Calibri" panose="020F0502020204030204" pitchFamily="34" charset="0"/>
                        </a:rPr>
                        <a:t>Thiếu ý</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en-US" sz="2800">
                          <a:solidFill>
                            <a:srgbClr val="000000"/>
                          </a:solidFill>
                          <a:effectLst/>
                          <a:latin typeface="Times New Roman" panose="02020603050405020304" pitchFamily="18" charset="0"/>
                          <a:ea typeface="Calibri" panose="020F0502020204030204" pitchFamily="34" charset="0"/>
                        </a:rPr>
                        <a:t> </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59599"/>
                  </a:ext>
                </a:extLst>
              </a:tr>
              <a:tr h="0">
                <a:tc vMerge="1">
                  <a:txBody>
                    <a:bodyPr/>
                    <a:lstStyle/>
                    <a:p>
                      <a:endParaRPr lang="en-US"/>
                    </a:p>
                  </a:txBody>
                  <a:tcPr/>
                </a:tc>
                <a:tc>
                  <a:txBody>
                    <a:bodyPr/>
                    <a:lstStyle/>
                    <a:p>
                      <a:pPr>
                        <a:lnSpc>
                          <a:spcPct val="130000"/>
                        </a:lnSpc>
                        <a:spcAft>
                          <a:spcPts val="0"/>
                        </a:spcAft>
                      </a:pPr>
                      <a:r>
                        <a:rPr lang="en-US" sz="2800">
                          <a:solidFill>
                            <a:srgbClr val="000000"/>
                          </a:solidFill>
                          <a:effectLst/>
                          <a:latin typeface="Times New Roman" panose="02020603050405020304" pitchFamily="18" charset="0"/>
                          <a:ea typeface="Calibri" panose="020F0502020204030204" pitchFamily="34" charset="0"/>
                        </a:rPr>
                        <a:t>Sắp xếp lại ý lộn xộn</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en-US" sz="2800">
                          <a:solidFill>
                            <a:srgbClr val="000000"/>
                          </a:solidFill>
                          <a:effectLst/>
                          <a:latin typeface="Times New Roman" panose="02020603050405020304" pitchFamily="18" charset="0"/>
                          <a:ea typeface="Calibri" panose="020F0502020204030204" pitchFamily="34" charset="0"/>
                        </a:rPr>
                        <a:t> </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10122413"/>
                  </a:ext>
                </a:extLst>
              </a:tr>
              <a:tr h="0">
                <a:tc vMerge="1">
                  <a:txBody>
                    <a:bodyPr/>
                    <a:lstStyle/>
                    <a:p>
                      <a:endParaRPr lang="en-US"/>
                    </a:p>
                  </a:txBody>
                  <a:tcPr/>
                </a:tc>
                <a:tc>
                  <a:txBody>
                    <a:bodyPr/>
                    <a:lstStyle/>
                    <a:p>
                      <a:pPr>
                        <a:lnSpc>
                          <a:spcPct val="130000"/>
                        </a:lnSpc>
                        <a:spcAft>
                          <a:spcPts val="0"/>
                        </a:spcAft>
                      </a:pPr>
                      <a:r>
                        <a:rPr lang="en-US" sz="2800">
                          <a:solidFill>
                            <a:srgbClr val="000000"/>
                          </a:solidFill>
                          <a:effectLst/>
                          <a:latin typeface="Times New Roman" panose="02020603050405020304" pitchFamily="18" charset="0"/>
                          <a:ea typeface="Calibri" panose="020F0502020204030204" pitchFamily="34" charset="0"/>
                        </a:rPr>
                        <a:t>Sửa lại các ý lạc đề</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en-US" sz="2800">
                          <a:solidFill>
                            <a:srgbClr val="000000"/>
                          </a:solidFill>
                          <a:effectLst/>
                          <a:latin typeface="Times New Roman" panose="02020603050405020304" pitchFamily="18" charset="0"/>
                          <a:ea typeface="Calibri" panose="020F0502020204030204" pitchFamily="34" charset="0"/>
                        </a:rPr>
                        <a:t> </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33511809"/>
                  </a:ext>
                </a:extLst>
              </a:tr>
              <a:tr h="0">
                <a:tc vMerge="1">
                  <a:txBody>
                    <a:bodyPr/>
                    <a:lstStyle/>
                    <a:p>
                      <a:endParaRPr lang="en-US"/>
                    </a:p>
                  </a:txBody>
                  <a:tcPr/>
                </a:tc>
                <a:tc>
                  <a:txBody>
                    <a:bodyPr/>
                    <a:lstStyle/>
                    <a:p>
                      <a:pPr>
                        <a:lnSpc>
                          <a:spcPct val="130000"/>
                        </a:lnSpc>
                        <a:spcAft>
                          <a:spcPts val="0"/>
                        </a:spcAft>
                      </a:pPr>
                      <a:r>
                        <a:rPr lang="en-US" sz="2800">
                          <a:solidFill>
                            <a:srgbClr val="000000"/>
                          </a:solidFill>
                          <a:effectLst/>
                          <a:latin typeface="Times New Roman" panose="02020603050405020304" pitchFamily="18" charset="0"/>
                          <a:ea typeface="Calibri" panose="020F0502020204030204" pitchFamily="34" charset="0"/>
                        </a:rPr>
                        <a:t>Sửa lại các ý tản mạn</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en-US" sz="2800">
                          <a:solidFill>
                            <a:srgbClr val="000000"/>
                          </a:solidFill>
                          <a:effectLst/>
                          <a:latin typeface="Times New Roman" panose="02020603050405020304" pitchFamily="18" charset="0"/>
                          <a:ea typeface="Calibri" panose="020F0502020204030204" pitchFamily="34" charset="0"/>
                        </a:rPr>
                        <a:t> </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81779340"/>
                  </a:ext>
                </a:extLst>
              </a:tr>
              <a:tr h="0">
                <a:tc rowSpan="2">
                  <a:txBody>
                    <a:bodyPr/>
                    <a:lstStyle/>
                    <a:p>
                      <a:pPr>
                        <a:lnSpc>
                          <a:spcPct val="130000"/>
                        </a:lnSpc>
                        <a:spcAft>
                          <a:spcPts val="0"/>
                        </a:spcAft>
                      </a:pPr>
                      <a:r>
                        <a:rPr lang="en-US" sz="2800">
                          <a:solidFill>
                            <a:srgbClr val="000000"/>
                          </a:solidFill>
                          <a:effectLst/>
                          <a:latin typeface="Times New Roman" panose="02020603050405020304" pitchFamily="18" charset="0"/>
                          <a:ea typeface="Calibri" panose="020F0502020204030204" pitchFamily="34" charset="0"/>
                        </a:rPr>
                        <a:t>Phát hiện sửa  lỗi diễn đạt</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en-US" sz="2800">
                          <a:solidFill>
                            <a:srgbClr val="000000"/>
                          </a:solidFill>
                          <a:effectLst/>
                          <a:latin typeface="Times New Roman" panose="02020603050405020304" pitchFamily="18" charset="0"/>
                          <a:ea typeface="Calibri" panose="020F0502020204030204" pitchFamily="34" charset="0"/>
                        </a:rPr>
                        <a:t>Lỗi dùng từ</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en-US" sz="2800">
                          <a:solidFill>
                            <a:srgbClr val="000000"/>
                          </a:solidFill>
                          <a:effectLst/>
                          <a:latin typeface="Times New Roman" panose="02020603050405020304" pitchFamily="18" charset="0"/>
                          <a:ea typeface="Calibri" panose="020F0502020204030204" pitchFamily="34" charset="0"/>
                        </a:rPr>
                        <a:t> </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97830978"/>
                  </a:ext>
                </a:extLst>
              </a:tr>
              <a:tr h="0">
                <a:tc vMerge="1">
                  <a:txBody>
                    <a:bodyPr/>
                    <a:lstStyle/>
                    <a:p>
                      <a:endParaRPr lang="en-US"/>
                    </a:p>
                  </a:txBody>
                  <a:tcPr/>
                </a:tc>
                <a:tc>
                  <a:txBody>
                    <a:bodyPr/>
                    <a:lstStyle/>
                    <a:p>
                      <a:pPr>
                        <a:lnSpc>
                          <a:spcPct val="130000"/>
                        </a:lnSpc>
                        <a:spcAft>
                          <a:spcPts val="0"/>
                        </a:spcAft>
                      </a:pPr>
                      <a:r>
                        <a:rPr lang="en-US" sz="2800">
                          <a:solidFill>
                            <a:srgbClr val="000000"/>
                          </a:solidFill>
                          <a:effectLst/>
                          <a:latin typeface="Times New Roman" panose="02020603050405020304" pitchFamily="18" charset="0"/>
                          <a:ea typeface="Calibri" panose="020F0502020204030204" pitchFamily="34" charset="0"/>
                        </a:rPr>
                        <a:t>Lỗi viết câu</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en-US" sz="2800">
                          <a:solidFill>
                            <a:srgbClr val="000000"/>
                          </a:solidFill>
                          <a:effectLst/>
                          <a:latin typeface="Times New Roman" panose="02020603050405020304" pitchFamily="18" charset="0"/>
                          <a:ea typeface="Calibri" panose="020F0502020204030204" pitchFamily="34" charset="0"/>
                        </a:rPr>
                        <a:t> </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09524397"/>
                  </a:ext>
                </a:extLst>
              </a:tr>
              <a:tr h="0">
                <a:tc>
                  <a:txBody>
                    <a:bodyPr/>
                    <a:lstStyle/>
                    <a:p>
                      <a:pPr>
                        <a:lnSpc>
                          <a:spcPct val="130000"/>
                        </a:lnSpc>
                        <a:spcAft>
                          <a:spcPts val="0"/>
                        </a:spcAft>
                      </a:pPr>
                      <a:r>
                        <a:rPr lang="en-US" sz="2800">
                          <a:solidFill>
                            <a:srgbClr val="000000"/>
                          </a:solidFill>
                          <a:effectLst/>
                          <a:latin typeface="Times New Roman" panose="02020603050405020304" pitchFamily="18" charset="0"/>
                          <a:ea typeface="Calibri" panose="020F0502020204030204" pitchFamily="34" charset="0"/>
                        </a:rPr>
                        <a:t>Lỗi chính tả</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en-US" sz="2800">
                          <a:solidFill>
                            <a:srgbClr val="000000"/>
                          </a:solidFill>
                          <a:effectLst/>
                          <a:latin typeface="Times New Roman" panose="02020603050405020304" pitchFamily="18" charset="0"/>
                          <a:ea typeface="Calibri" panose="020F0502020204030204" pitchFamily="34" charset="0"/>
                        </a:rPr>
                        <a:t>Lỗi chính tả</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en-US" sz="2800" dirty="0">
                          <a:solidFill>
                            <a:srgbClr val="000000"/>
                          </a:solidFill>
                          <a:effectLst/>
                          <a:latin typeface="Times New Roman" panose="02020603050405020304" pitchFamily="18" charset="0"/>
                          <a:ea typeface="Calibri" panose="020F0502020204030204" pitchFamily="34" charset="0"/>
                        </a:rPr>
                        <a:t> </a:t>
                      </a:r>
                      <a:endParaRPr lang="en-US" sz="28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96824663"/>
                  </a:ext>
                </a:extLst>
              </a:tr>
            </a:tbl>
          </a:graphicData>
        </a:graphic>
      </p:graphicFrame>
      <p:sp>
        <p:nvSpPr>
          <p:cNvPr id="3" name="Rectangle 2"/>
          <p:cNvSpPr/>
          <p:nvPr/>
        </p:nvSpPr>
        <p:spPr>
          <a:xfrm>
            <a:off x="2761674" y="166255"/>
            <a:ext cx="6069418" cy="652486"/>
          </a:xfrm>
          <a:prstGeom prst="rect">
            <a:avLst/>
          </a:prstGeom>
        </p:spPr>
        <p:txBody>
          <a:bodyPr wrap="square">
            <a:spAutoFit/>
          </a:bodyPr>
          <a:lstStyle/>
          <a:p>
            <a:pPr algn="ctr">
              <a:lnSpc>
                <a:spcPct val="130000"/>
              </a:lnSpc>
              <a:spcAft>
                <a:spcPts val="0"/>
              </a:spcAft>
            </a:pPr>
            <a:r>
              <a:rPr lang="en-US" sz="2800" b="1" dirty="0" smtClean="0">
                <a:solidFill>
                  <a:srgbClr val="FF0000"/>
                </a:solidFill>
                <a:effectLst/>
                <a:latin typeface="Times New Roman" panose="02020603050405020304" pitchFamily="18" charset="0"/>
                <a:ea typeface="Calibri" panose="020F0502020204030204" pitchFamily="34" charset="0"/>
              </a:rPr>
              <a:t>PHIẾU CHỈNH SỬA BÀI VIẾT</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01394250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27273"/>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579941827"/>
              </p:ext>
            </p:extLst>
          </p:nvPr>
        </p:nvGraphicFramePr>
        <p:xfrm>
          <a:off x="484908" y="120220"/>
          <a:ext cx="11503891" cy="6181344"/>
        </p:xfrm>
        <a:graphic>
          <a:graphicData uri="http://schemas.openxmlformats.org/drawingml/2006/table">
            <a:tbl>
              <a:tblPr firstRow="1" firstCol="1" bandRow="1"/>
              <a:tblGrid>
                <a:gridCol w="11503891">
                  <a:extLst>
                    <a:ext uri="{9D8B030D-6E8A-4147-A177-3AD203B41FA5}">
                      <a16:colId xmlns:a16="http://schemas.microsoft.com/office/drawing/2014/main" xmlns="" val="4271971056"/>
                    </a:ext>
                  </a:extLst>
                </a:gridCol>
              </a:tblGrid>
              <a:tr h="0">
                <a:tc>
                  <a:txBody>
                    <a:bodyPr/>
                    <a:lstStyle/>
                    <a:p>
                      <a:pPr>
                        <a:lnSpc>
                          <a:spcPct val="130000"/>
                        </a:lnSpc>
                        <a:spcAft>
                          <a:spcPts val="0"/>
                        </a:spcAft>
                      </a:pPr>
                      <a:r>
                        <a:rPr lang="en-US" sz="2400" b="1" dirty="0">
                          <a:solidFill>
                            <a:srgbClr val="0070C0"/>
                          </a:solidFill>
                          <a:effectLst/>
                          <a:latin typeface="Times New Roman" panose="02020603050405020304" pitchFamily="18" charset="0"/>
                          <a:ea typeface="Calibri" panose="020F0502020204030204" pitchFamily="34" charset="0"/>
                        </a:rPr>
                        <a:t> </a:t>
                      </a:r>
                      <a:r>
                        <a:rPr lang="vi-VN" sz="2400" b="1" dirty="0" smtClean="0">
                          <a:solidFill>
                            <a:srgbClr val="FF0000"/>
                          </a:solidFill>
                          <a:effectLst/>
                          <a:latin typeface="Times New Roman" panose="02020603050405020304" pitchFamily="18" charset="0"/>
                          <a:ea typeface="Microsoft Sans Serif" panose="020B0604020202020204" pitchFamily="34" charset="0"/>
                        </a:rPr>
                        <a:t>a</a:t>
                      </a:r>
                      <a:r>
                        <a:rPr lang="vi-VN" sz="2400" b="1" dirty="0">
                          <a:solidFill>
                            <a:srgbClr val="FF0000"/>
                          </a:solidFill>
                          <a:effectLst/>
                          <a:latin typeface="Times New Roman" panose="02020603050405020304" pitchFamily="18" charset="0"/>
                          <a:ea typeface="Microsoft Sans Serif" panose="020B0604020202020204" pitchFamily="34" charset="0"/>
                        </a:rPr>
                        <a:t>. Yêu cầu của kiểu bài</a:t>
                      </a:r>
                      <a:endParaRPr lang="en-US" sz="2400" dirty="0">
                        <a:solidFill>
                          <a:srgbClr val="FF0000"/>
                        </a:solidFill>
                        <a:effectLst/>
                        <a:latin typeface="Times New Roman" panose="02020603050405020304" pitchFamily="18" charset="0"/>
                        <a:ea typeface="Calibri" panose="020F0502020204030204" pitchFamily="34" charset="0"/>
                      </a:endParaRPr>
                    </a:p>
                    <a:p>
                      <a:pPr algn="just">
                        <a:lnSpc>
                          <a:spcPct val="130000"/>
                        </a:lnSpc>
                        <a:spcAft>
                          <a:spcPts val="0"/>
                        </a:spcAft>
                        <a:tabLst>
                          <a:tab pos="1386840" algn="l"/>
                        </a:tabLst>
                      </a:pPr>
                      <a:r>
                        <a:rPr lang="vi-VN" sz="2400" b="1" dirty="0">
                          <a:solidFill>
                            <a:srgbClr val="FF0000"/>
                          </a:solidFill>
                          <a:effectLst/>
                          <a:latin typeface="Times New Roman" panose="02020603050405020304" pitchFamily="18" charset="0"/>
                          <a:ea typeface="MS Mincho"/>
                        </a:rPr>
                        <a:t>b. Nhận xét</a:t>
                      </a:r>
                      <a:endParaRPr lang="en-US" sz="2400" dirty="0">
                        <a:solidFill>
                          <a:srgbClr val="FF0000"/>
                        </a:solidFill>
                        <a:effectLst/>
                        <a:latin typeface="Times New Roman" panose="02020603050405020304" pitchFamily="18" charset="0"/>
                        <a:ea typeface="Calibri" panose="020F0502020204030204" pitchFamily="34" charset="0"/>
                      </a:endParaRPr>
                    </a:p>
                    <a:p>
                      <a:pPr algn="just">
                        <a:lnSpc>
                          <a:spcPct val="130000"/>
                        </a:lnSpc>
                        <a:spcAft>
                          <a:spcPts val="0"/>
                        </a:spcAft>
                        <a:tabLst>
                          <a:tab pos="1386840" algn="l"/>
                        </a:tabLst>
                      </a:pPr>
                      <a:r>
                        <a:rPr lang="vi-VN" sz="2400" dirty="0">
                          <a:solidFill>
                            <a:srgbClr val="FF0000"/>
                          </a:solidFill>
                          <a:effectLst/>
                          <a:latin typeface="Times New Roman" panose="02020603050405020304" pitchFamily="18" charset="0"/>
                          <a:ea typeface="MS Mincho"/>
                        </a:rPr>
                        <a:t>- Ưu điểm:</a:t>
                      </a:r>
                      <a:endParaRPr lang="en-US" sz="2400" dirty="0">
                        <a:solidFill>
                          <a:srgbClr val="FF0000"/>
                        </a:solidFill>
                        <a:effectLst/>
                        <a:latin typeface="Times New Roman" panose="02020603050405020304" pitchFamily="18" charset="0"/>
                        <a:ea typeface="Calibri" panose="020F0502020204030204" pitchFamily="34" charset="0"/>
                      </a:endParaRPr>
                    </a:p>
                    <a:p>
                      <a:pPr algn="just">
                        <a:lnSpc>
                          <a:spcPct val="130000"/>
                        </a:lnSpc>
                        <a:spcAft>
                          <a:spcPts val="0"/>
                        </a:spcAft>
                        <a:tabLst>
                          <a:tab pos="1386840" algn="l"/>
                        </a:tabLst>
                      </a:pPr>
                      <a:r>
                        <a:rPr lang="en-US" sz="2400" dirty="0">
                          <a:solidFill>
                            <a:srgbClr val="FF0000"/>
                          </a:solidFill>
                          <a:effectLst/>
                          <a:latin typeface="Times New Roman" panose="02020603050405020304" pitchFamily="18" charset="0"/>
                          <a:ea typeface="MS Mincho"/>
                        </a:rPr>
                        <a:t>………….</a:t>
                      </a:r>
                      <a:endParaRPr lang="en-US" sz="2400" dirty="0">
                        <a:solidFill>
                          <a:srgbClr val="FF0000"/>
                        </a:solidFill>
                        <a:effectLst/>
                        <a:latin typeface="Times New Roman" panose="02020603050405020304" pitchFamily="18" charset="0"/>
                        <a:ea typeface="Calibri" panose="020F0502020204030204" pitchFamily="34" charset="0"/>
                      </a:endParaRPr>
                    </a:p>
                    <a:p>
                      <a:pPr algn="just">
                        <a:lnSpc>
                          <a:spcPct val="130000"/>
                        </a:lnSpc>
                        <a:spcAft>
                          <a:spcPts val="0"/>
                        </a:spcAft>
                        <a:tabLst>
                          <a:tab pos="1386840" algn="l"/>
                        </a:tabLst>
                      </a:pPr>
                      <a:r>
                        <a:rPr lang="vi-VN" sz="2400" dirty="0">
                          <a:solidFill>
                            <a:srgbClr val="FF0000"/>
                          </a:solidFill>
                          <a:effectLst/>
                          <a:latin typeface="Times New Roman" panose="02020603050405020304" pitchFamily="18" charset="0"/>
                          <a:ea typeface="MS Mincho"/>
                        </a:rPr>
                        <a:t>- Hạn chế</a:t>
                      </a:r>
                      <a:r>
                        <a:rPr lang="en-US" sz="2400" dirty="0">
                          <a:solidFill>
                            <a:srgbClr val="FF0000"/>
                          </a:solidFill>
                          <a:effectLst/>
                          <a:latin typeface="Times New Roman" panose="02020603050405020304" pitchFamily="18" charset="0"/>
                          <a:ea typeface="MS Mincho"/>
                        </a:rPr>
                        <a:t>:</a:t>
                      </a:r>
                      <a:endParaRPr lang="en-US" sz="2400" dirty="0">
                        <a:solidFill>
                          <a:srgbClr val="FF0000"/>
                        </a:solidFill>
                        <a:effectLst/>
                        <a:latin typeface="Times New Roman" panose="02020603050405020304" pitchFamily="18" charset="0"/>
                        <a:ea typeface="Calibri" panose="020F0502020204030204" pitchFamily="34" charset="0"/>
                      </a:endParaRPr>
                    </a:p>
                    <a:p>
                      <a:pPr algn="just">
                        <a:lnSpc>
                          <a:spcPct val="130000"/>
                        </a:lnSpc>
                        <a:spcAft>
                          <a:spcPts val="0"/>
                        </a:spcAft>
                        <a:tabLst>
                          <a:tab pos="1386840" algn="l"/>
                        </a:tabLst>
                      </a:pPr>
                      <a:r>
                        <a:rPr lang="en-US" sz="2400" dirty="0">
                          <a:solidFill>
                            <a:srgbClr val="FF0000"/>
                          </a:solidFill>
                          <a:effectLst/>
                          <a:latin typeface="Times New Roman" panose="02020603050405020304" pitchFamily="18" charset="0"/>
                          <a:ea typeface="MS Mincho"/>
                        </a:rPr>
                        <a:t>…………..</a:t>
                      </a:r>
                      <a:endParaRPr lang="en-US" sz="2400" dirty="0">
                        <a:solidFill>
                          <a:srgbClr val="FF0000"/>
                        </a:solidFill>
                        <a:effectLst/>
                        <a:latin typeface="Times New Roman" panose="02020603050405020304" pitchFamily="18" charset="0"/>
                        <a:ea typeface="Calibri" panose="020F0502020204030204" pitchFamily="34" charset="0"/>
                      </a:endParaRPr>
                    </a:p>
                    <a:p>
                      <a:pPr algn="just">
                        <a:lnSpc>
                          <a:spcPct val="130000"/>
                        </a:lnSpc>
                        <a:spcAft>
                          <a:spcPts val="0"/>
                        </a:spcAft>
                        <a:tabLst>
                          <a:tab pos="1386840" algn="l"/>
                        </a:tabLst>
                      </a:pPr>
                      <a:r>
                        <a:rPr lang="vi-VN" sz="2400" b="1" dirty="0">
                          <a:solidFill>
                            <a:srgbClr val="FF0000"/>
                          </a:solidFill>
                          <a:effectLst/>
                          <a:latin typeface="Times New Roman" panose="02020603050405020304" pitchFamily="18" charset="0"/>
                          <a:ea typeface="MS Mincho"/>
                        </a:rPr>
                        <a:t>c. Chỉnh sửa và hoàn thiện</a:t>
                      </a:r>
                      <a:endParaRPr lang="en-US" sz="2400" dirty="0">
                        <a:solidFill>
                          <a:srgbClr val="FF0000"/>
                        </a:solidFill>
                        <a:effectLst/>
                        <a:latin typeface="Times New Roman" panose="02020603050405020304" pitchFamily="18" charset="0"/>
                        <a:ea typeface="Calibri" panose="020F0502020204030204" pitchFamily="34" charset="0"/>
                      </a:endParaRPr>
                    </a:p>
                    <a:p>
                      <a:pPr>
                        <a:lnSpc>
                          <a:spcPct val="130000"/>
                        </a:lnSpc>
                        <a:spcAft>
                          <a:spcPts val="0"/>
                        </a:spcAft>
                        <a:tabLst>
                          <a:tab pos="1386840" algn="l"/>
                        </a:tabLst>
                      </a:pPr>
                      <a:r>
                        <a:rPr lang="en-US" sz="2400" dirty="0" err="1">
                          <a:solidFill>
                            <a:srgbClr val="FF0000"/>
                          </a:solidFill>
                          <a:effectLst/>
                          <a:latin typeface="Times New Roman" panose="02020603050405020304" pitchFamily="18" charset="0"/>
                          <a:ea typeface="Calibri" panose="020F0502020204030204" pitchFamily="34" charset="0"/>
                        </a:rPr>
                        <a:t>Tập</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trung</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vào</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một</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số</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nội</a:t>
                      </a:r>
                      <a:r>
                        <a:rPr lang="en-US" sz="2400" dirty="0">
                          <a:solidFill>
                            <a:srgbClr val="FF0000"/>
                          </a:solidFill>
                          <a:effectLst/>
                          <a:latin typeface="Times New Roman" panose="02020603050405020304" pitchFamily="18" charset="0"/>
                          <a:ea typeface="Calibri" panose="020F0502020204030204" pitchFamily="34" charset="0"/>
                        </a:rPr>
                        <a:t> dung </a:t>
                      </a:r>
                      <a:r>
                        <a:rPr lang="en-US" sz="2400" dirty="0" err="1">
                          <a:solidFill>
                            <a:srgbClr val="FF0000"/>
                          </a:solidFill>
                          <a:effectLst/>
                          <a:latin typeface="Times New Roman" panose="02020603050405020304" pitchFamily="18" charset="0"/>
                          <a:ea typeface="Calibri" panose="020F0502020204030204" pitchFamily="34" charset="0"/>
                        </a:rPr>
                        <a:t>sau</a:t>
                      </a:r>
                      <a:r>
                        <a:rPr lang="en-US" sz="2400" dirty="0">
                          <a:solidFill>
                            <a:srgbClr val="FF0000"/>
                          </a:solidFill>
                          <a:effectLst/>
                          <a:latin typeface="Times New Roman" panose="02020603050405020304" pitchFamily="18" charset="0"/>
                          <a:ea typeface="Calibri" panose="020F0502020204030204" pitchFamily="34" charset="0"/>
                        </a:rPr>
                        <a:t>:</a:t>
                      </a:r>
                    </a:p>
                    <a:p>
                      <a:pPr>
                        <a:lnSpc>
                          <a:spcPct val="130000"/>
                        </a:lnSpc>
                        <a:spcAft>
                          <a:spcPts val="0"/>
                        </a:spcAft>
                        <a:tabLst>
                          <a:tab pos="1386840" algn="l"/>
                        </a:tabLst>
                      </a:pP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Cần</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giới</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thiệu</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về</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tác</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giả</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tác</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phẩm</a:t>
                      </a:r>
                      <a:r>
                        <a:rPr lang="en-US" sz="2400" dirty="0">
                          <a:solidFill>
                            <a:srgbClr val="FF0000"/>
                          </a:solidFill>
                          <a:effectLst/>
                          <a:latin typeface="Times New Roman" panose="02020603050405020304" pitchFamily="18" charset="0"/>
                          <a:ea typeface="Calibri" panose="020F0502020204030204" pitchFamily="34" charset="0"/>
                        </a:rPr>
                        <a:t>, ý </a:t>
                      </a:r>
                      <a:r>
                        <a:rPr lang="en-US" sz="2400" dirty="0" err="1">
                          <a:solidFill>
                            <a:srgbClr val="FF0000"/>
                          </a:solidFill>
                          <a:effectLst/>
                          <a:latin typeface="Times New Roman" panose="02020603050405020304" pitchFamily="18" charset="0"/>
                          <a:ea typeface="Calibri" panose="020F0502020204030204" pitchFamily="34" charset="0"/>
                        </a:rPr>
                        <a:t>kiến</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khái</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quát</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về</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tác</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phẩm</a:t>
                      </a:r>
                      <a:r>
                        <a:rPr lang="en-US" sz="2400" dirty="0">
                          <a:solidFill>
                            <a:srgbClr val="FF0000"/>
                          </a:solidFill>
                          <a:effectLst/>
                          <a:latin typeface="Times New Roman" panose="02020603050405020304" pitchFamily="18" charset="0"/>
                          <a:ea typeface="Calibri" panose="020F0502020204030204" pitchFamily="34" charset="0"/>
                        </a:rPr>
                        <a:t>.</a:t>
                      </a:r>
                    </a:p>
                    <a:p>
                      <a:pPr>
                        <a:lnSpc>
                          <a:spcPct val="130000"/>
                        </a:lnSpc>
                        <a:spcAft>
                          <a:spcPts val="0"/>
                        </a:spcAft>
                        <a:tabLst>
                          <a:tab pos="1386840" algn="l"/>
                        </a:tabLst>
                      </a:pP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Cần</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nêu</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rõ</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nội</a:t>
                      </a:r>
                      <a:r>
                        <a:rPr lang="en-US" sz="2400" dirty="0">
                          <a:solidFill>
                            <a:srgbClr val="FF0000"/>
                          </a:solidFill>
                          <a:effectLst/>
                          <a:latin typeface="Times New Roman" panose="02020603050405020304" pitchFamily="18" charset="0"/>
                          <a:ea typeface="Calibri" panose="020F0502020204030204" pitchFamily="34" charset="0"/>
                        </a:rPr>
                        <a:t> dung </a:t>
                      </a:r>
                      <a:r>
                        <a:rPr lang="en-US" sz="2400" dirty="0" err="1">
                          <a:solidFill>
                            <a:srgbClr val="FF0000"/>
                          </a:solidFill>
                          <a:effectLst/>
                          <a:latin typeface="Times New Roman" panose="02020603050405020304" pitchFamily="18" charset="0"/>
                          <a:ea typeface="Calibri" panose="020F0502020204030204" pitchFamily="34" charset="0"/>
                        </a:rPr>
                        <a:t>chính</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chủ</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đề</a:t>
                      </a:r>
                      <a:r>
                        <a:rPr lang="en-US" sz="2400" dirty="0">
                          <a:solidFill>
                            <a:srgbClr val="FF0000"/>
                          </a:solidFill>
                          <a:effectLst/>
                          <a:latin typeface="Times New Roman" panose="02020603050405020304" pitchFamily="18" charset="0"/>
                          <a:ea typeface="Calibri" panose="020F0502020204030204" pitchFamily="34" charset="0"/>
                        </a:rPr>
                        <a:t>.</a:t>
                      </a:r>
                    </a:p>
                    <a:p>
                      <a:pPr>
                        <a:lnSpc>
                          <a:spcPct val="130000"/>
                        </a:lnSpc>
                        <a:spcAft>
                          <a:spcPts val="0"/>
                        </a:spcAft>
                        <a:tabLst>
                          <a:tab pos="1386840" algn="l"/>
                        </a:tabLst>
                      </a:pP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Cần</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chỉ</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ra</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và</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phân</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tích</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tác</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dụng</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của</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một</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số</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đặc</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sắc</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nghệ</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thuật</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của</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truyện</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tập</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trung</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phân</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tích</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sâu</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một</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số</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yếu</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tố</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nghệ</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thuật</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tránh</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phân</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tích</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dàn</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trải</a:t>
                      </a:r>
                      <a:r>
                        <a:rPr lang="en-US" sz="2400" dirty="0">
                          <a:solidFill>
                            <a:srgbClr val="FF0000"/>
                          </a:solidFill>
                          <a:effectLst/>
                          <a:latin typeface="Times New Roman" panose="02020603050405020304" pitchFamily="18" charset="0"/>
                          <a:ea typeface="Calibri" panose="020F0502020204030204" pitchFamily="34" charset="0"/>
                        </a:rPr>
                        <a:t>.</a:t>
                      </a:r>
                    </a:p>
                    <a:p>
                      <a:pPr>
                        <a:lnSpc>
                          <a:spcPct val="130000"/>
                        </a:lnSpc>
                        <a:spcAft>
                          <a:spcPts val="0"/>
                        </a:spcAft>
                        <a:tabLst>
                          <a:tab pos="1386840" algn="l"/>
                        </a:tabLst>
                      </a:pP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Những</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nhận</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xét</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đánh</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giá</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về</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vị</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trí</a:t>
                      </a:r>
                      <a:r>
                        <a:rPr lang="en-US" sz="2400" dirty="0">
                          <a:solidFill>
                            <a:srgbClr val="FF0000"/>
                          </a:solidFill>
                          <a:effectLst/>
                          <a:latin typeface="Times New Roman" panose="02020603050405020304" pitchFamily="18" charset="0"/>
                          <a:ea typeface="Calibri" panose="020F0502020204030204" pitchFamily="34" charset="0"/>
                        </a:rPr>
                        <a:t>, ý </a:t>
                      </a:r>
                      <a:r>
                        <a:rPr lang="en-US" sz="2400" dirty="0" err="1">
                          <a:solidFill>
                            <a:srgbClr val="FF0000"/>
                          </a:solidFill>
                          <a:effectLst/>
                          <a:latin typeface="Times New Roman" panose="02020603050405020304" pitchFamily="18" charset="0"/>
                          <a:ea typeface="Calibri" panose="020F0502020204030204" pitchFamily="34" charset="0"/>
                        </a:rPr>
                        <a:t>nghĩa</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của</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tác</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phẩm</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truyện</a:t>
                      </a:r>
                      <a:r>
                        <a:rPr lang="en-US" sz="2400" dirty="0">
                          <a:solidFill>
                            <a:srgbClr val="FF0000"/>
                          </a:solidFill>
                          <a:effectLst/>
                          <a:latin typeface="Times New Roman" panose="02020603050405020304" pitchFamily="18" charset="0"/>
                          <a:ea typeface="Calibri" panose="020F050202020403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49297382"/>
                  </a:ext>
                </a:extLst>
              </a:tr>
            </a:tbl>
          </a:graphicData>
        </a:graphic>
      </p:graphicFrame>
    </p:spTree>
    <p:extLst>
      <p:ext uri="{BB962C8B-B14F-4D97-AF65-F5344CB8AC3E}">
        <p14:creationId xmlns:p14="http://schemas.microsoft.com/office/powerpoint/2010/main" val="273491436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81164" cy="6954982"/>
          </a:xfrm>
          <a:prstGeom prst="rect">
            <a:avLst/>
          </a:prstGeom>
        </p:spPr>
      </p:pic>
      <p:sp>
        <p:nvSpPr>
          <p:cNvPr id="3" name="Rounded Rectangle 2"/>
          <p:cNvSpPr/>
          <p:nvPr/>
        </p:nvSpPr>
        <p:spPr>
          <a:xfrm>
            <a:off x="1782618" y="1145308"/>
            <a:ext cx="9060873" cy="313112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n-US" sz="2800" b="1" dirty="0" smtClean="0">
                <a:latin typeface="Times New Roman" panose="02020603050405020304" pitchFamily="18" charset="0"/>
                <a:cs typeface="Times New Roman" panose="02020603050405020304" pitchFamily="18" charset="0"/>
              </a:rPr>
              <a:t> </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Dựa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vào</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những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góp</a:t>
            </a:r>
            <a:r>
              <a:rPr lang="en-US" sz="2800" dirty="0">
                <a:solidFill>
                  <a:srgbClr val="7030A0"/>
                </a:solidFill>
                <a:latin typeface="Times New Roman" panose="02020603050405020304" pitchFamily="18" charset="0"/>
                <a:cs typeface="Times New Roman" panose="02020603050405020304" pitchFamily="18" charset="0"/>
              </a:rPr>
              <a:t> ý </a:t>
            </a:r>
            <a:r>
              <a:rPr lang="en-US" sz="2800" dirty="0" err="1">
                <a:solidFill>
                  <a:srgbClr val="7030A0"/>
                </a:solidFill>
                <a:latin typeface="Times New Roman" panose="02020603050405020304" pitchFamily="18" charset="0"/>
                <a:cs typeface="Times New Roman" panose="02020603050405020304" pitchFamily="18" charset="0"/>
              </a:rPr>
              <a:t>của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bạn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theo</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nhóm</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đôi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hãy</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tự</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chỉnh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sửa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bài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viết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của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bản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thân</a:t>
            </a:r>
            <a:r>
              <a:rPr lang="en-US" sz="2800" dirty="0">
                <a:solidFill>
                  <a:srgbClr val="7030A0"/>
                </a:solidFill>
                <a:latin typeface="Times New Roman" panose="02020603050405020304" pitchFamily="18" charset="0"/>
                <a:cs typeface="Times New Roman" panose="02020603050405020304" pitchFamily="18" charset="0"/>
              </a:rPr>
              <a:t>.</a:t>
            </a:r>
          </a:p>
          <a:p>
            <a:pPr algn="just"/>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Nhận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bài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viết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của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một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bạn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khác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trong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lớp</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đọc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góp</a:t>
            </a:r>
            <a:r>
              <a:rPr lang="en-US" sz="2800" dirty="0">
                <a:solidFill>
                  <a:srgbClr val="7030A0"/>
                </a:solidFill>
                <a:latin typeface="Times New Roman" panose="02020603050405020304" pitchFamily="18" charset="0"/>
                <a:cs typeface="Times New Roman" panose="02020603050405020304" pitchFamily="18" charset="0"/>
              </a:rPr>
              <a:t> ý </a:t>
            </a:r>
            <a:r>
              <a:rPr lang="en-US" sz="2800" dirty="0" err="1">
                <a:solidFill>
                  <a:srgbClr val="7030A0"/>
                </a:solidFill>
                <a:latin typeface="Times New Roman" panose="02020603050405020304" pitchFamily="18" charset="0"/>
                <a:cs typeface="Times New Roman" panose="02020603050405020304" pitchFamily="18" charset="0"/>
              </a:rPr>
              <a:t>dựa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trên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bảng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kiểm</a:t>
            </a:r>
            <a:r>
              <a:rPr lang="en-US" sz="2800" dirty="0">
                <a:solidFill>
                  <a:srgbClr val="7030A0"/>
                </a:solidFill>
                <a:latin typeface="Times New Roman" panose="02020603050405020304" pitchFamily="18" charset="0"/>
                <a:cs typeface="Times New Roman" panose="02020603050405020304" pitchFamily="18" charset="0"/>
              </a:rPr>
              <a:t> GV </a:t>
            </a:r>
            <a:r>
              <a:rPr lang="en-US" sz="2800" dirty="0" err="1">
                <a:solidFill>
                  <a:srgbClr val="7030A0"/>
                </a:solidFill>
                <a:latin typeface="Times New Roman" panose="02020603050405020304" pitchFamily="18" charset="0"/>
                <a:cs typeface="Times New Roman" panose="02020603050405020304" pitchFamily="18" charset="0"/>
              </a:rPr>
              <a:t>cung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cấp</a:t>
            </a:r>
            <a:r>
              <a:rPr lang="en-US" sz="2800" dirty="0">
                <a:solidFill>
                  <a:srgbClr val="7030A0"/>
                </a:solidFill>
                <a:latin typeface="Times New Roman" panose="02020603050405020304" pitchFamily="18" charset="0"/>
                <a:cs typeface="Times New Roman" panose="02020603050405020304" pitchFamily="18" charset="0"/>
              </a:rPr>
              <a:t>.</a:t>
            </a:r>
          </a:p>
          <a:p>
            <a:pPr algn="just"/>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Tự</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thực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hiện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các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bước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chuẩn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bị</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tìm</a:t>
            </a:r>
            <a:r>
              <a:rPr lang="en-US" sz="2800" dirty="0">
                <a:solidFill>
                  <a:srgbClr val="7030A0"/>
                </a:solidFill>
                <a:latin typeface="Times New Roman" panose="02020603050405020304" pitchFamily="18" charset="0"/>
                <a:cs typeface="Times New Roman" panose="02020603050405020304" pitchFamily="18" charset="0"/>
              </a:rPr>
              <a:t> ý, </a:t>
            </a:r>
            <a:r>
              <a:rPr lang="en-US" sz="2800" dirty="0" err="1">
                <a:solidFill>
                  <a:srgbClr val="7030A0"/>
                </a:solidFill>
                <a:latin typeface="Times New Roman" panose="02020603050405020304" pitchFamily="18" charset="0"/>
                <a:cs typeface="Times New Roman" panose="02020603050405020304" pitchFamily="18" charset="0"/>
              </a:rPr>
              <a:t>lập</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dàn</a:t>
            </a:r>
            <a:r>
              <a:rPr lang="en-US" sz="2800" dirty="0">
                <a:solidFill>
                  <a:srgbClr val="7030A0"/>
                </a:solidFill>
                <a:latin typeface="Times New Roman" panose="02020603050405020304" pitchFamily="18" charset="0"/>
                <a:cs typeface="Times New Roman" panose="02020603050405020304" pitchFamily="18" charset="0"/>
              </a:rPr>
              <a:t> ý </a:t>
            </a:r>
            <a:r>
              <a:rPr lang="en-US" sz="2800" dirty="0" err="1">
                <a:solidFill>
                  <a:srgbClr val="7030A0"/>
                </a:solidFill>
                <a:latin typeface="Times New Roman" panose="02020603050405020304" pitchFamily="18" charset="0"/>
                <a:cs typeface="Times New Roman" panose="02020603050405020304" pitchFamily="18" charset="0"/>
              </a:rPr>
              <a:t>rồi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viết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bài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phân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tích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một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tác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phẩm</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truyện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khác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mà</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em</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tự</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tìm</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đọc</a:t>
            </a:r>
            <a:r>
              <a:rPr lang="en-US" sz="2800" dirty="0">
                <a:solidFill>
                  <a:srgbClr val="7030A0"/>
                </a:solidFill>
                <a:latin typeface="Times New Roman" panose="02020603050405020304" pitchFamily="18" charset="0"/>
                <a:cs typeface="Times New Roman" panose="02020603050405020304" pitchFamily="18" charset="0"/>
              </a:rPr>
              <a:t>.</a:t>
            </a:r>
          </a:p>
        </p:txBody>
      </p:sp>
      <p:sp>
        <p:nvSpPr>
          <p:cNvPr id="4" name="Rounded Rectangle 3"/>
          <p:cNvSpPr/>
          <p:nvPr/>
        </p:nvSpPr>
        <p:spPr>
          <a:xfrm>
            <a:off x="1782617" y="4507345"/>
            <a:ext cx="9060873" cy="151938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smtClean="0">
                <a:solidFill>
                  <a:srgbClr val="FF0000"/>
                </a:solidFill>
                <a:latin typeface="Times New Roman" panose="02020603050405020304" pitchFamily="18" charset="0"/>
                <a:cs typeface="Times New Roman" panose="02020603050405020304" pitchFamily="18" charset="0"/>
              </a:rPr>
              <a:t>H</a:t>
            </a:r>
            <a:r>
              <a:rPr lang="vi-VN" sz="2800" b="1" dirty="0" smtClean="0">
                <a:solidFill>
                  <a:srgbClr val="FF0000"/>
                </a:solidFill>
                <a:latin typeface="Times New Roman" panose="02020603050405020304" pitchFamily="18" charset="0"/>
                <a:cs typeface="Times New Roman" panose="02020603050405020304" pitchFamily="18" charset="0"/>
              </a:rPr>
              <a:t>ƯỚNG DẪN</a:t>
            </a:r>
            <a:r>
              <a:rPr lang="en-US" sz="2800" b="1" dirty="0" smtClean="0">
                <a:solidFill>
                  <a:srgbClr val="FF0000"/>
                </a:solidFill>
                <a:latin typeface="Times New Roman" panose="02020603050405020304" pitchFamily="18" charset="0"/>
                <a:cs typeface="Times New Roman" panose="02020603050405020304" pitchFamily="18" charset="0"/>
              </a:rPr>
              <a:t> VỀ NHÀ:</a:t>
            </a:r>
          </a:p>
          <a:p>
            <a:pPr algn="ctr"/>
            <a:r>
              <a:rPr lang="en-US" sz="2800" dirty="0" err="1" smtClean="0">
                <a:solidFill>
                  <a:srgbClr val="FF0000"/>
                </a:solidFill>
                <a:latin typeface="Times New Roman" panose="02020603050405020304" pitchFamily="18" charset="0"/>
                <a:cs typeface="Times New Roman" panose="02020603050405020304" pitchFamily="18" charset="0"/>
              </a:rPr>
              <a:t>Soạn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tiếp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thep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Nói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nghe</a:t>
            </a:r>
            <a:r>
              <a:rPr lang="en-US" sz="2800"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Trình</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bày</a:t>
            </a:r>
            <a:r>
              <a:rPr lang="en-US" sz="2800" i="1" dirty="0">
                <a:solidFill>
                  <a:srgbClr val="FF0000"/>
                </a:solidFill>
                <a:latin typeface="Times New Roman" panose="02020603050405020304" pitchFamily="18" charset="0"/>
                <a:cs typeface="Times New Roman" panose="02020603050405020304" pitchFamily="18" charset="0"/>
              </a:rPr>
              <a:t> ý </a:t>
            </a:r>
            <a:r>
              <a:rPr lang="en-US" sz="2800" i="1" dirty="0" err="1">
                <a:solidFill>
                  <a:srgbClr val="FF0000"/>
                </a:solidFill>
                <a:latin typeface="Times New Roman" panose="02020603050405020304" pitchFamily="18" charset="0"/>
                <a:cs typeface="Times New Roman" panose="02020603050405020304" pitchFamily="18" charset="0"/>
              </a:rPr>
              <a:t>kiến</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về</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một</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vấn</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đề</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xã</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hội</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Văn</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học</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trong</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đời</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sống</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ngày</a:t>
            </a:r>
            <a:r>
              <a:rPr lang="en-US" sz="2800" i="1" dirty="0">
                <a:solidFill>
                  <a:srgbClr val="FF0000"/>
                </a:solidFill>
                <a:latin typeface="Times New Roman" panose="02020603050405020304" pitchFamily="18" charset="0"/>
                <a:cs typeface="Times New Roman" panose="02020603050405020304" pitchFamily="18" charset="0"/>
              </a:rPr>
              <a:t> nay).</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29990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099636" cy="6474691"/>
          </a:xfrm>
        </p:spPr>
      </p:pic>
    </p:spTree>
    <p:extLst>
      <p:ext uri="{BB962C8B-B14F-4D97-AF65-F5344CB8AC3E}">
        <p14:creationId xmlns:p14="http://schemas.microsoft.com/office/powerpoint/2010/main" val="3721128507"/>
      </p:ext>
    </p:extLst>
  </p:cSld>
  <p:clrMapOvr>
    <a:masterClrMapping/>
  </p:clrMapOvr>
  <p:transition spd="slow">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9965" y="1000597"/>
            <a:ext cx="9975272" cy="4985594"/>
          </a:xfrm>
        </p:spPr>
      </p:pic>
      <p:sp>
        <p:nvSpPr>
          <p:cNvPr id="7" name="Rectangle 6"/>
          <p:cNvSpPr/>
          <p:nvPr/>
        </p:nvSpPr>
        <p:spPr>
          <a:xfrm>
            <a:off x="2458553" y="2523898"/>
            <a:ext cx="5428602" cy="1938992"/>
          </a:xfrm>
          <a:prstGeom prst="rect">
            <a:avLst/>
          </a:prstGeom>
        </p:spPr>
        <p:txBody>
          <a:bodyPr wrap="none">
            <a:spAutoFit/>
          </a:bodyPr>
          <a:lstStyle/>
          <a:p>
            <a:pPr algn="ctr"/>
            <a:r>
              <a:rPr lang="en-US" sz="6000" b="1" dirty="0">
                <a:solidFill>
                  <a:srgbClr val="FFFF00"/>
                </a:solidFill>
                <a:latin typeface="Times New Roman" panose="02020603050405020304" pitchFamily="18" charset="0"/>
                <a:ea typeface="Calibri" panose="020F0502020204030204" pitchFamily="34" charset="0"/>
              </a:rPr>
              <a:t>HÌNH THÀNH </a:t>
            </a:r>
            <a:endParaRPr lang="en-US" sz="6000" b="1" dirty="0" smtClean="0">
              <a:solidFill>
                <a:srgbClr val="FFFF00"/>
              </a:solidFill>
              <a:latin typeface="Times New Roman" panose="02020603050405020304" pitchFamily="18" charset="0"/>
              <a:ea typeface="Calibri" panose="020F0502020204030204" pitchFamily="34" charset="0"/>
            </a:endParaRPr>
          </a:p>
          <a:p>
            <a:pPr algn="ctr"/>
            <a:r>
              <a:rPr lang="en-US" sz="6000" b="1" dirty="0" smtClean="0">
                <a:solidFill>
                  <a:srgbClr val="FFFF00"/>
                </a:solidFill>
                <a:latin typeface="Times New Roman" panose="02020603050405020304" pitchFamily="18" charset="0"/>
                <a:ea typeface="Calibri" panose="020F0502020204030204" pitchFamily="34" charset="0"/>
              </a:rPr>
              <a:t>KIẾN </a:t>
            </a:r>
            <a:r>
              <a:rPr lang="en-US" sz="6000" b="1" dirty="0">
                <a:solidFill>
                  <a:srgbClr val="FFFF00"/>
                </a:solidFill>
                <a:latin typeface="Times New Roman" panose="02020603050405020304" pitchFamily="18" charset="0"/>
                <a:ea typeface="Calibri" panose="020F0502020204030204" pitchFamily="34" charset="0"/>
              </a:rPr>
              <a:t>THỨC</a:t>
            </a:r>
            <a:endParaRPr lang="en-US" sz="6000" dirty="0">
              <a:solidFill>
                <a:srgbClr val="FFFF00"/>
              </a:solidFill>
            </a:endParaRPr>
          </a:p>
        </p:txBody>
      </p:sp>
    </p:spTree>
    <p:extLst>
      <p:ext uri="{BB962C8B-B14F-4D97-AF65-F5344CB8AC3E}">
        <p14:creationId xmlns:p14="http://schemas.microsoft.com/office/powerpoint/2010/main" val="185059942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p:cNvSpPr/>
          <p:nvPr/>
        </p:nvSpPr>
        <p:spPr>
          <a:xfrm>
            <a:off x="1440873" y="2662637"/>
            <a:ext cx="9753599" cy="2332946"/>
          </a:xfrm>
          <a:prstGeom prst="rect">
            <a:avLst/>
          </a:prstGeom>
        </p:spPr>
        <p:txBody>
          <a:bodyPr wrap="square">
            <a:spAutoFit/>
          </a:bodyPr>
          <a:lstStyle/>
          <a:p>
            <a:pPr algn="just">
              <a:lnSpc>
                <a:spcPct val="130000"/>
              </a:lnSpc>
              <a:spcAft>
                <a:spcPts val="0"/>
              </a:spcAft>
              <a:tabLst>
                <a:tab pos="1386840" algn="l"/>
              </a:tabLst>
            </a:pPr>
            <a:r>
              <a:rPr lang="en-US" sz="2800" b="1" dirty="0" err="1">
                <a:solidFill>
                  <a:srgbClr val="000000"/>
                </a:solidFill>
                <a:latin typeface="Times New Roman" panose="02020603050405020304" pitchFamily="18" charset="0"/>
                <a:ea typeface="MS Mincho"/>
              </a:rPr>
              <a:t>Nhớ</a:t>
            </a:r>
            <a:r>
              <a:rPr lang="en-US" sz="2800" b="1" dirty="0">
                <a:solidFill>
                  <a:srgbClr val="000000"/>
                </a:solidFill>
                <a:latin typeface="Times New Roman" panose="02020603050405020304" pitchFamily="18" charset="0"/>
                <a:ea typeface="MS Mincho"/>
              </a:rPr>
              <a:t> </a:t>
            </a:r>
            <a:r>
              <a:rPr lang="en-US" sz="2800" b="1" dirty="0" err="1">
                <a:solidFill>
                  <a:srgbClr val="000000"/>
                </a:solidFill>
                <a:latin typeface="Times New Roman" panose="02020603050405020304" pitchFamily="18" charset="0"/>
                <a:ea typeface="MS Mincho"/>
              </a:rPr>
              <a:t>lại</a:t>
            </a:r>
            <a:r>
              <a:rPr lang="en-US" sz="2800" b="1" dirty="0">
                <a:solidFill>
                  <a:srgbClr val="000000"/>
                </a:solidFill>
                <a:latin typeface="Times New Roman" panose="02020603050405020304" pitchFamily="18" charset="0"/>
                <a:ea typeface="MS Mincho"/>
              </a:rPr>
              <a:t> </a:t>
            </a:r>
            <a:r>
              <a:rPr lang="en-US" sz="2800" b="1" dirty="0" err="1">
                <a:solidFill>
                  <a:srgbClr val="000000"/>
                </a:solidFill>
                <a:latin typeface="Times New Roman" panose="02020603050405020304" pitchFamily="18" charset="0"/>
                <a:ea typeface="MS Mincho"/>
              </a:rPr>
              <a:t>lí</a:t>
            </a:r>
            <a:r>
              <a:rPr lang="en-US" sz="2800" b="1" dirty="0">
                <a:solidFill>
                  <a:srgbClr val="000000"/>
                </a:solidFill>
                <a:latin typeface="Times New Roman" panose="02020603050405020304" pitchFamily="18" charset="0"/>
                <a:ea typeface="MS Mincho"/>
              </a:rPr>
              <a:t> </a:t>
            </a:r>
            <a:r>
              <a:rPr lang="en-US" sz="2800" b="1" dirty="0" err="1">
                <a:solidFill>
                  <a:srgbClr val="000000"/>
                </a:solidFill>
                <a:latin typeface="Times New Roman" panose="02020603050405020304" pitchFamily="18" charset="0"/>
                <a:ea typeface="MS Mincho"/>
              </a:rPr>
              <a:t>thuyết</a:t>
            </a:r>
            <a:r>
              <a:rPr lang="en-US" sz="2800" b="1" dirty="0">
                <a:solidFill>
                  <a:srgbClr val="000000"/>
                </a:solidFill>
                <a:latin typeface="Times New Roman" panose="02020603050405020304" pitchFamily="18" charset="0"/>
                <a:ea typeface="MS Mincho"/>
              </a:rPr>
              <a:t> </a:t>
            </a:r>
            <a:r>
              <a:rPr lang="en-US" sz="2800" b="1" dirty="0" err="1">
                <a:solidFill>
                  <a:srgbClr val="000000"/>
                </a:solidFill>
                <a:latin typeface="Times New Roman" panose="02020603050405020304" pitchFamily="18" charset="0"/>
                <a:ea typeface="MS Mincho"/>
              </a:rPr>
              <a:t>kĩ</a:t>
            </a:r>
            <a:r>
              <a:rPr lang="en-US" sz="2800" b="1" dirty="0">
                <a:solidFill>
                  <a:srgbClr val="000000"/>
                </a:solidFill>
                <a:latin typeface="Times New Roman" panose="02020603050405020304" pitchFamily="18" charset="0"/>
                <a:ea typeface="MS Mincho"/>
              </a:rPr>
              <a:t> </a:t>
            </a:r>
            <a:r>
              <a:rPr lang="en-US" sz="2800" b="1" dirty="0" err="1">
                <a:solidFill>
                  <a:srgbClr val="000000"/>
                </a:solidFill>
                <a:latin typeface="Times New Roman" panose="02020603050405020304" pitchFamily="18" charset="0"/>
                <a:ea typeface="MS Mincho"/>
              </a:rPr>
              <a:t>năng</a:t>
            </a:r>
            <a:r>
              <a:rPr lang="en-US" sz="2800" b="1" dirty="0">
                <a:solidFill>
                  <a:srgbClr val="000000"/>
                </a:solidFill>
                <a:latin typeface="Times New Roman" panose="02020603050405020304" pitchFamily="18" charset="0"/>
                <a:ea typeface="MS Mincho"/>
              </a:rPr>
              <a:t> </a:t>
            </a:r>
            <a:r>
              <a:rPr lang="en-US" sz="2800" b="1" dirty="0" err="1">
                <a:solidFill>
                  <a:srgbClr val="000000"/>
                </a:solidFill>
                <a:latin typeface="Times New Roman" panose="02020603050405020304" pitchFamily="18" charset="0"/>
                <a:ea typeface="MS Mincho"/>
              </a:rPr>
              <a:t>viết</a:t>
            </a:r>
            <a:r>
              <a:rPr lang="en-US" sz="2800" b="1" dirty="0">
                <a:solidFill>
                  <a:srgbClr val="000000"/>
                </a:solidFill>
                <a:latin typeface="Times New Roman" panose="02020603050405020304" pitchFamily="18" charset="0"/>
                <a:ea typeface="MS Mincho"/>
              </a:rPr>
              <a:t> ở </a:t>
            </a:r>
            <a:r>
              <a:rPr lang="en-US" sz="2800" b="1" dirty="0" err="1">
                <a:solidFill>
                  <a:srgbClr val="000000"/>
                </a:solidFill>
                <a:latin typeface="Times New Roman" panose="02020603050405020304" pitchFamily="18" charset="0"/>
                <a:ea typeface="MS Mincho"/>
              </a:rPr>
              <a:t>bài</a:t>
            </a:r>
            <a:r>
              <a:rPr lang="en-US" sz="2800" b="1" dirty="0">
                <a:solidFill>
                  <a:srgbClr val="000000"/>
                </a:solidFill>
                <a:latin typeface="Times New Roman" panose="02020603050405020304" pitchFamily="18" charset="0"/>
                <a:ea typeface="MS Mincho"/>
              </a:rPr>
              <a:t> 6, </a:t>
            </a:r>
            <a:r>
              <a:rPr lang="en-US" sz="2800" b="1" dirty="0" err="1">
                <a:solidFill>
                  <a:srgbClr val="000000"/>
                </a:solidFill>
                <a:latin typeface="Times New Roman" panose="02020603050405020304" pitchFamily="18" charset="0"/>
                <a:ea typeface="MS Mincho"/>
              </a:rPr>
              <a:t>theo</a:t>
            </a:r>
            <a:r>
              <a:rPr lang="en-US" sz="2800" b="1" dirty="0">
                <a:solidFill>
                  <a:srgbClr val="000000"/>
                </a:solidFill>
                <a:latin typeface="Times New Roman" panose="02020603050405020304" pitchFamily="18" charset="0"/>
                <a:ea typeface="MS Mincho"/>
              </a:rPr>
              <a:t> </a:t>
            </a:r>
            <a:r>
              <a:rPr lang="en-US" sz="2800" b="1" dirty="0" err="1">
                <a:solidFill>
                  <a:srgbClr val="000000"/>
                </a:solidFill>
                <a:latin typeface="Times New Roman" panose="02020603050405020304" pitchFamily="18" charset="0"/>
                <a:ea typeface="MS Mincho"/>
              </a:rPr>
              <a:t>dõi</a:t>
            </a:r>
            <a:r>
              <a:rPr lang="en-US" sz="2800" b="1" dirty="0">
                <a:solidFill>
                  <a:srgbClr val="000000"/>
                </a:solidFill>
                <a:latin typeface="Times New Roman" panose="02020603050405020304" pitchFamily="18" charset="0"/>
                <a:ea typeface="MS Mincho"/>
              </a:rPr>
              <a:t> </a:t>
            </a:r>
            <a:r>
              <a:rPr lang="en-US" sz="2800" b="1" dirty="0" err="1">
                <a:solidFill>
                  <a:srgbClr val="000000"/>
                </a:solidFill>
                <a:latin typeface="Times New Roman" panose="02020603050405020304" pitchFamily="18" charset="0"/>
                <a:ea typeface="MS Mincho"/>
              </a:rPr>
              <a:t>mục</a:t>
            </a:r>
            <a:r>
              <a:rPr lang="en-US" sz="2800" b="1" dirty="0">
                <a:solidFill>
                  <a:srgbClr val="000000"/>
                </a:solidFill>
                <a:latin typeface="Times New Roman" panose="02020603050405020304" pitchFamily="18" charset="0"/>
                <a:ea typeface="MS Mincho"/>
              </a:rPr>
              <a:t> SHS/ tr77, </a:t>
            </a:r>
            <a:r>
              <a:rPr lang="en-US" sz="2800" b="1" dirty="0" err="1">
                <a:solidFill>
                  <a:srgbClr val="000000"/>
                </a:solidFill>
                <a:latin typeface="Times New Roman" panose="02020603050405020304" pitchFamily="18" charset="0"/>
                <a:ea typeface="MS Mincho"/>
              </a:rPr>
              <a:t>cho</a:t>
            </a:r>
            <a:r>
              <a:rPr lang="en-US" sz="2800" b="1" dirty="0">
                <a:solidFill>
                  <a:srgbClr val="000000"/>
                </a:solidFill>
                <a:latin typeface="Times New Roman" panose="02020603050405020304" pitchFamily="18" charset="0"/>
                <a:ea typeface="MS Mincho"/>
              </a:rPr>
              <a:t> </a:t>
            </a:r>
            <a:r>
              <a:rPr lang="en-US" sz="2800" b="1" dirty="0" err="1">
                <a:solidFill>
                  <a:srgbClr val="000000"/>
                </a:solidFill>
                <a:latin typeface="Times New Roman" panose="02020603050405020304" pitchFamily="18" charset="0"/>
                <a:ea typeface="MS Mincho"/>
              </a:rPr>
              <a:t>biết</a:t>
            </a:r>
            <a:r>
              <a:rPr lang="en-US" sz="2800" b="1" dirty="0">
                <a:solidFill>
                  <a:srgbClr val="000000"/>
                </a:solidFill>
                <a:latin typeface="Times New Roman" panose="02020603050405020304" pitchFamily="18" charset="0"/>
                <a:ea typeface="MS Mincho"/>
              </a:rPr>
              <a:t>:</a:t>
            </a:r>
            <a:endParaRPr lang="en-US" sz="2800" dirty="0">
              <a:latin typeface="Times New Roman" panose="02020603050405020304" pitchFamily="18" charset="0"/>
              <a:ea typeface="Calibri" panose="020F0502020204030204" pitchFamily="34" charset="0"/>
            </a:endParaRPr>
          </a:p>
          <a:p>
            <a:pPr algn="just">
              <a:lnSpc>
                <a:spcPct val="130000"/>
              </a:lnSpc>
              <a:spcAft>
                <a:spcPts val="0"/>
              </a:spcAft>
              <a:tabLst>
                <a:tab pos="1386840" algn="l"/>
              </a:tabLst>
            </a:pPr>
            <a:r>
              <a:rPr lang="en-US" sz="2800" i="1" dirty="0">
                <a:solidFill>
                  <a:srgbClr val="000000"/>
                </a:solidFill>
                <a:latin typeface="Times New Roman" panose="02020603050405020304" pitchFamily="18" charset="0"/>
                <a:ea typeface="MS Mincho"/>
              </a:rPr>
              <a:t>? B</a:t>
            </a:r>
            <a:r>
              <a:rPr lang="vi-VN" sz="2800" i="1" dirty="0">
                <a:solidFill>
                  <a:srgbClr val="000000"/>
                </a:solidFill>
                <a:latin typeface="Times New Roman" panose="02020603050405020304" pitchFamily="18" charset="0"/>
                <a:ea typeface="Calibri" panose="020F0502020204030204" pitchFamily="34" charset="0"/>
              </a:rPr>
              <a:t>ài văn phân tích một </a:t>
            </a:r>
            <a:r>
              <a:rPr lang="en-US" sz="2800" i="1" dirty="0" err="1">
                <a:solidFill>
                  <a:srgbClr val="000000"/>
                </a:solidFill>
                <a:latin typeface="Times New Roman" panose="02020603050405020304" pitchFamily="18" charset="0"/>
                <a:ea typeface="Calibri" panose="020F0502020204030204" pitchFamily="34" charset="0"/>
              </a:rPr>
              <a:t>tác</a:t>
            </a:r>
            <a:r>
              <a:rPr lang="en-US" sz="2800" i="1" dirty="0">
                <a:solidFill>
                  <a:srgbClr val="000000"/>
                </a:solidFill>
                <a:latin typeface="Times New Roman" panose="02020603050405020304" pitchFamily="18" charset="0"/>
                <a:ea typeface="Calibri" panose="020F0502020204030204" pitchFamily="34" charset="0"/>
              </a:rPr>
              <a:t> </a:t>
            </a:r>
            <a:r>
              <a:rPr lang="en-US" sz="2800" i="1" dirty="0" err="1">
                <a:solidFill>
                  <a:srgbClr val="000000"/>
                </a:solidFill>
                <a:latin typeface="Times New Roman" panose="02020603050405020304" pitchFamily="18" charset="0"/>
                <a:ea typeface="Calibri" panose="020F0502020204030204" pitchFamily="34" charset="0"/>
              </a:rPr>
              <a:t>phẩm</a:t>
            </a:r>
            <a:r>
              <a:rPr lang="en-US" sz="2800" i="1" dirty="0">
                <a:solidFill>
                  <a:srgbClr val="000000"/>
                </a:solidFill>
                <a:latin typeface="Times New Roman" panose="02020603050405020304" pitchFamily="18" charset="0"/>
                <a:ea typeface="Calibri" panose="020F0502020204030204" pitchFamily="34" charset="0"/>
              </a:rPr>
              <a:t> </a:t>
            </a:r>
            <a:r>
              <a:rPr lang="en-US" sz="2800" i="1" dirty="0" err="1">
                <a:solidFill>
                  <a:srgbClr val="000000"/>
                </a:solidFill>
                <a:latin typeface="Times New Roman" panose="02020603050405020304" pitchFamily="18" charset="0"/>
                <a:ea typeface="Calibri" panose="020F0502020204030204" pitchFamily="34" charset="0"/>
              </a:rPr>
              <a:t>truyện</a:t>
            </a:r>
            <a:r>
              <a:rPr lang="en-US" sz="2800" i="1" dirty="0">
                <a:solidFill>
                  <a:srgbClr val="000000"/>
                </a:solidFill>
                <a:latin typeface="Times New Roman" panose="02020603050405020304" pitchFamily="18" charset="0"/>
                <a:ea typeface="Calibri" panose="020F0502020204030204" pitchFamily="34" charset="0"/>
              </a:rPr>
              <a:t> </a:t>
            </a:r>
            <a:r>
              <a:rPr lang="vi-VN" sz="2800" i="1" dirty="0">
                <a:solidFill>
                  <a:srgbClr val="000000"/>
                </a:solidFill>
                <a:latin typeface="Times New Roman" panose="02020603050405020304" pitchFamily="18" charset="0"/>
                <a:ea typeface="Calibri" panose="020F0502020204030204" pitchFamily="34" charset="0"/>
              </a:rPr>
              <a:t>cần đáp ứng những yêu cầu gì?</a:t>
            </a:r>
            <a:endParaRPr lang="en-US" sz="2800" dirty="0">
              <a:latin typeface="Times New Roman" panose="02020603050405020304" pitchFamily="18" charset="0"/>
              <a:ea typeface="Calibri" panose="020F0502020204030204" pitchFamily="34" charset="0"/>
            </a:endParaRPr>
          </a:p>
        </p:txBody>
      </p:sp>
      <p:sp>
        <p:nvSpPr>
          <p:cNvPr id="6" name="Rectangle 5"/>
          <p:cNvSpPr/>
          <p:nvPr/>
        </p:nvSpPr>
        <p:spPr>
          <a:xfrm>
            <a:off x="3467100" y="-17347"/>
            <a:ext cx="6096000" cy="596125"/>
          </a:xfrm>
          <a:prstGeom prst="rect">
            <a:avLst/>
          </a:prstGeom>
        </p:spPr>
        <p:txBody>
          <a:bodyPr>
            <a:spAutoFit/>
          </a:bodyPr>
          <a:lstStyle/>
          <a:p>
            <a:pPr indent="317500">
              <a:lnSpc>
                <a:spcPct val="130000"/>
              </a:lnSpc>
              <a:spcAft>
                <a:spcPts val="0"/>
              </a:spcAft>
            </a:pPr>
            <a:r>
              <a:rPr lang="en-US" sz="2800" b="1" dirty="0" smtClean="0">
                <a:solidFill>
                  <a:srgbClr val="0070C0"/>
                </a:solidFill>
                <a:latin typeface="Arial" panose="020B0604020202020204" pitchFamily="34" charset="0"/>
                <a:ea typeface="Times New Roman" panose="02020603050405020304" pitchFamily="18" charset="0"/>
              </a:rPr>
              <a:t>I</a:t>
            </a:r>
            <a:r>
              <a:rPr lang="en-US" sz="2800" b="1" dirty="0" smtClean="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Yêu</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cầu</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của</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kiểu</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bài</a:t>
            </a:r>
            <a:endParaRPr lang="en-US" sz="2800" dirty="0">
              <a:effectLst/>
              <a:latin typeface="Arial" panose="020B0604020202020204" pitchFamily="34" charset="0"/>
              <a:ea typeface="Arial" panose="020B0604020202020204" pitchFamily="34" charset="0"/>
            </a:endParaRPr>
          </a:p>
        </p:txBody>
      </p:sp>
      <p:sp>
        <p:nvSpPr>
          <p:cNvPr id="7" name="Rectangle 6"/>
          <p:cNvSpPr/>
          <p:nvPr/>
        </p:nvSpPr>
        <p:spPr>
          <a:xfrm>
            <a:off x="184727" y="1140060"/>
            <a:ext cx="11379200" cy="5564600"/>
          </a:xfrm>
          <a:prstGeom prst="rect">
            <a:avLst/>
          </a:prstGeom>
        </p:spPr>
        <p:txBody>
          <a:bodyPr wrap="square">
            <a:spAutoFit/>
          </a:bodyPr>
          <a:lstStyle/>
          <a:p>
            <a:pPr indent="254000" algn="just">
              <a:lnSpc>
                <a:spcPct val="130000"/>
              </a:lnSpc>
              <a:spcAft>
                <a:spcPts val="0"/>
              </a:spcAft>
              <a:tabLst>
                <a:tab pos="521335" algn="l"/>
              </a:tabLst>
            </a:pP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Giới</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thiệu</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tác</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phẩm</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truyện</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nhan</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đề</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tác</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giả</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và</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nêu</a:t>
            </a:r>
            <a:r>
              <a:rPr lang="en-US" sz="2800" dirty="0" smtClean="0">
                <a:solidFill>
                  <a:srgbClr val="000000"/>
                </a:solidFill>
                <a:effectLst/>
                <a:latin typeface="Times New Roman" panose="02020603050405020304" pitchFamily="18" charset="0"/>
                <a:ea typeface="Times New Roman" panose="02020603050405020304" pitchFamily="18" charset="0"/>
              </a:rPr>
              <a:t> ý </a:t>
            </a:r>
            <a:r>
              <a:rPr lang="en-US" sz="2800" dirty="0" err="1" smtClean="0">
                <a:solidFill>
                  <a:srgbClr val="000000"/>
                </a:solidFill>
                <a:effectLst/>
                <a:latin typeface="Times New Roman" panose="02020603050405020304" pitchFamily="18" charset="0"/>
                <a:ea typeface="Times New Roman" panose="02020603050405020304" pitchFamily="18" charset="0"/>
              </a:rPr>
              <a:t>kiến</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khái</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quát</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về</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tác</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phẩm</a:t>
            </a:r>
            <a:r>
              <a:rPr lang="en-US" sz="2800" dirty="0" smtClean="0">
                <a:solidFill>
                  <a:srgbClr val="000000"/>
                </a:solidFill>
                <a:effectLst/>
                <a:latin typeface="Times New Roman" panose="02020603050405020304" pitchFamily="18" charset="0"/>
                <a:ea typeface="Times New Roman" panose="02020603050405020304" pitchFamily="18" charset="0"/>
              </a:rPr>
              <a:t>.</a:t>
            </a:r>
            <a:endParaRPr lang="en-US" sz="2800" dirty="0" smtClean="0">
              <a:effectLst/>
              <a:latin typeface="Times New Roman" panose="02020603050405020304" pitchFamily="18" charset="0"/>
              <a:ea typeface="Times New Roman" panose="02020603050405020304" pitchFamily="18" charset="0"/>
            </a:endParaRPr>
          </a:p>
          <a:p>
            <a:pPr indent="254000" algn="just">
              <a:lnSpc>
                <a:spcPct val="130000"/>
              </a:lnSpc>
              <a:spcAft>
                <a:spcPts val="0"/>
              </a:spcAft>
              <a:tabLst>
                <a:tab pos="521335" algn="l"/>
              </a:tabLst>
            </a:pP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Nêu</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ngắn</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gọn</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nội</a:t>
            </a:r>
            <a:r>
              <a:rPr lang="en-US" sz="2800" dirty="0" smtClean="0">
                <a:solidFill>
                  <a:srgbClr val="000000"/>
                </a:solidFill>
                <a:effectLst/>
                <a:latin typeface="Times New Roman" panose="02020603050405020304" pitchFamily="18" charset="0"/>
                <a:ea typeface="Times New Roman" panose="02020603050405020304" pitchFamily="18" charset="0"/>
              </a:rPr>
              <a:t> dung </a:t>
            </a:r>
            <a:r>
              <a:rPr lang="en-US" sz="2800" dirty="0" err="1" smtClean="0">
                <a:solidFill>
                  <a:srgbClr val="000000"/>
                </a:solidFill>
                <a:effectLst/>
                <a:latin typeface="Times New Roman" panose="02020603050405020304" pitchFamily="18" charset="0"/>
                <a:ea typeface="Times New Roman" panose="02020603050405020304" pitchFamily="18" charset="0"/>
              </a:rPr>
              <a:t>chính</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của</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tác</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phẩm</a:t>
            </a:r>
            <a:r>
              <a:rPr lang="en-US" sz="2800" dirty="0" smtClean="0">
                <a:solidFill>
                  <a:srgbClr val="000000"/>
                </a:solidFill>
                <a:effectLst/>
                <a:latin typeface="Times New Roman" panose="02020603050405020304" pitchFamily="18" charset="0"/>
                <a:ea typeface="Times New Roman" panose="02020603050405020304" pitchFamily="18" charset="0"/>
              </a:rPr>
              <a:t>.</a:t>
            </a:r>
            <a:endParaRPr lang="en-US" sz="2800" dirty="0" smtClean="0">
              <a:effectLst/>
              <a:latin typeface="Times New Roman" panose="02020603050405020304" pitchFamily="18" charset="0"/>
              <a:ea typeface="Times New Roman" panose="02020603050405020304" pitchFamily="18" charset="0"/>
            </a:endParaRPr>
          </a:p>
          <a:p>
            <a:pPr indent="254000" algn="just">
              <a:lnSpc>
                <a:spcPct val="130000"/>
              </a:lnSpc>
              <a:spcAft>
                <a:spcPts val="0"/>
              </a:spcAft>
              <a:tabLst>
                <a:tab pos="521335" algn="l"/>
              </a:tabLst>
            </a:pP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Nêu</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được</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chủ</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đề</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của</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tác</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phẩm</a:t>
            </a:r>
            <a:r>
              <a:rPr lang="en-US" sz="2800" dirty="0" smtClean="0">
                <a:solidFill>
                  <a:srgbClr val="000000"/>
                </a:solidFill>
                <a:effectLst/>
                <a:latin typeface="Times New Roman" panose="02020603050405020304" pitchFamily="18" charset="0"/>
                <a:ea typeface="Times New Roman" panose="02020603050405020304" pitchFamily="18" charset="0"/>
              </a:rPr>
              <a:t>.</a:t>
            </a:r>
            <a:endParaRPr lang="en-US" sz="2800" dirty="0" smtClean="0">
              <a:effectLst/>
              <a:latin typeface="Times New Roman" panose="02020603050405020304" pitchFamily="18" charset="0"/>
              <a:ea typeface="Times New Roman" panose="02020603050405020304" pitchFamily="18" charset="0"/>
            </a:endParaRPr>
          </a:p>
          <a:p>
            <a:pPr indent="254000" algn="just">
              <a:lnSpc>
                <a:spcPct val="130000"/>
              </a:lnSpc>
              <a:spcAft>
                <a:spcPts val="0"/>
              </a:spcAft>
              <a:tabLst>
                <a:tab pos="521335" algn="l"/>
              </a:tabLst>
            </a:pP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Chỉ</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ra</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và</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phân</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tích</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được</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tác</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dụng</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của</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một</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số</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nét</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đặc</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sắc</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về</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hình</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thức</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nghệ</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thuật</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của</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tác</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phẩm</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như</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cốt</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truyện</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nghệ</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thuật</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xây</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dựng</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nhân</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vật</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ngôi</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kể</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ngôn</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ngữ</a:t>
            </a:r>
            <a:r>
              <a:rPr lang="en-US" sz="2800" dirty="0" smtClean="0">
                <a:solidFill>
                  <a:srgbClr val="000000"/>
                </a:solidFill>
                <a:effectLst/>
                <a:latin typeface="Times New Roman" panose="02020603050405020304" pitchFamily="18" charset="0"/>
                <a:ea typeface="Times New Roman" panose="02020603050405020304" pitchFamily="18" charset="0"/>
              </a:rPr>
              <a:t>, …); </a:t>
            </a:r>
            <a:r>
              <a:rPr lang="en-US" sz="2800" dirty="0" err="1" smtClean="0">
                <a:solidFill>
                  <a:srgbClr val="000000"/>
                </a:solidFill>
                <a:effectLst/>
                <a:latin typeface="Times New Roman" panose="02020603050405020304" pitchFamily="18" charset="0"/>
                <a:ea typeface="Times New Roman" panose="02020603050405020304" pitchFamily="18" charset="0"/>
              </a:rPr>
              <a:t>tập</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trung</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vào</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một</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số</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yếu</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tố</a:t>
            </a:r>
            <a:r>
              <a:rPr lang="en-US" sz="2800" dirty="0" smtClean="0">
                <a:solidFill>
                  <a:srgbClr val="000000"/>
                </a:solidFill>
                <a:effectLst/>
                <a:latin typeface="Times New Roman" panose="02020603050405020304" pitchFamily="18" charset="0"/>
                <a:ea typeface="Times New Roman" panose="02020603050405020304" pitchFamily="18" charset="0"/>
              </a:rPr>
              <a:t> NT </a:t>
            </a:r>
            <a:r>
              <a:rPr lang="en-US" sz="2800" dirty="0" err="1" smtClean="0">
                <a:solidFill>
                  <a:srgbClr val="000000"/>
                </a:solidFill>
                <a:effectLst/>
                <a:latin typeface="Times New Roman" panose="02020603050405020304" pitchFamily="18" charset="0"/>
                <a:ea typeface="Times New Roman" panose="02020603050405020304" pitchFamily="18" charset="0"/>
              </a:rPr>
              <a:t>nổi</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bật</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nhất</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của</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tác</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phẩm</a:t>
            </a:r>
            <a:r>
              <a:rPr lang="en-US" sz="2800" dirty="0" smtClean="0">
                <a:solidFill>
                  <a:srgbClr val="000000"/>
                </a:solidFill>
                <a:effectLst/>
                <a:latin typeface="Times New Roman" panose="02020603050405020304" pitchFamily="18" charset="0"/>
                <a:ea typeface="Times New Roman" panose="02020603050405020304" pitchFamily="18" charset="0"/>
              </a:rPr>
              <a:t>.</a:t>
            </a:r>
            <a:endParaRPr lang="en-US" sz="2800" dirty="0" smtClean="0">
              <a:effectLst/>
              <a:latin typeface="Times New Roman" panose="02020603050405020304" pitchFamily="18" charset="0"/>
              <a:ea typeface="Times New Roman" panose="02020603050405020304" pitchFamily="18" charset="0"/>
            </a:endParaRPr>
          </a:p>
          <a:p>
            <a:pPr indent="254000" algn="just">
              <a:lnSpc>
                <a:spcPct val="130000"/>
              </a:lnSpc>
              <a:spcAft>
                <a:spcPts val="0"/>
              </a:spcAft>
              <a:tabLst>
                <a:tab pos="521335" algn="l"/>
              </a:tabLst>
            </a:pP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Sử</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dụng</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các</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bằng</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chứng</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từ</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tác</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phẩm</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để</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làm</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sáng</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tỏ</a:t>
            </a:r>
            <a:r>
              <a:rPr lang="en-US" sz="2800" dirty="0" smtClean="0">
                <a:solidFill>
                  <a:srgbClr val="000000"/>
                </a:solidFill>
                <a:effectLst/>
                <a:latin typeface="Times New Roman" panose="02020603050405020304" pitchFamily="18" charset="0"/>
                <a:ea typeface="Times New Roman" panose="02020603050405020304" pitchFamily="18" charset="0"/>
              </a:rPr>
              <a:t> ý </a:t>
            </a:r>
            <a:r>
              <a:rPr lang="en-US" sz="2800" dirty="0" err="1" smtClean="0">
                <a:solidFill>
                  <a:srgbClr val="000000"/>
                </a:solidFill>
                <a:effectLst/>
                <a:latin typeface="Times New Roman" panose="02020603050405020304" pitchFamily="18" charset="0"/>
                <a:ea typeface="Times New Roman" panose="02020603050405020304" pitchFamily="18" charset="0"/>
              </a:rPr>
              <a:t>kiến</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nêu</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trong</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bài</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viết</a:t>
            </a:r>
            <a:r>
              <a:rPr lang="en-US" sz="2800" dirty="0" smtClean="0">
                <a:solidFill>
                  <a:srgbClr val="000000"/>
                </a:solidFill>
                <a:effectLst/>
                <a:latin typeface="Times New Roman" panose="02020603050405020304" pitchFamily="18" charset="0"/>
                <a:ea typeface="Times New Roman" panose="02020603050405020304" pitchFamily="18" charset="0"/>
              </a:rPr>
              <a:t>.</a:t>
            </a:r>
            <a:endParaRPr lang="en-US" sz="2800" dirty="0" smtClean="0">
              <a:effectLst/>
              <a:latin typeface="Times New Roman" panose="02020603050405020304" pitchFamily="18" charset="0"/>
              <a:ea typeface="Times New Roman" panose="02020603050405020304" pitchFamily="18" charset="0"/>
            </a:endParaRPr>
          </a:p>
          <a:p>
            <a:r>
              <a:rPr lang="en-US" sz="2800" dirty="0" smtClean="0">
                <a:solidFill>
                  <a:srgbClr val="000000"/>
                </a:solidFill>
                <a:effectLst/>
                <a:latin typeface="Times New Roman" panose="02020603050405020304" pitchFamily="18" charset="0"/>
                <a:ea typeface="Calibri" panose="020F0502020204030204" pitchFamily="34" charset="0"/>
              </a:rPr>
              <a:t>- </a:t>
            </a:r>
            <a:r>
              <a:rPr lang="en-US" sz="2800" dirty="0" err="1" smtClean="0">
                <a:solidFill>
                  <a:srgbClr val="000000"/>
                </a:solidFill>
                <a:effectLst/>
                <a:latin typeface="Times New Roman" panose="02020603050405020304" pitchFamily="18" charset="0"/>
                <a:ea typeface="Calibri" panose="020F0502020204030204" pitchFamily="34" charset="0"/>
              </a:rPr>
              <a:t>Nêu</a:t>
            </a:r>
            <a:r>
              <a:rPr lang="en-US" sz="2800" dirty="0" smtClean="0">
                <a:solidFill>
                  <a:srgbClr val="000000"/>
                </a:solidFill>
                <a:effectLst/>
                <a:latin typeface="Times New Roman" panose="02020603050405020304" pitchFamily="18" charset="0"/>
                <a:ea typeface="Calibri" panose="020F0502020204030204" pitchFamily="34" charset="0"/>
              </a:rPr>
              <a:t> </a:t>
            </a:r>
            <a:r>
              <a:rPr lang="en-US" sz="2800" dirty="0" err="1" smtClean="0">
                <a:solidFill>
                  <a:srgbClr val="000000"/>
                </a:solidFill>
                <a:effectLst/>
                <a:latin typeface="Times New Roman" panose="02020603050405020304" pitchFamily="18" charset="0"/>
                <a:ea typeface="Calibri" panose="020F0502020204030204" pitchFamily="34" charset="0"/>
              </a:rPr>
              <a:t>được</a:t>
            </a:r>
            <a:r>
              <a:rPr lang="en-US" sz="2800" dirty="0" smtClean="0">
                <a:solidFill>
                  <a:srgbClr val="000000"/>
                </a:solidFill>
                <a:effectLst/>
                <a:latin typeface="Times New Roman" panose="02020603050405020304" pitchFamily="18" charset="0"/>
                <a:ea typeface="Calibri" panose="020F0502020204030204" pitchFamily="34" charset="0"/>
              </a:rPr>
              <a:t> ý </a:t>
            </a:r>
            <a:r>
              <a:rPr lang="en-US" sz="2800" dirty="0" err="1" smtClean="0">
                <a:solidFill>
                  <a:srgbClr val="000000"/>
                </a:solidFill>
                <a:effectLst/>
                <a:latin typeface="Times New Roman" panose="02020603050405020304" pitchFamily="18" charset="0"/>
                <a:ea typeface="Calibri" panose="020F0502020204030204" pitchFamily="34" charset="0"/>
              </a:rPr>
              <a:t>nghĩa</a:t>
            </a:r>
            <a:r>
              <a:rPr lang="en-US" sz="2800" dirty="0" smtClean="0">
                <a:solidFill>
                  <a:srgbClr val="000000"/>
                </a:solidFill>
                <a:effectLst/>
                <a:latin typeface="Times New Roman" panose="02020603050405020304" pitchFamily="18" charset="0"/>
                <a:ea typeface="Calibri" panose="020F0502020204030204" pitchFamily="34" charset="0"/>
              </a:rPr>
              <a:t>, </a:t>
            </a:r>
            <a:r>
              <a:rPr lang="en-US" sz="2800" dirty="0" err="1" smtClean="0">
                <a:solidFill>
                  <a:srgbClr val="000000"/>
                </a:solidFill>
                <a:effectLst/>
                <a:latin typeface="Times New Roman" panose="02020603050405020304" pitchFamily="18" charset="0"/>
                <a:ea typeface="Calibri" panose="020F0502020204030204" pitchFamily="34" charset="0"/>
              </a:rPr>
              <a:t>giá</a:t>
            </a:r>
            <a:r>
              <a:rPr lang="en-US" sz="2800" dirty="0" smtClean="0">
                <a:solidFill>
                  <a:srgbClr val="000000"/>
                </a:solidFill>
                <a:effectLst/>
                <a:latin typeface="Times New Roman" panose="02020603050405020304" pitchFamily="18" charset="0"/>
                <a:ea typeface="Calibri" panose="020F0502020204030204" pitchFamily="34" charset="0"/>
              </a:rPr>
              <a:t> </a:t>
            </a:r>
            <a:r>
              <a:rPr lang="en-US" sz="2800" dirty="0" err="1" smtClean="0">
                <a:solidFill>
                  <a:srgbClr val="000000"/>
                </a:solidFill>
                <a:effectLst/>
                <a:latin typeface="Times New Roman" panose="02020603050405020304" pitchFamily="18" charset="0"/>
                <a:ea typeface="Calibri" panose="020F0502020204030204" pitchFamily="34" charset="0"/>
              </a:rPr>
              <a:t>trị</a:t>
            </a:r>
            <a:r>
              <a:rPr lang="en-US" sz="2800" dirty="0" smtClean="0">
                <a:solidFill>
                  <a:srgbClr val="000000"/>
                </a:solidFill>
                <a:effectLst/>
                <a:latin typeface="Times New Roman" panose="02020603050405020304" pitchFamily="18" charset="0"/>
                <a:ea typeface="Calibri" panose="020F0502020204030204" pitchFamily="34" charset="0"/>
              </a:rPr>
              <a:t> </a:t>
            </a:r>
            <a:r>
              <a:rPr lang="en-US" sz="2800" dirty="0" err="1" smtClean="0">
                <a:solidFill>
                  <a:srgbClr val="000000"/>
                </a:solidFill>
                <a:effectLst/>
                <a:latin typeface="Times New Roman" panose="02020603050405020304" pitchFamily="18" charset="0"/>
                <a:ea typeface="Calibri" panose="020F0502020204030204" pitchFamily="34" charset="0"/>
              </a:rPr>
              <a:t>của</a:t>
            </a:r>
            <a:r>
              <a:rPr lang="en-US" sz="2800" dirty="0" smtClean="0">
                <a:solidFill>
                  <a:srgbClr val="000000"/>
                </a:solidFill>
                <a:effectLst/>
                <a:latin typeface="Times New Roman" panose="02020603050405020304" pitchFamily="18" charset="0"/>
                <a:ea typeface="Calibri" panose="020F0502020204030204" pitchFamily="34" charset="0"/>
              </a:rPr>
              <a:t> </a:t>
            </a:r>
            <a:r>
              <a:rPr lang="en-US" sz="2800" dirty="0" err="1" smtClean="0">
                <a:solidFill>
                  <a:srgbClr val="000000"/>
                </a:solidFill>
                <a:effectLst/>
                <a:latin typeface="Times New Roman" panose="02020603050405020304" pitchFamily="18" charset="0"/>
                <a:ea typeface="Calibri" panose="020F0502020204030204" pitchFamily="34" charset="0"/>
              </a:rPr>
              <a:t>tác</a:t>
            </a:r>
            <a:r>
              <a:rPr lang="en-US" sz="2800" dirty="0" smtClean="0">
                <a:solidFill>
                  <a:srgbClr val="000000"/>
                </a:solidFill>
                <a:effectLst/>
                <a:latin typeface="Times New Roman" panose="02020603050405020304" pitchFamily="18" charset="0"/>
                <a:ea typeface="Calibri" panose="020F0502020204030204" pitchFamily="34" charset="0"/>
              </a:rPr>
              <a:t> </a:t>
            </a:r>
            <a:r>
              <a:rPr lang="en-US" sz="2800" dirty="0" err="1" smtClean="0">
                <a:solidFill>
                  <a:srgbClr val="000000"/>
                </a:solidFill>
                <a:effectLst/>
                <a:latin typeface="Times New Roman" panose="02020603050405020304" pitchFamily="18" charset="0"/>
                <a:ea typeface="Calibri" panose="020F0502020204030204" pitchFamily="34" charset="0"/>
              </a:rPr>
              <a:t>phẩm</a:t>
            </a:r>
            <a:r>
              <a:rPr lang="en-US" sz="2800" dirty="0" smtClean="0">
                <a:solidFill>
                  <a:srgbClr val="000000"/>
                </a:solidFill>
                <a:effectLst/>
                <a:latin typeface="Times New Roman" panose="02020603050405020304" pitchFamily="18" charset="0"/>
                <a:ea typeface="Calibri" panose="020F0502020204030204" pitchFamily="34" charset="0"/>
              </a:rPr>
              <a:t> </a:t>
            </a:r>
            <a:r>
              <a:rPr lang="en-US" sz="2800" dirty="0" err="1" smtClean="0">
                <a:solidFill>
                  <a:srgbClr val="000000"/>
                </a:solidFill>
                <a:effectLst/>
                <a:latin typeface="Times New Roman" panose="02020603050405020304" pitchFamily="18" charset="0"/>
                <a:ea typeface="Calibri" panose="020F0502020204030204" pitchFamily="34" charset="0"/>
              </a:rPr>
              <a:t>truyện</a:t>
            </a:r>
            <a:r>
              <a:rPr lang="en-US" sz="2800" dirty="0" smtClean="0">
                <a:solidFill>
                  <a:srgbClr val="000000"/>
                </a:solidFill>
                <a:effectLst/>
                <a:latin typeface="Times New Roman" panose="02020603050405020304" pitchFamily="18" charset="0"/>
                <a:ea typeface="Calibri" panose="020F0502020204030204" pitchFamily="34" charset="0"/>
              </a:rPr>
              <a:t>.</a:t>
            </a:r>
            <a:endParaRPr lang="en-US" sz="2800" dirty="0"/>
          </a:p>
        </p:txBody>
      </p:sp>
    </p:spTree>
    <p:extLst>
      <p:ext uri="{BB962C8B-B14F-4D97-AF65-F5344CB8AC3E}">
        <p14:creationId xmlns:p14="http://schemas.microsoft.com/office/powerpoint/2010/main" val="345040790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xit" presetSubtype="1" fill="hold" grpId="1" nodeType="clickEffect">
                                  <p:stCondLst>
                                    <p:cond delay="0"/>
                                  </p:stCondLst>
                                  <p:childTnLst>
                                    <p:animEffect transition="out" filter="wheel(1)">
                                      <p:cBhvr>
                                        <p:cTn id="16" dur="2000"/>
                                        <p:tgtEl>
                                          <p:spTgt spid="5"/>
                                        </p:tgtEl>
                                      </p:cBhvr>
                                    </p:animEffect>
                                    <p:set>
                                      <p:cBhvr>
                                        <p:cTn id="17" dur="1" fill="hold">
                                          <p:stCondLst>
                                            <p:cond delay="19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 calcmode="lin" valueType="num">
                                      <p:cBhvr>
                                        <p:cTn id="22"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24"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25" dur="1000"/>
                                        <p:tgtEl>
                                          <p:spTgt spid="7">
                                            <p:txEl>
                                              <p:pRg st="0" end="0"/>
                                            </p:txEl>
                                          </p:spTgt>
                                        </p:tgtEl>
                                      </p:cBhvr>
                                    </p:animEffect>
                                  </p:childTnLst>
                                </p:cTn>
                              </p:par>
                              <p:par>
                                <p:cTn id="26" presetID="31" presetClass="entr" presetSubtype="0" fill="hold" nodeType="with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 calcmode="lin" valueType="num">
                                      <p:cBhvr>
                                        <p:cTn id="28"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9"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30"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31" dur="1000"/>
                                        <p:tgtEl>
                                          <p:spTgt spid="7">
                                            <p:txEl>
                                              <p:pRg st="1" end="1"/>
                                            </p:txEl>
                                          </p:spTgt>
                                        </p:tgtEl>
                                      </p:cBhvr>
                                    </p:animEffect>
                                  </p:childTnLst>
                                </p:cTn>
                              </p:par>
                              <p:par>
                                <p:cTn id="32" presetID="31" presetClass="entr" presetSubtype="0" fill="hold" nodeType="with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 calcmode="lin" valueType="num">
                                      <p:cBhvr>
                                        <p:cTn id="34"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5"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36"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37" dur="1000"/>
                                        <p:tgtEl>
                                          <p:spTgt spid="7">
                                            <p:txEl>
                                              <p:pRg st="2" end="2"/>
                                            </p:txEl>
                                          </p:spTgt>
                                        </p:tgtEl>
                                      </p:cBhvr>
                                    </p:animEffect>
                                  </p:childTnLst>
                                </p:cTn>
                              </p:par>
                              <p:par>
                                <p:cTn id="38" presetID="31" presetClass="entr" presetSubtype="0" fill="hold" nodeType="withEffect">
                                  <p:stCondLst>
                                    <p:cond delay="0"/>
                                  </p:stCondLst>
                                  <p:childTnLst>
                                    <p:set>
                                      <p:cBhvr>
                                        <p:cTn id="39" dur="1" fill="hold">
                                          <p:stCondLst>
                                            <p:cond delay="0"/>
                                          </p:stCondLst>
                                        </p:cTn>
                                        <p:tgtEl>
                                          <p:spTgt spid="7">
                                            <p:txEl>
                                              <p:pRg st="3" end="3"/>
                                            </p:txEl>
                                          </p:spTgt>
                                        </p:tgtEl>
                                        <p:attrNameLst>
                                          <p:attrName>style.visibility</p:attrName>
                                        </p:attrNameLst>
                                      </p:cBhvr>
                                      <p:to>
                                        <p:strVal val="visible"/>
                                      </p:to>
                                    </p:set>
                                    <p:anim calcmode="lin" valueType="num">
                                      <p:cBhvr>
                                        <p:cTn id="40"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41"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42"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43" dur="1000"/>
                                        <p:tgtEl>
                                          <p:spTgt spid="7">
                                            <p:txEl>
                                              <p:pRg st="3" end="3"/>
                                            </p:txEl>
                                          </p:spTgt>
                                        </p:tgtEl>
                                      </p:cBhvr>
                                    </p:animEffect>
                                  </p:childTnLst>
                                </p:cTn>
                              </p:par>
                              <p:par>
                                <p:cTn id="44" presetID="31" presetClass="entr" presetSubtype="0" fill="hold" nodeType="withEffect">
                                  <p:stCondLst>
                                    <p:cond delay="0"/>
                                  </p:stCondLst>
                                  <p:childTnLst>
                                    <p:set>
                                      <p:cBhvr>
                                        <p:cTn id="45" dur="1" fill="hold">
                                          <p:stCondLst>
                                            <p:cond delay="0"/>
                                          </p:stCondLst>
                                        </p:cTn>
                                        <p:tgtEl>
                                          <p:spTgt spid="7">
                                            <p:txEl>
                                              <p:pRg st="4" end="4"/>
                                            </p:txEl>
                                          </p:spTgt>
                                        </p:tgtEl>
                                        <p:attrNameLst>
                                          <p:attrName>style.visibility</p:attrName>
                                        </p:attrNameLst>
                                      </p:cBhvr>
                                      <p:to>
                                        <p:strVal val="visible"/>
                                      </p:to>
                                    </p:set>
                                    <p:anim calcmode="lin" valueType="num">
                                      <p:cBhvr>
                                        <p:cTn id="46"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47"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48" dur="1000" fill="hold"/>
                                        <p:tgtEl>
                                          <p:spTgt spid="7">
                                            <p:txEl>
                                              <p:pRg st="4" end="4"/>
                                            </p:txEl>
                                          </p:spTgt>
                                        </p:tgtEl>
                                        <p:attrNameLst>
                                          <p:attrName>style.rotation</p:attrName>
                                        </p:attrNameLst>
                                      </p:cBhvr>
                                      <p:tavLst>
                                        <p:tav tm="0">
                                          <p:val>
                                            <p:fltVal val="90"/>
                                          </p:val>
                                        </p:tav>
                                        <p:tav tm="100000">
                                          <p:val>
                                            <p:fltVal val="0"/>
                                          </p:val>
                                        </p:tav>
                                      </p:tavLst>
                                    </p:anim>
                                    <p:animEffect transition="in" filter="fade">
                                      <p:cBhvr>
                                        <p:cTn id="49" dur="1000"/>
                                        <p:tgtEl>
                                          <p:spTgt spid="7">
                                            <p:txEl>
                                              <p:pRg st="4" end="4"/>
                                            </p:txEl>
                                          </p:spTgt>
                                        </p:tgtEl>
                                      </p:cBhvr>
                                    </p:animEffect>
                                  </p:childTnLst>
                                </p:cTn>
                              </p:par>
                              <p:par>
                                <p:cTn id="50" presetID="31" presetClass="entr" presetSubtype="0" fill="hold" nodeType="withEffect">
                                  <p:stCondLst>
                                    <p:cond delay="0"/>
                                  </p:stCondLst>
                                  <p:childTnLst>
                                    <p:set>
                                      <p:cBhvr>
                                        <p:cTn id="51" dur="1" fill="hold">
                                          <p:stCondLst>
                                            <p:cond delay="0"/>
                                          </p:stCondLst>
                                        </p:cTn>
                                        <p:tgtEl>
                                          <p:spTgt spid="7">
                                            <p:txEl>
                                              <p:pRg st="5" end="5"/>
                                            </p:txEl>
                                          </p:spTgt>
                                        </p:tgtEl>
                                        <p:attrNameLst>
                                          <p:attrName>style.visibility</p:attrName>
                                        </p:attrNameLst>
                                      </p:cBhvr>
                                      <p:to>
                                        <p:strVal val="visible"/>
                                      </p:to>
                                    </p:set>
                                    <p:anim calcmode="lin" valueType="num">
                                      <p:cBhvr>
                                        <p:cTn id="52" dur="1000" fill="hold"/>
                                        <p:tgtEl>
                                          <p:spTgt spid="7">
                                            <p:txEl>
                                              <p:pRg st="5" end="5"/>
                                            </p:txEl>
                                          </p:spTgt>
                                        </p:tgtEl>
                                        <p:attrNameLst>
                                          <p:attrName>ppt_w</p:attrName>
                                        </p:attrNameLst>
                                      </p:cBhvr>
                                      <p:tavLst>
                                        <p:tav tm="0">
                                          <p:val>
                                            <p:fltVal val="0"/>
                                          </p:val>
                                        </p:tav>
                                        <p:tav tm="100000">
                                          <p:val>
                                            <p:strVal val="#ppt_w"/>
                                          </p:val>
                                        </p:tav>
                                      </p:tavLst>
                                    </p:anim>
                                    <p:anim calcmode="lin" valueType="num">
                                      <p:cBhvr>
                                        <p:cTn id="53" dur="1000" fill="hold"/>
                                        <p:tgtEl>
                                          <p:spTgt spid="7">
                                            <p:txEl>
                                              <p:pRg st="5" end="5"/>
                                            </p:txEl>
                                          </p:spTgt>
                                        </p:tgtEl>
                                        <p:attrNameLst>
                                          <p:attrName>ppt_h</p:attrName>
                                        </p:attrNameLst>
                                      </p:cBhvr>
                                      <p:tavLst>
                                        <p:tav tm="0">
                                          <p:val>
                                            <p:fltVal val="0"/>
                                          </p:val>
                                        </p:tav>
                                        <p:tav tm="100000">
                                          <p:val>
                                            <p:strVal val="#ppt_h"/>
                                          </p:val>
                                        </p:tav>
                                      </p:tavLst>
                                    </p:anim>
                                    <p:anim calcmode="lin" valueType="num">
                                      <p:cBhvr>
                                        <p:cTn id="54" dur="1000" fill="hold"/>
                                        <p:tgtEl>
                                          <p:spTgt spid="7">
                                            <p:txEl>
                                              <p:pRg st="5" end="5"/>
                                            </p:txEl>
                                          </p:spTgt>
                                        </p:tgtEl>
                                        <p:attrNameLst>
                                          <p:attrName>style.rotation</p:attrName>
                                        </p:attrNameLst>
                                      </p:cBhvr>
                                      <p:tavLst>
                                        <p:tav tm="0">
                                          <p:val>
                                            <p:fltVal val="90"/>
                                          </p:val>
                                        </p:tav>
                                        <p:tav tm="100000">
                                          <p:val>
                                            <p:fltVal val="0"/>
                                          </p:val>
                                        </p:tav>
                                      </p:tavLst>
                                    </p:anim>
                                    <p:animEffect transition="in" filter="fade">
                                      <p:cBhvr>
                                        <p:cTn id="55" dur="1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
        <p:nvSpPr>
          <p:cNvPr id="5" name="Rectangle 4"/>
          <p:cNvSpPr/>
          <p:nvPr/>
        </p:nvSpPr>
        <p:spPr>
          <a:xfrm>
            <a:off x="1856509" y="1690688"/>
            <a:ext cx="8349673" cy="2308324"/>
          </a:xfrm>
          <a:prstGeom prst="rect">
            <a:avLst/>
          </a:prstGeom>
        </p:spPr>
        <p:txBody>
          <a:bodyPr wrap="square">
            <a:spAutoFit/>
          </a:bodyPr>
          <a:lstStyle/>
          <a:p>
            <a:pPr marL="457200" marR="197485" algn="just">
              <a:lnSpc>
                <a:spcPct val="150000"/>
              </a:lnSpc>
              <a:spcAft>
                <a:spcPts val="0"/>
              </a:spcAft>
              <a:tabLst>
                <a:tab pos="424815" algn="l"/>
              </a:tabLst>
            </a:pPr>
            <a:r>
              <a:rPr lang="en-US" sz="3200" b="1" dirty="0" smtClean="0">
                <a:solidFill>
                  <a:srgbClr val="0070C0"/>
                </a:solidFill>
                <a:latin typeface="Times New Roman" panose="02020603050405020304" pitchFamily="18" charset="0"/>
                <a:ea typeface="Times New Roman" panose="02020603050405020304" pitchFamily="18" charset="0"/>
              </a:rPr>
              <a:t>II</a:t>
            </a:r>
            <a:r>
              <a:rPr lang="en-US" sz="3200" b="1" dirty="0" smtClean="0">
                <a:solidFill>
                  <a:srgbClr val="0070C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Đọc</a:t>
            </a: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và</a:t>
            </a: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phân</a:t>
            </a: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tích</a:t>
            </a: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bài</a:t>
            </a: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viết</a:t>
            </a: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tham</a:t>
            </a: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khảo</a:t>
            </a:r>
            <a:endParaRPr lang="en-US" sz="3200" dirty="0" smtClean="0">
              <a:effectLst/>
              <a:latin typeface="Times New Roman" panose="02020603050405020304" pitchFamily="18" charset="0"/>
              <a:ea typeface="Times New Roman" panose="02020603050405020304" pitchFamily="18" charset="0"/>
            </a:endParaRPr>
          </a:p>
          <a:p>
            <a:pPr marL="457200" marR="197485" algn="just">
              <a:lnSpc>
                <a:spcPct val="150000"/>
              </a:lnSpc>
              <a:spcAft>
                <a:spcPts val="0"/>
              </a:spcAft>
              <a:tabLst>
                <a:tab pos="424815" algn="l"/>
              </a:tabLst>
            </a:pPr>
            <a:r>
              <a:rPr lang="en-US" sz="3200" b="1" dirty="0" err="1">
                <a:solidFill>
                  <a:srgbClr val="0D0D0D"/>
                </a:solidFill>
                <a:latin typeface="Times New Roman" panose="02020603050405020304" pitchFamily="18" charset="0"/>
                <a:ea typeface="Times New Roman" panose="02020603050405020304" pitchFamily="18" charset="0"/>
              </a:rPr>
              <a:t>Bài</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viết</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tham</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khảo</a:t>
            </a:r>
            <a:r>
              <a:rPr lang="en-US" sz="3200" b="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070C0"/>
                </a:solidFill>
                <a:latin typeface="Times New Roman" panose="02020603050405020304" pitchFamily="18" charset="0"/>
                <a:ea typeface="Times New Roman" panose="02020603050405020304" pitchFamily="18" charset="0"/>
              </a:rPr>
              <a:t>Bức</a:t>
            </a:r>
            <a:r>
              <a:rPr lang="en-US" sz="3200" i="1" dirty="0">
                <a:solidFill>
                  <a:srgbClr val="0070C0"/>
                </a:solidFill>
                <a:latin typeface="Times New Roman" panose="02020603050405020304" pitchFamily="18" charset="0"/>
                <a:ea typeface="Times New Roman" panose="02020603050405020304" pitchFamily="18" charset="0"/>
              </a:rPr>
              <a:t> </a:t>
            </a:r>
            <a:r>
              <a:rPr lang="en-US" sz="3200" i="1" dirty="0" err="1">
                <a:solidFill>
                  <a:srgbClr val="0070C0"/>
                </a:solidFill>
                <a:latin typeface="Times New Roman" panose="02020603050405020304" pitchFamily="18" charset="0"/>
                <a:ea typeface="Times New Roman" panose="02020603050405020304" pitchFamily="18" charset="0"/>
              </a:rPr>
              <a:t>tranh</a:t>
            </a:r>
            <a:r>
              <a:rPr lang="en-US" sz="3200" i="1" dirty="0">
                <a:solidFill>
                  <a:srgbClr val="0070C0"/>
                </a:solidFill>
                <a:latin typeface="Times New Roman" panose="02020603050405020304" pitchFamily="18" charset="0"/>
                <a:ea typeface="Times New Roman" panose="02020603050405020304" pitchFamily="18" charset="0"/>
              </a:rPr>
              <a:t> của </a:t>
            </a:r>
            <a:r>
              <a:rPr lang="en-US" sz="3200" i="1" dirty="0" err="1">
                <a:solidFill>
                  <a:srgbClr val="0070C0"/>
                </a:solidFill>
                <a:latin typeface="Times New Roman" panose="02020603050405020304" pitchFamily="18" charset="0"/>
                <a:ea typeface="Times New Roman" panose="02020603050405020304" pitchFamily="18" charset="0"/>
              </a:rPr>
              <a:t>em</a:t>
            </a:r>
            <a:r>
              <a:rPr lang="en-US" sz="3200" i="1" dirty="0">
                <a:solidFill>
                  <a:srgbClr val="0070C0"/>
                </a:solidFill>
                <a:latin typeface="Times New Roman" panose="02020603050405020304" pitchFamily="18" charset="0"/>
                <a:ea typeface="Times New Roman" panose="02020603050405020304" pitchFamily="18" charset="0"/>
              </a:rPr>
              <a:t> </a:t>
            </a:r>
            <a:r>
              <a:rPr lang="en-US" sz="3200" i="1" dirty="0" err="1">
                <a:solidFill>
                  <a:srgbClr val="0070C0"/>
                </a:solidFill>
                <a:latin typeface="Times New Roman" panose="02020603050405020304" pitchFamily="18" charset="0"/>
                <a:ea typeface="Times New Roman" panose="02020603050405020304" pitchFamily="18" charset="0"/>
              </a:rPr>
              <a:t>gái</a:t>
            </a:r>
            <a:r>
              <a:rPr lang="en-US" sz="3200" i="1" dirty="0">
                <a:solidFill>
                  <a:srgbClr val="0070C0"/>
                </a:solidFill>
                <a:latin typeface="Times New Roman" panose="02020603050405020304" pitchFamily="18" charset="0"/>
                <a:ea typeface="Times New Roman" panose="02020603050405020304" pitchFamily="18" charset="0"/>
              </a:rPr>
              <a:t> </a:t>
            </a:r>
            <a:r>
              <a:rPr lang="en-US" sz="3200" i="1" dirty="0" err="1">
                <a:solidFill>
                  <a:srgbClr val="0070C0"/>
                </a:solidFill>
                <a:latin typeface="Times New Roman" panose="02020603050405020304" pitchFamily="18" charset="0"/>
                <a:ea typeface="Times New Roman" panose="02020603050405020304" pitchFamily="18" charset="0"/>
              </a:rPr>
              <a:t>tôi</a:t>
            </a:r>
            <a:r>
              <a:rPr lang="en-US" sz="3200" i="1" dirty="0">
                <a:solidFill>
                  <a:srgbClr val="0070C0"/>
                </a:solidFill>
                <a:latin typeface="Times New Roman" panose="02020603050405020304" pitchFamily="18" charset="0"/>
                <a:ea typeface="Times New Roman" panose="02020603050405020304" pitchFamily="18" charset="0"/>
              </a:rPr>
              <a:t> </a:t>
            </a:r>
            <a:r>
              <a:rPr lang="en-US" sz="3200" i="1" dirty="0" smtClean="0">
                <a:solidFill>
                  <a:srgbClr val="0070C0"/>
                </a:solidFill>
                <a:latin typeface="Times New Roman" panose="02020603050405020304" pitchFamily="18" charset="0"/>
                <a:ea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rPr>
              <a:t>lời</a:t>
            </a:r>
            <a:r>
              <a:rPr lang="en-US" sz="3200" dirty="0">
                <a:solidFill>
                  <a:srgbClr val="0070C0"/>
                </a:solidFill>
                <a:latin typeface="Times New Roman" panose="02020603050405020304" pitchFamily="18" charset="0"/>
                <a:ea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rPr>
              <a:t>tự</a:t>
            </a:r>
            <a:r>
              <a:rPr lang="en-US" sz="3200" dirty="0">
                <a:solidFill>
                  <a:srgbClr val="0070C0"/>
                </a:solidFill>
                <a:latin typeface="Times New Roman" panose="02020603050405020304" pitchFamily="18" charset="0"/>
                <a:ea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rPr>
              <a:t>thú</a:t>
            </a:r>
            <a:r>
              <a:rPr lang="en-US" sz="3200" dirty="0">
                <a:solidFill>
                  <a:srgbClr val="0070C0"/>
                </a:solidFill>
                <a:latin typeface="Times New Roman" panose="02020603050405020304" pitchFamily="18" charset="0"/>
                <a:ea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rPr>
              <a:t>chân</a:t>
            </a:r>
            <a:r>
              <a:rPr lang="en-US" sz="3200" dirty="0">
                <a:solidFill>
                  <a:srgbClr val="0070C0"/>
                </a:solidFill>
                <a:latin typeface="Times New Roman" panose="02020603050405020304" pitchFamily="18" charset="0"/>
                <a:ea typeface="Times New Roman" panose="02020603050405020304" pitchFamily="18" charset="0"/>
              </a:rPr>
              <a:t> </a:t>
            </a:r>
            <a:r>
              <a:rPr lang="en-US" sz="3200" dirty="0" err="1" smtClean="0">
                <a:solidFill>
                  <a:srgbClr val="0070C0"/>
                </a:solidFill>
                <a:latin typeface="Times New Roman" panose="02020603050405020304" pitchFamily="18" charset="0"/>
                <a:ea typeface="Times New Roman" panose="02020603050405020304" pitchFamily="18" charset="0"/>
              </a:rPr>
              <a:t>thành</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5387627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77429332"/>
              </p:ext>
            </p:extLst>
          </p:nvPr>
        </p:nvGraphicFramePr>
        <p:xfrm>
          <a:off x="406400" y="1040534"/>
          <a:ext cx="11526982" cy="5692261"/>
        </p:xfrm>
        <a:graphic>
          <a:graphicData uri="http://schemas.openxmlformats.org/drawingml/2006/table">
            <a:tbl>
              <a:tblPr firstRow="1" firstCol="1" bandRow="1"/>
              <a:tblGrid>
                <a:gridCol w="11526982">
                  <a:extLst>
                    <a:ext uri="{9D8B030D-6E8A-4147-A177-3AD203B41FA5}">
                      <a16:colId xmlns:a16="http://schemas.microsoft.com/office/drawing/2014/main" xmlns="" val="321462992"/>
                    </a:ext>
                  </a:extLst>
                </a:gridCol>
              </a:tblGrid>
              <a:tr h="472169">
                <a:tc>
                  <a:txBody>
                    <a:bodyPr/>
                    <a:lstStyle/>
                    <a:p>
                      <a:pPr algn="ctr">
                        <a:lnSpc>
                          <a:spcPct val="130000"/>
                        </a:lnSpc>
                        <a:spcAft>
                          <a:spcPts val="0"/>
                        </a:spcAft>
                        <a:tabLst>
                          <a:tab pos="1386840" algn="l"/>
                        </a:tabLst>
                      </a:pPr>
                      <a:r>
                        <a:rPr lang="en-US" sz="2800" b="1" dirty="0">
                          <a:solidFill>
                            <a:srgbClr val="FF0000"/>
                          </a:solidFill>
                          <a:effectLst/>
                          <a:latin typeface="Times New Roman" panose="02020603050405020304" pitchFamily="18" charset="0"/>
                          <a:ea typeface="Calibri" panose="020F0502020204030204" pitchFamily="34" charset="0"/>
                        </a:rPr>
                        <a:t>PHIẾU </a:t>
                      </a:r>
                      <a:r>
                        <a:rPr lang="en-US" sz="2800" b="1" dirty="0" smtClean="0">
                          <a:solidFill>
                            <a:srgbClr val="FF0000"/>
                          </a:solidFill>
                          <a:effectLst/>
                          <a:latin typeface="Times New Roman" panose="02020603050405020304" pitchFamily="18" charset="0"/>
                          <a:ea typeface="Calibri" panose="020F0502020204030204" pitchFamily="34" charset="0"/>
                        </a:rPr>
                        <a:t>HT 01:</a:t>
                      </a:r>
                      <a:r>
                        <a:rPr lang="en-US" sz="2800" dirty="0" smtClean="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Phân</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tích</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bài</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viết</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tham</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khảo</a:t>
                      </a:r>
                      <a:endParaRPr lang="en-US" sz="2800" dirty="0">
                        <a:solidFill>
                          <a:srgbClr val="FF0000"/>
                        </a:solidFill>
                        <a:effectLst/>
                        <a:latin typeface="Times New Roman" panose="02020603050405020304" pitchFamily="18" charset="0"/>
                        <a:ea typeface="Calibri" panose="020F0502020204030204" pitchFamily="34" charset="0"/>
                      </a:endParaRPr>
                    </a:p>
                  </a:txBody>
                  <a:tcPr marL="55173" marR="55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56280918"/>
                  </a:ext>
                </a:extLst>
              </a:tr>
              <a:tr h="5192897">
                <a:tc>
                  <a:txBody>
                    <a:bodyPr/>
                    <a:lstStyle/>
                    <a:p>
                      <a:pPr indent="254000" algn="just">
                        <a:lnSpc>
                          <a:spcPct val="130000"/>
                        </a:lnSpc>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Phần</a:t>
                      </a:r>
                      <a:r>
                        <a:rPr lang="en-US" sz="2800"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Mở</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tham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khảo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thiệu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phẩm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nêu</a:t>
                      </a:r>
                      <a:r>
                        <a:rPr lang="en-US" sz="2800" dirty="0">
                          <a:effectLst/>
                          <a:latin typeface="Times New Roman" panose="02020603050405020304" pitchFamily="18" charset="0"/>
                          <a:ea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rPr>
                        <a:t>kiến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quát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phẩm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như</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thế</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nào</a:t>
                      </a:r>
                      <a:r>
                        <a:rPr lang="en-US" sz="2800" dirty="0">
                          <a:effectLst/>
                          <a:latin typeface="Times New Roman" panose="02020603050405020304" pitchFamily="18" charset="0"/>
                          <a:ea typeface="Times New Roman" panose="02020603050405020304" pitchFamily="18" charset="0"/>
                        </a:rPr>
                        <a:t>?</a:t>
                      </a:r>
                    </a:p>
                    <a:p>
                      <a:pPr indent="254000" algn="just">
                        <a:lnSpc>
                          <a:spcPct val="130000"/>
                        </a:lnSpc>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tham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khảo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nêu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rPr>
                        <a:t>chính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chủ</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truyện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gì</a:t>
                      </a:r>
                      <a:r>
                        <a:rPr lang="en-US" sz="2800" dirty="0">
                          <a:effectLst/>
                          <a:latin typeface="Times New Roman" panose="02020603050405020304" pitchFamily="18" charset="0"/>
                          <a:ea typeface="Times New Roman" panose="02020603050405020304" pitchFamily="18" charset="0"/>
                        </a:rPr>
                        <a:t>?</a:t>
                      </a:r>
                    </a:p>
                    <a:p>
                      <a:pPr indent="254000" algn="just">
                        <a:lnSpc>
                          <a:spcPct val="130000"/>
                        </a:lnSpc>
                        <a:spcAft>
                          <a:spcPts val="0"/>
                        </a:spcAft>
                      </a:pPr>
                      <a:r>
                        <a:rPr lang="en-US" sz="2800" dirty="0">
                          <a:effectLst/>
                          <a:latin typeface="Times New Roman" panose="02020603050405020304" pitchFamily="18" charset="0"/>
                          <a:ea typeface="Times New Roman" panose="02020603050405020304" pitchFamily="18" charset="0"/>
                        </a:rPr>
                        <a:t>+ Theo </a:t>
                      </a:r>
                      <a:r>
                        <a:rPr lang="en-US" sz="2800" dirty="0" err="1">
                          <a:effectLst/>
                          <a:latin typeface="Times New Roman" panose="02020603050405020304" pitchFamily="18" charset="0"/>
                          <a:ea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tham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khảo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truyện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đặc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điểm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nổi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bật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nào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nghệ</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thuật</a:t>
                      </a:r>
                      <a:r>
                        <a:rPr lang="en-US" sz="2800" dirty="0">
                          <a:effectLst/>
                          <a:latin typeface="Times New Roman" panose="02020603050405020304" pitchFamily="18" charset="0"/>
                          <a:ea typeface="Times New Roman" panose="02020603050405020304" pitchFamily="18" charset="0"/>
                        </a:rPr>
                        <a:t>?</a:t>
                      </a:r>
                    </a:p>
                    <a:p>
                      <a:pPr indent="254000" algn="just">
                        <a:lnSpc>
                          <a:spcPct val="130000"/>
                        </a:lnSpc>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đặc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điểm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nghệ</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thuật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ấy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tham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khảo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lựa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chọn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tích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kĩ</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đặc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điểm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nào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đặc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điểm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nào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chỉ</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nêu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chứ</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tích</a:t>
                      </a:r>
                      <a:r>
                        <a:rPr lang="en-US" sz="2800" dirty="0">
                          <a:effectLst/>
                          <a:latin typeface="Times New Roman" panose="02020603050405020304" pitchFamily="18" charset="0"/>
                          <a:ea typeface="Times New Roman" panose="02020603050405020304" pitchFamily="18" charset="0"/>
                        </a:rPr>
                        <a:t>?</a:t>
                      </a:r>
                    </a:p>
                    <a:p>
                      <a:pPr indent="254000" algn="just">
                        <a:lnSpc>
                          <a:spcPct val="130000"/>
                        </a:lnSpc>
                        <a:spcAft>
                          <a:spcPts val="0"/>
                        </a:spcAft>
                      </a:pPr>
                      <a:r>
                        <a:rPr lang="en-US" sz="2800" dirty="0">
                          <a:effectLst/>
                          <a:latin typeface="Times New Roman" panose="02020603050405020304" pitchFamily="18" charset="0"/>
                          <a:ea typeface="Times New Roman" panose="02020603050405020304" pitchFamily="18" charset="0"/>
                        </a:rPr>
                        <a:t>+ Theo </a:t>
                      </a:r>
                      <a:r>
                        <a:rPr lang="en-US" sz="2800" dirty="0" err="1">
                          <a:effectLst/>
                          <a:latin typeface="Times New Roman" panose="02020603050405020304" pitchFamily="18" charset="0"/>
                          <a:ea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tham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khảo</a:t>
                      </a:r>
                      <a:r>
                        <a:rPr lang="en-US" sz="2800" dirty="0">
                          <a:effectLst/>
                          <a:latin typeface="Times New Roman" panose="02020603050405020304" pitchFamily="18" charset="0"/>
                          <a:ea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rPr>
                        <a:t>nghĩa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truyện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gì</a:t>
                      </a:r>
                      <a:r>
                        <a:rPr lang="en-US" sz="2800" dirty="0" smtClean="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txBody>
                  <a:tcPr marL="55173" marR="55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96323500"/>
                  </a:ext>
                </a:extLst>
              </a:tr>
            </a:tbl>
          </a:graphicData>
        </a:graphic>
      </p:graphicFrame>
      <p:sp>
        <p:nvSpPr>
          <p:cNvPr id="4" name="TextBox 3"/>
          <p:cNvSpPr txBox="1"/>
          <p:nvPr/>
        </p:nvSpPr>
        <p:spPr>
          <a:xfrm>
            <a:off x="3589234" y="299103"/>
            <a:ext cx="5952270" cy="523220"/>
          </a:xfrm>
          <a:prstGeom prst="rect">
            <a:avLst/>
          </a:prstGeom>
          <a:noFill/>
        </p:spPr>
        <p:txBody>
          <a:bodyPr wrap="non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THẢO LUẬN NHÓM/ BÀN (5 </a:t>
            </a:r>
            <a:r>
              <a:rPr lang="en-US" sz="2800" b="1" dirty="0" err="1" smtClean="0">
                <a:solidFill>
                  <a:srgbClr val="FF0000"/>
                </a:solidFill>
                <a:latin typeface="Times New Roman" panose="02020603050405020304" pitchFamily="18" charset="0"/>
                <a:cs typeface="Times New Roman" panose="02020603050405020304" pitchFamily="18" charset="0"/>
              </a:rPr>
              <a:t>phút</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905342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Rectangle 5"/>
          <p:cNvSpPr/>
          <p:nvPr/>
        </p:nvSpPr>
        <p:spPr>
          <a:xfrm>
            <a:off x="1403928" y="277984"/>
            <a:ext cx="10852728" cy="1384995"/>
          </a:xfrm>
          <a:prstGeom prst="rect">
            <a:avLst/>
          </a:prstGeom>
        </p:spPr>
        <p:txBody>
          <a:bodyPr wrap="square">
            <a:spAutoFit/>
          </a:bodyPr>
          <a:lstStyle/>
          <a:p>
            <a:pPr marL="457200" marR="197485" algn="just">
              <a:lnSpc>
                <a:spcPct val="150000"/>
              </a:lnSpc>
              <a:spcAft>
                <a:spcPts val="0"/>
              </a:spcAft>
              <a:tabLst>
                <a:tab pos="424815" algn="l"/>
              </a:tabLst>
            </a:pPr>
            <a:r>
              <a:rPr lang="en-US" sz="2800" b="1" dirty="0" smtClean="0">
                <a:solidFill>
                  <a:srgbClr val="0070C0"/>
                </a:solidFill>
                <a:latin typeface="Times New Roman" panose="02020603050405020304" pitchFamily="18" charset="0"/>
                <a:ea typeface="Times New Roman" panose="02020603050405020304" pitchFamily="18" charset="0"/>
              </a:rPr>
              <a:t>2. </a:t>
            </a:r>
            <a:r>
              <a:rPr lang="en-US" sz="2800" b="1" dirty="0" err="1" smtClean="0">
                <a:solidFill>
                  <a:srgbClr val="0070C0"/>
                </a:solidFill>
                <a:latin typeface="Times New Roman" panose="02020603050405020304" pitchFamily="18" charset="0"/>
                <a:ea typeface="Times New Roman" panose="02020603050405020304" pitchFamily="18" charset="0"/>
              </a:rPr>
              <a:t>Đọc</a:t>
            </a:r>
            <a:r>
              <a:rPr lang="en-US" sz="2800" b="1" dirty="0" smtClean="0">
                <a:solidFill>
                  <a:srgbClr val="0070C0"/>
                </a:solidFill>
                <a:latin typeface="Times New Roman" panose="02020603050405020304" pitchFamily="18" charset="0"/>
                <a:ea typeface="Times New Roman" panose="02020603050405020304" pitchFamily="18" charset="0"/>
              </a:rPr>
              <a:t> </a:t>
            </a:r>
            <a:r>
              <a:rPr lang="en-US" sz="2800" b="1" dirty="0" err="1" smtClean="0">
                <a:solidFill>
                  <a:srgbClr val="0070C0"/>
                </a:solidFill>
                <a:latin typeface="Times New Roman" panose="02020603050405020304" pitchFamily="18" charset="0"/>
                <a:ea typeface="Times New Roman" panose="02020603050405020304" pitchFamily="18" charset="0"/>
              </a:rPr>
              <a:t>và</a:t>
            </a:r>
            <a:r>
              <a:rPr lang="en-US" sz="2800" b="1" dirty="0" smtClean="0">
                <a:solidFill>
                  <a:srgbClr val="0070C0"/>
                </a:solidFill>
                <a:latin typeface="Times New Roman" panose="02020603050405020304" pitchFamily="18" charset="0"/>
                <a:ea typeface="Times New Roman" panose="02020603050405020304" pitchFamily="18" charset="0"/>
              </a:rPr>
              <a:t> </a:t>
            </a:r>
            <a:r>
              <a:rPr lang="en-US" sz="2800" b="1" dirty="0" err="1" smtClean="0">
                <a:solidFill>
                  <a:srgbClr val="0070C0"/>
                </a:solidFill>
                <a:latin typeface="Times New Roman" panose="02020603050405020304" pitchFamily="18" charset="0"/>
                <a:ea typeface="Times New Roman" panose="02020603050405020304" pitchFamily="18" charset="0"/>
              </a:rPr>
              <a:t>phân</a:t>
            </a:r>
            <a:r>
              <a:rPr lang="en-US" sz="2800" b="1" dirty="0" smtClean="0">
                <a:solidFill>
                  <a:srgbClr val="0070C0"/>
                </a:solidFill>
                <a:latin typeface="Times New Roman" panose="02020603050405020304" pitchFamily="18" charset="0"/>
                <a:ea typeface="Times New Roman" panose="02020603050405020304" pitchFamily="18" charset="0"/>
              </a:rPr>
              <a:t> </a:t>
            </a:r>
            <a:r>
              <a:rPr lang="en-US" sz="2800" b="1" dirty="0" err="1" smtClean="0">
                <a:solidFill>
                  <a:srgbClr val="0070C0"/>
                </a:solidFill>
                <a:latin typeface="Times New Roman" panose="02020603050405020304" pitchFamily="18" charset="0"/>
                <a:ea typeface="Times New Roman" panose="02020603050405020304" pitchFamily="18" charset="0"/>
              </a:rPr>
              <a:t>tích</a:t>
            </a:r>
            <a:r>
              <a:rPr lang="en-US" sz="2800" b="1" dirty="0" smtClean="0">
                <a:solidFill>
                  <a:srgbClr val="0070C0"/>
                </a:solidFill>
                <a:latin typeface="Times New Roman" panose="02020603050405020304" pitchFamily="18" charset="0"/>
                <a:ea typeface="Times New Roman" panose="02020603050405020304" pitchFamily="18" charset="0"/>
              </a:rPr>
              <a:t> </a:t>
            </a:r>
            <a:r>
              <a:rPr lang="en-US" sz="2800" b="1" dirty="0" err="1" smtClean="0">
                <a:solidFill>
                  <a:srgbClr val="0070C0"/>
                </a:solidFill>
                <a:latin typeface="Times New Roman" panose="02020603050405020304" pitchFamily="18" charset="0"/>
                <a:ea typeface="Times New Roman" panose="02020603050405020304" pitchFamily="18" charset="0"/>
              </a:rPr>
              <a:t>bài</a:t>
            </a:r>
            <a:r>
              <a:rPr lang="en-US" sz="2800" b="1" dirty="0" smtClean="0">
                <a:solidFill>
                  <a:srgbClr val="0070C0"/>
                </a:solidFill>
                <a:latin typeface="Times New Roman" panose="02020603050405020304" pitchFamily="18" charset="0"/>
                <a:ea typeface="Times New Roman" panose="02020603050405020304" pitchFamily="18" charset="0"/>
              </a:rPr>
              <a:t> </a:t>
            </a:r>
            <a:r>
              <a:rPr lang="en-US" sz="2800" b="1" dirty="0" err="1" smtClean="0">
                <a:solidFill>
                  <a:srgbClr val="0070C0"/>
                </a:solidFill>
                <a:latin typeface="Times New Roman" panose="02020603050405020304" pitchFamily="18" charset="0"/>
                <a:ea typeface="Times New Roman" panose="02020603050405020304" pitchFamily="18" charset="0"/>
              </a:rPr>
              <a:t>viết</a:t>
            </a:r>
            <a:r>
              <a:rPr lang="en-US" sz="2800" b="1" dirty="0" smtClean="0">
                <a:solidFill>
                  <a:srgbClr val="0070C0"/>
                </a:solidFill>
                <a:latin typeface="Times New Roman" panose="02020603050405020304" pitchFamily="18" charset="0"/>
                <a:ea typeface="Times New Roman" panose="02020603050405020304" pitchFamily="18" charset="0"/>
              </a:rPr>
              <a:t> </a:t>
            </a:r>
            <a:r>
              <a:rPr lang="en-US" sz="2800" b="1" dirty="0" err="1" smtClean="0">
                <a:solidFill>
                  <a:srgbClr val="0070C0"/>
                </a:solidFill>
                <a:latin typeface="Times New Roman" panose="02020603050405020304" pitchFamily="18" charset="0"/>
                <a:ea typeface="Times New Roman" panose="02020603050405020304" pitchFamily="18" charset="0"/>
              </a:rPr>
              <a:t>tham</a:t>
            </a:r>
            <a:r>
              <a:rPr lang="en-US" sz="2800" b="1" dirty="0" smtClean="0">
                <a:solidFill>
                  <a:srgbClr val="0070C0"/>
                </a:solidFill>
                <a:latin typeface="Times New Roman" panose="02020603050405020304" pitchFamily="18" charset="0"/>
                <a:ea typeface="Times New Roman" panose="02020603050405020304" pitchFamily="18" charset="0"/>
              </a:rPr>
              <a:t> </a:t>
            </a:r>
            <a:r>
              <a:rPr lang="en-US" sz="2800" b="1" dirty="0" err="1" smtClean="0">
                <a:solidFill>
                  <a:srgbClr val="0070C0"/>
                </a:solidFill>
                <a:latin typeface="Times New Roman" panose="02020603050405020304" pitchFamily="18" charset="0"/>
                <a:ea typeface="Times New Roman" panose="02020603050405020304" pitchFamily="18" charset="0"/>
              </a:rPr>
              <a:t>khảo</a:t>
            </a:r>
            <a:endParaRPr lang="en-US" sz="2800" b="1" dirty="0" smtClean="0">
              <a:solidFill>
                <a:srgbClr val="0070C0"/>
              </a:solidFill>
              <a:latin typeface="Times New Roman" panose="02020603050405020304" pitchFamily="18" charset="0"/>
              <a:ea typeface="Times New Roman" panose="02020603050405020304" pitchFamily="18" charset="0"/>
            </a:endParaRPr>
          </a:p>
          <a:p>
            <a:pPr marL="457200" marR="197485" algn="just">
              <a:lnSpc>
                <a:spcPct val="150000"/>
              </a:lnSpc>
              <a:tabLst>
                <a:tab pos="424815" algn="l"/>
              </a:tabLst>
            </a:pPr>
            <a:r>
              <a:rPr lang="en-US" sz="2800" b="1" dirty="0" err="1" smtClean="0">
                <a:solidFill>
                  <a:srgbClr val="0D0D0D"/>
                </a:solidFill>
                <a:latin typeface="Times New Roman" panose="02020603050405020304" pitchFamily="18" charset="0"/>
                <a:ea typeface="Times New Roman" panose="02020603050405020304" pitchFamily="18" charset="0"/>
              </a:rPr>
              <a:t>Bài</a:t>
            </a:r>
            <a:r>
              <a:rPr lang="en-US" sz="2800" b="1" dirty="0" smtClean="0">
                <a:solidFill>
                  <a:srgbClr val="0D0D0D"/>
                </a:solidFill>
                <a:latin typeface="Times New Roman" panose="02020603050405020304" pitchFamily="18" charset="0"/>
                <a:ea typeface="Times New Roman" panose="02020603050405020304" pitchFamily="18" charset="0"/>
              </a:rPr>
              <a:t> </a:t>
            </a:r>
            <a:r>
              <a:rPr lang="en-US" sz="2800" b="1" dirty="0" err="1" smtClean="0">
                <a:solidFill>
                  <a:srgbClr val="0D0D0D"/>
                </a:solidFill>
                <a:latin typeface="Times New Roman" panose="02020603050405020304" pitchFamily="18" charset="0"/>
                <a:ea typeface="Times New Roman" panose="02020603050405020304" pitchFamily="18" charset="0"/>
              </a:rPr>
              <a:t>viết</a:t>
            </a:r>
            <a:r>
              <a:rPr lang="en-US" sz="2800" b="1" dirty="0" smtClean="0">
                <a:solidFill>
                  <a:srgbClr val="0D0D0D"/>
                </a:solidFill>
                <a:latin typeface="Times New Roman" panose="02020603050405020304" pitchFamily="18" charset="0"/>
                <a:ea typeface="Times New Roman" panose="02020603050405020304" pitchFamily="18" charset="0"/>
              </a:rPr>
              <a:t> </a:t>
            </a:r>
            <a:r>
              <a:rPr lang="en-US" sz="2800" b="1" dirty="0" err="1" smtClean="0">
                <a:solidFill>
                  <a:srgbClr val="0D0D0D"/>
                </a:solidFill>
                <a:latin typeface="Times New Roman" panose="02020603050405020304" pitchFamily="18" charset="0"/>
                <a:ea typeface="Times New Roman" panose="02020603050405020304" pitchFamily="18" charset="0"/>
              </a:rPr>
              <a:t>tham</a:t>
            </a:r>
            <a:r>
              <a:rPr lang="en-US" sz="2800" b="1" dirty="0" smtClean="0">
                <a:solidFill>
                  <a:srgbClr val="0D0D0D"/>
                </a:solidFill>
                <a:latin typeface="Times New Roman" panose="02020603050405020304" pitchFamily="18" charset="0"/>
                <a:ea typeface="Times New Roman" panose="02020603050405020304" pitchFamily="18" charset="0"/>
              </a:rPr>
              <a:t> </a:t>
            </a:r>
            <a:r>
              <a:rPr lang="en-US" sz="2800" b="1" dirty="0" err="1" smtClean="0">
                <a:solidFill>
                  <a:srgbClr val="0D0D0D"/>
                </a:solidFill>
                <a:latin typeface="Times New Roman" panose="02020603050405020304" pitchFamily="18" charset="0"/>
                <a:ea typeface="Times New Roman" panose="02020603050405020304" pitchFamily="18" charset="0"/>
              </a:rPr>
              <a:t>khảo</a:t>
            </a:r>
            <a:r>
              <a:rPr lang="en-US" sz="2800" b="1" dirty="0" smtClean="0">
                <a:solidFill>
                  <a:srgbClr val="0D0D0D"/>
                </a:solidFill>
                <a:latin typeface="Times New Roman" panose="02020603050405020304" pitchFamily="18" charset="0"/>
                <a:ea typeface="Times New Roman" panose="02020603050405020304" pitchFamily="18" charset="0"/>
              </a:rPr>
              <a:t>: </a:t>
            </a:r>
            <a:r>
              <a:rPr lang="en-US" sz="2800" i="1" dirty="0" err="1" smtClean="0">
                <a:solidFill>
                  <a:srgbClr val="0070C0"/>
                </a:solidFill>
                <a:latin typeface="Times New Roman" panose="02020603050405020304" pitchFamily="18" charset="0"/>
                <a:ea typeface="Times New Roman" panose="02020603050405020304" pitchFamily="18" charset="0"/>
              </a:rPr>
              <a:t>Bức</a:t>
            </a:r>
            <a:r>
              <a:rPr lang="en-US" sz="2800" i="1" dirty="0" smtClean="0">
                <a:solidFill>
                  <a:srgbClr val="0070C0"/>
                </a:solidFill>
                <a:latin typeface="Times New Roman" panose="02020603050405020304" pitchFamily="18" charset="0"/>
                <a:ea typeface="Times New Roman" panose="02020603050405020304" pitchFamily="18" charset="0"/>
              </a:rPr>
              <a:t> </a:t>
            </a:r>
            <a:r>
              <a:rPr lang="en-US" sz="2800" i="1" dirty="0" err="1" smtClean="0">
                <a:solidFill>
                  <a:srgbClr val="0070C0"/>
                </a:solidFill>
                <a:latin typeface="Times New Roman" panose="02020603050405020304" pitchFamily="18" charset="0"/>
                <a:ea typeface="Times New Roman" panose="02020603050405020304" pitchFamily="18" charset="0"/>
              </a:rPr>
              <a:t>tranh</a:t>
            </a:r>
            <a:r>
              <a:rPr lang="en-US" sz="2800" i="1" dirty="0" smtClean="0">
                <a:solidFill>
                  <a:srgbClr val="0070C0"/>
                </a:solidFill>
                <a:latin typeface="Times New Roman" panose="02020603050405020304" pitchFamily="18" charset="0"/>
                <a:ea typeface="Times New Roman" panose="02020603050405020304" pitchFamily="18" charset="0"/>
              </a:rPr>
              <a:t> của </a:t>
            </a:r>
            <a:r>
              <a:rPr lang="en-US" sz="2800" i="1" dirty="0" err="1" smtClean="0">
                <a:solidFill>
                  <a:srgbClr val="0070C0"/>
                </a:solidFill>
                <a:latin typeface="Times New Roman" panose="02020603050405020304" pitchFamily="18" charset="0"/>
                <a:ea typeface="Times New Roman" panose="02020603050405020304" pitchFamily="18" charset="0"/>
              </a:rPr>
              <a:t>em</a:t>
            </a:r>
            <a:r>
              <a:rPr lang="en-US" sz="2800" i="1" dirty="0" smtClean="0">
                <a:solidFill>
                  <a:srgbClr val="0070C0"/>
                </a:solidFill>
                <a:latin typeface="Times New Roman" panose="02020603050405020304" pitchFamily="18" charset="0"/>
                <a:ea typeface="Times New Roman" panose="02020603050405020304" pitchFamily="18" charset="0"/>
              </a:rPr>
              <a:t> </a:t>
            </a:r>
            <a:r>
              <a:rPr lang="en-US" sz="2800" i="1" dirty="0" err="1" smtClean="0">
                <a:solidFill>
                  <a:srgbClr val="0070C0"/>
                </a:solidFill>
                <a:latin typeface="Times New Roman" panose="02020603050405020304" pitchFamily="18" charset="0"/>
                <a:ea typeface="Times New Roman" panose="02020603050405020304" pitchFamily="18" charset="0"/>
              </a:rPr>
              <a:t>gái</a:t>
            </a:r>
            <a:r>
              <a:rPr lang="en-US" sz="2800" i="1" dirty="0" smtClean="0">
                <a:solidFill>
                  <a:srgbClr val="0070C0"/>
                </a:solidFill>
                <a:latin typeface="Times New Roman" panose="02020603050405020304" pitchFamily="18" charset="0"/>
                <a:ea typeface="Times New Roman" panose="02020603050405020304" pitchFamily="18" charset="0"/>
              </a:rPr>
              <a:t> </a:t>
            </a:r>
            <a:r>
              <a:rPr lang="en-US" sz="2800" i="1" dirty="0" err="1" smtClean="0">
                <a:solidFill>
                  <a:srgbClr val="0070C0"/>
                </a:solidFill>
                <a:latin typeface="Times New Roman" panose="02020603050405020304" pitchFamily="18" charset="0"/>
                <a:ea typeface="Times New Roman" panose="02020603050405020304" pitchFamily="18" charset="0"/>
              </a:rPr>
              <a:t>tôi</a:t>
            </a:r>
            <a:r>
              <a:rPr lang="en-US" sz="2800" i="1" dirty="0" smtClean="0">
                <a:solidFill>
                  <a:srgbClr val="0070C0"/>
                </a:solidFill>
                <a:latin typeface="Times New Roman" panose="02020603050405020304" pitchFamily="18" charset="0"/>
                <a:ea typeface="Times New Roman" panose="02020603050405020304" pitchFamily="18" charset="0"/>
              </a:rPr>
              <a:t> </a:t>
            </a:r>
            <a:r>
              <a:rPr lang="en-US" sz="2800" i="1" dirty="0" smtClean="0">
                <a:solidFill>
                  <a:srgbClr val="0070C0"/>
                </a:solidFill>
                <a:latin typeface="Times New Roman" panose="02020603050405020304" pitchFamily="18" charset="0"/>
                <a:ea typeface="Times New Roman" panose="02020603050405020304" pitchFamily="18" charset="0"/>
              </a:rPr>
              <a:t>- </a:t>
            </a:r>
            <a:r>
              <a:rPr lang="en-US" sz="2800" dirty="0" err="1" smtClean="0">
                <a:solidFill>
                  <a:srgbClr val="0070C0"/>
                </a:solidFill>
                <a:latin typeface="Times New Roman" panose="02020603050405020304" pitchFamily="18" charset="0"/>
                <a:ea typeface="Times New Roman" panose="02020603050405020304" pitchFamily="18" charset="0"/>
              </a:rPr>
              <a:t>lời</a:t>
            </a:r>
            <a:r>
              <a:rPr lang="en-US" sz="2800" dirty="0" smtClean="0">
                <a:solidFill>
                  <a:srgbClr val="0070C0"/>
                </a:solidFill>
                <a:latin typeface="Times New Roman" panose="02020603050405020304" pitchFamily="18" charset="0"/>
                <a:ea typeface="Times New Roman" panose="02020603050405020304" pitchFamily="18" charset="0"/>
              </a:rPr>
              <a:t> </a:t>
            </a:r>
            <a:r>
              <a:rPr lang="en-US" sz="2800" dirty="0" err="1" smtClean="0">
                <a:solidFill>
                  <a:srgbClr val="0070C0"/>
                </a:solidFill>
                <a:latin typeface="Times New Roman" panose="02020603050405020304" pitchFamily="18" charset="0"/>
                <a:ea typeface="Times New Roman" panose="02020603050405020304" pitchFamily="18" charset="0"/>
              </a:rPr>
              <a:t>tự</a:t>
            </a:r>
            <a:r>
              <a:rPr lang="en-US" sz="2800" dirty="0" smtClean="0">
                <a:solidFill>
                  <a:srgbClr val="0070C0"/>
                </a:solidFill>
                <a:latin typeface="Times New Roman" panose="02020603050405020304" pitchFamily="18" charset="0"/>
                <a:ea typeface="Times New Roman" panose="02020603050405020304" pitchFamily="18" charset="0"/>
              </a:rPr>
              <a:t> </a:t>
            </a:r>
            <a:r>
              <a:rPr lang="en-US" sz="2800" dirty="0" err="1" smtClean="0">
                <a:solidFill>
                  <a:srgbClr val="0070C0"/>
                </a:solidFill>
                <a:latin typeface="Times New Roman" panose="02020603050405020304" pitchFamily="18" charset="0"/>
                <a:ea typeface="Times New Roman" panose="02020603050405020304" pitchFamily="18" charset="0"/>
              </a:rPr>
              <a:t>thú</a:t>
            </a:r>
            <a:r>
              <a:rPr lang="en-US" sz="2800" dirty="0" smtClean="0">
                <a:solidFill>
                  <a:srgbClr val="0070C0"/>
                </a:solidFill>
                <a:latin typeface="Times New Roman" panose="02020603050405020304" pitchFamily="18" charset="0"/>
                <a:ea typeface="Times New Roman" panose="02020603050405020304" pitchFamily="18" charset="0"/>
              </a:rPr>
              <a:t> </a:t>
            </a:r>
            <a:r>
              <a:rPr lang="en-US" sz="2800" dirty="0" err="1" smtClean="0">
                <a:solidFill>
                  <a:srgbClr val="0070C0"/>
                </a:solidFill>
                <a:latin typeface="Times New Roman" panose="02020603050405020304" pitchFamily="18" charset="0"/>
                <a:ea typeface="Times New Roman" panose="02020603050405020304" pitchFamily="18" charset="0"/>
              </a:rPr>
              <a:t>chân</a:t>
            </a:r>
            <a:r>
              <a:rPr lang="en-US" sz="2800" dirty="0" smtClean="0">
                <a:solidFill>
                  <a:srgbClr val="0070C0"/>
                </a:solidFill>
                <a:latin typeface="Times New Roman" panose="02020603050405020304" pitchFamily="18" charset="0"/>
                <a:ea typeface="Times New Roman" panose="02020603050405020304" pitchFamily="18" charset="0"/>
              </a:rPr>
              <a:t> </a:t>
            </a:r>
            <a:r>
              <a:rPr lang="en-US" sz="2800" dirty="0" err="1" smtClean="0">
                <a:solidFill>
                  <a:srgbClr val="0070C0"/>
                </a:solidFill>
                <a:latin typeface="Times New Roman" panose="02020603050405020304" pitchFamily="18" charset="0"/>
                <a:ea typeface="Times New Roman" panose="02020603050405020304" pitchFamily="18" charset="0"/>
              </a:rPr>
              <a:t>thành</a:t>
            </a:r>
            <a:endParaRPr lang="en-US" sz="2800" dirty="0" smtClean="0">
              <a:effectLst/>
              <a:latin typeface="Times New Roman" panose="02020603050405020304" pitchFamily="18" charset="0"/>
              <a:ea typeface="Times New Roman" panose="02020603050405020304" pitchFamily="18" charset="0"/>
            </a:endParaRPr>
          </a:p>
        </p:txBody>
      </p:sp>
      <p:sp>
        <p:nvSpPr>
          <p:cNvPr id="7" name="Rectangle 6"/>
          <p:cNvSpPr/>
          <p:nvPr/>
        </p:nvSpPr>
        <p:spPr>
          <a:xfrm>
            <a:off x="387928" y="2140956"/>
            <a:ext cx="11129818" cy="3970318"/>
          </a:xfrm>
          <a:prstGeom prst="rect">
            <a:avLst/>
          </a:prstGeom>
        </p:spPr>
        <p:txBody>
          <a:bodyPr wrap="square">
            <a:spAutoFit/>
          </a:bodyPr>
          <a:lstStyle/>
          <a:p>
            <a:pPr algn="just">
              <a:lnSpc>
                <a:spcPct val="150000"/>
              </a:lnSpc>
            </a:pPr>
            <a:r>
              <a:rPr lang="en-US" sz="2800" b="1" dirty="0">
                <a:solidFill>
                  <a:srgbClr val="FF0000"/>
                </a:solidFill>
                <a:latin typeface="Times New Roman" panose="02020603050405020304" pitchFamily="18" charset="0"/>
                <a:cs typeface="Times New Roman" panose="02020603050405020304" pitchFamily="18" charset="0"/>
              </a:rPr>
              <a:t>*</a:t>
            </a:r>
            <a:r>
              <a:rPr lang="en-US" sz="2800" b="1" dirty="0" err="1">
                <a:solidFill>
                  <a:srgbClr val="FF0000"/>
                </a:solidFill>
                <a:latin typeface="Times New Roman" panose="02020603050405020304" pitchFamily="18" charset="0"/>
                <a:cs typeface="Times New Roman" panose="02020603050405020304" pitchFamily="18" charset="0"/>
              </a:rPr>
              <a:t>Mở</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a:t>
            </a:r>
            <a:r>
              <a:rPr lang="en-US" sz="2800"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Đoạn</a:t>
            </a:r>
            <a:r>
              <a:rPr lang="en-US" sz="2800" b="1" i="1" dirty="0">
                <a:solidFill>
                  <a:srgbClr val="FF0000"/>
                </a:solidFill>
                <a:latin typeface="Times New Roman" panose="02020603050405020304" pitchFamily="18" charset="0"/>
                <a:cs typeface="Times New Roman" panose="02020603050405020304" pitchFamily="18" charset="0"/>
              </a:rPr>
              <a:t> 1</a:t>
            </a:r>
            <a:r>
              <a:rPr lang="en-US" sz="2800"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thiệu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phẩm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truyện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nhan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nêu</a:t>
            </a:r>
            <a:r>
              <a:rPr lang="en-US" sz="2800" b="1" dirty="0">
                <a:solidFill>
                  <a:srgbClr val="FF0000"/>
                </a:solidFill>
                <a:latin typeface="Times New Roman" panose="02020603050405020304" pitchFamily="18" charset="0"/>
                <a:cs typeface="Times New Roman" panose="02020603050405020304" pitchFamily="18" charset="0"/>
              </a:rPr>
              <a:t> ý </a:t>
            </a:r>
            <a:r>
              <a:rPr lang="en-US" sz="2800" b="1" dirty="0" err="1">
                <a:solidFill>
                  <a:srgbClr val="FF0000"/>
                </a:solidFill>
                <a:latin typeface="Times New Roman" panose="02020603050405020304" pitchFamily="18" charset="0"/>
                <a:cs typeface="Times New Roman" panose="02020603050405020304" pitchFamily="18" charset="0"/>
              </a:rPr>
              <a:t>kiến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phẩm</a:t>
            </a:r>
            <a:r>
              <a:rPr lang="en-US" sz="2800" b="1" dirty="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Giới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thiệu</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tác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giả</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Tạ</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Duy</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Anh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và</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tác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phẩm</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Bức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tranh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của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em</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gái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tôi</a:t>
            </a:r>
            <a:r>
              <a:rPr lang="en-US" sz="2800" dirty="0">
                <a:solidFill>
                  <a:srgbClr val="7030A0"/>
                </a:solidFill>
                <a:latin typeface="Times New Roman" panose="02020603050405020304" pitchFamily="18" charset="0"/>
                <a:cs typeface="Times New Roman" panose="02020603050405020304" pitchFamily="18" charset="0"/>
              </a:rPr>
              <a:t>”.</a:t>
            </a:r>
          </a:p>
          <a:p>
            <a:pPr algn="just">
              <a:lnSpc>
                <a:spcPct val="150000"/>
              </a:lnSpc>
            </a:pP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Nêu</a:t>
            </a:r>
            <a:r>
              <a:rPr lang="en-US" sz="2800" dirty="0">
                <a:solidFill>
                  <a:srgbClr val="7030A0"/>
                </a:solidFill>
                <a:latin typeface="Times New Roman" panose="02020603050405020304" pitchFamily="18" charset="0"/>
                <a:cs typeface="Times New Roman" panose="02020603050405020304" pitchFamily="18" charset="0"/>
              </a:rPr>
              <a:t> ý </a:t>
            </a:r>
            <a:r>
              <a:rPr lang="en-US" sz="2800" dirty="0" err="1">
                <a:solidFill>
                  <a:srgbClr val="7030A0"/>
                </a:solidFill>
                <a:latin typeface="Times New Roman" panose="02020603050405020304" pitchFamily="18" charset="0"/>
                <a:cs typeface="Times New Roman" panose="02020603050405020304" pitchFamily="18" charset="0"/>
              </a:rPr>
              <a:t>kiến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khái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quát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về</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tác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phẩm</a:t>
            </a:r>
            <a:r>
              <a:rPr lang="en-US" sz="2800"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Dường</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như</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trong</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mắt</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Tạ</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Duy</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Anh</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tuổi</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thơ</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là</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khoảng</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thời</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gian</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đẹp</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đẽ</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trong</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trẻo</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nhất</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của</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mỗi</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người</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Có</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thể</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thấy</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điều</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này</a:t>
            </a:r>
            <a:r>
              <a:rPr lang="en-US" sz="2800" i="1" dirty="0">
                <a:solidFill>
                  <a:srgbClr val="7030A0"/>
                </a:solidFill>
                <a:latin typeface="Times New Roman" panose="02020603050405020304" pitchFamily="18" charset="0"/>
                <a:cs typeface="Times New Roman" panose="02020603050405020304" pitchFamily="18" charset="0"/>
              </a:rPr>
              <a:t> qua </a:t>
            </a:r>
            <a:r>
              <a:rPr lang="en-US" sz="2800" i="1" dirty="0" err="1">
                <a:solidFill>
                  <a:srgbClr val="7030A0"/>
                </a:solidFill>
                <a:latin typeface="Times New Roman" panose="02020603050405020304" pitchFamily="18" charset="0"/>
                <a:cs typeface="Times New Roman" panose="02020603050405020304" pitchFamily="18" charset="0"/>
              </a:rPr>
              <a:t>truyện</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ngắn</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Bức</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tranh</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của</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em</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gái</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tôi</a:t>
            </a:r>
            <a:r>
              <a:rPr lang="en-US" sz="2800" dirty="0">
                <a:solidFill>
                  <a:srgbClr val="7030A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6375759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p:cTn id="15"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p:cTn id="23"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Rectangle 5"/>
          <p:cNvSpPr/>
          <p:nvPr/>
        </p:nvSpPr>
        <p:spPr>
          <a:xfrm>
            <a:off x="1403928" y="277984"/>
            <a:ext cx="10852728" cy="954107"/>
          </a:xfrm>
          <a:prstGeom prst="rect">
            <a:avLst/>
          </a:prstGeom>
        </p:spPr>
        <p:txBody>
          <a:bodyPr wrap="square">
            <a:spAutoFit/>
          </a:bodyPr>
          <a:lstStyle/>
          <a:p>
            <a:pPr marL="457200" marR="197485" algn="just">
              <a:spcAft>
                <a:spcPts val="0"/>
              </a:spcAft>
              <a:tabLst>
                <a:tab pos="424815" algn="l"/>
              </a:tabLst>
            </a:pPr>
            <a:r>
              <a:rPr lang="en-US" sz="2800" b="1" dirty="0" smtClean="0">
                <a:solidFill>
                  <a:srgbClr val="0070C0"/>
                </a:solidFill>
                <a:latin typeface="Times New Roman" panose="02020603050405020304" pitchFamily="18" charset="0"/>
                <a:ea typeface="Times New Roman" panose="02020603050405020304" pitchFamily="18" charset="0"/>
              </a:rPr>
              <a:t>2. </a:t>
            </a:r>
            <a:r>
              <a:rPr lang="en-US" sz="2800" b="1" dirty="0" err="1" smtClean="0">
                <a:solidFill>
                  <a:srgbClr val="0070C0"/>
                </a:solidFill>
                <a:latin typeface="Times New Roman" panose="02020603050405020304" pitchFamily="18" charset="0"/>
                <a:ea typeface="Times New Roman" panose="02020603050405020304" pitchFamily="18" charset="0"/>
              </a:rPr>
              <a:t>Đọc</a:t>
            </a:r>
            <a:r>
              <a:rPr lang="en-US" sz="2800" b="1" dirty="0" smtClean="0">
                <a:solidFill>
                  <a:srgbClr val="0070C0"/>
                </a:solidFill>
                <a:latin typeface="Times New Roman" panose="02020603050405020304" pitchFamily="18" charset="0"/>
                <a:ea typeface="Times New Roman" panose="02020603050405020304" pitchFamily="18" charset="0"/>
              </a:rPr>
              <a:t> </a:t>
            </a:r>
            <a:r>
              <a:rPr lang="en-US" sz="2800" b="1" dirty="0" err="1" smtClean="0">
                <a:solidFill>
                  <a:srgbClr val="0070C0"/>
                </a:solidFill>
                <a:latin typeface="Times New Roman" panose="02020603050405020304" pitchFamily="18" charset="0"/>
                <a:ea typeface="Times New Roman" panose="02020603050405020304" pitchFamily="18" charset="0"/>
              </a:rPr>
              <a:t>và</a:t>
            </a:r>
            <a:r>
              <a:rPr lang="en-US" sz="2800" b="1" dirty="0" smtClean="0">
                <a:solidFill>
                  <a:srgbClr val="0070C0"/>
                </a:solidFill>
                <a:latin typeface="Times New Roman" panose="02020603050405020304" pitchFamily="18" charset="0"/>
                <a:ea typeface="Times New Roman" panose="02020603050405020304" pitchFamily="18" charset="0"/>
              </a:rPr>
              <a:t> </a:t>
            </a:r>
            <a:r>
              <a:rPr lang="en-US" sz="2800" b="1" dirty="0" err="1" smtClean="0">
                <a:solidFill>
                  <a:srgbClr val="0070C0"/>
                </a:solidFill>
                <a:latin typeface="Times New Roman" panose="02020603050405020304" pitchFamily="18" charset="0"/>
                <a:ea typeface="Times New Roman" panose="02020603050405020304" pitchFamily="18" charset="0"/>
              </a:rPr>
              <a:t>phân</a:t>
            </a:r>
            <a:r>
              <a:rPr lang="en-US" sz="2800" b="1" dirty="0" smtClean="0">
                <a:solidFill>
                  <a:srgbClr val="0070C0"/>
                </a:solidFill>
                <a:latin typeface="Times New Roman" panose="02020603050405020304" pitchFamily="18" charset="0"/>
                <a:ea typeface="Times New Roman" panose="02020603050405020304" pitchFamily="18" charset="0"/>
              </a:rPr>
              <a:t> </a:t>
            </a:r>
            <a:r>
              <a:rPr lang="en-US" sz="2800" b="1" dirty="0" err="1" smtClean="0">
                <a:solidFill>
                  <a:srgbClr val="0070C0"/>
                </a:solidFill>
                <a:latin typeface="Times New Roman" panose="02020603050405020304" pitchFamily="18" charset="0"/>
                <a:ea typeface="Times New Roman" panose="02020603050405020304" pitchFamily="18" charset="0"/>
              </a:rPr>
              <a:t>tích</a:t>
            </a:r>
            <a:r>
              <a:rPr lang="en-US" sz="2800" b="1" dirty="0" smtClean="0">
                <a:solidFill>
                  <a:srgbClr val="0070C0"/>
                </a:solidFill>
                <a:latin typeface="Times New Roman" panose="02020603050405020304" pitchFamily="18" charset="0"/>
                <a:ea typeface="Times New Roman" panose="02020603050405020304" pitchFamily="18" charset="0"/>
              </a:rPr>
              <a:t> </a:t>
            </a:r>
            <a:r>
              <a:rPr lang="en-US" sz="2800" b="1" dirty="0" err="1" smtClean="0">
                <a:solidFill>
                  <a:srgbClr val="0070C0"/>
                </a:solidFill>
                <a:latin typeface="Times New Roman" panose="02020603050405020304" pitchFamily="18" charset="0"/>
                <a:ea typeface="Times New Roman" panose="02020603050405020304" pitchFamily="18" charset="0"/>
              </a:rPr>
              <a:t>bài</a:t>
            </a:r>
            <a:r>
              <a:rPr lang="en-US" sz="2800" b="1" dirty="0" smtClean="0">
                <a:solidFill>
                  <a:srgbClr val="0070C0"/>
                </a:solidFill>
                <a:latin typeface="Times New Roman" panose="02020603050405020304" pitchFamily="18" charset="0"/>
                <a:ea typeface="Times New Roman" panose="02020603050405020304" pitchFamily="18" charset="0"/>
              </a:rPr>
              <a:t> </a:t>
            </a:r>
            <a:r>
              <a:rPr lang="en-US" sz="2800" b="1" dirty="0" err="1" smtClean="0">
                <a:solidFill>
                  <a:srgbClr val="0070C0"/>
                </a:solidFill>
                <a:latin typeface="Times New Roman" panose="02020603050405020304" pitchFamily="18" charset="0"/>
                <a:ea typeface="Times New Roman" panose="02020603050405020304" pitchFamily="18" charset="0"/>
              </a:rPr>
              <a:t>viết</a:t>
            </a:r>
            <a:r>
              <a:rPr lang="en-US" sz="2800" b="1" dirty="0" smtClean="0">
                <a:solidFill>
                  <a:srgbClr val="0070C0"/>
                </a:solidFill>
                <a:latin typeface="Times New Roman" panose="02020603050405020304" pitchFamily="18" charset="0"/>
                <a:ea typeface="Times New Roman" panose="02020603050405020304" pitchFamily="18" charset="0"/>
              </a:rPr>
              <a:t> </a:t>
            </a:r>
            <a:r>
              <a:rPr lang="en-US" sz="2800" b="1" dirty="0" err="1" smtClean="0">
                <a:solidFill>
                  <a:srgbClr val="0070C0"/>
                </a:solidFill>
                <a:latin typeface="Times New Roman" panose="02020603050405020304" pitchFamily="18" charset="0"/>
                <a:ea typeface="Times New Roman" panose="02020603050405020304" pitchFamily="18" charset="0"/>
              </a:rPr>
              <a:t>tham</a:t>
            </a:r>
            <a:r>
              <a:rPr lang="en-US" sz="2800" b="1" dirty="0" smtClean="0">
                <a:solidFill>
                  <a:srgbClr val="0070C0"/>
                </a:solidFill>
                <a:latin typeface="Times New Roman" panose="02020603050405020304" pitchFamily="18" charset="0"/>
                <a:ea typeface="Times New Roman" panose="02020603050405020304" pitchFamily="18" charset="0"/>
              </a:rPr>
              <a:t> </a:t>
            </a:r>
            <a:r>
              <a:rPr lang="en-US" sz="2800" b="1" dirty="0" err="1" smtClean="0">
                <a:solidFill>
                  <a:srgbClr val="0070C0"/>
                </a:solidFill>
                <a:latin typeface="Times New Roman" panose="02020603050405020304" pitchFamily="18" charset="0"/>
                <a:ea typeface="Times New Roman" panose="02020603050405020304" pitchFamily="18" charset="0"/>
              </a:rPr>
              <a:t>khảo</a:t>
            </a:r>
            <a:endParaRPr lang="en-US" sz="2800" b="1" dirty="0" smtClean="0">
              <a:solidFill>
                <a:srgbClr val="0070C0"/>
              </a:solidFill>
              <a:latin typeface="Times New Roman" panose="02020603050405020304" pitchFamily="18" charset="0"/>
              <a:ea typeface="Times New Roman" panose="02020603050405020304" pitchFamily="18" charset="0"/>
            </a:endParaRPr>
          </a:p>
          <a:p>
            <a:pPr marL="457200" marR="197485" algn="just">
              <a:tabLst>
                <a:tab pos="424815" algn="l"/>
              </a:tabLst>
            </a:pPr>
            <a:r>
              <a:rPr lang="en-US" sz="2800" b="1" dirty="0" err="1" smtClean="0">
                <a:solidFill>
                  <a:srgbClr val="0D0D0D"/>
                </a:solidFill>
                <a:latin typeface="Times New Roman" panose="02020603050405020304" pitchFamily="18" charset="0"/>
                <a:ea typeface="Times New Roman" panose="02020603050405020304" pitchFamily="18" charset="0"/>
              </a:rPr>
              <a:t>Bài</a:t>
            </a:r>
            <a:r>
              <a:rPr lang="en-US" sz="2800" b="1" dirty="0" smtClean="0">
                <a:solidFill>
                  <a:srgbClr val="0D0D0D"/>
                </a:solidFill>
                <a:latin typeface="Times New Roman" panose="02020603050405020304" pitchFamily="18" charset="0"/>
                <a:ea typeface="Times New Roman" panose="02020603050405020304" pitchFamily="18" charset="0"/>
              </a:rPr>
              <a:t> </a:t>
            </a:r>
            <a:r>
              <a:rPr lang="en-US" sz="2800" b="1" dirty="0" err="1" smtClean="0">
                <a:solidFill>
                  <a:srgbClr val="0D0D0D"/>
                </a:solidFill>
                <a:latin typeface="Times New Roman" panose="02020603050405020304" pitchFamily="18" charset="0"/>
                <a:ea typeface="Times New Roman" panose="02020603050405020304" pitchFamily="18" charset="0"/>
              </a:rPr>
              <a:t>viết</a:t>
            </a:r>
            <a:r>
              <a:rPr lang="en-US" sz="2800" b="1" dirty="0" smtClean="0">
                <a:solidFill>
                  <a:srgbClr val="0D0D0D"/>
                </a:solidFill>
                <a:latin typeface="Times New Roman" panose="02020603050405020304" pitchFamily="18" charset="0"/>
                <a:ea typeface="Times New Roman" panose="02020603050405020304" pitchFamily="18" charset="0"/>
              </a:rPr>
              <a:t> </a:t>
            </a:r>
            <a:r>
              <a:rPr lang="en-US" sz="2800" b="1" dirty="0" err="1" smtClean="0">
                <a:solidFill>
                  <a:srgbClr val="0D0D0D"/>
                </a:solidFill>
                <a:latin typeface="Times New Roman" panose="02020603050405020304" pitchFamily="18" charset="0"/>
                <a:ea typeface="Times New Roman" panose="02020603050405020304" pitchFamily="18" charset="0"/>
              </a:rPr>
              <a:t>tham</a:t>
            </a:r>
            <a:r>
              <a:rPr lang="en-US" sz="2800" b="1" dirty="0" smtClean="0">
                <a:solidFill>
                  <a:srgbClr val="0D0D0D"/>
                </a:solidFill>
                <a:latin typeface="Times New Roman" panose="02020603050405020304" pitchFamily="18" charset="0"/>
                <a:ea typeface="Times New Roman" panose="02020603050405020304" pitchFamily="18" charset="0"/>
              </a:rPr>
              <a:t> </a:t>
            </a:r>
            <a:r>
              <a:rPr lang="en-US" sz="2800" b="1" dirty="0" err="1" smtClean="0">
                <a:solidFill>
                  <a:srgbClr val="0D0D0D"/>
                </a:solidFill>
                <a:latin typeface="Times New Roman" panose="02020603050405020304" pitchFamily="18" charset="0"/>
                <a:ea typeface="Times New Roman" panose="02020603050405020304" pitchFamily="18" charset="0"/>
              </a:rPr>
              <a:t>khảo</a:t>
            </a:r>
            <a:r>
              <a:rPr lang="en-US" sz="2800" b="1" dirty="0" smtClean="0">
                <a:solidFill>
                  <a:srgbClr val="0D0D0D"/>
                </a:solidFill>
                <a:latin typeface="Times New Roman" panose="02020603050405020304" pitchFamily="18" charset="0"/>
                <a:ea typeface="Times New Roman" panose="02020603050405020304" pitchFamily="18" charset="0"/>
              </a:rPr>
              <a:t>: </a:t>
            </a:r>
            <a:r>
              <a:rPr lang="en-US" sz="2800" i="1" dirty="0" err="1" smtClean="0">
                <a:solidFill>
                  <a:srgbClr val="0070C0"/>
                </a:solidFill>
                <a:latin typeface="Times New Roman" panose="02020603050405020304" pitchFamily="18" charset="0"/>
                <a:ea typeface="Times New Roman" panose="02020603050405020304" pitchFamily="18" charset="0"/>
              </a:rPr>
              <a:t>Bức</a:t>
            </a:r>
            <a:r>
              <a:rPr lang="en-US" sz="2800" i="1" dirty="0" smtClean="0">
                <a:solidFill>
                  <a:srgbClr val="0070C0"/>
                </a:solidFill>
                <a:latin typeface="Times New Roman" panose="02020603050405020304" pitchFamily="18" charset="0"/>
                <a:ea typeface="Times New Roman" panose="02020603050405020304" pitchFamily="18" charset="0"/>
              </a:rPr>
              <a:t> </a:t>
            </a:r>
            <a:r>
              <a:rPr lang="en-US" sz="2800" i="1" dirty="0" err="1" smtClean="0">
                <a:solidFill>
                  <a:srgbClr val="0070C0"/>
                </a:solidFill>
                <a:latin typeface="Times New Roman" panose="02020603050405020304" pitchFamily="18" charset="0"/>
                <a:ea typeface="Times New Roman" panose="02020603050405020304" pitchFamily="18" charset="0"/>
              </a:rPr>
              <a:t>tranh</a:t>
            </a:r>
            <a:r>
              <a:rPr lang="en-US" sz="2800" i="1" dirty="0" smtClean="0">
                <a:solidFill>
                  <a:srgbClr val="0070C0"/>
                </a:solidFill>
                <a:latin typeface="Times New Roman" panose="02020603050405020304" pitchFamily="18" charset="0"/>
                <a:ea typeface="Times New Roman" panose="02020603050405020304" pitchFamily="18" charset="0"/>
              </a:rPr>
              <a:t> </a:t>
            </a:r>
            <a:r>
              <a:rPr lang="en-US" sz="2800" i="1" dirty="0" err="1" smtClean="0">
                <a:solidFill>
                  <a:srgbClr val="0070C0"/>
                </a:solidFill>
                <a:latin typeface="Times New Roman" panose="02020603050405020304" pitchFamily="18" charset="0"/>
                <a:ea typeface="Times New Roman" panose="02020603050405020304" pitchFamily="18" charset="0"/>
              </a:rPr>
              <a:t>của</a:t>
            </a:r>
            <a:r>
              <a:rPr lang="en-US" sz="2800" i="1" dirty="0" smtClean="0">
                <a:solidFill>
                  <a:srgbClr val="0070C0"/>
                </a:solidFill>
                <a:latin typeface="Times New Roman" panose="02020603050405020304" pitchFamily="18" charset="0"/>
                <a:ea typeface="Times New Roman" panose="02020603050405020304" pitchFamily="18" charset="0"/>
              </a:rPr>
              <a:t> </a:t>
            </a:r>
            <a:r>
              <a:rPr lang="en-US" sz="2800" i="1" dirty="0" err="1" smtClean="0">
                <a:solidFill>
                  <a:srgbClr val="0070C0"/>
                </a:solidFill>
                <a:latin typeface="Times New Roman" panose="02020603050405020304" pitchFamily="18" charset="0"/>
                <a:ea typeface="Times New Roman" panose="02020603050405020304" pitchFamily="18" charset="0"/>
              </a:rPr>
              <a:t>em</a:t>
            </a:r>
            <a:r>
              <a:rPr lang="en-US" sz="2800" i="1" dirty="0" smtClean="0">
                <a:solidFill>
                  <a:srgbClr val="0070C0"/>
                </a:solidFill>
                <a:latin typeface="Times New Roman" panose="02020603050405020304" pitchFamily="18" charset="0"/>
                <a:ea typeface="Times New Roman" panose="02020603050405020304" pitchFamily="18" charset="0"/>
              </a:rPr>
              <a:t> </a:t>
            </a:r>
            <a:r>
              <a:rPr lang="en-US" sz="2800" i="1" dirty="0" err="1" smtClean="0">
                <a:solidFill>
                  <a:srgbClr val="0070C0"/>
                </a:solidFill>
                <a:latin typeface="Times New Roman" panose="02020603050405020304" pitchFamily="18" charset="0"/>
                <a:ea typeface="Times New Roman" panose="02020603050405020304" pitchFamily="18" charset="0"/>
              </a:rPr>
              <a:t>gái</a:t>
            </a:r>
            <a:r>
              <a:rPr lang="en-US" sz="2800" i="1" dirty="0" smtClean="0">
                <a:solidFill>
                  <a:srgbClr val="0070C0"/>
                </a:solidFill>
                <a:latin typeface="Times New Roman" panose="02020603050405020304" pitchFamily="18" charset="0"/>
                <a:ea typeface="Times New Roman" panose="02020603050405020304" pitchFamily="18" charset="0"/>
              </a:rPr>
              <a:t> </a:t>
            </a:r>
            <a:r>
              <a:rPr lang="en-US" sz="2800" i="1" dirty="0" err="1" smtClean="0">
                <a:solidFill>
                  <a:srgbClr val="0070C0"/>
                </a:solidFill>
                <a:latin typeface="Times New Roman" panose="02020603050405020304" pitchFamily="18" charset="0"/>
                <a:ea typeface="Times New Roman" panose="02020603050405020304" pitchFamily="18" charset="0"/>
              </a:rPr>
              <a:t>tôi</a:t>
            </a:r>
            <a:r>
              <a:rPr lang="en-US" sz="2800" i="1" dirty="0" smtClean="0">
                <a:solidFill>
                  <a:srgbClr val="0070C0"/>
                </a:solidFill>
                <a:latin typeface="Times New Roman" panose="02020603050405020304" pitchFamily="18" charset="0"/>
                <a:ea typeface="Times New Roman" panose="02020603050405020304" pitchFamily="18" charset="0"/>
              </a:rPr>
              <a:t> – </a:t>
            </a:r>
            <a:r>
              <a:rPr lang="en-US" sz="2800" dirty="0" err="1" smtClean="0">
                <a:solidFill>
                  <a:srgbClr val="0070C0"/>
                </a:solidFill>
                <a:latin typeface="Times New Roman" panose="02020603050405020304" pitchFamily="18" charset="0"/>
                <a:ea typeface="Times New Roman" panose="02020603050405020304" pitchFamily="18" charset="0"/>
              </a:rPr>
              <a:t>lời</a:t>
            </a:r>
            <a:r>
              <a:rPr lang="en-US" sz="2800" dirty="0" smtClean="0">
                <a:solidFill>
                  <a:srgbClr val="0070C0"/>
                </a:solidFill>
                <a:latin typeface="Times New Roman" panose="02020603050405020304" pitchFamily="18" charset="0"/>
                <a:ea typeface="Times New Roman" panose="02020603050405020304" pitchFamily="18" charset="0"/>
              </a:rPr>
              <a:t> </a:t>
            </a:r>
            <a:r>
              <a:rPr lang="en-US" sz="2800" dirty="0" err="1" smtClean="0">
                <a:solidFill>
                  <a:srgbClr val="0070C0"/>
                </a:solidFill>
                <a:latin typeface="Times New Roman" panose="02020603050405020304" pitchFamily="18" charset="0"/>
                <a:ea typeface="Times New Roman" panose="02020603050405020304" pitchFamily="18" charset="0"/>
              </a:rPr>
              <a:t>tự</a:t>
            </a:r>
            <a:r>
              <a:rPr lang="en-US" sz="2800" dirty="0" smtClean="0">
                <a:solidFill>
                  <a:srgbClr val="0070C0"/>
                </a:solidFill>
                <a:latin typeface="Times New Roman" panose="02020603050405020304" pitchFamily="18" charset="0"/>
                <a:ea typeface="Times New Roman" panose="02020603050405020304" pitchFamily="18" charset="0"/>
              </a:rPr>
              <a:t> </a:t>
            </a:r>
            <a:r>
              <a:rPr lang="en-US" sz="2800" dirty="0" err="1" smtClean="0">
                <a:solidFill>
                  <a:srgbClr val="0070C0"/>
                </a:solidFill>
                <a:latin typeface="Times New Roman" panose="02020603050405020304" pitchFamily="18" charset="0"/>
                <a:ea typeface="Times New Roman" panose="02020603050405020304" pitchFamily="18" charset="0"/>
              </a:rPr>
              <a:t>thú</a:t>
            </a:r>
            <a:r>
              <a:rPr lang="en-US" sz="2800" dirty="0" smtClean="0">
                <a:solidFill>
                  <a:srgbClr val="0070C0"/>
                </a:solidFill>
                <a:latin typeface="Times New Roman" panose="02020603050405020304" pitchFamily="18" charset="0"/>
                <a:ea typeface="Times New Roman" panose="02020603050405020304" pitchFamily="18" charset="0"/>
              </a:rPr>
              <a:t> </a:t>
            </a:r>
            <a:r>
              <a:rPr lang="en-US" sz="2800" dirty="0" err="1" smtClean="0">
                <a:solidFill>
                  <a:srgbClr val="0070C0"/>
                </a:solidFill>
                <a:latin typeface="Times New Roman" panose="02020603050405020304" pitchFamily="18" charset="0"/>
                <a:ea typeface="Times New Roman" panose="02020603050405020304" pitchFamily="18" charset="0"/>
              </a:rPr>
              <a:t>chân</a:t>
            </a:r>
            <a:r>
              <a:rPr lang="en-US" sz="2800" dirty="0" smtClean="0">
                <a:solidFill>
                  <a:srgbClr val="0070C0"/>
                </a:solidFill>
                <a:latin typeface="Times New Roman" panose="02020603050405020304" pitchFamily="18" charset="0"/>
                <a:ea typeface="Times New Roman" panose="02020603050405020304" pitchFamily="18" charset="0"/>
              </a:rPr>
              <a:t> </a:t>
            </a:r>
            <a:r>
              <a:rPr lang="en-US" sz="2800" dirty="0" err="1" smtClean="0">
                <a:solidFill>
                  <a:srgbClr val="0070C0"/>
                </a:solidFill>
                <a:latin typeface="Times New Roman" panose="02020603050405020304" pitchFamily="18" charset="0"/>
                <a:ea typeface="Times New Roman" panose="02020603050405020304" pitchFamily="18" charset="0"/>
              </a:rPr>
              <a:t>thành</a:t>
            </a:r>
            <a:endParaRPr lang="en-US" sz="2800" dirty="0" smtClean="0">
              <a:effectLst/>
              <a:latin typeface="Times New Roman" panose="02020603050405020304" pitchFamily="18" charset="0"/>
              <a:ea typeface="Times New Roman" panose="02020603050405020304" pitchFamily="18" charset="0"/>
            </a:endParaRPr>
          </a:p>
        </p:txBody>
      </p:sp>
      <p:sp>
        <p:nvSpPr>
          <p:cNvPr id="7" name="Rectangle 6"/>
          <p:cNvSpPr/>
          <p:nvPr/>
        </p:nvSpPr>
        <p:spPr>
          <a:xfrm>
            <a:off x="350983" y="1459722"/>
            <a:ext cx="11129818" cy="5262979"/>
          </a:xfrm>
          <a:prstGeom prst="rect">
            <a:avLst/>
          </a:prstGeom>
        </p:spPr>
        <p:txBody>
          <a:bodyPr wrap="square">
            <a:spAutoFit/>
          </a:bodyPr>
          <a:lstStyle/>
          <a:p>
            <a:pPr algn="just"/>
            <a:r>
              <a:rPr lang="en-US" sz="2800"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Thân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a:p>
            <a:pPr algn="just"/>
            <a:r>
              <a:rPr lang="en-US" sz="2800"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Đoạn</a:t>
            </a:r>
            <a:r>
              <a:rPr lang="en-US" sz="2800" b="1" i="1" dirty="0">
                <a:solidFill>
                  <a:srgbClr val="FF0000"/>
                </a:solidFill>
                <a:latin typeface="Times New Roman" panose="02020603050405020304" pitchFamily="18" charset="0"/>
                <a:cs typeface="Times New Roman" panose="02020603050405020304" pitchFamily="18" charset="0"/>
              </a:rPr>
              <a:t> 2</a:t>
            </a:r>
            <a:r>
              <a:rPr lang="en-US" sz="2800"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Nêu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ngắn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gọn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nội</a:t>
            </a:r>
            <a:r>
              <a:rPr lang="en-US" sz="2800" b="1" dirty="0">
                <a:solidFill>
                  <a:srgbClr val="FF0000"/>
                </a:solidFill>
                <a:latin typeface="Times New Roman" panose="02020603050405020304" pitchFamily="18" charset="0"/>
                <a:cs typeface="Times New Roman" panose="02020603050405020304" pitchFamily="18" charset="0"/>
              </a:rPr>
              <a:t> dung </a:t>
            </a:r>
            <a:r>
              <a:rPr lang="en-US" sz="2800" b="1" dirty="0" err="1">
                <a:solidFill>
                  <a:srgbClr val="FF0000"/>
                </a:solidFill>
                <a:latin typeface="Times New Roman" panose="02020603050405020304" pitchFamily="18" charset="0"/>
                <a:cs typeface="Times New Roman" panose="02020603050405020304" pitchFamily="18" charset="0"/>
              </a:rPr>
              <a:t>chính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phẩm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chủ</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phẩm</a:t>
            </a:r>
            <a:r>
              <a:rPr lang="en-US" sz="2800" b="1" dirty="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a:p>
            <a:pPr algn="just"/>
            <a:r>
              <a:rPr lang="en-US" sz="2800" dirty="0">
                <a:solidFill>
                  <a:srgbClr val="7030A0"/>
                </a:solidFill>
                <a:latin typeface="Times New Roman" panose="02020603050405020304" pitchFamily="18" charset="0"/>
                <a:cs typeface="Times New Roman" panose="02020603050405020304" pitchFamily="18" charset="0"/>
              </a:rPr>
              <a:t>  </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Nêu</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nội</a:t>
            </a:r>
            <a:r>
              <a:rPr lang="en-US" sz="2800" b="1" dirty="0">
                <a:solidFill>
                  <a:srgbClr val="7030A0"/>
                </a:solidFill>
                <a:latin typeface="Times New Roman" panose="02020603050405020304" pitchFamily="18" charset="0"/>
                <a:cs typeface="Times New Roman" panose="02020603050405020304" pitchFamily="18" charset="0"/>
              </a:rPr>
              <a:t> dung </a:t>
            </a:r>
            <a:r>
              <a:rPr lang="en-US" sz="2800" b="1" dirty="0" err="1">
                <a:solidFill>
                  <a:srgbClr val="7030A0"/>
                </a:solidFill>
                <a:latin typeface="Times New Roman" panose="02020603050405020304" pitchFamily="18" charset="0"/>
                <a:cs typeface="Times New Roman" panose="02020603050405020304" pitchFamily="18" charset="0"/>
              </a:rPr>
              <a:t>chính</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của</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truyện</a:t>
            </a:r>
            <a:r>
              <a:rPr lang="en-US" sz="2800" b="1"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Truyện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kể</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về</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nhân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vật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tôi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và</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em</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gái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tên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Kiều</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Phương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Thể</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hiện</a:t>
            </a:r>
            <a:r>
              <a:rPr lang="en-US" sz="2800" dirty="0">
                <a:solidFill>
                  <a:srgbClr val="7030A0"/>
                </a:solidFill>
                <a:latin typeface="Times New Roman" panose="02020603050405020304" pitchFamily="18" charset="0"/>
                <a:cs typeface="Times New Roman" panose="02020603050405020304" pitchFamily="18" charset="0"/>
              </a:rPr>
              <a:t> qua </a:t>
            </a:r>
            <a:r>
              <a:rPr lang="en-US" sz="2800" dirty="0" err="1">
                <a:solidFill>
                  <a:srgbClr val="7030A0"/>
                </a:solidFill>
                <a:latin typeface="Times New Roman" panose="02020603050405020304" pitchFamily="18" charset="0"/>
                <a:cs typeface="Times New Roman" panose="02020603050405020304" pitchFamily="18" charset="0"/>
              </a:rPr>
              <a:t>một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số</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sự</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kiện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như</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chú</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họa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sĩ</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đến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chơi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phát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hiện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ra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tài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năng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của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Kiều</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Phương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Kiều</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Phương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vẽ</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tranh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đạt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giải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Nhất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người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anh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từ</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ghen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tị</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tài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năng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của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em</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trở</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nên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hối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hận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thức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tỉnh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khi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nhận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ra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tấm</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lòng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nhân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hậu</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của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em</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gái</a:t>
            </a:r>
            <a:r>
              <a:rPr lang="en-US" sz="2800" dirty="0">
                <a:solidFill>
                  <a:srgbClr val="7030A0"/>
                </a:solidFill>
                <a:latin typeface="Times New Roman" panose="02020603050405020304" pitchFamily="18" charset="0"/>
                <a:cs typeface="Times New Roman" panose="02020603050405020304" pitchFamily="18" charset="0"/>
              </a:rPr>
              <a:t> qua </a:t>
            </a:r>
            <a:r>
              <a:rPr lang="en-US" sz="2800" dirty="0" err="1">
                <a:solidFill>
                  <a:srgbClr val="7030A0"/>
                </a:solidFill>
                <a:latin typeface="Times New Roman" panose="02020603050405020304" pitchFamily="18" charset="0"/>
                <a:cs typeface="Times New Roman" panose="02020603050405020304" pitchFamily="18" charset="0"/>
              </a:rPr>
              <a:t>bức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tranh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của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người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em</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vẽ</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chính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mình</a:t>
            </a:r>
            <a:r>
              <a:rPr lang="en-US" sz="2800" dirty="0">
                <a:solidFill>
                  <a:srgbClr val="7030A0"/>
                </a:solidFill>
                <a:latin typeface="Times New Roman" panose="02020603050405020304" pitchFamily="18" charset="0"/>
                <a:cs typeface="Times New Roman" panose="02020603050405020304" pitchFamily="18" charset="0"/>
              </a:rPr>
              <a:t>.</a:t>
            </a:r>
          </a:p>
          <a:p>
            <a:pPr algn="just"/>
            <a:r>
              <a:rPr lang="en-US" sz="2800" dirty="0">
                <a:solidFill>
                  <a:srgbClr val="7030A0"/>
                </a:solidFill>
                <a:latin typeface="Times New Roman" panose="02020603050405020304" pitchFamily="18" charset="0"/>
                <a:cs typeface="Times New Roman" panose="02020603050405020304" pitchFamily="18" charset="0"/>
              </a:rPr>
              <a:t>  </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Chủ</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đề</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tác</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phẩm</a:t>
            </a:r>
            <a:r>
              <a:rPr lang="en-US" sz="2800" b="1" dirty="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nhà</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văn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Tạ</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Duy</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Anh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đã</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thể</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hiện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một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cách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tinh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tế</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vẻ</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đẹp</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của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nhân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vật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em</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gái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sự</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ăn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năn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thức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tỉnh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của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nhân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vật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anh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trai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đồng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thời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đặt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ra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nhiều</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vấn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đề</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đáng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suy</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ngẫm</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về</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tâm</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lí</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tuổi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mới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lớn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và</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mối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quan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hệ</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ứng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xử</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trong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gia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đình</a:t>
            </a:r>
            <a:r>
              <a:rPr lang="en-US" sz="2800" dirty="0">
                <a:solidFill>
                  <a:srgbClr val="7030A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0062061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p:cTn id="15"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p:cTn id="23"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p:cTn id="31"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74</TotalTime>
  <Words>3490</Words>
  <Application>Microsoft Office PowerPoint</Application>
  <PresentationFormat>Widescreen</PresentationFormat>
  <Paragraphs>274</Paragraphs>
  <Slides>37</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37</vt:i4>
      </vt:variant>
    </vt:vector>
  </HeadingPairs>
  <TitlesOfParts>
    <vt:vector size="46" baseType="lpstr">
      <vt:lpstr>Arial</vt:lpstr>
      <vt:lpstr>Calibri</vt:lpstr>
      <vt:lpstr>Calibri Light</vt:lpstr>
      <vt:lpstr>Microsoft Sans Serif</vt:lpstr>
      <vt:lpstr>MS Mincho</vt:lpstr>
      <vt:lpstr>Times New Roman</vt:lpstr>
      <vt:lpstr>Wingdings</vt:lpstr>
      <vt:lpstr>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DELL</cp:lastModifiedBy>
  <cp:revision>20</cp:revision>
  <dcterms:created xsi:type="dcterms:W3CDTF">2023-11-22T05:19:50Z</dcterms:created>
  <dcterms:modified xsi:type="dcterms:W3CDTF">2025-04-09T03:40:24Z</dcterms:modified>
</cp:coreProperties>
</file>