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49"/>
  </p:notesMasterIdLst>
  <p:sldIdLst>
    <p:sldId id="256" r:id="rId2"/>
    <p:sldId id="257" r:id="rId3"/>
    <p:sldId id="350" r:id="rId4"/>
    <p:sldId id="258" r:id="rId5"/>
    <p:sldId id="260" r:id="rId6"/>
    <p:sldId id="264" r:id="rId7"/>
    <p:sldId id="261" r:id="rId8"/>
    <p:sldId id="259" r:id="rId9"/>
    <p:sldId id="266" r:id="rId10"/>
    <p:sldId id="279" r:id="rId11"/>
    <p:sldId id="268" r:id="rId12"/>
    <p:sldId id="262" r:id="rId13"/>
    <p:sldId id="267" r:id="rId14"/>
    <p:sldId id="275" r:id="rId15"/>
    <p:sldId id="316" r:id="rId16"/>
    <p:sldId id="317" r:id="rId17"/>
    <p:sldId id="278" r:id="rId18"/>
    <p:sldId id="319" r:id="rId19"/>
    <p:sldId id="320" r:id="rId20"/>
    <p:sldId id="263" r:id="rId21"/>
    <p:sldId id="271" r:id="rId22"/>
    <p:sldId id="322" r:id="rId23"/>
    <p:sldId id="270" r:id="rId24"/>
    <p:sldId id="286" r:id="rId25"/>
    <p:sldId id="330" r:id="rId26"/>
    <p:sldId id="329" r:id="rId27"/>
    <p:sldId id="274" r:id="rId28"/>
    <p:sldId id="282" r:id="rId29"/>
    <p:sldId id="331" r:id="rId30"/>
    <p:sldId id="332" r:id="rId31"/>
    <p:sldId id="333" r:id="rId32"/>
    <p:sldId id="334" r:id="rId33"/>
    <p:sldId id="335" r:id="rId34"/>
    <p:sldId id="337" r:id="rId35"/>
    <p:sldId id="338" r:id="rId36"/>
    <p:sldId id="339" r:id="rId37"/>
    <p:sldId id="340" r:id="rId38"/>
    <p:sldId id="341" r:id="rId39"/>
    <p:sldId id="336" r:id="rId40"/>
    <p:sldId id="342" r:id="rId41"/>
    <p:sldId id="289" r:id="rId42"/>
    <p:sldId id="344" r:id="rId43"/>
    <p:sldId id="345" r:id="rId44"/>
    <p:sldId id="347" r:id="rId45"/>
    <p:sldId id="348" r:id="rId46"/>
    <p:sldId id="276" r:id="rId47"/>
    <p:sldId id="351" r:id="rId48"/>
  </p:sldIdLst>
  <p:sldSz cx="9144000" cy="5143500" type="screen16x9"/>
  <p:notesSz cx="6858000" cy="9144000"/>
  <p:embeddedFontLst>
    <p:embeddedFont>
      <p:font typeface="Single Day" panose="020B0604020202020204" charset="-127"/>
      <p:regular r:id="rId50"/>
    </p:embeddedFont>
    <p:embeddedFont>
      <p:font typeface="Calibri" panose="020F0502020204030204" pitchFamily="34" charset="0"/>
      <p:regular r:id="rId51"/>
      <p:bold r:id="rId52"/>
      <p:italic r:id="rId53"/>
      <p:boldItalic r:id="rId54"/>
    </p:embeddedFont>
    <p:embeddedFont>
      <p:font typeface="Cambria Math" panose="02040503050406030204" pitchFamily="18" charset="0"/>
      <p:regular r:id="rId55"/>
    </p:embeddedFont>
    <p:embeddedFont>
      <p:font typeface="Comfortaa" panose="020B0604020202020204" charset="0"/>
      <p:regular r:id="rId56"/>
      <p:bold r:id="rId57"/>
    </p:embeddedFont>
    <p:embeddedFont>
      <p:font typeface="Comfortaa Light" panose="020B0604020202020204" charset="0"/>
      <p:regular r:id="rId58"/>
      <p:bold r:id="rId59"/>
    </p:embeddedFont>
    <p:embeddedFont>
      <p:font typeface="Comfortaa Medium" panose="020B0604020202020204" charset="0"/>
      <p:regular r:id="rId60"/>
      <p:bold r:id="rId61"/>
    </p:embeddedFont>
    <p:embeddedFont>
      <p:font typeface="Comfortaa SemiBold" panose="020B0604020202020204" charset="0"/>
      <p:regular r:id="rId62"/>
      <p:bold r:id="rId63"/>
    </p:embeddedFont>
    <p:embeddedFont>
      <p:font typeface="Mali" panose="020B0604020202020204" charset="-34"/>
      <p:regular r:id="rId64"/>
      <p:bold r:id="rId65"/>
      <p:italic r:id="rId66"/>
      <p:boldItalic r:id="rId67"/>
    </p:embeddedFont>
    <p:embeddedFont>
      <p:font typeface="Mali Medium" panose="020B0604020202020204" charset="-34"/>
      <p:regular r:id="rId68"/>
      <p:bold r:id="rId69"/>
      <p:italic r:id="rId70"/>
      <p:boldItalic r:id="rId71"/>
    </p:embeddedFont>
    <p:embeddedFont>
      <p:font typeface="Mali SemiBold" panose="020B0604020202020204" charset="-34"/>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00CC"/>
    <a:srgbClr val="009999"/>
    <a:srgbClr val="000000"/>
    <a:srgbClr val="4C88C4"/>
    <a:srgbClr val="FF9900"/>
    <a:srgbClr val="FFD762"/>
    <a:srgbClr val="FF6699"/>
    <a:srgbClr val="DCF1CE"/>
    <a:srgbClr val="6DA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FAFC8E-3697-44C0-BA90-998248103AF2}">
  <a:tblStyle styleId="{16FAFC8E-3697-44C0-BA90-998248103A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4472" autoAdjust="0"/>
  </p:normalViewPr>
  <p:slideViewPr>
    <p:cSldViewPr snapToGrid="0">
      <p:cViewPr varScale="1">
        <p:scale>
          <a:sx n="90" d="100"/>
          <a:sy n="90" d="100"/>
        </p:scale>
        <p:origin x="10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font" Target="fonts/font25.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171bdbda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171bdbd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1474dacc6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1474dacc6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645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522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146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625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31</a:t>
            </a:fld>
            <a:endParaRPr lang="en-US"/>
          </a:p>
        </p:txBody>
      </p:sp>
    </p:spTree>
    <p:extLst>
      <p:ext uri="{BB962C8B-B14F-4D97-AF65-F5344CB8AC3E}">
        <p14:creationId xmlns:p14="http://schemas.microsoft.com/office/powerpoint/2010/main" val="1732389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32</a:t>
            </a:fld>
            <a:endParaRPr lang="en-US"/>
          </a:p>
        </p:txBody>
      </p:sp>
    </p:spTree>
    <p:extLst>
      <p:ext uri="{BB962C8B-B14F-4D97-AF65-F5344CB8AC3E}">
        <p14:creationId xmlns:p14="http://schemas.microsoft.com/office/powerpoint/2010/main" val="3126724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33</a:t>
            </a:fld>
            <a:endParaRPr lang="en-US"/>
          </a:p>
        </p:txBody>
      </p:sp>
    </p:spTree>
    <p:extLst>
      <p:ext uri="{BB962C8B-B14F-4D97-AF65-F5344CB8AC3E}">
        <p14:creationId xmlns:p14="http://schemas.microsoft.com/office/powerpoint/2010/main" val="2675883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34</a:t>
            </a:fld>
            <a:endParaRPr lang="en-US"/>
          </a:p>
        </p:txBody>
      </p:sp>
    </p:spTree>
    <p:extLst>
      <p:ext uri="{BB962C8B-B14F-4D97-AF65-F5344CB8AC3E}">
        <p14:creationId xmlns:p14="http://schemas.microsoft.com/office/powerpoint/2010/main" val="961086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461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35</a:t>
            </a:fld>
            <a:endParaRPr lang="en-US"/>
          </a:p>
        </p:txBody>
      </p:sp>
    </p:spTree>
    <p:extLst>
      <p:ext uri="{BB962C8B-B14F-4D97-AF65-F5344CB8AC3E}">
        <p14:creationId xmlns:p14="http://schemas.microsoft.com/office/powerpoint/2010/main" val="1062135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36</a:t>
            </a:fld>
            <a:endParaRPr lang="en-US"/>
          </a:p>
        </p:txBody>
      </p:sp>
    </p:spTree>
    <p:extLst>
      <p:ext uri="{BB962C8B-B14F-4D97-AF65-F5344CB8AC3E}">
        <p14:creationId xmlns:p14="http://schemas.microsoft.com/office/powerpoint/2010/main" val="2004997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37</a:t>
            </a:fld>
            <a:endParaRPr lang="en-US"/>
          </a:p>
        </p:txBody>
      </p:sp>
    </p:spTree>
    <p:extLst>
      <p:ext uri="{BB962C8B-B14F-4D97-AF65-F5344CB8AC3E}">
        <p14:creationId xmlns:p14="http://schemas.microsoft.com/office/powerpoint/2010/main" val="2217085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38</a:t>
            </a:fld>
            <a:endParaRPr lang="en-US"/>
          </a:p>
        </p:txBody>
      </p:sp>
    </p:spTree>
    <p:extLst>
      <p:ext uri="{BB962C8B-B14F-4D97-AF65-F5344CB8AC3E}">
        <p14:creationId xmlns:p14="http://schemas.microsoft.com/office/powerpoint/2010/main" val="3511772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10"/>
          </p:nvPr>
        </p:nvSpPr>
        <p:spPr/>
        <p:txBody>
          <a:bodyPr/>
          <a:lstStyle/>
          <a:p>
            <a:fld id="{60DA0F73-6E39-4189-A301-A3E6AFED0B90}" type="slidenum">
              <a:rPr lang="en-US" smtClean="0"/>
              <a:t>39</a:t>
            </a:fld>
            <a:endParaRPr lang="en-US"/>
          </a:p>
        </p:txBody>
      </p:sp>
    </p:spTree>
    <p:extLst>
      <p:ext uri="{BB962C8B-B14F-4D97-AF65-F5344CB8AC3E}">
        <p14:creationId xmlns:p14="http://schemas.microsoft.com/office/powerpoint/2010/main" val="813978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40</a:t>
            </a:fld>
            <a:endParaRPr lang="en-US"/>
          </a:p>
        </p:txBody>
      </p:sp>
    </p:spTree>
    <p:extLst>
      <p:ext uri="{BB962C8B-B14F-4D97-AF65-F5344CB8AC3E}">
        <p14:creationId xmlns:p14="http://schemas.microsoft.com/office/powerpoint/2010/main" val="1644322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466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465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175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98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113f4f8f90a_3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113f4f8f90a_3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425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161e327149_1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161e327149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5203161" y="89860"/>
            <a:ext cx="4470629" cy="350651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643800" y="2439200"/>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BLANK_1_1_1_2_1_1_1_1_1_1_1">
    <p:spTree>
      <p:nvGrpSpPr>
        <p:cNvPr id="1" name="Shape 185"/>
        <p:cNvGrpSpPr/>
        <p:nvPr/>
      </p:nvGrpSpPr>
      <p:grpSpPr>
        <a:xfrm>
          <a:off x="0" y="0"/>
          <a:ext cx="0" cy="0"/>
          <a:chOff x="0" y="0"/>
          <a:chExt cx="0" cy="0"/>
        </a:xfrm>
      </p:grpSpPr>
      <p:pic>
        <p:nvPicPr>
          <p:cNvPr id="186" name="Google Shape;186;p2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7" name="Google Shape;187;p20"/>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txBox="1">
            <a:spLocks noGrp="1"/>
          </p:cNvSpPr>
          <p:nvPr>
            <p:ph type="body" idx="1"/>
          </p:nvPr>
        </p:nvSpPr>
        <p:spPr>
          <a:xfrm>
            <a:off x="720000" y="2571750"/>
            <a:ext cx="3604200" cy="1498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1150" rtl="0">
              <a:lnSpc>
                <a:spcPct val="115000"/>
              </a:lnSpc>
              <a:spcBef>
                <a:spcPts val="1600"/>
              </a:spcBef>
              <a:spcAft>
                <a:spcPts val="1600"/>
              </a:spcAft>
              <a:buSzPts val="1300"/>
              <a:buChar char="■"/>
              <a:defRPr/>
            </a:lvl9pPr>
          </a:lstStyle>
          <a:p>
            <a:endParaRPr/>
          </a:p>
        </p:txBody>
      </p:sp>
      <p:sp>
        <p:nvSpPr>
          <p:cNvPr id="189" name="Google Shape;189;p20"/>
          <p:cNvSpPr/>
          <p:nvPr/>
        </p:nvSpPr>
        <p:spPr>
          <a:xfrm>
            <a:off x="7339193" y="233050"/>
            <a:ext cx="2877913" cy="2005304"/>
          </a:xfrm>
          <a:custGeom>
            <a:avLst/>
            <a:gdLst/>
            <a:ahLst/>
            <a:cxnLst/>
            <a:rect l="l" t="t" r="r" b="b"/>
            <a:pathLst>
              <a:path w="33716" h="23493" extrusionOk="0">
                <a:moveTo>
                  <a:pt x="1227" y="590"/>
                </a:moveTo>
                <a:cubicBezTo>
                  <a:pt x="1354" y="590"/>
                  <a:pt x="1457" y="650"/>
                  <a:pt x="1492" y="755"/>
                </a:cubicBezTo>
                <a:cubicBezTo>
                  <a:pt x="1546" y="891"/>
                  <a:pt x="1492" y="1081"/>
                  <a:pt x="1357" y="1135"/>
                </a:cubicBezTo>
                <a:lnTo>
                  <a:pt x="1357" y="1162"/>
                </a:lnTo>
                <a:cubicBezTo>
                  <a:pt x="1307" y="1183"/>
                  <a:pt x="1256" y="1193"/>
                  <a:pt x="1205" y="1193"/>
                </a:cubicBezTo>
                <a:cubicBezTo>
                  <a:pt x="1061" y="1193"/>
                  <a:pt x="921" y="1112"/>
                  <a:pt x="841" y="972"/>
                </a:cubicBezTo>
                <a:cubicBezTo>
                  <a:pt x="787" y="836"/>
                  <a:pt x="868" y="701"/>
                  <a:pt x="1004" y="647"/>
                </a:cubicBezTo>
                <a:cubicBezTo>
                  <a:pt x="1081" y="608"/>
                  <a:pt x="1158" y="590"/>
                  <a:pt x="1227" y="590"/>
                </a:cubicBezTo>
                <a:close/>
                <a:moveTo>
                  <a:pt x="10063" y="4112"/>
                </a:moveTo>
                <a:cubicBezTo>
                  <a:pt x="10197" y="4112"/>
                  <a:pt x="10321" y="4168"/>
                  <a:pt x="10389" y="4281"/>
                </a:cubicBezTo>
                <a:cubicBezTo>
                  <a:pt x="10524" y="4417"/>
                  <a:pt x="10552" y="4634"/>
                  <a:pt x="10497" y="4824"/>
                </a:cubicBezTo>
                <a:cubicBezTo>
                  <a:pt x="10443" y="4905"/>
                  <a:pt x="10389" y="4986"/>
                  <a:pt x="10335" y="5068"/>
                </a:cubicBezTo>
                <a:lnTo>
                  <a:pt x="10335" y="5041"/>
                </a:lnTo>
                <a:cubicBezTo>
                  <a:pt x="10226" y="5041"/>
                  <a:pt x="10145" y="5041"/>
                  <a:pt x="10036" y="5014"/>
                </a:cubicBezTo>
                <a:cubicBezTo>
                  <a:pt x="9846" y="4905"/>
                  <a:pt x="9711" y="4688"/>
                  <a:pt x="9765" y="4471"/>
                </a:cubicBezTo>
                <a:cubicBezTo>
                  <a:pt x="9765" y="4308"/>
                  <a:pt x="9819" y="4173"/>
                  <a:pt x="9982" y="4118"/>
                </a:cubicBezTo>
                <a:cubicBezTo>
                  <a:pt x="10009" y="4114"/>
                  <a:pt x="10036" y="4112"/>
                  <a:pt x="10063" y="4112"/>
                </a:cubicBezTo>
                <a:close/>
                <a:moveTo>
                  <a:pt x="15445" y="4657"/>
                </a:moveTo>
                <a:cubicBezTo>
                  <a:pt x="15496" y="4657"/>
                  <a:pt x="15547" y="4667"/>
                  <a:pt x="15597" y="4688"/>
                </a:cubicBezTo>
                <a:cubicBezTo>
                  <a:pt x="15759" y="4797"/>
                  <a:pt x="15814" y="4959"/>
                  <a:pt x="15787" y="5149"/>
                </a:cubicBezTo>
                <a:cubicBezTo>
                  <a:pt x="15759" y="5339"/>
                  <a:pt x="15624" y="5502"/>
                  <a:pt x="15461" y="5583"/>
                </a:cubicBezTo>
                <a:cubicBezTo>
                  <a:pt x="15428" y="5593"/>
                  <a:pt x="15394" y="5597"/>
                  <a:pt x="15360" y="5597"/>
                </a:cubicBezTo>
                <a:cubicBezTo>
                  <a:pt x="15200" y="5597"/>
                  <a:pt x="15045" y="5496"/>
                  <a:pt x="15000" y="5339"/>
                </a:cubicBezTo>
                <a:cubicBezTo>
                  <a:pt x="15000" y="5176"/>
                  <a:pt x="15027" y="5014"/>
                  <a:pt x="15108" y="4878"/>
                </a:cubicBezTo>
                <a:cubicBezTo>
                  <a:pt x="15169" y="4738"/>
                  <a:pt x="15303" y="4657"/>
                  <a:pt x="15445" y="4657"/>
                </a:cubicBezTo>
                <a:close/>
                <a:moveTo>
                  <a:pt x="2408" y="6284"/>
                </a:moveTo>
                <a:cubicBezTo>
                  <a:pt x="2550" y="6284"/>
                  <a:pt x="2688" y="6359"/>
                  <a:pt x="2767" y="6478"/>
                </a:cubicBezTo>
                <a:cubicBezTo>
                  <a:pt x="2848" y="6695"/>
                  <a:pt x="2740" y="6966"/>
                  <a:pt x="2550" y="7075"/>
                </a:cubicBezTo>
                <a:cubicBezTo>
                  <a:pt x="2491" y="7100"/>
                  <a:pt x="2433" y="7112"/>
                  <a:pt x="2377" y="7112"/>
                </a:cubicBezTo>
                <a:cubicBezTo>
                  <a:pt x="2253" y="7112"/>
                  <a:pt x="2145" y="7052"/>
                  <a:pt x="2089" y="6939"/>
                </a:cubicBezTo>
                <a:cubicBezTo>
                  <a:pt x="1980" y="6722"/>
                  <a:pt x="2062" y="6451"/>
                  <a:pt x="2252" y="6315"/>
                </a:cubicBezTo>
                <a:cubicBezTo>
                  <a:pt x="2303" y="6294"/>
                  <a:pt x="2355" y="6284"/>
                  <a:pt x="2408" y="6284"/>
                </a:cubicBezTo>
                <a:close/>
                <a:moveTo>
                  <a:pt x="26663" y="6994"/>
                </a:moveTo>
                <a:cubicBezTo>
                  <a:pt x="26907" y="6994"/>
                  <a:pt x="27124" y="7183"/>
                  <a:pt x="27179" y="7400"/>
                </a:cubicBezTo>
                <a:cubicBezTo>
                  <a:pt x="27151" y="7509"/>
                  <a:pt x="27124" y="7617"/>
                  <a:pt x="27070" y="7726"/>
                </a:cubicBezTo>
                <a:cubicBezTo>
                  <a:pt x="27022" y="7806"/>
                  <a:pt x="26945" y="7829"/>
                  <a:pt x="26863" y="7829"/>
                </a:cubicBezTo>
                <a:cubicBezTo>
                  <a:pt x="26806" y="7829"/>
                  <a:pt x="26746" y="7818"/>
                  <a:pt x="26690" y="7807"/>
                </a:cubicBezTo>
                <a:cubicBezTo>
                  <a:pt x="26500" y="7726"/>
                  <a:pt x="26338" y="7536"/>
                  <a:pt x="26365" y="7319"/>
                </a:cubicBezTo>
                <a:cubicBezTo>
                  <a:pt x="26365" y="7156"/>
                  <a:pt x="26500" y="7021"/>
                  <a:pt x="26663" y="6994"/>
                </a:cubicBezTo>
                <a:close/>
                <a:moveTo>
                  <a:pt x="6452" y="8066"/>
                </a:moveTo>
                <a:cubicBezTo>
                  <a:pt x="6707" y="8066"/>
                  <a:pt x="6973" y="8287"/>
                  <a:pt x="6890" y="8621"/>
                </a:cubicBezTo>
                <a:cubicBezTo>
                  <a:pt x="6890" y="8702"/>
                  <a:pt x="6836" y="8811"/>
                  <a:pt x="6809" y="8892"/>
                </a:cubicBezTo>
                <a:cubicBezTo>
                  <a:pt x="6713" y="9083"/>
                  <a:pt x="6597" y="9169"/>
                  <a:pt x="6461" y="9169"/>
                </a:cubicBezTo>
                <a:cubicBezTo>
                  <a:pt x="6441" y="9169"/>
                  <a:pt x="6422" y="9167"/>
                  <a:pt x="6402" y="9163"/>
                </a:cubicBezTo>
                <a:cubicBezTo>
                  <a:pt x="6239" y="9136"/>
                  <a:pt x="6130" y="9055"/>
                  <a:pt x="6022" y="8784"/>
                </a:cubicBezTo>
                <a:cubicBezTo>
                  <a:pt x="6022" y="8648"/>
                  <a:pt x="6022" y="8513"/>
                  <a:pt x="6076" y="8350"/>
                </a:cubicBezTo>
                <a:cubicBezTo>
                  <a:pt x="6139" y="8152"/>
                  <a:pt x="6293" y="8066"/>
                  <a:pt x="6452" y="8066"/>
                </a:cubicBezTo>
                <a:close/>
                <a:moveTo>
                  <a:pt x="32603" y="9462"/>
                </a:moveTo>
                <a:cubicBezTo>
                  <a:pt x="32712" y="9516"/>
                  <a:pt x="32820" y="9570"/>
                  <a:pt x="32929" y="9652"/>
                </a:cubicBezTo>
                <a:cubicBezTo>
                  <a:pt x="32983" y="9733"/>
                  <a:pt x="33010" y="9814"/>
                  <a:pt x="32983" y="9923"/>
                </a:cubicBezTo>
                <a:cubicBezTo>
                  <a:pt x="32943" y="10002"/>
                  <a:pt x="32860" y="10053"/>
                  <a:pt x="32776" y="10053"/>
                </a:cubicBezTo>
                <a:cubicBezTo>
                  <a:pt x="32745" y="10053"/>
                  <a:pt x="32714" y="10046"/>
                  <a:pt x="32685" y="10031"/>
                </a:cubicBezTo>
                <a:cubicBezTo>
                  <a:pt x="32603" y="9977"/>
                  <a:pt x="32495" y="9923"/>
                  <a:pt x="32441" y="9814"/>
                </a:cubicBezTo>
                <a:cubicBezTo>
                  <a:pt x="32386" y="9760"/>
                  <a:pt x="32413" y="9706"/>
                  <a:pt x="32603" y="9462"/>
                </a:cubicBezTo>
                <a:close/>
                <a:moveTo>
                  <a:pt x="17316" y="9510"/>
                </a:moveTo>
                <a:cubicBezTo>
                  <a:pt x="17529" y="9510"/>
                  <a:pt x="17724" y="9660"/>
                  <a:pt x="17767" y="9896"/>
                </a:cubicBezTo>
                <a:cubicBezTo>
                  <a:pt x="17848" y="10167"/>
                  <a:pt x="17712" y="10438"/>
                  <a:pt x="17468" y="10574"/>
                </a:cubicBezTo>
                <a:cubicBezTo>
                  <a:pt x="17433" y="10581"/>
                  <a:pt x="17398" y="10584"/>
                  <a:pt x="17363" y="10584"/>
                </a:cubicBezTo>
                <a:cubicBezTo>
                  <a:pt x="17124" y="10584"/>
                  <a:pt x="16885" y="10427"/>
                  <a:pt x="16790" y="10167"/>
                </a:cubicBezTo>
                <a:cubicBezTo>
                  <a:pt x="16709" y="9896"/>
                  <a:pt x="16871" y="9597"/>
                  <a:pt x="17143" y="9543"/>
                </a:cubicBezTo>
                <a:cubicBezTo>
                  <a:pt x="17200" y="9520"/>
                  <a:pt x="17258" y="9510"/>
                  <a:pt x="17316" y="9510"/>
                </a:cubicBezTo>
                <a:close/>
                <a:moveTo>
                  <a:pt x="22829" y="11039"/>
                </a:moveTo>
                <a:cubicBezTo>
                  <a:pt x="23000" y="11039"/>
                  <a:pt x="23158" y="11169"/>
                  <a:pt x="23246" y="11388"/>
                </a:cubicBezTo>
                <a:lnTo>
                  <a:pt x="23246" y="11361"/>
                </a:lnTo>
                <a:lnTo>
                  <a:pt x="23246" y="11361"/>
                </a:lnTo>
                <a:cubicBezTo>
                  <a:pt x="23327" y="11605"/>
                  <a:pt x="23273" y="11767"/>
                  <a:pt x="23083" y="11876"/>
                </a:cubicBezTo>
                <a:cubicBezTo>
                  <a:pt x="23020" y="11908"/>
                  <a:pt x="22952" y="11923"/>
                  <a:pt x="22884" y="11923"/>
                </a:cubicBezTo>
                <a:cubicBezTo>
                  <a:pt x="22721" y="11923"/>
                  <a:pt x="22563" y="11832"/>
                  <a:pt x="22486" y="11659"/>
                </a:cubicBezTo>
                <a:cubicBezTo>
                  <a:pt x="22432" y="11442"/>
                  <a:pt x="22513" y="11198"/>
                  <a:pt x="22703" y="11062"/>
                </a:cubicBezTo>
                <a:cubicBezTo>
                  <a:pt x="22745" y="11046"/>
                  <a:pt x="22788" y="11039"/>
                  <a:pt x="22829" y="11039"/>
                </a:cubicBezTo>
                <a:close/>
                <a:moveTo>
                  <a:pt x="11121" y="5041"/>
                </a:moveTo>
                <a:lnTo>
                  <a:pt x="14295" y="5312"/>
                </a:lnTo>
                <a:cubicBezTo>
                  <a:pt x="14539" y="5773"/>
                  <a:pt x="14864" y="6153"/>
                  <a:pt x="15407" y="6180"/>
                </a:cubicBezTo>
                <a:cubicBezTo>
                  <a:pt x="15787" y="7156"/>
                  <a:pt x="16166" y="8106"/>
                  <a:pt x="16546" y="9028"/>
                </a:cubicBezTo>
                <a:cubicBezTo>
                  <a:pt x="16410" y="9299"/>
                  <a:pt x="16302" y="9570"/>
                  <a:pt x="16221" y="9842"/>
                </a:cubicBezTo>
                <a:cubicBezTo>
                  <a:pt x="16193" y="10140"/>
                  <a:pt x="16221" y="10465"/>
                  <a:pt x="16275" y="10764"/>
                </a:cubicBezTo>
                <a:lnTo>
                  <a:pt x="13969" y="13178"/>
                </a:lnTo>
                <a:cubicBezTo>
                  <a:pt x="13873" y="13160"/>
                  <a:pt x="13777" y="13151"/>
                  <a:pt x="13682" y="13151"/>
                </a:cubicBezTo>
                <a:cubicBezTo>
                  <a:pt x="13346" y="13151"/>
                  <a:pt x="13017" y="13259"/>
                  <a:pt x="12722" y="13449"/>
                </a:cubicBezTo>
                <a:cubicBezTo>
                  <a:pt x="12660" y="13510"/>
                  <a:pt x="12569" y="13541"/>
                  <a:pt x="12481" y="13541"/>
                </a:cubicBezTo>
                <a:cubicBezTo>
                  <a:pt x="12452" y="13541"/>
                  <a:pt x="12423" y="13537"/>
                  <a:pt x="12396" y="13530"/>
                </a:cubicBezTo>
                <a:cubicBezTo>
                  <a:pt x="11365" y="13368"/>
                  <a:pt x="10335" y="13178"/>
                  <a:pt x="9304" y="13015"/>
                </a:cubicBezTo>
                <a:cubicBezTo>
                  <a:pt x="9076" y="12535"/>
                  <a:pt x="8896" y="12030"/>
                  <a:pt x="8301" y="12030"/>
                </a:cubicBezTo>
                <a:cubicBezTo>
                  <a:pt x="8258" y="12030"/>
                  <a:pt x="8212" y="12033"/>
                  <a:pt x="8165" y="12039"/>
                </a:cubicBezTo>
                <a:cubicBezTo>
                  <a:pt x="7649" y="11279"/>
                  <a:pt x="7487" y="10384"/>
                  <a:pt x="7134" y="9543"/>
                </a:cubicBezTo>
                <a:cubicBezTo>
                  <a:pt x="7432" y="9028"/>
                  <a:pt x="7514" y="8404"/>
                  <a:pt x="7351" y="7834"/>
                </a:cubicBezTo>
                <a:cubicBezTo>
                  <a:pt x="8083" y="7048"/>
                  <a:pt x="8789" y="6234"/>
                  <a:pt x="9575" y="5529"/>
                </a:cubicBezTo>
                <a:cubicBezTo>
                  <a:pt x="9918" y="5640"/>
                  <a:pt x="10150" y="5692"/>
                  <a:pt x="10322" y="5692"/>
                </a:cubicBezTo>
                <a:cubicBezTo>
                  <a:pt x="10694" y="5692"/>
                  <a:pt x="10787" y="5449"/>
                  <a:pt x="11121" y="5041"/>
                </a:cubicBezTo>
                <a:close/>
                <a:moveTo>
                  <a:pt x="8422" y="12737"/>
                </a:moveTo>
                <a:cubicBezTo>
                  <a:pt x="8534" y="12737"/>
                  <a:pt x="8639" y="12794"/>
                  <a:pt x="8707" y="12907"/>
                </a:cubicBezTo>
                <a:lnTo>
                  <a:pt x="8707" y="12934"/>
                </a:lnTo>
                <a:cubicBezTo>
                  <a:pt x="8789" y="13205"/>
                  <a:pt x="8653" y="13476"/>
                  <a:pt x="8409" y="13585"/>
                </a:cubicBezTo>
                <a:cubicBezTo>
                  <a:pt x="8380" y="13592"/>
                  <a:pt x="8351" y="13595"/>
                  <a:pt x="8322" y="13595"/>
                </a:cubicBezTo>
                <a:cubicBezTo>
                  <a:pt x="8244" y="13595"/>
                  <a:pt x="8170" y="13570"/>
                  <a:pt x="8110" y="13530"/>
                </a:cubicBezTo>
                <a:cubicBezTo>
                  <a:pt x="7866" y="13259"/>
                  <a:pt x="8002" y="12825"/>
                  <a:pt x="8355" y="12744"/>
                </a:cubicBezTo>
                <a:cubicBezTo>
                  <a:pt x="8377" y="12739"/>
                  <a:pt x="8400" y="12737"/>
                  <a:pt x="8422" y="12737"/>
                </a:cubicBezTo>
                <a:close/>
                <a:moveTo>
                  <a:pt x="13671" y="13598"/>
                </a:moveTo>
                <a:cubicBezTo>
                  <a:pt x="13716" y="13598"/>
                  <a:pt x="13761" y="13603"/>
                  <a:pt x="13806" y="13612"/>
                </a:cubicBezTo>
                <a:cubicBezTo>
                  <a:pt x="13915" y="13666"/>
                  <a:pt x="13996" y="13720"/>
                  <a:pt x="14051" y="13802"/>
                </a:cubicBezTo>
                <a:cubicBezTo>
                  <a:pt x="14159" y="14019"/>
                  <a:pt x="14132" y="14263"/>
                  <a:pt x="13996" y="14453"/>
                </a:cubicBezTo>
                <a:cubicBezTo>
                  <a:pt x="13875" y="14623"/>
                  <a:pt x="13665" y="14728"/>
                  <a:pt x="13447" y="14728"/>
                </a:cubicBezTo>
                <a:cubicBezTo>
                  <a:pt x="13422" y="14728"/>
                  <a:pt x="13397" y="14727"/>
                  <a:pt x="13372" y="14724"/>
                </a:cubicBezTo>
                <a:cubicBezTo>
                  <a:pt x="13156" y="14670"/>
                  <a:pt x="12993" y="14507"/>
                  <a:pt x="12993" y="14263"/>
                </a:cubicBezTo>
                <a:cubicBezTo>
                  <a:pt x="12993" y="13877"/>
                  <a:pt x="13314" y="13598"/>
                  <a:pt x="13671" y="13598"/>
                </a:cubicBezTo>
                <a:close/>
                <a:moveTo>
                  <a:pt x="24982" y="17816"/>
                </a:moveTo>
                <a:cubicBezTo>
                  <a:pt x="25090" y="17816"/>
                  <a:pt x="25199" y="17843"/>
                  <a:pt x="25307" y="17870"/>
                </a:cubicBezTo>
                <a:cubicBezTo>
                  <a:pt x="25307" y="17979"/>
                  <a:pt x="25280" y="18114"/>
                  <a:pt x="25253" y="18223"/>
                </a:cubicBezTo>
                <a:cubicBezTo>
                  <a:pt x="25216" y="18315"/>
                  <a:pt x="25129" y="18370"/>
                  <a:pt x="25043" y="18370"/>
                </a:cubicBezTo>
                <a:cubicBezTo>
                  <a:pt x="25002" y="18370"/>
                  <a:pt x="24962" y="18357"/>
                  <a:pt x="24927" y="18331"/>
                </a:cubicBezTo>
                <a:cubicBezTo>
                  <a:pt x="24819" y="18277"/>
                  <a:pt x="24765" y="18196"/>
                  <a:pt x="24737" y="18087"/>
                </a:cubicBezTo>
                <a:cubicBezTo>
                  <a:pt x="24710" y="17924"/>
                  <a:pt x="24819" y="17816"/>
                  <a:pt x="24982" y="17816"/>
                </a:cubicBezTo>
                <a:close/>
                <a:moveTo>
                  <a:pt x="14532" y="19005"/>
                </a:moveTo>
                <a:cubicBezTo>
                  <a:pt x="14674" y="19005"/>
                  <a:pt x="14812" y="19080"/>
                  <a:pt x="14891" y="19199"/>
                </a:cubicBezTo>
                <a:cubicBezTo>
                  <a:pt x="14973" y="19471"/>
                  <a:pt x="14864" y="19769"/>
                  <a:pt x="14620" y="19905"/>
                </a:cubicBezTo>
                <a:cubicBezTo>
                  <a:pt x="14599" y="19907"/>
                  <a:pt x="14579" y="19908"/>
                  <a:pt x="14558" y="19908"/>
                </a:cubicBezTo>
                <a:cubicBezTo>
                  <a:pt x="14340" y="19908"/>
                  <a:pt x="14152" y="19778"/>
                  <a:pt x="14078" y="19579"/>
                </a:cubicBezTo>
                <a:cubicBezTo>
                  <a:pt x="13996" y="19335"/>
                  <a:pt x="14159" y="19091"/>
                  <a:pt x="14376" y="19037"/>
                </a:cubicBezTo>
                <a:cubicBezTo>
                  <a:pt x="14427" y="19015"/>
                  <a:pt x="14480" y="19005"/>
                  <a:pt x="14532" y="19005"/>
                </a:cubicBezTo>
                <a:close/>
                <a:moveTo>
                  <a:pt x="9384" y="22200"/>
                </a:moveTo>
                <a:cubicBezTo>
                  <a:pt x="9507" y="22200"/>
                  <a:pt x="9627" y="22260"/>
                  <a:pt x="9684" y="22373"/>
                </a:cubicBezTo>
                <a:cubicBezTo>
                  <a:pt x="9738" y="22563"/>
                  <a:pt x="9629" y="22725"/>
                  <a:pt x="9467" y="22780"/>
                </a:cubicBezTo>
                <a:cubicBezTo>
                  <a:pt x="9418" y="22809"/>
                  <a:pt x="9362" y="22824"/>
                  <a:pt x="9308" y="22824"/>
                </a:cubicBezTo>
                <a:cubicBezTo>
                  <a:pt x="9212" y="22824"/>
                  <a:pt x="9122" y="22775"/>
                  <a:pt x="9087" y="22671"/>
                </a:cubicBezTo>
                <a:cubicBezTo>
                  <a:pt x="8978" y="22508"/>
                  <a:pt x="9060" y="22319"/>
                  <a:pt x="9223" y="22237"/>
                </a:cubicBezTo>
                <a:cubicBezTo>
                  <a:pt x="9273" y="22212"/>
                  <a:pt x="9329" y="22200"/>
                  <a:pt x="9384" y="22200"/>
                </a:cubicBezTo>
                <a:close/>
                <a:moveTo>
                  <a:pt x="1206" y="1"/>
                </a:moveTo>
                <a:cubicBezTo>
                  <a:pt x="852" y="1"/>
                  <a:pt x="509" y="182"/>
                  <a:pt x="326" y="511"/>
                </a:cubicBezTo>
                <a:cubicBezTo>
                  <a:pt x="0" y="1108"/>
                  <a:pt x="217" y="1542"/>
                  <a:pt x="1058" y="1921"/>
                </a:cubicBezTo>
                <a:cubicBezTo>
                  <a:pt x="1221" y="2979"/>
                  <a:pt x="1384" y="4010"/>
                  <a:pt x="1574" y="5068"/>
                </a:cubicBezTo>
                <a:cubicBezTo>
                  <a:pt x="1655" y="5556"/>
                  <a:pt x="1763" y="5990"/>
                  <a:pt x="1519" y="6505"/>
                </a:cubicBezTo>
                <a:cubicBezTo>
                  <a:pt x="1384" y="6858"/>
                  <a:pt x="1519" y="7292"/>
                  <a:pt x="1845" y="7509"/>
                </a:cubicBezTo>
                <a:cubicBezTo>
                  <a:pt x="2014" y="7678"/>
                  <a:pt x="2237" y="7763"/>
                  <a:pt x="2466" y="7763"/>
                </a:cubicBezTo>
                <a:cubicBezTo>
                  <a:pt x="2603" y="7763"/>
                  <a:pt x="2743" y="7733"/>
                  <a:pt x="2876" y="7672"/>
                </a:cubicBezTo>
                <a:cubicBezTo>
                  <a:pt x="2984" y="7617"/>
                  <a:pt x="3093" y="7563"/>
                  <a:pt x="3120" y="7563"/>
                </a:cubicBezTo>
                <a:lnTo>
                  <a:pt x="5262" y="8485"/>
                </a:lnTo>
                <a:cubicBezTo>
                  <a:pt x="5262" y="9163"/>
                  <a:pt x="5751" y="9733"/>
                  <a:pt x="6429" y="9787"/>
                </a:cubicBezTo>
                <a:cubicBezTo>
                  <a:pt x="6754" y="10628"/>
                  <a:pt x="7080" y="11469"/>
                  <a:pt x="7378" y="12337"/>
                </a:cubicBezTo>
                <a:cubicBezTo>
                  <a:pt x="7405" y="12418"/>
                  <a:pt x="7405" y="12527"/>
                  <a:pt x="7378" y="12608"/>
                </a:cubicBezTo>
                <a:cubicBezTo>
                  <a:pt x="7351" y="12744"/>
                  <a:pt x="7297" y="12852"/>
                  <a:pt x="7270" y="12961"/>
                </a:cubicBezTo>
                <a:cubicBezTo>
                  <a:pt x="7161" y="13422"/>
                  <a:pt x="7378" y="13910"/>
                  <a:pt x="7785" y="14181"/>
                </a:cubicBezTo>
                <a:cubicBezTo>
                  <a:pt x="7958" y="14285"/>
                  <a:pt x="8151" y="14335"/>
                  <a:pt x="8342" y="14335"/>
                </a:cubicBezTo>
                <a:cubicBezTo>
                  <a:pt x="8601" y="14335"/>
                  <a:pt x="8857" y="14244"/>
                  <a:pt x="9060" y="14073"/>
                </a:cubicBezTo>
                <a:cubicBezTo>
                  <a:pt x="9114" y="14019"/>
                  <a:pt x="9168" y="13964"/>
                  <a:pt x="9223" y="13910"/>
                </a:cubicBezTo>
                <a:lnTo>
                  <a:pt x="12152" y="14344"/>
                </a:lnTo>
                <a:cubicBezTo>
                  <a:pt x="12369" y="14859"/>
                  <a:pt x="12749" y="15266"/>
                  <a:pt x="13210" y="15483"/>
                </a:cubicBezTo>
                <a:cubicBezTo>
                  <a:pt x="13481" y="16487"/>
                  <a:pt x="13698" y="17463"/>
                  <a:pt x="13942" y="18413"/>
                </a:cubicBezTo>
                <a:cubicBezTo>
                  <a:pt x="13345" y="18955"/>
                  <a:pt x="13345" y="18955"/>
                  <a:pt x="13291" y="19688"/>
                </a:cubicBezTo>
                <a:lnTo>
                  <a:pt x="10145" y="21857"/>
                </a:lnTo>
                <a:cubicBezTo>
                  <a:pt x="9827" y="21664"/>
                  <a:pt x="9559" y="21569"/>
                  <a:pt x="9318" y="21569"/>
                </a:cubicBezTo>
                <a:cubicBezTo>
                  <a:pt x="9086" y="21569"/>
                  <a:pt x="8880" y="21657"/>
                  <a:pt x="8680" y="21830"/>
                </a:cubicBezTo>
                <a:cubicBezTo>
                  <a:pt x="8355" y="22074"/>
                  <a:pt x="8273" y="22508"/>
                  <a:pt x="8463" y="22834"/>
                </a:cubicBezTo>
                <a:cubicBezTo>
                  <a:pt x="8635" y="23253"/>
                  <a:pt x="9054" y="23492"/>
                  <a:pt x="9495" y="23492"/>
                </a:cubicBezTo>
                <a:cubicBezTo>
                  <a:pt x="9539" y="23492"/>
                  <a:pt x="9584" y="23490"/>
                  <a:pt x="9629" y="23485"/>
                </a:cubicBezTo>
                <a:cubicBezTo>
                  <a:pt x="9792" y="23458"/>
                  <a:pt x="9955" y="23376"/>
                  <a:pt x="10091" y="23268"/>
                </a:cubicBezTo>
                <a:cubicBezTo>
                  <a:pt x="10335" y="23078"/>
                  <a:pt x="10280" y="22725"/>
                  <a:pt x="10335" y="22454"/>
                </a:cubicBezTo>
                <a:lnTo>
                  <a:pt x="13698" y="20311"/>
                </a:lnTo>
                <a:cubicBezTo>
                  <a:pt x="13888" y="20393"/>
                  <a:pt x="14078" y="20474"/>
                  <a:pt x="14240" y="20528"/>
                </a:cubicBezTo>
                <a:cubicBezTo>
                  <a:pt x="14342" y="20567"/>
                  <a:pt x="14447" y="20586"/>
                  <a:pt x="14552" y="20586"/>
                </a:cubicBezTo>
                <a:cubicBezTo>
                  <a:pt x="14813" y="20586"/>
                  <a:pt x="15070" y="20470"/>
                  <a:pt x="15244" y="20257"/>
                </a:cubicBezTo>
                <a:cubicBezTo>
                  <a:pt x="15407" y="20067"/>
                  <a:pt x="15515" y="19877"/>
                  <a:pt x="15570" y="19633"/>
                </a:cubicBezTo>
                <a:cubicBezTo>
                  <a:pt x="15705" y="19226"/>
                  <a:pt x="15515" y="18792"/>
                  <a:pt x="15136" y="18575"/>
                </a:cubicBezTo>
                <a:cubicBezTo>
                  <a:pt x="14973" y="18494"/>
                  <a:pt x="14783" y="18413"/>
                  <a:pt x="14620" y="18331"/>
                </a:cubicBezTo>
                <a:cubicBezTo>
                  <a:pt x="14403" y="17301"/>
                  <a:pt x="14213" y="16297"/>
                  <a:pt x="13996" y="15321"/>
                </a:cubicBezTo>
                <a:cubicBezTo>
                  <a:pt x="14403" y="14805"/>
                  <a:pt x="14919" y="14398"/>
                  <a:pt x="14512" y="13666"/>
                </a:cubicBezTo>
                <a:lnTo>
                  <a:pt x="16953" y="11171"/>
                </a:lnTo>
                <a:cubicBezTo>
                  <a:pt x="17060" y="11205"/>
                  <a:pt x="17172" y="11221"/>
                  <a:pt x="17282" y="11221"/>
                </a:cubicBezTo>
                <a:cubicBezTo>
                  <a:pt x="17703" y="11221"/>
                  <a:pt x="18122" y="10987"/>
                  <a:pt x="18336" y="10601"/>
                </a:cubicBezTo>
                <a:lnTo>
                  <a:pt x="21727" y="11306"/>
                </a:lnTo>
                <a:cubicBezTo>
                  <a:pt x="21808" y="12093"/>
                  <a:pt x="22134" y="12581"/>
                  <a:pt x="22920" y="12690"/>
                </a:cubicBezTo>
                <a:cubicBezTo>
                  <a:pt x="23408" y="14181"/>
                  <a:pt x="23897" y="15673"/>
                  <a:pt x="24358" y="17138"/>
                </a:cubicBezTo>
                <a:cubicBezTo>
                  <a:pt x="23869" y="17843"/>
                  <a:pt x="23842" y="18304"/>
                  <a:pt x="24195" y="18738"/>
                </a:cubicBezTo>
                <a:cubicBezTo>
                  <a:pt x="24428" y="18991"/>
                  <a:pt x="24745" y="19132"/>
                  <a:pt x="25065" y="19132"/>
                </a:cubicBezTo>
                <a:cubicBezTo>
                  <a:pt x="25192" y="19132"/>
                  <a:pt x="25320" y="19110"/>
                  <a:pt x="25443" y="19064"/>
                </a:cubicBezTo>
                <a:cubicBezTo>
                  <a:pt x="25877" y="18901"/>
                  <a:pt x="26066" y="18548"/>
                  <a:pt x="26012" y="17897"/>
                </a:cubicBezTo>
                <a:cubicBezTo>
                  <a:pt x="25958" y="17301"/>
                  <a:pt x="25795" y="17165"/>
                  <a:pt x="24900" y="16975"/>
                </a:cubicBezTo>
                <a:cubicBezTo>
                  <a:pt x="24846" y="16812"/>
                  <a:pt x="24792" y="16650"/>
                  <a:pt x="24737" y="16487"/>
                </a:cubicBezTo>
                <a:cubicBezTo>
                  <a:pt x="24412" y="15266"/>
                  <a:pt x="24086" y="14046"/>
                  <a:pt x="23761" y="12852"/>
                </a:cubicBezTo>
                <a:cubicBezTo>
                  <a:pt x="23625" y="12581"/>
                  <a:pt x="23625" y="12256"/>
                  <a:pt x="23761" y="11984"/>
                </a:cubicBezTo>
                <a:cubicBezTo>
                  <a:pt x="23815" y="11795"/>
                  <a:pt x="23815" y="11605"/>
                  <a:pt x="23815" y="11415"/>
                </a:cubicBezTo>
                <a:cubicBezTo>
                  <a:pt x="23815" y="11279"/>
                  <a:pt x="23761" y="11089"/>
                  <a:pt x="23761" y="10927"/>
                </a:cubicBezTo>
                <a:cubicBezTo>
                  <a:pt x="24575" y="10059"/>
                  <a:pt x="25361" y="9218"/>
                  <a:pt x="26175" y="8458"/>
                </a:cubicBezTo>
                <a:cubicBezTo>
                  <a:pt x="26393" y="8498"/>
                  <a:pt x="26612" y="8523"/>
                  <a:pt x="26830" y="8523"/>
                </a:cubicBezTo>
                <a:cubicBezTo>
                  <a:pt x="26910" y="8523"/>
                  <a:pt x="26990" y="8520"/>
                  <a:pt x="27070" y="8513"/>
                </a:cubicBezTo>
                <a:cubicBezTo>
                  <a:pt x="27341" y="8404"/>
                  <a:pt x="27613" y="8268"/>
                  <a:pt x="27857" y="8106"/>
                </a:cubicBezTo>
                <a:lnTo>
                  <a:pt x="31545" y="9543"/>
                </a:lnTo>
                <a:cubicBezTo>
                  <a:pt x="31573" y="9679"/>
                  <a:pt x="31600" y="9760"/>
                  <a:pt x="31600" y="9869"/>
                </a:cubicBezTo>
                <a:cubicBezTo>
                  <a:pt x="31708" y="10330"/>
                  <a:pt x="32088" y="10710"/>
                  <a:pt x="32576" y="10764"/>
                </a:cubicBezTo>
                <a:cubicBezTo>
                  <a:pt x="32640" y="10779"/>
                  <a:pt x="32705" y="10786"/>
                  <a:pt x="32768" y="10786"/>
                </a:cubicBezTo>
                <a:cubicBezTo>
                  <a:pt x="33159" y="10786"/>
                  <a:pt x="33514" y="10510"/>
                  <a:pt x="33607" y="10113"/>
                </a:cubicBezTo>
                <a:cubicBezTo>
                  <a:pt x="33715" y="9706"/>
                  <a:pt x="33580" y="9272"/>
                  <a:pt x="33254" y="9001"/>
                </a:cubicBezTo>
                <a:cubicBezTo>
                  <a:pt x="33088" y="8816"/>
                  <a:pt x="32846" y="8719"/>
                  <a:pt x="32606" y="8719"/>
                </a:cubicBezTo>
                <a:cubicBezTo>
                  <a:pt x="32494" y="8719"/>
                  <a:pt x="32382" y="8741"/>
                  <a:pt x="32278" y="8784"/>
                </a:cubicBezTo>
                <a:cubicBezTo>
                  <a:pt x="32115" y="8838"/>
                  <a:pt x="31952" y="8919"/>
                  <a:pt x="31735" y="9001"/>
                </a:cubicBezTo>
                <a:cubicBezTo>
                  <a:pt x="31627" y="8947"/>
                  <a:pt x="31518" y="8892"/>
                  <a:pt x="31383" y="8811"/>
                </a:cubicBezTo>
                <a:cubicBezTo>
                  <a:pt x="30461" y="8404"/>
                  <a:pt x="29538" y="7970"/>
                  <a:pt x="28589" y="7563"/>
                </a:cubicBezTo>
                <a:cubicBezTo>
                  <a:pt x="28101" y="7400"/>
                  <a:pt x="27667" y="7129"/>
                  <a:pt x="27341" y="6722"/>
                </a:cubicBezTo>
                <a:cubicBezTo>
                  <a:pt x="27187" y="6510"/>
                  <a:pt x="26949" y="6393"/>
                  <a:pt x="26698" y="6393"/>
                </a:cubicBezTo>
                <a:cubicBezTo>
                  <a:pt x="26597" y="6393"/>
                  <a:pt x="26493" y="6412"/>
                  <a:pt x="26392" y="6451"/>
                </a:cubicBezTo>
                <a:cubicBezTo>
                  <a:pt x="26039" y="6587"/>
                  <a:pt x="25768" y="6912"/>
                  <a:pt x="25768" y="7292"/>
                </a:cubicBezTo>
                <a:lnTo>
                  <a:pt x="25768" y="7753"/>
                </a:lnTo>
                <a:cubicBezTo>
                  <a:pt x="25741" y="7807"/>
                  <a:pt x="25714" y="7834"/>
                  <a:pt x="25687" y="7862"/>
                </a:cubicBezTo>
                <a:cubicBezTo>
                  <a:pt x="24900" y="8648"/>
                  <a:pt x="24114" y="9435"/>
                  <a:pt x="23327" y="10248"/>
                </a:cubicBezTo>
                <a:cubicBezTo>
                  <a:pt x="23191" y="10357"/>
                  <a:pt x="23029" y="10438"/>
                  <a:pt x="22839" y="10438"/>
                </a:cubicBezTo>
                <a:cubicBezTo>
                  <a:pt x="22649" y="10465"/>
                  <a:pt x="22459" y="10520"/>
                  <a:pt x="22296" y="10601"/>
                </a:cubicBezTo>
                <a:cubicBezTo>
                  <a:pt x="22178" y="10686"/>
                  <a:pt x="22048" y="10728"/>
                  <a:pt x="21922" y="10728"/>
                </a:cubicBezTo>
                <a:cubicBezTo>
                  <a:pt x="21846" y="10728"/>
                  <a:pt x="21771" y="10713"/>
                  <a:pt x="21700" y="10682"/>
                </a:cubicBezTo>
                <a:cubicBezTo>
                  <a:pt x="20723" y="10357"/>
                  <a:pt x="19747" y="10140"/>
                  <a:pt x="18770" y="9977"/>
                </a:cubicBezTo>
                <a:cubicBezTo>
                  <a:pt x="18472" y="9950"/>
                  <a:pt x="18228" y="9787"/>
                  <a:pt x="18119" y="9543"/>
                </a:cubicBezTo>
                <a:cubicBezTo>
                  <a:pt x="17984" y="9191"/>
                  <a:pt x="17658" y="8919"/>
                  <a:pt x="17278" y="8865"/>
                </a:cubicBezTo>
                <a:lnTo>
                  <a:pt x="16166" y="6044"/>
                </a:lnTo>
                <a:cubicBezTo>
                  <a:pt x="16085" y="5936"/>
                  <a:pt x="16085" y="5773"/>
                  <a:pt x="16166" y="5665"/>
                </a:cubicBezTo>
                <a:cubicBezTo>
                  <a:pt x="16383" y="5258"/>
                  <a:pt x="16248" y="4851"/>
                  <a:pt x="16139" y="4444"/>
                </a:cubicBezTo>
                <a:cubicBezTo>
                  <a:pt x="16058" y="4146"/>
                  <a:pt x="15787" y="3956"/>
                  <a:pt x="15488" y="3956"/>
                </a:cubicBezTo>
                <a:cubicBezTo>
                  <a:pt x="15458" y="3953"/>
                  <a:pt x="15428" y="3952"/>
                  <a:pt x="15399" y="3952"/>
                </a:cubicBezTo>
                <a:cubicBezTo>
                  <a:pt x="15136" y="3952"/>
                  <a:pt x="14899" y="4059"/>
                  <a:pt x="14729" y="4254"/>
                </a:cubicBezTo>
                <a:cubicBezTo>
                  <a:pt x="14586" y="4437"/>
                  <a:pt x="14383" y="4529"/>
                  <a:pt x="14164" y="4529"/>
                </a:cubicBezTo>
                <a:cubicBezTo>
                  <a:pt x="14091" y="4529"/>
                  <a:pt x="14017" y="4519"/>
                  <a:pt x="13942" y="4498"/>
                </a:cubicBezTo>
                <a:cubicBezTo>
                  <a:pt x="13101" y="4444"/>
                  <a:pt x="12233" y="4390"/>
                  <a:pt x="11365" y="4308"/>
                </a:cubicBezTo>
                <a:cubicBezTo>
                  <a:pt x="11203" y="4308"/>
                  <a:pt x="11067" y="4281"/>
                  <a:pt x="10904" y="4254"/>
                </a:cubicBezTo>
                <a:cubicBezTo>
                  <a:pt x="10850" y="4146"/>
                  <a:pt x="10796" y="4037"/>
                  <a:pt x="10741" y="3929"/>
                </a:cubicBezTo>
                <a:cubicBezTo>
                  <a:pt x="10590" y="3652"/>
                  <a:pt x="10299" y="3492"/>
                  <a:pt x="10020" y="3492"/>
                </a:cubicBezTo>
                <a:cubicBezTo>
                  <a:pt x="9998" y="3492"/>
                  <a:pt x="9976" y="3493"/>
                  <a:pt x="9955" y="3495"/>
                </a:cubicBezTo>
                <a:cubicBezTo>
                  <a:pt x="9629" y="3549"/>
                  <a:pt x="9358" y="3766"/>
                  <a:pt x="9277" y="4091"/>
                </a:cubicBezTo>
                <a:cubicBezTo>
                  <a:pt x="9223" y="4227"/>
                  <a:pt x="9168" y="4390"/>
                  <a:pt x="9168" y="4525"/>
                </a:cubicBezTo>
                <a:cubicBezTo>
                  <a:pt x="9141" y="4661"/>
                  <a:pt x="9141" y="4797"/>
                  <a:pt x="9141" y="4905"/>
                </a:cubicBezTo>
                <a:lnTo>
                  <a:pt x="6537" y="7482"/>
                </a:lnTo>
                <a:lnTo>
                  <a:pt x="5642" y="7726"/>
                </a:lnTo>
                <a:lnTo>
                  <a:pt x="3554" y="6912"/>
                </a:lnTo>
                <a:cubicBezTo>
                  <a:pt x="3445" y="6587"/>
                  <a:pt x="3391" y="6288"/>
                  <a:pt x="3310" y="6017"/>
                </a:cubicBezTo>
                <a:cubicBezTo>
                  <a:pt x="3147" y="5665"/>
                  <a:pt x="2794" y="5692"/>
                  <a:pt x="2469" y="5583"/>
                </a:cubicBezTo>
                <a:cubicBezTo>
                  <a:pt x="2225" y="4308"/>
                  <a:pt x="2008" y="3034"/>
                  <a:pt x="1763" y="1786"/>
                </a:cubicBezTo>
                <a:cubicBezTo>
                  <a:pt x="2360" y="1026"/>
                  <a:pt x="2360" y="565"/>
                  <a:pt x="1709" y="131"/>
                </a:cubicBezTo>
                <a:cubicBezTo>
                  <a:pt x="1550" y="43"/>
                  <a:pt x="1377" y="1"/>
                  <a:pt x="120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0"/>
          <p:cNvSpPr txBox="1">
            <a:spLocks noGrp="1"/>
          </p:cNvSpPr>
          <p:nvPr>
            <p:ph type="title"/>
          </p:nvPr>
        </p:nvSpPr>
        <p:spPr>
          <a:xfrm>
            <a:off x="720000" y="1021998"/>
            <a:ext cx="3604200" cy="126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2"/>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5" name="Google Shape;205;p22"/>
          <p:cNvSpPr/>
          <p:nvPr/>
        </p:nvSpPr>
        <p:spPr>
          <a:xfrm>
            <a:off x="876300" y="1866900"/>
            <a:ext cx="7410315" cy="27363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7">
  <p:cSld name="SECTION_TITLE_AND_DESCRIPTION_1_1">
    <p:spTree>
      <p:nvGrpSpPr>
        <p:cNvPr id="1" name="Shape 219"/>
        <p:cNvGrpSpPr/>
        <p:nvPr/>
      </p:nvGrpSpPr>
      <p:grpSpPr>
        <a:xfrm>
          <a:off x="0" y="0"/>
          <a:ext cx="0" cy="0"/>
          <a:chOff x="0" y="0"/>
          <a:chExt cx="0" cy="0"/>
        </a:xfrm>
      </p:grpSpPr>
      <p:pic>
        <p:nvPicPr>
          <p:cNvPr id="220" name="Google Shape;220;p2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1" name="Google Shape;221;p24"/>
          <p:cNvSpPr txBox="1">
            <a:spLocks noGrp="1"/>
          </p:cNvSpPr>
          <p:nvPr>
            <p:ph type="body" idx="1"/>
          </p:nvPr>
        </p:nvSpPr>
        <p:spPr>
          <a:xfrm>
            <a:off x="5086200" y="2507113"/>
            <a:ext cx="3337800" cy="13146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222" name="Google Shape;222;p24"/>
          <p:cNvSpPr/>
          <p:nvPr/>
        </p:nvSpPr>
        <p:spPr>
          <a:xfrm rot="10800000" flipH="1">
            <a:off x="7646718" y="-2353472"/>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txBox="1">
            <a:spLocks noGrp="1"/>
          </p:cNvSpPr>
          <p:nvPr>
            <p:ph type="title"/>
          </p:nvPr>
        </p:nvSpPr>
        <p:spPr>
          <a:xfrm>
            <a:off x="5617075" y="1492071"/>
            <a:ext cx="2171700" cy="5793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4" name="Google Shape;224;p24"/>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0" y="4155700"/>
            <a:ext cx="6838995"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49"/>
        <p:cNvGrpSpPr/>
        <p:nvPr/>
      </p:nvGrpSpPr>
      <p:grpSpPr>
        <a:xfrm>
          <a:off x="0" y="0"/>
          <a:ext cx="0" cy="0"/>
          <a:chOff x="0" y="0"/>
          <a:chExt cx="0" cy="0"/>
        </a:xfrm>
      </p:grpSpPr>
      <p:pic>
        <p:nvPicPr>
          <p:cNvPr id="250" name="Google Shape;250;p28"/>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51" name="Google Shape;251;p28"/>
          <p:cNvGrpSpPr/>
          <p:nvPr/>
        </p:nvGrpSpPr>
        <p:grpSpPr>
          <a:xfrm>
            <a:off x="0" y="-80430"/>
            <a:ext cx="9143965" cy="5252358"/>
            <a:chOff x="1560055" y="834000"/>
            <a:chExt cx="2235032" cy="1922532"/>
          </a:xfrm>
        </p:grpSpPr>
        <p:sp>
          <p:nvSpPr>
            <p:cNvPr id="252" name="Google Shape;252;p28"/>
            <p:cNvSpPr/>
            <p:nvPr/>
          </p:nvSpPr>
          <p:spPr>
            <a:xfrm>
              <a:off x="3005088" y="834000"/>
              <a:ext cx="790000" cy="53775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560055" y="1345687"/>
              <a:ext cx="175983" cy="141084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8"/>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4">
  <p:cSld name="BLANK_1_1_1_2_1_1_1_1">
    <p:spTree>
      <p:nvGrpSpPr>
        <p:cNvPr id="1" name="Shape 275"/>
        <p:cNvGrpSpPr/>
        <p:nvPr/>
      </p:nvGrpSpPr>
      <p:grpSpPr>
        <a:xfrm>
          <a:off x="0" y="0"/>
          <a:ext cx="0" cy="0"/>
          <a:chOff x="0" y="0"/>
          <a:chExt cx="0" cy="0"/>
        </a:xfrm>
      </p:grpSpPr>
      <p:pic>
        <p:nvPicPr>
          <p:cNvPr id="276" name="Google Shape;276;p31"/>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77" name="Google Shape;277;p31"/>
          <p:cNvGrpSpPr/>
          <p:nvPr/>
        </p:nvGrpSpPr>
        <p:grpSpPr>
          <a:xfrm>
            <a:off x="-971530" y="-95251"/>
            <a:ext cx="9280678" cy="5924548"/>
            <a:chOff x="1560060" y="828575"/>
            <a:chExt cx="2268449" cy="2168576"/>
          </a:xfrm>
        </p:grpSpPr>
        <p:sp>
          <p:nvSpPr>
            <p:cNvPr id="278" name="Google Shape;278;p31"/>
            <p:cNvSpPr/>
            <p:nvPr/>
          </p:nvSpPr>
          <p:spPr>
            <a:xfrm>
              <a:off x="1560060" y="2325126"/>
              <a:ext cx="2268449" cy="67202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1"/>
            <p:cNvSpPr/>
            <p:nvPr/>
          </p:nvSpPr>
          <p:spPr>
            <a:xfrm>
              <a:off x="1725513" y="828575"/>
              <a:ext cx="1053100" cy="35697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31"/>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348"/>
        <p:cNvGrpSpPr/>
        <p:nvPr/>
      </p:nvGrpSpPr>
      <p:grpSpPr>
        <a:xfrm>
          <a:off x="0" y="0"/>
          <a:ext cx="0" cy="0"/>
          <a:chOff x="0" y="0"/>
          <a:chExt cx="0" cy="0"/>
        </a:xfrm>
      </p:grpSpPr>
      <p:pic>
        <p:nvPicPr>
          <p:cNvPr id="349" name="Google Shape;349;p36"/>
          <p:cNvPicPr preferRelativeResize="0"/>
          <p:nvPr/>
        </p:nvPicPr>
        <p:blipFill>
          <a:blip r:embed="rId2">
            <a:alphaModFix amt="50000"/>
          </a:blip>
          <a:stretch>
            <a:fillRect/>
          </a:stretch>
        </p:blipFill>
        <p:spPr>
          <a:xfrm>
            <a:off x="156400" y="152400"/>
            <a:ext cx="9143997" cy="5143499"/>
          </a:xfrm>
          <a:prstGeom prst="rect">
            <a:avLst/>
          </a:prstGeom>
          <a:noFill/>
          <a:ln>
            <a:noFill/>
          </a:ln>
        </p:spPr>
      </p:pic>
      <p:sp>
        <p:nvSpPr>
          <p:cNvPr id="350" name="Google Shape;350;p36"/>
          <p:cNvSpPr/>
          <p:nvPr/>
        </p:nvSpPr>
        <p:spPr>
          <a:xfrm>
            <a:off x="0" y="0"/>
            <a:ext cx="7093682" cy="24045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rot="10800000">
            <a:off x="6118489" y="-17"/>
            <a:ext cx="3025511"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rot="5400000">
            <a:off x="4879190" y="-1834977"/>
            <a:ext cx="1988825"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txBox="1">
            <a:spLocks noGrp="1"/>
          </p:cNvSpPr>
          <p:nvPr>
            <p:ph type="subTitle" idx="1"/>
          </p:nvPr>
        </p:nvSpPr>
        <p:spPr>
          <a:xfrm>
            <a:off x="623338"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4" name="Google Shape;354;p36"/>
          <p:cNvSpPr txBox="1">
            <a:spLocks noGrp="1"/>
          </p:cNvSpPr>
          <p:nvPr>
            <p:ph type="title" hasCustomPrompt="1"/>
          </p:nvPr>
        </p:nvSpPr>
        <p:spPr>
          <a:xfrm>
            <a:off x="842188"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5" name="Google Shape;355;p36"/>
          <p:cNvSpPr txBox="1">
            <a:spLocks noGrp="1"/>
          </p:cNvSpPr>
          <p:nvPr>
            <p:ph type="subTitle" idx="2"/>
          </p:nvPr>
        </p:nvSpPr>
        <p:spPr>
          <a:xfrm>
            <a:off x="2653402" y="1934375"/>
            <a:ext cx="38313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6" name="Google Shape;356;p36"/>
          <p:cNvSpPr txBox="1">
            <a:spLocks noGrp="1"/>
          </p:cNvSpPr>
          <p:nvPr>
            <p:ph type="title" idx="3" hasCustomPrompt="1"/>
          </p:nvPr>
        </p:nvSpPr>
        <p:spPr>
          <a:xfrm>
            <a:off x="2930602" y="1366170"/>
            <a:ext cx="33909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7" name="Google Shape;357;p36"/>
          <p:cNvSpPr txBox="1">
            <a:spLocks noGrp="1"/>
          </p:cNvSpPr>
          <p:nvPr>
            <p:ph type="subTitle" idx="4"/>
          </p:nvPr>
        </p:nvSpPr>
        <p:spPr>
          <a:xfrm>
            <a:off x="4690562"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8" name="Google Shape;358;p36"/>
          <p:cNvSpPr txBox="1">
            <a:spLocks noGrp="1"/>
          </p:cNvSpPr>
          <p:nvPr>
            <p:ph type="title" idx="5" hasCustomPrompt="1"/>
          </p:nvPr>
        </p:nvSpPr>
        <p:spPr>
          <a:xfrm>
            <a:off x="4909412"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359" name="Google Shape;359;p36"/>
          <p:cNvPicPr preferRelativeResize="0"/>
          <p:nvPr/>
        </p:nvPicPr>
        <p:blipFill>
          <a:blip r:embed="rId2">
            <a:alphaModFix amt="50000"/>
          </a:blip>
          <a:stretch>
            <a:fillRect/>
          </a:stretch>
        </p:blipFill>
        <p:spPr>
          <a:xfrm>
            <a:off x="4000" y="0"/>
            <a:ext cx="9143997" cy="5143499"/>
          </a:xfrm>
          <a:prstGeom prst="rect">
            <a:avLst/>
          </a:prstGeom>
          <a:noFill/>
          <a:ln>
            <a:noFill/>
          </a:ln>
        </p:spPr>
      </p:pic>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1">
  <p:cSld name="TITLE_AND_TWO_COLUMNS_1">
    <p:spTree>
      <p:nvGrpSpPr>
        <p:cNvPr id="1" name="Shape 360"/>
        <p:cNvGrpSpPr/>
        <p:nvPr/>
      </p:nvGrpSpPr>
      <p:grpSpPr>
        <a:xfrm>
          <a:off x="0" y="0"/>
          <a:ext cx="0" cy="0"/>
          <a:chOff x="0" y="0"/>
          <a:chExt cx="0" cy="0"/>
        </a:xfrm>
      </p:grpSpPr>
      <p:pic>
        <p:nvPicPr>
          <p:cNvPr id="361" name="Google Shape;361;p3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62" name="Google Shape;362;p37"/>
          <p:cNvSpPr/>
          <p:nvPr/>
        </p:nvSpPr>
        <p:spPr>
          <a:xfrm rot="10800000">
            <a:off x="5746301" y="0"/>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rot="10800000">
            <a:off x="0" y="1"/>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rot="10800000" flipH="1">
            <a:off x="7350466" y="4149248"/>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txBox="1">
            <a:spLocks noGrp="1"/>
          </p:cNvSpPr>
          <p:nvPr>
            <p:ph type="subTitle" idx="1"/>
          </p:nvPr>
        </p:nvSpPr>
        <p:spPr>
          <a:xfrm>
            <a:off x="720000" y="35735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6" name="Google Shape;366;p37"/>
          <p:cNvSpPr txBox="1">
            <a:spLocks noGrp="1"/>
          </p:cNvSpPr>
          <p:nvPr>
            <p:ph type="title" hasCustomPrompt="1"/>
          </p:nvPr>
        </p:nvSpPr>
        <p:spPr>
          <a:xfrm>
            <a:off x="1209900" y="3037000"/>
            <a:ext cx="13167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7" name="Google Shape;367;p37"/>
          <p:cNvSpPr txBox="1">
            <a:spLocks noGrp="1"/>
          </p:cNvSpPr>
          <p:nvPr>
            <p:ph type="subTitle" idx="2"/>
          </p:nvPr>
        </p:nvSpPr>
        <p:spPr>
          <a:xfrm>
            <a:off x="3389300" y="15426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8" name="Google Shape;368;p37"/>
          <p:cNvSpPr txBox="1">
            <a:spLocks noGrp="1"/>
          </p:cNvSpPr>
          <p:nvPr>
            <p:ph type="title" idx="3" hasCustomPrompt="1"/>
          </p:nvPr>
        </p:nvSpPr>
        <p:spPr>
          <a:xfrm>
            <a:off x="3879200" y="2189038"/>
            <a:ext cx="1316700" cy="507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9" name="Google Shape;369;p37"/>
          <p:cNvSpPr txBox="1">
            <a:spLocks noGrp="1"/>
          </p:cNvSpPr>
          <p:nvPr>
            <p:ph type="subTitle" idx="4"/>
          </p:nvPr>
        </p:nvSpPr>
        <p:spPr>
          <a:xfrm>
            <a:off x="6127250" y="3573550"/>
            <a:ext cx="2296500" cy="61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70" name="Google Shape;370;p37"/>
          <p:cNvSpPr txBox="1">
            <a:spLocks noGrp="1"/>
          </p:cNvSpPr>
          <p:nvPr>
            <p:ph type="title" idx="5" hasCustomPrompt="1"/>
          </p:nvPr>
        </p:nvSpPr>
        <p:spPr>
          <a:xfrm>
            <a:off x="6619050" y="3037000"/>
            <a:ext cx="13134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71" name="Google Shape;371;p3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txBox="1">
            <a:spLocks noGrp="1"/>
          </p:cNvSpPr>
          <p:nvPr>
            <p:ph type="title" idx="6"/>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33980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65" name="Google Shape;65;p8"/>
          <p:cNvSpPr/>
          <p:nvPr/>
        </p:nvSpPr>
        <p:spPr>
          <a:xfrm>
            <a:off x="0" y="0"/>
            <a:ext cx="7093682" cy="416483"/>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rot="10800000">
            <a:off x="8471931" y="-18"/>
            <a:ext cx="672069"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rot="5400000">
            <a:off x="5658848" y="-1055312"/>
            <a:ext cx="429510"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901600" y="540000"/>
            <a:ext cx="7340689" cy="4063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1254750" y="1013250"/>
            <a:ext cx="6634500" cy="311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9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1285719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p:nvPr/>
        </p:nvSpPr>
        <p:spPr>
          <a:xfrm>
            <a:off x="397650" y="11745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573647">
            <a:off x="6861901" y="2501021"/>
            <a:ext cx="3369028" cy="26424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20000" y="583183"/>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720000" y="1281975"/>
            <a:ext cx="7704000" cy="34914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SzPts val="1050"/>
              <a:buFont typeface="Comfortaa SemiBold"/>
              <a:buAutoNum type="arabicPeriod"/>
              <a:defRPr sz="105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AutoNum type="alphaLcPeriod"/>
              <a:defRPr/>
            </a:lvl2pPr>
            <a:lvl3pPr marL="1371600" lvl="2" indent="-311150" rtl="0">
              <a:lnSpc>
                <a:spcPct val="115000"/>
              </a:lnSpc>
              <a:spcBef>
                <a:spcPts val="1600"/>
              </a:spcBef>
              <a:spcAft>
                <a:spcPts val="0"/>
              </a:spcAft>
              <a:buSzPts val="1300"/>
              <a:buAutoNum type="romanLcPeriod"/>
              <a:defRPr/>
            </a:lvl3pPr>
            <a:lvl4pPr marL="1828800" lvl="3" indent="-311150" rtl="0">
              <a:lnSpc>
                <a:spcPct val="115000"/>
              </a:lnSpc>
              <a:spcBef>
                <a:spcPts val="1600"/>
              </a:spcBef>
              <a:spcAft>
                <a:spcPts val="0"/>
              </a:spcAft>
              <a:buSzPts val="1300"/>
              <a:buAutoNum type="arabicPeriod"/>
              <a:defRPr/>
            </a:lvl4pPr>
            <a:lvl5pPr marL="2286000" lvl="4" indent="-311150" rtl="0">
              <a:lnSpc>
                <a:spcPct val="115000"/>
              </a:lnSpc>
              <a:spcBef>
                <a:spcPts val="1600"/>
              </a:spcBef>
              <a:spcAft>
                <a:spcPts val="0"/>
              </a:spcAft>
              <a:buSzPts val="1300"/>
              <a:buAutoNum type="alphaLcPeriod"/>
              <a:defRPr/>
            </a:lvl5pPr>
            <a:lvl6pPr marL="2743200" lvl="5" indent="-311150" rtl="0">
              <a:lnSpc>
                <a:spcPct val="115000"/>
              </a:lnSpc>
              <a:spcBef>
                <a:spcPts val="1600"/>
              </a:spcBef>
              <a:spcAft>
                <a:spcPts val="0"/>
              </a:spcAft>
              <a:buSzPts val="1300"/>
              <a:buAutoNum type="romanLcPeriod"/>
              <a:defRPr/>
            </a:lvl6pPr>
            <a:lvl7pPr marL="3200400" lvl="6" indent="-311150" rtl="0">
              <a:lnSpc>
                <a:spcPct val="115000"/>
              </a:lnSpc>
              <a:spcBef>
                <a:spcPts val="1600"/>
              </a:spcBef>
              <a:spcAft>
                <a:spcPts val="0"/>
              </a:spcAft>
              <a:buSzPts val="1300"/>
              <a:buAutoNum type="arabicPeriod"/>
              <a:defRPr/>
            </a:lvl7pPr>
            <a:lvl8pPr marL="3657600" lvl="7" indent="-311150" rtl="0">
              <a:lnSpc>
                <a:spcPct val="115000"/>
              </a:lnSpc>
              <a:spcBef>
                <a:spcPts val="1600"/>
              </a:spcBef>
              <a:spcAft>
                <a:spcPts val="0"/>
              </a:spcAft>
              <a:buSzPts val="1300"/>
              <a:buAutoNum type="alphaLcPeriod"/>
              <a:defRPr/>
            </a:lvl8pPr>
            <a:lvl9pPr marL="4114800" lvl="8" indent="-311150" rtl="0">
              <a:lnSpc>
                <a:spcPct val="115000"/>
              </a:lnSpc>
              <a:spcBef>
                <a:spcPts val="1600"/>
              </a:spcBef>
              <a:spcAft>
                <a:spcPts val="1600"/>
              </a:spcAft>
              <a:buSzPts val="1300"/>
              <a:buAutoNum type="romanLcPeriod"/>
              <a:defRPr/>
            </a:lvl9pPr>
          </a:lstStyle>
          <a:p>
            <a:endParaRPr/>
          </a:p>
        </p:txBody>
      </p:sp>
      <p:sp>
        <p:nvSpPr>
          <p:cNvPr id="30" name="Google Shape;30;p4"/>
          <p:cNvSpPr/>
          <p:nvPr/>
        </p:nvSpPr>
        <p:spPr>
          <a:xfrm rot="-10646755">
            <a:off x="8772734" y="815464"/>
            <a:ext cx="450198" cy="450256"/>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646755">
            <a:off x="8509332" y="1349816"/>
            <a:ext cx="270142" cy="27020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326418" y="-398049"/>
            <a:ext cx="1271740" cy="58414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pic>
        <p:nvPicPr>
          <p:cNvPr id="48" name="Google Shape;48;p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49" name="Google Shape;49;p6"/>
          <p:cNvSpPr/>
          <p:nvPr/>
        </p:nvSpPr>
        <p:spPr>
          <a:xfrm>
            <a:off x="0" y="0"/>
            <a:ext cx="1181105" cy="358142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52" name="Google Shape;52;p6"/>
          <p:cNvSpPr/>
          <p:nvPr/>
        </p:nvSpPr>
        <p:spPr>
          <a:xfrm>
            <a:off x="8149200" y="1809750"/>
            <a:ext cx="994800" cy="338604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pic>
        <p:nvPicPr>
          <p:cNvPr id="55" name="Google Shape;55;p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56" name="Google Shape;56;p7"/>
          <p:cNvSpPr/>
          <p:nvPr/>
        </p:nvSpPr>
        <p:spPr>
          <a:xfrm>
            <a:off x="729675" y="1409700"/>
            <a:ext cx="4248269" cy="31937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11" y="0"/>
            <a:ext cx="2334924" cy="1606098"/>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subTitle" idx="1"/>
          </p:nvPr>
        </p:nvSpPr>
        <p:spPr>
          <a:xfrm rot="-272">
            <a:off x="957497" y="1663118"/>
            <a:ext cx="3792600" cy="2261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2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59" name="Google Shape;59;p7"/>
          <p:cNvSpPr/>
          <p:nvPr/>
        </p:nvSpPr>
        <p:spPr>
          <a:xfrm>
            <a:off x="6248400" y="1747125"/>
            <a:ext cx="2895564" cy="3448597"/>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2" name="Google Shape;72;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5" name="Google Shape;75;p9"/>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 id="2147483661" r:id="rId11"/>
    <p:sldLayoutId id="2147483662" r:id="rId12"/>
    <p:sldLayoutId id="2147483663" r:id="rId13"/>
    <p:sldLayoutId id="2147483664" r:id="rId14"/>
    <p:sldLayoutId id="2147483666" r:id="rId15"/>
    <p:sldLayoutId id="2147483668" r:id="rId16"/>
    <p:sldLayoutId id="2147483670" r:id="rId17"/>
    <p:sldLayoutId id="2147483671" r:id="rId18"/>
    <p:sldLayoutId id="2147483673" r:id="rId19"/>
    <p:sldLayoutId id="2147483674" r:id="rId20"/>
    <p:sldLayoutId id="2147483675" r:id="rId21"/>
    <p:sldLayoutId id="2147483677" r:id="rId22"/>
    <p:sldLayoutId id="2147483678" r:id="rId23"/>
    <p:sldLayoutId id="2147483682" r:id="rId24"/>
    <p:sldLayoutId id="2147483683" r:id="rId25"/>
    <p:sldLayoutId id="2147483685" r:id="rId26"/>
    <p:sldLayoutId id="2147483690" r:id="rId27"/>
    <p:sldLayoutId id="2147483691" r:id="rId2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2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2.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audio" Target="../media/media1.mp3"/><Relationship Id="rId16" Type="http://schemas.openxmlformats.org/officeDocument/2006/relationships/image" Target="../media/image35.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5" Type="http://schemas.openxmlformats.org/officeDocument/2006/relationships/image" Target="../media/image34.png"/><Relationship Id="rId10" Type="http://schemas.openxmlformats.org/officeDocument/2006/relationships/notesSlide" Target="../notesSlides/notesSlide26.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5.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27.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28.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29.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30.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31.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32.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3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3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0.jpg"/><Relationship Id="rId5" Type="http://schemas.microsoft.com/office/2007/relationships/media" Target="../media/media3.mp3"/><Relationship Id="rId10" Type="http://schemas.openxmlformats.org/officeDocument/2006/relationships/notesSlide" Target="../notesSlides/notesSlide3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12"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7.xml"/><Relationship Id="rId11" Type="http://schemas.openxmlformats.org/officeDocument/2006/relationships/image" Target="../media/image73.png"/><Relationship Id="rId10" Type="http://schemas.openxmlformats.org/officeDocument/2006/relationships/image" Target="../media/image72.png"/><Relationship Id="rId4" Type="http://schemas.openxmlformats.org/officeDocument/2006/relationships/image" Target="../media/image62.png"/><Relationship Id="rId9"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grpSp>
        <p:nvGrpSpPr>
          <p:cNvPr id="95" name="Google Shape;406;p44"/>
          <p:cNvGrpSpPr/>
          <p:nvPr/>
        </p:nvGrpSpPr>
        <p:grpSpPr>
          <a:xfrm>
            <a:off x="7070231" y="419297"/>
            <a:ext cx="1049059" cy="778108"/>
            <a:chOff x="6224675" y="2055325"/>
            <a:chExt cx="920550" cy="682850"/>
          </a:xfrm>
        </p:grpSpPr>
        <p:sp>
          <p:nvSpPr>
            <p:cNvPr id="96"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408;p44"/>
            <p:cNvGrpSpPr/>
            <p:nvPr/>
          </p:nvGrpSpPr>
          <p:grpSpPr>
            <a:xfrm>
              <a:off x="6224675" y="2055325"/>
              <a:ext cx="920225" cy="682650"/>
              <a:chOff x="2734175" y="518275"/>
              <a:chExt cx="920225" cy="682650"/>
            </a:xfrm>
          </p:grpSpPr>
          <p:sp>
            <p:nvSpPr>
              <p:cNvPr id="98"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 name="Google Shape;423;p44"/>
          <p:cNvGrpSpPr/>
          <p:nvPr/>
        </p:nvGrpSpPr>
        <p:grpSpPr>
          <a:xfrm>
            <a:off x="974063" y="3359317"/>
            <a:ext cx="1049044" cy="1003065"/>
            <a:chOff x="5047850" y="2794950"/>
            <a:chExt cx="1095150" cy="1047150"/>
          </a:xfrm>
        </p:grpSpPr>
        <p:sp>
          <p:nvSpPr>
            <p:cNvPr id="113"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439;p44"/>
          <p:cNvGrpSpPr/>
          <p:nvPr/>
        </p:nvGrpSpPr>
        <p:grpSpPr>
          <a:xfrm>
            <a:off x="1362226" y="540000"/>
            <a:ext cx="368024" cy="469826"/>
            <a:chOff x="5905475" y="2032050"/>
            <a:chExt cx="454350" cy="580175"/>
          </a:xfrm>
        </p:grpSpPr>
        <p:sp>
          <p:nvSpPr>
            <p:cNvPr id="129"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446;p44"/>
          <p:cNvGrpSpPr/>
          <p:nvPr/>
        </p:nvGrpSpPr>
        <p:grpSpPr>
          <a:xfrm>
            <a:off x="7219416" y="3495933"/>
            <a:ext cx="454347" cy="974033"/>
            <a:chOff x="7941975" y="230788"/>
            <a:chExt cx="339775" cy="728413"/>
          </a:xfrm>
        </p:grpSpPr>
        <p:sp>
          <p:nvSpPr>
            <p:cNvPr id="136"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458;p44"/>
          <p:cNvGrpSpPr/>
          <p:nvPr/>
        </p:nvGrpSpPr>
        <p:grpSpPr>
          <a:xfrm>
            <a:off x="6763901" y="4193044"/>
            <a:ext cx="171208" cy="258133"/>
            <a:chOff x="7509313" y="3231788"/>
            <a:chExt cx="249575" cy="365575"/>
          </a:xfrm>
        </p:grpSpPr>
        <p:sp>
          <p:nvSpPr>
            <p:cNvPr id="148"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462;p44"/>
          <p:cNvGrpSpPr/>
          <p:nvPr/>
        </p:nvGrpSpPr>
        <p:grpSpPr>
          <a:xfrm>
            <a:off x="8151362" y="1508842"/>
            <a:ext cx="272648" cy="332583"/>
            <a:chOff x="8203301" y="1315421"/>
            <a:chExt cx="307868" cy="375546"/>
          </a:xfrm>
        </p:grpSpPr>
        <p:sp>
          <p:nvSpPr>
            <p:cNvPr id="152"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469;p44"/>
          <p:cNvGrpSpPr/>
          <p:nvPr/>
        </p:nvGrpSpPr>
        <p:grpSpPr>
          <a:xfrm rot="-876443">
            <a:off x="910148" y="1161879"/>
            <a:ext cx="387909" cy="828645"/>
            <a:chOff x="5716500" y="4072075"/>
            <a:chExt cx="387900" cy="828625"/>
          </a:xfrm>
        </p:grpSpPr>
        <p:sp>
          <p:nvSpPr>
            <p:cNvPr id="159"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484;p44"/>
          <p:cNvGrpSpPr/>
          <p:nvPr/>
        </p:nvGrpSpPr>
        <p:grpSpPr>
          <a:xfrm rot="5973186">
            <a:off x="7810843" y="2583896"/>
            <a:ext cx="525721" cy="428640"/>
            <a:chOff x="5426900" y="3064075"/>
            <a:chExt cx="281450" cy="229525"/>
          </a:xfrm>
        </p:grpSpPr>
        <p:sp>
          <p:nvSpPr>
            <p:cNvPr id="174"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46" name="Google Shape;1846;p67"/>
          <p:cNvGrpSpPr/>
          <p:nvPr/>
        </p:nvGrpSpPr>
        <p:grpSpPr>
          <a:xfrm>
            <a:off x="463385" y="1222222"/>
            <a:ext cx="398011" cy="508233"/>
            <a:chOff x="5905475" y="2032050"/>
            <a:chExt cx="454350" cy="580175"/>
          </a:xfrm>
        </p:grpSpPr>
        <p:sp>
          <p:nvSpPr>
            <p:cNvPr id="1847" name="Google Shape;1847;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67"/>
          <p:cNvGrpSpPr/>
          <p:nvPr/>
        </p:nvGrpSpPr>
        <p:grpSpPr>
          <a:xfrm>
            <a:off x="8454116" y="4153070"/>
            <a:ext cx="229609" cy="346200"/>
            <a:chOff x="7509313" y="3231788"/>
            <a:chExt cx="249575" cy="365575"/>
          </a:xfrm>
        </p:grpSpPr>
        <p:sp>
          <p:nvSpPr>
            <p:cNvPr id="1854" name="Google Shape;1854;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itle 1"/>
          <p:cNvSpPr>
            <a:spLocks noGrp="1"/>
          </p:cNvSpPr>
          <p:nvPr>
            <p:ph type="title"/>
          </p:nvPr>
        </p:nvSpPr>
        <p:spPr>
          <a:xfrm>
            <a:off x="688517" y="0"/>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43" name="Rectangle 42"/>
          <p:cNvSpPr/>
          <p:nvPr/>
        </p:nvSpPr>
        <p:spPr>
          <a:xfrm>
            <a:off x="48704" y="505551"/>
            <a:ext cx="8983625" cy="1951496"/>
          </a:xfrm>
          <a:prstGeom prst="rect">
            <a:avLst/>
          </a:prstGeom>
          <a:solidFill>
            <a:schemeClr val="bg1"/>
          </a:solidFill>
        </p:spPr>
        <p:txBody>
          <a:bodyPr wrap="square">
            <a:spAutoFit/>
          </a:bodyPr>
          <a:lstStyle/>
          <a:p>
            <a:pPr algn="just">
              <a:lnSpc>
                <a:spcPct val="150000"/>
              </a:lnSpc>
            </a:pPr>
            <a:r>
              <a:rPr lang="fr-FR" sz="2800" b="1">
                <a:solidFill>
                  <a:srgbClr val="FF0000"/>
                </a:solidFill>
                <a:latin typeface="+mj-lt"/>
                <a:ea typeface="Times New Roman" panose="02020603050405020304" pitchFamily="18" charset="0"/>
                <a:cs typeface="Times New Roman" panose="02020603050405020304" pitchFamily="18" charset="0"/>
              </a:rPr>
              <a:t>Câu hỏi 1 (SGK 27). </a:t>
            </a:r>
            <a:r>
              <a:rPr lang="fr-FR" sz="2800">
                <a:latin typeface="+mj-lt"/>
                <a:ea typeface="Times New Roman" panose="02020603050405020304" pitchFamily="18" charset="0"/>
                <a:cs typeface="Times New Roman" panose="02020603050405020304" pitchFamily="18" charset="0"/>
              </a:rPr>
              <a:t>Xác định số nguyên tử có trong:</a:t>
            </a:r>
            <a:endParaRPr lang="en-US" sz="2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2800">
                <a:latin typeface="+mj-lt"/>
                <a:ea typeface="Times New Roman" panose="02020603050405020304" pitchFamily="18" charset="0"/>
                <a:cs typeface="Times New Roman" panose="02020603050405020304" pitchFamily="18" charset="0"/>
              </a:rPr>
              <a:t>2 mol nguyên tử nhôm (aluminium)</a:t>
            </a:r>
            <a:endParaRPr lang="en-US" sz="2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2800">
                <a:latin typeface="+mj-lt"/>
                <a:ea typeface="Times New Roman" panose="02020603050405020304" pitchFamily="18" charset="0"/>
                <a:cs typeface="Times New Roman" panose="02020603050405020304" pitchFamily="18" charset="0"/>
              </a:rPr>
              <a:t>1,5 mol nguyên tử carbon</a:t>
            </a:r>
            <a:endParaRPr lang="en-US" sz="2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33128" y="2457047"/>
                <a:ext cx="9143112" cy="2597827"/>
              </a:xfrm>
              <a:prstGeom prst="rect">
                <a:avLst/>
              </a:prstGeom>
              <a:solidFill>
                <a:schemeClr val="bg1"/>
              </a:solidFill>
            </p:spPr>
            <p:txBody>
              <a:bodyPr wrap="square">
                <a:spAutoFit/>
              </a:bodyPr>
              <a:lstStyle/>
              <a:p>
                <a:pPr marL="342900" indent="-342900" algn="just">
                  <a:lnSpc>
                    <a:spcPct val="150000"/>
                  </a:lnSpc>
                  <a:buFont typeface="+mj-lt"/>
                  <a:buAutoNum type="alphaLcParenR"/>
                </a:pPr>
                <a:r>
                  <a:rPr lang="fr-FR" sz="2800">
                    <a:latin typeface="+mj-lt"/>
                    <a:ea typeface="Calibri" panose="020F0502020204030204" pitchFamily="34" charset="0"/>
                    <a:cs typeface="Times New Roman" panose="02020603050405020304" pitchFamily="18" charset="0"/>
                  </a:rPr>
                  <a:t>2 mol nguyên tử nhôm là lượng nhôm có chứa: </a:t>
                </a:r>
              </a:p>
              <a:p>
                <a:pPr algn="ctr">
                  <a:lnSpc>
                    <a:spcPct val="150000"/>
                  </a:lnSpc>
                </a:pPr>
                <a:r>
                  <a:rPr lang="fr-FR" sz="2800">
                    <a:latin typeface="+mj-lt"/>
                    <a:ea typeface="Calibri" panose="020F0502020204030204" pitchFamily="34" charset="0"/>
                    <a:cs typeface="Times New Roman" panose="02020603050405020304" pitchFamily="18" charset="0"/>
                  </a:rPr>
                  <a:t>2 </a:t>
                </a:r>
                <a14:m>
                  <m:oMath xmlns:m="http://schemas.openxmlformats.org/officeDocument/2006/math">
                    <m:r>
                      <a:rPr lang="fr-FR" sz="2800" i="0">
                        <a:latin typeface="Cambria Math" panose="02040503050406030204" pitchFamily="18" charset="0"/>
                        <a:ea typeface="Calibri" panose="020F0502020204030204" pitchFamily="34" charset="0"/>
                        <a:cs typeface="Times New Roman" panose="02020603050405020304" pitchFamily="18" charset="0"/>
                      </a:rPr>
                      <m:t>×</m:t>
                    </m:r>
                  </m:oMath>
                </a14:m>
                <a:r>
                  <a:rPr lang="fr-FR" sz="2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2800" i="0">
                        <a:latin typeface="Cambria Math" panose="02040503050406030204" pitchFamily="18" charset="0"/>
                        <a:ea typeface="Calibri" panose="020F0502020204030204" pitchFamily="34" charset="0"/>
                        <a:cs typeface="Times New Roman" panose="02020603050405020304" pitchFamily="18" charset="0"/>
                      </a:rPr>
                      <m:t>×</m:t>
                    </m:r>
                  </m:oMath>
                </a14:m>
                <a:r>
                  <a:rPr lang="fr-FR" sz="2800">
                    <a:latin typeface="+mj-lt"/>
                    <a:ea typeface="Times New Roman" panose="02020603050405020304" pitchFamily="18" charset="0"/>
                    <a:cs typeface="Times New Roman" panose="02020603050405020304" pitchFamily="18" charset="0"/>
                  </a:rPr>
                  <a:t> 10</a:t>
                </a:r>
                <a:r>
                  <a:rPr lang="fr-FR" sz="2800" baseline="30000">
                    <a:latin typeface="+mj-lt"/>
                    <a:ea typeface="Times New Roman" panose="02020603050405020304" pitchFamily="18" charset="0"/>
                    <a:cs typeface="Times New Roman" panose="02020603050405020304" pitchFamily="18" charset="0"/>
                  </a:rPr>
                  <a:t>23</a:t>
                </a:r>
                <a:r>
                  <a:rPr lang="fr-FR" sz="2800">
                    <a:latin typeface="+mj-lt"/>
                    <a:ea typeface="Times New Roman" panose="02020603050405020304" pitchFamily="18" charset="0"/>
                    <a:cs typeface="Times New Roman" panose="02020603050405020304" pitchFamily="18" charset="0"/>
                  </a:rPr>
                  <a:t> = 12,044 </a:t>
                </a:r>
                <a14:m>
                  <m:oMath xmlns:m="http://schemas.openxmlformats.org/officeDocument/2006/math">
                    <m:r>
                      <a:rPr lang="fr-FR" sz="2800" i="0">
                        <a:latin typeface="Cambria Math" panose="02040503050406030204" pitchFamily="18" charset="0"/>
                        <a:ea typeface="Calibri" panose="020F0502020204030204" pitchFamily="34" charset="0"/>
                        <a:cs typeface="Times New Roman" panose="02020603050405020304" pitchFamily="18" charset="0"/>
                      </a:rPr>
                      <m:t>×</m:t>
                    </m:r>
                  </m:oMath>
                </a14:m>
                <a:r>
                  <a:rPr lang="fr-FR" sz="2800">
                    <a:latin typeface="+mj-lt"/>
                    <a:ea typeface="Times New Roman" panose="02020603050405020304" pitchFamily="18" charset="0"/>
                    <a:cs typeface="Times New Roman" panose="02020603050405020304" pitchFamily="18" charset="0"/>
                  </a:rPr>
                  <a:t> 10</a:t>
                </a:r>
                <a:r>
                  <a:rPr lang="fr-FR" sz="2800" baseline="30000">
                    <a:latin typeface="+mj-lt"/>
                    <a:ea typeface="Times New Roman" panose="02020603050405020304" pitchFamily="18" charset="0"/>
                    <a:cs typeface="Times New Roman" panose="02020603050405020304" pitchFamily="18" charset="0"/>
                  </a:rPr>
                  <a:t>23</a:t>
                </a:r>
                <a:r>
                  <a:rPr lang="fr-FR" sz="2800">
                    <a:latin typeface="+mj-lt"/>
                    <a:ea typeface="Times New Roman" panose="02020603050405020304" pitchFamily="18" charset="0"/>
                    <a:cs typeface="Times New Roman" panose="02020603050405020304" pitchFamily="18" charset="0"/>
                  </a:rPr>
                  <a:t> nguyên tử nhôm</a:t>
                </a:r>
                <a:endParaRPr lang="en-US" sz="2800">
                  <a:effectLst/>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startAt="2"/>
                </a:pPr>
                <a:r>
                  <a:rPr lang="fr-FR" sz="2800">
                    <a:latin typeface="+mj-lt"/>
                    <a:ea typeface="Calibri" panose="020F0502020204030204" pitchFamily="34" charset="0"/>
                    <a:cs typeface="Times New Roman" panose="02020603050405020304" pitchFamily="18" charset="0"/>
                  </a:rPr>
                  <a:t>1,5 mol nguyên tử carbon là lượng carbon có chứa: </a:t>
                </a:r>
              </a:p>
              <a:p>
                <a:pPr algn="ctr">
                  <a:lnSpc>
                    <a:spcPct val="150000"/>
                  </a:lnSpc>
                </a:pPr>
                <a:r>
                  <a:rPr lang="fr-FR" sz="2800">
                    <a:latin typeface="+mj-lt"/>
                    <a:ea typeface="Calibri" panose="020F0502020204030204" pitchFamily="34" charset="0"/>
                    <a:cs typeface="Times New Roman" panose="02020603050405020304" pitchFamily="18" charset="0"/>
                  </a:rPr>
                  <a:t>1,5 </a:t>
                </a:r>
                <a14:m>
                  <m:oMath xmlns:m="http://schemas.openxmlformats.org/officeDocument/2006/math">
                    <m:r>
                      <a:rPr lang="fr-FR" sz="2800" i="0">
                        <a:latin typeface="Cambria Math" panose="02040503050406030204" pitchFamily="18" charset="0"/>
                        <a:ea typeface="Calibri" panose="020F0502020204030204" pitchFamily="34" charset="0"/>
                        <a:cs typeface="Times New Roman" panose="02020603050405020304" pitchFamily="18" charset="0"/>
                      </a:rPr>
                      <m:t>×</m:t>
                    </m:r>
                  </m:oMath>
                </a14:m>
                <a:r>
                  <a:rPr lang="fr-FR" sz="2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2800" i="0">
                        <a:latin typeface="Cambria Math" panose="02040503050406030204" pitchFamily="18" charset="0"/>
                        <a:ea typeface="Calibri" panose="020F0502020204030204" pitchFamily="34" charset="0"/>
                        <a:cs typeface="Times New Roman" panose="02020603050405020304" pitchFamily="18" charset="0"/>
                      </a:rPr>
                      <m:t>×</m:t>
                    </m:r>
                  </m:oMath>
                </a14:m>
                <a:r>
                  <a:rPr lang="fr-FR" sz="2800">
                    <a:latin typeface="+mj-lt"/>
                    <a:ea typeface="Times New Roman" panose="02020603050405020304" pitchFamily="18" charset="0"/>
                    <a:cs typeface="Times New Roman" panose="02020603050405020304" pitchFamily="18" charset="0"/>
                  </a:rPr>
                  <a:t> 10</a:t>
                </a:r>
                <a:r>
                  <a:rPr lang="fr-FR" sz="2800" baseline="30000">
                    <a:latin typeface="+mj-lt"/>
                    <a:ea typeface="Times New Roman" panose="02020603050405020304" pitchFamily="18" charset="0"/>
                    <a:cs typeface="Times New Roman" panose="02020603050405020304" pitchFamily="18" charset="0"/>
                  </a:rPr>
                  <a:t>23</a:t>
                </a:r>
                <a:r>
                  <a:rPr lang="fr-FR" sz="2800">
                    <a:latin typeface="+mj-lt"/>
                    <a:ea typeface="Times New Roman" panose="02020603050405020304" pitchFamily="18" charset="0"/>
                    <a:cs typeface="Times New Roman" panose="02020603050405020304" pitchFamily="18" charset="0"/>
                  </a:rPr>
                  <a:t> = 9,033 </a:t>
                </a:r>
                <a14:m>
                  <m:oMath xmlns:m="http://schemas.openxmlformats.org/officeDocument/2006/math">
                    <m:r>
                      <a:rPr lang="fr-FR" sz="2800" i="0">
                        <a:latin typeface="Cambria Math" panose="02040503050406030204" pitchFamily="18" charset="0"/>
                        <a:ea typeface="Calibri" panose="020F0502020204030204" pitchFamily="34" charset="0"/>
                        <a:cs typeface="Times New Roman" panose="02020603050405020304" pitchFamily="18" charset="0"/>
                      </a:rPr>
                      <m:t>×</m:t>
                    </m:r>
                  </m:oMath>
                </a14:m>
                <a:r>
                  <a:rPr lang="fr-FR" sz="2800">
                    <a:latin typeface="+mj-lt"/>
                    <a:ea typeface="Times New Roman" panose="02020603050405020304" pitchFamily="18" charset="0"/>
                    <a:cs typeface="Times New Roman" panose="02020603050405020304" pitchFamily="18" charset="0"/>
                  </a:rPr>
                  <a:t> 10</a:t>
                </a:r>
                <a:r>
                  <a:rPr lang="fr-FR" sz="2800" baseline="30000">
                    <a:latin typeface="+mj-lt"/>
                    <a:ea typeface="Times New Roman" panose="02020603050405020304" pitchFamily="18" charset="0"/>
                    <a:cs typeface="Times New Roman" panose="02020603050405020304" pitchFamily="18" charset="0"/>
                  </a:rPr>
                  <a:t>23</a:t>
                </a:r>
                <a:r>
                  <a:rPr lang="fr-FR" sz="2800">
                    <a:latin typeface="+mj-lt"/>
                    <a:ea typeface="Times New Roman" panose="02020603050405020304" pitchFamily="18" charset="0"/>
                    <a:cs typeface="Times New Roman" panose="02020603050405020304" pitchFamily="18" charset="0"/>
                  </a:rPr>
                  <a:t> nguyên tử carbon</a:t>
                </a:r>
                <a:r>
                  <a:rPr lang="fr-FR" sz="2800">
                    <a:latin typeface="+mj-lt"/>
                    <a:ea typeface="Calibri" panose="020F0502020204030204" pitchFamily="34" charset="0"/>
                    <a:cs typeface="Times New Roman" panose="02020603050405020304" pitchFamily="18" charset="0"/>
                  </a:rPr>
                  <a:t> </a:t>
                </a:r>
                <a:endParaRPr lang="en-US" sz="2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128" y="2457047"/>
                <a:ext cx="9143112" cy="2597827"/>
              </a:xfrm>
              <a:prstGeom prst="rect">
                <a:avLst/>
              </a:prstGeom>
              <a:blipFill>
                <a:blip r:embed="rId3"/>
                <a:stretch>
                  <a:fillRect l="-1200" b="-5634"/>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500"/>
                                        <p:tgtEl>
                                          <p:spTgt spid="43">
                                            <p:txEl>
                                              <p:pRg st="0" end="0"/>
                                            </p:txEl>
                                          </p:spTgt>
                                        </p:tgtEl>
                                      </p:cBhvr>
                                    </p:animEffect>
                                    <p:anim calcmode="lin" valueType="num">
                                      <p:cBhvr>
                                        <p:cTn id="13"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43">
                                            <p:txEl>
                                              <p:pRg st="1" end="1"/>
                                            </p:txEl>
                                          </p:spTgt>
                                        </p:tgtEl>
                                        <p:attrNameLst>
                                          <p:attrName>style.visibility</p:attrName>
                                        </p:attrNameLst>
                                      </p:cBhvr>
                                      <p:to>
                                        <p:strVal val="visible"/>
                                      </p:to>
                                    </p:set>
                                    <p:animEffect transition="in" filter="wipe(down)">
                                      <p:cBhvr>
                                        <p:cTn id="18" dur="500"/>
                                        <p:tgtEl>
                                          <p:spTgt spid="43">
                                            <p:txEl>
                                              <p:pRg st="1" end="1"/>
                                            </p:txEl>
                                          </p:spTgt>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3">
                                            <p:txEl>
                                              <p:pRg st="2" end="2"/>
                                            </p:txEl>
                                          </p:spTgt>
                                        </p:tgtEl>
                                        <p:attrNameLst>
                                          <p:attrName>style.visibility</p:attrName>
                                        </p:attrNameLst>
                                      </p:cBhvr>
                                      <p:to>
                                        <p:strVal val="visible"/>
                                      </p:to>
                                    </p:set>
                                    <p:animEffect transition="in" filter="wipe(down)">
                                      <p:cBhvr>
                                        <p:cTn id="22" dur="500"/>
                                        <p:tgtEl>
                                          <p:spTgt spid="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7" dur="500"/>
                                        <p:tgtEl>
                                          <p:spTgt spid="3">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0" dur="500"/>
                                        <p:tgtEl>
                                          <p:spTgt spid="3">
                                            <p:txEl>
                                              <p:pRg st="1" end="1"/>
                                            </p:txEl>
                                          </p:spTgt>
                                        </p:tgtEl>
                                      </p:cBhvr>
                                    </p:animEffec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4" name="Google Shape;1124;p56"/>
          <p:cNvSpPr txBox="1">
            <a:spLocks noGrp="1"/>
          </p:cNvSpPr>
          <p:nvPr>
            <p:ph type="title" idx="2"/>
          </p:nvPr>
        </p:nvSpPr>
        <p:spPr>
          <a:xfrm>
            <a:off x="819308" y="1075859"/>
            <a:ext cx="1240418" cy="832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solidFill>
                  <a:srgbClr val="FF0000"/>
                </a:solidFill>
                <a:latin typeface="+mj-lt"/>
              </a:rPr>
              <a:t>II</a:t>
            </a:r>
            <a:endParaRPr sz="4000" b="1">
              <a:solidFill>
                <a:srgbClr val="FF0000"/>
              </a:solidFill>
              <a:latin typeface="+mj-lt"/>
            </a:endParaRPr>
          </a:p>
        </p:txBody>
      </p:sp>
      <p:grpSp>
        <p:nvGrpSpPr>
          <p:cNvPr id="1126" name="Google Shape;1126;p56"/>
          <p:cNvGrpSpPr/>
          <p:nvPr/>
        </p:nvGrpSpPr>
        <p:grpSpPr>
          <a:xfrm>
            <a:off x="6172722" y="104510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grpSp>
        <p:nvGrpSpPr>
          <p:cNvPr id="1140" name="Google Shape;1140;p56"/>
          <p:cNvGrpSpPr/>
          <p:nvPr/>
        </p:nvGrpSpPr>
        <p:grpSpPr>
          <a:xfrm rot="-531170">
            <a:off x="6793660" y="3211145"/>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7920378" y="902679"/>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grpSp>
        <p:nvGrpSpPr>
          <p:cNvPr id="1164" name="Google Shape;1164;p56"/>
          <p:cNvGrpSpPr/>
          <p:nvPr/>
        </p:nvGrpSpPr>
        <p:grpSpPr>
          <a:xfrm>
            <a:off x="6354446" y="3019844"/>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7912489" y="2139494"/>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sp>
        <p:nvSpPr>
          <p:cNvPr id="59" name="Google Shape;634;p48"/>
          <p:cNvSpPr/>
          <p:nvPr/>
        </p:nvSpPr>
        <p:spPr>
          <a:xfrm>
            <a:off x="2167376" y="655884"/>
            <a:ext cx="5337607"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4C88C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60" name="TextBox 4">
            <a:extLst>
              <a:ext uri="{FF2B5EF4-FFF2-40B4-BE49-F238E27FC236}">
                <a16:creationId xmlns:a16="http://schemas.microsoft.com/office/drawing/2014/main" id="{3EAA8291-3670-AEA9-5F80-62884D9ED676}"/>
              </a:ext>
            </a:extLst>
          </p:cNvPr>
          <p:cNvSpPr txBox="1"/>
          <p:nvPr/>
        </p:nvSpPr>
        <p:spPr>
          <a:xfrm>
            <a:off x="2543055" y="1014501"/>
            <a:ext cx="4780329" cy="615553"/>
          </a:xfrm>
          <a:prstGeom prst="rect">
            <a:avLst/>
          </a:prstGeom>
        </p:spPr>
        <p:txBody>
          <a:bodyPr wrap="square" lIns="0" tIns="0" rIns="0" bIns="0" rtlCol="0" anchor="ctr">
            <a:spAutoFit/>
          </a:bodyPr>
          <a:lstStyle/>
          <a:p>
            <a:pPr algn="ctr"/>
            <a:r>
              <a:rPr lang="en-US" sz="4000" b="1">
                <a:solidFill>
                  <a:srgbClr val="FF0000"/>
                </a:solidFill>
                <a:latin typeface="Arial" panose="020B0604020202020204" pitchFamily="34" charset="0"/>
                <a:cs typeface="Arial" panose="020B0604020202020204" pitchFamily="34" charset="0"/>
              </a:rPr>
              <a:t>KHỐI LƯỢNG MOL</a:t>
            </a:r>
            <a:endParaRPr lang="vi-VN" sz="4000" b="1">
              <a:solidFill>
                <a:srgbClr val="FF0000"/>
              </a:solidFill>
              <a:cs typeface="Arial" panose="020B0604020202020204" pitchFamily="34"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grpSp>
        <p:nvGrpSpPr>
          <p:cNvPr id="777" name="Google Shape;777;p50"/>
          <p:cNvGrpSpPr/>
          <p:nvPr/>
        </p:nvGrpSpPr>
        <p:grpSpPr>
          <a:xfrm>
            <a:off x="7334499" y="585203"/>
            <a:ext cx="329404" cy="420627"/>
            <a:chOff x="5905475" y="2032050"/>
            <a:chExt cx="454350" cy="580175"/>
          </a:xfrm>
        </p:grpSpPr>
        <p:sp>
          <p:nvSpPr>
            <p:cNvPr id="778" name="Google Shape;778;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0"/>
          <p:cNvGrpSpPr/>
          <p:nvPr/>
        </p:nvGrpSpPr>
        <p:grpSpPr>
          <a:xfrm>
            <a:off x="1411928" y="641852"/>
            <a:ext cx="248477" cy="364003"/>
            <a:chOff x="7509313" y="3231788"/>
            <a:chExt cx="249575" cy="365575"/>
          </a:xfrm>
        </p:grpSpPr>
        <p:sp>
          <p:nvSpPr>
            <p:cNvPr id="785" name="Google Shape;785;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50"/>
          <p:cNvGrpSpPr/>
          <p:nvPr/>
        </p:nvGrpSpPr>
        <p:grpSpPr>
          <a:xfrm>
            <a:off x="3911398" y="3898324"/>
            <a:ext cx="716022" cy="1033893"/>
            <a:chOff x="4526725" y="5632238"/>
            <a:chExt cx="659800" cy="966288"/>
          </a:xfrm>
        </p:grpSpPr>
        <p:sp>
          <p:nvSpPr>
            <p:cNvPr id="790" name="Google Shape;790;p50"/>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91" name="Google Shape;791;p50"/>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92" name="Google Shape;792;p50"/>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93" name="Google Shape;793;p50"/>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94" name="Google Shape;794;p50"/>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95" name="Google Shape;795;p50"/>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96" name="Google Shape;796;p50"/>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97" name="Google Shape;797;p50"/>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98" name="Google Shape;798;p50"/>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99" name="Google Shape;799;p50"/>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00" name="Google Shape;800;p50"/>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01" name="Google Shape;801;p50"/>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02" name="Google Shape;802;p50"/>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03" name="Google Shape;803;p50"/>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nvGrpSpPr>
          <p:cNvPr id="804" name="Google Shape;804;p50"/>
          <p:cNvGrpSpPr/>
          <p:nvPr/>
        </p:nvGrpSpPr>
        <p:grpSpPr>
          <a:xfrm rot="5973186">
            <a:off x="837775" y="4273629"/>
            <a:ext cx="525721" cy="428640"/>
            <a:chOff x="5426900" y="3064075"/>
            <a:chExt cx="281450" cy="229525"/>
          </a:xfrm>
        </p:grpSpPr>
        <p:sp>
          <p:nvSpPr>
            <p:cNvPr id="805" name="Google Shape;805;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06" name="Google Shape;806;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07" name="Google Shape;807;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08" name="Google Shape;808;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09" name="Google Shape;809;p5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10" name="Google Shape;810;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11" name="Google Shape;811;p5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12" name="Google Shape;812;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13" name="Google Shape;813;p5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7" name="Title 1"/>
          <p:cNvSpPr>
            <a:spLocks noGrp="1"/>
          </p:cNvSpPr>
          <p:nvPr>
            <p:ph type="title"/>
          </p:nvPr>
        </p:nvSpPr>
        <p:spPr>
          <a:xfrm>
            <a:off x="244101" y="103821"/>
            <a:ext cx="7704000" cy="572700"/>
          </a:xfrm>
        </p:spPr>
        <p:txBody>
          <a:bodyPr anchor="ctr"/>
          <a:lstStyle/>
          <a:p>
            <a:pPr>
              <a:lnSpc>
                <a:spcPct val="100000"/>
              </a:lnSpc>
            </a:pPr>
            <a:r>
              <a:rPr lang="en-US" b="1">
                <a:solidFill>
                  <a:srgbClr val="009999"/>
                </a:solidFill>
                <a:latin typeface="+mj-lt"/>
              </a:rPr>
              <a:t>Khái niệm</a:t>
            </a:r>
            <a:endParaRPr lang="en-US" sz="3200" b="1" dirty="0">
              <a:solidFill>
                <a:srgbClr val="009999"/>
              </a:solidFill>
              <a:latin typeface="+mj-lt"/>
            </a:endParaRPr>
          </a:p>
        </p:txBody>
      </p:sp>
      <p:sp>
        <p:nvSpPr>
          <p:cNvPr id="6" name="Rectangle 5"/>
          <p:cNvSpPr/>
          <p:nvPr/>
        </p:nvSpPr>
        <p:spPr>
          <a:xfrm>
            <a:off x="22923" y="1239691"/>
            <a:ext cx="3634590" cy="3890489"/>
          </a:xfrm>
          <a:prstGeom prst="rect">
            <a:avLst/>
          </a:prstGeom>
          <a:solidFill>
            <a:schemeClr val="bg1"/>
          </a:solidFill>
        </p:spPr>
        <p:txBody>
          <a:bodyPr wrap="square">
            <a:spAutoFit/>
          </a:bodyPr>
          <a:lstStyle/>
          <a:p>
            <a:pPr algn="just">
              <a:lnSpc>
                <a:spcPct val="150000"/>
              </a:lnSpc>
            </a:pPr>
            <a:r>
              <a:rPr lang="fr-FR" sz="2800" i="1">
                <a:latin typeface="+mj-lt"/>
                <a:ea typeface="Calibri" panose="020F0502020204030204" pitchFamily="34" charset="0"/>
              </a:rPr>
              <a:t>Khối lượng mol (kí hiệu là M) của một chất là khối lượng tính bằng gam của N nguyên tử hoặc phân tử chất đó. </a:t>
            </a:r>
            <a:endParaRPr lang="en-US" sz="2800" i="1">
              <a:latin typeface="+mj-lt"/>
            </a:endParaRPr>
          </a:p>
        </p:txBody>
      </p:sp>
      <p:cxnSp>
        <p:nvCxnSpPr>
          <p:cNvPr id="59" name="Straight Arrow Connector 58">
            <a:extLst>
              <a:ext uri="{FF2B5EF4-FFF2-40B4-BE49-F238E27FC236}">
                <a16:creationId xmlns:a16="http://schemas.microsoft.com/office/drawing/2014/main" id="{226C3A60-2A91-CF45-E830-1B129D478480}"/>
              </a:ext>
            </a:extLst>
          </p:cNvPr>
          <p:cNvCxnSpPr>
            <a:cxnSpLocks/>
            <a:endCxn id="60" idx="1"/>
          </p:cNvCxnSpPr>
          <p:nvPr/>
        </p:nvCxnSpPr>
        <p:spPr>
          <a:xfrm flipV="1">
            <a:off x="3649278" y="1285431"/>
            <a:ext cx="922722" cy="894977"/>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4">
            <a:extLst>
              <a:ext uri="{FF2B5EF4-FFF2-40B4-BE49-F238E27FC236}">
                <a16:creationId xmlns:a16="http://schemas.microsoft.com/office/drawing/2014/main" id="{028AB912-54A0-851B-B8F8-4970D4A4BDF0}"/>
              </a:ext>
            </a:extLst>
          </p:cNvPr>
          <p:cNvSpPr/>
          <p:nvPr/>
        </p:nvSpPr>
        <p:spPr>
          <a:xfrm>
            <a:off x="4572000" y="567921"/>
            <a:ext cx="3200567" cy="1435019"/>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rgbClr val="000000"/>
                </a:solidFill>
              </a:rPr>
              <a:t>Đơn vị: gam/mol</a:t>
            </a:r>
            <a:endParaRPr lang="vi-VN" sz="2800" i="0" dirty="0">
              <a:solidFill>
                <a:srgbClr val="000000"/>
              </a:solidFill>
              <a:effectLst/>
              <a:latin typeface="Arial" panose="020B0604020202020204" pitchFamily="34" charset="0"/>
              <a:cs typeface="Arial" panose="020B0604020202020204" pitchFamily="34" charset="0"/>
            </a:endParaRPr>
          </a:p>
        </p:txBody>
      </p:sp>
      <p:sp>
        <p:nvSpPr>
          <p:cNvPr id="63" name="Rectangle: Rounded Corners 4">
            <a:extLst>
              <a:ext uri="{FF2B5EF4-FFF2-40B4-BE49-F238E27FC236}">
                <a16:creationId xmlns:a16="http://schemas.microsoft.com/office/drawing/2014/main" id="{028AB912-54A0-851B-B8F8-4970D4A4BDF0}"/>
              </a:ext>
            </a:extLst>
          </p:cNvPr>
          <p:cNvSpPr/>
          <p:nvPr/>
        </p:nvSpPr>
        <p:spPr>
          <a:xfrm>
            <a:off x="4236636" y="2020222"/>
            <a:ext cx="4852484" cy="3007605"/>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800">
                <a:solidFill>
                  <a:srgbClr val="000000"/>
                </a:solidFill>
              </a:rPr>
              <a:t>Khối lượng mol nguyên tử hay phân tử của một chất có </a:t>
            </a:r>
            <a:r>
              <a:rPr lang="fr-FR" sz="2800">
                <a:solidFill>
                  <a:srgbClr val="FF0000"/>
                </a:solidFill>
              </a:rPr>
              <a:t>cùng trị số </a:t>
            </a:r>
            <a:r>
              <a:rPr lang="fr-FR" sz="2800">
                <a:solidFill>
                  <a:srgbClr val="000000"/>
                </a:solidFill>
              </a:rPr>
              <a:t>với khối lượng nguyên tử hay phân tử chất đó tính theo đơn vị amu. </a:t>
            </a:r>
            <a:endParaRPr lang="en-US" sz="2800">
              <a:solidFill>
                <a:srgbClr val="000000"/>
              </a:solidFill>
            </a:endParaRPr>
          </a:p>
        </p:txBody>
      </p:sp>
      <p:cxnSp>
        <p:nvCxnSpPr>
          <p:cNvPr id="65" name="Straight Arrow Connector 64">
            <a:extLst>
              <a:ext uri="{FF2B5EF4-FFF2-40B4-BE49-F238E27FC236}">
                <a16:creationId xmlns:a16="http://schemas.microsoft.com/office/drawing/2014/main" id="{226C3A60-2A91-CF45-E830-1B129D478480}"/>
              </a:ext>
            </a:extLst>
          </p:cNvPr>
          <p:cNvCxnSpPr>
            <a:cxnSpLocks/>
          </p:cNvCxnSpPr>
          <p:nvPr/>
        </p:nvCxnSpPr>
        <p:spPr>
          <a:xfrm>
            <a:off x="3679689" y="2770375"/>
            <a:ext cx="550181" cy="738235"/>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500"/>
                                        <p:tgtEl>
                                          <p:spTgt spid="5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barn(inVertical)">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 grpId="0" animBg="1"/>
      <p:bldP spid="60"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51" name="Google Shape;873;p52"/>
          <p:cNvSpPr/>
          <p:nvPr/>
        </p:nvSpPr>
        <p:spPr>
          <a:xfrm>
            <a:off x="343358" y="428625"/>
            <a:ext cx="8472030" cy="44362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5"/>
          <p:cNvSpPr/>
          <p:nvPr/>
        </p:nvSpPr>
        <p:spPr>
          <a:xfrm>
            <a:off x="509354" y="343014"/>
            <a:ext cx="3888776" cy="21014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just">
              <a:lnSpc>
                <a:spcPct val="150000"/>
              </a:lnSpc>
            </a:pPr>
            <a:r>
              <a:rPr lang="fr-FR" sz="2400"/>
              <a:t>Khối lượng nguyên tử Na là 23 amu</a:t>
            </a:r>
            <a:r>
              <a:rPr lang="fr-FR" sz="2400">
                <a:sym typeface="Symbol" panose="05050102010706020507" pitchFamily="18" charset="2"/>
              </a:rPr>
              <a:t>  K</a:t>
            </a:r>
            <a:r>
              <a:rPr lang="fr-FR" sz="2400"/>
              <a:t>hối lượng mol nguyên tử Na: </a:t>
            </a:r>
          </a:p>
          <a:p>
            <a:pPr lvl="0" algn="just">
              <a:lnSpc>
                <a:spcPct val="150000"/>
              </a:lnSpc>
            </a:pPr>
            <a:r>
              <a:rPr lang="fr-FR" sz="2400" i="1">
                <a:solidFill>
                  <a:srgbClr val="0000CC"/>
                </a:solidFill>
              </a:rPr>
              <a:t>M</a:t>
            </a:r>
            <a:r>
              <a:rPr lang="fr-FR" sz="2400" i="1" baseline="-25000">
                <a:solidFill>
                  <a:srgbClr val="0000CC"/>
                </a:solidFill>
              </a:rPr>
              <a:t>Na</a:t>
            </a:r>
            <a:r>
              <a:rPr lang="fr-FR" sz="2400" i="1">
                <a:solidFill>
                  <a:srgbClr val="0000CC"/>
                </a:solidFill>
              </a:rPr>
              <a:t> = 23 g/mol </a:t>
            </a:r>
            <a:endParaRPr sz="2400" i="1">
              <a:solidFill>
                <a:srgbClr val="0000CC"/>
              </a:solidFill>
            </a:endParaRPr>
          </a:p>
        </p:txBody>
      </p:sp>
      <p:sp>
        <p:nvSpPr>
          <p:cNvPr id="1072" name="Google Shape;1072;p55"/>
          <p:cNvSpPr/>
          <p:nvPr/>
        </p:nvSpPr>
        <p:spPr>
          <a:xfrm>
            <a:off x="664726" y="2788477"/>
            <a:ext cx="3888776" cy="216202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lumMod val="75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fr-FR" sz="2400"/>
              <a:t>Khối lượng phân tử HCl là 36,5 amu</a:t>
            </a:r>
            <a:r>
              <a:rPr lang="fr-FR" sz="2400">
                <a:sym typeface="Symbol" panose="05050102010706020507" pitchFamily="18" charset="2"/>
              </a:rPr>
              <a:t>  K</a:t>
            </a:r>
            <a:r>
              <a:rPr lang="fr-FR" sz="2400"/>
              <a:t>hối lượng mol phân tử HCl: </a:t>
            </a:r>
          </a:p>
          <a:p>
            <a:pPr algn="just">
              <a:lnSpc>
                <a:spcPct val="150000"/>
              </a:lnSpc>
            </a:pPr>
            <a:r>
              <a:rPr lang="fr-FR" sz="2400" i="1">
                <a:solidFill>
                  <a:srgbClr val="0000CC"/>
                </a:solidFill>
              </a:rPr>
              <a:t>M</a:t>
            </a:r>
            <a:r>
              <a:rPr lang="fr-FR" sz="2400" i="1" baseline="-25000">
                <a:solidFill>
                  <a:srgbClr val="0000CC"/>
                </a:solidFill>
              </a:rPr>
              <a:t>HCl</a:t>
            </a:r>
            <a:r>
              <a:rPr lang="fr-FR" sz="2400" i="1">
                <a:solidFill>
                  <a:srgbClr val="0000CC"/>
                </a:solidFill>
              </a:rPr>
              <a:t> = 36,5 g/mol </a:t>
            </a:r>
            <a:endParaRPr lang="en-US" sz="2400" i="1">
              <a:solidFill>
                <a:srgbClr val="0000CC"/>
              </a:solidFill>
            </a:endParaRPr>
          </a:p>
        </p:txBody>
      </p:sp>
      <p:cxnSp>
        <p:nvCxnSpPr>
          <p:cNvPr id="1092" name="Google Shape;1092;p55"/>
          <p:cNvCxnSpPr>
            <a:cxnSpLocks/>
          </p:cNvCxnSpPr>
          <p:nvPr/>
        </p:nvCxnSpPr>
        <p:spPr>
          <a:xfrm>
            <a:off x="3785069" y="1555656"/>
            <a:ext cx="1755189" cy="570856"/>
          </a:xfrm>
          <a:prstGeom prst="curvedConnector3">
            <a:avLst>
              <a:gd name="adj1" fmla="val 50000"/>
            </a:avLst>
          </a:prstGeom>
          <a:noFill/>
          <a:ln w="28575" cap="flat" cmpd="sng">
            <a:solidFill>
              <a:schemeClr val="accent1"/>
            </a:solidFill>
            <a:prstDash val="solid"/>
            <a:round/>
            <a:headEnd type="none" w="med" len="med"/>
            <a:tailEnd type="oval" w="med" len="med"/>
          </a:ln>
        </p:spPr>
      </p:cxnSp>
      <p:cxnSp>
        <p:nvCxnSpPr>
          <p:cNvPr id="1093" name="Google Shape;1093;p55"/>
          <p:cNvCxnSpPr>
            <a:cxnSpLocks/>
          </p:cNvCxnSpPr>
          <p:nvPr/>
        </p:nvCxnSpPr>
        <p:spPr>
          <a:xfrm flipV="1">
            <a:off x="3785069" y="2893441"/>
            <a:ext cx="1860819" cy="464122"/>
          </a:xfrm>
          <a:prstGeom prst="curvedConnector3">
            <a:avLst>
              <a:gd name="adj1" fmla="val 50000"/>
            </a:avLst>
          </a:prstGeom>
          <a:noFill/>
          <a:ln w="28575" cap="flat" cmpd="sng">
            <a:solidFill>
              <a:schemeClr val="accent4">
                <a:lumMod val="75000"/>
              </a:schemeClr>
            </a:solidFill>
            <a:prstDash val="solid"/>
            <a:round/>
            <a:headEnd type="none" w="med" len="med"/>
            <a:tailEnd type="oval" w="med" len="med"/>
          </a:ln>
        </p:spPr>
      </p:cxnSp>
      <p:grpSp>
        <p:nvGrpSpPr>
          <p:cNvPr id="1102" name="Google Shape;1102;p55"/>
          <p:cNvGrpSpPr/>
          <p:nvPr/>
        </p:nvGrpSpPr>
        <p:grpSpPr>
          <a:xfrm flipH="1">
            <a:off x="8271004" y="372784"/>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roup 34"/>
          <p:cNvGrpSpPr/>
          <p:nvPr/>
        </p:nvGrpSpPr>
        <p:grpSpPr>
          <a:xfrm>
            <a:off x="5321934" y="918877"/>
            <a:ext cx="1216029" cy="3483241"/>
            <a:chOff x="3970612" y="1089768"/>
            <a:chExt cx="1216029" cy="3483241"/>
          </a:xfrm>
        </p:grpSpPr>
        <p:pic>
          <p:nvPicPr>
            <p:cNvPr id="52"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70612" y="1555656"/>
              <a:ext cx="1216029" cy="3017353"/>
            </a:xfrm>
            <a:prstGeom prst="rect">
              <a:avLst/>
            </a:prstGeom>
            <a:effectLst>
              <a:outerShdw blurRad="50800" dist="38100" dir="2700000" algn="tl" rotWithShape="0">
                <a:prstClr val="black">
                  <a:alpha val="40000"/>
                </a:prstClr>
              </a:outerShdw>
            </a:effectLst>
          </p:spPr>
        </p:pic>
        <p:sp>
          <p:nvSpPr>
            <p:cNvPr id="33" name="Rectangle 32"/>
            <p:cNvSpPr/>
            <p:nvPr/>
          </p:nvSpPr>
          <p:spPr>
            <a:xfrm>
              <a:off x="4188936" y="1089768"/>
              <a:ext cx="779381" cy="384721"/>
            </a:xfrm>
            <a:prstGeom prst="rect">
              <a:avLst/>
            </a:prstGeom>
          </p:spPr>
          <p:txBody>
            <a:bodyPr wrap="none">
              <a:spAutoFit/>
            </a:bodyPr>
            <a:lstStyle/>
            <a:p>
              <a:pPr algn="ctr"/>
              <a:r>
                <a:rPr lang="fr-FR" sz="1900" b="1">
                  <a:ea typeface="Calibri" panose="020F0502020204030204" pitchFamily="34" charset="0"/>
                  <a:cs typeface="Times New Roman" panose="02020603050405020304" pitchFamily="18" charset="0"/>
                </a:rPr>
                <a:t>Ví dụ</a:t>
              </a:r>
              <a:endParaRPr lang="en-US" sz="19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92"/>
                                        </p:tgtEl>
                                        <p:attrNameLst>
                                          <p:attrName>style.visibility</p:attrName>
                                        </p:attrNameLst>
                                      </p:cBhvr>
                                      <p:to>
                                        <p:strVal val="visible"/>
                                      </p:to>
                                    </p:set>
                                    <p:animEffect transition="in" filter="wipe(right)">
                                      <p:cBhvr>
                                        <p:cTn id="12" dur="500"/>
                                        <p:tgtEl>
                                          <p:spTgt spid="1092"/>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071"/>
                                        </p:tgtEl>
                                        <p:attrNameLst>
                                          <p:attrName>style.visibility</p:attrName>
                                        </p:attrNameLst>
                                      </p:cBhvr>
                                      <p:to>
                                        <p:strVal val="visible"/>
                                      </p:to>
                                    </p:set>
                                    <p:animEffect transition="in" filter="dissolve">
                                      <p:cBhvr>
                                        <p:cTn id="16" dur="500"/>
                                        <p:tgtEl>
                                          <p:spTgt spid="10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093"/>
                                        </p:tgtEl>
                                        <p:attrNameLst>
                                          <p:attrName>style.visibility</p:attrName>
                                        </p:attrNameLst>
                                      </p:cBhvr>
                                      <p:to>
                                        <p:strVal val="visible"/>
                                      </p:to>
                                    </p:set>
                                    <p:animEffect transition="in" filter="wipe(right)">
                                      <p:cBhvr>
                                        <p:cTn id="21" dur="500"/>
                                        <p:tgtEl>
                                          <p:spTgt spid="1093"/>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072"/>
                                        </p:tgtEl>
                                        <p:attrNameLst>
                                          <p:attrName>style.visibility</p:attrName>
                                        </p:attrNameLst>
                                      </p:cBhvr>
                                      <p:to>
                                        <p:strVal val="visible"/>
                                      </p:to>
                                    </p:set>
                                    <p:animEffect transition="in" filter="dissolve">
                                      <p:cBhvr>
                                        <p:cTn id="25" dur="5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animBg="1"/>
      <p:bldP spid="10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825642" y="30381"/>
            <a:ext cx="7704000" cy="572700"/>
          </a:xfrm>
          <a:solidFill>
            <a:schemeClr val="bg1"/>
          </a:solidFill>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406115" y="433572"/>
            <a:ext cx="8557132" cy="1685846"/>
          </a:xfrm>
          <a:prstGeom prst="rect">
            <a:avLst/>
          </a:prstGeom>
          <a:solidFill>
            <a:schemeClr val="bg1"/>
          </a:solidFill>
        </p:spPr>
        <p:txBody>
          <a:bodyPr wrap="square">
            <a:spAutoFit/>
          </a:bodyPr>
          <a:lstStyle/>
          <a:p>
            <a:pPr algn="just">
              <a:lnSpc>
                <a:spcPct val="150000"/>
              </a:lnSpc>
            </a:pPr>
            <a:r>
              <a:rPr lang="fr-FR" sz="2400" b="1">
                <a:solidFill>
                  <a:srgbClr val="FF0000"/>
                </a:solidFill>
                <a:latin typeface="+mj-lt"/>
                <a:ea typeface="Times New Roman" panose="02020603050405020304" pitchFamily="18" charset="0"/>
                <a:cs typeface="Times New Roman" panose="02020603050405020304" pitchFamily="18" charset="0"/>
              </a:rPr>
              <a:t>Câu hỏi 2 (SGK tr.28). </a:t>
            </a:r>
            <a:r>
              <a:rPr lang="fr-FR" sz="2400">
                <a:latin typeface="+mj-lt"/>
              </a:rPr>
              <a:t>Quan sát hình 4.3, cho biết khối lượng 1 mol nguyên tử đồng và khối lượng 1 mol phân tử sodium chloride?</a:t>
            </a:r>
            <a:endParaRPr lang="en-US" sz="240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42" y="2152161"/>
            <a:ext cx="4073236" cy="2180168"/>
          </a:xfrm>
          <a:prstGeom prst="rect">
            <a:avLst/>
          </a:prstGeom>
          <a:effectLst>
            <a:outerShdw blurRad="50800" dist="38100" dir="2700000" algn="tl" rotWithShape="0">
              <a:prstClr val="black">
                <a:alpha val="40000"/>
              </a:prstClr>
            </a:outerShdw>
          </a:effectLst>
        </p:spPr>
      </p:pic>
      <p:sp>
        <p:nvSpPr>
          <p:cNvPr id="2" name="Rectangle 2">
            <a:extLst>
              <a:ext uri="{FF2B5EF4-FFF2-40B4-BE49-F238E27FC236}">
                <a16:creationId xmlns:a16="http://schemas.microsoft.com/office/drawing/2014/main" id="{2FA23B3D-CC61-2548-0543-673ADDA0F575}"/>
              </a:ext>
            </a:extLst>
          </p:cNvPr>
          <p:cNvSpPr/>
          <p:nvPr/>
        </p:nvSpPr>
        <p:spPr>
          <a:xfrm>
            <a:off x="61601" y="4237772"/>
            <a:ext cx="3104720" cy="577850"/>
          </a:xfrm>
          <a:prstGeom prst="rect">
            <a:avLst/>
          </a:prstGeom>
        </p:spPr>
        <p:txBody>
          <a:bodyPr wrap="square" anchor="ctr">
            <a:spAutoFit/>
          </a:bodyPr>
          <a:lstStyle/>
          <a:p>
            <a:pPr algn="ctr">
              <a:lnSpc>
                <a:spcPct val="150000"/>
              </a:lnSpc>
            </a:pPr>
            <a:r>
              <a:rPr lang="fr-FR" sz="2400" i="1"/>
              <a:t>M</a:t>
            </a:r>
            <a:r>
              <a:rPr lang="fr-FR" sz="2400" i="1" baseline="-25000"/>
              <a:t>Cu</a:t>
            </a:r>
            <a:r>
              <a:rPr lang="fr-FR" sz="2400" i="1"/>
              <a:t> = 64 g/mol</a:t>
            </a:r>
            <a:endParaRPr lang="en-US" sz="2400" i="1"/>
          </a:p>
        </p:txBody>
      </p:sp>
      <p:sp>
        <p:nvSpPr>
          <p:cNvPr id="5" name="Rectangle 3">
            <a:extLst>
              <a:ext uri="{FF2B5EF4-FFF2-40B4-BE49-F238E27FC236}">
                <a16:creationId xmlns:a16="http://schemas.microsoft.com/office/drawing/2014/main" id="{4AEA068C-08C7-E714-5FC6-6BDC121C1E4B}"/>
              </a:ext>
            </a:extLst>
          </p:cNvPr>
          <p:cNvSpPr/>
          <p:nvPr/>
        </p:nvSpPr>
        <p:spPr>
          <a:xfrm>
            <a:off x="2370383" y="4205029"/>
            <a:ext cx="3863670" cy="577850"/>
          </a:xfrm>
          <a:prstGeom prst="rect">
            <a:avLst/>
          </a:prstGeom>
        </p:spPr>
        <p:txBody>
          <a:bodyPr wrap="square" anchor="ctr">
            <a:spAutoFit/>
          </a:bodyPr>
          <a:lstStyle/>
          <a:p>
            <a:pPr algn="ctr">
              <a:lnSpc>
                <a:spcPct val="150000"/>
              </a:lnSpc>
            </a:pPr>
            <a:r>
              <a:rPr lang="fr-FR" sz="2400" i="1"/>
              <a:t>M</a:t>
            </a:r>
            <a:r>
              <a:rPr lang="fr-FR" sz="2400" i="1" baseline="-25000"/>
              <a:t>NaCl</a:t>
            </a:r>
            <a:r>
              <a:rPr lang="fr-FR" sz="2400" i="1"/>
              <a:t> = 58,5 g/mol</a:t>
            </a:r>
            <a:endParaRPr lang="en-US" sz="2400" i="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353438" y="885904"/>
            <a:ext cx="7559303" cy="1685846"/>
          </a:xfrm>
          <a:prstGeom prst="rect">
            <a:avLst/>
          </a:prstGeom>
        </p:spPr>
        <p:txBody>
          <a:bodyPr wrap="square">
            <a:spAutoFit/>
          </a:bodyPr>
          <a:lstStyle/>
          <a:p>
            <a:pPr algn="just">
              <a:lnSpc>
                <a:spcPct val="150000"/>
              </a:lnSpc>
            </a:pPr>
            <a:r>
              <a:rPr lang="fr-FR" sz="2400" b="1">
                <a:solidFill>
                  <a:srgbClr val="FF0000"/>
                </a:solidFill>
                <a:latin typeface="+mj-lt"/>
                <a:ea typeface="Times New Roman" panose="02020603050405020304" pitchFamily="18" charset="0"/>
                <a:cs typeface="Times New Roman" panose="02020603050405020304" pitchFamily="18" charset="0"/>
              </a:rPr>
              <a:t>Câu hỏi 3 (SGK tr.28). </a:t>
            </a:r>
            <a:r>
              <a:rPr lang="fr-FR" sz="2400"/>
              <a:t>Dựa vào bảng tuần hoàn các nguyên tố hóa học, cho biết khối lượng mol nguyên tử hydrogen, nitrogen và magnesium?</a:t>
            </a:r>
            <a:endParaRPr lang="en-US" sz="2400">
              <a:latin typeface="+mj-lt"/>
            </a:endParaRPr>
          </a:p>
        </p:txBody>
      </p:sp>
      <p:sp>
        <p:nvSpPr>
          <p:cNvPr id="18" name="Rounded Rectangle 17"/>
          <p:cNvSpPr/>
          <p:nvPr/>
        </p:nvSpPr>
        <p:spPr>
          <a:xfrm>
            <a:off x="571567"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hydrogen: M</a:t>
            </a:r>
            <a:r>
              <a:rPr lang="fr-FR" sz="1800" baseline="-25000">
                <a:solidFill>
                  <a:srgbClr val="000000"/>
                </a:solidFill>
              </a:rPr>
              <a:t>H</a:t>
            </a:r>
            <a:r>
              <a:rPr lang="fr-FR" sz="1800">
                <a:solidFill>
                  <a:srgbClr val="000000"/>
                </a:solidFill>
              </a:rPr>
              <a:t> = 1 g/mol</a:t>
            </a:r>
            <a:endParaRPr lang="en-US" sz="18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3236909"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nitrogen: M</a:t>
            </a:r>
            <a:r>
              <a:rPr lang="fr-FR" sz="1800" baseline="-25000">
                <a:solidFill>
                  <a:srgbClr val="000000"/>
                </a:solidFill>
              </a:rPr>
              <a:t>N</a:t>
            </a:r>
            <a:r>
              <a:rPr lang="fr-FR" sz="1800">
                <a:solidFill>
                  <a:srgbClr val="000000"/>
                </a:solidFill>
              </a:rPr>
              <a:t> = 14 g/mol</a:t>
            </a:r>
            <a:endParaRPr lang="en-US" sz="1800" dirty="0">
              <a:solidFill>
                <a:srgbClr val="000000"/>
              </a:solidFill>
              <a:latin typeface="Arial" panose="020B0604020202020204" pitchFamily="34" charset="0"/>
              <a:cs typeface="Arial" panose="020B0604020202020204" pitchFamily="34" charset="0"/>
            </a:endParaRPr>
          </a:p>
        </p:txBody>
      </p:sp>
      <p:sp>
        <p:nvSpPr>
          <p:cNvPr id="20" name="Rounded Rectangle 19"/>
          <p:cNvSpPr/>
          <p:nvPr/>
        </p:nvSpPr>
        <p:spPr>
          <a:xfrm>
            <a:off x="5902252" y="2665107"/>
            <a:ext cx="2680640"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magnesium: M</a:t>
            </a:r>
            <a:r>
              <a:rPr lang="fr-FR" sz="1800" baseline="-25000">
                <a:solidFill>
                  <a:srgbClr val="000000"/>
                </a:solidFill>
              </a:rPr>
              <a:t>Mg </a:t>
            </a:r>
            <a:r>
              <a:rPr lang="fr-FR" sz="1800">
                <a:solidFill>
                  <a:srgbClr val="000000"/>
                </a:solidFill>
              </a:rPr>
              <a:t>= 24 g/mol</a:t>
            </a:r>
            <a:endParaRPr lang="en-US" sz="1800">
              <a:solidFill>
                <a:srgbClr val="000000"/>
              </a:solidFill>
            </a:endParaRPr>
          </a:p>
        </p:txBody>
      </p:sp>
    </p:spTree>
    <p:extLst>
      <p:ext uri="{BB962C8B-B14F-4D97-AF65-F5344CB8AC3E}">
        <p14:creationId xmlns:p14="http://schemas.microsoft.com/office/powerpoint/2010/main" val="2899071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0" name="TextBox 4">
            <a:extLst>
              <a:ext uri="{FF2B5EF4-FFF2-40B4-BE49-F238E27FC236}">
                <a16:creationId xmlns:a16="http://schemas.microsoft.com/office/drawing/2014/main" id="{3EAA8291-3670-AEA9-5F80-62884D9ED676}"/>
              </a:ext>
            </a:extLst>
          </p:cNvPr>
          <p:cNvSpPr txBox="1"/>
          <p:nvPr/>
        </p:nvSpPr>
        <p:spPr>
          <a:xfrm>
            <a:off x="1006774" y="41304"/>
            <a:ext cx="8137226" cy="1602618"/>
          </a:xfrm>
          <a:prstGeom prst="rect">
            <a:avLst/>
          </a:prstGeom>
          <a:solidFill>
            <a:schemeClr val="bg1"/>
          </a:solidFill>
        </p:spPr>
        <p:txBody>
          <a:bodyPr wrap="square" lIns="0" tIns="0" rIns="0" bIns="0" rtlCol="0" anchor="ctr">
            <a:spAutoFit/>
          </a:bodyPr>
          <a:lstStyle/>
          <a:p>
            <a:pPr algn="ctr">
              <a:lnSpc>
                <a:spcPct val="150000"/>
              </a:lnSpc>
            </a:pPr>
            <a:r>
              <a:rPr lang="en-US" sz="3700" b="1">
                <a:solidFill>
                  <a:srgbClr val="FF0000"/>
                </a:solidFill>
                <a:latin typeface="Arial" panose="020B0604020202020204" pitchFamily="34" charset="0"/>
                <a:cs typeface="Arial" panose="020B0604020202020204" pitchFamily="34" charset="0"/>
              </a:rPr>
              <a:t>CHUYỂN ĐỔI GIỮA SỐ MOL CHẤT VÀ KHỐI LƯỢNG</a:t>
            </a:r>
            <a:endParaRPr lang="vi-VN" sz="3700" b="1">
              <a:solidFill>
                <a:srgbClr val="FF0000"/>
              </a:solidFill>
              <a:cs typeface="Arial" panose="020B0604020202020204" pitchFamily="34" charset="0"/>
            </a:endParaRPr>
          </a:p>
        </p:txBody>
      </p:sp>
      <p:grpSp>
        <p:nvGrpSpPr>
          <p:cNvPr id="103" name="Google Shape;583;p47"/>
          <p:cNvGrpSpPr/>
          <p:nvPr/>
        </p:nvGrpSpPr>
        <p:grpSpPr>
          <a:xfrm>
            <a:off x="7492673" y="1028694"/>
            <a:ext cx="316000" cy="403512"/>
            <a:chOff x="5905475" y="2032050"/>
            <a:chExt cx="454350" cy="580175"/>
          </a:xfrm>
        </p:grpSpPr>
        <p:sp>
          <p:nvSpPr>
            <p:cNvPr id="10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590;p47"/>
          <p:cNvGrpSpPr/>
          <p:nvPr/>
        </p:nvGrpSpPr>
        <p:grpSpPr>
          <a:xfrm>
            <a:off x="1323149" y="3432949"/>
            <a:ext cx="125337" cy="183555"/>
            <a:chOff x="7509313" y="3231788"/>
            <a:chExt cx="249575" cy="365575"/>
          </a:xfrm>
        </p:grpSpPr>
        <p:sp>
          <p:nvSpPr>
            <p:cNvPr id="11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594;p47"/>
          <p:cNvGrpSpPr/>
          <p:nvPr/>
        </p:nvGrpSpPr>
        <p:grpSpPr>
          <a:xfrm>
            <a:off x="7428780" y="3736660"/>
            <a:ext cx="928708" cy="1032091"/>
            <a:chOff x="5117700" y="3973625"/>
            <a:chExt cx="956150" cy="1062588"/>
          </a:xfrm>
        </p:grpSpPr>
        <p:sp>
          <p:nvSpPr>
            <p:cNvPr id="11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619;p47"/>
          <p:cNvGrpSpPr/>
          <p:nvPr/>
        </p:nvGrpSpPr>
        <p:grpSpPr>
          <a:xfrm rot="5973186">
            <a:off x="983325" y="923078"/>
            <a:ext cx="525721" cy="428640"/>
            <a:chOff x="5426900" y="3064075"/>
            <a:chExt cx="281450" cy="229525"/>
          </a:xfrm>
        </p:grpSpPr>
        <p:sp>
          <p:nvSpPr>
            <p:cNvPr id="14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Oval 3"/>
          <p:cNvSpPr/>
          <p:nvPr/>
        </p:nvSpPr>
        <p:spPr>
          <a:xfrm>
            <a:off x="210703" y="119064"/>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0000"/>
                </a:solidFill>
              </a:rPr>
              <a:t>III</a:t>
            </a:r>
          </a:p>
        </p:txBody>
      </p:sp>
    </p:spTree>
    <p:extLst>
      <p:ext uri="{BB962C8B-B14F-4D97-AF65-F5344CB8AC3E}">
        <p14:creationId xmlns:p14="http://schemas.microsoft.com/office/powerpoint/2010/main" val="39440198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803" name="Google Shape;1803;p66"/>
          <p:cNvGrpSpPr/>
          <p:nvPr/>
        </p:nvGrpSpPr>
        <p:grpSpPr>
          <a:xfrm>
            <a:off x="8359848" y="1497365"/>
            <a:ext cx="320453" cy="409255"/>
            <a:chOff x="5905475" y="2032050"/>
            <a:chExt cx="454350" cy="580175"/>
          </a:xfrm>
        </p:grpSpPr>
        <p:sp>
          <p:nvSpPr>
            <p:cNvPr id="1804" name="Google Shape;1804;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66"/>
          <p:cNvGrpSpPr/>
          <p:nvPr/>
        </p:nvGrpSpPr>
        <p:grpSpPr>
          <a:xfrm>
            <a:off x="1429171" y="642494"/>
            <a:ext cx="244304" cy="306056"/>
            <a:chOff x="7249250" y="2312150"/>
            <a:chExt cx="433317" cy="542846"/>
          </a:xfrm>
        </p:grpSpPr>
        <p:sp>
          <p:nvSpPr>
            <p:cNvPr id="1811" name="Google Shape;1811;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66"/>
          <p:cNvGrpSpPr/>
          <p:nvPr/>
        </p:nvGrpSpPr>
        <p:grpSpPr>
          <a:xfrm rot="5973200">
            <a:off x="440726" y="4514666"/>
            <a:ext cx="547584" cy="446469"/>
            <a:chOff x="5426900" y="3064075"/>
            <a:chExt cx="281450" cy="229525"/>
          </a:xfrm>
        </p:grpSpPr>
        <p:sp>
          <p:nvSpPr>
            <p:cNvPr id="1815" name="Google Shape;1815;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Rounded Rectangle 91"/>
          <p:cNvSpPr/>
          <p:nvPr/>
        </p:nvSpPr>
        <p:spPr>
          <a:xfrm>
            <a:off x="0" y="-170901"/>
            <a:ext cx="8825023" cy="263443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800" b="1">
                <a:solidFill>
                  <a:srgbClr val="FF0000"/>
                </a:solidFill>
              </a:rPr>
              <a:t>Ví dụ (SGK tr.29):</a:t>
            </a:r>
            <a:endParaRPr lang="en-US" sz="2800" b="1">
              <a:solidFill>
                <a:srgbClr val="FF0000"/>
              </a:solidFill>
            </a:endParaRPr>
          </a:p>
          <a:p>
            <a:pPr algn="just">
              <a:lnSpc>
                <a:spcPct val="150000"/>
              </a:lnSpc>
            </a:pPr>
            <a:r>
              <a:rPr lang="fr-FR" sz="2800">
                <a:solidFill>
                  <a:srgbClr val="000000"/>
                </a:solidFill>
              </a:rPr>
              <a:t>Đốt cháy hoàn toàn 6 gam carbon trong khí oxygen. Tính số mol carbon đã bị đốt cháy, biết khối lượng mol của carbon là 12 gam/mol?</a:t>
            </a:r>
            <a:endParaRPr lang="en-US" sz="2800">
              <a:solidFill>
                <a:srgbClr val="000000"/>
              </a:solidFill>
            </a:endParaRPr>
          </a:p>
        </p:txBody>
      </p:sp>
      <p:sp>
        <p:nvSpPr>
          <p:cNvPr id="4" name="Rounded Rectangle 91">
            <a:extLst>
              <a:ext uri="{FF2B5EF4-FFF2-40B4-BE49-F238E27FC236}">
                <a16:creationId xmlns:a16="http://schemas.microsoft.com/office/drawing/2014/main" id="{C3225EB3-0343-364A-DAB2-4CBC73EC54B0}"/>
              </a:ext>
            </a:extLst>
          </p:cNvPr>
          <p:cNvSpPr/>
          <p:nvPr/>
        </p:nvSpPr>
        <p:spPr>
          <a:xfrm>
            <a:off x="326652" y="2504478"/>
            <a:ext cx="8742920" cy="2435089"/>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a:solidFill>
                  <a:srgbClr val="0000CC"/>
                </a:solidFill>
              </a:rPr>
              <a:t>Gợi ý:</a:t>
            </a:r>
          </a:p>
          <a:p>
            <a:pPr marL="285750" indent="-285750" algn="just">
              <a:lnSpc>
                <a:spcPct val="150000"/>
              </a:lnSpc>
              <a:buFont typeface="Arial" panose="020B0604020202020204" pitchFamily="34" charset="0"/>
              <a:buChar char="•"/>
            </a:pPr>
            <a:r>
              <a:rPr lang="fr-FR" sz="2400">
                <a:solidFill>
                  <a:srgbClr val="0000CC"/>
                </a:solidFill>
              </a:rPr>
              <a:t>1 mol carbon nặng bao nhiêu gam?</a:t>
            </a:r>
          </a:p>
          <a:p>
            <a:pPr marL="285750" indent="-285750" algn="just">
              <a:lnSpc>
                <a:spcPct val="150000"/>
              </a:lnSpc>
              <a:buFont typeface="Arial" panose="020B0604020202020204" pitchFamily="34" charset="0"/>
              <a:buChar char="•"/>
            </a:pPr>
            <a:r>
              <a:rPr lang="fr-FR" sz="2400">
                <a:solidFill>
                  <a:srgbClr val="0000CC"/>
                </a:solidFill>
              </a:rPr>
              <a:t>Gọi n là số mol carbon cần tìm thì n mol carbon nặng bao nhiêu gam?</a:t>
            </a:r>
          </a:p>
          <a:p>
            <a:pPr marL="285750" indent="-285750" algn="just">
              <a:lnSpc>
                <a:spcPct val="150000"/>
              </a:lnSpc>
              <a:buFont typeface="Arial" panose="020B0604020202020204" pitchFamily="34" charset="0"/>
              <a:buChar char="•"/>
            </a:pPr>
            <a:r>
              <a:rPr lang="fr-FR" sz="2400">
                <a:solidFill>
                  <a:srgbClr val="0000CC"/>
                </a:solidFill>
              </a:rPr>
              <a:t>Tính n như thế nào? </a:t>
            </a:r>
            <a:endParaRPr lang="en-US" sz="2400">
              <a:solidFill>
                <a:srgbClr val="0000CC"/>
              </a:solidFill>
            </a:endParaRPr>
          </a:p>
        </p:txBody>
      </p:sp>
      <p:sp>
        <p:nvSpPr>
          <p:cNvPr id="5" name="Rectangle 1">
            <a:extLst>
              <a:ext uri="{FF2B5EF4-FFF2-40B4-BE49-F238E27FC236}">
                <a16:creationId xmlns:a16="http://schemas.microsoft.com/office/drawing/2014/main" id="{E46F2CEF-8852-0681-548B-3C616946E714}"/>
              </a:ext>
            </a:extLst>
          </p:cNvPr>
          <p:cNvSpPr/>
          <p:nvPr/>
        </p:nvSpPr>
        <p:spPr>
          <a:xfrm>
            <a:off x="6716111" y="3000449"/>
            <a:ext cx="1410262" cy="461665"/>
          </a:xfrm>
          <a:prstGeom prst="rect">
            <a:avLst/>
          </a:prstGeom>
        </p:spPr>
        <p:txBody>
          <a:bodyPr wrap="square">
            <a:spAutoFit/>
          </a:bodyPr>
          <a:lstStyle/>
          <a:p>
            <a:r>
              <a:rPr lang="fr-FR" sz="2400">
                <a:solidFill>
                  <a:srgbClr val="FF0000"/>
                </a:solidFill>
                <a:latin typeface="+mj-lt"/>
                <a:ea typeface="Calibri" panose="020F0502020204030204" pitchFamily="34" charset="0"/>
              </a:rPr>
              <a:t>12 gam</a:t>
            </a:r>
            <a:endParaRPr lang="en-US" sz="2400">
              <a:solidFill>
                <a:srgbClr val="FF0000"/>
              </a:solidFill>
              <a:latin typeface="+mj-lt"/>
            </a:endParaRPr>
          </a:p>
        </p:txBody>
      </p:sp>
      <p:sp>
        <p:nvSpPr>
          <p:cNvPr id="6" name="Right Arrow 26">
            <a:extLst>
              <a:ext uri="{FF2B5EF4-FFF2-40B4-BE49-F238E27FC236}">
                <a16:creationId xmlns:a16="http://schemas.microsoft.com/office/drawing/2014/main" id="{FB1E0BFE-AB0D-1D2E-7191-6AE5E76DCB7C}"/>
              </a:ext>
            </a:extLst>
          </p:cNvPr>
          <p:cNvSpPr/>
          <p:nvPr/>
        </p:nvSpPr>
        <p:spPr>
          <a:xfrm>
            <a:off x="6022197" y="3014118"/>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27">
            <a:extLst>
              <a:ext uri="{FF2B5EF4-FFF2-40B4-BE49-F238E27FC236}">
                <a16:creationId xmlns:a16="http://schemas.microsoft.com/office/drawing/2014/main" id="{FB4EE392-8438-32FC-FE0D-21C4FD6B529F}"/>
              </a:ext>
            </a:extLst>
          </p:cNvPr>
          <p:cNvSpPr/>
          <p:nvPr/>
        </p:nvSpPr>
        <p:spPr>
          <a:xfrm>
            <a:off x="6843399" y="3975485"/>
            <a:ext cx="1548487" cy="461665"/>
          </a:xfrm>
          <a:prstGeom prst="rect">
            <a:avLst/>
          </a:prstGeom>
        </p:spPr>
        <p:txBody>
          <a:bodyPr wrap="square">
            <a:spAutoFit/>
          </a:bodyPr>
          <a:lstStyle/>
          <a:p>
            <a:r>
              <a:rPr lang="fr-FR" sz="2400">
                <a:solidFill>
                  <a:srgbClr val="FF0000"/>
                </a:solidFill>
                <a:latin typeface="+mj-lt"/>
                <a:ea typeface="Calibri" panose="020F0502020204030204" pitchFamily="34" charset="0"/>
              </a:rPr>
              <a:t>6 gam</a:t>
            </a:r>
            <a:endParaRPr lang="en-US" sz="2400">
              <a:solidFill>
                <a:srgbClr val="FF0000"/>
              </a:solidFill>
              <a:latin typeface="+mj-lt"/>
            </a:endParaRPr>
          </a:p>
        </p:txBody>
      </p:sp>
      <p:sp>
        <p:nvSpPr>
          <p:cNvPr id="8" name="Right Arrow 28">
            <a:extLst>
              <a:ext uri="{FF2B5EF4-FFF2-40B4-BE49-F238E27FC236}">
                <a16:creationId xmlns:a16="http://schemas.microsoft.com/office/drawing/2014/main" id="{333F6ED6-E621-E5BB-96F1-248CA0BB5203}"/>
              </a:ext>
            </a:extLst>
          </p:cNvPr>
          <p:cNvSpPr/>
          <p:nvPr/>
        </p:nvSpPr>
        <p:spPr>
          <a:xfrm>
            <a:off x="5878776" y="4016885"/>
            <a:ext cx="74727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400">
              <a:solidFill>
                <a:srgbClr val="FF0000"/>
              </a:solidFill>
            </a:endParaRPr>
          </a:p>
        </p:txBody>
      </p:sp>
      <mc:AlternateContent xmlns:mc="http://schemas.openxmlformats.org/markup-compatibility/2006">
        <mc:Choice xmlns:a14="http://schemas.microsoft.com/office/drawing/2010/main" Requires="a14">
          <p:sp>
            <p:nvSpPr>
              <p:cNvPr id="9" name="Rectangle 29">
                <a:extLst>
                  <a:ext uri="{FF2B5EF4-FFF2-40B4-BE49-F238E27FC236}">
                    <a16:creationId xmlns:a16="http://schemas.microsoft.com/office/drawing/2014/main" id="{A5E99436-C3A7-CB02-6FD6-EC948D4F6703}"/>
                  </a:ext>
                </a:extLst>
              </p:cNvPr>
              <p:cNvSpPr/>
              <p:nvPr/>
            </p:nvSpPr>
            <p:spPr>
              <a:xfrm>
                <a:off x="6515602" y="4335866"/>
                <a:ext cx="2827148" cy="614655"/>
              </a:xfrm>
              <a:prstGeom prst="rect">
                <a:avLst/>
              </a:prstGeom>
            </p:spPr>
            <p:txBody>
              <a:bodyPr wrap="square">
                <a:spAutoFit/>
              </a:bodyPr>
              <a:lstStyle/>
              <a:p>
                <a:r>
                  <a:rPr lang="fr-FR" sz="2400">
                    <a:solidFill>
                      <a:srgbClr val="FF0000"/>
                    </a:solidFill>
                  </a:rPr>
                  <a:t>n = </a:t>
                </a:r>
                <a14:m>
                  <m:oMath xmlns:m="http://schemas.openxmlformats.org/officeDocument/2006/math">
                    <m:f>
                      <m:fPr>
                        <m:ctrlPr>
                          <a:rPr lang="en-US" sz="2400" i="1">
                            <a:solidFill>
                              <a:srgbClr val="FF0000"/>
                            </a:solidFill>
                            <a:latin typeface="Cambria Math" panose="02040503050406030204" pitchFamily="18" charset="0"/>
                          </a:rPr>
                        </m:ctrlPr>
                      </m:fPr>
                      <m:num>
                        <m:r>
                          <a:rPr lang="fr-FR" sz="2400" i="1">
                            <a:solidFill>
                              <a:srgbClr val="FF0000"/>
                            </a:solidFill>
                            <a:latin typeface="Cambria Math" panose="02040503050406030204" pitchFamily="18" charset="0"/>
                          </a:rPr>
                          <m:t>6</m:t>
                        </m:r>
                      </m:num>
                      <m:den>
                        <m:r>
                          <a:rPr lang="fr-FR" sz="2400" i="1">
                            <a:solidFill>
                              <a:srgbClr val="FF0000"/>
                            </a:solidFill>
                            <a:latin typeface="Cambria Math" panose="02040503050406030204" pitchFamily="18" charset="0"/>
                          </a:rPr>
                          <m:t>12</m:t>
                        </m:r>
                      </m:den>
                    </m:f>
                    <m:r>
                      <a:rPr lang="fr-FR" sz="2400" i="1">
                        <a:solidFill>
                          <a:srgbClr val="FF0000"/>
                        </a:solidFill>
                        <a:latin typeface="Cambria Math" panose="02040503050406030204" pitchFamily="18" charset="0"/>
                      </a:rPr>
                      <m:t>=0,5</m:t>
                    </m:r>
                  </m:oMath>
                </a14:m>
                <a:r>
                  <a:rPr lang="fr-FR" sz="2400">
                    <a:solidFill>
                      <a:srgbClr val="FF0000"/>
                    </a:solidFill>
                  </a:rPr>
                  <a:t> (mol)</a:t>
                </a:r>
                <a:endParaRPr lang="en-US" sz="2400">
                  <a:solidFill>
                    <a:srgbClr val="FF0000"/>
                  </a:solidFill>
                  <a:latin typeface="+mj-lt"/>
                </a:endParaRPr>
              </a:p>
            </p:txBody>
          </p:sp>
        </mc:Choice>
        <mc:Fallback>
          <p:sp>
            <p:nvSpPr>
              <p:cNvPr id="9" name="Rectangle 29">
                <a:extLst>
                  <a:ext uri="{FF2B5EF4-FFF2-40B4-BE49-F238E27FC236}">
                    <a16:creationId xmlns:a16="http://schemas.microsoft.com/office/drawing/2014/main" id="{A5E99436-C3A7-CB02-6FD6-EC948D4F6703}"/>
                  </a:ext>
                </a:extLst>
              </p:cNvPr>
              <p:cNvSpPr>
                <a:spLocks noRot="1" noChangeAspect="1" noMove="1" noResize="1" noEditPoints="1" noAdjustHandles="1" noChangeArrowheads="1" noChangeShapeType="1" noTextEdit="1"/>
              </p:cNvSpPr>
              <p:nvPr/>
            </p:nvSpPr>
            <p:spPr>
              <a:xfrm>
                <a:off x="6515602" y="4335866"/>
                <a:ext cx="2827148" cy="614655"/>
              </a:xfrm>
              <a:prstGeom prst="rect">
                <a:avLst/>
              </a:prstGeom>
              <a:blipFill>
                <a:blip r:embed="rId3"/>
                <a:stretch>
                  <a:fillRect l="-3448" b="-8911"/>
                </a:stretch>
              </a:blipFill>
            </p:spPr>
            <p:txBody>
              <a:bodyPr/>
              <a:lstStyle/>
              <a:p>
                <a:r>
                  <a:rPr lang="en-US">
                    <a:noFill/>
                  </a:rPr>
                  <a:t> </a:t>
                </a:r>
              </a:p>
            </p:txBody>
          </p:sp>
        </mc:Fallback>
      </mc:AlternateContent>
      <p:sp>
        <p:nvSpPr>
          <p:cNvPr id="10" name="Right Arrow 30">
            <a:extLst>
              <a:ext uri="{FF2B5EF4-FFF2-40B4-BE49-F238E27FC236}">
                <a16:creationId xmlns:a16="http://schemas.microsoft.com/office/drawing/2014/main" id="{08F6E673-749C-2439-2421-84F6758D86CF}"/>
              </a:ext>
            </a:extLst>
          </p:cNvPr>
          <p:cNvSpPr/>
          <p:nvPr/>
        </p:nvSpPr>
        <p:spPr>
          <a:xfrm>
            <a:off x="5870886" y="4507514"/>
            <a:ext cx="644716"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4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
                                            <p:txEl>
                                              <p:pRg st="0" end="0"/>
                                            </p:txEl>
                                          </p:spTgt>
                                        </p:tgtEl>
                                        <p:attrNameLst>
                                          <p:attrName>style.visibility</p:attrName>
                                        </p:attrNameLst>
                                      </p:cBhvr>
                                      <p:to>
                                        <p:strVal val="visible"/>
                                      </p:to>
                                    </p:set>
                                    <p:animEffect transition="in" filter="wipe(down)">
                                      <p:cBhvr>
                                        <p:cTn id="12" dur="500"/>
                                        <p:tgtEl>
                                          <p:spTgt spid="92">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2">
                                            <p:txEl>
                                              <p:pRg st="1" end="1"/>
                                            </p:txEl>
                                          </p:spTgt>
                                        </p:tgtEl>
                                        <p:attrNameLst>
                                          <p:attrName>style.visibility</p:attrName>
                                        </p:attrNameLst>
                                      </p:cBhvr>
                                      <p:to>
                                        <p:strVal val="visible"/>
                                      </p:to>
                                    </p:set>
                                    <p:animEffect transition="in" filter="fade">
                                      <p:cBhvr>
                                        <p:cTn id="16" dur="500"/>
                                        <p:tgtEl>
                                          <p:spTgt spid="9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down)">
                                      <p:cBhvr>
                                        <p:cTn id="26" dur="500"/>
                                        <p:tgtEl>
                                          <p:spTgt spid="4">
                                            <p:txEl>
                                              <p:pRg st="0" end="0"/>
                                            </p:txEl>
                                          </p:spTgt>
                                        </p:tgtEl>
                                      </p:cBhvr>
                                    </p:animEffec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0" dur="500"/>
                                        <p:tgtEl>
                                          <p:spTgt spid="4">
                                            <p:txEl>
                                              <p:pRg st="1" end="1"/>
                                            </p:txEl>
                                          </p:spTgt>
                                        </p:tgtEl>
                                      </p:cBhvr>
                                    </p:animEffect>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4" dur="500"/>
                                        <p:tgtEl>
                                          <p:spTgt spid="4">
                                            <p:txEl>
                                              <p:pRg st="2" end="2"/>
                                            </p:txEl>
                                          </p:spTgt>
                                        </p:tgtEl>
                                      </p:cBhvr>
                                    </p:animEffect>
                                  </p:childTnLst>
                                </p:cTn>
                              </p:par>
                            </p:childTnLst>
                          </p:cTn>
                        </p:par>
                        <p:par>
                          <p:cTn id="35" fill="hold">
                            <p:stCondLst>
                              <p:cond delay="1500"/>
                            </p:stCondLst>
                            <p:childTnLst>
                              <p:par>
                                <p:cTn id="36" presetID="14" presetClass="entr" presetSubtype="10" fill="hold" nodeType="after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4" grpId="0" animBg="1"/>
      <p:bldP spid="5" grpId="0"/>
      <p:bldP spid="6" grpId="0" animBg="1"/>
      <p:bldP spid="7" grpId="0"/>
      <p:bldP spid="8" grpId="0" animBg="1"/>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95304" y="1367324"/>
            <a:ext cx="9416146" cy="3638515"/>
            <a:chOff x="323312" y="1192911"/>
            <a:chExt cx="8294389" cy="3638515"/>
          </a:xfrm>
        </p:grpSpPr>
        <p:sp>
          <p:nvSpPr>
            <p:cNvPr id="7"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pic>
          <p:nvPicPr>
            <p:cNvPr id="1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3312" y="1192911"/>
              <a:ext cx="938158" cy="915877"/>
            </a:xfrm>
            <a:prstGeom prst="rect">
              <a:avLst/>
            </a:prstGeom>
          </p:spPr>
        </p:pic>
      </p:grpSp>
      <p:sp>
        <p:nvSpPr>
          <p:cNvPr id="4" name="Rectangle 3"/>
          <p:cNvSpPr/>
          <p:nvPr/>
        </p:nvSpPr>
        <p:spPr>
          <a:xfrm>
            <a:off x="414671" y="194731"/>
            <a:ext cx="7880738" cy="1685846"/>
          </a:xfrm>
          <a:prstGeom prst="rect">
            <a:avLst/>
          </a:prstGeom>
        </p:spPr>
        <p:txBody>
          <a:bodyPr wrap="square">
            <a:spAutoFit/>
          </a:bodyPr>
          <a:lstStyle/>
          <a:p>
            <a:pPr algn="ctr">
              <a:lnSpc>
                <a:spcPct val="150000"/>
              </a:lnSpc>
              <a:spcBef>
                <a:spcPts val="300"/>
              </a:spcBef>
            </a:pPr>
            <a:r>
              <a:rPr lang="fr-FR" sz="24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liên quan nếu đặt n là số mol chất, M là khối lượng mol chất và m là khối lượng chất?</a:t>
            </a:r>
            <a:endParaRPr lang="en-US" sz="2400" b="1" i="1">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sp>
        <p:nvSpPr>
          <p:cNvPr id="8" name="Rectangle 7"/>
          <p:cNvSpPr/>
          <p:nvPr/>
        </p:nvSpPr>
        <p:spPr>
          <a:xfrm>
            <a:off x="23158" y="1927848"/>
            <a:ext cx="3598514" cy="2470676"/>
          </a:xfrm>
          <a:prstGeom prst="rect">
            <a:avLst/>
          </a:prstGeom>
        </p:spPr>
        <p:txBody>
          <a:bodyPr wrap="square" anchor="ctr">
            <a:spAutoFit/>
          </a:bodyPr>
          <a:lstStyle/>
          <a:p>
            <a:pPr algn="just">
              <a:lnSpc>
                <a:spcPct val="150000"/>
              </a:lnSpc>
              <a:spcBef>
                <a:spcPts val="600"/>
              </a:spcBef>
            </a:pPr>
            <a:r>
              <a:rPr lang="fr-FR" sz="2400">
                <a:latin typeface="+mj-lt"/>
                <a:ea typeface="Calibri" panose="020F0502020204030204" pitchFamily="34" charset="0"/>
                <a:cs typeface="Times New Roman" panose="02020603050405020304" pitchFamily="18" charset="0"/>
              </a:rPr>
              <a:t>Đặt:</a:t>
            </a:r>
          </a:p>
          <a:p>
            <a:pPr algn="just">
              <a:lnSpc>
                <a:spcPct val="150000"/>
              </a:lnSpc>
              <a:spcBef>
                <a:spcPts val="600"/>
              </a:spcBef>
            </a:pPr>
            <a:r>
              <a:rPr lang="fr-FR" sz="2400">
                <a:latin typeface="+mj-lt"/>
                <a:ea typeface="Calibri" panose="020F0502020204030204" pitchFamily="34" charset="0"/>
                <a:cs typeface="Times New Roman" panose="02020603050405020304" pitchFamily="18" charset="0"/>
              </a:rPr>
              <a:t>n là số mol chất</a:t>
            </a:r>
          </a:p>
          <a:p>
            <a:pPr algn="just">
              <a:lnSpc>
                <a:spcPct val="150000"/>
              </a:lnSpc>
              <a:spcBef>
                <a:spcPts val="600"/>
              </a:spcBef>
            </a:pPr>
            <a:r>
              <a:rPr lang="fr-FR" sz="2400">
                <a:latin typeface="+mj-lt"/>
                <a:ea typeface="Calibri" panose="020F0502020204030204" pitchFamily="34" charset="0"/>
                <a:cs typeface="Times New Roman" panose="02020603050405020304" pitchFamily="18" charset="0"/>
              </a:rPr>
              <a:t>M là khối lượng mol chất</a:t>
            </a:r>
          </a:p>
          <a:p>
            <a:pPr algn="just">
              <a:lnSpc>
                <a:spcPct val="150000"/>
              </a:lnSpc>
              <a:spcBef>
                <a:spcPts val="600"/>
              </a:spcBef>
            </a:pPr>
            <a:r>
              <a:rPr lang="fr-FR" sz="2400">
                <a:latin typeface="+mj-lt"/>
                <a:ea typeface="Calibri" panose="020F0502020204030204" pitchFamily="34" charset="0"/>
                <a:cs typeface="Times New Roman" panose="02020603050405020304" pitchFamily="18" charset="0"/>
              </a:rPr>
              <a:t>m là khối lượng chất</a:t>
            </a:r>
            <a:endParaRPr lang="en-US" sz="24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Rectangle 8"/>
              <p:cNvSpPr/>
              <p:nvPr/>
            </p:nvSpPr>
            <p:spPr>
              <a:xfrm>
                <a:off x="4284922" y="2412171"/>
                <a:ext cx="4515760" cy="1548822"/>
              </a:xfrm>
              <a:prstGeom prst="rect">
                <a:avLst/>
              </a:prstGeom>
            </p:spPr>
            <p:txBody>
              <a:bodyPr wrap="square" anchor="ctr">
                <a:spAutoFit/>
              </a:bodyPr>
              <a:lstStyle/>
              <a:p>
                <a:pPr lvl="5" algn="just">
                  <a:lnSpc>
                    <a:spcPct val="150000"/>
                  </a:lnSpc>
                  <a:spcBef>
                    <a:spcPts val="300"/>
                  </a:spcBef>
                </a:pPr>
                <a:r>
                  <a:rPr lang="fr-FR" sz="2400" i="1">
                    <a:ea typeface="Times New Roman" panose="02020603050405020304" pitchFamily="18" charset="0"/>
                    <a:cs typeface="Times New Roman" panose="02020603050405020304" pitchFamily="18" charset="0"/>
                  </a:rPr>
                  <a:t>n =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2400" i="1">
                            <a:latin typeface="Cambria Math" panose="02040503050406030204" pitchFamily="18" charset="0"/>
                            <a:ea typeface="Times New Roman" panose="02020603050405020304" pitchFamily="18" charset="0"/>
                            <a:cs typeface="Times New Roman" panose="02020603050405020304" pitchFamily="18" charset="0"/>
                          </a:rPr>
                          <m:t>𝑀</m:t>
                        </m:r>
                      </m:den>
                    </m:f>
                  </m:oMath>
                </a14:m>
                <a:r>
                  <a:rPr lang="fr-FR" sz="2400" i="1">
                    <a:ea typeface="Times New Roman" panose="02020603050405020304" pitchFamily="18" charset="0"/>
                    <a:cs typeface="Times New Roman" panose="02020603050405020304" pitchFamily="18" charset="0"/>
                  </a:rPr>
                  <a:t> (mol) </a:t>
                </a:r>
                <a14:m>
                  <m:oMath xmlns:m="http://schemas.openxmlformats.org/officeDocument/2006/math">
                    <m:r>
                      <a:rPr lang="fr-FR" sz="24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400" i="1">
                    <a:ea typeface="Times New Roman" panose="02020603050405020304" pitchFamily="18" charset="0"/>
                    <a:cs typeface="Times New Roman" panose="02020603050405020304" pitchFamily="18" charset="0"/>
                  </a:rPr>
                  <a:t> m = n </a:t>
                </a:r>
                <a14:m>
                  <m:oMath xmlns:m="http://schemas.openxmlformats.org/officeDocument/2006/math">
                    <m:r>
                      <a:rPr lang="fr-FR" sz="24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400" i="1">
                    <a:ea typeface="Times New Roman" panose="02020603050405020304" pitchFamily="18" charset="0"/>
                    <a:cs typeface="Times New Roman" panose="02020603050405020304" pitchFamily="18" charset="0"/>
                  </a:rPr>
                  <a:t> M (gam)</a:t>
                </a:r>
                <a:endParaRPr lang="en-US" sz="2400" i="1">
                  <a:ea typeface="Calibri" panose="020F0502020204030204" pitchFamily="34" charset="0"/>
                  <a:cs typeface="Times New Roman" panose="02020603050405020304" pitchFamily="18" charset="0"/>
                </a:endParaRPr>
              </a:p>
              <a:p>
                <a:pPr lvl="5" algn="just">
                  <a:lnSpc>
                    <a:spcPct val="150000"/>
                  </a:lnSpc>
                  <a:spcBef>
                    <a:spcPts val="300"/>
                  </a:spcBef>
                </a:pPr>
                <a:r>
                  <a:rPr lang="fr-FR" sz="2400" i="1">
                    <a:ea typeface="Times New Roman" panose="02020603050405020304" pitchFamily="18" charset="0"/>
                    <a:cs typeface="Times New Roman" panose="02020603050405020304" pitchFamily="18" charset="0"/>
                  </a:rPr>
                  <a:t>M =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2400" i="1">
                            <a:latin typeface="Cambria Math" panose="02040503050406030204" pitchFamily="18" charset="0"/>
                            <a:ea typeface="Times New Roman" panose="02020603050405020304" pitchFamily="18" charset="0"/>
                            <a:cs typeface="Times New Roman" panose="02020603050405020304" pitchFamily="18" charset="0"/>
                          </a:rPr>
                          <m:t>𝑛</m:t>
                        </m:r>
                      </m:den>
                    </m:f>
                  </m:oMath>
                </a14:m>
                <a:r>
                  <a:rPr lang="fr-FR" sz="2400" i="1">
                    <a:ea typeface="Times New Roman" panose="02020603050405020304" pitchFamily="18" charset="0"/>
                    <a:cs typeface="Times New Roman" panose="02020603050405020304" pitchFamily="18" charset="0"/>
                  </a:rPr>
                  <a:t> (gam/mol) </a:t>
                </a:r>
                <a:endParaRPr lang="en-US" sz="2400" i="1">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4284922" y="2412171"/>
                <a:ext cx="4515760" cy="1548822"/>
              </a:xfrm>
              <a:prstGeom prst="rect">
                <a:avLst/>
              </a:prstGeom>
              <a:blipFill>
                <a:blip r:embed="rId4"/>
                <a:stretch>
                  <a:fillRect l="-2159" b="-3150"/>
                </a:stretch>
              </a:blipFill>
            </p:spPr>
            <p:txBody>
              <a:bodyPr/>
              <a:lstStyle/>
              <a:p>
                <a:r>
                  <a:rPr lang="en-US">
                    <a:noFill/>
                  </a:rPr>
                  <a:t> </a:t>
                </a:r>
              </a:p>
            </p:txBody>
          </p:sp>
        </mc:Fallback>
      </mc:AlternateContent>
      <p:sp>
        <p:nvSpPr>
          <p:cNvPr id="10" name="Left Brace 9"/>
          <p:cNvSpPr/>
          <p:nvPr/>
        </p:nvSpPr>
        <p:spPr>
          <a:xfrm rot="10800000">
            <a:off x="3441747" y="2684806"/>
            <a:ext cx="340005" cy="1801164"/>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Arrow 10"/>
          <p:cNvSpPr/>
          <p:nvPr/>
        </p:nvSpPr>
        <p:spPr>
          <a:xfrm>
            <a:off x="3824483" y="3355589"/>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736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wipe(down)">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45" dur="500"/>
                                        <p:tgtEl>
                                          <p:spTgt spid="9">
                                            <p:txEl>
                                              <p:pRg st="0" end="0"/>
                                            </p:txEl>
                                          </p:spTgt>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884;p52"/>
          <p:cNvGrpSpPr/>
          <p:nvPr/>
        </p:nvGrpSpPr>
        <p:grpSpPr>
          <a:xfrm>
            <a:off x="1098007" y="165555"/>
            <a:ext cx="666719" cy="651129"/>
            <a:chOff x="4160381" y="1422371"/>
            <a:chExt cx="525281" cy="503806"/>
          </a:xfrm>
        </p:grpSpPr>
        <p:sp>
          <p:nvSpPr>
            <p:cNvPr id="5" name="Google Shape;885;p52"/>
            <p:cNvSpPr/>
            <p:nvPr/>
          </p:nvSpPr>
          <p:spPr>
            <a:xfrm>
              <a:off x="4163222" y="1423047"/>
              <a:ext cx="522439" cy="503130"/>
            </a:xfrm>
            <a:custGeom>
              <a:avLst/>
              <a:gdLst/>
              <a:ahLst/>
              <a:cxnLst/>
              <a:rect l="l" t="t" r="r" b="b"/>
              <a:pathLst>
                <a:path w="39259" h="37808" extrusionOk="0">
                  <a:moveTo>
                    <a:pt x="20364" y="0"/>
                  </a:moveTo>
                  <a:cubicBezTo>
                    <a:pt x="15447" y="0"/>
                    <a:pt x="10612" y="1930"/>
                    <a:pt x="7012" y="5562"/>
                  </a:cubicBezTo>
                  <a:cubicBezTo>
                    <a:pt x="1622" y="10952"/>
                    <a:pt x="0" y="19061"/>
                    <a:pt x="2910" y="26169"/>
                  </a:cubicBezTo>
                  <a:cubicBezTo>
                    <a:pt x="5820" y="33229"/>
                    <a:pt x="12736" y="37808"/>
                    <a:pt x="20369" y="37808"/>
                  </a:cubicBezTo>
                  <a:cubicBezTo>
                    <a:pt x="30815" y="37808"/>
                    <a:pt x="39258" y="29365"/>
                    <a:pt x="39258" y="18918"/>
                  </a:cubicBezTo>
                  <a:cubicBezTo>
                    <a:pt x="39258" y="11286"/>
                    <a:pt x="34679" y="4369"/>
                    <a:pt x="27619" y="1460"/>
                  </a:cubicBezTo>
                  <a:cubicBezTo>
                    <a:pt x="25275" y="478"/>
                    <a:pt x="22809" y="0"/>
                    <a:pt x="2036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6;p52"/>
            <p:cNvSpPr/>
            <p:nvPr/>
          </p:nvSpPr>
          <p:spPr>
            <a:xfrm>
              <a:off x="4192119" y="1486234"/>
              <a:ext cx="477367" cy="408793"/>
            </a:xfrm>
            <a:custGeom>
              <a:avLst/>
              <a:gdLst/>
              <a:ahLst/>
              <a:cxnLst/>
              <a:rect l="l" t="t" r="r" b="b"/>
              <a:pathLst>
                <a:path w="35872" h="30719" extrusionOk="0">
                  <a:moveTo>
                    <a:pt x="20512" y="0"/>
                  </a:moveTo>
                  <a:cubicBezTo>
                    <a:pt x="6821" y="0"/>
                    <a:pt x="0" y="16552"/>
                    <a:pt x="9683" y="26188"/>
                  </a:cubicBezTo>
                  <a:cubicBezTo>
                    <a:pt x="12813" y="29318"/>
                    <a:pt x="16656" y="30718"/>
                    <a:pt x="20423" y="30718"/>
                  </a:cubicBezTo>
                  <a:cubicBezTo>
                    <a:pt x="28312" y="30718"/>
                    <a:pt x="35871" y="24578"/>
                    <a:pt x="35871" y="15312"/>
                  </a:cubicBezTo>
                  <a:cubicBezTo>
                    <a:pt x="35824" y="6869"/>
                    <a:pt x="28955" y="0"/>
                    <a:pt x="205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87;p52"/>
            <p:cNvSpPr/>
            <p:nvPr/>
          </p:nvSpPr>
          <p:spPr>
            <a:xfrm>
              <a:off x="4457458" y="1501471"/>
              <a:ext cx="15876" cy="48253"/>
            </a:xfrm>
            <a:custGeom>
              <a:avLst/>
              <a:gdLst/>
              <a:ahLst/>
              <a:cxnLst/>
              <a:rect l="l" t="t" r="r" b="b"/>
              <a:pathLst>
                <a:path w="1193" h="3626" extrusionOk="0">
                  <a:moveTo>
                    <a:pt x="573" y="0"/>
                  </a:moveTo>
                  <a:cubicBezTo>
                    <a:pt x="239" y="0"/>
                    <a:pt x="0" y="239"/>
                    <a:pt x="0" y="572"/>
                  </a:cubicBezTo>
                  <a:lnTo>
                    <a:pt x="0" y="3053"/>
                  </a:lnTo>
                  <a:cubicBezTo>
                    <a:pt x="0" y="3339"/>
                    <a:pt x="239" y="3625"/>
                    <a:pt x="573" y="3625"/>
                  </a:cubicBezTo>
                  <a:cubicBezTo>
                    <a:pt x="906" y="3625"/>
                    <a:pt x="1193" y="3339"/>
                    <a:pt x="1193" y="3053"/>
                  </a:cubicBezTo>
                  <a:lnTo>
                    <a:pt x="1193" y="572"/>
                  </a:lnTo>
                  <a:cubicBezTo>
                    <a:pt x="1193" y="239"/>
                    <a:pt x="906" y="0"/>
                    <a:pt x="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88;p52"/>
            <p:cNvSpPr/>
            <p:nvPr/>
          </p:nvSpPr>
          <p:spPr>
            <a:xfrm>
              <a:off x="4457458" y="1832814"/>
              <a:ext cx="15876" cy="48266"/>
            </a:xfrm>
            <a:custGeom>
              <a:avLst/>
              <a:gdLst/>
              <a:ahLst/>
              <a:cxnLst/>
              <a:rect l="l" t="t" r="r" b="b"/>
              <a:pathLst>
                <a:path w="1193" h="3627" extrusionOk="0">
                  <a:moveTo>
                    <a:pt x="573" y="1"/>
                  </a:moveTo>
                  <a:cubicBezTo>
                    <a:pt x="239" y="1"/>
                    <a:pt x="0" y="239"/>
                    <a:pt x="0" y="573"/>
                  </a:cubicBezTo>
                  <a:lnTo>
                    <a:pt x="0" y="3054"/>
                  </a:lnTo>
                  <a:cubicBezTo>
                    <a:pt x="0" y="3340"/>
                    <a:pt x="239" y="3626"/>
                    <a:pt x="573" y="3626"/>
                  </a:cubicBezTo>
                  <a:cubicBezTo>
                    <a:pt x="906" y="3626"/>
                    <a:pt x="1193" y="3340"/>
                    <a:pt x="1193" y="3054"/>
                  </a:cubicBezTo>
                  <a:lnTo>
                    <a:pt x="1193" y="573"/>
                  </a:lnTo>
                  <a:cubicBezTo>
                    <a:pt x="1193" y="239"/>
                    <a:pt x="906" y="1"/>
                    <a:pt x="5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89;p52"/>
            <p:cNvSpPr/>
            <p:nvPr/>
          </p:nvSpPr>
          <p:spPr>
            <a:xfrm>
              <a:off x="4607260"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340" y="1145"/>
                    <a:pt x="3578" y="907"/>
                    <a:pt x="3578" y="573"/>
                  </a:cubicBezTo>
                  <a:cubicBezTo>
                    <a:pt x="3578" y="286"/>
                    <a:pt x="3340"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90;p52"/>
            <p:cNvSpPr/>
            <p:nvPr/>
          </p:nvSpPr>
          <p:spPr>
            <a:xfrm>
              <a:off x="4451110" y="1678567"/>
              <a:ext cx="139023" cy="25404"/>
            </a:xfrm>
            <a:custGeom>
              <a:avLst/>
              <a:gdLst/>
              <a:ahLst/>
              <a:cxnLst/>
              <a:rect l="l" t="t" r="r" b="b"/>
              <a:pathLst>
                <a:path w="10447" h="1909" extrusionOk="0">
                  <a:moveTo>
                    <a:pt x="1193" y="1"/>
                  </a:moveTo>
                  <a:cubicBezTo>
                    <a:pt x="0" y="96"/>
                    <a:pt x="0" y="1861"/>
                    <a:pt x="1193" y="1909"/>
                  </a:cubicBezTo>
                  <a:lnTo>
                    <a:pt x="9254" y="1909"/>
                  </a:lnTo>
                  <a:cubicBezTo>
                    <a:pt x="10447" y="1861"/>
                    <a:pt x="10447" y="96"/>
                    <a:pt x="9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91;p52"/>
            <p:cNvSpPr/>
            <p:nvPr/>
          </p:nvSpPr>
          <p:spPr>
            <a:xfrm>
              <a:off x="4453678" y="1557908"/>
              <a:ext cx="26642" cy="146116"/>
            </a:xfrm>
            <a:custGeom>
              <a:avLst/>
              <a:gdLst/>
              <a:ahLst/>
              <a:cxnLst/>
              <a:rect l="l" t="t" r="r" b="b"/>
              <a:pathLst>
                <a:path w="2002" h="10980" extrusionOk="0">
                  <a:moveTo>
                    <a:pt x="961" y="1"/>
                  </a:moveTo>
                  <a:cubicBezTo>
                    <a:pt x="432" y="1"/>
                    <a:pt x="46" y="415"/>
                    <a:pt x="46" y="958"/>
                  </a:cubicBezTo>
                  <a:lnTo>
                    <a:pt x="46" y="10022"/>
                  </a:lnTo>
                  <a:cubicBezTo>
                    <a:pt x="0" y="10522"/>
                    <a:pt x="388" y="10979"/>
                    <a:pt x="921" y="10979"/>
                  </a:cubicBezTo>
                  <a:cubicBezTo>
                    <a:pt x="947" y="10979"/>
                    <a:pt x="973" y="10978"/>
                    <a:pt x="1000" y="10976"/>
                  </a:cubicBezTo>
                  <a:cubicBezTo>
                    <a:pt x="1026" y="10978"/>
                    <a:pt x="1053" y="10979"/>
                    <a:pt x="1079" y="10979"/>
                  </a:cubicBezTo>
                  <a:cubicBezTo>
                    <a:pt x="1567" y="10979"/>
                    <a:pt x="1956" y="10565"/>
                    <a:pt x="2001" y="10022"/>
                  </a:cubicBezTo>
                  <a:lnTo>
                    <a:pt x="2001" y="958"/>
                  </a:lnTo>
                  <a:cubicBezTo>
                    <a:pt x="2001" y="434"/>
                    <a:pt x="1572" y="4"/>
                    <a:pt x="1047" y="4"/>
                  </a:cubicBezTo>
                  <a:cubicBezTo>
                    <a:pt x="1018" y="2"/>
                    <a:pt x="989"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92;p52"/>
            <p:cNvSpPr/>
            <p:nvPr/>
          </p:nvSpPr>
          <p:spPr>
            <a:xfrm>
              <a:off x="4275903"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292" y="1145"/>
                    <a:pt x="3578" y="907"/>
                    <a:pt x="3578" y="573"/>
                  </a:cubicBezTo>
                  <a:cubicBezTo>
                    <a:pt x="3578" y="286"/>
                    <a:pt x="3292"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93;p52"/>
            <p:cNvSpPr/>
            <p:nvPr/>
          </p:nvSpPr>
          <p:spPr>
            <a:xfrm>
              <a:off x="4599010" y="1592468"/>
              <a:ext cx="24140" cy="19083"/>
            </a:xfrm>
            <a:custGeom>
              <a:avLst/>
              <a:gdLst/>
              <a:ahLst/>
              <a:cxnLst/>
              <a:rect l="l" t="t" r="r" b="b"/>
              <a:pathLst>
                <a:path w="1814" h="1434" extrusionOk="0">
                  <a:moveTo>
                    <a:pt x="1177" y="1"/>
                  </a:moveTo>
                  <a:cubicBezTo>
                    <a:pt x="1071" y="1"/>
                    <a:pt x="962" y="27"/>
                    <a:pt x="859" y="79"/>
                  </a:cubicBezTo>
                  <a:lnTo>
                    <a:pt x="382" y="365"/>
                  </a:lnTo>
                  <a:cubicBezTo>
                    <a:pt x="96" y="556"/>
                    <a:pt x="0" y="890"/>
                    <a:pt x="191" y="1176"/>
                  </a:cubicBezTo>
                  <a:cubicBezTo>
                    <a:pt x="288" y="1338"/>
                    <a:pt x="474" y="1434"/>
                    <a:pt x="672" y="1434"/>
                  </a:cubicBezTo>
                  <a:cubicBezTo>
                    <a:pt x="766" y="1434"/>
                    <a:pt x="863" y="1413"/>
                    <a:pt x="954" y="1367"/>
                  </a:cubicBezTo>
                  <a:lnTo>
                    <a:pt x="1479" y="1033"/>
                  </a:lnTo>
                  <a:cubicBezTo>
                    <a:pt x="1718" y="890"/>
                    <a:pt x="1813" y="508"/>
                    <a:pt x="1670" y="270"/>
                  </a:cubicBezTo>
                  <a:cubicBezTo>
                    <a:pt x="1548" y="86"/>
                    <a:pt x="1367" y="1"/>
                    <a:pt x="11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94;p52"/>
            <p:cNvSpPr/>
            <p:nvPr/>
          </p:nvSpPr>
          <p:spPr>
            <a:xfrm>
              <a:off x="4307642" y="1772252"/>
              <a:ext cx="22862" cy="18311"/>
            </a:xfrm>
            <a:custGeom>
              <a:avLst/>
              <a:gdLst/>
              <a:ahLst/>
              <a:cxnLst/>
              <a:rect l="l" t="t" r="r" b="b"/>
              <a:pathLst>
                <a:path w="1718" h="1376" extrusionOk="0">
                  <a:moveTo>
                    <a:pt x="1046" y="1"/>
                  </a:moveTo>
                  <a:cubicBezTo>
                    <a:pt x="952" y="1"/>
                    <a:pt x="856" y="22"/>
                    <a:pt x="764" y="68"/>
                  </a:cubicBezTo>
                  <a:lnTo>
                    <a:pt x="335" y="354"/>
                  </a:lnTo>
                  <a:cubicBezTo>
                    <a:pt x="96" y="497"/>
                    <a:pt x="1" y="831"/>
                    <a:pt x="144" y="1117"/>
                  </a:cubicBezTo>
                  <a:cubicBezTo>
                    <a:pt x="274" y="1280"/>
                    <a:pt x="469" y="1376"/>
                    <a:pt x="671" y="1376"/>
                  </a:cubicBezTo>
                  <a:cubicBezTo>
                    <a:pt x="766" y="1376"/>
                    <a:pt x="863" y="1354"/>
                    <a:pt x="955" y="1308"/>
                  </a:cubicBezTo>
                  <a:lnTo>
                    <a:pt x="1336" y="1070"/>
                  </a:lnTo>
                  <a:cubicBezTo>
                    <a:pt x="1623" y="879"/>
                    <a:pt x="1718" y="545"/>
                    <a:pt x="1527" y="259"/>
                  </a:cubicBezTo>
                  <a:cubicBezTo>
                    <a:pt x="1430" y="97"/>
                    <a:pt x="1245" y="1"/>
                    <a:pt x="10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95;p52"/>
            <p:cNvSpPr/>
            <p:nvPr/>
          </p:nvSpPr>
          <p:spPr>
            <a:xfrm>
              <a:off x="4536797" y="1530401"/>
              <a:ext cx="20959" cy="21824"/>
            </a:xfrm>
            <a:custGeom>
              <a:avLst/>
              <a:gdLst/>
              <a:ahLst/>
              <a:cxnLst/>
              <a:rect l="l" t="t" r="r" b="b"/>
              <a:pathLst>
                <a:path w="1575" h="1640" extrusionOk="0">
                  <a:moveTo>
                    <a:pt x="911" y="1"/>
                  </a:moveTo>
                  <a:cubicBezTo>
                    <a:pt x="713" y="1"/>
                    <a:pt x="527" y="97"/>
                    <a:pt x="430" y="259"/>
                  </a:cubicBezTo>
                  <a:lnTo>
                    <a:pt x="144" y="784"/>
                  </a:lnTo>
                  <a:cubicBezTo>
                    <a:pt x="1" y="1070"/>
                    <a:pt x="96" y="1404"/>
                    <a:pt x="382" y="1594"/>
                  </a:cubicBezTo>
                  <a:cubicBezTo>
                    <a:pt x="455" y="1623"/>
                    <a:pt x="536" y="1639"/>
                    <a:pt x="619" y="1639"/>
                  </a:cubicBezTo>
                  <a:cubicBezTo>
                    <a:pt x="810" y="1639"/>
                    <a:pt x="1013" y="1555"/>
                    <a:pt x="1146" y="1356"/>
                  </a:cubicBezTo>
                  <a:lnTo>
                    <a:pt x="1432" y="879"/>
                  </a:lnTo>
                  <a:cubicBezTo>
                    <a:pt x="1575" y="593"/>
                    <a:pt x="1479" y="211"/>
                    <a:pt x="1193" y="68"/>
                  </a:cubicBezTo>
                  <a:cubicBezTo>
                    <a:pt x="1102" y="22"/>
                    <a:pt x="1005" y="1"/>
                    <a:pt x="9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96;p52"/>
            <p:cNvSpPr/>
            <p:nvPr/>
          </p:nvSpPr>
          <p:spPr>
            <a:xfrm>
              <a:off x="4373022" y="1831949"/>
              <a:ext cx="19695" cy="20826"/>
            </a:xfrm>
            <a:custGeom>
              <a:avLst/>
              <a:gdLst/>
              <a:ahLst/>
              <a:cxnLst/>
              <a:rect l="l" t="t" r="r" b="b"/>
              <a:pathLst>
                <a:path w="1480" h="1565" extrusionOk="0">
                  <a:moveTo>
                    <a:pt x="873" y="0"/>
                  </a:moveTo>
                  <a:cubicBezTo>
                    <a:pt x="671" y="0"/>
                    <a:pt x="481" y="107"/>
                    <a:pt x="383" y="304"/>
                  </a:cubicBezTo>
                  <a:lnTo>
                    <a:pt x="144" y="734"/>
                  </a:lnTo>
                  <a:cubicBezTo>
                    <a:pt x="1" y="1020"/>
                    <a:pt x="96" y="1354"/>
                    <a:pt x="335" y="1497"/>
                  </a:cubicBezTo>
                  <a:cubicBezTo>
                    <a:pt x="427" y="1543"/>
                    <a:pt x="523" y="1564"/>
                    <a:pt x="617" y="1564"/>
                  </a:cubicBezTo>
                  <a:cubicBezTo>
                    <a:pt x="816" y="1564"/>
                    <a:pt x="1001" y="1468"/>
                    <a:pt x="1098" y="1306"/>
                  </a:cubicBezTo>
                  <a:lnTo>
                    <a:pt x="1337" y="877"/>
                  </a:lnTo>
                  <a:cubicBezTo>
                    <a:pt x="1480" y="591"/>
                    <a:pt x="1384" y="257"/>
                    <a:pt x="1146" y="66"/>
                  </a:cubicBezTo>
                  <a:cubicBezTo>
                    <a:pt x="1057" y="22"/>
                    <a:pt x="964" y="0"/>
                    <a:pt x="8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97;p52"/>
            <p:cNvSpPr/>
            <p:nvPr/>
          </p:nvSpPr>
          <p:spPr>
            <a:xfrm>
              <a:off x="4541880" y="1828117"/>
              <a:ext cx="20959" cy="21478"/>
            </a:xfrm>
            <a:custGeom>
              <a:avLst/>
              <a:gdLst/>
              <a:ahLst/>
              <a:cxnLst/>
              <a:rect l="l" t="t" r="r" b="b"/>
              <a:pathLst>
                <a:path w="1575" h="1614" extrusionOk="0">
                  <a:moveTo>
                    <a:pt x="618" y="1"/>
                  </a:moveTo>
                  <a:cubicBezTo>
                    <a:pt x="523" y="1"/>
                    <a:pt x="426" y="22"/>
                    <a:pt x="334" y="68"/>
                  </a:cubicBezTo>
                  <a:cubicBezTo>
                    <a:pt x="96" y="211"/>
                    <a:pt x="0" y="592"/>
                    <a:pt x="143" y="831"/>
                  </a:cubicBezTo>
                  <a:lnTo>
                    <a:pt x="477" y="1356"/>
                  </a:lnTo>
                  <a:cubicBezTo>
                    <a:pt x="575" y="1518"/>
                    <a:pt x="760" y="1614"/>
                    <a:pt x="959" y="1614"/>
                  </a:cubicBezTo>
                  <a:cubicBezTo>
                    <a:pt x="1052" y="1614"/>
                    <a:pt x="1149" y="1592"/>
                    <a:pt x="1241" y="1546"/>
                  </a:cubicBezTo>
                  <a:cubicBezTo>
                    <a:pt x="1479" y="1403"/>
                    <a:pt x="1574" y="1069"/>
                    <a:pt x="1431" y="783"/>
                  </a:cubicBezTo>
                  <a:lnTo>
                    <a:pt x="1145" y="259"/>
                  </a:lnTo>
                  <a:cubicBezTo>
                    <a:pt x="1016" y="96"/>
                    <a:pt x="82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98;p52"/>
            <p:cNvSpPr/>
            <p:nvPr/>
          </p:nvSpPr>
          <p:spPr>
            <a:xfrm>
              <a:off x="4367313" y="1533435"/>
              <a:ext cx="20334" cy="20360"/>
            </a:xfrm>
            <a:custGeom>
              <a:avLst/>
              <a:gdLst/>
              <a:ahLst/>
              <a:cxnLst/>
              <a:rect l="l" t="t" r="r" b="b"/>
              <a:pathLst>
                <a:path w="1528" h="1530" extrusionOk="0">
                  <a:moveTo>
                    <a:pt x="665" y="0"/>
                  </a:moveTo>
                  <a:cubicBezTo>
                    <a:pt x="566" y="0"/>
                    <a:pt x="468" y="27"/>
                    <a:pt x="382" y="79"/>
                  </a:cubicBezTo>
                  <a:cubicBezTo>
                    <a:pt x="96" y="222"/>
                    <a:pt x="1" y="556"/>
                    <a:pt x="144" y="842"/>
                  </a:cubicBezTo>
                  <a:lnTo>
                    <a:pt x="382" y="1271"/>
                  </a:lnTo>
                  <a:cubicBezTo>
                    <a:pt x="512" y="1433"/>
                    <a:pt x="708" y="1529"/>
                    <a:pt x="910" y="1529"/>
                  </a:cubicBezTo>
                  <a:cubicBezTo>
                    <a:pt x="1005" y="1529"/>
                    <a:pt x="1101" y="1508"/>
                    <a:pt x="1193" y="1462"/>
                  </a:cubicBezTo>
                  <a:cubicBezTo>
                    <a:pt x="1432" y="1319"/>
                    <a:pt x="1527" y="985"/>
                    <a:pt x="1384" y="699"/>
                  </a:cubicBezTo>
                  <a:lnTo>
                    <a:pt x="1145" y="269"/>
                  </a:lnTo>
                  <a:cubicBezTo>
                    <a:pt x="1023" y="86"/>
                    <a:pt x="842" y="0"/>
                    <a:pt x="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99;p52"/>
            <p:cNvSpPr/>
            <p:nvPr/>
          </p:nvSpPr>
          <p:spPr>
            <a:xfrm>
              <a:off x="4602177" y="1766570"/>
              <a:ext cx="24140" cy="18897"/>
            </a:xfrm>
            <a:custGeom>
              <a:avLst/>
              <a:gdLst/>
              <a:ahLst/>
              <a:cxnLst/>
              <a:rect l="l" t="t" r="r" b="b"/>
              <a:pathLst>
                <a:path w="1814" h="1420" extrusionOk="0">
                  <a:moveTo>
                    <a:pt x="656" y="0"/>
                  </a:moveTo>
                  <a:cubicBezTo>
                    <a:pt x="455" y="0"/>
                    <a:pt x="243" y="107"/>
                    <a:pt x="144" y="304"/>
                  </a:cubicBezTo>
                  <a:cubicBezTo>
                    <a:pt x="1" y="543"/>
                    <a:pt x="96" y="877"/>
                    <a:pt x="383" y="1067"/>
                  </a:cubicBezTo>
                  <a:lnTo>
                    <a:pt x="860" y="1354"/>
                  </a:lnTo>
                  <a:cubicBezTo>
                    <a:pt x="948" y="1398"/>
                    <a:pt x="1041" y="1419"/>
                    <a:pt x="1133" y="1419"/>
                  </a:cubicBezTo>
                  <a:cubicBezTo>
                    <a:pt x="1339" y="1419"/>
                    <a:pt x="1539" y="1313"/>
                    <a:pt x="1670" y="1115"/>
                  </a:cubicBezTo>
                  <a:cubicBezTo>
                    <a:pt x="1814" y="877"/>
                    <a:pt x="1718" y="543"/>
                    <a:pt x="1432" y="352"/>
                  </a:cubicBezTo>
                  <a:lnTo>
                    <a:pt x="907" y="66"/>
                  </a:lnTo>
                  <a:cubicBezTo>
                    <a:pt x="833" y="21"/>
                    <a:pt x="746" y="0"/>
                    <a:pt x="6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0;p52"/>
            <p:cNvSpPr/>
            <p:nvPr/>
          </p:nvSpPr>
          <p:spPr>
            <a:xfrm>
              <a:off x="4304475" y="1597697"/>
              <a:ext cx="22224" cy="18285"/>
            </a:xfrm>
            <a:custGeom>
              <a:avLst/>
              <a:gdLst/>
              <a:ahLst/>
              <a:cxnLst/>
              <a:rect l="l" t="t" r="r" b="b"/>
              <a:pathLst>
                <a:path w="1670" h="1374" extrusionOk="0">
                  <a:moveTo>
                    <a:pt x="624" y="0"/>
                  </a:moveTo>
                  <a:cubicBezTo>
                    <a:pt x="426" y="0"/>
                    <a:pt x="241" y="96"/>
                    <a:pt x="143" y="258"/>
                  </a:cubicBezTo>
                  <a:cubicBezTo>
                    <a:pt x="0" y="544"/>
                    <a:pt x="96" y="878"/>
                    <a:pt x="334" y="1069"/>
                  </a:cubicBezTo>
                  <a:lnTo>
                    <a:pt x="763" y="1308"/>
                  </a:lnTo>
                  <a:cubicBezTo>
                    <a:pt x="852" y="1352"/>
                    <a:pt x="945" y="1373"/>
                    <a:pt x="1036" y="1373"/>
                  </a:cubicBezTo>
                  <a:cubicBezTo>
                    <a:pt x="1238" y="1373"/>
                    <a:pt x="1428" y="1267"/>
                    <a:pt x="1527" y="1069"/>
                  </a:cubicBezTo>
                  <a:cubicBezTo>
                    <a:pt x="1670" y="831"/>
                    <a:pt x="1574" y="449"/>
                    <a:pt x="1336" y="306"/>
                  </a:cubicBezTo>
                  <a:lnTo>
                    <a:pt x="907" y="67"/>
                  </a:lnTo>
                  <a:cubicBezTo>
                    <a:pt x="815" y="21"/>
                    <a:pt x="718" y="0"/>
                    <a:pt x="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01;p52"/>
            <p:cNvSpPr/>
            <p:nvPr/>
          </p:nvSpPr>
          <p:spPr>
            <a:xfrm>
              <a:off x="4162284" y="1422371"/>
              <a:ext cx="522439" cy="503143"/>
            </a:xfrm>
            <a:custGeom>
              <a:avLst/>
              <a:gdLst/>
              <a:ahLst/>
              <a:cxnLst/>
              <a:rect l="l" t="t" r="r" b="b"/>
              <a:pathLst>
                <a:path w="39259" h="37809" extrusionOk="0">
                  <a:moveTo>
                    <a:pt x="20364" y="1"/>
                  </a:moveTo>
                  <a:cubicBezTo>
                    <a:pt x="15447" y="1"/>
                    <a:pt x="10612" y="1931"/>
                    <a:pt x="7012" y="5562"/>
                  </a:cubicBezTo>
                  <a:cubicBezTo>
                    <a:pt x="1622" y="10953"/>
                    <a:pt x="0" y="19062"/>
                    <a:pt x="2910" y="26169"/>
                  </a:cubicBezTo>
                  <a:cubicBezTo>
                    <a:pt x="5820" y="33229"/>
                    <a:pt x="12736" y="37808"/>
                    <a:pt x="20369" y="37808"/>
                  </a:cubicBezTo>
                  <a:cubicBezTo>
                    <a:pt x="30815" y="37808"/>
                    <a:pt x="39258" y="29365"/>
                    <a:pt x="39258" y="18919"/>
                  </a:cubicBezTo>
                  <a:cubicBezTo>
                    <a:pt x="39258" y="11287"/>
                    <a:pt x="34679" y="4370"/>
                    <a:pt x="27619" y="1460"/>
                  </a:cubicBezTo>
                  <a:cubicBezTo>
                    <a:pt x="25274" y="478"/>
                    <a:pt x="22809" y="1"/>
                    <a:pt x="20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02;p52"/>
            <p:cNvSpPr/>
            <p:nvPr/>
          </p:nvSpPr>
          <p:spPr>
            <a:xfrm>
              <a:off x="4160381" y="1470358"/>
              <a:ext cx="477367" cy="408793"/>
            </a:xfrm>
            <a:custGeom>
              <a:avLst/>
              <a:gdLst/>
              <a:ahLst/>
              <a:cxnLst/>
              <a:rect l="l" t="t" r="r" b="b"/>
              <a:pathLst>
                <a:path w="35872" h="30719" extrusionOk="0">
                  <a:moveTo>
                    <a:pt x="20512" y="1"/>
                  </a:moveTo>
                  <a:cubicBezTo>
                    <a:pt x="6821" y="1"/>
                    <a:pt x="0" y="16553"/>
                    <a:pt x="9683" y="26189"/>
                  </a:cubicBezTo>
                  <a:cubicBezTo>
                    <a:pt x="12813" y="29318"/>
                    <a:pt x="16656" y="30719"/>
                    <a:pt x="20423" y="30719"/>
                  </a:cubicBezTo>
                  <a:cubicBezTo>
                    <a:pt x="28312" y="30719"/>
                    <a:pt x="35871" y="24578"/>
                    <a:pt x="35871" y="15313"/>
                  </a:cubicBezTo>
                  <a:cubicBezTo>
                    <a:pt x="35823" y="6870"/>
                    <a:pt x="28955" y="1"/>
                    <a:pt x="20512" y="1"/>
                  </a:cubicBezTo>
                  <a:close/>
                </a:path>
              </a:pathLst>
            </a:custGeom>
            <a:solidFill>
              <a:srgbClr val="E6F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03;p52"/>
            <p:cNvSpPr/>
            <p:nvPr/>
          </p:nvSpPr>
          <p:spPr>
            <a:xfrm>
              <a:off x="4425719" y="1485595"/>
              <a:ext cx="15876" cy="48253"/>
            </a:xfrm>
            <a:custGeom>
              <a:avLst/>
              <a:gdLst/>
              <a:ahLst/>
              <a:cxnLst/>
              <a:rect l="l" t="t" r="r" b="b"/>
              <a:pathLst>
                <a:path w="1193" h="3626" extrusionOk="0">
                  <a:moveTo>
                    <a:pt x="573" y="1"/>
                  </a:moveTo>
                  <a:cubicBezTo>
                    <a:pt x="239" y="1"/>
                    <a:pt x="0" y="287"/>
                    <a:pt x="0" y="573"/>
                  </a:cubicBezTo>
                  <a:lnTo>
                    <a:pt x="0" y="3053"/>
                  </a:lnTo>
                  <a:cubicBezTo>
                    <a:pt x="0" y="3340"/>
                    <a:pt x="239" y="3626"/>
                    <a:pt x="573" y="3626"/>
                  </a:cubicBezTo>
                  <a:cubicBezTo>
                    <a:pt x="906" y="3626"/>
                    <a:pt x="1193" y="3340"/>
                    <a:pt x="1193" y="3053"/>
                  </a:cubicBezTo>
                  <a:lnTo>
                    <a:pt x="1193" y="573"/>
                  </a:lnTo>
                  <a:cubicBezTo>
                    <a:pt x="1193" y="239"/>
                    <a:pt x="906"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04;p52"/>
            <p:cNvSpPr/>
            <p:nvPr/>
          </p:nvSpPr>
          <p:spPr>
            <a:xfrm>
              <a:off x="4425719" y="1816952"/>
              <a:ext cx="15876" cy="48253"/>
            </a:xfrm>
            <a:custGeom>
              <a:avLst/>
              <a:gdLst/>
              <a:ahLst/>
              <a:cxnLst/>
              <a:rect l="l" t="t" r="r" b="b"/>
              <a:pathLst>
                <a:path w="1193" h="3626" extrusionOk="0">
                  <a:moveTo>
                    <a:pt x="573" y="0"/>
                  </a:moveTo>
                  <a:cubicBezTo>
                    <a:pt x="239" y="0"/>
                    <a:pt x="0" y="287"/>
                    <a:pt x="0" y="573"/>
                  </a:cubicBezTo>
                  <a:lnTo>
                    <a:pt x="0" y="3053"/>
                  </a:lnTo>
                  <a:cubicBezTo>
                    <a:pt x="0" y="3339"/>
                    <a:pt x="239" y="3626"/>
                    <a:pt x="573" y="3626"/>
                  </a:cubicBezTo>
                  <a:cubicBezTo>
                    <a:pt x="906" y="3626"/>
                    <a:pt x="1193" y="3339"/>
                    <a:pt x="1193" y="3053"/>
                  </a:cubicBezTo>
                  <a:lnTo>
                    <a:pt x="1193" y="573"/>
                  </a:lnTo>
                  <a:cubicBezTo>
                    <a:pt x="1193" y="239"/>
                    <a:pt x="906"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05;p52"/>
            <p:cNvSpPr/>
            <p:nvPr/>
          </p:nvSpPr>
          <p:spPr>
            <a:xfrm>
              <a:off x="4575522"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340" y="1146"/>
                    <a:pt x="3578" y="907"/>
                    <a:pt x="3578" y="573"/>
                  </a:cubicBezTo>
                  <a:cubicBezTo>
                    <a:pt x="3578" y="287"/>
                    <a:pt x="3340"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6;p52"/>
            <p:cNvSpPr/>
            <p:nvPr/>
          </p:nvSpPr>
          <p:spPr>
            <a:xfrm>
              <a:off x="4419372" y="1662704"/>
              <a:ext cx="139023" cy="25404"/>
            </a:xfrm>
            <a:custGeom>
              <a:avLst/>
              <a:gdLst/>
              <a:ahLst/>
              <a:cxnLst/>
              <a:rect l="l" t="t" r="r" b="b"/>
              <a:pathLst>
                <a:path w="10447" h="1909" extrusionOk="0">
                  <a:moveTo>
                    <a:pt x="1193" y="0"/>
                  </a:moveTo>
                  <a:cubicBezTo>
                    <a:pt x="0" y="96"/>
                    <a:pt x="0" y="1860"/>
                    <a:pt x="1193" y="1908"/>
                  </a:cubicBezTo>
                  <a:lnTo>
                    <a:pt x="9254" y="1908"/>
                  </a:lnTo>
                  <a:cubicBezTo>
                    <a:pt x="10447" y="1860"/>
                    <a:pt x="10447" y="96"/>
                    <a:pt x="9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07;p52"/>
            <p:cNvSpPr/>
            <p:nvPr/>
          </p:nvSpPr>
          <p:spPr>
            <a:xfrm>
              <a:off x="4421940" y="1542045"/>
              <a:ext cx="26642" cy="146103"/>
            </a:xfrm>
            <a:custGeom>
              <a:avLst/>
              <a:gdLst/>
              <a:ahLst/>
              <a:cxnLst/>
              <a:rect l="l" t="t" r="r" b="b"/>
              <a:pathLst>
                <a:path w="2002" h="10979" extrusionOk="0">
                  <a:moveTo>
                    <a:pt x="961" y="0"/>
                  </a:moveTo>
                  <a:cubicBezTo>
                    <a:pt x="432" y="0"/>
                    <a:pt x="46" y="415"/>
                    <a:pt x="46" y="958"/>
                  </a:cubicBezTo>
                  <a:lnTo>
                    <a:pt x="46" y="10021"/>
                  </a:lnTo>
                  <a:cubicBezTo>
                    <a:pt x="0" y="10521"/>
                    <a:pt x="388" y="10978"/>
                    <a:pt x="921" y="10978"/>
                  </a:cubicBezTo>
                  <a:cubicBezTo>
                    <a:pt x="947" y="10978"/>
                    <a:pt x="973" y="10977"/>
                    <a:pt x="1000" y="10975"/>
                  </a:cubicBezTo>
                  <a:cubicBezTo>
                    <a:pt x="1026" y="10978"/>
                    <a:pt x="1053" y="10979"/>
                    <a:pt x="1079" y="10979"/>
                  </a:cubicBezTo>
                  <a:cubicBezTo>
                    <a:pt x="1567" y="10979"/>
                    <a:pt x="1956" y="10564"/>
                    <a:pt x="2001" y="10021"/>
                  </a:cubicBezTo>
                  <a:lnTo>
                    <a:pt x="2001" y="958"/>
                  </a:lnTo>
                  <a:cubicBezTo>
                    <a:pt x="2001" y="433"/>
                    <a:pt x="1572" y="4"/>
                    <a:pt x="1047" y="4"/>
                  </a:cubicBezTo>
                  <a:cubicBezTo>
                    <a:pt x="1018" y="2"/>
                    <a:pt x="989"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08;p52"/>
            <p:cNvSpPr/>
            <p:nvPr/>
          </p:nvSpPr>
          <p:spPr>
            <a:xfrm>
              <a:off x="4244165"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292" y="1146"/>
                    <a:pt x="3578" y="907"/>
                    <a:pt x="3578" y="573"/>
                  </a:cubicBezTo>
                  <a:cubicBezTo>
                    <a:pt x="3578" y="287"/>
                    <a:pt x="3292"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09;p52"/>
            <p:cNvSpPr/>
            <p:nvPr/>
          </p:nvSpPr>
          <p:spPr>
            <a:xfrm>
              <a:off x="4567271" y="1576605"/>
              <a:ext cx="24140" cy="19083"/>
            </a:xfrm>
            <a:custGeom>
              <a:avLst/>
              <a:gdLst/>
              <a:ahLst/>
              <a:cxnLst/>
              <a:rect l="l" t="t" r="r" b="b"/>
              <a:pathLst>
                <a:path w="1814" h="1434" extrusionOk="0">
                  <a:moveTo>
                    <a:pt x="1177" y="0"/>
                  </a:moveTo>
                  <a:cubicBezTo>
                    <a:pt x="1071" y="0"/>
                    <a:pt x="962" y="27"/>
                    <a:pt x="859" y="78"/>
                  </a:cubicBezTo>
                  <a:lnTo>
                    <a:pt x="382" y="364"/>
                  </a:lnTo>
                  <a:cubicBezTo>
                    <a:pt x="96" y="555"/>
                    <a:pt x="0" y="889"/>
                    <a:pt x="191" y="1175"/>
                  </a:cubicBezTo>
                  <a:cubicBezTo>
                    <a:pt x="288" y="1337"/>
                    <a:pt x="474" y="1433"/>
                    <a:pt x="672" y="1433"/>
                  </a:cubicBezTo>
                  <a:cubicBezTo>
                    <a:pt x="766" y="1433"/>
                    <a:pt x="863" y="1412"/>
                    <a:pt x="954" y="1366"/>
                  </a:cubicBezTo>
                  <a:lnTo>
                    <a:pt x="1479" y="1032"/>
                  </a:lnTo>
                  <a:cubicBezTo>
                    <a:pt x="1718" y="889"/>
                    <a:pt x="1813" y="507"/>
                    <a:pt x="1670" y="269"/>
                  </a:cubicBezTo>
                  <a:cubicBezTo>
                    <a:pt x="1548" y="86"/>
                    <a:pt x="1366"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0;p52"/>
            <p:cNvSpPr/>
            <p:nvPr/>
          </p:nvSpPr>
          <p:spPr>
            <a:xfrm>
              <a:off x="4275903" y="1756389"/>
              <a:ext cx="22862" cy="18298"/>
            </a:xfrm>
            <a:custGeom>
              <a:avLst/>
              <a:gdLst/>
              <a:ahLst/>
              <a:cxnLst/>
              <a:rect l="l" t="t" r="r" b="b"/>
              <a:pathLst>
                <a:path w="1718" h="1375" extrusionOk="0">
                  <a:moveTo>
                    <a:pt x="1046" y="0"/>
                  </a:moveTo>
                  <a:cubicBezTo>
                    <a:pt x="952" y="0"/>
                    <a:pt x="856" y="22"/>
                    <a:pt x="764" y="68"/>
                  </a:cubicBezTo>
                  <a:lnTo>
                    <a:pt x="335" y="354"/>
                  </a:lnTo>
                  <a:cubicBezTo>
                    <a:pt x="96" y="497"/>
                    <a:pt x="1" y="831"/>
                    <a:pt x="144" y="1117"/>
                  </a:cubicBezTo>
                  <a:cubicBezTo>
                    <a:pt x="273" y="1279"/>
                    <a:pt x="469" y="1375"/>
                    <a:pt x="671" y="1375"/>
                  </a:cubicBezTo>
                  <a:cubicBezTo>
                    <a:pt x="766" y="1375"/>
                    <a:pt x="863" y="1354"/>
                    <a:pt x="955" y="1308"/>
                  </a:cubicBezTo>
                  <a:lnTo>
                    <a:pt x="1336" y="1069"/>
                  </a:lnTo>
                  <a:cubicBezTo>
                    <a:pt x="1623" y="878"/>
                    <a:pt x="1718" y="545"/>
                    <a:pt x="1527" y="258"/>
                  </a:cubicBezTo>
                  <a:cubicBezTo>
                    <a:pt x="1430" y="96"/>
                    <a:pt x="1245"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1;p52"/>
            <p:cNvSpPr/>
            <p:nvPr/>
          </p:nvSpPr>
          <p:spPr>
            <a:xfrm>
              <a:off x="4505059" y="1514539"/>
              <a:ext cx="20959" cy="21811"/>
            </a:xfrm>
            <a:custGeom>
              <a:avLst/>
              <a:gdLst/>
              <a:ahLst/>
              <a:cxnLst/>
              <a:rect l="l" t="t" r="r" b="b"/>
              <a:pathLst>
                <a:path w="1575" h="1639" extrusionOk="0">
                  <a:moveTo>
                    <a:pt x="911" y="0"/>
                  </a:moveTo>
                  <a:cubicBezTo>
                    <a:pt x="713" y="0"/>
                    <a:pt x="527" y="96"/>
                    <a:pt x="430" y="258"/>
                  </a:cubicBezTo>
                  <a:lnTo>
                    <a:pt x="144" y="783"/>
                  </a:lnTo>
                  <a:cubicBezTo>
                    <a:pt x="1" y="1069"/>
                    <a:pt x="96" y="1403"/>
                    <a:pt x="382" y="1594"/>
                  </a:cubicBezTo>
                  <a:cubicBezTo>
                    <a:pt x="455" y="1623"/>
                    <a:pt x="535" y="1639"/>
                    <a:pt x="619" y="1639"/>
                  </a:cubicBezTo>
                  <a:cubicBezTo>
                    <a:pt x="810" y="1639"/>
                    <a:pt x="1013" y="1555"/>
                    <a:pt x="1146" y="1355"/>
                  </a:cubicBezTo>
                  <a:lnTo>
                    <a:pt x="1432" y="878"/>
                  </a:lnTo>
                  <a:cubicBezTo>
                    <a:pt x="1575" y="592"/>
                    <a:pt x="1479" y="211"/>
                    <a:pt x="1193" y="68"/>
                  </a:cubicBezTo>
                  <a:cubicBezTo>
                    <a:pt x="1101" y="22"/>
                    <a:pt x="1005"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12;p52"/>
            <p:cNvSpPr/>
            <p:nvPr/>
          </p:nvSpPr>
          <p:spPr>
            <a:xfrm>
              <a:off x="4341283" y="1816073"/>
              <a:ext cx="19695" cy="20826"/>
            </a:xfrm>
            <a:custGeom>
              <a:avLst/>
              <a:gdLst/>
              <a:ahLst/>
              <a:cxnLst/>
              <a:rect l="l" t="t" r="r" b="b"/>
              <a:pathLst>
                <a:path w="1480" h="1565" extrusionOk="0">
                  <a:moveTo>
                    <a:pt x="873" y="1"/>
                  </a:moveTo>
                  <a:cubicBezTo>
                    <a:pt x="671" y="1"/>
                    <a:pt x="481" y="107"/>
                    <a:pt x="383" y="305"/>
                  </a:cubicBezTo>
                  <a:lnTo>
                    <a:pt x="144" y="734"/>
                  </a:lnTo>
                  <a:cubicBezTo>
                    <a:pt x="1" y="1020"/>
                    <a:pt x="96" y="1354"/>
                    <a:pt x="335" y="1497"/>
                  </a:cubicBezTo>
                  <a:cubicBezTo>
                    <a:pt x="427" y="1543"/>
                    <a:pt x="523" y="1565"/>
                    <a:pt x="617" y="1565"/>
                  </a:cubicBezTo>
                  <a:cubicBezTo>
                    <a:pt x="815" y="1565"/>
                    <a:pt x="1001" y="1469"/>
                    <a:pt x="1098" y="1307"/>
                  </a:cubicBezTo>
                  <a:lnTo>
                    <a:pt x="1337" y="877"/>
                  </a:lnTo>
                  <a:cubicBezTo>
                    <a:pt x="1480" y="591"/>
                    <a:pt x="1384" y="257"/>
                    <a:pt x="1146" y="66"/>
                  </a:cubicBezTo>
                  <a:cubicBezTo>
                    <a:pt x="1057" y="22"/>
                    <a:pt x="964"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3;p52"/>
            <p:cNvSpPr/>
            <p:nvPr/>
          </p:nvSpPr>
          <p:spPr>
            <a:xfrm>
              <a:off x="4510142" y="1812241"/>
              <a:ext cx="20959" cy="21492"/>
            </a:xfrm>
            <a:custGeom>
              <a:avLst/>
              <a:gdLst/>
              <a:ahLst/>
              <a:cxnLst/>
              <a:rect l="l" t="t" r="r" b="b"/>
              <a:pathLst>
                <a:path w="1575" h="1615" extrusionOk="0">
                  <a:moveTo>
                    <a:pt x="618" y="1"/>
                  </a:moveTo>
                  <a:cubicBezTo>
                    <a:pt x="523" y="1"/>
                    <a:pt x="426" y="22"/>
                    <a:pt x="334" y="68"/>
                  </a:cubicBezTo>
                  <a:cubicBezTo>
                    <a:pt x="96" y="211"/>
                    <a:pt x="0" y="593"/>
                    <a:pt x="143" y="831"/>
                  </a:cubicBezTo>
                  <a:lnTo>
                    <a:pt x="477" y="1356"/>
                  </a:lnTo>
                  <a:cubicBezTo>
                    <a:pt x="575" y="1518"/>
                    <a:pt x="760" y="1614"/>
                    <a:pt x="958" y="1614"/>
                  </a:cubicBezTo>
                  <a:cubicBezTo>
                    <a:pt x="1052" y="1614"/>
                    <a:pt x="1149" y="1593"/>
                    <a:pt x="1241" y="1547"/>
                  </a:cubicBezTo>
                  <a:cubicBezTo>
                    <a:pt x="1479" y="1404"/>
                    <a:pt x="1574" y="1070"/>
                    <a:pt x="1431" y="784"/>
                  </a:cubicBezTo>
                  <a:lnTo>
                    <a:pt x="1145" y="259"/>
                  </a:lnTo>
                  <a:cubicBezTo>
                    <a:pt x="1016" y="97"/>
                    <a:pt x="82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14;p52"/>
            <p:cNvSpPr/>
            <p:nvPr/>
          </p:nvSpPr>
          <p:spPr>
            <a:xfrm>
              <a:off x="4335574" y="1517560"/>
              <a:ext cx="20334" cy="20360"/>
            </a:xfrm>
            <a:custGeom>
              <a:avLst/>
              <a:gdLst/>
              <a:ahLst/>
              <a:cxnLst/>
              <a:rect l="l" t="t" r="r" b="b"/>
              <a:pathLst>
                <a:path w="1528" h="1530" extrusionOk="0">
                  <a:moveTo>
                    <a:pt x="665" y="1"/>
                  </a:moveTo>
                  <a:cubicBezTo>
                    <a:pt x="566" y="1"/>
                    <a:pt x="468" y="28"/>
                    <a:pt x="382" y="79"/>
                  </a:cubicBezTo>
                  <a:cubicBezTo>
                    <a:pt x="96" y="222"/>
                    <a:pt x="1" y="556"/>
                    <a:pt x="144" y="842"/>
                  </a:cubicBezTo>
                  <a:lnTo>
                    <a:pt x="382" y="1272"/>
                  </a:lnTo>
                  <a:cubicBezTo>
                    <a:pt x="512" y="1434"/>
                    <a:pt x="708" y="1530"/>
                    <a:pt x="909" y="1530"/>
                  </a:cubicBezTo>
                  <a:cubicBezTo>
                    <a:pt x="1005" y="1530"/>
                    <a:pt x="1101" y="1508"/>
                    <a:pt x="1193" y="1462"/>
                  </a:cubicBezTo>
                  <a:cubicBezTo>
                    <a:pt x="1432" y="1319"/>
                    <a:pt x="1527" y="985"/>
                    <a:pt x="1384" y="699"/>
                  </a:cubicBezTo>
                  <a:lnTo>
                    <a:pt x="1145" y="270"/>
                  </a:lnTo>
                  <a:cubicBezTo>
                    <a:pt x="1023" y="86"/>
                    <a:pt x="842"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15;p52"/>
            <p:cNvSpPr/>
            <p:nvPr/>
          </p:nvSpPr>
          <p:spPr>
            <a:xfrm>
              <a:off x="4570438" y="1750694"/>
              <a:ext cx="24140" cy="18897"/>
            </a:xfrm>
            <a:custGeom>
              <a:avLst/>
              <a:gdLst/>
              <a:ahLst/>
              <a:cxnLst/>
              <a:rect l="l" t="t" r="r" b="b"/>
              <a:pathLst>
                <a:path w="1814" h="1420" extrusionOk="0">
                  <a:moveTo>
                    <a:pt x="656" y="0"/>
                  </a:moveTo>
                  <a:cubicBezTo>
                    <a:pt x="455" y="0"/>
                    <a:pt x="243" y="107"/>
                    <a:pt x="144" y="305"/>
                  </a:cubicBezTo>
                  <a:cubicBezTo>
                    <a:pt x="1" y="543"/>
                    <a:pt x="96" y="877"/>
                    <a:pt x="383" y="1068"/>
                  </a:cubicBezTo>
                  <a:lnTo>
                    <a:pt x="860" y="1354"/>
                  </a:lnTo>
                  <a:cubicBezTo>
                    <a:pt x="948" y="1398"/>
                    <a:pt x="1041" y="1420"/>
                    <a:pt x="1133" y="1420"/>
                  </a:cubicBezTo>
                  <a:cubicBezTo>
                    <a:pt x="1339" y="1420"/>
                    <a:pt x="1539" y="1313"/>
                    <a:pt x="1670" y="1116"/>
                  </a:cubicBezTo>
                  <a:cubicBezTo>
                    <a:pt x="1814" y="877"/>
                    <a:pt x="1718" y="543"/>
                    <a:pt x="1432" y="352"/>
                  </a:cubicBezTo>
                  <a:lnTo>
                    <a:pt x="907" y="66"/>
                  </a:lnTo>
                  <a:cubicBezTo>
                    <a:pt x="833" y="22"/>
                    <a:pt x="746"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16;p52"/>
            <p:cNvSpPr/>
            <p:nvPr/>
          </p:nvSpPr>
          <p:spPr>
            <a:xfrm>
              <a:off x="4272736" y="1581822"/>
              <a:ext cx="22224" cy="18285"/>
            </a:xfrm>
            <a:custGeom>
              <a:avLst/>
              <a:gdLst/>
              <a:ahLst/>
              <a:cxnLst/>
              <a:rect l="l" t="t" r="r" b="b"/>
              <a:pathLst>
                <a:path w="1670" h="1374" extrusionOk="0">
                  <a:moveTo>
                    <a:pt x="624" y="1"/>
                  </a:moveTo>
                  <a:cubicBezTo>
                    <a:pt x="426" y="1"/>
                    <a:pt x="241" y="97"/>
                    <a:pt x="143" y="259"/>
                  </a:cubicBezTo>
                  <a:cubicBezTo>
                    <a:pt x="0" y="545"/>
                    <a:pt x="96" y="879"/>
                    <a:pt x="334" y="1070"/>
                  </a:cubicBezTo>
                  <a:lnTo>
                    <a:pt x="763" y="1308"/>
                  </a:lnTo>
                  <a:cubicBezTo>
                    <a:pt x="852" y="1352"/>
                    <a:pt x="945" y="1374"/>
                    <a:pt x="1036" y="1374"/>
                  </a:cubicBezTo>
                  <a:cubicBezTo>
                    <a:pt x="1238" y="1374"/>
                    <a:pt x="1428" y="1267"/>
                    <a:pt x="1527" y="1070"/>
                  </a:cubicBezTo>
                  <a:cubicBezTo>
                    <a:pt x="1670" y="831"/>
                    <a:pt x="1574" y="449"/>
                    <a:pt x="1336" y="306"/>
                  </a:cubicBezTo>
                  <a:lnTo>
                    <a:pt x="907" y="68"/>
                  </a:lnTo>
                  <a:cubicBezTo>
                    <a:pt x="815" y="22"/>
                    <a:pt x="718"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itle 1"/>
          <p:cNvSpPr>
            <a:spLocks noGrp="1"/>
          </p:cNvSpPr>
          <p:nvPr>
            <p:ph type="title"/>
          </p:nvPr>
        </p:nvSpPr>
        <p:spPr/>
        <p:txBody>
          <a:bodyPr anchor="ctr"/>
          <a:lstStyle/>
          <a:p>
            <a:pPr>
              <a:lnSpc>
                <a:spcPct val="100000"/>
              </a:lnSpc>
            </a:pPr>
            <a:r>
              <a:rPr lang="en-US" sz="3200" b="1">
                <a:solidFill>
                  <a:srgbClr val="C00000"/>
                </a:solidFill>
                <a:latin typeface="+mj-lt"/>
              </a:rPr>
              <a:t>Trả lời câu hỏi</a:t>
            </a:r>
            <a:endParaRPr lang="en-US" sz="3200" b="1" dirty="0">
              <a:solidFill>
                <a:srgbClr val="C00000"/>
              </a:solidFill>
              <a:latin typeface="+mj-lt"/>
            </a:endParaRPr>
          </a:p>
        </p:txBody>
      </p:sp>
      <p:sp>
        <p:nvSpPr>
          <p:cNvPr id="38" name="Rectangle 37"/>
          <p:cNvSpPr/>
          <p:nvPr/>
        </p:nvSpPr>
        <p:spPr>
          <a:xfrm>
            <a:off x="0" y="1221982"/>
            <a:ext cx="8910084" cy="461665"/>
          </a:xfrm>
          <a:prstGeom prst="rect">
            <a:avLst/>
          </a:prstGeom>
        </p:spPr>
        <p:txBody>
          <a:bodyPr wrap="square">
            <a:spAutoFit/>
          </a:bodyPr>
          <a:lstStyle/>
          <a:p>
            <a:pPr algn="ctr">
              <a:spcBef>
                <a:spcPts val="300"/>
              </a:spcBef>
            </a:pPr>
            <a:r>
              <a:rPr lang="fr-FR" sz="2400">
                <a:latin typeface="+mj-lt"/>
                <a:ea typeface="Calibri" panose="020F0502020204030204" pitchFamily="34" charset="0"/>
                <a:cs typeface="Times New Roman" panose="02020603050405020304" pitchFamily="18" charset="0"/>
              </a:rPr>
              <a:t>Áp dụng các công thức đã rút ra ở trên để hoàn thành bảng sau:</a:t>
            </a:r>
            <a:endParaRPr lang="en-US" sz="2400">
              <a:effectLst/>
              <a:latin typeface="+mj-lt"/>
              <a:ea typeface="Calibri" panose="020F0502020204030204" pitchFamily="34" charset="0"/>
              <a:cs typeface="Times New Roman" panose="02020603050405020304" pitchFamily="18" charset="0"/>
            </a:endParaRPr>
          </a:p>
        </p:txBody>
      </p:sp>
      <p:graphicFrame>
        <p:nvGraphicFramePr>
          <p:cNvPr id="39" name="Table 38"/>
          <p:cNvGraphicFramePr>
            <a:graphicFrameLocks noGrp="1"/>
          </p:cNvGraphicFramePr>
          <p:nvPr>
            <p:extLst>
              <p:ext uri="{D42A27DB-BD31-4B8C-83A1-F6EECF244321}">
                <p14:modId xmlns:p14="http://schemas.microsoft.com/office/powerpoint/2010/main" val="3775776702"/>
              </p:ext>
            </p:extLst>
          </p:nvPr>
        </p:nvGraphicFramePr>
        <p:xfrm>
          <a:off x="1080346" y="1904279"/>
          <a:ext cx="6983308" cy="3072791"/>
        </p:xfrm>
        <a:graphic>
          <a:graphicData uri="http://schemas.openxmlformats.org/drawingml/2006/table">
            <a:tbl>
              <a:tblPr firstRow="1" firstCol="1" bandRow="1">
                <a:tableStyleId>{5940675A-B579-460E-94D1-54222C63F5DA}</a:tableStyleId>
              </a:tblPr>
              <a:tblGrid>
                <a:gridCol w="1187152">
                  <a:extLst>
                    <a:ext uri="{9D8B030D-6E8A-4147-A177-3AD203B41FA5}">
                      <a16:colId xmlns:a16="http://schemas.microsoft.com/office/drawing/2014/main" val="3427943160"/>
                    </a:ext>
                  </a:extLst>
                </a:gridCol>
                <a:gridCol w="2403831">
                  <a:extLst>
                    <a:ext uri="{9D8B030D-6E8A-4147-A177-3AD203B41FA5}">
                      <a16:colId xmlns:a16="http://schemas.microsoft.com/office/drawing/2014/main" val="1736871563"/>
                    </a:ext>
                  </a:extLst>
                </a:gridCol>
                <a:gridCol w="1849677">
                  <a:extLst>
                    <a:ext uri="{9D8B030D-6E8A-4147-A177-3AD203B41FA5}">
                      <a16:colId xmlns:a16="http://schemas.microsoft.com/office/drawing/2014/main" val="4189887988"/>
                    </a:ext>
                  </a:extLst>
                </a:gridCol>
                <a:gridCol w="1542648">
                  <a:extLst>
                    <a:ext uri="{9D8B030D-6E8A-4147-A177-3AD203B41FA5}">
                      <a16:colId xmlns:a16="http://schemas.microsoft.com/office/drawing/2014/main" val="1570979819"/>
                    </a:ext>
                  </a:extLst>
                </a:gridCol>
              </a:tblGrid>
              <a:tr h="1316111">
                <a:tc>
                  <a:txBody>
                    <a:bodyPr/>
                    <a:lstStyle/>
                    <a:p>
                      <a:pPr algn="ctr">
                        <a:lnSpc>
                          <a:spcPct val="150000"/>
                        </a:lnSpc>
                        <a:spcBef>
                          <a:spcPts val="300"/>
                        </a:spcBef>
                        <a:spcAft>
                          <a:spcPts val="0"/>
                        </a:spcAft>
                      </a:pPr>
                      <a:r>
                        <a:rPr lang="fr-FR" sz="2400">
                          <a:solidFill>
                            <a:srgbClr val="000000"/>
                          </a:solidFill>
                          <a:effectLst/>
                        </a:rPr>
                        <a:t>Chất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2400">
                          <a:solidFill>
                            <a:srgbClr val="000000"/>
                          </a:solidFill>
                          <a:effectLst/>
                        </a:rPr>
                        <a:t>Khối lượng phân tử (g/mol)</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2400">
                          <a:solidFill>
                            <a:srgbClr val="000000"/>
                          </a:solidFill>
                          <a:effectLst/>
                        </a:rPr>
                        <a:t>Khối lượng (g)</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2400">
                          <a:solidFill>
                            <a:srgbClr val="000000"/>
                          </a:solidFill>
                          <a:effectLst/>
                        </a:rPr>
                        <a:t>Số mol</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361935537"/>
                  </a:ext>
                </a:extLst>
              </a:tr>
              <a:tr h="585560">
                <a:tc>
                  <a:txBody>
                    <a:bodyPr/>
                    <a:lstStyle/>
                    <a:p>
                      <a:pPr algn="ctr">
                        <a:lnSpc>
                          <a:spcPct val="150000"/>
                        </a:lnSpc>
                        <a:spcBef>
                          <a:spcPts val="300"/>
                        </a:spcBef>
                        <a:spcAft>
                          <a:spcPts val="0"/>
                        </a:spcAft>
                      </a:pPr>
                      <a:r>
                        <a:rPr lang="fr-FR" sz="2400">
                          <a:solidFill>
                            <a:srgbClr val="000000"/>
                          </a:solidFill>
                          <a:effectLst/>
                        </a:rPr>
                        <a:t>Urea</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2400">
                          <a:solidFill>
                            <a:srgbClr val="000000"/>
                          </a:solidFill>
                          <a:effectLst/>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2400">
                          <a:solidFill>
                            <a:srgbClr val="000000"/>
                          </a:solidFill>
                          <a:effectLst/>
                        </a:rPr>
                        <a:t>3</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2400">
                          <a:solidFill>
                            <a:srgbClr val="000000"/>
                          </a:solidFill>
                          <a:effectLst/>
                        </a:rPr>
                        <a:t>0,05</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929174599"/>
                  </a:ext>
                </a:extLst>
              </a:tr>
              <a:tr h="585560">
                <a:tc>
                  <a:txBody>
                    <a:bodyPr/>
                    <a:lstStyle/>
                    <a:p>
                      <a:pPr algn="ctr">
                        <a:lnSpc>
                          <a:spcPct val="150000"/>
                        </a:lnSpc>
                        <a:spcBef>
                          <a:spcPts val="300"/>
                        </a:spcBef>
                        <a:spcAft>
                          <a:spcPts val="0"/>
                        </a:spcAft>
                      </a:pPr>
                      <a:r>
                        <a:rPr lang="fr-FR" sz="2400">
                          <a:solidFill>
                            <a:srgbClr val="000000"/>
                          </a:solidFill>
                          <a:effectLst/>
                        </a:rPr>
                        <a:t>Nước</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2400">
                          <a:solidFill>
                            <a:srgbClr val="000000"/>
                          </a:solidFill>
                          <a:effectLst/>
                        </a:rPr>
                        <a:t>18</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2400">
                          <a:solidFill>
                            <a:srgbClr val="000000"/>
                          </a:solidFill>
                          <a:effectLst/>
                        </a:rPr>
                        <a:t>27</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2400">
                          <a:solidFill>
                            <a:srgbClr val="000000"/>
                          </a:solidFill>
                          <a:effectLst/>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808527929"/>
                  </a:ext>
                </a:extLst>
              </a:tr>
              <a:tr h="585560">
                <a:tc>
                  <a:txBody>
                    <a:bodyPr/>
                    <a:lstStyle/>
                    <a:p>
                      <a:pPr algn="ctr">
                        <a:lnSpc>
                          <a:spcPct val="150000"/>
                        </a:lnSpc>
                        <a:spcBef>
                          <a:spcPts val="300"/>
                        </a:spcBef>
                        <a:spcAft>
                          <a:spcPts val="0"/>
                        </a:spcAft>
                      </a:pPr>
                      <a:r>
                        <a:rPr lang="fr-FR" sz="2400">
                          <a:solidFill>
                            <a:srgbClr val="000000"/>
                          </a:solidFill>
                          <a:effectLst/>
                        </a:rPr>
                        <a:t>Sắt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2400">
                          <a:solidFill>
                            <a:srgbClr val="000000"/>
                          </a:solidFill>
                          <a:effectLst/>
                        </a:rPr>
                        <a:t>56</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2400">
                          <a:solidFill>
                            <a:srgbClr val="000000"/>
                          </a:solidFill>
                          <a:effectLst/>
                        </a:rPr>
                        <a:t>?</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2400">
                          <a:solidFill>
                            <a:srgbClr val="000000"/>
                          </a:solidFill>
                          <a:effectLst/>
                        </a:rPr>
                        <a:t>0,2</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164328050"/>
                  </a:ext>
                </a:extLst>
              </a:tr>
            </a:tbl>
          </a:graphicData>
        </a:graphic>
      </p:graphicFrame>
      <p:pic>
        <p:nvPicPr>
          <p:cNvPr id="41" name="Picture 9"/>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296"/>
          <a:stretch/>
        </p:blipFill>
        <p:spPr>
          <a:xfrm flipH="1">
            <a:off x="147974" y="3434261"/>
            <a:ext cx="1549009" cy="1709239"/>
          </a:xfrm>
          <a:prstGeom prst="rect">
            <a:avLst/>
          </a:prstGeom>
        </p:spPr>
      </p:pic>
      <p:sp>
        <p:nvSpPr>
          <p:cNvPr id="43" name="TextBox 42"/>
          <p:cNvSpPr txBox="1"/>
          <p:nvPr/>
        </p:nvSpPr>
        <p:spPr>
          <a:xfrm>
            <a:off x="3061271" y="3279044"/>
            <a:ext cx="706582" cy="461665"/>
          </a:xfrm>
          <a:prstGeom prst="rect">
            <a:avLst/>
          </a:prstGeom>
          <a:solidFill>
            <a:schemeClr val="bg1"/>
          </a:solidFill>
        </p:spPr>
        <p:txBody>
          <a:bodyPr wrap="square" rtlCol="0">
            <a:spAutoFit/>
          </a:bodyPr>
          <a:lstStyle/>
          <a:p>
            <a:pPr algn="ctr"/>
            <a:r>
              <a:rPr lang="en-US" sz="2400" b="1">
                <a:solidFill>
                  <a:srgbClr val="FF0000"/>
                </a:solidFill>
              </a:rPr>
              <a:t>60</a:t>
            </a:r>
          </a:p>
        </p:txBody>
      </p:sp>
      <p:sp>
        <p:nvSpPr>
          <p:cNvPr id="44" name="TextBox 43"/>
          <p:cNvSpPr txBox="1"/>
          <p:nvPr/>
        </p:nvSpPr>
        <p:spPr>
          <a:xfrm>
            <a:off x="5057715" y="4515405"/>
            <a:ext cx="1226127" cy="461665"/>
          </a:xfrm>
          <a:prstGeom prst="rect">
            <a:avLst/>
          </a:prstGeom>
          <a:solidFill>
            <a:schemeClr val="bg1"/>
          </a:solidFill>
        </p:spPr>
        <p:txBody>
          <a:bodyPr wrap="square" rtlCol="0">
            <a:spAutoFit/>
          </a:bodyPr>
          <a:lstStyle/>
          <a:p>
            <a:pPr algn="ctr"/>
            <a:r>
              <a:rPr lang="en-US" sz="2400" b="1">
                <a:solidFill>
                  <a:srgbClr val="FF0000"/>
                </a:solidFill>
              </a:rPr>
              <a:t>11,2</a:t>
            </a:r>
          </a:p>
        </p:txBody>
      </p:sp>
      <p:sp>
        <p:nvSpPr>
          <p:cNvPr id="45" name="TextBox 44"/>
          <p:cNvSpPr txBox="1"/>
          <p:nvPr/>
        </p:nvSpPr>
        <p:spPr>
          <a:xfrm>
            <a:off x="6913360" y="3827215"/>
            <a:ext cx="706582" cy="461665"/>
          </a:xfrm>
          <a:prstGeom prst="rect">
            <a:avLst/>
          </a:prstGeom>
          <a:solidFill>
            <a:schemeClr val="bg1"/>
          </a:solidFill>
        </p:spPr>
        <p:txBody>
          <a:bodyPr wrap="square" rtlCol="0">
            <a:spAutoFit/>
          </a:bodyPr>
          <a:lstStyle/>
          <a:p>
            <a:pPr algn="ctr"/>
            <a:r>
              <a:rPr lang="en-US" sz="2400" b="1">
                <a:solidFill>
                  <a:srgbClr val="FF0000"/>
                </a:solidFill>
              </a:rPr>
              <a:t>1,5</a:t>
            </a:r>
          </a:p>
        </p:txBody>
      </p:sp>
    </p:spTree>
    <p:extLst>
      <p:ext uri="{BB962C8B-B14F-4D97-AF65-F5344CB8AC3E}">
        <p14:creationId xmlns:p14="http://schemas.microsoft.com/office/powerpoint/2010/main" val="1752095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3" grpId="0" animBg="1"/>
      <p:bldP spid="44"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grpSp>
        <p:nvGrpSpPr>
          <p:cNvPr id="500" name="Google Shape;500;p45"/>
          <p:cNvGrpSpPr/>
          <p:nvPr/>
        </p:nvGrpSpPr>
        <p:grpSpPr>
          <a:xfrm>
            <a:off x="7817888" y="4447321"/>
            <a:ext cx="307867" cy="375544"/>
            <a:chOff x="8203301" y="1315421"/>
            <a:chExt cx="307867" cy="375544"/>
          </a:xfrm>
        </p:grpSpPr>
        <p:sp>
          <p:nvSpPr>
            <p:cNvPr id="501" name="Google Shape;501;p45"/>
            <p:cNvSpPr/>
            <p:nvPr/>
          </p:nvSpPr>
          <p:spPr>
            <a:xfrm>
              <a:off x="8403520"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5"/>
            <p:cNvSpPr/>
            <p:nvPr/>
          </p:nvSpPr>
          <p:spPr>
            <a:xfrm>
              <a:off x="8276615"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5"/>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5"/>
            <p:cNvSpPr/>
            <p:nvPr/>
          </p:nvSpPr>
          <p:spPr>
            <a:xfrm>
              <a:off x="8408189"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5"/>
            <p:cNvSpPr/>
            <p:nvPr/>
          </p:nvSpPr>
          <p:spPr>
            <a:xfrm>
              <a:off x="8281284"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5"/>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itle 1"/>
          <p:cNvSpPr>
            <a:spLocks noGrp="1"/>
          </p:cNvSpPr>
          <p:nvPr>
            <p:ph type="title"/>
          </p:nvPr>
        </p:nvSpPr>
        <p:spPr>
          <a:xfrm>
            <a:off x="616060" y="115642"/>
            <a:ext cx="7704000" cy="572700"/>
          </a:xfrm>
        </p:spPr>
        <p:txBody>
          <a:bodyPr anchor="ctr"/>
          <a:lstStyle/>
          <a:p>
            <a:pPr>
              <a:lnSpc>
                <a:spcPct val="100000"/>
              </a:lnSpc>
            </a:pPr>
            <a:r>
              <a:rPr lang="en-US" b="1">
                <a:solidFill>
                  <a:schemeClr val="accent2"/>
                </a:solidFill>
                <a:latin typeface="+mj-lt"/>
              </a:rPr>
              <a:t>KHỞI ĐỘNG</a:t>
            </a:r>
            <a:endParaRPr lang="en-US" sz="3200" b="1" dirty="0">
              <a:solidFill>
                <a:schemeClr val="accent2"/>
              </a:solidFill>
              <a:latin typeface="+mj-lt"/>
            </a:endParaRPr>
          </a:p>
        </p:txBody>
      </p:sp>
      <p:sp>
        <p:nvSpPr>
          <p:cNvPr id="31" name="Rectangle 30"/>
          <p:cNvSpPr/>
          <p:nvPr/>
        </p:nvSpPr>
        <p:spPr>
          <a:xfrm>
            <a:off x="606731" y="584865"/>
            <a:ext cx="7003473" cy="369332"/>
          </a:xfrm>
          <a:prstGeom prst="rect">
            <a:avLst/>
          </a:prstGeom>
        </p:spPr>
        <p:txBody>
          <a:bodyPr wrap="square">
            <a:spAutoFit/>
          </a:bodyPr>
          <a:lstStyle/>
          <a:p>
            <a:pPr marL="285750" indent="-285750" algn="ctr">
              <a:spcBef>
                <a:spcPts val="150"/>
              </a:spcBef>
              <a:spcAft>
                <a:spcPts val="150"/>
              </a:spcAft>
              <a:buFont typeface="Wingdings" panose="05000000000000000000" pitchFamily="2" charset="2"/>
              <a:buChar char="Ø"/>
            </a:pPr>
            <a:r>
              <a:rPr lang="en-US" sz="1800" b="1" i="1">
                <a:solidFill>
                  <a:srgbClr val="FF0000"/>
                </a:solidFill>
              </a:rPr>
              <a:t>Quan sát các hình ảnh 4.1, 4.2 (SGK tr.27)</a:t>
            </a:r>
            <a:endParaRPr lang="en-US" sz="18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4" name="Group 3"/>
          <p:cNvGrpSpPr/>
          <p:nvPr/>
        </p:nvGrpSpPr>
        <p:grpSpPr>
          <a:xfrm>
            <a:off x="-76905" y="1039257"/>
            <a:ext cx="2926623" cy="2657894"/>
            <a:chOff x="1195104" y="1997176"/>
            <a:chExt cx="2926623" cy="2657894"/>
          </a:xfrm>
        </p:grpSpPr>
        <p:pic>
          <p:nvPicPr>
            <p:cNvPr id="1028" name="Picture 4" descr="File:Castillo de Malbork, Polonia, 2013-05-19, DD 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104" y="1997176"/>
              <a:ext cx="2926623" cy="21882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331573"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4.1. </a:t>
              </a:r>
              <a:r>
                <a:rPr lang="en-US" i="1">
                  <a:latin typeface="Arial" panose="020B0604020202020204" pitchFamily="34" charset="0"/>
                  <a:ea typeface="Tahoma" panose="020B0604030504040204" pitchFamily="34" charset="0"/>
                  <a:cs typeface="Arial" panose="020B0604020202020204" pitchFamily="34" charset="0"/>
                </a:rPr>
                <a:t>Lâu đài bằng gạch</a:t>
              </a:r>
            </a:p>
          </p:txBody>
        </p:sp>
      </p:grpSp>
      <p:grpSp>
        <p:nvGrpSpPr>
          <p:cNvPr id="6" name="Group 5"/>
          <p:cNvGrpSpPr/>
          <p:nvPr/>
        </p:nvGrpSpPr>
        <p:grpSpPr>
          <a:xfrm>
            <a:off x="3396884" y="954196"/>
            <a:ext cx="3666154" cy="2657895"/>
            <a:chOff x="4351953" y="1997175"/>
            <a:chExt cx="3666154" cy="2657895"/>
          </a:xfrm>
        </p:grpSpPr>
        <p:pic>
          <p:nvPicPr>
            <p:cNvPr id="1030" name="Picture 6" descr="https://www.wur.nl/upload_mm/0/1/2/3c5c9e21-2a99-4012-ac09-9d73e33d7017_shutterstock_6298183_07a7a6ec_750x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953" y="1997175"/>
              <a:ext cx="3666154" cy="21882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4858188"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4.2. </a:t>
              </a:r>
              <a:r>
                <a:rPr lang="en-US" i="1">
                  <a:latin typeface="Arial" panose="020B0604020202020204" pitchFamily="34" charset="0"/>
                  <a:ea typeface="Tahoma" panose="020B0604030504040204" pitchFamily="34" charset="0"/>
                  <a:cs typeface="Arial" panose="020B0604020202020204" pitchFamily="34" charset="0"/>
                </a:rPr>
                <a:t>Lâu đài bằng cát</a:t>
              </a:r>
            </a:p>
          </p:txBody>
        </p:sp>
      </p:grpSp>
      <p:sp>
        <p:nvSpPr>
          <p:cNvPr id="2" name="Rectangle 1">
            <a:extLst>
              <a:ext uri="{FF2B5EF4-FFF2-40B4-BE49-F238E27FC236}">
                <a16:creationId xmlns:a16="http://schemas.microsoft.com/office/drawing/2014/main" id="{39156920-4586-13F0-F019-4401BD8E1FA9}"/>
              </a:ext>
            </a:extLst>
          </p:cNvPr>
          <p:cNvSpPr/>
          <p:nvPr/>
        </p:nvSpPr>
        <p:spPr>
          <a:xfrm>
            <a:off x="275422" y="3719455"/>
            <a:ext cx="8645294" cy="1287532"/>
          </a:xfrm>
          <a:prstGeom prst="rect">
            <a:avLst/>
          </a:prstGeom>
          <a:solidFill>
            <a:schemeClr val="bg1"/>
          </a:solidFill>
        </p:spPr>
        <p:txBody>
          <a:bodyPr wrap="square">
            <a:spAutoFit/>
          </a:bodyPr>
          <a:lstStyle/>
          <a:p>
            <a:pPr algn="just">
              <a:lnSpc>
                <a:spcPct val="150000"/>
              </a:lnSpc>
              <a:spcBef>
                <a:spcPts val="300"/>
              </a:spcBef>
            </a:pPr>
            <a:r>
              <a:rPr lang="fr-FR" sz="1800">
                <a:solidFill>
                  <a:srgbClr val="0000CC"/>
                </a:solidFill>
                <a:latin typeface="+mj-lt"/>
                <a:ea typeface="Calibri" panose="020F0502020204030204" pitchFamily="34" charset="0"/>
                <a:cs typeface="Times New Roman" panose="02020603050405020304" pitchFamily="18" charset="0"/>
              </a:rPr>
              <a:t>Nếu yêu cầu đếm số lượng viên gạch để xây bức tường của lâu đài (hình 4.1) và đếm số lượng hạt cát để xây bức tường của lâu đài bằng cát (hình 4.2), yêu cầu nào có thể thực hiện được ? Vì sao ?</a:t>
            </a:r>
            <a:endParaRPr lang="en-US" sz="1800">
              <a:solidFill>
                <a:srgbClr val="0000CC"/>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6" name="TextBox 4">
            <a:extLst>
              <a:ext uri="{FF2B5EF4-FFF2-40B4-BE49-F238E27FC236}">
                <a16:creationId xmlns:a16="http://schemas.microsoft.com/office/drawing/2014/main" id="{3EAA8291-3670-AEA9-5F80-62884D9ED676}"/>
              </a:ext>
            </a:extLst>
          </p:cNvPr>
          <p:cNvSpPr txBox="1"/>
          <p:nvPr/>
        </p:nvSpPr>
        <p:spPr>
          <a:xfrm>
            <a:off x="615851" y="5490"/>
            <a:ext cx="8589570" cy="768800"/>
          </a:xfrm>
          <a:prstGeom prst="rect">
            <a:avLst/>
          </a:prstGeom>
        </p:spPr>
        <p:txBody>
          <a:bodyPr wrap="square" lIns="0" tIns="0" rIns="0" bIns="0" rtlCol="0" anchor="ctr">
            <a:spAutoFit/>
          </a:bodyPr>
          <a:lstStyle/>
          <a:p>
            <a:pPr algn="ctr">
              <a:lnSpc>
                <a:spcPct val="150000"/>
              </a:lnSpc>
            </a:pPr>
            <a:r>
              <a:rPr lang="en-US" sz="3800" b="1">
                <a:solidFill>
                  <a:srgbClr val="FF0000"/>
                </a:solidFill>
                <a:latin typeface="Arial" panose="020B0604020202020204" pitchFamily="34" charset="0"/>
                <a:cs typeface="Arial" panose="020B0604020202020204" pitchFamily="34" charset="0"/>
              </a:rPr>
              <a:t>THỂ TÍCH MOL CỦA CHẤT KHÍ</a:t>
            </a:r>
            <a:endParaRPr lang="vi-VN" sz="3800" b="1">
              <a:solidFill>
                <a:srgbClr val="FF0000"/>
              </a:solidFill>
              <a:cs typeface="Arial" panose="020B0604020202020204" pitchFamily="34" charset="0"/>
            </a:endParaRPr>
          </a:p>
        </p:txBody>
      </p:sp>
      <p:sp>
        <p:nvSpPr>
          <p:cNvPr id="47" name="Oval 46"/>
          <p:cNvSpPr/>
          <p:nvPr/>
        </p:nvSpPr>
        <p:spPr>
          <a:xfrm>
            <a:off x="156488" y="0"/>
            <a:ext cx="918726" cy="89723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0000"/>
                </a:solidFill>
              </a:rPr>
              <a:t>IV</a:t>
            </a:r>
          </a:p>
        </p:txBody>
      </p:sp>
      <p:grpSp>
        <p:nvGrpSpPr>
          <p:cNvPr id="831" name="Google Shape;831;p51"/>
          <p:cNvGrpSpPr/>
          <p:nvPr/>
        </p:nvGrpSpPr>
        <p:grpSpPr>
          <a:xfrm>
            <a:off x="7584375" y="1160155"/>
            <a:ext cx="152614" cy="191190"/>
            <a:chOff x="7249250" y="2312150"/>
            <a:chExt cx="433317" cy="542846"/>
          </a:xfrm>
        </p:grpSpPr>
        <p:sp>
          <p:nvSpPr>
            <p:cNvPr id="832" name="Google Shape;832;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1"/>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51"/>
          <p:cNvGrpSpPr/>
          <p:nvPr/>
        </p:nvGrpSpPr>
        <p:grpSpPr>
          <a:xfrm>
            <a:off x="1439597" y="1189210"/>
            <a:ext cx="353212" cy="413317"/>
            <a:chOff x="5905475" y="2032050"/>
            <a:chExt cx="454350" cy="580175"/>
          </a:xfrm>
        </p:grpSpPr>
        <p:sp>
          <p:nvSpPr>
            <p:cNvPr id="836" name="Google Shape;836;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51"/>
          <p:cNvGrpSpPr/>
          <p:nvPr/>
        </p:nvGrpSpPr>
        <p:grpSpPr>
          <a:xfrm>
            <a:off x="7157551" y="3548624"/>
            <a:ext cx="1049025" cy="1334938"/>
            <a:chOff x="2586363" y="5410988"/>
            <a:chExt cx="1049025" cy="1334938"/>
          </a:xfrm>
        </p:grpSpPr>
        <p:sp>
          <p:nvSpPr>
            <p:cNvPr id="843" name="Google Shape;843;p51"/>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1"/>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1"/>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1"/>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1"/>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1"/>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1"/>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1"/>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1"/>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1"/>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1"/>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1"/>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1"/>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1"/>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1"/>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1"/>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11">
            <a:extLst>
              <a:ext uri="{FF2B5EF4-FFF2-40B4-BE49-F238E27FC236}">
                <a16:creationId xmlns:a16="http://schemas.microsoft.com/office/drawing/2014/main" id="{ED376EEB-95C9-B663-030D-C923EA7D6366}"/>
              </a:ext>
            </a:extLst>
          </p:cNvPr>
          <p:cNvSpPr/>
          <p:nvPr/>
        </p:nvSpPr>
        <p:spPr>
          <a:xfrm>
            <a:off x="606683" y="1113783"/>
            <a:ext cx="7580238" cy="2239844"/>
          </a:xfrm>
          <a:prstGeom prst="rect">
            <a:avLst/>
          </a:prstGeom>
          <a:solidFill>
            <a:schemeClr val="bg1"/>
          </a:solidFill>
        </p:spPr>
        <p:txBody>
          <a:bodyPr wrap="square">
            <a:spAutoFit/>
          </a:bodyPr>
          <a:lstStyle/>
          <a:p>
            <a:pPr algn="just">
              <a:lnSpc>
                <a:spcPct val="150000"/>
              </a:lnSpc>
            </a:pPr>
            <a:r>
              <a:rPr lang="en-US" sz="2400">
                <a:latin typeface="+mj-lt"/>
                <a:ea typeface="Calibri" panose="020F0502020204030204" pitchFamily="34" charset="0"/>
                <a:cs typeface="Times New Roman" panose="02020603050405020304" pitchFamily="18" charset="0"/>
              </a:rPr>
              <a:t>Đọc mục IV (SGK tr.28) và trả lời câu hỏi:</a:t>
            </a:r>
          </a:p>
          <a:p>
            <a:pPr algn="just">
              <a:lnSpc>
                <a:spcPct val="150000"/>
              </a:lnSpc>
            </a:pPr>
            <a:r>
              <a:rPr lang="en-US" sz="2400">
                <a:latin typeface="+mj-lt"/>
                <a:ea typeface="Calibri" panose="020F0502020204030204" pitchFamily="34" charset="0"/>
                <a:cs typeface="Times New Roman" panose="02020603050405020304" pitchFamily="18" charset="0"/>
              </a:rPr>
              <a:t>C1. Nêu khái niệm thể tích mol của chất khí</a:t>
            </a:r>
          </a:p>
          <a:p>
            <a:pPr algn="just">
              <a:lnSpc>
                <a:spcPct val="150000"/>
              </a:lnSpc>
            </a:pPr>
            <a:r>
              <a:rPr lang="en-US" sz="2400">
                <a:latin typeface="+mj-lt"/>
                <a:ea typeface="Calibri" panose="020F0502020204030204" pitchFamily="34" charset="0"/>
                <a:cs typeface="Times New Roman" panose="02020603050405020304" pitchFamily="18" charset="0"/>
              </a:rPr>
              <a:t>C2. Trong cùng một điều kiện nhiệt độ và áp suất thì thể tích và khối lượng mol của chúng như nào? </a:t>
            </a:r>
            <a:endParaRPr lang="en-US" sz="2400">
              <a:effectLst/>
              <a:latin typeface="+mj-lt"/>
              <a:ea typeface="Calibri" panose="020F0502020204030204" pitchFamily="34" charset="0"/>
              <a:cs typeface="Times New Roman" panose="02020603050405020304" pitchFamily="18" charset="0"/>
            </a:endParaRPr>
          </a:p>
        </p:txBody>
      </p:sp>
      <p:sp>
        <p:nvSpPr>
          <p:cNvPr id="6" name="Rectangle 1">
            <a:extLst>
              <a:ext uri="{FF2B5EF4-FFF2-40B4-BE49-F238E27FC236}">
                <a16:creationId xmlns:a16="http://schemas.microsoft.com/office/drawing/2014/main" id="{C8C395B9-C78C-67CC-0CFD-B16CAF3953BC}"/>
              </a:ext>
            </a:extLst>
          </p:cNvPr>
          <p:cNvSpPr/>
          <p:nvPr/>
        </p:nvSpPr>
        <p:spPr>
          <a:xfrm>
            <a:off x="439376" y="1027976"/>
            <a:ext cx="8589570" cy="1131848"/>
          </a:xfrm>
          <a:prstGeom prst="rect">
            <a:avLst/>
          </a:prstGeom>
          <a:solidFill>
            <a:schemeClr val="bg1"/>
          </a:solidFill>
        </p:spPr>
        <p:txBody>
          <a:bodyPr wrap="square">
            <a:spAutoFit/>
          </a:bodyPr>
          <a:lstStyle/>
          <a:p>
            <a:pPr algn="just">
              <a:lnSpc>
                <a:spcPct val="150000"/>
              </a:lnSpc>
            </a:pPr>
            <a:r>
              <a:rPr lang="fr-FR" sz="2400">
                <a:solidFill>
                  <a:srgbClr val="0000CC"/>
                </a:solidFill>
                <a:latin typeface="+mj-lt"/>
                <a:ea typeface="Calibri" panose="020F0502020204030204" pitchFamily="34" charset="0"/>
              </a:rPr>
              <a:t>Thể tích mol của chất khí là thể tích chiếm bởi N phân tử của chất khí đó</a:t>
            </a:r>
          </a:p>
        </p:txBody>
      </p:sp>
      <p:sp>
        <p:nvSpPr>
          <p:cNvPr id="7" name="Rectangle 75">
            <a:extLst>
              <a:ext uri="{FF2B5EF4-FFF2-40B4-BE49-F238E27FC236}">
                <a16:creationId xmlns:a16="http://schemas.microsoft.com/office/drawing/2014/main" id="{6A44F254-1759-AB60-BDA3-5E0001C1D3C6}"/>
              </a:ext>
            </a:extLst>
          </p:cNvPr>
          <p:cNvSpPr/>
          <p:nvPr/>
        </p:nvSpPr>
        <p:spPr>
          <a:xfrm>
            <a:off x="490421" y="2328226"/>
            <a:ext cx="8163157" cy="1131848"/>
          </a:xfrm>
          <a:prstGeom prst="rect">
            <a:avLst/>
          </a:prstGeom>
          <a:solidFill>
            <a:schemeClr val="bg1"/>
          </a:solidFill>
        </p:spPr>
        <p:txBody>
          <a:bodyPr wrap="square">
            <a:spAutoFit/>
          </a:bodyPr>
          <a:lstStyle/>
          <a:p>
            <a:pPr algn="just">
              <a:lnSpc>
                <a:spcPct val="150000"/>
              </a:lnSpc>
            </a:pPr>
            <a:r>
              <a:rPr lang="fr-FR" sz="2400">
                <a:solidFill>
                  <a:srgbClr val="0000CC"/>
                </a:solidFill>
              </a:rPr>
              <a:t>Một mol bất kì chất khí nào cũng chiếm những thể tích bằng nhau khi ở cùng điều kiện nhiệt độ và áp suất</a:t>
            </a:r>
            <a:endParaRPr lang="en-US" sz="2400">
              <a:solidFill>
                <a:srgbClr val="0000CC"/>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grpSp>
        <p:nvGrpSpPr>
          <p:cNvPr id="1325" name="Google Shape;1325;p59"/>
          <p:cNvGrpSpPr/>
          <p:nvPr/>
        </p:nvGrpSpPr>
        <p:grpSpPr>
          <a:xfrm rot="5973186">
            <a:off x="8161139" y="4422639"/>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itle 1"/>
          <p:cNvSpPr>
            <a:spLocks noGrp="1"/>
          </p:cNvSpPr>
          <p:nvPr>
            <p:ph type="title"/>
          </p:nvPr>
        </p:nvSpPr>
        <p:spPr>
          <a:xfrm>
            <a:off x="590624" y="1840"/>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57" name="Rectangle 56"/>
          <p:cNvSpPr/>
          <p:nvPr/>
        </p:nvSpPr>
        <p:spPr>
          <a:xfrm>
            <a:off x="450376" y="570183"/>
            <a:ext cx="8540959" cy="1685846"/>
          </a:xfrm>
          <a:prstGeom prst="rect">
            <a:avLst/>
          </a:prstGeom>
          <a:solidFill>
            <a:schemeClr val="bg1"/>
          </a:solidFill>
        </p:spPr>
        <p:txBody>
          <a:bodyPr wrap="square">
            <a:spAutoFit/>
          </a:bodyPr>
          <a:lstStyle/>
          <a:p>
            <a:pPr algn="just">
              <a:lnSpc>
                <a:spcPct val="150000"/>
              </a:lnSpc>
            </a:pPr>
            <a:r>
              <a:rPr lang="fr-FR" sz="2400" b="1">
                <a:solidFill>
                  <a:srgbClr val="FF0000"/>
                </a:solidFill>
                <a:latin typeface="+mj-lt"/>
                <a:ea typeface="Times New Roman" panose="02020603050405020304" pitchFamily="18" charset="0"/>
                <a:cs typeface="Times New Roman" panose="02020603050405020304" pitchFamily="18" charset="0"/>
              </a:rPr>
              <a:t>Câu hỏi 4 (SGK tr.29). </a:t>
            </a:r>
            <a:r>
              <a:rPr lang="fr-FR" sz="2400">
                <a:latin typeface="+mj-lt"/>
              </a:rPr>
              <a:t>Quan sát hình 4.4. cho biết ở điều kiện chuẩn (áp suất 1 bar và nhiệt độ 25</a:t>
            </a:r>
            <a:r>
              <a:rPr lang="fr-FR" sz="2400" baseline="30000">
                <a:latin typeface="+mj-lt"/>
              </a:rPr>
              <a:t>o</a:t>
            </a:r>
            <a:r>
              <a:rPr lang="fr-FR" sz="2400">
                <a:latin typeface="+mj-lt"/>
              </a:rPr>
              <a:t>C), thể tích 1 mol khí là bao nhiêu?</a:t>
            </a:r>
            <a:endParaRPr lang="en-US" sz="2400">
              <a:latin typeface="+mj-lt"/>
            </a:endParaRPr>
          </a:p>
        </p:txBody>
      </p:sp>
      <p:grpSp>
        <p:nvGrpSpPr>
          <p:cNvPr id="10" name="Group 9"/>
          <p:cNvGrpSpPr/>
          <p:nvPr/>
        </p:nvGrpSpPr>
        <p:grpSpPr>
          <a:xfrm>
            <a:off x="362800" y="2303899"/>
            <a:ext cx="5159806" cy="2454262"/>
            <a:chOff x="1948292" y="2436091"/>
            <a:chExt cx="4932766" cy="216267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293" y="2436091"/>
              <a:ext cx="4932765" cy="1692564"/>
            </a:xfrm>
            <a:prstGeom prst="rect">
              <a:avLst/>
            </a:prstGeom>
            <a:effectLst>
              <a:outerShdw blurRad="50800" dist="38100" dir="2700000" algn="tl" rotWithShape="0">
                <a:prstClr val="black">
                  <a:alpha val="40000"/>
                </a:prstClr>
              </a:outerShdw>
            </a:effectLst>
          </p:spPr>
        </p:pic>
        <p:sp>
          <p:nvSpPr>
            <p:cNvPr id="59" name="TextBox 58"/>
            <p:cNvSpPr txBox="1"/>
            <p:nvPr/>
          </p:nvSpPr>
          <p:spPr>
            <a:xfrm>
              <a:off x="1948292" y="4192821"/>
              <a:ext cx="4932765" cy="405945"/>
            </a:xfrm>
            <a:prstGeom prst="rect">
              <a:avLst/>
            </a:prstGeom>
            <a:noFill/>
          </p:spPr>
          <p:txBody>
            <a:bodyPr wrap="square" rtlCol="0">
              <a:spAutoFit/>
            </a:bodyPr>
            <a:lstStyle/>
            <a:p>
              <a:pPr algn="ctr">
                <a:lnSpc>
                  <a:spcPct val="150000"/>
                </a:lnSpc>
              </a:pPr>
              <a:r>
                <a:rPr lang="en-US" sz="1550" b="1" i="1">
                  <a:latin typeface="Arial" panose="020B0604020202020204" pitchFamily="34" charset="0"/>
                  <a:ea typeface="Tahoma" panose="020B0604030504040204" pitchFamily="34" charset="0"/>
                  <a:cs typeface="Arial" panose="020B0604020202020204" pitchFamily="34" charset="0"/>
                </a:rPr>
                <a:t>Hình 4.4. </a:t>
              </a:r>
              <a:r>
                <a:rPr lang="en-US" sz="1550" i="1">
                  <a:latin typeface="Arial" panose="020B0604020202020204" pitchFamily="34" charset="0"/>
                  <a:ea typeface="Tahoma" panose="020B0604030504040204" pitchFamily="34" charset="0"/>
                  <a:cs typeface="Arial" panose="020B0604020202020204" pitchFamily="34" charset="0"/>
                </a:rPr>
                <a:t>Thể tích mol của một số khí ở </a:t>
              </a:r>
              <a:r>
                <a:rPr lang="fr-FR" sz="1550" i="1"/>
                <a:t>25</a:t>
              </a:r>
              <a:r>
                <a:rPr lang="fr-FR" sz="1550" i="1" baseline="30000"/>
                <a:t>o</a:t>
              </a:r>
              <a:r>
                <a:rPr lang="fr-FR" sz="1550" i="1"/>
                <a:t>C, 1 bar</a:t>
              </a:r>
              <a:r>
                <a:rPr lang="en-US" sz="1550" i="1">
                  <a:latin typeface="Arial" panose="020B0604020202020204" pitchFamily="34" charset="0"/>
                  <a:ea typeface="Tahoma" panose="020B0604030504040204" pitchFamily="34" charset="0"/>
                  <a:cs typeface="Arial" panose="020B0604020202020204" pitchFamily="34" charset="0"/>
                </a:rPr>
                <a:t> </a:t>
              </a:r>
            </a:p>
          </p:txBody>
        </p:sp>
      </p:grpSp>
      <p:sp>
        <p:nvSpPr>
          <p:cNvPr id="11" name="Rectangle 10"/>
          <p:cNvSpPr/>
          <p:nvPr/>
        </p:nvSpPr>
        <p:spPr>
          <a:xfrm>
            <a:off x="5822841" y="2421359"/>
            <a:ext cx="3089564" cy="1685846"/>
          </a:xfrm>
          <a:prstGeom prst="rect">
            <a:avLst/>
          </a:prstGeom>
        </p:spPr>
        <p:txBody>
          <a:bodyPr wrap="square">
            <a:spAutoFit/>
          </a:bodyPr>
          <a:lstStyle/>
          <a:p>
            <a:pPr algn="ctr">
              <a:lnSpc>
                <a:spcPct val="150000"/>
              </a:lnSpc>
              <a:spcBef>
                <a:spcPts val="300"/>
              </a:spcBef>
            </a:pPr>
            <a:r>
              <a:rPr lang="en-US" sz="2400" b="1">
                <a:solidFill>
                  <a:srgbClr val="0000CC"/>
                </a:solidFill>
                <a:latin typeface="+mj-lt"/>
                <a:ea typeface="Calibri" panose="020F0502020204030204" pitchFamily="34" charset="0"/>
                <a:cs typeface="Times New Roman" panose="02020603050405020304" pitchFamily="18" charset="0"/>
              </a:rPr>
              <a:t>Ở điều kiện áp suất chuẩn, thể tích 1 mol khí là 24,79 l</a:t>
            </a:r>
            <a:endParaRPr lang="en-US" sz="2400" b="1">
              <a:solidFill>
                <a:srgbClr val="0000CC"/>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trips(down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a16="http://schemas.microsoft.com/office/drawing/2014/main" id="{57D5B653-2C0E-753B-75F6-380C152898D9}"/>
              </a:ext>
            </a:extLst>
          </p:cNvPr>
          <p:cNvSpPr/>
          <p:nvPr/>
        </p:nvSpPr>
        <p:spPr>
          <a:xfrm>
            <a:off x="685800" y="628650"/>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24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078589" y="1296550"/>
            <a:ext cx="7666969" cy="2793842"/>
          </a:xfrm>
          <a:prstGeom prst="rect">
            <a:avLst/>
          </a:prstGeom>
          <a:solidFill>
            <a:schemeClr val="bg1"/>
          </a:solidFill>
        </p:spPr>
        <p:txBody>
          <a:bodyPr wrap="square">
            <a:spAutoFit/>
          </a:bodyPr>
          <a:lstStyle/>
          <a:p>
            <a:pPr marL="285750" indent="-285750" algn="just">
              <a:lnSpc>
                <a:spcPct val="150000"/>
              </a:lnSpc>
              <a:buFont typeface="Wingdings" panose="05000000000000000000" pitchFamily="2" charset="2"/>
              <a:buChar char="§"/>
            </a:pPr>
            <a:r>
              <a:rPr lang="fr-FR" sz="2400"/>
              <a:t>Giá trị 1 bar = 10</a:t>
            </a:r>
            <a:r>
              <a:rPr lang="fr-FR" sz="2400" baseline="30000"/>
              <a:t>5</a:t>
            </a:r>
            <a:r>
              <a:rPr lang="fr-FR" sz="2400"/>
              <a:t> Pa, xấp xỉ bằng áp suất khí quyển ở độ cao ngang mặt nước biển hoặc vùng đồng bằng nơi ta đang sống.</a:t>
            </a:r>
            <a:endParaRPr lang="en-US" sz="2400"/>
          </a:p>
          <a:p>
            <a:pPr marL="285750" indent="-285750" algn="just">
              <a:lnSpc>
                <a:spcPct val="150000"/>
              </a:lnSpc>
              <a:buFont typeface="Wingdings" panose="05000000000000000000" pitchFamily="2" charset="2"/>
              <a:buChar char="§"/>
            </a:pPr>
            <a:r>
              <a:rPr lang="fr-FR" sz="2400"/>
              <a:t>Ở cùng điều kiện nhiệt độ và áp suất, thể tích mol của chất rắn hoặc chất lỏng là khác nhau. </a:t>
            </a:r>
            <a:endParaRPr lang="en-US" sz="2400"/>
          </a:p>
        </p:txBody>
      </p:sp>
      <p:sp>
        <p:nvSpPr>
          <p:cNvPr id="103" name="Title 1"/>
          <p:cNvSpPr>
            <a:spLocks noGrp="1"/>
          </p:cNvSpPr>
          <p:nvPr>
            <p:ph type="title"/>
          </p:nvPr>
        </p:nvSpPr>
        <p:spPr>
          <a:xfrm>
            <a:off x="2547671" y="637743"/>
            <a:ext cx="4048657" cy="572700"/>
          </a:xfrm>
        </p:spPr>
        <p:txBody>
          <a:bodyPr anchor="ctr"/>
          <a:lstStyle/>
          <a:p>
            <a:pPr>
              <a:lnSpc>
                <a:spcPct val="100000"/>
              </a:lnSpc>
            </a:pPr>
            <a:r>
              <a:rPr lang="en-US" sz="3200" b="1">
                <a:solidFill>
                  <a:srgbClr val="C00000"/>
                </a:solidFill>
                <a:latin typeface="+mj-lt"/>
              </a:rPr>
              <a:t>Mở rộng kiến thức</a:t>
            </a:r>
            <a:endParaRPr lang="en-US" sz="3200" b="1" dirty="0">
              <a:solidFill>
                <a:srgbClr val="C00000"/>
              </a:solidFill>
              <a:latin typeface="+mj-lt"/>
            </a:endParaRPr>
          </a:p>
        </p:txBody>
      </p:sp>
    </p:spTree>
    <p:extLst>
      <p:ext uri="{BB962C8B-B14F-4D97-AF65-F5344CB8AC3E}">
        <p14:creationId xmlns:p14="http://schemas.microsoft.com/office/powerpoint/2010/main" val="1774140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65" name="TextBox 4">
            <a:extLst>
              <a:ext uri="{FF2B5EF4-FFF2-40B4-BE49-F238E27FC236}">
                <a16:creationId xmlns:a16="http://schemas.microsoft.com/office/drawing/2014/main" id="{3EAA8291-3670-AEA9-5F80-62884D9ED676}"/>
              </a:ext>
            </a:extLst>
          </p:cNvPr>
          <p:cNvSpPr txBox="1"/>
          <p:nvPr/>
        </p:nvSpPr>
        <p:spPr>
          <a:xfrm>
            <a:off x="1123666" y="5750"/>
            <a:ext cx="8101405" cy="1559338"/>
          </a:xfrm>
          <a:prstGeom prst="rect">
            <a:avLst/>
          </a:prstGeom>
          <a:solidFill>
            <a:schemeClr val="bg1"/>
          </a:solidFill>
        </p:spPr>
        <p:txBody>
          <a:bodyPr wrap="square" lIns="0" tIns="0" rIns="0" bIns="0" rtlCol="0" anchor="ctr">
            <a:spAutoFit/>
          </a:bodyPr>
          <a:lstStyle/>
          <a:p>
            <a:pPr algn="ctr">
              <a:lnSpc>
                <a:spcPct val="150000"/>
              </a:lnSpc>
            </a:pPr>
            <a:r>
              <a:rPr lang="en-US" sz="3600" b="1">
                <a:solidFill>
                  <a:srgbClr val="FF0000"/>
                </a:solidFill>
                <a:latin typeface="Arial" panose="020B0604020202020204" pitchFamily="34" charset="0"/>
                <a:cs typeface="Arial" panose="020B0604020202020204" pitchFamily="34" charset="0"/>
              </a:rPr>
              <a:t>CHUYỂN ĐỔI GIỮA LƯỢNG CHẤT VÀ THỂ TÍCH CHẤT KHÍ</a:t>
            </a:r>
            <a:endParaRPr lang="vi-VN" sz="3600" b="1">
              <a:solidFill>
                <a:srgbClr val="FF0000"/>
              </a:solidFill>
              <a:cs typeface="Arial" panose="020B0604020202020204" pitchFamily="34" charset="0"/>
            </a:endParaRPr>
          </a:p>
        </p:txBody>
      </p:sp>
      <p:sp>
        <p:nvSpPr>
          <p:cNvPr id="66" name="Oval 65"/>
          <p:cNvSpPr/>
          <p:nvPr/>
        </p:nvSpPr>
        <p:spPr>
          <a:xfrm>
            <a:off x="255841" y="358441"/>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rgbClr val="FF0000"/>
                </a:solidFill>
              </a:rPr>
              <a:t>V</a:t>
            </a:r>
          </a:p>
        </p:txBody>
      </p:sp>
      <p:grpSp>
        <p:nvGrpSpPr>
          <p:cNvPr id="1270" name="Google Shape;1270;p58"/>
          <p:cNvGrpSpPr/>
          <p:nvPr/>
        </p:nvGrpSpPr>
        <p:grpSpPr>
          <a:xfrm>
            <a:off x="648713" y="1246520"/>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1499981" y="4091386"/>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4" name="Rectangle 3"/>
          <p:cNvSpPr/>
          <p:nvPr/>
        </p:nvSpPr>
        <p:spPr>
          <a:xfrm>
            <a:off x="316565" y="117017"/>
            <a:ext cx="7890567" cy="830997"/>
          </a:xfrm>
          <a:prstGeom prst="rect">
            <a:avLst/>
          </a:prstGeom>
          <a:solidFill>
            <a:schemeClr val="bg1"/>
          </a:solidFill>
        </p:spPr>
        <p:txBody>
          <a:bodyPr wrap="square">
            <a:spAutoFit/>
          </a:bodyPr>
          <a:lstStyle/>
          <a:p>
            <a:pPr algn="ctr"/>
            <a:r>
              <a:rPr lang="fr-FR" sz="2400" b="1" i="1">
                <a:solidFill>
                  <a:srgbClr val="FF0000"/>
                </a:solidFill>
                <a:latin typeface="+mj-lt"/>
                <a:ea typeface="Calibri" panose="020F0502020204030204" pitchFamily="34" charset="0"/>
              </a:rPr>
              <a:t>Quan sát bảng 4.1 (SGK tr.30): </a:t>
            </a:r>
            <a:r>
              <a:rPr lang="fr-FR" sz="2400">
                <a:latin typeface="+mj-lt"/>
                <a:ea typeface="Calibri" panose="020F0502020204030204" pitchFamily="34" charset="0"/>
              </a:rPr>
              <a:t>Nêu mối liên hệ giữa thể tích và số mol khí</a:t>
            </a:r>
            <a:endParaRPr lang="en-US" sz="2400">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160823043"/>
              </p:ext>
            </p:extLst>
          </p:nvPr>
        </p:nvGraphicFramePr>
        <p:xfrm>
          <a:off x="1167646" y="1606479"/>
          <a:ext cx="6618403" cy="1106472"/>
        </p:xfrm>
        <a:graphic>
          <a:graphicData uri="http://schemas.openxmlformats.org/drawingml/2006/table">
            <a:tbl>
              <a:tblPr firstRow="1" bandRow="1">
                <a:tableStyleId>{5940675A-B579-460E-94D1-54222C63F5DA}</a:tableStyleId>
              </a:tblPr>
              <a:tblGrid>
                <a:gridCol w="1959255">
                  <a:extLst>
                    <a:ext uri="{9D8B030D-6E8A-4147-A177-3AD203B41FA5}">
                      <a16:colId xmlns:a16="http://schemas.microsoft.com/office/drawing/2014/main" val="2878724730"/>
                    </a:ext>
                  </a:extLst>
                </a:gridCol>
                <a:gridCol w="1205345">
                  <a:extLst>
                    <a:ext uri="{9D8B030D-6E8A-4147-A177-3AD203B41FA5}">
                      <a16:colId xmlns:a16="http://schemas.microsoft.com/office/drawing/2014/main" val="1696084413"/>
                    </a:ext>
                  </a:extLst>
                </a:gridCol>
                <a:gridCol w="1177637">
                  <a:extLst>
                    <a:ext uri="{9D8B030D-6E8A-4147-A177-3AD203B41FA5}">
                      <a16:colId xmlns:a16="http://schemas.microsoft.com/office/drawing/2014/main" val="2769230744"/>
                    </a:ext>
                  </a:extLst>
                </a:gridCol>
                <a:gridCol w="1198418">
                  <a:extLst>
                    <a:ext uri="{9D8B030D-6E8A-4147-A177-3AD203B41FA5}">
                      <a16:colId xmlns:a16="http://schemas.microsoft.com/office/drawing/2014/main" val="124398528"/>
                    </a:ext>
                  </a:extLst>
                </a:gridCol>
                <a:gridCol w="1077748">
                  <a:extLst>
                    <a:ext uri="{9D8B030D-6E8A-4147-A177-3AD203B41FA5}">
                      <a16:colId xmlns:a16="http://schemas.microsoft.com/office/drawing/2014/main" val="461718606"/>
                    </a:ext>
                  </a:extLst>
                </a:gridCol>
              </a:tblGrid>
              <a:tr h="553236">
                <a:tc>
                  <a:txBody>
                    <a:bodyPr/>
                    <a:lstStyle/>
                    <a:p>
                      <a:pPr algn="ctr"/>
                      <a:r>
                        <a:rPr lang="en-US" sz="1800" b="1">
                          <a:solidFill>
                            <a:srgbClr val="000000"/>
                          </a:solidFill>
                        </a:rPr>
                        <a:t>Thể</a:t>
                      </a:r>
                      <a:r>
                        <a:rPr lang="en-US" sz="1800" b="1" baseline="0">
                          <a:solidFill>
                            <a:srgbClr val="000000"/>
                          </a:solidFill>
                        </a:rPr>
                        <a:t> tích khí (lít)</a:t>
                      </a:r>
                      <a:endParaRPr lang="en-US" sz="1800" b="1">
                        <a:solidFill>
                          <a:srgbClr val="000000"/>
                        </a:solidFill>
                      </a:endParaRPr>
                    </a:p>
                  </a:txBody>
                  <a:tcPr anchor="ctr">
                    <a:solidFill>
                      <a:srgbClr val="DCF1CE"/>
                    </a:solidFill>
                  </a:tcPr>
                </a:tc>
                <a:tc>
                  <a:txBody>
                    <a:bodyPr/>
                    <a:lstStyle/>
                    <a:p>
                      <a:pPr algn="ctr"/>
                      <a:r>
                        <a:rPr lang="en-US" sz="1800">
                          <a:solidFill>
                            <a:srgbClr val="000000"/>
                          </a:solidFill>
                        </a:rPr>
                        <a:t>4,9858</a:t>
                      </a:r>
                    </a:p>
                  </a:txBody>
                  <a:tcPr anchor="ctr">
                    <a:solidFill>
                      <a:schemeClr val="bg1"/>
                    </a:solidFill>
                  </a:tcPr>
                </a:tc>
                <a:tc>
                  <a:txBody>
                    <a:bodyPr/>
                    <a:lstStyle/>
                    <a:p>
                      <a:pPr algn="ctr"/>
                      <a:r>
                        <a:rPr lang="en-US" sz="1800">
                          <a:solidFill>
                            <a:srgbClr val="000000"/>
                          </a:solidFill>
                        </a:rPr>
                        <a:t>12,395</a:t>
                      </a:r>
                    </a:p>
                  </a:txBody>
                  <a:tcPr anchor="ctr">
                    <a:solidFill>
                      <a:schemeClr val="bg1"/>
                    </a:solidFill>
                  </a:tcPr>
                </a:tc>
                <a:tc>
                  <a:txBody>
                    <a:bodyPr/>
                    <a:lstStyle/>
                    <a:p>
                      <a:pPr algn="ctr"/>
                      <a:r>
                        <a:rPr lang="en-US" sz="1800">
                          <a:solidFill>
                            <a:srgbClr val="000000"/>
                          </a:solidFill>
                        </a:rPr>
                        <a:t>24,79</a:t>
                      </a:r>
                    </a:p>
                  </a:txBody>
                  <a:tcPr anchor="ctr">
                    <a:solidFill>
                      <a:schemeClr val="bg1"/>
                    </a:solidFill>
                  </a:tcPr>
                </a:tc>
                <a:tc>
                  <a:txBody>
                    <a:bodyPr/>
                    <a:lstStyle/>
                    <a:p>
                      <a:pPr algn="ctr"/>
                      <a:r>
                        <a:rPr lang="en-US" sz="1800">
                          <a:solidFill>
                            <a:srgbClr val="000000"/>
                          </a:solidFill>
                        </a:rPr>
                        <a:t>49,58</a:t>
                      </a:r>
                    </a:p>
                  </a:txBody>
                  <a:tcPr anchor="ctr">
                    <a:solidFill>
                      <a:schemeClr val="bg1"/>
                    </a:solidFill>
                  </a:tcPr>
                </a:tc>
                <a:extLst>
                  <a:ext uri="{0D108BD9-81ED-4DB2-BD59-A6C34878D82A}">
                    <a16:rowId xmlns:a16="http://schemas.microsoft.com/office/drawing/2014/main" val="4278565198"/>
                  </a:ext>
                </a:extLst>
              </a:tr>
              <a:tr h="553236">
                <a:tc>
                  <a:txBody>
                    <a:bodyPr/>
                    <a:lstStyle/>
                    <a:p>
                      <a:pPr algn="ctr"/>
                      <a:r>
                        <a:rPr lang="en-US" sz="1800" b="1">
                          <a:solidFill>
                            <a:srgbClr val="000000"/>
                          </a:solidFill>
                        </a:rPr>
                        <a:t>Số</a:t>
                      </a:r>
                      <a:r>
                        <a:rPr lang="en-US" sz="1800" b="1" baseline="0">
                          <a:solidFill>
                            <a:srgbClr val="000000"/>
                          </a:solidFill>
                        </a:rPr>
                        <a:t> mol khí (lít)</a:t>
                      </a:r>
                      <a:endParaRPr lang="en-US" sz="1800" b="1">
                        <a:solidFill>
                          <a:srgbClr val="000000"/>
                        </a:solidFill>
                      </a:endParaRPr>
                    </a:p>
                  </a:txBody>
                  <a:tcPr anchor="ctr">
                    <a:solidFill>
                      <a:srgbClr val="DCF1CE"/>
                    </a:solidFill>
                  </a:tcPr>
                </a:tc>
                <a:tc>
                  <a:txBody>
                    <a:bodyPr/>
                    <a:lstStyle/>
                    <a:p>
                      <a:pPr algn="ctr"/>
                      <a:r>
                        <a:rPr lang="en-US" sz="1800">
                          <a:solidFill>
                            <a:srgbClr val="000000"/>
                          </a:solidFill>
                        </a:rPr>
                        <a:t>0,2</a:t>
                      </a:r>
                    </a:p>
                  </a:txBody>
                  <a:tcPr anchor="ctr">
                    <a:solidFill>
                      <a:schemeClr val="bg1"/>
                    </a:solidFill>
                  </a:tcPr>
                </a:tc>
                <a:tc>
                  <a:txBody>
                    <a:bodyPr/>
                    <a:lstStyle/>
                    <a:p>
                      <a:pPr algn="ctr"/>
                      <a:r>
                        <a:rPr lang="en-US" sz="1800">
                          <a:solidFill>
                            <a:srgbClr val="000000"/>
                          </a:solidFill>
                        </a:rPr>
                        <a:t>0,5</a:t>
                      </a:r>
                    </a:p>
                  </a:txBody>
                  <a:tcPr anchor="ctr">
                    <a:solidFill>
                      <a:schemeClr val="bg1"/>
                    </a:solidFill>
                  </a:tcPr>
                </a:tc>
                <a:tc>
                  <a:txBody>
                    <a:bodyPr/>
                    <a:lstStyle/>
                    <a:p>
                      <a:pPr algn="ctr"/>
                      <a:r>
                        <a:rPr lang="en-US" sz="1800">
                          <a:solidFill>
                            <a:srgbClr val="000000"/>
                          </a:solidFill>
                        </a:rPr>
                        <a:t>1</a:t>
                      </a:r>
                    </a:p>
                  </a:txBody>
                  <a:tcPr anchor="ctr">
                    <a:solidFill>
                      <a:schemeClr val="bg1"/>
                    </a:solidFill>
                  </a:tcPr>
                </a:tc>
                <a:tc>
                  <a:txBody>
                    <a:bodyPr/>
                    <a:lstStyle/>
                    <a:p>
                      <a:pPr algn="ctr"/>
                      <a:r>
                        <a:rPr lang="en-US" sz="1800">
                          <a:solidFill>
                            <a:srgbClr val="000000"/>
                          </a:solidFill>
                        </a:rPr>
                        <a:t>2</a:t>
                      </a:r>
                    </a:p>
                  </a:txBody>
                  <a:tcPr anchor="ctr">
                    <a:solidFill>
                      <a:schemeClr val="bg1"/>
                    </a:solidFill>
                  </a:tcPr>
                </a:tc>
                <a:extLst>
                  <a:ext uri="{0D108BD9-81ED-4DB2-BD59-A6C34878D82A}">
                    <a16:rowId xmlns:a16="http://schemas.microsoft.com/office/drawing/2014/main" val="2968642145"/>
                  </a:ext>
                </a:extLst>
              </a:tr>
            </a:tbl>
          </a:graphicData>
        </a:graphic>
      </p:graphicFrame>
      <p:sp>
        <p:nvSpPr>
          <p:cNvPr id="38" name="TextBox 37"/>
          <p:cNvSpPr txBox="1"/>
          <p:nvPr/>
        </p:nvSpPr>
        <p:spPr>
          <a:xfrm>
            <a:off x="121344" y="948014"/>
            <a:ext cx="8711008" cy="577850"/>
          </a:xfrm>
          <a:prstGeom prst="rect">
            <a:avLst/>
          </a:prstGeom>
          <a:solidFill>
            <a:schemeClr val="bg1"/>
          </a:solidFill>
        </p:spPr>
        <p:txBody>
          <a:bodyPr wrap="square" rtlCol="0">
            <a:spAutoFit/>
          </a:bodyPr>
          <a:lstStyle/>
          <a:p>
            <a:pPr algn="ctr">
              <a:lnSpc>
                <a:spcPct val="150000"/>
              </a:lnSpc>
            </a:pPr>
            <a:r>
              <a:rPr lang="en-US" sz="2400" b="1" i="1">
                <a:latin typeface="Arial" panose="020B0604020202020204" pitchFamily="34" charset="0"/>
                <a:ea typeface="Tahoma" panose="020B0604030504040204" pitchFamily="34" charset="0"/>
                <a:cs typeface="Arial" panose="020B0604020202020204" pitchFamily="34" charset="0"/>
              </a:rPr>
              <a:t>Bảng 4.1. </a:t>
            </a:r>
            <a:r>
              <a:rPr lang="en-US" sz="2400" i="1">
                <a:latin typeface="Arial" panose="020B0604020202020204" pitchFamily="34" charset="0"/>
                <a:ea typeface="Tahoma" panose="020B0604030504040204" pitchFamily="34" charset="0"/>
                <a:cs typeface="Arial" panose="020B0604020202020204" pitchFamily="34" charset="0"/>
              </a:rPr>
              <a:t>Mối liên hệ giữa thể tích và số mol chất khí oxygen</a:t>
            </a:r>
          </a:p>
        </p:txBody>
      </p:sp>
      <mc:AlternateContent xmlns:mc="http://schemas.openxmlformats.org/markup-compatibility/2006">
        <mc:Choice xmlns:a14="http://schemas.microsoft.com/office/drawing/2010/main" Requires="a14">
          <p:sp>
            <p:nvSpPr>
              <p:cNvPr id="5" name="Rounded Rectangle 72">
                <a:extLst>
                  <a:ext uri="{FF2B5EF4-FFF2-40B4-BE49-F238E27FC236}">
                    <a16:creationId xmlns:a16="http://schemas.microsoft.com/office/drawing/2014/main" id="{DA58F22C-E514-6ED9-0EC6-C6E73E5B3824}"/>
                  </a:ext>
                </a:extLst>
              </p:cNvPr>
              <p:cNvSpPr/>
              <p:nvPr/>
            </p:nvSpPr>
            <p:spPr>
              <a:xfrm>
                <a:off x="1618012" y="2735981"/>
                <a:ext cx="4888334"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14:m>
                  <m:oMath xmlns:m="http://schemas.openxmlformats.org/officeDocument/2006/math">
                    <m:sSub>
                      <m:sSubPr>
                        <m:ctrlPr>
                          <a:rPr lang="en-US" sz="24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4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t>𝑽</m:t>
                        </m:r>
                      </m:e>
                      <m:sub>
                        <m:sSub>
                          <m:sSubPr>
                            <m:ctrlPr>
                              <a:rPr lang="en-US" sz="24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4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t>𝑶</m:t>
                            </m:r>
                          </m:e>
                          <m:sub>
                            <m:r>
                              <a:rPr lang="fr-FR" sz="24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oMath>
                </a14:m>
                <a:r>
                  <a:rPr lang="fr-FR" sz="2400" b="1">
                    <a:solidFill>
                      <a:srgbClr val="FFFF00"/>
                    </a:solidFill>
                    <a:latin typeface="+mj-lt"/>
                    <a:ea typeface="Times New Roman" panose="02020603050405020304" pitchFamily="18" charset="0"/>
                    <a:cs typeface="Times New Roman" panose="02020603050405020304" pitchFamily="18" charset="0"/>
                  </a:rPr>
                  <a:t> = </a:t>
                </a:r>
                <a14:m>
                  <m:oMath xmlns:m="http://schemas.openxmlformats.org/officeDocument/2006/math">
                    <m:sSub>
                      <m:sSubPr>
                        <m:ctrlPr>
                          <a:rPr lang="en-US" sz="2400" b="1"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400" b="1"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𝒏</m:t>
                        </m:r>
                      </m:e>
                      <m:sub>
                        <m:sSub>
                          <m:sSubPr>
                            <m:ctrlPr>
                              <a:rPr lang="en-US" sz="2400" b="1"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400" b="1"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2400" b="1" i="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𝟐</m:t>
                            </m:r>
                          </m:sub>
                        </m:sSub>
                      </m:sub>
                    </m:sSub>
                    <m:r>
                      <a:rPr lang="fr-FR" sz="2400" b="1">
                        <a:solidFill>
                          <a:srgbClr val="FFFF0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400" b="1">
                    <a:solidFill>
                      <a:srgbClr val="FFFF00"/>
                    </a:solidFill>
                    <a:latin typeface="+mj-lt"/>
                    <a:ea typeface="Times New Roman" panose="02020603050405020304" pitchFamily="18" charset="0"/>
                    <a:cs typeface="Times New Roman" panose="02020603050405020304" pitchFamily="18" charset="0"/>
                  </a:rPr>
                  <a:t> 24,79 l</a:t>
                </a:r>
                <a:endParaRPr lang="en-US" sz="2400" b="1" dirty="0">
                  <a:solidFill>
                    <a:srgbClr val="FFFF00"/>
                  </a:solidFill>
                  <a:latin typeface="+mj-lt"/>
                  <a:cs typeface="Arial" panose="020B0604020202020204" pitchFamily="34" charset="0"/>
                </a:endParaRPr>
              </a:p>
            </p:txBody>
          </p:sp>
        </mc:Choice>
        <mc:Fallback>
          <p:sp>
            <p:nvSpPr>
              <p:cNvPr id="5" name="Rounded Rectangle 72">
                <a:extLst>
                  <a:ext uri="{FF2B5EF4-FFF2-40B4-BE49-F238E27FC236}">
                    <a16:creationId xmlns:a16="http://schemas.microsoft.com/office/drawing/2014/main" id="{DA58F22C-E514-6ED9-0EC6-C6E73E5B3824}"/>
                  </a:ext>
                </a:extLst>
              </p:cNvPr>
              <p:cNvSpPr>
                <a:spLocks noRot="1" noChangeAspect="1" noMove="1" noResize="1" noEditPoints="1" noAdjustHandles="1" noChangeArrowheads="1" noChangeShapeType="1" noTextEdit="1"/>
              </p:cNvSpPr>
              <p:nvPr/>
            </p:nvSpPr>
            <p:spPr>
              <a:xfrm>
                <a:off x="1618012" y="2735981"/>
                <a:ext cx="4888334" cy="881656"/>
              </a:xfrm>
              <a:prstGeom prst="roundRect">
                <a:avLst/>
              </a:prstGeom>
              <a:blipFill>
                <a:blip r:embed="rId3"/>
                <a:stretch>
                  <a:fillRect/>
                </a:stretch>
              </a:blipFill>
              <a:ln w="28575">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 name="Rounded Rectangle 17">
            <a:extLst>
              <a:ext uri="{FF2B5EF4-FFF2-40B4-BE49-F238E27FC236}">
                <a16:creationId xmlns:a16="http://schemas.microsoft.com/office/drawing/2014/main" id="{AC35E1B8-2D7A-BEEB-A299-754FD64973A3}"/>
              </a:ext>
            </a:extLst>
          </p:cNvPr>
          <p:cNvSpPr/>
          <p:nvPr/>
        </p:nvSpPr>
        <p:spPr>
          <a:xfrm>
            <a:off x="414669" y="3617635"/>
            <a:ext cx="3349256" cy="577851"/>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50"/>
              </a:spcBef>
              <a:spcAft>
                <a:spcPts val="50"/>
              </a:spcAft>
            </a:pPr>
            <a:r>
              <a:rPr lang="fr-FR" sz="2400">
                <a:solidFill>
                  <a:srgbClr val="000000"/>
                </a:solidFill>
              </a:rPr>
              <a:t>n là số mol chất khí</a:t>
            </a:r>
            <a:endParaRPr lang="en-US" sz="2400" dirty="0">
              <a:solidFill>
                <a:srgbClr val="000000"/>
              </a:solidFill>
              <a:latin typeface="Arial" panose="020B0604020202020204" pitchFamily="34" charset="0"/>
              <a:cs typeface="Arial" panose="020B0604020202020204" pitchFamily="34" charset="0"/>
            </a:endParaRPr>
          </a:p>
        </p:txBody>
      </p:sp>
      <p:sp>
        <p:nvSpPr>
          <p:cNvPr id="8" name="Rounded Rectangle 18">
            <a:extLst>
              <a:ext uri="{FF2B5EF4-FFF2-40B4-BE49-F238E27FC236}">
                <a16:creationId xmlns:a16="http://schemas.microsoft.com/office/drawing/2014/main" id="{61383D93-2CE8-A475-4FFD-DCEE3582C005}"/>
              </a:ext>
            </a:extLst>
          </p:cNvPr>
          <p:cNvSpPr/>
          <p:nvPr/>
        </p:nvSpPr>
        <p:spPr>
          <a:xfrm>
            <a:off x="121344" y="4339186"/>
            <a:ext cx="5932967" cy="577851"/>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50"/>
              </a:spcBef>
              <a:spcAft>
                <a:spcPts val="50"/>
              </a:spcAft>
            </a:pPr>
            <a:r>
              <a:rPr lang="fr-FR" sz="2400">
                <a:solidFill>
                  <a:srgbClr val="000000"/>
                </a:solidFill>
              </a:rPr>
              <a:t>V là thể tích chất khí ở điều kiện chuẩn </a:t>
            </a:r>
            <a:endParaRPr lang="en-US" sz="2400" dirty="0">
              <a:solidFill>
                <a:srgbClr val="000000"/>
              </a:solidFill>
              <a:latin typeface="Arial" panose="020B0604020202020204" pitchFamily="34" charset="0"/>
              <a:cs typeface="Arial" panose="020B0604020202020204" pitchFamily="34" charset="0"/>
            </a:endParaRPr>
          </a:p>
        </p:txBody>
      </p:sp>
      <p:sp>
        <p:nvSpPr>
          <p:cNvPr id="9" name="Left Brace 19">
            <a:extLst>
              <a:ext uri="{FF2B5EF4-FFF2-40B4-BE49-F238E27FC236}">
                <a16:creationId xmlns:a16="http://schemas.microsoft.com/office/drawing/2014/main" id="{12204F37-00FE-6A0B-1690-2659DF9B3ABA}"/>
              </a:ext>
            </a:extLst>
          </p:cNvPr>
          <p:cNvSpPr/>
          <p:nvPr/>
        </p:nvSpPr>
        <p:spPr>
          <a:xfrm rot="10800000">
            <a:off x="6337004" y="3722953"/>
            <a:ext cx="201123" cy="1106472"/>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p>
        </p:txBody>
      </p:sp>
      <mc:AlternateContent xmlns:mc="http://schemas.openxmlformats.org/markup-compatibility/2006">
        <mc:Choice xmlns:a14="http://schemas.microsoft.com/office/drawing/2010/main" Requires="a14">
          <p:sp>
            <p:nvSpPr>
              <p:cNvPr id="10" name="Rectangle 20">
                <a:extLst>
                  <a:ext uri="{FF2B5EF4-FFF2-40B4-BE49-F238E27FC236}">
                    <a16:creationId xmlns:a16="http://schemas.microsoft.com/office/drawing/2014/main" id="{E2AF1BE9-B92A-AF73-A84C-72136C0E9984}"/>
                  </a:ext>
                </a:extLst>
              </p:cNvPr>
              <p:cNvSpPr/>
              <p:nvPr/>
            </p:nvSpPr>
            <p:spPr>
              <a:xfrm>
                <a:off x="6660582" y="3722953"/>
                <a:ext cx="2685351" cy="1052917"/>
              </a:xfrm>
              <a:prstGeom prst="rect">
                <a:avLst/>
              </a:prstGeom>
            </p:spPr>
            <p:txBody>
              <a:bodyPr wrap="none">
                <a:spAutoFit/>
              </a:bodyPr>
              <a:lstStyle/>
              <a:p>
                <a:pPr algn="just">
                  <a:spcBef>
                    <a:spcPts val="300"/>
                  </a:spcBef>
                </a:pPr>
                <a:r>
                  <a:rPr lang="fr-FR" sz="2400" i="1">
                    <a:latin typeface="+mj-lt"/>
                    <a:ea typeface="Calibri" panose="020F0502020204030204" pitchFamily="34" charset="0"/>
                    <a:cs typeface="Times New Roman" panose="02020603050405020304" pitchFamily="18" charset="0"/>
                  </a:rPr>
                  <a:t>V = 24,79 </a:t>
                </a:r>
                <a14:m>
                  <m:oMath xmlns:m="http://schemas.openxmlformats.org/officeDocument/2006/math">
                    <m:r>
                      <a:rPr lang="fr-FR" sz="2400" i="1">
                        <a:latin typeface="Cambria Math" panose="02040503050406030204" pitchFamily="18" charset="0"/>
                        <a:ea typeface="Calibri" panose="020F0502020204030204" pitchFamily="34" charset="0"/>
                        <a:cs typeface="Times New Roman" panose="02020603050405020304" pitchFamily="18" charset="0"/>
                      </a:rPr>
                      <m:t>×</m:t>
                    </m:r>
                  </m:oMath>
                </a14:m>
                <a:r>
                  <a:rPr lang="fr-FR" sz="2400" i="1">
                    <a:latin typeface="+mj-lt"/>
                    <a:ea typeface="Times New Roman" panose="02020603050405020304" pitchFamily="18" charset="0"/>
                    <a:cs typeface="Times New Roman" panose="02020603050405020304" pitchFamily="18" charset="0"/>
                  </a:rPr>
                  <a:t> n (lít) </a:t>
                </a:r>
                <a:endParaRPr lang="en-US" sz="2400" i="1">
                  <a:latin typeface="Cambria Math" panose="02040503050406030204" pitchFamily="18" charset="0"/>
                  <a:ea typeface="Times New Roman" panose="02020603050405020304" pitchFamily="18" charset="0"/>
                  <a:cs typeface="Times New Roman" panose="02020603050405020304" pitchFamily="18" charset="0"/>
                </a:endParaRPr>
              </a:p>
              <a:p>
                <a:pPr algn="just">
                  <a:spcBef>
                    <a:spcPts val="300"/>
                  </a:spcBef>
                </a:pPr>
                <a14:m>
                  <m:oMath xmlns:m="http://schemas.openxmlformats.org/officeDocument/2006/math">
                    <m:r>
                      <a:rPr lang="fr-FR" sz="24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400" i="1">
                    <a:latin typeface="+mj-lt"/>
                    <a:ea typeface="Times New Roman" panose="02020603050405020304" pitchFamily="18" charset="0"/>
                    <a:cs typeface="Times New Roman" panose="02020603050405020304" pitchFamily="18" charset="0"/>
                  </a:rPr>
                  <a:t> n =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2400" i="1">
                            <a:latin typeface="Cambria Math" panose="02040503050406030204" pitchFamily="18" charset="0"/>
                            <a:ea typeface="Times New Roman" panose="02020603050405020304" pitchFamily="18" charset="0"/>
                            <a:cs typeface="Times New Roman" panose="02020603050405020304" pitchFamily="18" charset="0"/>
                          </a:rPr>
                          <m:t>𝑉</m:t>
                        </m:r>
                      </m:num>
                      <m:den>
                        <m:r>
                          <a:rPr lang="fr-FR" sz="2400" i="1">
                            <a:latin typeface="Cambria Math" panose="02040503050406030204" pitchFamily="18" charset="0"/>
                            <a:ea typeface="Times New Roman" panose="02020603050405020304" pitchFamily="18" charset="0"/>
                            <a:cs typeface="Times New Roman" panose="02020603050405020304" pitchFamily="18" charset="0"/>
                          </a:rPr>
                          <m:t>24,79</m:t>
                        </m:r>
                      </m:den>
                    </m:f>
                  </m:oMath>
                </a14:m>
                <a:r>
                  <a:rPr lang="fr-FR" sz="2400" i="1">
                    <a:latin typeface="+mj-lt"/>
                    <a:ea typeface="Times New Roman" panose="02020603050405020304" pitchFamily="18" charset="0"/>
                    <a:cs typeface="Times New Roman" panose="02020603050405020304" pitchFamily="18" charset="0"/>
                  </a:rPr>
                  <a:t> (mol)</a:t>
                </a:r>
                <a:endParaRPr lang="en-US" sz="2400" i="1">
                  <a:effectLst/>
                  <a:latin typeface="+mj-lt"/>
                  <a:ea typeface="Calibri" panose="020F0502020204030204" pitchFamily="34" charset="0"/>
                  <a:cs typeface="Times New Roman" panose="02020603050405020304" pitchFamily="18" charset="0"/>
                </a:endParaRPr>
              </a:p>
            </p:txBody>
          </p:sp>
        </mc:Choice>
        <mc:Fallback>
          <p:sp>
            <p:nvSpPr>
              <p:cNvPr id="10" name="Rectangle 20">
                <a:extLst>
                  <a:ext uri="{FF2B5EF4-FFF2-40B4-BE49-F238E27FC236}">
                    <a16:creationId xmlns:a16="http://schemas.microsoft.com/office/drawing/2014/main" id="{E2AF1BE9-B92A-AF73-A84C-72136C0E9984}"/>
                  </a:ext>
                </a:extLst>
              </p:cNvPr>
              <p:cNvSpPr>
                <a:spLocks noRot="1" noChangeAspect="1" noMove="1" noResize="1" noEditPoints="1" noAdjustHandles="1" noChangeArrowheads="1" noChangeShapeType="1" noTextEdit="1"/>
              </p:cNvSpPr>
              <p:nvPr/>
            </p:nvSpPr>
            <p:spPr>
              <a:xfrm>
                <a:off x="6660582" y="3722953"/>
                <a:ext cx="2685351" cy="1052917"/>
              </a:xfrm>
              <a:prstGeom prst="rect">
                <a:avLst/>
              </a:prstGeom>
              <a:blipFill>
                <a:blip r:embed="rId4"/>
                <a:stretch>
                  <a:fillRect l="-3636" t="-4070" b="-2326"/>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5" grpId="0" animBg="1"/>
      <p:bldP spid="7" grpId="0" animBg="1"/>
      <p:bldP spid="8" grpId="0" animBg="1"/>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92726" y="142503"/>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mc:Choice xmlns:a14="http://schemas.microsoft.com/office/drawing/2010/main" Requires="a14">
          <p:sp>
            <p:nvSpPr>
              <p:cNvPr id="4" name="Rectangle 3"/>
              <p:cNvSpPr/>
              <p:nvPr/>
            </p:nvSpPr>
            <p:spPr>
              <a:xfrm>
                <a:off x="180753" y="620831"/>
                <a:ext cx="8814391" cy="3347840"/>
              </a:xfrm>
              <a:prstGeom prst="rect">
                <a:avLst/>
              </a:prstGeom>
            </p:spPr>
            <p:txBody>
              <a:bodyPr wrap="square">
                <a:spAutoFit/>
              </a:bodyPr>
              <a:lstStyle/>
              <a:p>
                <a:pPr algn="just">
                  <a:lnSpc>
                    <a:spcPct val="150000"/>
                  </a:lnSpc>
                </a:pPr>
                <a:r>
                  <a:rPr lang="fr-FR" sz="2400">
                    <a:latin typeface="+mj-lt"/>
                    <a:ea typeface="Calibri" panose="020F0502020204030204" pitchFamily="34" charset="0"/>
                    <a:cs typeface="Times New Roman" panose="02020603050405020304" pitchFamily="18" charset="0"/>
                  </a:rPr>
                  <a:t>Vận dụng công thức chuyển đổi giữa số mol và thể tích khí để thực hiện các ví dụ sau:</a:t>
                </a:r>
                <a:endParaRPr lang="en-US" sz="2400">
                  <a:latin typeface="+mj-lt"/>
                  <a:ea typeface="Calibri" panose="020F0502020204030204" pitchFamily="34" charset="0"/>
                  <a:cs typeface="Times New Roman" panose="02020603050405020304" pitchFamily="18" charset="0"/>
                </a:endParaRPr>
              </a:p>
              <a:p>
                <a:pPr algn="just">
                  <a:lnSpc>
                    <a:spcPct val="150000"/>
                  </a:lnSpc>
                </a:pPr>
                <a:r>
                  <a:rPr lang="en-US" sz="2400" b="1">
                    <a:solidFill>
                      <a:srgbClr val="FF0000"/>
                    </a:solidFill>
                    <a:latin typeface="+mj-lt"/>
                    <a:ea typeface="Calibri" panose="020F0502020204030204" pitchFamily="34" charset="0"/>
                    <a:cs typeface="Times New Roman" panose="02020603050405020304" pitchFamily="18" charset="0"/>
                  </a:rPr>
                  <a:t>Câu 1. </a:t>
                </a:r>
                <a:r>
                  <a:rPr lang="fr-FR" sz="2400">
                    <a:latin typeface="+mj-lt"/>
                    <a:ea typeface="Calibri" panose="020F0502020204030204" pitchFamily="34" charset="0"/>
                    <a:cs typeface="Times New Roman" panose="02020603050405020304" pitchFamily="18" charset="0"/>
                  </a:rPr>
                  <a:t>Ở 25 </a:t>
                </a:r>
                <a:r>
                  <a:rPr lang="fr-FR" sz="2400" baseline="30000">
                    <a:latin typeface="+mj-lt"/>
                    <a:ea typeface="Calibri" panose="020F0502020204030204" pitchFamily="34" charset="0"/>
                    <a:cs typeface="Times New Roman" panose="02020603050405020304" pitchFamily="18" charset="0"/>
                  </a:rPr>
                  <a:t>o</a:t>
                </a:r>
                <a:r>
                  <a:rPr lang="fr-FR" sz="2400">
                    <a:latin typeface="+mj-lt"/>
                    <a:ea typeface="Calibri" panose="020F0502020204030204" pitchFamily="34" charset="0"/>
                    <a:cs typeface="Times New Roman" panose="02020603050405020304" pitchFamily="18" charset="0"/>
                  </a:rPr>
                  <a:t>C và 1 bar, 1,5 mol khí chiếm thể tích bao nhiêu?</a:t>
                </a:r>
              </a:p>
              <a:p>
                <a:pPr algn="just">
                  <a:lnSpc>
                    <a:spcPct val="150000"/>
                  </a:lnSpc>
                </a:pPr>
                <a:r>
                  <a:rPr lang="en-US" sz="2400" b="1" i="1" u="sng">
                    <a:latin typeface="+mj-lt"/>
                    <a:ea typeface="Calibri" panose="020F0502020204030204" pitchFamily="34" charset="0"/>
                    <a:cs typeface="Times New Roman" panose="02020603050405020304" pitchFamily="18" charset="0"/>
                  </a:rPr>
                  <a:t>Lời giải:</a:t>
                </a:r>
              </a:p>
              <a:p>
                <a:pPr algn="ctr">
                  <a:lnSpc>
                    <a:spcPct val="150000"/>
                  </a:lnSpc>
                </a:pPr>
                <a:r>
                  <a:rPr lang="en-US" sz="2400"/>
                  <a:t>Thể tích 1,5 mol khí 25 </a:t>
                </a:r>
                <a:r>
                  <a:rPr lang="en-US" sz="2400" baseline="30000"/>
                  <a:t>o</a:t>
                </a:r>
                <a:r>
                  <a:rPr lang="en-US" sz="2400"/>
                  <a:t>C, 1 bar là:</a:t>
                </a:r>
              </a:p>
              <a:p>
                <a:pPr algn="ctr">
                  <a:lnSpc>
                    <a:spcPct val="150000"/>
                  </a:lnSpc>
                </a:pPr>
                <a:r>
                  <a:rPr lang="en-US" sz="2400" i="1"/>
                  <a:t>V = 24,79</a:t>
                </a:r>
                <a14:m>
                  <m:oMath xmlns:m="http://schemas.openxmlformats.org/officeDocument/2006/math">
                    <m:r>
                      <a:rPr lang="en-US" sz="2400" i="1">
                        <a:latin typeface="Cambria Math" panose="02040503050406030204" pitchFamily="18" charset="0"/>
                      </a:rPr>
                      <m:t> </m:t>
                    </m:r>
                    <m:r>
                      <a:rPr lang="fr-FR" sz="2400" i="1">
                        <a:latin typeface="Cambria Math" panose="02040503050406030204" pitchFamily="18" charset="0"/>
                      </a:rPr>
                      <m:t>× </m:t>
                    </m:r>
                  </m:oMath>
                </a14:m>
                <a:r>
                  <a:rPr lang="en-US" sz="2400" i="1"/>
                  <a:t>1,5 = 37,185 (l)</a:t>
                </a:r>
              </a:p>
            </p:txBody>
          </p:sp>
        </mc:Choice>
        <mc:Fallback>
          <p:sp>
            <p:nvSpPr>
              <p:cNvPr id="4" name="Rectangle 3"/>
              <p:cNvSpPr>
                <a:spLocks noRot="1" noChangeAspect="1" noMove="1" noResize="1" noEditPoints="1" noAdjustHandles="1" noChangeArrowheads="1" noChangeShapeType="1" noTextEdit="1"/>
              </p:cNvSpPr>
              <p:nvPr/>
            </p:nvSpPr>
            <p:spPr>
              <a:xfrm>
                <a:off x="180753" y="620831"/>
                <a:ext cx="8814391" cy="3347840"/>
              </a:xfrm>
              <a:prstGeom prst="rect">
                <a:avLst/>
              </a:prstGeom>
              <a:blipFill>
                <a:blip r:embed="rId2"/>
                <a:stretch>
                  <a:fillRect l="-1107" r="-1037" b="-3461"/>
                </a:stretch>
              </a:blipFill>
            </p:spPr>
            <p:txBody>
              <a:bodyPr/>
              <a:lstStyle/>
              <a:p>
                <a:r>
                  <a:rPr lang="en-US">
                    <a:noFill/>
                  </a:rPr>
                  <a:t> </a:t>
                </a:r>
              </a:p>
            </p:txBody>
          </p:sp>
        </mc:Fallback>
      </mc:AlternateContent>
      <p:pic>
        <p:nvPicPr>
          <p:cNvPr id="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030708" y="4142509"/>
            <a:ext cx="1150402" cy="858488"/>
          </a:xfrm>
          <a:prstGeom prst="rect">
            <a:avLst/>
          </a:prstGeom>
        </p:spPr>
      </p:pic>
    </p:spTree>
    <p:extLst>
      <p:ext uri="{BB962C8B-B14F-4D97-AF65-F5344CB8AC3E}">
        <p14:creationId xmlns:p14="http://schemas.microsoft.com/office/powerpoint/2010/main" val="377554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down)">
                                      <p:cBhvr>
                                        <p:cTn id="19" dur="500"/>
                                        <p:tgtEl>
                                          <p:spTgt spid="4">
                                            <p:txEl>
                                              <p:pRg st="2" end="2"/>
                                            </p:txEl>
                                          </p:spTgt>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47270" y="142503"/>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pic>
        <p:nvPicPr>
          <p:cNvPr id="6"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030708" y="4142509"/>
            <a:ext cx="1150402" cy="858488"/>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46364" y="715203"/>
                <a:ext cx="8797635" cy="3347840"/>
              </a:xfrm>
              <a:prstGeom prst="rect">
                <a:avLst/>
              </a:prstGeom>
            </p:spPr>
            <p:txBody>
              <a:bodyPr wrap="square">
                <a:spAutoFit/>
              </a:bodyPr>
              <a:lstStyle/>
              <a:p>
                <a:pPr algn="just">
                  <a:lnSpc>
                    <a:spcPct val="150000"/>
                  </a:lnSpc>
                </a:pPr>
                <a:r>
                  <a:rPr lang="fr-FR" sz="2400" b="1">
                    <a:solidFill>
                      <a:srgbClr val="FF0000"/>
                    </a:solidFill>
                    <a:ea typeface="Calibri" panose="020F0502020204030204" pitchFamily="34" charset="0"/>
                    <a:cs typeface="Times New Roman" panose="02020603050405020304" pitchFamily="18" charset="0"/>
                  </a:rPr>
                  <a:t>Câu 2. </a:t>
                </a:r>
                <a:r>
                  <a:rPr lang="fr-FR" sz="2400">
                    <a:ea typeface="Calibri" panose="020F0502020204030204" pitchFamily="34" charset="0"/>
                    <a:cs typeface="Times New Roman" panose="02020603050405020304" pitchFamily="18" charset="0"/>
                  </a:rPr>
                  <a:t>Một hỗn hợp gồm 1 mol khí oxygen với 4 mol khí nitrogen. Ở 25 </a:t>
                </a:r>
                <a:r>
                  <a:rPr lang="fr-FR" sz="2400" baseline="30000">
                    <a:ea typeface="Calibri" panose="020F0502020204030204" pitchFamily="34" charset="0"/>
                    <a:cs typeface="Times New Roman" panose="02020603050405020304" pitchFamily="18" charset="0"/>
                  </a:rPr>
                  <a:t>o</a:t>
                </a:r>
                <a:r>
                  <a:rPr lang="fr-FR" sz="2400">
                    <a:ea typeface="Calibri" panose="020F0502020204030204" pitchFamily="34" charset="0"/>
                    <a:cs typeface="Times New Roman" panose="02020603050405020304" pitchFamily="18" charset="0"/>
                  </a:rPr>
                  <a:t>C và 1 bar, hỗn hợp khí này có thể tích là bao nhiêu ?</a:t>
                </a:r>
                <a:endParaRPr lang="en-US" sz="2400">
                  <a:ea typeface="Calibri" panose="020F0502020204030204" pitchFamily="34" charset="0"/>
                  <a:cs typeface="Times New Roman" panose="02020603050405020304" pitchFamily="18" charset="0"/>
                </a:endParaRPr>
              </a:p>
              <a:p>
                <a:pPr algn="just">
                  <a:lnSpc>
                    <a:spcPct val="150000"/>
                  </a:lnSpc>
                </a:pPr>
                <a:r>
                  <a:rPr lang="en-US" sz="2400" b="1" i="1" u="sng">
                    <a:latin typeface="+mj-lt"/>
                    <a:ea typeface="Calibri" panose="020F0502020204030204" pitchFamily="34" charset="0"/>
                    <a:cs typeface="Times New Roman" panose="02020603050405020304" pitchFamily="18" charset="0"/>
                  </a:rPr>
                  <a:t>Lời giải:</a:t>
                </a:r>
              </a:p>
              <a:p>
                <a:pPr marL="285750" indent="-285750">
                  <a:lnSpc>
                    <a:spcPct val="150000"/>
                  </a:lnSpc>
                  <a:buFont typeface="Wingdings" panose="05000000000000000000" pitchFamily="2" charset="2"/>
                  <a:buChar char="§"/>
                </a:pPr>
                <a:r>
                  <a:rPr lang="en-US" sz="2400"/>
                  <a:t>Số mol khí là: 1 + 4  = 5 (mol)</a:t>
                </a:r>
              </a:p>
              <a:p>
                <a:pPr marL="285750" indent="-285750">
                  <a:lnSpc>
                    <a:spcPct val="150000"/>
                  </a:lnSpc>
                  <a:buFont typeface="Wingdings" panose="05000000000000000000" pitchFamily="2" charset="2"/>
                  <a:buChar char="§"/>
                </a:pPr>
                <a:r>
                  <a:rPr lang="en-US" sz="2400"/>
                  <a:t>Thể tích hỗn hợp khí thu được là: </a:t>
                </a:r>
                <a:r>
                  <a:rPr lang="en-US" sz="2400" i="1"/>
                  <a:t>V = 24,79</a:t>
                </a:r>
                <a14:m>
                  <m:oMath xmlns:m="http://schemas.openxmlformats.org/officeDocument/2006/math">
                    <m:r>
                      <a:rPr lang="en-US" sz="2400" i="1">
                        <a:latin typeface="Cambria Math" panose="02040503050406030204" pitchFamily="18" charset="0"/>
                      </a:rPr>
                      <m:t> </m:t>
                    </m:r>
                    <m:r>
                      <a:rPr lang="fr-FR" sz="2400" i="1">
                        <a:latin typeface="Cambria Math" panose="02040503050406030204" pitchFamily="18" charset="0"/>
                      </a:rPr>
                      <m:t>× </m:t>
                    </m:r>
                  </m:oMath>
                </a14:m>
                <a:r>
                  <a:rPr lang="en-US" sz="2400" i="1"/>
                  <a:t>5 = 123,95 (l)</a:t>
                </a:r>
              </a:p>
            </p:txBody>
          </p:sp>
        </mc:Choice>
        <mc:Fallback>
          <p:sp>
            <p:nvSpPr>
              <p:cNvPr id="7" name="Rectangle 6"/>
              <p:cNvSpPr>
                <a:spLocks noRot="1" noChangeAspect="1" noMove="1" noResize="1" noEditPoints="1" noAdjustHandles="1" noChangeArrowheads="1" noChangeShapeType="1" noTextEdit="1"/>
              </p:cNvSpPr>
              <p:nvPr/>
            </p:nvSpPr>
            <p:spPr>
              <a:xfrm>
                <a:off x="346364" y="715203"/>
                <a:ext cx="8797635" cy="3347840"/>
              </a:xfrm>
              <a:prstGeom prst="rect">
                <a:avLst/>
              </a:prstGeom>
              <a:blipFill>
                <a:blip r:embed="rId4"/>
                <a:stretch>
                  <a:fillRect l="-1109" r="-1040" b="-3273"/>
                </a:stretch>
              </a:blipFill>
            </p:spPr>
            <p:txBody>
              <a:bodyPr/>
              <a:lstStyle/>
              <a:p>
                <a:r>
                  <a:rPr lang="en-US">
                    <a:noFill/>
                  </a:rPr>
                  <a:t> </a:t>
                </a:r>
              </a:p>
            </p:txBody>
          </p:sp>
        </mc:Fallback>
      </mc:AlternateContent>
    </p:spTree>
    <p:extLst>
      <p:ext uri="{BB962C8B-B14F-4D97-AF65-F5344CB8AC3E}">
        <p14:creationId xmlns:p14="http://schemas.microsoft.com/office/powerpoint/2010/main" val="1552290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arn(inVertical)">
                                      <p:cBhvr>
                                        <p:cTn id="16" dur="500"/>
                                        <p:tgtEl>
                                          <p:spTgt spid="7">
                                            <p:txEl>
                                              <p:pRg st="2" end="2"/>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barn(inVertical)">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7" name="Google Shape;1447;p62"/>
          <p:cNvSpPr txBox="1">
            <a:spLocks noGrp="1"/>
          </p:cNvSpPr>
          <p:nvPr>
            <p:ph type="title"/>
          </p:nvPr>
        </p:nvSpPr>
        <p:spPr>
          <a:xfrm>
            <a:off x="695393" y="-455"/>
            <a:ext cx="1347900" cy="777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solidFill>
                  <a:srgbClr val="FF0000"/>
                </a:solidFill>
                <a:latin typeface="+mj-lt"/>
              </a:rPr>
              <a:t>VI.</a:t>
            </a:r>
            <a:endParaRPr sz="4000" b="1">
              <a:solidFill>
                <a:srgbClr val="FF0000"/>
              </a:solidFill>
              <a:latin typeface="+mj-lt"/>
            </a:endParaRPr>
          </a:p>
        </p:txBody>
      </p:sp>
      <p:grpSp>
        <p:nvGrpSpPr>
          <p:cNvPr id="1536" name="Google Shape;1536;p62"/>
          <p:cNvGrpSpPr/>
          <p:nvPr/>
        </p:nvGrpSpPr>
        <p:grpSpPr>
          <a:xfrm>
            <a:off x="2992551" y="4410211"/>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TextBox 4">
            <a:extLst>
              <a:ext uri="{FF2B5EF4-FFF2-40B4-BE49-F238E27FC236}">
                <a16:creationId xmlns:a16="http://schemas.microsoft.com/office/drawing/2014/main" id="{3EAA8291-3670-AEA9-5F80-62884D9ED676}"/>
              </a:ext>
            </a:extLst>
          </p:cNvPr>
          <p:cNvSpPr txBox="1"/>
          <p:nvPr/>
        </p:nvSpPr>
        <p:spPr>
          <a:xfrm>
            <a:off x="1660521" y="103869"/>
            <a:ext cx="4780329" cy="615553"/>
          </a:xfrm>
          <a:prstGeom prst="rect">
            <a:avLst/>
          </a:prstGeom>
        </p:spPr>
        <p:txBody>
          <a:bodyPr wrap="square" lIns="0" tIns="0" rIns="0" bIns="0" rtlCol="0" anchor="ctr">
            <a:spAutoFit/>
          </a:bodyPr>
          <a:lstStyle/>
          <a:p>
            <a:pPr algn="ctr"/>
            <a:r>
              <a:rPr lang="en-US" sz="4000" b="1">
                <a:solidFill>
                  <a:srgbClr val="FF0000"/>
                </a:solidFill>
                <a:latin typeface="Arial" panose="020B0604020202020204" pitchFamily="34" charset="0"/>
                <a:cs typeface="Arial" panose="020B0604020202020204" pitchFamily="34" charset="0"/>
              </a:rPr>
              <a:t>TỈ KHỐI CHẤT KHÍ</a:t>
            </a:r>
            <a:endParaRPr lang="vi-VN" sz="4000" b="1">
              <a:solidFill>
                <a:srgbClr val="FF0000"/>
              </a:solidFill>
              <a:cs typeface="Arial" panose="020B0604020202020204" pitchFamily="34" charset="0"/>
            </a:endParaRPr>
          </a:p>
        </p:txBody>
      </p:sp>
      <p:sp>
        <p:nvSpPr>
          <p:cNvPr id="2" name="Rectangle 8">
            <a:extLst>
              <a:ext uri="{FF2B5EF4-FFF2-40B4-BE49-F238E27FC236}">
                <a16:creationId xmlns:a16="http://schemas.microsoft.com/office/drawing/2014/main" id="{EA427D74-6EF3-E4F5-2540-BB90E753E68A}"/>
              </a:ext>
            </a:extLst>
          </p:cNvPr>
          <p:cNvSpPr/>
          <p:nvPr/>
        </p:nvSpPr>
        <p:spPr>
          <a:xfrm>
            <a:off x="0" y="948919"/>
            <a:ext cx="9143999" cy="2793842"/>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2400">
                <a:latin typeface="+mj-lt"/>
                <a:ea typeface="Calibri" panose="020F0502020204030204" pitchFamily="34" charset="0"/>
                <a:cs typeface="Times New Roman" panose="02020603050405020304" pitchFamily="18" charset="0"/>
              </a:rPr>
              <a:t>Làm thế nào để so sánh khí A nặng hay nhẹ hơn khí B? </a:t>
            </a:r>
          </a:p>
          <a:p>
            <a:pPr marL="285750" indent="-285750" algn="just">
              <a:lnSpc>
                <a:spcPct val="150000"/>
              </a:lnSpc>
              <a:buFont typeface="Wingdings" panose="05000000000000000000" pitchFamily="2" charset="2"/>
              <a:buChar char="§"/>
            </a:pPr>
            <a:r>
              <a:rPr lang="fr-FR" sz="2400">
                <a:latin typeface="+mj-lt"/>
                <a:ea typeface="Calibri" panose="020F0502020204030204" pitchFamily="34" charset="0"/>
                <a:cs typeface="Times New Roman" panose="02020603050405020304" pitchFamily="18" charset="0"/>
              </a:rPr>
              <a:t>Tỉ khối của khí A đối với khí B là gì? Kí hiệu và công thức tính? </a:t>
            </a:r>
            <a:endParaRPr lang="en-US" sz="2400">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fr-FR" sz="2400">
                <a:latin typeface="+mj-lt"/>
                <a:ea typeface="Calibri" panose="020F0502020204030204" pitchFamily="34" charset="0"/>
                <a:cs typeface="Times New Roman" panose="02020603050405020304" pitchFamily="18" charset="0"/>
              </a:rPr>
              <a:t>Làm thế nào để biết khí X nặng hay nhẹ hơn không khí bao nhiêu lần?</a:t>
            </a:r>
          </a:p>
          <a:p>
            <a:pPr marL="285750" indent="-285750" algn="just">
              <a:lnSpc>
                <a:spcPct val="150000"/>
              </a:lnSpc>
              <a:buFont typeface="Wingdings" panose="05000000000000000000" pitchFamily="2" charset="2"/>
              <a:buChar char="§"/>
            </a:pPr>
            <a:r>
              <a:rPr lang="fr-FR" sz="2400">
                <a:latin typeface="+mj-lt"/>
                <a:ea typeface="Calibri" panose="020F0502020204030204" pitchFamily="34" charset="0"/>
                <a:cs typeface="Times New Roman" panose="02020603050405020304" pitchFamily="18" charset="0"/>
              </a:rPr>
              <a:t> Viết công thức tính tỉ khối của một khí với không khí?</a:t>
            </a:r>
            <a:endParaRPr lang="en-US" sz="2400">
              <a:effectLst/>
              <a:latin typeface="+mj-lt"/>
              <a:ea typeface="Calibri" panose="020F0502020204030204" pitchFamily="34" charset="0"/>
              <a:cs typeface="Times New Roman" panose="02020603050405020304" pitchFamily="18" charset="0"/>
            </a:endParaRPr>
          </a:p>
        </p:txBody>
      </p:sp>
      <p:sp>
        <p:nvSpPr>
          <p:cNvPr id="3" name="Rectangle 3">
            <a:extLst>
              <a:ext uri="{FF2B5EF4-FFF2-40B4-BE49-F238E27FC236}">
                <a16:creationId xmlns:a16="http://schemas.microsoft.com/office/drawing/2014/main" id="{8DF3133C-2853-1793-5729-D6E82F9A63D0}"/>
              </a:ext>
            </a:extLst>
          </p:cNvPr>
          <p:cNvSpPr/>
          <p:nvPr/>
        </p:nvSpPr>
        <p:spPr>
          <a:xfrm>
            <a:off x="78689" y="853867"/>
            <a:ext cx="8878023" cy="1131848"/>
          </a:xfrm>
          <a:prstGeom prst="rect">
            <a:avLst/>
          </a:prstGeom>
          <a:solidFill>
            <a:schemeClr val="bg1"/>
          </a:solidFill>
        </p:spPr>
        <p:txBody>
          <a:bodyPr wrap="square">
            <a:spAutoFit/>
          </a:bodyPr>
          <a:lstStyle/>
          <a:p>
            <a:pPr algn="just">
              <a:lnSpc>
                <a:spcPct val="150000"/>
              </a:lnSpc>
            </a:pPr>
            <a:r>
              <a:rPr lang="fr-FR" sz="2400" i="1">
                <a:solidFill>
                  <a:srgbClr val="0000CC"/>
                </a:solidFill>
                <a:latin typeface="+mj-lt"/>
                <a:ea typeface="Calibri" panose="020F0502020204030204" pitchFamily="34" charset="0"/>
              </a:rPr>
              <a:t>Tỉ khối của khí A đối với khí B là tỉ số giữa khối lượng mol của khí A và khối lượng mol của khí B</a:t>
            </a:r>
            <a:endParaRPr lang="en-US" sz="2400" i="1">
              <a:solidFill>
                <a:srgbClr val="0000CC"/>
              </a:solidFill>
              <a:latin typeface="+mj-lt"/>
            </a:endParaRPr>
          </a:p>
        </p:txBody>
      </p:sp>
      <mc:AlternateContent xmlns:mc="http://schemas.openxmlformats.org/markup-compatibility/2006">
        <mc:Choice xmlns:a14="http://schemas.microsoft.com/office/drawing/2010/main" Requires="a14">
          <p:sp>
            <p:nvSpPr>
              <p:cNvPr id="4" name="Rectangle 4">
                <a:extLst>
                  <a:ext uri="{FF2B5EF4-FFF2-40B4-BE49-F238E27FC236}">
                    <a16:creationId xmlns:a16="http://schemas.microsoft.com/office/drawing/2014/main" id="{AA1797EC-DE92-2DFA-E872-FA7944E4F5F1}"/>
                  </a:ext>
                </a:extLst>
              </p:cNvPr>
              <p:cNvSpPr/>
              <p:nvPr/>
            </p:nvSpPr>
            <p:spPr>
              <a:xfrm>
                <a:off x="21393" y="1982741"/>
                <a:ext cx="9122606" cy="2219967"/>
              </a:xfrm>
              <a:prstGeom prst="rect">
                <a:avLst/>
              </a:prstGeom>
              <a:solidFill>
                <a:schemeClr val="bg1"/>
              </a:solidFill>
            </p:spPr>
            <p:txBody>
              <a:bodyPr wrap="square">
                <a:spAutoFit/>
              </a:bodyPr>
              <a:lstStyle/>
              <a:p>
                <a:pPr algn="just">
                  <a:lnSpc>
                    <a:spcPct val="150000"/>
                  </a:lnSpc>
                </a:pPr>
                <a:r>
                  <a:rPr lang="fr-FR" sz="2400">
                    <a:solidFill>
                      <a:srgbClr val="0000CC"/>
                    </a:solidFill>
                    <a:latin typeface="+mj-lt"/>
                    <a:ea typeface="Calibri" panose="020F0502020204030204" pitchFamily="34" charset="0"/>
                    <a:cs typeface="Times New Roman" panose="02020603050405020304" pitchFamily="18" charset="0"/>
                  </a:rPr>
                  <a:t>- Công thức:</a:t>
                </a:r>
                <a:r>
                  <a:rPr lang="en-US" sz="2400">
                    <a:solidFill>
                      <a:srgbClr val="0000CC"/>
                    </a:solidFill>
                    <a:latin typeface="+mj-lt"/>
                    <a:ea typeface="Calibri" panose="020F0502020204030204" pitchFamily="34" charset="0"/>
                    <a:cs typeface="Times New Roman" panose="02020603050405020304" pitchFamily="18" charset="0"/>
                  </a:rPr>
                  <a:t> </a:t>
                </a:r>
                <a:r>
                  <a:rPr lang="fr-FR" sz="2400" i="1">
                    <a:solidFill>
                      <a:srgbClr val="0000CC"/>
                    </a:solidFill>
                    <a:latin typeface="+mj-lt"/>
                    <a:ea typeface="Calibri" panose="020F0502020204030204" pitchFamily="34" charset="0"/>
                    <a:cs typeface="Times New Roman" panose="02020603050405020304" pitchFamily="18" charset="0"/>
                  </a:rPr>
                  <a:t>d</a:t>
                </a:r>
                <a:r>
                  <a:rPr lang="fr-FR" sz="2400" i="1" baseline="-25000">
                    <a:solidFill>
                      <a:srgbClr val="0000CC"/>
                    </a:solidFill>
                    <a:latin typeface="+mj-lt"/>
                    <a:ea typeface="Calibri" panose="020F0502020204030204" pitchFamily="34" charset="0"/>
                    <a:cs typeface="Times New Roman" panose="02020603050405020304" pitchFamily="18" charset="0"/>
                  </a:rPr>
                  <a:t>A/B </a:t>
                </a:r>
                <a:r>
                  <a:rPr lang="fr-FR" sz="2400" i="1">
                    <a:solidFill>
                      <a:srgbClr val="0000CC"/>
                    </a:solidFill>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400" i="1">
                            <a:solidFill>
                              <a:srgbClr val="0000CC"/>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400" i="1">
                                <a:solidFill>
                                  <a:srgbClr val="0000CC"/>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400" i="1">
                                <a:solidFill>
                                  <a:srgbClr val="0000CC"/>
                                </a:solidFill>
                                <a:latin typeface="Cambria Math" panose="02040503050406030204" pitchFamily="18" charset="0"/>
                                <a:ea typeface="Calibri" panose="020F0502020204030204" pitchFamily="34" charset="0"/>
                                <a:cs typeface="Times New Roman" panose="02020603050405020304" pitchFamily="18" charset="0"/>
                              </a:rPr>
                              <m:t>𝑀</m:t>
                            </m:r>
                          </m:e>
                          <m:sub>
                            <m:r>
                              <a:rPr lang="fr-FR" sz="2400" i="1">
                                <a:solidFill>
                                  <a:srgbClr val="0000CC"/>
                                </a:solidFill>
                                <a:latin typeface="Cambria Math" panose="02040503050406030204" pitchFamily="18" charset="0"/>
                                <a:ea typeface="Calibri" panose="020F0502020204030204" pitchFamily="34" charset="0"/>
                                <a:cs typeface="Times New Roman" panose="02020603050405020304" pitchFamily="18" charset="0"/>
                              </a:rPr>
                              <m:t>𝐴</m:t>
                            </m:r>
                          </m:sub>
                        </m:sSub>
                      </m:num>
                      <m:den>
                        <m:sSub>
                          <m:sSubPr>
                            <m:ctrlPr>
                              <a:rPr lang="en-US" sz="2400" i="1">
                                <a:solidFill>
                                  <a:srgbClr val="0000CC"/>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400" i="1">
                                <a:solidFill>
                                  <a:srgbClr val="0000CC"/>
                                </a:solidFill>
                                <a:latin typeface="Cambria Math" panose="02040503050406030204" pitchFamily="18" charset="0"/>
                                <a:ea typeface="Calibri" panose="020F0502020204030204" pitchFamily="34" charset="0"/>
                                <a:cs typeface="Times New Roman" panose="02020603050405020304" pitchFamily="18" charset="0"/>
                              </a:rPr>
                              <m:t>𝑀</m:t>
                            </m:r>
                          </m:e>
                          <m:sub>
                            <m:r>
                              <a:rPr lang="fr-FR" sz="2400" i="1">
                                <a:solidFill>
                                  <a:srgbClr val="0000CC"/>
                                </a:solidFill>
                                <a:latin typeface="Cambria Math" panose="02040503050406030204" pitchFamily="18" charset="0"/>
                                <a:ea typeface="Calibri" panose="020F0502020204030204" pitchFamily="34" charset="0"/>
                                <a:cs typeface="Times New Roman" panose="02020603050405020304" pitchFamily="18" charset="0"/>
                              </a:rPr>
                              <m:t>𝐵</m:t>
                            </m:r>
                          </m:sub>
                        </m:sSub>
                      </m:den>
                    </m:f>
                  </m:oMath>
                </a14:m>
                <a:endParaRPr lang="en-US" sz="2400" i="1">
                  <a:solidFill>
                    <a:srgbClr val="0000CC"/>
                  </a:solidFill>
                  <a:effectLst/>
                  <a:latin typeface="+mj-lt"/>
                  <a:ea typeface="Calibri" panose="020F0502020204030204" pitchFamily="34" charset="0"/>
                  <a:cs typeface="Times New Roman" panose="02020603050405020304" pitchFamily="18" charset="0"/>
                </a:endParaRPr>
              </a:p>
              <a:p>
                <a:pPr marL="285750" indent="-285750" algn="just">
                  <a:lnSpc>
                    <a:spcPct val="150000"/>
                  </a:lnSpc>
                  <a:buFontTx/>
                  <a:buChar char="-"/>
                </a:pPr>
                <a:r>
                  <a:rPr lang="fr-FR" sz="2400">
                    <a:solidFill>
                      <a:srgbClr val="0000CC"/>
                    </a:solidFill>
                    <a:latin typeface="+mj-lt"/>
                    <a:ea typeface="Calibri" panose="020F0502020204030204" pitchFamily="34" charset="0"/>
                    <a:cs typeface="Times New Roman" panose="02020603050405020304" pitchFamily="18" charset="0"/>
                  </a:rPr>
                  <a:t>d</a:t>
                </a:r>
                <a:r>
                  <a:rPr lang="fr-FR" sz="2400" baseline="-25000">
                    <a:solidFill>
                      <a:srgbClr val="0000CC"/>
                    </a:solidFill>
                    <a:latin typeface="+mj-lt"/>
                    <a:ea typeface="Calibri" panose="020F0502020204030204" pitchFamily="34" charset="0"/>
                    <a:cs typeface="Times New Roman" panose="02020603050405020304" pitchFamily="18" charset="0"/>
                  </a:rPr>
                  <a:t>A/B  </a:t>
                </a:r>
                <a:r>
                  <a:rPr lang="fr-FR" sz="2400">
                    <a:solidFill>
                      <a:srgbClr val="0000CC"/>
                    </a:solidFill>
                    <a:latin typeface="+mj-lt"/>
                    <a:ea typeface="Calibri" panose="020F0502020204030204" pitchFamily="34" charset="0"/>
                    <a:cs typeface="Times New Roman" panose="02020603050405020304" pitchFamily="18" charset="0"/>
                  </a:rPr>
                  <a:t>cho biết khí A nặng hay nhẹ hơn khí B bao nhiêu lần.</a:t>
                </a:r>
              </a:p>
              <a:p>
                <a:pPr marL="285750" indent="-285750" algn="just">
                  <a:lnSpc>
                    <a:spcPct val="150000"/>
                  </a:lnSpc>
                  <a:buFontTx/>
                  <a:buChar char="-"/>
                </a:pPr>
                <a:r>
                  <a:rPr lang="fr-FR" sz="2400">
                    <a:solidFill>
                      <a:srgbClr val="0000CC"/>
                    </a:solidFill>
                  </a:rPr>
                  <a:t>Tỉ khối của khí X đối với không khí:    </a:t>
                </a:r>
                <a:r>
                  <a:rPr lang="fr-FR" sz="2400" i="1">
                    <a:solidFill>
                      <a:srgbClr val="0000CC"/>
                    </a:solidFill>
                  </a:rPr>
                  <a:t>d</a:t>
                </a:r>
                <a:r>
                  <a:rPr lang="fr-FR" sz="2400" i="1" baseline="-25000">
                    <a:solidFill>
                      <a:srgbClr val="0000CC"/>
                    </a:solidFill>
                  </a:rPr>
                  <a:t>X/kk </a:t>
                </a:r>
                <a:r>
                  <a:rPr lang="fr-FR" sz="2400" i="1">
                    <a:solidFill>
                      <a:srgbClr val="0000CC"/>
                    </a:solidFill>
                  </a:rPr>
                  <a:t>= </a:t>
                </a:r>
                <a14:m>
                  <m:oMath xmlns:m="http://schemas.openxmlformats.org/officeDocument/2006/math">
                    <m:f>
                      <m:fPr>
                        <m:ctrlPr>
                          <a:rPr lang="en-US" sz="2400" i="1">
                            <a:solidFill>
                              <a:srgbClr val="0000CC"/>
                            </a:solidFill>
                            <a:latin typeface="Cambria Math" panose="02040503050406030204" pitchFamily="18" charset="0"/>
                          </a:rPr>
                        </m:ctrlPr>
                      </m:fPr>
                      <m:num>
                        <m:sSub>
                          <m:sSubPr>
                            <m:ctrlPr>
                              <a:rPr lang="en-US" sz="2400" i="1">
                                <a:solidFill>
                                  <a:srgbClr val="0000CC"/>
                                </a:solidFill>
                                <a:latin typeface="Cambria Math" panose="02040503050406030204" pitchFamily="18" charset="0"/>
                              </a:rPr>
                            </m:ctrlPr>
                          </m:sSubPr>
                          <m:e>
                            <m:r>
                              <a:rPr lang="fr-FR" sz="2400" i="1">
                                <a:solidFill>
                                  <a:srgbClr val="0000CC"/>
                                </a:solidFill>
                                <a:latin typeface="Cambria Math" panose="02040503050406030204" pitchFamily="18" charset="0"/>
                              </a:rPr>
                              <m:t>𝑀</m:t>
                            </m:r>
                          </m:e>
                          <m:sub>
                            <m:r>
                              <a:rPr lang="fr-FR" sz="2400" i="1">
                                <a:solidFill>
                                  <a:srgbClr val="0000CC"/>
                                </a:solidFill>
                                <a:latin typeface="Cambria Math" panose="02040503050406030204" pitchFamily="18" charset="0"/>
                              </a:rPr>
                              <m:t>𝑋</m:t>
                            </m:r>
                          </m:sub>
                        </m:sSub>
                      </m:num>
                      <m:den>
                        <m:r>
                          <a:rPr lang="fr-FR" sz="2400" i="1">
                            <a:solidFill>
                              <a:srgbClr val="0000CC"/>
                            </a:solidFill>
                            <a:latin typeface="Cambria Math" panose="02040503050406030204" pitchFamily="18" charset="0"/>
                          </a:rPr>
                          <m:t>29</m:t>
                        </m:r>
                      </m:den>
                    </m:f>
                  </m:oMath>
                </a14:m>
                <a:endParaRPr lang="en-US" sz="2400" i="1">
                  <a:solidFill>
                    <a:srgbClr val="0000CC"/>
                  </a:solidFill>
                </a:endParaRPr>
              </a:p>
            </p:txBody>
          </p:sp>
        </mc:Choice>
        <mc:Fallback>
          <p:sp>
            <p:nvSpPr>
              <p:cNvPr id="4" name="Rectangle 4">
                <a:extLst>
                  <a:ext uri="{FF2B5EF4-FFF2-40B4-BE49-F238E27FC236}">
                    <a16:creationId xmlns:a16="http://schemas.microsoft.com/office/drawing/2014/main" id="{AA1797EC-DE92-2DFA-E872-FA7944E4F5F1}"/>
                  </a:ext>
                </a:extLst>
              </p:cNvPr>
              <p:cNvSpPr>
                <a:spLocks noRot="1" noChangeAspect="1" noMove="1" noResize="1" noEditPoints="1" noAdjustHandles="1" noChangeArrowheads="1" noChangeShapeType="1" noTextEdit="1"/>
              </p:cNvSpPr>
              <p:nvPr/>
            </p:nvSpPr>
            <p:spPr>
              <a:xfrm>
                <a:off x="21393" y="1982741"/>
                <a:ext cx="9122606" cy="2219967"/>
              </a:xfrm>
              <a:prstGeom prst="rect">
                <a:avLst/>
              </a:prstGeom>
              <a:blipFill>
                <a:blip r:embed="rId3"/>
                <a:stretch>
                  <a:fillRect l="-1070" b="-1648"/>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45" name="Title 1"/>
          <p:cNvSpPr>
            <a:spLocks noGrp="1"/>
          </p:cNvSpPr>
          <p:nvPr>
            <p:ph type="title"/>
          </p:nvPr>
        </p:nvSpPr>
        <p:spPr>
          <a:xfrm>
            <a:off x="719996" y="57086"/>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mc:Choice xmlns:a14="http://schemas.microsoft.com/office/drawing/2010/main" Requires="a14">
          <p:sp>
            <p:nvSpPr>
              <p:cNvPr id="46" name="Rectangle 45"/>
              <p:cNvSpPr/>
              <p:nvPr/>
            </p:nvSpPr>
            <p:spPr>
              <a:xfrm>
                <a:off x="340643" y="591975"/>
                <a:ext cx="8645095" cy="3392404"/>
              </a:xfrm>
              <a:prstGeom prst="rect">
                <a:avLst/>
              </a:prstGeom>
            </p:spPr>
            <p:txBody>
              <a:bodyPr wrap="square">
                <a:spAutoFit/>
              </a:bodyPr>
              <a:lstStyle/>
              <a:p>
                <a:pPr algn="just">
                  <a:lnSpc>
                    <a:spcPct val="150000"/>
                  </a:lnSpc>
                </a:pPr>
                <a:r>
                  <a:rPr lang="en-US" sz="2400" b="1">
                    <a:solidFill>
                      <a:srgbClr val="FF0000"/>
                    </a:solidFill>
                    <a:latin typeface="+mj-lt"/>
                    <a:ea typeface="Calibri" panose="020F0502020204030204" pitchFamily="34" charset="0"/>
                    <a:cs typeface="Times New Roman" panose="02020603050405020304" pitchFamily="18" charset="0"/>
                  </a:rPr>
                  <a:t>Câu hỏi 5 (SGK tr.30). </a:t>
                </a:r>
                <a:r>
                  <a:rPr lang="fr-FR" sz="2400">
                    <a:latin typeface="+mj-lt"/>
                  </a:rPr>
                  <a:t>Nếu không dùng cân, làm thế nào có thể biết được 24,79 lít khí N</a:t>
                </a:r>
                <a:r>
                  <a:rPr lang="fr-FR" sz="2400" baseline="-25000">
                    <a:latin typeface="+mj-lt"/>
                  </a:rPr>
                  <a:t>2</a:t>
                </a:r>
                <a:r>
                  <a:rPr lang="fr-FR" sz="2400">
                    <a:latin typeface="+mj-lt"/>
                  </a:rPr>
                  <a:t> nặng hơn 24,79 lít khí H</a:t>
                </a:r>
                <a:r>
                  <a:rPr lang="fr-FR" sz="2400" baseline="-25000">
                    <a:latin typeface="+mj-lt"/>
                  </a:rPr>
                  <a:t>2</a:t>
                </a:r>
                <a:r>
                  <a:rPr lang="fr-FR" sz="2400">
                    <a:latin typeface="+mj-lt"/>
                  </a:rPr>
                  <a:t> bao nhiêu lần (ở cùng điều kiện nhiệt độ, áp suất)?</a:t>
                </a:r>
                <a:endParaRPr lang="fr-FR" sz="2400">
                  <a:latin typeface="+mj-lt"/>
                  <a:ea typeface="Calibri" panose="020F0502020204030204" pitchFamily="34" charset="0"/>
                  <a:cs typeface="Times New Roman" panose="02020603050405020304" pitchFamily="18" charset="0"/>
                </a:endParaRPr>
              </a:p>
              <a:p>
                <a:pPr algn="just">
                  <a:lnSpc>
                    <a:spcPct val="150000"/>
                  </a:lnSpc>
                </a:pPr>
                <a:r>
                  <a:rPr lang="en-US" sz="2400" b="1" i="1" u="sng">
                    <a:latin typeface="+mj-lt"/>
                    <a:ea typeface="Calibri" panose="020F0502020204030204" pitchFamily="34" charset="0"/>
                    <a:cs typeface="Times New Roman" panose="02020603050405020304" pitchFamily="18" charset="0"/>
                  </a:rPr>
                  <a:t>Lời giải:</a:t>
                </a:r>
              </a:p>
              <a:p>
                <a:r>
                  <a:rPr lang="fr-FR" sz="2400"/>
                  <a:t>Ta có:</a:t>
                </a:r>
                <a:r>
                  <a:rPr lang="en-US" sz="240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𝑑</m:t>
                        </m:r>
                      </m:e>
                      <m:sub>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2</m:t>
                            </m:r>
                          </m:sub>
                        </m:sSub>
                      </m:sub>
                    </m:sSub>
                    <m:r>
                      <a:rPr lang="en-US" sz="2400" i="1">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𝑀</m:t>
                            </m:r>
                          </m:e>
                          <m:sub>
                            <m:sSub>
                              <m:sSubPr>
                                <m:ctrlPr>
                                  <a:rPr lang="en-US" sz="2400" i="1">
                                    <a:latin typeface="Cambria Math" panose="02040503050406030204" pitchFamily="18" charset="0"/>
                                  </a:rPr>
                                </m:ctrlPr>
                              </m:sSubPr>
                              <m:e>
                                <m:r>
                                  <a:rPr lang="en-US" sz="2400" i="1">
                                    <a:latin typeface="Cambria Math" panose="02040503050406030204" pitchFamily="18" charset="0"/>
                                  </a:rPr>
                                  <m:t>𝑁</m:t>
                                </m:r>
                              </m:e>
                              <m:sub>
                                <m:r>
                                  <a:rPr lang="en-US" sz="2400" i="1">
                                    <a:latin typeface="Cambria Math" panose="02040503050406030204" pitchFamily="18" charset="0"/>
                                  </a:rPr>
                                  <m:t>2</m:t>
                                </m:r>
                              </m:sub>
                            </m:sSub>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𝑀</m:t>
                            </m:r>
                          </m:e>
                          <m:sub>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2</m:t>
                                </m:r>
                              </m:sub>
                            </m:sSub>
                          </m:sub>
                        </m:sSub>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28</m:t>
                        </m:r>
                      </m:num>
                      <m:den>
                        <m:r>
                          <a:rPr lang="en-US" sz="2400" i="1">
                            <a:latin typeface="Cambria Math" panose="02040503050406030204" pitchFamily="18" charset="0"/>
                          </a:rPr>
                          <m:t>2</m:t>
                        </m:r>
                      </m:den>
                    </m:f>
                    <m:r>
                      <a:rPr lang="en-US" sz="2400" i="1">
                        <a:latin typeface="Cambria Math" panose="02040503050406030204" pitchFamily="18" charset="0"/>
                      </a:rPr>
                      <m:t>=14&gt;1</m:t>
                    </m:r>
                  </m:oMath>
                </a14:m>
                <a:endParaRPr lang="en-US" sz="2400" i="1"/>
              </a:p>
              <a:p>
                <a:pPr>
                  <a:spcBef>
                    <a:spcPts val="600"/>
                  </a:spcBef>
                </a:pPr>
                <a:r>
                  <a:rPr lang="en-US" sz="2400"/>
                  <a:t>Vậy khí N</a:t>
                </a:r>
                <a:r>
                  <a:rPr lang="en-US" sz="2400" baseline="-25000"/>
                  <a:t>2</a:t>
                </a:r>
                <a:r>
                  <a:rPr lang="en-US" sz="2400"/>
                  <a:t> nặng hơn khí H</a:t>
                </a:r>
                <a:r>
                  <a:rPr lang="en-US" sz="2400" baseline="-25000"/>
                  <a:t>2</a:t>
                </a:r>
                <a:r>
                  <a:rPr lang="en-US" sz="2400"/>
                  <a:t> 14 lần.</a:t>
                </a:r>
              </a:p>
            </p:txBody>
          </p:sp>
        </mc:Choice>
        <mc:Fallback>
          <p:sp>
            <p:nvSpPr>
              <p:cNvPr id="46" name="Rectangle 45"/>
              <p:cNvSpPr>
                <a:spLocks noRot="1" noChangeAspect="1" noMove="1" noResize="1" noEditPoints="1" noAdjustHandles="1" noChangeArrowheads="1" noChangeShapeType="1" noTextEdit="1"/>
              </p:cNvSpPr>
              <p:nvPr/>
            </p:nvSpPr>
            <p:spPr>
              <a:xfrm>
                <a:off x="340643" y="591975"/>
                <a:ext cx="8645095" cy="3392404"/>
              </a:xfrm>
              <a:prstGeom prst="rect">
                <a:avLst/>
              </a:prstGeom>
              <a:blipFill>
                <a:blip r:embed="rId3"/>
                <a:stretch>
                  <a:fillRect l="-1128" r="-1058" b="-3232"/>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randombar(horizontal)">
                                      <p:cBhvr>
                                        <p:cTn id="20" dur="5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mc:Choice xmlns:a14="http://schemas.microsoft.com/office/drawing/2010/main" Requires="a14">
          <p:sp>
            <p:nvSpPr>
              <p:cNvPr id="46" name="Rectangle 45"/>
              <p:cNvSpPr/>
              <p:nvPr/>
            </p:nvSpPr>
            <p:spPr>
              <a:xfrm>
                <a:off x="475700" y="194592"/>
                <a:ext cx="8668300" cy="4754315"/>
              </a:xfrm>
              <a:prstGeom prst="rect">
                <a:avLst/>
              </a:prstGeom>
            </p:spPr>
            <p:txBody>
              <a:bodyPr wrap="square">
                <a:spAutoFit/>
              </a:bodyPr>
              <a:lstStyle/>
              <a:p>
                <a:pPr algn="just">
                  <a:lnSpc>
                    <a:spcPct val="150000"/>
                  </a:lnSpc>
                </a:pPr>
                <a:r>
                  <a:rPr lang="en-US" sz="2400" b="1">
                    <a:solidFill>
                      <a:srgbClr val="FF0000"/>
                    </a:solidFill>
                    <a:latin typeface="+mj-lt"/>
                    <a:ea typeface="Calibri" panose="020F0502020204030204" pitchFamily="34" charset="0"/>
                    <a:cs typeface="Times New Roman" panose="02020603050405020304" pitchFamily="18" charset="0"/>
                  </a:rPr>
                  <a:t>Câu hỏi 6 (SGK tr.30). </a:t>
                </a:r>
                <a:r>
                  <a:rPr lang="fr-FR" sz="2400"/>
                  <a:t>Làm thế nào biết khí A nặng hay nhẹ hơn khí B?</a:t>
                </a:r>
              </a:p>
              <a:p>
                <a:pPr algn="just">
                  <a:lnSpc>
                    <a:spcPct val="150000"/>
                  </a:lnSpc>
                </a:pPr>
                <a:r>
                  <a:rPr lang="en-US" sz="2400" b="1" i="1" u="sng">
                    <a:latin typeface="+mj-lt"/>
                    <a:ea typeface="Calibri" panose="020F0502020204030204" pitchFamily="34" charset="0"/>
                    <a:cs typeface="Times New Roman" panose="02020603050405020304" pitchFamily="18" charset="0"/>
                  </a:rPr>
                  <a:t>Lời giải:</a:t>
                </a:r>
              </a:p>
              <a:p>
                <a:pPr algn="just">
                  <a:lnSpc>
                    <a:spcPct val="150000"/>
                  </a:lnSpc>
                </a:pPr>
                <a:r>
                  <a:rPr lang="en-US" sz="2400"/>
                  <a:t>Để biết khí A nặng hay nhẹ hơn khí B bao nhiêu lần ta so sánh khối lượng mol của khí A với khối lượng mol của khí B: </a:t>
                </a:r>
                <a:r>
                  <a:rPr lang="fr-FR" sz="2400"/>
                  <a:t>d</a:t>
                </a:r>
                <a:r>
                  <a:rPr lang="fr-FR" sz="2400" baseline="-25000"/>
                  <a:t>A/B </a:t>
                </a:r>
                <a:r>
                  <a:rPr lang="fr-FR" sz="2400"/>
                  <a:t>=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fr-FR" sz="2400" i="1">
                                <a:latin typeface="Cambria Math" panose="02040503050406030204" pitchFamily="18" charset="0"/>
                              </a:rPr>
                              <m:t>𝑀</m:t>
                            </m:r>
                          </m:e>
                          <m:sub>
                            <m:r>
                              <a:rPr lang="fr-FR" sz="2400" i="1">
                                <a:latin typeface="Cambria Math" panose="02040503050406030204" pitchFamily="18" charset="0"/>
                              </a:rPr>
                              <m:t>𝐴</m:t>
                            </m:r>
                          </m:sub>
                        </m:sSub>
                      </m:num>
                      <m:den>
                        <m:sSub>
                          <m:sSubPr>
                            <m:ctrlPr>
                              <a:rPr lang="en-US" sz="2400" i="1">
                                <a:latin typeface="Cambria Math" panose="02040503050406030204" pitchFamily="18" charset="0"/>
                              </a:rPr>
                            </m:ctrlPr>
                          </m:sSubPr>
                          <m:e>
                            <m:r>
                              <a:rPr lang="fr-FR" sz="2400" i="1">
                                <a:latin typeface="Cambria Math" panose="02040503050406030204" pitchFamily="18" charset="0"/>
                              </a:rPr>
                              <m:t>𝑀</m:t>
                            </m:r>
                          </m:e>
                          <m:sub>
                            <m:r>
                              <a:rPr lang="fr-FR" sz="2400" i="1">
                                <a:latin typeface="Cambria Math" panose="02040503050406030204" pitchFamily="18" charset="0"/>
                              </a:rPr>
                              <m:t>𝐵</m:t>
                            </m:r>
                          </m:sub>
                        </m:sSub>
                      </m:den>
                    </m:f>
                  </m:oMath>
                </a14:m>
                <a:endParaRPr lang="en-US" sz="2400"/>
              </a:p>
              <a:p>
                <a:pPr marL="285750" indent="-285750" algn="just">
                  <a:lnSpc>
                    <a:spcPct val="150000"/>
                  </a:lnSpc>
                  <a:buFont typeface="Wingdings" panose="05000000000000000000" pitchFamily="2" charset="2"/>
                  <a:buChar char="§"/>
                </a:pPr>
                <a:r>
                  <a:rPr lang="en-US" sz="2400"/>
                  <a:t>Nếu </a:t>
                </a:r>
                <a:r>
                  <a:rPr lang="fr-FR" sz="2400"/>
                  <a:t>d</a:t>
                </a:r>
                <a:r>
                  <a:rPr lang="fr-FR" sz="2400" baseline="-25000"/>
                  <a:t>A/B</a:t>
                </a:r>
                <a:r>
                  <a:rPr lang="fr-FR" sz="2400"/>
                  <a:t> &gt; 1 thì khí A nặng hơn khí B.</a:t>
                </a:r>
                <a:endParaRPr lang="en-US" sz="2400"/>
              </a:p>
              <a:p>
                <a:pPr marL="285750" indent="-285750" algn="just">
                  <a:lnSpc>
                    <a:spcPct val="150000"/>
                  </a:lnSpc>
                  <a:buFont typeface="Wingdings" panose="05000000000000000000" pitchFamily="2" charset="2"/>
                  <a:buChar char="§"/>
                </a:pPr>
                <a:r>
                  <a:rPr lang="fr-FR" sz="2400"/>
                  <a:t>Nếu d</a:t>
                </a:r>
                <a:r>
                  <a:rPr lang="fr-FR" sz="2400" baseline="-25000"/>
                  <a:t>A/B</a:t>
                </a:r>
                <a:r>
                  <a:rPr lang="fr-FR" sz="2400"/>
                  <a:t> &lt; 1 thì khí A nhẹ hơn khí B.</a:t>
                </a:r>
                <a:endParaRPr lang="en-US" sz="2400"/>
              </a:p>
            </p:txBody>
          </p:sp>
        </mc:Choice>
        <mc:Fallback>
          <p:sp>
            <p:nvSpPr>
              <p:cNvPr id="46" name="Rectangle 45"/>
              <p:cNvSpPr>
                <a:spLocks noRot="1" noChangeAspect="1" noMove="1" noResize="1" noEditPoints="1" noAdjustHandles="1" noChangeArrowheads="1" noChangeShapeType="1" noTextEdit="1"/>
              </p:cNvSpPr>
              <p:nvPr/>
            </p:nvSpPr>
            <p:spPr>
              <a:xfrm>
                <a:off x="475700" y="194592"/>
                <a:ext cx="8668300" cy="4754315"/>
              </a:xfrm>
              <a:prstGeom prst="rect">
                <a:avLst/>
              </a:prstGeom>
              <a:blipFill>
                <a:blip r:embed="rId3"/>
                <a:stretch>
                  <a:fillRect l="-1055" r="-1125" b="-2051"/>
                </a:stretch>
              </a:blipFill>
            </p:spPr>
            <p:txBody>
              <a:bodyPr/>
              <a:lstStyle/>
              <a:p>
                <a:r>
                  <a:rPr lang="en-US">
                    <a:noFill/>
                  </a:rPr>
                  <a:t> </a:t>
                </a:r>
              </a:p>
            </p:txBody>
          </p:sp>
        </mc:Fallback>
      </mc:AlternateContent>
    </p:spTree>
    <p:extLst>
      <p:ext uri="{BB962C8B-B14F-4D97-AF65-F5344CB8AC3E}">
        <p14:creationId xmlns:p14="http://schemas.microsoft.com/office/powerpoint/2010/main" val="285706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wipe(down)">
                                      <p:cBhvr>
                                        <p:cTn id="20" dur="500"/>
                                        <p:tgtEl>
                                          <p:spTgt spid="46">
                                            <p:txEl>
                                              <p:pRg st="3" end="3"/>
                                            </p:txEl>
                                          </p:spTgt>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6">
                                            <p:txEl>
                                              <p:pRg st="4" end="4"/>
                                            </p:txEl>
                                          </p:spTgt>
                                        </p:tgtEl>
                                        <p:attrNameLst>
                                          <p:attrName>style.visibility</p:attrName>
                                        </p:attrNameLst>
                                      </p:cBhvr>
                                      <p:to>
                                        <p:strVal val="visible"/>
                                      </p:to>
                                    </p:set>
                                    <p:animEffect transition="in" filter="wipe(down)">
                                      <p:cBhvr>
                                        <p:cTn id="24" dur="500"/>
                                        <p:tgtEl>
                                          <p:spTgt spid="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70" name="Google Shape;970;p53"/>
          <p:cNvGrpSpPr/>
          <p:nvPr/>
        </p:nvGrpSpPr>
        <p:grpSpPr>
          <a:xfrm>
            <a:off x="7258475" y="3579900"/>
            <a:ext cx="938366" cy="1023697"/>
            <a:chOff x="5117700" y="3973625"/>
            <a:chExt cx="956150" cy="1062588"/>
          </a:xfrm>
        </p:grpSpPr>
        <p:sp>
          <p:nvSpPr>
            <p:cNvPr id="971" name="Google Shape;971;p53"/>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3"/>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3"/>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3"/>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3"/>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3"/>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3"/>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3"/>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3"/>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3"/>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3"/>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3"/>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3"/>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3"/>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3"/>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3"/>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3"/>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3"/>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3"/>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3"/>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3"/>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3"/>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3"/>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3"/>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53"/>
          <p:cNvGrpSpPr/>
          <p:nvPr/>
        </p:nvGrpSpPr>
        <p:grpSpPr>
          <a:xfrm>
            <a:off x="732511" y="3069761"/>
            <a:ext cx="790572" cy="1180997"/>
            <a:chOff x="4526725" y="5632238"/>
            <a:chExt cx="659800" cy="966288"/>
          </a:xfrm>
        </p:grpSpPr>
        <p:sp>
          <p:nvSpPr>
            <p:cNvPr id="996" name="Google Shape;996;p53"/>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3"/>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3"/>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3"/>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3"/>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3"/>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3"/>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3"/>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3"/>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3"/>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3"/>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3"/>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3"/>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3"/>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3"/>
          <p:cNvGrpSpPr/>
          <p:nvPr/>
        </p:nvGrpSpPr>
        <p:grpSpPr>
          <a:xfrm>
            <a:off x="761970" y="1501913"/>
            <a:ext cx="281652" cy="359650"/>
            <a:chOff x="5905475" y="2032050"/>
            <a:chExt cx="454350" cy="580175"/>
          </a:xfrm>
        </p:grpSpPr>
        <p:sp>
          <p:nvSpPr>
            <p:cNvPr id="1011" name="Google Shape;1011;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a16="http://schemas.microsoft.com/office/drawing/2014/main" id="{F382605D-8CD3-44BE-AC1B-6FF362FEC183}"/>
              </a:ext>
            </a:extLst>
          </p:cNvPr>
          <p:cNvSpPr txBox="1"/>
          <p:nvPr/>
        </p:nvSpPr>
        <p:spPr>
          <a:xfrm>
            <a:off x="1566072" y="1634451"/>
            <a:ext cx="5996501" cy="1819216"/>
          </a:xfrm>
          <a:prstGeom prst="rect">
            <a:avLst/>
          </a:prstGeom>
        </p:spPr>
        <p:txBody>
          <a:bodyPr wrap="square" lIns="0" tIns="0" rIns="0" bIns="0" rtlCol="0" anchor="t">
            <a:spAutoFit/>
          </a:bodyPr>
          <a:lstStyle/>
          <a:p>
            <a:pPr algn="ctr">
              <a:lnSpc>
                <a:spcPct val="150000"/>
              </a:lnSpc>
            </a:pPr>
            <a:r>
              <a:rPr lang="en-US" sz="4200" b="1">
                <a:solidFill>
                  <a:srgbClr val="FF0000"/>
                </a:solidFill>
                <a:latin typeface="Arial" panose="020B0604020202020204" pitchFamily="34" charset="0"/>
                <a:cs typeface="Arial" panose="020B0604020202020204" pitchFamily="34" charset="0"/>
              </a:rPr>
              <a:t>BÀI 4. MOL VÀ TỈ KHỐI CHẤT KHÍ</a:t>
            </a:r>
            <a:endParaRPr lang="en-US" sz="4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37429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spTree>
    <p:extLst>
      <p:ext uri="{BB962C8B-B14F-4D97-AF65-F5344CB8AC3E}">
        <p14:creationId xmlns:p14="http://schemas.microsoft.com/office/powerpoint/2010/main" val="154156541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507831"/>
          </a:xfrm>
          <a:prstGeom prst="rect">
            <a:avLst/>
          </a:prstGeom>
          <a:noFill/>
        </p:spPr>
        <p:txBody>
          <a:bodyPr wrap="square" rtlCol="0">
            <a:spAutoFit/>
          </a:bodyPr>
          <a:lstStyle/>
          <a:p>
            <a:pPr algn="ctr">
              <a:lnSpc>
                <a:spcPct val="150000"/>
              </a:lnSpc>
            </a:pPr>
            <a:r>
              <a:rPr lang="en-US" sz="2000" b="1">
                <a:solidFill>
                  <a:srgbClr val="003300"/>
                </a:solidFill>
                <a:latin typeface="Arial" panose="020B0604020202020204" pitchFamily="34" charset="0"/>
                <a:cs typeface="Arial" panose="020B0604020202020204" pitchFamily="34" charset="0"/>
              </a:rPr>
              <a:t>Câu 1. </a:t>
            </a:r>
            <a:r>
              <a:rPr lang="nl-NL" sz="2000" b="1">
                <a:solidFill>
                  <a:srgbClr val="003300"/>
                </a:solidFill>
              </a:rPr>
              <a:t>Số Avogadro và kí hiệu là:</a:t>
            </a:r>
            <a:endParaRPr lang="en-US" sz="2000" b="1" dirty="0">
              <a:solidFill>
                <a:srgbClr val="0033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mc:Choice xmlns:a14="http://schemas.microsoft.com/office/drawing/2010/main" Requires="a14">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a:solidFill>
                      <a:srgbClr val="FFFF00"/>
                    </a:solidFill>
                    <a:latin typeface="Arial" panose="020B0604020202020204" pitchFamily="34" charset="0"/>
                    <a:ea typeface="Tahoma" panose="020B0604030504040204" pitchFamily="34" charset="0"/>
                    <a:cs typeface="Arial" panose="020B0604020202020204" pitchFamily="34" charset="0"/>
                  </a:rPr>
                  <a:t>A</a:t>
                </a:r>
                <a:r>
                  <a:rPr lang="en-US" sz="1800">
                    <a:solidFill>
                      <a:srgbClr val="FFFF00"/>
                    </a:solidFill>
                    <a:latin typeface="Arial" panose="020B0604020202020204" pitchFamily="34" charset="0"/>
                    <a:ea typeface="Tahoma" panose="020B0604030504040204" pitchFamily="34" charset="0"/>
                    <a:cs typeface="Arial" panose="020B0604020202020204" pitchFamily="34" charset="0"/>
                  </a:rPr>
                  <a:t>. </a:t>
                </a:r>
                <a:r>
                  <a:rPr lang="nl-NL" sz="1800">
                    <a:solidFill>
                      <a:srgbClr val="FFFF00"/>
                    </a:solidFill>
                  </a:rPr>
                  <a:t>6,022</a:t>
                </a:r>
                <a14:m>
                  <m:oMath xmlns:m="http://schemas.openxmlformats.org/officeDocument/2006/math">
                    <m:r>
                      <a:rPr lang="nl-NL" sz="1800" i="1">
                        <a:solidFill>
                          <a:srgbClr val="FFFF00"/>
                        </a:solidFill>
                        <a:latin typeface="Cambria Math" panose="02040503050406030204" pitchFamily="18" charset="0"/>
                      </a:rPr>
                      <m:t> ×</m:t>
                    </m:r>
                  </m:oMath>
                </a14:m>
                <a:r>
                  <a:rPr lang="nl-NL" sz="1800">
                    <a:solidFill>
                      <a:srgbClr val="FFFF00"/>
                    </a:solidFill>
                  </a:rPr>
                  <a:t> 10</a:t>
                </a:r>
                <a:r>
                  <a:rPr lang="nl-NL" sz="1800" baseline="30000">
                    <a:solidFill>
                      <a:srgbClr val="FFFF00"/>
                    </a:solidFill>
                  </a:rPr>
                  <a:t>23</a:t>
                </a:r>
                <a:r>
                  <a:rPr lang="nl-NL" sz="1800">
                    <a:solidFill>
                      <a:srgbClr val="FFFF00"/>
                    </a:solidFill>
                  </a:rPr>
                  <a:t>, N</a:t>
                </a:r>
                <a:endParaRPr lang="en-US" sz="1800"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25" name="dap an a">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829507" y="3884469"/>
                <a:ext cx="3487815" cy="369332"/>
              </a:xfrm>
              <a:prstGeom prst="rect">
                <a:avLst/>
              </a:prstGeom>
              <a:blipFill>
                <a:blip r:embed="rId13"/>
                <a:stretch>
                  <a:fillRect l="-1049" t="-8197" b="-245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rgbClr val="FFFF00"/>
                    </a:solidFill>
                    <a:latin typeface="Arial" panose="020B0604020202020204" pitchFamily="34" charset="0"/>
                    <a:ea typeface="Tahoma" panose="020B0604030504040204" pitchFamily="34" charset="0"/>
                    <a:cs typeface="Arial" panose="020B0604020202020204" pitchFamily="34" charset="0"/>
                  </a:rPr>
                  <a:t>C</a:t>
                </a:r>
                <a:r>
                  <a:rPr lang="vi-VN" sz="1800">
                    <a:solidFill>
                      <a:srgbClr val="FFFF00"/>
                    </a:solidFill>
                    <a:latin typeface="Arial" panose="020B0604020202020204" pitchFamily="34" charset="0"/>
                    <a:ea typeface="Tahoma" panose="020B0604030504040204" pitchFamily="34" charset="0"/>
                    <a:cs typeface="Arial" panose="020B0604020202020204" pitchFamily="34" charset="0"/>
                  </a:rPr>
                  <a:t>. </a:t>
                </a:r>
                <a:r>
                  <a:rPr lang="nl-NL" sz="1800">
                    <a:solidFill>
                      <a:srgbClr val="FFFF00"/>
                    </a:solidFill>
                  </a:rPr>
                  <a:t>6,022 </a:t>
                </a:r>
                <a14:m>
                  <m:oMath xmlns:m="http://schemas.openxmlformats.org/officeDocument/2006/math">
                    <m:r>
                      <a:rPr lang="nl-NL" sz="1800" i="1">
                        <a:solidFill>
                          <a:srgbClr val="FFFF00"/>
                        </a:solidFill>
                        <a:latin typeface="Cambria Math" panose="02040503050406030204" pitchFamily="18" charset="0"/>
                      </a:rPr>
                      <m:t>× </m:t>
                    </m:r>
                  </m:oMath>
                </a14:m>
                <a:r>
                  <a:rPr lang="nl-NL" sz="1800">
                    <a:solidFill>
                      <a:srgbClr val="FFFF00"/>
                    </a:solidFill>
                  </a:rPr>
                  <a:t>10</a:t>
                </a:r>
                <a:r>
                  <a:rPr lang="nl-NL" sz="1800" baseline="30000">
                    <a:solidFill>
                      <a:srgbClr val="FFFF00"/>
                    </a:solidFill>
                  </a:rPr>
                  <a:t>23</a:t>
                </a:r>
                <a:r>
                  <a:rPr lang="nl-NL" sz="1800">
                    <a:solidFill>
                      <a:srgbClr val="FFFF00"/>
                    </a:solidFill>
                  </a:rPr>
                  <a:t>, A</a:t>
                </a:r>
                <a:endParaRPr lang="en-US" sz="1800"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27" name="dap an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29507" y="4531916"/>
                <a:ext cx="3487815" cy="369332"/>
              </a:xfrm>
              <a:prstGeom prst="rect">
                <a:avLst/>
              </a:prstGeom>
              <a:blipFill>
                <a:blip r:embed="rId14"/>
                <a:stretch>
                  <a:fillRect l="-1049" t="-8197" b="-24590"/>
                </a:stretch>
              </a:blipFill>
            </p:spPr>
            <p:txBody>
              <a:bodyPr/>
              <a:lstStyle/>
              <a:p>
                <a:r>
                  <a:rPr lang="en-US">
                    <a:noFill/>
                  </a:rPr>
                  <a:t> </a:t>
                </a:r>
              </a:p>
            </p:txBody>
          </p:sp>
        </mc:Fallback>
      </mc:AlternateContent>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mc:Choice xmlns:a14="http://schemas.microsoft.com/office/drawing/2010/main" Requires="a14">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rgbClr val="FFFF00"/>
                    </a:solidFill>
                    <a:latin typeface="Arial" panose="020B0604020202020204" pitchFamily="34" charset="0"/>
                    <a:ea typeface="Tahoma" panose="020B0604030504040204" pitchFamily="34" charset="0"/>
                    <a:cs typeface="Arial" panose="020B0604020202020204" pitchFamily="34" charset="0"/>
                  </a:rPr>
                  <a:t>B</a:t>
                </a:r>
                <a:r>
                  <a:rPr lang="vi-VN" sz="1800">
                    <a:solidFill>
                      <a:srgbClr val="FFFF00"/>
                    </a:solidFill>
                    <a:latin typeface="Arial" panose="020B0604020202020204" pitchFamily="34" charset="0"/>
                    <a:ea typeface="Tahoma" panose="020B0604030504040204" pitchFamily="34" charset="0"/>
                    <a:cs typeface="Arial" panose="020B0604020202020204" pitchFamily="34" charset="0"/>
                  </a:rPr>
                  <a:t>. </a:t>
                </a:r>
                <a:r>
                  <a:rPr lang="nl-NL" sz="1800">
                    <a:solidFill>
                      <a:srgbClr val="FFFF00"/>
                    </a:solidFill>
                  </a:rPr>
                  <a:t>6,022 </a:t>
                </a:r>
                <a14:m>
                  <m:oMath xmlns:m="http://schemas.openxmlformats.org/officeDocument/2006/math">
                    <m:r>
                      <a:rPr lang="nl-NL" sz="1800" i="1">
                        <a:solidFill>
                          <a:srgbClr val="FFFF00"/>
                        </a:solidFill>
                        <a:latin typeface="Cambria Math" panose="02040503050406030204" pitchFamily="18" charset="0"/>
                      </a:rPr>
                      <m:t>×</m:t>
                    </m:r>
                  </m:oMath>
                </a14:m>
                <a:r>
                  <a:rPr lang="nl-NL" sz="1800">
                    <a:solidFill>
                      <a:srgbClr val="FFFF00"/>
                    </a:solidFill>
                  </a:rPr>
                  <a:t>10</a:t>
                </a:r>
                <a:r>
                  <a:rPr lang="nl-NL" sz="1800" baseline="30000">
                    <a:solidFill>
                      <a:srgbClr val="FFFF00"/>
                    </a:solidFill>
                  </a:rPr>
                  <a:t>-23</a:t>
                </a:r>
                <a:r>
                  <a:rPr lang="nl-NL" sz="1800">
                    <a:solidFill>
                      <a:srgbClr val="FFFF00"/>
                    </a:solidFill>
                  </a:rPr>
                  <a:t>, A </a:t>
                </a:r>
                <a:endParaRPr lang="en-US" sz="1800"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826679" y="3884469"/>
                <a:ext cx="3487815" cy="369332"/>
              </a:xfrm>
              <a:prstGeom prst="rect">
                <a:avLst/>
              </a:prstGeom>
              <a:blipFill>
                <a:blip r:embed="rId15"/>
                <a:stretch>
                  <a:fillRect l="-1224" t="-8197" b="-245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rgbClr val="FFFF00"/>
                    </a:solidFill>
                    <a:latin typeface="Arial" panose="020B0604020202020204" pitchFamily="34" charset="0"/>
                    <a:ea typeface="Tahoma" panose="020B0604030504040204" pitchFamily="34" charset="0"/>
                    <a:cs typeface="Arial" panose="020B0604020202020204" pitchFamily="34" charset="0"/>
                  </a:rPr>
                  <a:t>D</a:t>
                </a:r>
                <a:r>
                  <a:rPr lang="vi-VN" sz="1800">
                    <a:solidFill>
                      <a:srgbClr val="FFFF00"/>
                    </a:solidFill>
                    <a:latin typeface="Arial" panose="020B0604020202020204" pitchFamily="34" charset="0"/>
                    <a:ea typeface="Tahoma" panose="020B0604030504040204" pitchFamily="34" charset="0"/>
                    <a:cs typeface="Arial" panose="020B0604020202020204" pitchFamily="34" charset="0"/>
                  </a:rPr>
                  <a:t>. </a:t>
                </a:r>
                <a:r>
                  <a:rPr lang="nl-NL" sz="1800">
                    <a:solidFill>
                      <a:srgbClr val="FFFF00"/>
                    </a:solidFill>
                  </a:rPr>
                  <a:t>6,022 </a:t>
                </a:r>
                <a14:m>
                  <m:oMath xmlns:m="http://schemas.openxmlformats.org/officeDocument/2006/math">
                    <m:r>
                      <a:rPr lang="nl-NL" sz="1800" i="1">
                        <a:solidFill>
                          <a:srgbClr val="FFFF00"/>
                        </a:solidFill>
                        <a:latin typeface="Cambria Math" panose="02040503050406030204" pitchFamily="18" charset="0"/>
                      </a:rPr>
                      <m:t>× </m:t>
                    </m:r>
                  </m:oMath>
                </a14:m>
                <a:r>
                  <a:rPr lang="nl-NL" sz="1800">
                    <a:solidFill>
                      <a:srgbClr val="FFFF00"/>
                    </a:solidFill>
                  </a:rPr>
                  <a:t>10</a:t>
                </a:r>
                <a:r>
                  <a:rPr lang="nl-NL" sz="1800" baseline="30000">
                    <a:solidFill>
                      <a:srgbClr val="FFFF00"/>
                    </a:solidFill>
                  </a:rPr>
                  <a:t>-24</a:t>
                </a:r>
                <a:r>
                  <a:rPr lang="nl-NL" sz="1800">
                    <a:solidFill>
                      <a:srgbClr val="FFFF00"/>
                    </a:solidFill>
                  </a:rPr>
                  <a:t>, N </a:t>
                </a:r>
                <a:endParaRPr lang="en-US" sz="1800"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4826679" y="4531916"/>
                <a:ext cx="3487815" cy="369332"/>
              </a:xfrm>
              <a:prstGeom prst="rect">
                <a:avLst/>
              </a:prstGeom>
              <a:blipFill>
                <a:blip r:embed="rId16"/>
                <a:stretch>
                  <a:fillRect l="-1224" t="-8197" b="-2459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945326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924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1139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2688209"/>
            <a:ext cx="8154143" cy="8224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21006"/>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2</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Khối lượng mol chất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703426"/>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52875" y="4365289"/>
            <a:ext cx="3435422"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a:solidFill>
                  <a:schemeClr val="bg1"/>
                </a:solidFill>
                <a:ea typeface="Tahoma" panose="020B0604030504040204" pitchFamily="34" charset="0"/>
              </a:rPr>
              <a:t>k</a:t>
            </a:r>
            <a:r>
              <a:rPr lang="nl-NL">
                <a:solidFill>
                  <a:schemeClr val="bg1"/>
                </a:solidFill>
              </a:rPr>
              <a:t>hối lượng tính bằng gam của N nguyên tử hoặc phân tử chất đó</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52875" y="3658121"/>
            <a:ext cx="3435423"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a:solidFill>
                  <a:schemeClr val="bg1"/>
                </a:solidFill>
                <a:ea typeface="Tahoma" panose="020B0604030504040204" pitchFamily="34" charset="0"/>
              </a:rPr>
              <a:t>k</a:t>
            </a:r>
            <a:r>
              <a:rPr lang="nl-NL">
                <a:solidFill>
                  <a:schemeClr val="bg1"/>
                </a:solidFill>
              </a:rPr>
              <a:t>hối lượng sau khi tham gia phản ứng hóa học</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70342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b="1">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30915"/>
            <a:ext cx="3487815" cy="323165"/>
          </a:xfrm>
          <a:prstGeom prst="rect">
            <a:avLst/>
          </a:prstGeom>
          <a:noFill/>
        </p:spPr>
        <p:txBody>
          <a:bodyPr wrap="square" rtlCol="0">
            <a:spAutoFit/>
          </a:bodyPr>
          <a:lstStyle/>
          <a:p>
            <a:pPr marL="257175" indent="-257175" algn="just"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khối lượng ban đầu của chất đó </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cau hoi c">
                <a:extLst>
                  <a:ext uri="{FF2B5EF4-FFF2-40B4-BE49-F238E27FC236}">
                    <a16:creationId xmlns:a16="http://schemas.microsoft.com/office/drawing/2014/main" id="{42A746A3-96B8-42A5-8EFA-A104DB6B2F69}"/>
                  </a:ext>
                </a:extLst>
              </p:cNvPr>
              <p:cNvSpPr txBox="1"/>
              <p:nvPr/>
            </p:nvSpPr>
            <p:spPr>
              <a:xfrm>
                <a:off x="829507" y="4528250"/>
                <a:ext cx="3062233" cy="326564"/>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bằng 6,022 </a:t>
                </a:r>
                <a14:m>
                  <m:oMath xmlns:m="http://schemas.openxmlformats.org/officeDocument/2006/math">
                    <m:r>
                      <a:rPr lang="nl-NL" sz="1500" i="1">
                        <a:solidFill>
                          <a:schemeClr val="bg1"/>
                        </a:solidFill>
                        <a:latin typeface="Cambria Math" panose="02040503050406030204" pitchFamily="18" charset="0"/>
                      </a:rPr>
                      <m:t>× </m:t>
                    </m:r>
                  </m:oMath>
                </a14:m>
                <a:r>
                  <a:rPr lang="nl-NL" sz="1500">
                    <a:solidFill>
                      <a:schemeClr val="bg1"/>
                    </a:solidFill>
                  </a:rPr>
                  <a:t>10</a:t>
                </a:r>
                <a:r>
                  <a:rPr lang="nl-NL" sz="1500" baseline="30000">
                    <a:solidFill>
                      <a:schemeClr val="bg1"/>
                    </a:solidFill>
                  </a:rPr>
                  <a:t>23</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829507" y="4528250"/>
                <a:ext cx="3062233" cy="326564"/>
              </a:xfrm>
              <a:prstGeom prst="rect">
                <a:avLst/>
              </a:prstGeom>
              <a:blipFill>
                <a:blip r:embed="rId13"/>
                <a:stretch>
                  <a:fillRect l="-598" t="-1887" b="-2075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811171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3493" y="2957629"/>
            <a:ext cx="7214587" cy="400110"/>
          </a:xfrm>
          <a:prstGeom prst="rect">
            <a:avLst/>
          </a:prstGeom>
          <a:noFill/>
        </p:spPr>
        <p:txBody>
          <a:bodyPr wrap="square" rtlCol="0">
            <a:spAutoFit/>
          </a:bodyPr>
          <a:lstStyle/>
          <a:p>
            <a:pPr algn="ctr" defTabSz="685800">
              <a:defRPr/>
            </a:pPr>
            <a:r>
              <a:rPr lang="vi-VN" sz="2000" b="1" dirty="0">
                <a:solidFill>
                  <a:srgbClr val="FFFF00"/>
                </a:solidFill>
                <a:latin typeface="Arial" panose="020B0604020202020204" pitchFamily="34" charset="0"/>
                <a:cs typeface="Arial" panose="020B0604020202020204" pitchFamily="34" charset="0"/>
              </a:rPr>
              <a:t>Câu 3</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1 mol chất khí ở điều kiện chuẩn có thể tích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26839"/>
            <a:ext cx="3487815"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24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2400">
                <a:solidFill>
                  <a:schemeClr val="bg1"/>
                </a:solidFill>
                <a:latin typeface="Arial" panose="020B0604020202020204" pitchFamily="34" charset="0"/>
                <a:ea typeface="Tahoma" panose="020B0604030504040204" pitchFamily="34" charset="0"/>
                <a:cs typeface="Arial" panose="020B0604020202020204" pitchFamily="34" charset="0"/>
              </a:rPr>
              <a:t>24,79 l</a:t>
            </a:r>
            <a:endParaRPr lang="en-US" sz="24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77091"/>
            <a:ext cx="3487815"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24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24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400">
                <a:solidFill>
                  <a:schemeClr val="bg1"/>
                </a:solidFill>
                <a:latin typeface="Arial" panose="020B0604020202020204" pitchFamily="34" charset="0"/>
                <a:ea typeface="Tahoma" panose="020B0604030504040204" pitchFamily="34" charset="0"/>
                <a:cs typeface="Arial" panose="020B0604020202020204" pitchFamily="34" charset="0"/>
              </a:rPr>
              <a:t>0,247 l</a:t>
            </a:r>
            <a:endParaRPr lang="en-US" sz="24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77091"/>
            <a:ext cx="3487815"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24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2400">
                <a:solidFill>
                  <a:schemeClr val="bg1"/>
                </a:solidFill>
                <a:latin typeface="Arial" panose="020B0604020202020204" pitchFamily="34" charset="0"/>
                <a:ea typeface="Tahoma" panose="020B0604030504040204" pitchFamily="34" charset="0"/>
                <a:cs typeface="Arial" panose="020B0604020202020204" pitchFamily="34" charset="0"/>
              </a:rPr>
              <a:t>2,47 l</a:t>
            </a:r>
            <a:endParaRPr lang="en-US" sz="24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24538"/>
            <a:ext cx="3487815"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24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24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400">
                <a:solidFill>
                  <a:schemeClr val="bg1"/>
                </a:solidFill>
                <a:latin typeface="Arial" panose="020B0604020202020204" pitchFamily="34" charset="0"/>
                <a:ea typeface="Tahoma" panose="020B0604030504040204" pitchFamily="34" charset="0"/>
                <a:cs typeface="Arial" panose="020B0604020202020204" pitchFamily="34" charset="0"/>
              </a:rPr>
              <a:t>24,79 ml</a:t>
            </a:r>
            <a:endParaRPr lang="en-US" sz="24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691318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8529" y="459395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08529" y="394651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32593" y="283544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236597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732114" y="2611550"/>
            <a:ext cx="7214587"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4</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Thể tích mol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494928" y="4348785"/>
            <a:ext cx="3937330" cy="6725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493393" y="3528817"/>
            <a:ext cx="3937330" cy="6702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689764" y="4292561"/>
            <a:ext cx="3742493" cy="850939"/>
          </a:xfrm>
          <a:prstGeom prst="rect">
            <a:avLst/>
          </a:prstGeom>
          <a:noFill/>
        </p:spPr>
        <p:txBody>
          <a:bodyPr wrap="square" rtlCol="0">
            <a:spAutoFit/>
          </a:bodyPr>
          <a:lstStyle/>
          <a:p>
            <a:pPr marL="257175" indent="-257175" defTabSz="685800">
              <a:lnSpc>
                <a:spcPct val="130000"/>
              </a:lnSpc>
              <a:buClr>
                <a:schemeClr val="bg1"/>
              </a:buClr>
              <a:buFont typeface="Wingdings" panose="05000000000000000000" pitchFamily="2" charset="2"/>
              <a:buChar char="w"/>
              <a:defRPr/>
            </a:pPr>
            <a:r>
              <a:rPr lang="vi-VN" sz="20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2000">
                <a:solidFill>
                  <a:schemeClr val="bg1"/>
                </a:solidFill>
              </a:rPr>
              <a:t>thể tích chiếm bởi N phân tử của chất khí đó</a:t>
            </a:r>
            <a:endParaRPr lang="en-US" sz="20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432257" y="3659105"/>
            <a:ext cx="416846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thể tích của 1 nguyên tử nào đó</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96221" y="3561201"/>
            <a:ext cx="3937330" cy="63781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493393" y="4346484"/>
            <a:ext cx="3937330" cy="6702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20978" y="3796470"/>
            <a:ext cx="3487815" cy="40011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20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2000">
                <a:solidFill>
                  <a:schemeClr val="bg1"/>
                </a:solidFill>
              </a:rPr>
              <a:t>thể tích của chất lỏng</a:t>
            </a:r>
            <a:endParaRPr lang="en-US" sz="20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18150" y="4443917"/>
            <a:ext cx="3487815" cy="40011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20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20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2000">
                <a:solidFill>
                  <a:schemeClr val="bg1"/>
                </a:solidFill>
              </a:rPr>
              <a:t>thể tích ở đktc là 24,79 l</a:t>
            </a:r>
            <a:endParaRPr lang="en-US" sz="20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091292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10169" y="458704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10169" y="39395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10169" y="303771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05098" y="2579891"/>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33361" y="2861852"/>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5</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Thể tích ở đktc của 2,25 mol O</a:t>
            </a:r>
            <a:r>
              <a:rPr lang="nl-NL" sz="2000" b="1" baseline="-25000">
                <a:solidFill>
                  <a:srgbClr val="FFFF00"/>
                </a:solidFill>
              </a:rPr>
              <a:t>2</a:t>
            </a:r>
            <a:r>
              <a:rPr lang="nl-NL" sz="2000" b="1">
                <a:solidFill>
                  <a:srgbClr val="FFFF00"/>
                </a:solidFill>
              </a:rPr>
              <a:t>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712091" y="436035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12091" y="371290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936848" y="4420379"/>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55,78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936848" y="3774567"/>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50 l</a:t>
            </a:r>
            <a:endParaRPr lang="en-US" sz="1800">
              <a:solidFill>
                <a:schemeClr val="bg1"/>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14919" y="371290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714919" y="436035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39676" y="377456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24,79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939676" y="4406529"/>
            <a:ext cx="3167667" cy="397032"/>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73396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0170"/>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6</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Số mol của H</a:t>
            </a:r>
            <a:r>
              <a:rPr lang="nl-NL" sz="2000" b="1" baseline="-25000">
                <a:solidFill>
                  <a:srgbClr val="FFFF00"/>
                </a:solidFill>
              </a:rPr>
              <a:t>2</a:t>
            </a:r>
            <a:r>
              <a:rPr lang="nl-NL" sz="2000" b="1">
                <a:solidFill>
                  <a:srgbClr val="FFFF00"/>
                </a:solidFill>
              </a:rPr>
              <a:t> ở đktc biết V = 5,6 l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28697"/>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0,23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82885"/>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0,3 mol</a:t>
            </a:r>
            <a:endParaRPr lang="en-US" sz="1800">
              <a:solidFill>
                <a:schemeClr val="bg1"/>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82886"/>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14847"/>
            <a:ext cx="3167667" cy="37343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0,224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4718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7. </a:t>
                </a:r>
                <a:r>
                  <a:rPr lang="nl-NL" sz="2000" b="1">
                    <a:solidFill>
                      <a:srgbClr val="FFFF00"/>
                    </a:solidFill>
                  </a:rPr>
                  <a:t>Số mol của kali biết có 6,022 </a:t>
                </a:r>
                <a14:m>
                  <m:oMath xmlns:m="http://schemas.openxmlformats.org/officeDocument/2006/math">
                    <m:r>
                      <a:rPr lang="nl-NL" sz="2000" b="1" i="1">
                        <a:solidFill>
                          <a:srgbClr val="FFFF00"/>
                        </a:solidFill>
                        <a:latin typeface="Cambria Math" panose="02040503050406030204" pitchFamily="18" charset="0"/>
                      </a:rPr>
                      <m:t>×</m:t>
                    </m:r>
                  </m:oMath>
                </a14:m>
                <a:r>
                  <a:rPr lang="nl-NL" sz="2000" b="1">
                    <a:solidFill>
                      <a:srgbClr val="FFFF00"/>
                    </a:solidFill>
                  </a:rPr>
                  <a:t> 10</a:t>
                </a:r>
                <a:r>
                  <a:rPr lang="nl-NL" sz="2000" b="1" baseline="30000">
                    <a:solidFill>
                      <a:srgbClr val="FFFF00"/>
                    </a:solidFill>
                  </a:rPr>
                  <a:t>23</a:t>
                </a:r>
                <a:r>
                  <a:rPr lang="nl-NL" sz="2000" b="1">
                    <a:solidFill>
                      <a:srgbClr val="FFFF00"/>
                    </a:solidFill>
                  </a:rPr>
                  <a:t> nguyên tử kali?</a:t>
                </a:r>
                <a:endParaRPr lang="en-US" sz="2000" b="1" dirty="0">
                  <a:solidFill>
                    <a:srgbClr val="FFFF00"/>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494929" y="2884775"/>
                <a:ext cx="8154143" cy="496996"/>
              </a:xfrm>
              <a:prstGeom prst="rect">
                <a:avLst/>
              </a:prstGeom>
              <a:blipFill>
                <a:blip r:embed="rId13"/>
                <a:stretch>
                  <a:fillRect b="-20732"/>
                </a:stretch>
              </a:blipFill>
            </p:spPr>
            <p:txBody>
              <a:bodyPr/>
              <a:lstStyle/>
              <a:p>
                <a:r>
                  <a:rPr lang="en-US">
                    <a:noFill/>
                  </a:rPr>
                  <a:t> </a:t>
                </a:r>
              </a:p>
            </p:txBody>
          </p:sp>
        </mc:Fallback>
      </mc:AlternateContent>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1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1,5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994790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8. </a:t>
            </a:r>
            <a:r>
              <a:rPr lang="nl-NL" sz="2000" b="1">
                <a:solidFill>
                  <a:srgbClr val="FFFF00"/>
                </a:solidFill>
              </a:rPr>
              <a:t>Khí SO</a:t>
            </a:r>
            <a:r>
              <a:rPr lang="nl-NL" sz="2000" b="1" baseline="-25000">
                <a:solidFill>
                  <a:srgbClr val="FFFF00"/>
                </a:solidFill>
              </a:rPr>
              <a:t>2</a:t>
            </a:r>
            <a:r>
              <a:rPr lang="nl-NL" sz="2000" b="1">
                <a:solidFill>
                  <a:srgbClr val="FFFF00"/>
                </a:solidFill>
              </a:rPr>
              <a:t> nặng hay nhẹ hơn không khí bao nhiêu lần?</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7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2,4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3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40596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4641"/>
            <a:ext cx="7037773" cy="400110"/>
          </a:xfrm>
          <a:prstGeom prst="rect">
            <a:avLst/>
          </a:prstGeom>
          <a:noFill/>
        </p:spPr>
        <p:txBody>
          <a:bodyPr wrap="square" rtlCol="0">
            <a:spAutoFit/>
          </a:bodyPr>
          <a:lstStyle/>
          <a:p>
            <a:pPr algn="ctr"/>
            <a:r>
              <a:rPr lang="vi-VN" sz="2000" b="1">
                <a:solidFill>
                  <a:srgbClr val="FFFF00"/>
                </a:solidFill>
              </a:rPr>
              <a:t>Câu </a:t>
            </a:r>
            <a:r>
              <a:rPr lang="en-US" sz="2000" b="1">
                <a:solidFill>
                  <a:srgbClr val="FFFF00"/>
                </a:solidFill>
                <a:latin typeface="Arial" panose="020B0604020202020204" pitchFamily="34" charset="0"/>
                <a:cs typeface="Arial" panose="020B0604020202020204" pitchFamily="34" charset="0"/>
              </a:rPr>
              <a:t>9</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Có thể thu khí N</a:t>
            </a:r>
            <a:r>
              <a:rPr lang="nl-NL" sz="2000" b="1" baseline="-25000">
                <a:solidFill>
                  <a:srgbClr val="FFFF00"/>
                </a:solidFill>
              </a:rPr>
              <a:t>2</a:t>
            </a:r>
            <a:r>
              <a:rPr lang="nl-NL" sz="2000" b="1">
                <a:solidFill>
                  <a:srgbClr val="FFFF00"/>
                </a:solidFill>
              </a:rPr>
              <a:t> bằng cách nào?</a:t>
            </a:r>
            <a:endParaRPr lang="en-US" sz="2000" b="1">
              <a:solidFill>
                <a:srgbClr val="FFFF00"/>
              </a:solidFil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62500" y="3877542"/>
            <a:ext cx="3733396"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úp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62001" y="4530332"/>
            <a:ext cx="361516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ngang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001" y="3889770"/>
            <a:ext cx="3819098"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đứng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24400" y="4528204"/>
            <a:ext cx="382239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Cách nào cũng được</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35162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30" name="Google Shape;530;p46"/>
          <p:cNvSpPr/>
          <p:nvPr/>
        </p:nvSpPr>
        <p:spPr>
          <a:xfrm>
            <a:off x="90376" y="510128"/>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600" b="1">
              <a:solidFill>
                <a:schemeClr val="lt1"/>
              </a:solidFill>
              <a:latin typeface="Comfortaa"/>
              <a:ea typeface="Comfortaa"/>
              <a:cs typeface="Comfortaa"/>
              <a:sym typeface="Comfortaa"/>
            </a:endParaRPr>
          </a:p>
        </p:txBody>
      </p:sp>
      <p:sp>
        <p:nvSpPr>
          <p:cNvPr id="541" name="Google Shape;541;p46"/>
          <p:cNvSpPr txBox="1">
            <a:spLocks noGrp="1"/>
          </p:cNvSpPr>
          <p:nvPr>
            <p:ph type="title" idx="9"/>
          </p:nvPr>
        </p:nvSpPr>
        <p:spPr>
          <a:xfrm rot="1538">
            <a:off x="110619" y="661972"/>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600" b="1">
                <a:latin typeface="+mj-lt"/>
              </a:rPr>
              <a:t>I</a:t>
            </a:r>
            <a:endParaRPr sz="2600" b="1">
              <a:latin typeface="+mj-lt"/>
            </a:endParaRPr>
          </a:p>
        </p:txBody>
      </p:sp>
      <p:grpSp>
        <p:nvGrpSpPr>
          <p:cNvPr id="545" name="Google Shape;545;p46"/>
          <p:cNvGrpSpPr/>
          <p:nvPr/>
        </p:nvGrpSpPr>
        <p:grpSpPr>
          <a:xfrm>
            <a:off x="7444250" y="49349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grpSp>
      <p:sp>
        <p:nvSpPr>
          <p:cNvPr id="51" name="Title 1"/>
          <p:cNvSpPr>
            <a:spLocks noGrp="1"/>
          </p:cNvSpPr>
          <p:nvPr>
            <p:ph type="title"/>
          </p:nvPr>
        </p:nvSpPr>
        <p:spPr>
          <a:xfrm>
            <a:off x="606911" y="-29148"/>
            <a:ext cx="7704000" cy="572700"/>
          </a:xfrm>
        </p:spPr>
        <p:txBody>
          <a:bodyPr anchor="ctr"/>
          <a:lstStyle/>
          <a:p>
            <a:pPr>
              <a:lnSpc>
                <a:spcPct val="100000"/>
              </a:lnSpc>
            </a:pPr>
            <a:r>
              <a:rPr lang="en-US" b="1">
                <a:solidFill>
                  <a:schemeClr val="tx2"/>
                </a:solidFill>
                <a:latin typeface="+mj-lt"/>
              </a:rPr>
              <a:t>NỘI DUNG BÀI HỌC</a:t>
            </a:r>
            <a:endParaRPr lang="en-US" sz="3200" b="1" dirty="0">
              <a:solidFill>
                <a:schemeClr val="tx2"/>
              </a:solidFill>
              <a:latin typeface="+mj-lt"/>
            </a:endParaRPr>
          </a:p>
        </p:txBody>
      </p:sp>
      <p:sp>
        <p:nvSpPr>
          <p:cNvPr id="63" name="TextBox 62">
            <a:extLst>
              <a:ext uri="{FF2B5EF4-FFF2-40B4-BE49-F238E27FC236}">
                <a16:creationId xmlns:a16="http://schemas.microsoft.com/office/drawing/2014/main" id="{E32211D1-43FC-B605-740A-737F995BDB4A}"/>
              </a:ext>
            </a:extLst>
          </p:cNvPr>
          <p:cNvSpPr txBox="1"/>
          <p:nvPr/>
        </p:nvSpPr>
        <p:spPr>
          <a:xfrm>
            <a:off x="922508" y="611350"/>
            <a:ext cx="3850175"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KHÁI NIỆM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4" name="Google Shape;530;p46"/>
          <p:cNvSpPr/>
          <p:nvPr/>
        </p:nvSpPr>
        <p:spPr>
          <a:xfrm>
            <a:off x="90376" y="1197348"/>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600" b="1">
              <a:solidFill>
                <a:schemeClr val="lt1"/>
              </a:solidFill>
              <a:latin typeface="Comfortaa"/>
              <a:ea typeface="Comfortaa"/>
              <a:cs typeface="Comfortaa"/>
              <a:sym typeface="Comfortaa"/>
            </a:endParaRPr>
          </a:p>
        </p:txBody>
      </p:sp>
      <p:sp>
        <p:nvSpPr>
          <p:cNvPr id="65" name="Google Shape;541;p46"/>
          <p:cNvSpPr txBox="1">
            <a:spLocks noGrp="1"/>
          </p:cNvSpPr>
          <p:nvPr>
            <p:ph type="title" idx="9"/>
          </p:nvPr>
        </p:nvSpPr>
        <p:spPr>
          <a:xfrm rot="1538">
            <a:off x="110619" y="1349192"/>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600" b="1">
                <a:latin typeface="+mj-lt"/>
              </a:rPr>
              <a:t>II</a:t>
            </a:r>
            <a:endParaRPr sz="2600" b="1">
              <a:latin typeface="+mj-lt"/>
            </a:endParaRPr>
          </a:p>
        </p:txBody>
      </p:sp>
      <p:sp>
        <p:nvSpPr>
          <p:cNvPr id="66" name="TextBox 65">
            <a:extLst>
              <a:ext uri="{FF2B5EF4-FFF2-40B4-BE49-F238E27FC236}">
                <a16:creationId xmlns:a16="http://schemas.microsoft.com/office/drawing/2014/main" id="{E32211D1-43FC-B605-740A-737F995BDB4A}"/>
              </a:ext>
            </a:extLst>
          </p:cNvPr>
          <p:cNvSpPr txBox="1"/>
          <p:nvPr/>
        </p:nvSpPr>
        <p:spPr>
          <a:xfrm>
            <a:off x="922508" y="1298570"/>
            <a:ext cx="3850175"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KHỐI LƯỢNG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7" name="Google Shape;530;p46"/>
          <p:cNvSpPr/>
          <p:nvPr/>
        </p:nvSpPr>
        <p:spPr>
          <a:xfrm>
            <a:off x="0" y="1997078"/>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600" b="1">
              <a:solidFill>
                <a:schemeClr val="lt1"/>
              </a:solidFill>
              <a:latin typeface="Comfortaa"/>
              <a:ea typeface="Comfortaa"/>
              <a:cs typeface="Comfortaa"/>
              <a:sym typeface="Comfortaa"/>
            </a:endParaRPr>
          </a:p>
        </p:txBody>
      </p:sp>
      <p:sp>
        <p:nvSpPr>
          <p:cNvPr id="68" name="Google Shape;541;p46"/>
          <p:cNvSpPr txBox="1">
            <a:spLocks noGrp="1"/>
          </p:cNvSpPr>
          <p:nvPr>
            <p:ph type="title" idx="9"/>
          </p:nvPr>
        </p:nvSpPr>
        <p:spPr>
          <a:xfrm rot="1538">
            <a:off x="20243" y="2148922"/>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600" b="1">
                <a:latin typeface="+mj-lt"/>
              </a:rPr>
              <a:t>III</a:t>
            </a:r>
            <a:endParaRPr sz="2600" b="1">
              <a:latin typeface="+mj-lt"/>
            </a:endParaRPr>
          </a:p>
        </p:txBody>
      </p:sp>
      <p:sp>
        <p:nvSpPr>
          <p:cNvPr id="69" name="TextBox 68">
            <a:extLst>
              <a:ext uri="{FF2B5EF4-FFF2-40B4-BE49-F238E27FC236}">
                <a16:creationId xmlns:a16="http://schemas.microsoft.com/office/drawing/2014/main" id="{E32211D1-43FC-B605-740A-737F995BDB4A}"/>
              </a:ext>
            </a:extLst>
          </p:cNvPr>
          <p:cNvSpPr txBox="1"/>
          <p:nvPr/>
        </p:nvSpPr>
        <p:spPr>
          <a:xfrm>
            <a:off x="619662" y="1981380"/>
            <a:ext cx="9150057" cy="618374"/>
          </a:xfrm>
          <a:prstGeom prst="rect">
            <a:avLst/>
          </a:prstGeom>
          <a:noFill/>
        </p:spPr>
        <p:txBody>
          <a:bodyPr wrap="square">
            <a:spAutoFit/>
          </a:bodyPr>
          <a:lstStyle/>
          <a:p>
            <a:pPr>
              <a:lnSpc>
                <a:spcPct val="150000"/>
              </a:lnSpc>
            </a:pPr>
            <a:r>
              <a:rPr lang="en-US" sz="2600" b="1">
                <a:solidFill>
                  <a:schemeClr val="accent2"/>
                </a:solidFill>
                <a:latin typeface="Arial" panose="020B0604020202020204" pitchFamily="34" charset="0"/>
                <a:cs typeface="Arial" panose="020B0604020202020204" pitchFamily="34" charset="0"/>
              </a:rPr>
              <a:t>CHUYỂN ĐỔI GIỮA SỐ MOL CHẤT VÀ KHỐI LƯỢNG</a:t>
            </a:r>
            <a:endParaRPr lang="en-US" sz="2600" b="1" dirty="0">
              <a:solidFill>
                <a:schemeClr val="accent2"/>
              </a:solidFill>
              <a:latin typeface="Arial" panose="020B0604020202020204" pitchFamily="34" charset="0"/>
              <a:cs typeface="Arial" panose="020B0604020202020204" pitchFamily="34" charset="0"/>
            </a:endParaRPr>
          </a:p>
        </p:txBody>
      </p:sp>
      <p:sp>
        <p:nvSpPr>
          <p:cNvPr id="2" name="Google Shape;530;p46">
            <a:extLst>
              <a:ext uri="{FF2B5EF4-FFF2-40B4-BE49-F238E27FC236}">
                <a16:creationId xmlns:a16="http://schemas.microsoft.com/office/drawing/2014/main" id="{0838ED95-173B-4F20-CD01-68F3AEBA26DF}"/>
              </a:ext>
            </a:extLst>
          </p:cNvPr>
          <p:cNvSpPr/>
          <p:nvPr/>
        </p:nvSpPr>
        <p:spPr>
          <a:xfrm>
            <a:off x="8215" y="2759282"/>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600" b="1">
              <a:solidFill>
                <a:schemeClr val="lt1"/>
              </a:solidFill>
              <a:latin typeface="Comfortaa"/>
              <a:ea typeface="Comfortaa"/>
              <a:cs typeface="Comfortaa"/>
              <a:sym typeface="Comfortaa"/>
            </a:endParaRPr>
          </a:p>
        </p:txBody>
      </p:sp>
      <p:sp>
        <p:nvSpPr>
          <p:cNvPr id="3" name="Google Shape;541;p46">
            <a:extLst>
              <a:ext uri="{FF2B5EF4-FFF2-40B4-BE49-F238E27FC236}">
                <a16:creationId xmlns:a16="http://schemas.microsoft.com/office/drawing/2014/main" id="{D7764DF7-CEE0-6022-26D6-42E0F8956929}"/>
              </a:ext>
            </a:extLst>
          </p:cNvPr>
          <p:cNvSpPr txBox="1">
            <a:spLocks/>
          </p:cNvSpPr>
          <p:nvPr/>
        </p:nvSpPr>
        <p:spPr>
          <a:xfrm rot="1538">
            <a:off x="28460" y="2943215"/>
            <a:ext cx="670500" cy="39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000"/>
              <a:buFont typeface="Mali Medium"/>
              <a:buNone/>
              <a:defRPr sz="3000" b="0" i="0" u="none" strike="noStrike" cap="none">
                <a:solidFill>
                  <a:schemeClr val="lt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9pPr>
          </a:lstStyle>
          <a:p>
            <a:pPr>
              <a:lnSpc>
                <a:spcPct val="100000"/>
              </a:lnSpc>
            </a:pPr>
            <a:r>
              <a:rPr lang="en-US" sz="2600" b="1">
                <a:latin typeface="+mj-lt"/>
              </a:rPr>
              <a:t>IV</a:t>
            </a:r>
          </a:p>
        </p:txBody>
      </p:sp>
      <p:grpSp>
        <p:nvGrpSpPr>
          <p:cNvPr id="4" name="Google Shape;557;p46">
            <a:extLst>
              <a:ext uri="{FF2B5EF4-FFF2-40B4-BE49-F238E27FC236}">
                <a16:creationId xmlns:a16="http://schemas.microsoft.com/office/drawing/2014/main" id="{227BA8B4-002B-81CE-AD08-7A5E3C6395FE}"/>
              </a:ext>
            </a:extLst>
          </p:cNvPr>
          <p:cNvGrpSpPr/>
          <p:nvPr/>
        </p:nvGrpSpPr>
        <p:grpSpPr>
          <a:xfrm>
            <a:off x="7221063" y="5165235"/>
            <a:ext cx="277437" cy="391513"/>
            <a:chOff x="8424292" y="4284416"/>
            <a:chExt cx="277437" cy="391513"/>
          </a:xfrm>
        </p:grpSpPr>
        <p:grpSp>
          <p:nvGrpSpPr>
            <p:cNvPr id="5" name="Google Shape;558;p46">
              <a:extLst>
                <a:ext uri="{FF2B5EF4-FFF2-40B4-BE49-F238E27FC236}">
                  <a16:creationId xmlns:a16="http://schemas.microsoft.com/office/drawing/2014/main" id="{73894944-CACC-DCA2-A404-F94E33032000}"/>
                </a:ext>
              </a:extLst>
            </p:cNvPr>
            <p:cNvGrpSpPr/>
            <p:nvPr/>
          </p:nvGrpSpPr>
          <p:grpSpPr>
            <a:xfrm>
              <a:off x="8424292" y="4480091"/>
              <a:ext cx="129879" cy="195839"/>
              <a:chOff x="7509313" y="3231788"/>
              <a:chExt cx="249575" cy="365575"/>
            </a:xfrm>
          </p:grpSpPr>
          <p:sp>
            <p:nvSpPr>
              <p:cNvPr id="10" name="Google Shape;559;p46">
                <a:extLst>
                  <a:ext uri="{FF2B5EF4-FFF2-40B4-BE49-F238E27FC236}">
                    <a16:creationId xmlns:a16="http://schemas.microsoft.com/office/drawing/2014/main" id="{AFA6C4C4-F5E0-8D9B-91D0-EE0B015A82D1}"/>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11" name="Google Shape;560;p46">
                <a:extLst>
                  <a:ext uri="{FF2B5EF4-FFF2-40B4-BE49-F238E27FC236}">
                    <a16:creationId xmlns:a16="http://schemas.microsoft.com/office/drawing/2014/main" id="{FB50E1E1-4111-B107-A030-7B82AF3AEA9B}"/>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12" name="Google Shape;561;p46">
                <a:extLst>
                  <a:ext uri="{FF2B5EF4-FFF2-40B4-BE49-F238E27FC236}">
                    <a16:creationId xmlns:a16="http://schemas.microsoft.com/office/drawing/2014/main" id="{DAC19174-5E06-2340-25BB-A33D130E3367}"/>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grpSp>
        <p:grpSp>
          <p:nvGrpSpPr>
            <p:cNvPr id="6" name="Google Shape;562;p46">
              <a:extLst>
                <a:ext uri="{FF2B5EF4-FFF2-40B4-BE49-F238E27FC236}">
                  <a16:creationId xmlns:a16="http://schemas.microsoft.com/office/drawing/2014/main" id="{9175B37C-4129-330C-217F-267FC3B11E5F}"/>
                </a:ext>
              </a:extLst>
            </p:cNvPr>
            <p:cNvGrpSpPr/>
            <p:nvPr/>
          </p:nvGrpSpPr>
          <p:grpSpPr>
            <a:xfrm>
              <a:off x="8571875" y="4284416"/>
              <a:ext cx="129854" cy="195839"/>
              <a:chOff x="7509313" y="3231788"/>
              <a:chExt cx="249575" cy="365575"/>
            </a:xfrm>
          </p:grpSpPr>
          <p:sp>
            <p:nvSpPr>
              <p:cNvPr id="7" name="Google Shape;563;p46">
                <a:extLst>
                  <a:ext uri="{FF2B5EF4-FFF2-40B4-BE49-F238E27FC236}">
                    <a16:creationId xmlns:a16="http://schemas.microsoft.com/office/drawing/2014/main" id="{7DC78CAD-2809-AD0D-132B-1D273555A858}"/>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8" name="Google Shape;564;p46">
                <a:extLst>
                  <a:ext uri="{FF2B5EF4-FFF2-40B4-BE49-F238E27FC236}">
                    <a16:creationId xmlns:a16="http://schemas.microsoft.com/office/drawing/2014/main" id="{52E11E7B-CF0C-9CAE-C354-E13702E2C4EE}"/>
                  </a:ext>
                </a:extLst>
              </p:cNvPr>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sp>
            <p:nvSpPr>
              <p:cNvPr id="9" name="Google Shape;565;p46">
                <a:extLst>
                  <a:ext uri="{FF2B5EF4-FFF2-40B4-BE49-F238E27FC236}">
                    <a16:creationId xmlns:a16="http://schemas.microsoft.com/office/drawing/2014/main" id="{40490C58-FEF1-5169-790B-54065558479F}"/>
                  </a:ext>
                </a:extLst>
              </p:cNvPr>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grpSp>
      </p:grpSp>
      <p:sp>
        <p:nvSpPr>
          <p:cNvPr id="13" name="TextBox 62">
            <a:extLst>
              <a:ext uri="{FF2B5EF4-FFF2-40B4-BE49-F238E27FC236}">
                <a16:creationId xmlns:a16="http://schemas.microsoft.com/office/drawing/2014/main" id="{2B2D0974-5391-9476-D5D2-14198DE30B0C}"/>
              </a:ext>
            </a:extLst>
          </p:cNvPr>
          <p:cNvSpPr txBox="1"/>
          <p:nvPr/>
        </p:nvSpPr>
        <p:spPr>
          <a:xfrm>
            <a:off x="780216" y="2906797"/>
            <a:ext cx="6846551"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THỂ TÍCH MOL CỦA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14" name="Google Shape;530;p46">
            <a:extLst>
              <a:ext uri="{FF2B5EF4-FFF2-40B4-BE49-F238E27FC236}">
                <a16:creationId xmlns:a16="http://schemas.microsoft.com/office/drawing/2014/main" id="{A72E28EA-EDFD-214F-1985-6AE87784E422}"/>
              </a:ext>
            </a:extLst>
          </p:cNvPr>
          <p:cNvSpPr/>
          <p:nvPr/>
        </p:nvSpPr>
        <p:spPr>
          <a:xfrm>
            <a:off x="69227" y="3549590"/>
            <a:ext cx="710989" cy="658835"/>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600" b="1">
              <a:solidFill>
                <a:schemeClr val="lt1"/>
              </a:solidFill>
              <a:latin typeface="Comfortaa"/>
              <a:ea typeface="Comfortaa"/>
              <a:cs typeface="Comfortaa"/>
              <a:sym typeface="Comfortaa"/>
            </a:endParaRPr>
          </a:p>
        </p:txBody>
      </p:sp>
      <p:sp>
        <p:nvSpPr>
          <p:cNvPr id="15" name="Google Shape;541;p46">
            <a:extLst>
              <a:ext uri="{FF2B5EF4-FFF2-40B4-BE49-F238E27FC236}">
                <a16:creationId xmlns:a16="http://schemas.microsoft.com/office/drawing/2014/main" id="{6CAEB7D8-D4D6-DDB9-6BC9-AFFC25E51FB2}"/>
              </a:ext>
            </a:extLst>
          </p:cNvPr>
          <p:cNvSpPr txBox="1">
            <a:spLocks/>
          </p:cNvSpPr>
          <p:nvPr/>
        </p:nvSpPr>
        <p:spPr>
          <a:xfrm rot="1538">
            <a:off x="89475" y="3701434"/>
            <a:ext cx="670500" cy="3709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000"/>
              <a:buFont typeface="Mali Medium"/>
              <a:buNone/>
              <a:defRPr sz="3000" b="0" i="0" u="none" strike="noStrike" cap="none">
                <a:solidFill>
                  <a:schemeClr val="lt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9pPr>
          </a:lstStyle>
          <a:p>
            <a:pPr>
              <a:lnSpc>
                <a:spcPct val="100000"/>
              </a:lnSpc>
            </a:pPr>
            <a:r>
              <a:rPr lang="en-US" sz="2600" b="1">
                <a:latin typeface="+mj-lt"/>
              </a:rPr>
              <a:t>V</a:t>
            </a:r>
          </a:p>
        </p:txBody>
      </p:sp>
      <p:sp>
        <p:nvSpPr>
          <p:cNvPr id="16" name="Google Shape;530;p46">
            <a:extLst>
              <a:ext uri="{FF2B5EF4-FFF2-40B4-BE49-F238E27FC236}">
                <a16:creationId xmlns:a16="http://schemas.microsoft.com/office/drawing/2014/main" id="{238B8C3F-B63B-6835-5F87-75DBEEC448A3}"/>
              </a:ext>
            </a:extLst>
          </p:cNvPr>
          <p:cNvSpPr/>
          <p:nvPr/>
        </p:nvSpPr>
        <p:spPr>
          <a:xfrm>
            <a:off x="110531" y="435307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600" b="1">
              <a:solidFill>
                <a:schemeClr val="lt1"/>
              </a:solidFill>
              <a:latin typeface="Comfortaa"/>
              <a:ea typeface="Comfortaa"/>
              <a:cs typeface="Comfortaa"/>
              <a:sym typeface="Comfortaa"/>
            </a:endParaRPr>
          </a:p>
        </p:txBody>
      </p:sp>
      <p:sp>
        <p:nvSpPr>
          <p:cNvPr id="17" name="Google Shape;541;p46">
            <a:extLst>
              <a:ext uri="{FF2B5EF4-FFF2-40B4-BE49-F238E27FC236}">
                <a16:creationId xmlns:a16="http://schemas.microsoft.com/office/drawing/2014/main" id="{E0A25BAA-D644-036F-CDD7-8D68FDF1EE46}"/>
              </a:ext>
            </a:extLst>
          </p:cNvPr>
          <p:cNvSpPr txBox="1">
            <a:spLocks/>
          </p:cNvSpPr>
          <p:nvPr/>
        </p:nvSpPr>
        <p:spPr>
          <a:xfrm rot="1538">
            <a:off x="130774" y="4504914"/>
            <a:ext cx="670500" cy="39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000"/>
              <a:buFont typeface="Mali Medium"/>
              <a:buNone/>
              <a:defRPr sz="3000" b="0" i="0" u="none" strike="noStrike" cap="none">
                <a:solidFill>
                  <a:schemeClr val="lt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000"/>
              <a:buFont typeface="Single Day"/>
              <a:buNone/>
              <a:defRPr sz="3000" b="1" i="0" u="none" strike="noStrike" cap="none">
                <a:solidFill>
                  <a:schemeClr val="dk1"/>
                </a:solidFill>
                <a:latin typeface="Single Day"/>
                <a:ea typeface="Single Day"/>
                <a:cs typeface="Single Day"/>
                <a:sym typeface="Single Day"/>
              </a:defRPr>
            </a:lvl9pPr>
          </a:lstStyle>
          <a:p>
            <a:pPr>
              <a:lnSpc>
                <a:spcPct val="100000"/>
              </a:lnSpc>
            </a:pPr>
            <a:r>
              <a:rPr lang="en-US" sz="2600" b="1">
                <a:latin typeface="+mj-lt"/>
              </a:rPr>
              <a:t>VI</a:t>
            </a:r>
          </a:p>
        </p:txBody>
      </p:sp>
      <p:sp>
        <p:nvSpPr>
          <p:cNvPr id="18" name="TextBox 42">
            <a:extLst>
              <a:ext uri="{FF2B5EF4-FFF2-40B4-BE49-F238E27FC236}">
                <a16:creationId xmlns:a16="http://schemas.microsoft.com/office/drawing/2014/main" id="{AC31B599-965F-99D9-EBFC-57A1AA0A2DDD}"/>
              </a:ext>
            </a:extLst>
          </p:cNvPr>
          <p:cNvSpPr txBox="1"/>
          <p:nvPr/>
        </p:nvSpPr>
        <p:spPr>
          <a:xfrm>
            <a:off x="821520" y="3545525"/>
            <a:ext cx="8445544" cy="892552"/>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CHUYỂN ĐỔI GIỮA LƯỢNG CHẤT VÀ THỂ TÍCH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19" name="TextBox 43">
            <a:extLst>
              <a:ext uri="{FF2B5EF4-FFF2-40B4-BE49-F238E27FC236}">
                <a16:creationId xmlns:a16="http://schemas.microsoft.com/office/drawing/2014/main" id="{0DB598D0-3D5B-3BDE-561A-72BF891642BF}"/>
              </a:ext>
            </a:extLst>
          </p:cNvPr>
          <p:cNvSpPr txBox="1"/>
          <p:nvPr/>
        </p:nvSpPr>
        <p:spPr>
          <a:xfrm>
            <a:off x="780216" y="4589350"/>
            <a:ext cx="5090766"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TỈ KHỐI  CỦA CHẤT KHÍ</a:t>
            </a:r>
            <a:endParaRPr lang="en-US" sz="2600" b="1" dirty="0">
              <a:solidFill>
                <a:schemeClr val="accent2"/>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anim calcmode="lin" valueType="num">
                                      <p:cBhvr>
                                        <p:cTn id="13" dur="500" fill="hold"/>
                                        <p:tgtEl>
                                          <p:spTgt spid="541"/>
                                        </p:tgtEl>
                                        <p:attrNameLst>
                                          <p:attrName>ppt_x</p:attrName>
                                        </p:attrNameLst>
                                      </p:cBhvr>
                                      <p:tavLst>
                                        <p:tav tm="0">
                                          <p:val>
                                            <p:strVal val="#ppt_x"/>
                                          </p:val>
                                        </p:tav>
                                        <p:tav tm="100000">
                                          <p:val>
                                            <p:strVal val="#ppt_x"/>
                                          </p:val>
                                        </p:tav>
                                      </p:tavLst>
                                    </p:anim>
                                    <p:anim calcmode="lin" valueType="num">
                                      <p:cBhvr>
                                        <p:cTn id="14" dur="500" fill="hold"/>
                                        <p:tgtEl>
                                          <p:spTgt spid="5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30"/>
                                        </p:tgtEl>
                                        <p:attrNameLst>
                                          <p:attrName>style.visibility</p:attrName>
                                        </p:attrNameLst>
                                      </p:cBhvr>
                                      <p:to>
                                        <p:strVal val="visible"/>
                                      </p:to>
                                    </p:set>
                                    <p:animEffect transition="in" filter="fade">
                                      <p:cBhvr>
                                        <p:cTn id="22" dur="500"/>
                                        <p:tgtEl>
                                          <p:spTgt spid="530"/>
                                        </p:tgtEl>
                                      </p:cBhvr>
                                    </p:animEffect>
                                    <p:anim calcmode="lin" valueType="num">
                                      <p:cBhvr>
                                        <p:cTn id="23" dur="500" fill="hold"/>
                                        <p:tgtEl>
                                          <p:spTgt spid="530"/>
                                        </p:tgtEl>
                                        <p:attrNameLst>
                                          <p:attrName>ppt_x</p:attrName>
                                        </p:attrNameLst>
                                      </p:cBhvr>
                                      <p:tavLst>
                                        <p:tav tm="0">
                                          <p:val>
                                            <p:strVal val="#ppt_x"/>
                                          </p:val>
                                        </p:tav>
                                        <p:tav tm="100000">
                                          <p:val>
                                            <p:strVal val="#ppt_x"/>
                                          </p:val>
                                        </p:tav>
                                      </p:tavLst>
                                    </p:anim>
                                    <p:anim calcmode="lin" valueType="num">
                                      <p:cBhvr>
                                        <p:cTn id="24" dur="500" fill="hold"/>
                                        <p:tgtEl>
                                          <p:spTgt spid="5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anim calcmode="lin" valueType="num">
                                      <p:cBhvr>
                                        <p:cTn id="30" dur="500" fill="hold"/>
                                        <p:tgtEl>
                                          <p:spTgt spid="64"/>
                                        </p:tgtEl>
                                        <p:attrNameLst>
                                          <p:attrName>ppt_x</p:attrName>
                                        </p:attrNameLst>
                                      </p:cBhvr>
                                      <p:tavLst>
                                        <p:tav tm="0">
                                          <p:val>
                                            <p:strVal val="#ppt_x"/>
                                          </p:val>
                                        </p:tav>
                                        <p:tav tm="100000">
                                          <p:val>
                                            <p:strVal val="#ppt_x"/>
                                          </p:val>
                                        </p:tav>
                                      </p:tavLst>
                                    </p:anim>
                                    <p:anim calcmode="lin" valueType="num">
                                      <p:cBhvr>
                                        <p:cTn id="31" dur="500" fill="hold"/>
                                        <p:tgtEl>
                                          <p:spTgt spid="6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anim calcmode="lin" valueType="num">
                                      <p:cBhvr>
                                        <p:cTn id="40" dur="500" fill="hold"/>
                                        <p:tgtEl>
                                          <p:spTgt spid="66"/>
                                        </p:tgtEl>
                                        <p:attrNameLst>
                                          <p:attrName>ppt_x</p:attrName>
                                        </p:attrNameLst>
                                      </p:cBhvr>
                                      <p:tavLst>
                                        <p:tav tm="0">
                                          <p:val>
                                            <p:strVal val="#ppt_x"/>
                                          </p:val>
                                        </p:tav>
                                        <p:tav tm="100000">
                                          <p:val>
                                            <p:strVal val="#ppt_x"/>
                                          </p:val>
                                        </p:tav>
                                      </p:tavLst>
                                    </p:anim>
                                    <p:anim calcmode="lin" valueType="num">
                                      <p:cBhvr>
                                        <p:cTn id="4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anim calcmode="lin" valueType="num">
                                      <p:cBhvr>
                                        <p:cTn id="47" dur="500" fill="hold"/>
                                        <p:tgtEl>
                                          <p:spTgt spid="67"/>
                                        </p:tgtEl>
                                        <p:attrNameLst>
                                          <p:attrName>ppt_x</p:attrName>
                                        </p:attrNameLst>
                                      </p:cBhvr>
                                      <p:tavLst>
                                        <p:tav tm="0">
                                          <p:val>
                                            <p:strVal val="#ppt_x"/>
                                          </p:val>
                                        </p:tav>
                                        <p:tav tm="100000">
                                          <p:val>
                                            <p:strVal val="#ppt_x"/>
                                          </p:val>
                                        </p:tav>
                                      </p:tavLst>
                                    </p:anim>
                                    <p:anim calcmode="lin" valueType="num">
                                      <p:cBhvr>
                                        <p:cTn id="48" dur="500" fill="hold"/>
                                        <p:tgtEl>
                                          <p:spTgt spid="6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anim calcmode="lin" valueType="num">
                                      <p:cBhvr>
                                        <p:cTn id="52" dur="500" fill="hold"/>
                                        <p:tgtEl>
                                          <p:spTgt spid="68"/>
                                        </p:tgtEl>
                                        <p:attrNameLst>
                                          <p:attrName>ppt_x</p:attrName>
                                        </p:attrNameLst>
                                      </p:cBhvr>
                                      <p:tavLst>
                                        <p:tav tm="0">
                                          <p:val>
                                            <p:strVal val="#ppt_x"/>
                                          </p:val>
                                        </p:tav>
                                        <p:tav tm="100000">
                                          <p:val>
                                            <p:strVal val="#ppt_x"/>
                                          </p:val>
                                        </p:tav>
                                      </p:tavLst>
                                    </p:anim>
                                    <p:anim calcmode="lin" valueType="num">
                                      <p:cBhvr>
                                        <p:cTn id="53" dur="500" fill="hold"/>
                                        <p:tgtEl>
                                          <p:spTgt spid="6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anim calcmode="lin" valueType="num">
                                      <p:cBhvr>
                                        <p:cTn id="57" dur="500" fill="hold"/>
                                        <p:tgtEl>
                                          <p:spTgt spid="69"/>
                                        </p:tgtEl>
                                        <p:attrNameLst>
                                          <p:attrName>ppt_x</p:attrName>
                                        </p:attrNameLst>
                                      </p:cBhvr>
                                      <p:tavLst>
                                        <p:tav tm="0">
                                          <p:val>
                                            <p:strVal val="#ppt_x"/>
                                          </p:val>
                                        </p:tav>
                                        <p:tav tm="100000">
                                          <p:val>
                                            <p:strVal val="#ppt_x"/>
                                          </p:val>
                                        </p:tav>
                                      </p:tavLst>
                                    </p:anim>
                                    <p:anim calcmode="lin" valueType="num">
                                      <p:cBhvr>
                                        <p:cTn id="58" dur="5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anim calcmode="lin" valueType="num">
                                      <p:cBhvr>
                                        <p:cTn id="64" dur="500" fill="hold"/>
                                        <p:tgtEl>
                                          <p:spTgt spid="2"/>
                                        </p:tgtEl>
                                        <p:attrNameLst>
                                          <p:attrName>ppt_x</p:attrName>
                                        </p:attrNameLst>
                                      </p:cBhvr>
                                      <p:tavLst>
                                        <p:tav tm="0">
                                          <p:val>
                                            <p:strVal val="#ppt_x"/>
                                          </p:val>
                                        </p:tav>
                                        <p:tav tm="100000">
                                          <p:val>
                                            <p:strVal val="#ppt_x"/>
                                          </p:val>
                                        </p:tav>
                                      </p:tavLst>
                                    </p:anim>
                                    <p:anim calcmode="lin" valueType="num">
                                      <p:cBhvr>
                                        <p:cTn id="65" dur="500" fill="hold"/>
                                        <p:tgtEl>
                                          <p:spTgt spid="2"/>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anim calcmode="lin" valueType="num">
                                      <p:cBhvr>
                                        <p:cTn id="69" dur="500" fill="hold"/>
                                        <p:tgtEl>
                                          <p:spTgt spid="3"/>
                                        </p:tgtEl>
                                        <p:attrNameLst>
                                          <p:attrName>ppt_x</p:attrName>
                                        </p:attrNameLst>
                                      </p:cBhvr>
                                      <p:tavLst>
                                        <p:tav tm="0">
                                          <p:val>
                                            <p:strVal val="#ppt_x"/>
                                          </p:val>
                                        </p:tav>
                                        <p:tav tm="100000">
                                          <p:val>
                                            <p:strVal val="#ppt_x"/>
                                          </p:val>
                                        </p:tav>
                                      </p:tavLst>
                                    </p:anim>
                                    <p:anim calcmode="lin" valueType="num">
                                      <p:cBhvr>
                                        <p:cTn id="70" dur="500" fill="hold"/>
                                        <p:tgtEl>
                                          <p:spTgt spid="3"/>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anim calcmode="lin" valueType="num">
                                      <p:cBhvr>
                                        <p:cTn id="74" dur="500" fill="hold"/>
                                        <p:tgtEl>
                                          <p:spTgt spid="13"/>
                                        </p:tgtEl>
                                        <p:attrNameLst>
                                          <p:attrName>ppt_x</p:attrName>
                                        </p:attrNameLst>
                                      </p:cBhvr>
                                      <p:tavLst>
                                        <p:tav tm="0">
                                          <p:val>
                                            <p:strVal val="#ppt_x"/>
                                          </p:val>
                                        </p:tav>
                                        <p:tav tm="100000">
                                          <p:val>
                                            <p:strVal val="#ppt_x"/>
                                          </p:val>
                                        </p:tav>
                                      </p:tavLst>
                                    </p:anim>
                                    <p:anim calcmode="lin" valueType="num">
                                      <p:cBhvr>
                                        <p:cTn id="7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anim calcmode="lin" valueType="num">
                                      <p:cBhvr>
                                        <p:cTn id="81" dur="500" fill="hold"/>
                                        <p:tgtEl>
                                          <p:spTgt spid="14"/>
                                        </p:tgtEl>
                                        <p:attrNameLst>
                                          <p:attrName>ppt_x</p:attrName>
                                        </p:attrNameLst>
                                      </p:cBhvr>
                                      <p:tavLst>
                                        <p:tav tm="0">
                                          <p:val>
                                            <p:strVal val="#ppt_x"/>
                                          </p:val>
                                        </p:tav>
                                        <p:tav tm="100000">
                                          <p:val>
                                            <p:strVal val="#ppt_x"/>
                                          </p:val>
                                        </p:tav>
                                      </p:tavLst>
                                    </p:anim>
                                    <p:anim calcmode="lin" valueType="num">
                                      <p:cBhvr>
                                        <p:cTn id="82" dur="500" fill="hold"/>
                                        <p:tgtEl>
                                          <p:spTgt spid="14"/>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anim calcmode="lin" valueType="num">
                                      <p:cBhvr>
                                        <p:cTn id="86" dur="500" fill="hold"/>
                                        <p:tgtEl>
                                          <p:spTgt spid="18"/>
                                        </p:tgtEl>
                                        <p:attrNameLst>
                                          <p:attrName>ppt_x</p:attrName>
                                        </p:attrNameLst>
                                      </p:cBhvr>
                                      <p:tavLst>
                                        <p:tav tm="0">
                                          <p:val>
                                            <p:strVal val="#ppt_x"/>
                                          </p:val>
                                        </p:tav>
                                        <p:tav tm="100000">
                                          <p:val>
                                            <p:strVal val="#ppt_x"/>
                                          </p:val>
                                        </p:tav>
                                      </p:tavLst>
                                    </p:anim>
                                    <p:anim calcmode="lin" valueType="num">
                                      <p:cBhvr>
                                        <p:cTn id="87" dur="500" fill="hold"/>
                                        <p:tgtEl>
                                          <p:spTgt spid="18"/>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500"/>
                                        <p:tgtEl>
                                          <p:spTgt spid="15"/>
                                        </p:tgtEl>
                                      </p:cBhvr>
                                    </p:animEffect>
                                    <p:anim calcmode="lin" valueType="num">
                                      <p:cBhvr>
                                        <p:cTn id="91" dur="500" fill="hold"/>
                                        <p:tgtEl>
                                          <p:spTgt spid="15"/>
                                        </p:tgtEl>
                                        <p:attrNameLst>
                                          <p:attrName>ppt_x</p:attrName>
                                        </p:attrNameLst>
                                      </p:cBhvr>
                                      <p:tavLst>
                                        <p:tav tm="0">
                                          <p:val>
                                            <p:strVal val="#ppt_x"/>
                                          </p:val>
                                        </p:tav>
                                        <p:tav tm="100000">
                                          <p:val>
                                            <p:strVal val="#ppt_x"/>
                                          </p:val>
                                        </p:tav>
                                      </p:tavLst>
                                    </p:anim>
                                    <p:anim calcmode="lin" valueType="num">
                                      <p:cBhvr>
                                        <p:cTn id="9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anim calcmode="lin" valueType="num">
                                      <p:cBhvr>
                                        <p:cTn id="98" dur="500" fill="hold"/>
                                        <p:tgtEl>
                                          <p:spTgt spid="16"/>
                                        </p:tgtEl>
                                        <p:attrNameLst>
                                          <p:attrName>ppt_x</p:attrName>
                                        </p:attrNameLst>
                                      </p:cBhvr>
                                      <p:tavLst>
                                        <p:tav tm="0">
                                          <p:val>
                                            <p:strVal val="#ppt_x"/>
                                          </p:val>
                                        </p:tav>
                                        <p:tav tm="100000">
                                          <p:val>
                                            <p:strVal val="#ppt_x"/>
                                          </p:val>
                                        </p:tav>
                                      </p:tavLst>
                                    </p:anim>
                                    <p:anim calcmode="lin" valueType="num">
                                      <p:cBhvr>
                                        <p:cTn id="99" dur="500" fill="hold"/>
                                        <p:tgtEl>
                                          <p:spTgt spid="16"/>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500"/>
                                        <p:tgtEl>
                                          <p:spTgt spid="17"/>
                                        </p:tgtEl>
                                      </p:cBhvr>
                                    </p:animEffect>
                                    <p:anim calcmode="lin" valueType="num">
                                      <p:cBhvr>
                                        <p:cTn id="103" dur="500" fill="hold"/>
                                        <p:tgtEl>
                                          <p:spTgt spid="17"/>
                                        </p:tgtEl>
                                        <p:attrNameLst>
                                          <p:attrName>ppt_x</p:attrName>
                                        </p:attrNameLst>
                                      </p:cBhvr>
                                      <p:tavLst>
                                        <p:tav tm="0">
                                          <p:val>
                                            <p:strVal val="#ppt_x"/>
                                          </p:val>
                                        </p:tav>
                                        <p:tav tm="100000">
                                          <p:val>
                                            <p:strVal val="#ppt_x"/>
                                          </p:val>
                                        </p:tav>
                                      </p:tavLst>
                                    </p:anim>
                                    <p:anim calcmode="lin" valueType="num">
                                      <p:cBhvr>
                                        <p:cTn id="104" dur="500" fill="hold"/>
                                        <p:tgtEl>
                                          <p:spTgt spid="17"/>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500"/>
                                        <p:tgtEl>
                                          <p:spTgt spid="19"/>
                                        </p:tgtEl>
                                      </p:cBhvr>
                                    </p:animEffect>
                                    <p:anim calcmode="lin" valueType="num">
                                      <p:cBhvr>
                                        <p:cTn id="108" dur="500" fill="hold"/>
                                        <p:tgtEl>
                                          <p:spTgt spid="19"/>
                                        </p:tgtEl>
                                        <p:attrNameLst>
                                          <p:attrName>ppt_x</p:attrName>
                                        </p:attrNameLst>
                                      </p:cBhvr>
                                      <p:tavLst>
                                        <p:tav tm="0">
                                          <p:val>
                                            <p:strVal val="#ppt_x"/>
                                          </p:val>
                                        </p:tav>
                                        <p:tav tm="100000">
                                          <p:val>
                                            <p:strVal val="#ppt_x"/>
                                          </p:val>
                                        </p:tav>
                                      </p:tavLst>
                                    </p:anim>
                                    <p:anim calcmode="lin" valueType="num">
                                      <p:cBhvr>
                                        <p:cTn id="10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p:bldP spid="541" grpId="0"/>
      <p:bldP spid="51" grpId="0"/>
      <p:bldP spid="63" grpId="0"/>
      <p:bldP spid="64" grpId="0" animBg="1"/>
      <p:bldP spid="65" grpId="0"/>
      <p:bldP spid="66" grpId="0"/>
      <p:bldP spid="67" grpId="0" animBg="1"/>
      <p:bldP spid="68" grpId="0"/>
      <p:bldP spid="69" grpId="0"/>
      <p:bldP spid="2" grpId="0" animBg="1"/>
      <p:bldP spid="3" grpId="0"/>
      <p:bldP spid="13" grpId="0"/>
      <p:bldP spid="14" grpId="0" animBg="1"/>
      <p:bldP spid="15" grpId="0"/>
      <p:bldP spid="16" grpId="0" animBg="1"/>
      <p:bldP spid="17"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10567" y="2697081"/>
            <a:ext cx="6260439" cy="923330"/>
          </a:xfrm>
          <a:prstGeom prst="rect">
            <a:avLst/>
          </a:prstGeom>
          <a:noFill/>
        </p:spPr>
        <p:txBody>
          <a:bodyPr wrap="square" rtlCol="0">
            <a:spAutoFit/>
          </a:bodyPr>
          <a:lstStyle/>
          <a:p>
            <a:pPr algn="ctr">
              <a:lnSpc>
                <a:spcPct val="150000"/>
              </a:lnSpc>
            </a:pPr>
            <a:r>
              <a:rPr lang="vi-VN" sz="1800" b="1">
                <a:solidFill>
                  <a:srgbClr val="FFFF00"/>
                </a:solidFill>
                <a:latin typeface="Arial" panose="020B0604020202020204" pitchFamily="34" charset="0"/>
                <a:cs typeface="Arial" panose="020B0604020202020204" pitchFamily="34" charset="0"/>
              </a:rPr>
              <a:t>Câu </a:t>
            </a:r>
            <a:r>
              <a:rPr lang="en-US" sz="1800" b="1">
                <a:solidFill>
                  <a:srgbClr val="FFFF00"/>
                </a:solidFill>
                <a:latin typeface="Arial" panose="020B0604020202020204" pitchFamily="34" charset="0"/>
                <a:cs typeface="Arial" panose="020B0604020202020204" pitchFamily="34" charset="0"/>
              </a:rPr>
              <a:t>10</a:t>
            </a:r>
            <a:r>
              <a:rPr lang="vi-VN" sz="1800" b="1">
                <a:solidFill>
                  <a:srgbClr val="FFFF00"/>
                </a:solidFill>
                <a:latin typeface="Arial" panose="020B0604020202020204" pitchFamily="34" charset="0"/>
                <a:cs typeface="Arial" panose="020B0604020202020204" pitchFamily="34" charset="0"/>
              </a:rPr>
              <a:t>. </a:t>
            </a:r>
            <a:r>
              <a:rPr lang="nl-NL" sz="1800" b="1">
                <a:solidFill>
                  <a:srgbClr val="FFFF00"/>
                </a:solidFill>
              </a:rPr>
              <a:t>Trong các khí sau, số khí nhẹ hơn không khí là: CO</a:t>
            </a:r>
            <a:r>
              <a:rPr lang="nl-NL" sz="1800" b="1" baseline="-25000">
                <a:solidFill>
                  <a:srgbClr val="FFFF00"/>
                </a:solidFill>
              </a:rPr>
              <a:t>2</a:t>
            </a:r>
            <a:r>
              <a:rPr lang="nl-NL" sz="1800" b="1">
                <a:solidFill>
                  <a:srgbClr val="FFFF00"/>
                </a:solidFill>
              </a:rPr>
              <a:t>, H</a:t>
            </a:r>
            <a:r>
              <a:rPr lang="nl-NL" sz="1800" b="1" baseline="-25000">
                <a:solidFill>
                  <a:srgbClr val="FFFF00"/>
                </a:solidFill>
              </a:rPr>
              <a:t>2</a:t>
            </a:r>
            <a:r>
              <a:rPr lang="nl-NL" sz="1800" b="1">
                <a:solidFill>
                  <a:srgbClr val="FFFF00"/>
                </a:solidFill>
              </a:rPr>
              <a:t>O, N</a:t>
            </a:r>
            <a:r>
              <a:rPr lang="nl-NL" sz="1800" b="1" baseline="-25000">
                <a:solidFill>
                  <a:srgbClr val="FFFF00"/>
                </a:solidFill>
              </a:rPr>
              <a:t>2</a:t>
            </a:r>
            <a:r>
              <a:rPr lang="nl-NL" sz="1800" b="1">
                <a:solidFill>
                  <a:srgbClr val="FFFF00"/>
                </a:solidFill>
              </a:rPr>
              <a:t>, SO</a:t>
            </a:r>
            <a:r>
              <a:rPr lang="nl-NL" sz="1800" b="1" baseline="-25000">
                <a:solidFill>
                  <a:srgbClr val="FFFF00"/>
                </a:solidFill>
              </a:rPr>
              <a:t>2</a:t>
            </a:r>
            <a:endParaRPr lang="en-US" sz="1800" b="1">
              <a:solidFill>
                <a:srgbClr val="FFFF00"/>
              </a:solidFill>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26839"/>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3</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1</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2453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4</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858412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6" name="Group 5"/>
          <p:cNvGrpSpPr/>
          <p:nvPr/>
        </p:nvGrpSpPr>
        <p:grpSpPr>
          <a:xfrm>
            <a:off x="488389" y="1224235"/>
            <a:ext cx="8137394" cy="3710801"/>
            <a:chOff x="488389" y="1224235"/>
            <a:chExt cx="8137394" cy="3710801"/>
          </a:xfrm>
        </p:grpSpPr>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1102635" y="1376832"/>
            <a:ext cx="6948252" cy="900246"/>
          </a:xfrm>
          <a:prstGeom prst="rect">
            <a:avLst/>
          </a:prstGeom>
        </p:spPr>
        <p:txBody>
          <a:bodyPr wrap="square">
            <a:spAutoFit/>
          </a:bodyPr>
          <a:lstStyle/>
          <a:p>
            <a:pPr algn="just">
              <a:lnSpc>
                <a:spcPct val="150000"/>
              </a:lnSpc>
              <a:spcBef>
                <a:spcPts val="300"/>
              </a:spcBef>
            </a:pPr>
            <a:r>
              <a:rPr lang="nl-NL" sz="1750" b="1">
                <a:solidFill>
                  <a:srgbClr val="FF0000"/>
                </a:solidFill>
                <a:latin typeface="+mj-lt"/>
                <a:ea typeface="Calibri" panose="020F0502020204030204" pitchFamily="34" charset="0"/>
                <a:cs typeface="Times New Roman" panose="02020603050405020304" pitchFamily="18" charset="0"/>
              </a:rPr>
              <a:t>Bài tập 1. </a:t>
            </a:r>
            <a:r>
              <a:rPr lang="nl-NL" sz="1750">
                <a:latin typeface="+mj-lt"/>
                <a:ea typeface="Calibri" panose="020F0502020204030204" pitchFamily="34" charset="0"/>
                <a:cs typeface="Times New Roman" panose="02020603050405020304" pitchFamily="18" charset="0"/>
              </a:rPr>
              <a:t>Tính số phân tử nước và số nguyên tử của mỗi nguyên tố có trong 3 mol phân tử nước?</a:t>
            </a:r>
            <a:endParaRPr lang="en-US" sz="175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1102634" y="2256080"/>
                <a:ext cx="6948253" cy="251607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nl-NL" sz="1750">
                    <a:latin typeface="+mj-lt"/>
                    <a:ea typeface="Calibri" panose="020F0502020204030204" pitchFamily="34" charset="0"/>
                    <a:cs typeface="Times New Roman" panose="02020603050405020304" pitchFamily="18" charset="0"/>
                  </a:rPr>
                  <a:t>Số phân tử có trong 3 mol H</a:t>
                </a:r>
                <a:r>
                  <a:rPr lang="nl-NL" sz="1750" baseline="-25000">
                    <a:latin typeface="+mj-lt"/>
                    <a:ea typeface="Calibri" panose="020F0502020204030204" pitchFamily="34" charset="0"/>
                    <a:cs typeface="Times New Roman" panose="02020603050405020304" pitchFamily="18" charset="0"/>
                  </a:rPr>
                  <a:t>2</a:t>
                </a:r>
                <a:r>
                  <a:rPr lang="nl-NL" sz="1750">
                    <a:latin typeface="+mj-lt"/>
                    <a:ea typeface="Calibri" panose="020F0502020204030204" pitchFamily="34"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3 </a:t>
                </a:r>
                <a14:m>
                  <m:oMath xmlns:m="http://schemas.openxmlformats.org/officeDocument/2006/math">
                    <m:r>
                      <a:rPr lang="nl-NL" sz="1750" i="1">
                        <a:latin typeface="Cambria Math" panose="02040503050406030204" pitchFamily="18" charset="0"/>
                        <a:ea typeface="Calibri" panose="020F0502020204030204" pitchFamily="34"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6,022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23</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(phân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a:latin typeface="+mj-lt"/>
                    <a:ea typeface="Times New Roman" panose="02020603050405020304" pitchFamily="18" charset="0"/>
                    <a:cs typeface="Times New Roman" panose="02020603050405020304" pitchFamily="18" charset="0"/>
                  </a:rPr>
                  <a:t>Số nguyên tử của nguyên tố H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3,6132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a:latin typeface="+mj-lt"/>
                    <a:ea typeface="Times New Roman" panose="02020603050405020304" pitchFamily="18" charset="0"/>
                    <a:cs typeface="Times New Roman" panose="02020603050405020304" pitchFamily="18" charset="0"/>
                  </a:rPr>
                  <a:t>Số nguyên tử của nguyên tố O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1</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02634" y="2256080"/>
                <a:ext cx="6948253" cy="2516073"/>
              </a:xfrm>
              <a:prstGeom prst="rect">
                <a:avLst/>
              </a:prstGeom>
              <a:blipFill>
                <a:blip r:embed="rId4"/>
                <a:stretch>
                  <a:fillRect l="-526" b="-484"/>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5"/>
                                        </p:tgtEl>
                                        <p:attrNameLst>
                                          <p:attrName>style.visibility</p:attrName>
                                        </p:attrNameLst>
                                      </p:cBhvr>
                                      <p:to>
                                        <p:strVal val="visible"/>
                                      </p:to>
                                    </p:set>
                                    <p:animEffect transition="in" filter="fade">
                                      <p:cBhvr>
                                        <p:cTn id="10" dur="500"/>
                                        <p:tgtEl>
                                          <p:spTgt spid="240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wipe(down)">
                                      <p:cBhvr>
                                        <p:cTn id="36" dur="500"/>
                                        <p:tgtEl>
                                          <p:spTgt spid="5">
                                            <p:txEl>
                                              <p:pRg st="2" end="2"/>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wipe(down)">
                                      <p:cBhvr>
                                        <p:cTn id="45" dur="500"/>
                                        <p:tgtEl>
                                          <p:spTgt spid="5">
                                            <p:txEl>
                                              <p:pRg st="4" end="4"/>
                                            </p:txEl>
                                          </p:spTgt>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5" grpId="0" animBg="1"/>
      <p:bldP spid="3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26" name="Google Shape;2413;p77"/>
          <p:cNvGrpSpPr/>
          <p:nvPr/>
        </p:nvGrpSpPr>
        <p:grpSpPr>
          <a:xfrm rot="-1879180">
            <a:off x="488389" y="4166243"/>
            <a:ext cx="346253" cy="768793"/>
            <a:chOff x="7941975" y="230788"/>
            <a:chExt cx="339775" cy="728413"/>
          </a:xfrm>
        </p:grpSpPr>
        <p:sp>
          <p:nvSpPr>
            <p:cNvPr id="27"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roup 51"/>
          <p:cNvGrpSpPr/>
          <p:nvPr/>
        </p:nvGrpSpPr>
        <p:grpSpPr>
          <a:xfrm>
            <a:off x="448062" y="1164219"/>
            <a:ext cx="4227847" cy="1861282"/>
            <a:chOff x="685800" y="2908520"/>
            <a:chExt cx="8455693" cy="3722564"/>
          </a:xfrm>
        </p:grpSpPr>
        <p:sp>
          <p:nvSpPr>
            <p:cNvPr id="53" name="Rectangle 52"/>
            <p:cNvSpPr/>
            <p:nvPr/>
          </p:nvSpPr>
          <p:spPr>
            <a:xfrm>
              <a:off x="685800" y="3317934"/>
              <a:ext cx="8455693" cy="3313150"/>
            </a:xfrm>
            <a:prstGeom prst="rect">
              <a:avLst/>
            </a:prstGeom>
            <a:solidFill>
              <a:schemeClr val="bg1"/>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a:solidFill>
                    <a:srgbClr val="FF0000"/>
                  </a:solidFill>
                  <a:latin typeface="+mj-lt"/>
                  <a:cs typeface="Arial" panose="020B0604020202020204" pitchFamily="34" charset="0"/>
                </a:rPr>
                <a:t>Bài tập 2.</a:t>
              </a:r>
              <a:r>
                <a:rPr lang="en-US" sz="1800">
                  <a:solidFill>
                    <a:srgbClr val="FF0000"/>
                  </a:solidFill>
                  <a:latin typeface="+mj-lt"/>
                  <a:cs typeface="Arial" panose="020B0604020202020204" pitchFamily="34" charset="0"/>
                </a:rPr>
                <a:t> </a:t>
              </a:r>
              <a:r>
                <a:rPr lang="nl-NL" sz="1800">
                  <a:solidFill>
                    <a:srgbClr val="000000"/>
                  </a:solidFill>
                  <a:latin typeface="+mj-lt"/>
                </a:rPr>
                <a:t>Tính khối lượng mol phân tử khí oxygen và khí carbon dioxide</a:t>
              </a:r>
              <a:r>
                <a:rPr lang="en-US" sz="1800">
                  <a:solidFill>
                    <a:srgbClr val="000000"/>
                  </a:solidFill>
                  <a:latin typeface="+mj-lt"/>
                  <a:cs typeface="Arial" panose="020B0604020202020204" pitchFamily="34" charset="0"/>
                </a:rPr>
                <a:t>?</a:t>
              </a:r>
            </a:p>
          </p:txBody>
        </p:sp>
        <p:pic>
          <p:nvPicPr>
            <p:cNvPr id="54" name="Picture 53"/>
            <p:cNvPicPr>
              <a:picLocks noChangeAspect="1"/>
            </p:cNvPicPr>
            <p:nvPr/>
          </p:nvPicPr>
          <p:blipFill>
            <a:blip r:embed="rId3"/>
            <a:stretch>
              <a:fillRect/>
            </a:stretch>
          </p:blipFill>
          <p:spPr>
            <a:xfrm>
              <a:off x="4441182" y="2908520"/>
              <a:ext cx="944928" cy="908584"/>
            </a:xfrm>
            <a:prstGeom prst="rect">
              <a:avLst/>
            </a:prstGeom>
          </p:spPr>
        </p:pic>
      </p:grpSp>
      <mc:AlternateContent xmlns:mc="http://schemas.openxmlformats.org/markup-compatibility/2006" xmlns:a14="http://schemas.microsoft.com/office/drawing/2010/main">
        <mc:Choice Requires="a14">
          <p:sp>
            <p:nvSpPr>
              <p:cNvPr id="58" name="Rounded Rectangle 57"/>
              <p:cNvSpPr/>
              <p:nvPr/>
            </p:nvSpPr>
            <p:spPr>
              <a:xfrm>
                <a:off x="1435325" y="3291161"/>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a:solidFill>
                      <a:srgbClr val="000000"/>
                    </a:solidFill>
                  </a:rPr>
                  <a:t>Khối lượng mol phân tử khí oxygen là: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32 (g/mol)</a:t>
                </a:r>
                <a:endParaRPr lang="en-US" sz="1800">
                  <a:solidFill>
                    <a:srgbClr val="000000"/>
                  </a:solidFill>
                </a:endParaRPr>
              </a:p>
            </p:txBody>
          </p:sp>
        </mc:Choice>
        <mc:Fallback xmlns="">
          <p:sp>
            <p:nvSpPr>
              <p:cNvPr id="58" name="Rounded Rectangle 57"/>
              <p:cNvSpPr>
                <a:spLocks noRot="1" noChangeAspect="1" noMove="1" noResize="1" noEditPoints="1" noAdjustHandles="1" noChangeArrowheads="1" noChangeShapeType="1" noTextEdit="1"/>
              </p:cNvSpPr>
              <p:nvPr/>
            </p:nvSpPr>
            <p:spPr>
              <a:xfrm>
                <a:off x="1435325" y="3291161"/>
                <a:ext cx="7503550" cy="716747"/>
              </a:xfrm>
              <a:prstGeom prst="roundRect">
                <a:avLst/>
              </a:prstGeom>
              <a:blipFill>
                <a:blip r:embed="rId5"/>
                <a:stretch>
                  <a:fillRect/>
                </a:stretch>
              </a:blipFill>
              <a:ln w="28575">
                <a:solidFill>
                  <a:srgbClr val="7030A0"/>
                </a:solidFill>
                <a:prstDash val="sysDash"/>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ounded Rectangle 58"/>
              <p:cNvSpPr/>
              <p:nvPr/>
            </p:nvSpPr>
            <p:spPr>
              <a:xfrm>
                <a:off x="1435325" y="4211519"/>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Khối lượng mol phân tử khí carbon dioxide là: 12 + 16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44 (g/mol)</a:t>
                </a:r>
                <a:endParaRPr lang="en-US" sz="1800">
                  <a:solidFill>
                    <a:srgbClr val="000000"/>
                  </a:solidFill>
                </a:endParaRPr>
              </a:p>
            </p:txBody>
          </p:sp>
        </mc:Choice>
        <mc:Fallback xmlns="">
          <p:sp>
            <p:nvSpPr>
              <p:cNvPr id="59" name="Rounded Rectangle 58"/>
              <p:cNvSpPr>
                <a:spLocks noRot="1" noChangeAspect="1" noMove="1" noResize="1" noEditPoints="1" noAdjustHandles="1" noChangeArrowheads="1" noChangeShapeType="1" noTextEdit="1"/>
              </p:cNvSpPr>
              <p:nvPr/>
            </p:nvSpPr>
            <p:spPr>
              <a:xfrm>
                <a:off x="1435325" y="4211519"/>
                <a:ext cx="7503550" cy="716747"/>
              </a:xfrm>
              <a:prstGeom prst="roundRect">
                <a:avLst/>
              </a:prstGeom>
              <a:blipFill>
                <a:blip r:embed="rId6"/>
                <a:stretch>
                  <a:fillRect/>
                </a:stretch>
              </a:blipFill>
              <a:ln w="28575">
                <a:solidFill>
                  <a:srgbClr val="7030A0"/>
                </a:solidFill>
                <a:prstDash val="sysDash"/>
              </a:ln>
              <a:effectLst/>
            </p:spPr>
            <p:txBody>
              <a:bodyPr/>
              <a:lstStyle/>
              <a:p>
                <a:r>
                  <a:rPr lang="en-US">
                    <a:noFill/>
                  </a:rPr>
                  <a:t> </a:t>
                </a:r>
              </a:p>
            </p:txBody>
          </p:sp>
        </mc:Fallback>
      </mc:AlternateContent>
      <p:pic>
        <p:nvPicPr>
          <p:cNvPr id="6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48320">
            <a:off x="4796904" y="2508425"/>
            <a:ext cx="1012271" cy="295462"/>
          </a:xfrm>
          <a:prstGeom prst="rect">
            <a:avLst/>
          </a:prstGeom>
        </p:spPr>
      </p:pic>
    </p:spTree>
    <p:extLst>
      <p:ext uri="{BB962C8B-B14F-4D97-AF65-F5344CB8AC3E}">
        <p14:creationId xmlns:p14="http://schemas.microsoft.com/office/powerpoint/2010/main" val="1794068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barn(inVertical)">
                                      <p:cBhvr>
                                        <p:cTn id="2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 name="Rectangle 1"/>
          <p:cNvSpPr/>
          <p:nvPr/>
        </p:nvSpPr>
        <p:spPr>
          <a:xfrm>
            <a:off x="1195066" y="303545"/>
            <a:ext cx="6763390" cy="369332"/>
          </a:xfrm>
          <a:prstGeom prst="rect">
            <a:avLst/>
          </a:prstGeom>
        </p:spPr>
        <p:txBody>
          <a:bodyPr wrap="none">
            <a:spAutoFit/>
          </a:bodyPr>
          <a:lstStyle/>
          <a:p>
            <a:pPr algn="ctr">
              <a:spcBef>
                <a:spcPts val="300"/>
              </a:spcBef>
            </a:pPr>
            <a:r>
              <a:rPr lang="nl-NL" sz="1800" b="1">
                <a:solidFill>
                  <a:srgbClr val="FF0000"/>
                </a:solidFill>
                <a:latin typeface="+mj-lt"/>
                <a:ea typeface="Calibri" panose="020F0502020204030204" pitchFamily="34" charset="0"/>
                <a:cs typeface="Times New Roman" panose="02020603050405020304" pitchFamily="18" charset="0"/>
              </a:rPr>
              <a:t>Bài tập 3. </a:t>
            </a:r>
            <a:r>
              <a:rPr lang="nl-NL" sz="1800">
                <a:latin typeface="+mj-lt"/>
                <a:ea typeface="Calibri" panose="020F0502020204030204" pitchFamily="34" charset="0"/>
                <a:cs typeface="Times New Roman" panose="02020603050405020304" pitchFamily="18" charset="0"/>
              </a:rPr>
              <a:t>Hoàn thành những thông tin còn thiếu trong bảng sau:</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a16="http://schemas.microsoft.com/office/drawing/2014/main" val="3680898060"/>
                        </a:ext>
                      </a:extLst>
                    </a:gridCol>
                    <a:gridCol w="1191949">
                      <a:extLst>
                        <a:ext uri="{9D8B030D-6E8A-4147-A177-3AD203B41FA5}">
                          <a16:colId xmlns:a16="http://schemas.microsoft.com/office/drawing/2014/main" val="2223844741"/>
                        </a:ext>
                      </a:extLst>
                    </a:gridCol>
                    <a:gridCol w="1437012">
                      <a:extLst>
                        <a:ext uri="{9D8B030D-6E8A-4147-A177-3AD203B41FA5}">
                          <a16:colId xmlns:a16="http://schemas.microsoft.com/office/drawing/2014/main" val="414869629"/>
                        </a:ext>
                      </a:extLst>
                    </a:gridCol>
                    <a:gridCol w="1574263">
                      <a:extLst>
                        <a:ext uri="{9D8B030D-6E8A-4147-A177-3AD203B41FA5}">
                          <a16:colId xmlns:a16="http://schemas.microsoft.com/office/drawing/2014/main" val="2881100787"/>
                        </a:ext>
                      </a:extLst>
                    </a:gridCol>
                    <a:gridCol w="2987285">
                      <a:extLst>
                        <a:ext uri="{9D8B030D-6E8A-4147-A177-3AD203B41FA5}">
                          <a16:colId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m</a:t>
                          </a:r>
                          <a:r>
                            <a:rPr lang="nl-NL" sz="1600" baseline="-25000">
                              <a:solidFill>
                                <a:srgbClr val="000000"/>
                              </a:solidFill>
                              <a:effectLst/>
                            </a:rPr>
                            <a:t>Al</a:t>
                          </a:r>
                          <a:r>
                            <a:rPr lang="nl-NL" sz="1600">
                              <a:solidFill>
                                <a:srgbClr val="000000"/>
                              </a:solidFill>
                              <a:effectLst/>
                            </a:rPr>
                            <a:t> = 0,2 </a:t>
                          </a:r>
                          <a14:m>
                            <m:oMath xmlns:m="http://schemas.openxmlformats.org/officeDocument/2006/math">
                              <m:r>
                                <a:rPr lang="nl-NL" sz="1600">
                                  <a:solidFill>
                                    <a:srgbClr val="000000"/>
                                  </a:solidFill>
                                  <a:effectLst/>
                                  <a:latin typeface="Cambria Math" panose="02040503050406030204" pitchFamily="18" charset="0"/>
                                </a:rPr>
                                <m:t>×</m:t>
                              </m:r>
                            </m:oMath>
                          </a14:m>
                          <a:r>
                            <a:rPr lang="nl-NL" sz="1600">
                              <a:solidFill>
                                <a:srgbClr val="000000"/>
                              </a:solidFill>
                              <a:effectLst/>
                            </a:rPr>
                            <a:t> 27 = 5,4 (gam)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17326370"/>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a16="http://schemas.microsoft.com/office/drawing/2014/main" val="3680898060"/>
                        </a:ext>
                      </a:extLst>
                    </a:gridCol>
                    <a:gridCol w="1191949">
                      <a:extLst>
                        <a:ext uri="{9D8B030D-6E8A-4147-A177-3AD203B41FA5}">
                          <a16:colId xmlns:a16="http://schemas.microsoft.com/office/drawing/2014/main" val="2223844741"/>
                        </a:ext>
                      </a:extLst>
                    </a:gridCol>
                    <a:gridCol w="1437012">
                      <a:extLst>
                        <a:ext uri="{9D8B030D-6E8A-4147-A177-3AD203B41FA5}">
                          <a16:colId xmlns:a16="http://schemas.microsoft.com/office/drawing/2014/main" val="414869629"/>
                        </a:ext>
                      </a:extLst>
                    </a:gridCol>
                    <a:gridCol w="1574263">
                      <a:extLst>
                        <a:ext uri="{9D8B030D-6E8A-4147-A177-3AD203B41FA5}">
                          <a16:colId xmlns:a16="http://schemas.microsoft.com/office/drawing/2014/main" val="2881100787"/>
                        </a:ext>
                      </a:extLst>
                    </a:gridCol>
                    <a:gridCol w="2987285">
                      <a:extLst>
                        <a:ext uri="{9D8B030D-6E8A-4147-A177-3AD203B41FA5}">
                          <a16:colId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endParaRPr lang="en-US"/>
                        </a:p>
                      </a:txBody>
                      <a:tcPr marL="68580" marR="68580" marT="0" marB="0" anchor="ctr">
                        <a:blipFill>
                          <a:blip r:embed="rId4"/>
                          <a:stretch>
                            <a:fillRect l="-196122" t="-245570" r="-408" b="-500000"/>
                          </a:stretch>
                        </a:blipFill>
                      </a:tcPr>
                    </a:tc>
                    <a:extLst>
                      <a:ext uri="{0D108BD9-81ED-4DB2-BD59-A6C34878D82A}">
                        <a16:rowId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17326370"/>
                      </a:ext>
                    </a:extLst>
                  </a:tr>
                </a:tbl>
              </a:graphicData>
            </a:graphic>
          </p:graphicFrame>
        </mc:Fallback>
      </mc:AlternateContent>
      <p:sp>
        <p:nvSpPr>
          <p:cNvPr id="6" name="Rectangle 5"/>
          <p:cNvSpPr/>
          <p:nvPr/>
        </p:nvSpPr>
        <p:spPr>
          <a:xfrm>
            <a:off x="2157657" y="3059766"/>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29" name="Rectangle 28"/>
          <p:cNvSpPr/>
          <p:nvPr/>
        </p:nvSpPr>
        <p:spPr>
          <a:xfrm>
            <a:off x="2157657" y="4482190"/>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30" name="Rectangle 29"/>
          <p:cNvSpPr/>
          <p:nvPr/>
        </p:nvSpPr>
        <p:spPr>
          <a:xfrm>
            <a:off x="2243417" y="3534736"/>
            <a:ext cx="29848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1</a:t>
            </a:r>
            <a:endParaRPr lang="en-US" sz="1600">
              <a:solidFill>
                <a:srgbClr val="FF0000"/>
              </a:solidFill>
              <a:latin typeface="+mj-lt"/>
            </a:endParaRPr>
          </a:p>
        </p:txBody>
      </p:sp>
      <p:sp>
        <p:nvSpPr>
          <p:cNvPr id="31" name="Rectangle 30"/>
          <p:cNvSpPr/>
          <p:nvPr/>
        </p:nvSpPr>
        <p:spPr>
          <a:xfrm>
            <a:off x="3501548" y="2577687"/>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18</a:t>
            </a:r>
            <a:endParaRPr lang="en-US" sz="1600">
              <a:solidFill>
                <a:srgbClr val="FF0000"/>
              </a:solidFill>
              <a:latin typeface="+mj-lt"/>
            </a:endParaRPr>
          </a:p>
        </p:txBody>
      </p:sp>
      <p:sp>
        <p:nvSpPr>
          <p:cNvPr id="32" name="Rectangle 31"/>
          <p:cNvSpPr/>
          <p:nvPr/>
        </p:nvSpPr>
        <p:spPr>
          <a:xfrm>
            <a:off x="3501548" y="3059766"/>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32</a:t>
            </a:r>
            <a:endParaRPr lang="en-US" sz="1600">
              <a:solidFill>
                <a:srgbClr val="FF0000"/>
              </a:solidFill>
              <a:latin typeface="+mj-lt"/>
            </a:endParaRPr>
          </a:p>
        </p:txBody>
      </p:sp>
      <p:sp>
        <p:nvSpPr>
          <p:cNvPr id="47" name="Rectangle 46"/>
          <p:cNvSpPr/>
          <p:nvPr/>
        </p:nvSpPr>
        <p:spPr>
          <a:xfrm>
            <a:off x="3501548" y="3531616"/>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28</a:t>
            </a:r>
            <a:endParaRPr lang="en-US" sz="1600">
              <a:solidFill>
                <a:srgbClr val="FF0000"/>
              </a:solidFill>
              <a:latin typeface="+mj-lt"/>
            </a:endParaRPr>
          </a:p>
        </p:txBody>
      </p:sp>
      <p:sp>
        <p:nvSpPr>
          <p:cNvPr id="48" name="Rectangle 47"/>
          <p:cNvSpPr/>
          <p:nvPr/>
        </p:nvSpPr>
        <p:spPr>
          <a:xfrm>
            <a:off x="3501548" y="4482190"/>
            <a:ext cx="412293"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24</a:t>
            </a:r>
            <a:endParaRPr lang="en-US" sz="1600">
              <a:solidFill>
                <a:srgbClr val="FF0000"/>
              </a:solidFill>
              <a:latin typeface="+mj-lt"/>
            </a:endParaRPr>
          </a:p>
        </p:txBody>
      </p:sp>
      <p:sp>
        <p:nvSpPr>
          <p:cNvPr id="49" name="Rectangle 48"/>
          <p:cNvSpPr/>
          <p:nvPr/>
        </p:nvSpPr>
        <p:spPr>
          <a:xfrm>
            <a:off x="3415787" y="3996731"/>
            <a:ext cx="583814"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58,5</a:t>
            </a:r>
            <a:endParaRPr lang="en-US" sz="1600">
              <a:solidFill>
                <a:srgbClr val="FF0000"/>
              </a:solidFill>
              <a:latin typeface="+mj-lt"/>
            </a:endParaRPr>
          </a:p>
        </p:txBody>
      </p:sp>
      <p:sp>
        <p:nvSpPr>
          <p:cNvPr id="50" name="Rectangle 49"/>
          <p:cNvSpPr/>
          <p:nvPr/>
        </p:nvSpPr>
        <p:spPr>
          <a:xfrm>
            <a:off x="5011693" y="2577687"/>
            <a:ext cx="412293"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36</a:t>
            </a:r>
            <a:endParaRPr lang="en-US" sz="1600">
              <a:solidFill>
                <a:srgbClr val="FF0000"/>
              </a:solidFill>
              <a:latin typeface="+mj-lt"/>
            </a:endParaRPr>
          </a:p>
        </p:txBody>
      </p:sp>
      <p:sp>
        <p:nvSpPr>
          <p:cNvPr id="51" name="Rectangle 50"/>
          <p:cNvSpPr/>
          <p:nvPr/>
        </p:nvSpPr>
        <p:spPr>
          <a:xfrm>
            <a:off x="4925933" y="4052944"/>
            <a:ext cx="583814"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23,4</a:t>
            </a:r>
            <a:endParaRPr lang="en-US" sz="1600">
              <a:solidFill>
                <a:srgbClr val="FF0000"/>
              </a:solidFill>
              <a:latin typeface="+mj-lt"/>
            </a:endParaRPr>
          </a:p>
        </p:txBody>
      </p:sp>
      <mc:AlternateContent xmlns:mc="http://schemas.openxmlformats.org/markup-compatibility/2006" xmlns:a14="http://schemas.microsoft.com/office/drawing/2010/main">
        <mc:Choice Requires="a14">
          <p:sp>
            <p:nvSpPr>
              <p:cNvPr id="7" name="Rectangle 6"/>
              <p:cNvSpPr/>
              <p:nvPr/>
            </p:nvSpPr>
            <p:spPr>
              <a:xfrm>
                <a:off x="6157544" y="2567107"/>
                <a:ext cx="2682657" cy="359714"/>
              </a:xfrm>
              <a:prstGeom prst="rect">
                <a:avLst/>
              </a:prstGeom>
              <a:solidFill>
                <a:schemeClr val="bg1"/>
              </a:solidFill>
            </p:spPr>
            <p:txBody>
              <a:bodyPr wrap="none">
                <a:spAutoFit/>
              </a:bodyPr>
              <a:lstStyle/>
              <a:p>
                <a:pPr algn="ctr"/>
                <a14:m>
                  <m:oMath xmlns:m="http://schemas.openxmlformats.org/officeDocument/2006/math">
                    <m:sSub>
                      <m:sSubPr>
                        <m:ctrlPr>
                          <a:rPr lang="en-US" sz="1600" b="1" i="1" smtClean="0">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𝐦</m:t>
                        </m:r>
                      </m:e>
                      <m:sub>
                        <m:sSub>
                          <m:sSubPr>
                            <m:ctrlPr>
                              <a:rPr lang="en-US" sz="1600" b="1" i="1">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𝐇</m:t>
                            </m:r>
                          </m:e>
                          <m: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sub>
                    </m:sSub>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𝟏𝟖</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𝟑𝟔</m:t>
                    </m:r>
                  </m:oMath>
                </a14:m>
                <a:r>
                  <a:rPr lang="nl-NL" sz="1600" b="1">
                    <a:solidFill>
                      <a:srgbClr val="FF0000"/>
                    </a:solidFill>
                    <a:latin typeface="+mj-lt"/>
                    <a:ea typeface="Times New Roman" panose="02020603050405020304" pitchFamily="18" charset="0"/>
                  </a:rPr>
                  <a:t> (gam)</a:t>
                </a:r>
                <a:endParaRPr lang="en-US" sz="1600">
                  <a:solidFill>
                    <a:srgbClr val="FF0000"/>
                  </a:solidFill>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6157544" y="2567107"/>
                <a:ext cx="2682657" cy="359714"/>
              </a:xfrm>
              <a:prstGeom prst="rect">
                <a:avLst/>
              </a:prstGeom>
              <a:blipFill>
                <a:blip r:embed="rId10"/>
                <a:stretch>
                  <a:fillRect t="-5085" r="-682"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508923" y="3016164"/>
                <a:ext cx="1979901" cy="425758"/>
              </a:xfrm>
              <a:prstGeom prst="rect">
                <a:avLst/>
              </a:prstGeom>
              <a:solidFill>
                <a:schemeClr val="bg1"/>
              </a:solidFill>
            </p:spPr>
            <p:txBody>
              <a:bodyPr wrap="none">
                <a:spAutoFit/>
              </a:bodyPr>
              <a:lstStyle/>
              <a:p>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𝟏𝟔</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𝟑𝟐</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6508923" y="3016164"/>
                <a:ext cx="1979901" cy="425758"/>
              </a:xfrm>
              <a:prstGeom prst="rect">
                <a:avLst/>
              </a:prstGeom>
              <a:blipFill>
                <a:blip r:embed="rId11"/>
                <a:stretch>
                  <a:fillRect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603498" y="3491096"/>
                <a:ext cx="1790747" cy="425822"/>
              </a:xfrm>
              <a:prstGeom prst="rect">
                <a:avLst/>
              </a:prstGeom>
              <a:solidFill>
                <a:schemeClr val="bg1"/>
              </a:solidFill>
            </p:spPr>
            <p:txBody>
              <a:bodyPr wrap="none">
                <a:spAutoFit/>
              </a:bodyPr>
              <a:lstStyle/>
              <a:p>
                <a:pPr algn="ctr"/>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𝐍</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9" name="Rectangle 8"/>
              <p:cNvSpPr>
                <a:spLocks noRot="1" noChangeAspect="1" noMove="1" noResize="1" noEditPoints="1" noAdjustHandles="1" noChangeArrowheads="1" noChangeShapeType="1" noTextEdit="1"/>
              </p:cNvSpPr>
              <p:nvPr/>
            </p:nvSpPr>
            <p:spPr>
              <a:xfrm>
                <a:off x="6603498" y="3491096"/>
                <a:ext cx="1790747" cy="425822"/>
              </a:xfrm>
              <a:prstGeom prst="rect">
                <a:avLst/>
              </a:prstGeom>
              <a:blipFill>
                <a:blip r:embed="rId12"/>
                <a:stretch>
                  <a:fillRect r="-340"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49567" y="4021901"/>
                <a:ext cx="2898608" cy="323165"/>
              </a:xfrm>
              <a:prstGeom prst="rect">
                <a:avLst/>
              </a:prstGeom>
              <a:solidFill>
                <a:schemeClr val="bg1"/>
              </a:solidFill>
            </p:spPr>
            <p:txBody>
              <a:bodyPr wrap="square">
                <a:spAutoFit/>
              </a:bodyPr>
              <a:lstStyle/>
              <a:p>
                <a:pPr algn="ctr"/>
                <a:r>
                  <a:rPr lang="nl-NL" sz="1500" b="1">
                    <a:solidFill>
                      <a:srgbClr val="FF0000"/>
                    </a:solidFill>
                    <a:latin typeface="+mj-lt"/>
                    <a:ea typeface="Calibri" panose="020F0502020204030204" pitchFamily="34" charset="0"/>
                  </a:rPr>
                  <a:t>m</a:t>
                </a:r>
                <a:r>
                  <a:rPr lang="nl-NL" sz="1500" b="1" baseline="-25000">
                    <a:solidFill>
                      <a:srgbClr val="FF0000"/>
                    </a:solidFill>
                    <a:latin typeface="+mj-lt"/>
                    <a:ea typeface="Calibri" panose="020F0502020204030204" pitchFamily="34" charset="0"/>
                  </a:rPr>
                  <a:t>NaCl</a:t>
                </a:r>
                <a:r>
                  <a:rPr lang="nl-NL" sz="1500" b="1">
                    <a:solidFill>
                      <a:srgbClr val="FF0000"/>
                    </a:solidFill>
                    <a:latin typeface="+mj-lt"/>
                    <a:ea typeface="Calibri" panose="020F0502020204030204" pitchFamily="34" charset="0"/>
                  </a:rPr>
                  <a:t> = 58,5 </a:t>
                </a:r>
                <a14:m>
                  <m:oMath xmlns:m="http://schemas.openxmlformats.org/officeDocument/2006/math">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nl-NL" sz="1500" b="1">
                    <a:solidFill>
                      <a:srgbClr val="FF0000"/>
                    </a:solidFill>
                    <a:latin typeface="+mj-lt"/>
                    <a:ea typeface="Times New Roman" panose="02020603050405020304" pitchFamily="18" charset="0"/>
                  </a:rPr>
                  <a:t> 0,4 = 23,4 (gam)</a:t>
                </a:r>
                <a:endParaRPr lang="en-US" sz="1500">
                  <a:solidFill>
                    <a:srgbClr val="FF0000"/>
                  </a:solidFill>
                  <a:latin typeface="+mj-lt"/>
                </a:endParaRPr>
              </a:p>
            </p:txBody>
          </p:sp>
        </mc:Choice>
        <mc:Fallback xmlns="">
          <p:sp>
            <p:nvSpPr>
              <p:cNvPr id="10" name="Rectangle 9"/>
              <p:cNvSpPr>
                <a:spLocks noRot="1" noChangeAspect="1" noMove="1" noResize="1" noEditPoints="1" noAdjustHandles="1" noChangeArrowheads="1" noChangeShapeType="1" noTextEdit="1"/>
              </p:cNvSpPr>
              <p:nvPr/>
            </p:nvSpPr>
            <p:spPr>
              <a:xfrm>
                <a:off x="6049567" y="4021901"/>
                <a:ext cx="2898608" cy="323165"/>
              </a:xfrm>
              <a:prstGeom prst="rect">
                <a:avLst/>
              </a:prstGeom>
              <a:blipFill>
                <a:blip r:embed="rId8"/>
                <a:stretch>
                  <a:fillRect l="-630" t="-3774" r="-420" b="-18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533882" y="4461030"/>
                <a:ext cx="1931363" cy="424668"/>
              </a:xfrm>
              <a:prstGeom prst="rect">
                <a:avLst/>
              </a:prstGeom>
              <a:solidFill>
                <a:schemeClr val="bg1"/>
              </a:solidFill>
            </p:spPr>
            <p:txBody>
              <a:bodyPr wrap="none">
                <a:spAutoFit/>
              </a:bodyPr>
              <a:lstStyle/>
              <a:p>
                <a:pPr algn="ctr"/>
                <a:r>
                  <a:rPr lang="nl-NL" sz="1500" b="1">
                    <a:solidFill>
                      <a:srgbClr val="FF0000"/>
                    </a:solidFill>
                    <a:latin typeface="+mj-lt"/>
                    <a:ea typeface="Calibri" panose="020F0502020204030204" pitchFamily="34" charset="0"/>
                  </a:rPr>
                  <a:t>n</a:t>
                </a:r>
                <a:r>
                  <a:rPr lang="nl-NL" sz="1500" b="1" baseline="-25000">
                    <a:solidFill>
                      <a:srgbClr val="FF0000"/>
                    </a:solidFill>
                    <a:latin typeface="+mj-lt"/>
                    <a:ea typeface="Calibri" panose="020F0502020204030204" pitchFamily="34" charset="0"/>
                  </a:rPr>
                  <a:t>Mg </a:t>
                </a:r>
                <a:r>
                  <a:rPr lang="nl-NL" sz="1500" b="1">
                    <a:solidFill>
                      <a:srgbClr val="FF0000"/>
                    </a:solidFill>
                    <a:latin typeface="+mj-lt"/>
                    <a:ea typeface="Calibri" panose="020F0502020204030204" pitchFamily="34" charset="0"/>
                  </a:rPr>
                  <a:t>= </a:t>
                </a:r>
                <a14:m>
                  <m:oMath xmlns:m="http://schemas.openxmlformats.org/officeDocument/2006/math">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𝟏𝟐</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𝟐𝟒</m:t>
                        </m:r>
                      </m:den>
                    </m:f>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Calibri" panose="020F0502020204030204" pitchFamily="34" charset="0"/>
                  </a:rPr>
                  <a:t> (mol)</a:t>
                </a:r>
                <a:endParaRPr lang="en-US" sz="1500">
                  <a:solidFill>
                    <a:srgbClr val="FF0000"/>
                  </a:solidFill>
                  <a:latin typeface="+mj-lt"/>
                </a:endParaRPr>
              </a:p>
            </p:txBody>
          </p:sp>
        </mc:Choice>
        <mc:Fallback xmlns="">
          <p:sp>
            <p:nvSpPr>
              <p:cNvPr id="12" name="Rectangle 11"/>
              <p:cNvSpPr>
                <a:spLocks noRot="1" noChangeAspect="1" noMove="1" noResize="1" noEditPoints="1" noAdjustHandles="1" noChangeArrowheads="1" noChangeShapeType="1" noTextEdit="1"/>
              </p:cNvSpPr>
              <p:nvPr/>
            </p:nvSpPr>
            <p:spPr>
              <a:xfrm>
                <a:off x="6533882" y="4461030"/>
                <a:ext cx="1931363" cy="424668"/>
              </a:xfrm>
              <a:prstGeom prst="rect">
                <a:avLst/>
              </a:prstGeom>
              <a:blipFill>
                <a:blip r:embed="rId9"/>
                <a:stretch>
                  <a:fillRect l="-315" r="-315" b="-2899"/>
                </a:stretch>
              </a:blipFill>
            </p:spPr>
            <p:txBody>
              <a:bodyPr/>
              <a:lstStyle/>
              <a:p>
                <a:r>
                  <a:rPr lang="en-US">
                    <a:noFill/>
                  </a:rPr>
                  <a:t> </a:t>
                </a:r>
              </a:p>
            </p:txBody>
          </p:sp>
        </mc:Fallback>
      </mc:AlternateContent>
    </p:spTree>
    <p:extLst>
      <p:ext uri="{BB962C8B-B14F-4D97-AF65-F5344CB8AC3E}">
        <p14:creationId xmlns:p14="http://schemas.microsoft.com/office/powerpoint/2010/main" val="629689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29" grpId="0" animBg="1"/>
      <p:bldP spid="30" grpId="0" animBg="1"/>
      <p:bldP spid="31" grpId="0" animBg="1"/>
      <p:bldP spid="32" grpId="0" animBg="1"/>
      <p:bldP spid="47" grpId="0" animBg="1"/>
      <p:bldP spid="48" grpId="0" animBg="1"/>
      <p:bldP spid="49" grpId="0" animBg="1"/>
      <p:bldP spid="50" grpId="0" animBg="1"/>
      <p:bldP spid="51" grpId="0" animBg="1"/>
      <p:bldP spid="7" grpId="0" animBg="1"/>
      <p:bldP spid="8" grpId="0" animBg="1"/>
      <p:bldP spid="9" grpId="0" animBg="1"/>
      <p:bldP spid="10"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02635" y="1629742"/>
            <a:ext cx="6948252" cy="369332"/>
          </a:xfrm>
          <a:prstGeom prst="rect">
            <a:avLst/>
          </a:prstGeom>
        </p:spPr>
        <p:txBody>
          <a:bodyPr wrap="square">
            <a:spAutoFit/>
          </a:bodyPr>
          <a:lstStyle/>
          <a:p>
            <a:pPr algn="ctr">
              <a:spcBef>
                <a:spcPts val="300"/>
              </a:spcBef>
            </a:pPr>
            <a:r>
              <a:rPr lang="nl-NL" sz="1800" b="1">
                <a:solidFill>
                  <a:srgbClr val="FF0000"/>
                </a:solidFill>
                <a:latin typeface="+mj-lt"/>
                <a:ea typeface="Calibri" panose="020F0502020204030204" pitchFamily="34" charset="0"/>
                <a:cs typeface="Times New Roman" panose="02020603050405020304" pitchFamily="18" charset="0"/>
              </a:rPr>
              <a:t>Bài tập 4</a:t>
            </a:r>
            <a:r>
              <a:rPr lang="nl-NL" sz="1800" b="1">
                <a:solidFill>
                  <a:srgbClr val="FF0000"/>
                </a:solidFill>
                <a:ea typeface="Calibri" panose="020F0502020204030204" pitchFamily="34" charset="0"/>
                <a:cs typeface="Times New Roman" panose="02020603050405020304" pitchFamily="18" charset="0"/>
              </a:rPr>
              <a:t>. </a:t>
            </a:r>
            <a:r>
              <a:rPr lang="nl-NL" sz="1800">
                <a:ea typeface="Calibri" panose="020F0502020204030204" pitchFamily="34" charset="0"/>
                <a:cs typeface="Times New Roman" panose="02020603050405020304" pitchFamily="18" charset="0"/>
              </a:rPr>
              <a:t>Hoàn thành những thông tin còn thiếu trong bảng sau:</a:t>
            </a:r>
            <a:endParaRPr lang="en-US" sz="1800">
              <a:ea typeface="Calibri" panose="020F0502020204030204" pitchFamily="34" charset="0"/>
              <a:cs typeface="Times New Roman" panose="02020603050405020304" pitchFamily="18"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116270532"/>
              </p:ext>
            </p:extLst>
          </p:nvPr>
        </p:nvGraphicFramePr>
        <p:xfrm>
          <a:off x="840170" y="2265265"/>
          <a:ext cx="7485205" cy="2215500"/>
        </p:xfrm>
        <a:graphic>
          <a:graphicData uri="http://schemas.openxmlformats.org/drawingml/2006/table">
            <a:tbl>
              <a:tblPr firstRow="1" firstCol="1" bandRow="1">
                <a:tableStyleId>{5940675A-B579-460E-94D1-54222C63F5DA}</a:tableStyleId>
              </a:tblPr>
              <a:tblGrid>
                <a:gridCol w="1497041">
                  <a:extLst>
                    <a:ext uri="{9D8B030D-6E8A-4147-A177-3AD203B41FA5}">
                      <a16:colId xmlns:a16="http://schemas.microsoft.com/office/drawing/2014/main" val="499388288"/>
                    </a:ext>
                  </a:extLst>
                </a:gridCol>
                <a:gridCol w="1497041">
                  <a:extLst>
                    <a:ext uri="{9D8B030D-6E8A-4147-A177-3AD203B41FA5}">
                      <a16:colId xmlns:a16="http://schemas.microsoft.com/office/drawing/2014/main" val="1066479629"/>
                    </a:ext>
                  </a:extLst>
                </a:gridCol>
                <a:gridCol w="1497041">
                  <a:extLst>
                    <a:ext uri="{9D8B030D-6E8A-4147-A177-3AD203B41FA5}">
                      <a16:colId xmlns:a16="http://schemas.microsoft.com/office/drawing/2014/main" val="2652409307"/>
                    </a:ext>
                  </a:extLst>
                </a:gridCol>
                <a:gridCol w="1497041">
                  <a:extLst>
                    <a:ext uri="{9D8B030D-6E8A-4147-A177-3AD203B41FA5}">
                      <a16:colId xmlns:a16="http://schemas.microsoft.com/office/drawing/2014/main" val="3244354961"/>
                    </a:ext>
                  </a:extLst>
                </a:gridCol>
                <a:gridCol w="1497041">
                  <a:extLst>
                    <a:ext uri="{9D8B030D-6E8A-4147-A177-3AD203B41FA5}">
                      <a16:colId xmlns:a16="http://schemas.microsoft.com/office/drawing/2014/main" val="156393426"/>
                    </a:ext>
                  </a:extLst>
                </a:gridCol>
              </a:tblGrid>
              <a:tr h="443100">
                <a:tc rowSpan="2">
                  <a:txBody>
                    <a:bodyPr/>
                    <a:lstStyle/>
                    <a:p>
                      <a:pPr algn="ctr">
                        <a:lnSpc>
                          <a:spcPct val="100000"/>
                        </a:lnSpc>
                        <a:spcBef>
                          <a:spcPts val="300"/>
                        </a:spcBef>
                        <a:spcAft>
                          <a:spcPts val="0"/>
                        </a:spcAft>
                      </a:pPr>
                      <a:r>
                        <a:rPr lang="nl-NL" sz="1800">
                          <a:solidFill>
                            <a:srgbClr val="000000"/>
                          </a:solidFill>
                          <a:effectLst/>
                        </a:rPr>
                        <a:t>Chất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gridSpan="4">
                  <a:txBody>
                    <a:bodyPr/>
                    <a:lstStyle/>
                    <a:p>
                      <a:pPr algn="ctr">
                        <a:lnSpc>
                          <a:spcPct val="100000"/>
                        </a:lnSpc>
                        <a:spcBef>
                          <a:spcPts val="300"/>
                        </a:spcBef>
                        <a:spcAft>
                          <a:spcPts val="0"/>
                        </a:spcAft>
                      </a:pPr>
                      <a:r>
                        <a:rPr lang="nl-NL" sz="1800">
                          <a:solidFill>
                            <a:srgbClr val="000000"/>
                          </a:solidFill>
                          <a:effectLst/>
                        </a:rPr>
                        <a:t>Các đại lượng (đơn vị)</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981561"/>
                  </a:ext>
                </a:extLst>
              </a:tr>
              <a:tr h="443100">
                <a:tc vMerge="1">
                  <a:txBody>
                    <a:bodyPr/>
                    <a:lstStyle/>
                    <a:p>
                      <a:endParaRPr lang="en-US"/>
                    </a:p>
                  </a:txBody>
                  <a:tcPr/>
                </a:tc>
                <a:tc>
                  <a:txBody>
                    <a:bodyPr/>
                    <a:lstStyle/>
                    <a:p>
                      <a:pPr algn="ctr">
                        <a:lnSpc>
                          <a:spcPct val="100000"/>
                        </a:lnSpc>
                        <a:spcBef>
                          <a:spcPts val="300"/>
                        </a:spcBef>
                        <a:spcAft>
                          <a:spcPts val="0"/>
                        </a:spcAft>
                      </a:pPr>
                      <a:r>
                        <a:rPr lang="nl-NL" sz="1800">
                          <a:solidFill>
                            <a:srgbClr val="000000"/>
                          </a:solidFill>
                          <a:effectLst/>
                        </a:rPr>
                        <a:t>M (g/mol)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n (mol)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m (g)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V (l) (đktc)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55027919"/>
                  </a:ext>
                </a:extLst>
              </a:tr>
              <a:tr h="443100">
                <a:tc>
                  <a:txBody>
                    <a:bodyPr/>
                    <a:lstStyle/>
                    <a:p>
                      <a:pPr algn="ctr">
                        <a:lnSpc>
                          <a:spcPct val="100000"/>
                        </a:lnSpc>
                        <a:spcBef>
                          <a:spcPts val="300"/>
                        </a:spcBef>
                        <a:spcAft>
                          <a:spcPts val="0"/>
                        </a:spcAft>
                      </a:pPr>
                      <a:r>
                        <a:rPr lang="nl-NL" sz="1800">
                          <a:solidFill>
                            <a:srgbClr val="000000"/>
                          </a:solidFill>
                          <a:effectLst/>
                        </a:rPr>
                        <a:t>CO</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17,6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29493328"/>
                  </a:ext>
                </a:extLst>
              </a:tr>
              <a:tr h="443100">
                <a:tc>
                  <a:txBody>
                    <a:bodyPr/>
                    <a:lstStyle/>
                    <a:p>
                      <a:pPr algn="ctr">
                        <a:lnSpc>
                          <a:spcPct val="100000"/>
                        </a:lnSpc>
                        <a:spcBef>
                          <a:spcPts val="300"/>
                        </a:spcBef>
                        <a:spcAft>
                          <a:spcPts val="0"/>
                        </a:spcAft>
                      </a:pPr>
                      <a:r>
                        <a:rPr lang="nl-NL" sz="1800">
                          <a:solidFill>
                            <a:srgbClr val="000000"/>
                          </a:solidFill>
                          <a:effectLst/>
                        </a:rPr>
                        <a:t>N</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4,958</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198167389"/>
                  </a:ext>
                </a:extLst>
              </a:tr>
              <a:tr h="443100">
                <a:tc>
                  <a:txBody>
                    <a:bodyPr/>
                    <a:lstStyle/>
                    <a:p>
                      <a:pPr algn="ctr">
                        <a:lnSpc>
                          <a:spcPct val="100000"/>
                        </a:lnSpc>
                        <a:spcBef>
                          <a:spcPts val="300"/>
                        </a:spcBef>
                        <a:spcAft>
                          <a:spcPts val="0"/>
                        </a:spcAft>
                      </a:pPr>
                      <a:r>
                        <a:rPr lang="nl-NL" sz="1800">
                          <a:solidFill>
                            <a:srgbClr val="000000"/>
                          </a:solidFill>
                          <a:effectLst/>
                        </a:rPr>
                        <a:t>H</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0,5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085996188"/>
                  </a:ext>
                </a:extLst>
              </a:tr>
            </a:tbl>
          </a:graphicData>
        </a:graphic>
      </p:graphicFrame>
      <p:sp>
        <p:nvSpPr>
          <p:cNvPr id="27" name="Rectangle 26"/>
          <p:cNvSpPr/>
          <p:nvPr/>
        </p:nvSpPr>
        <p:spPr>
          <a:xfrm>
            <a:off x="2863019" y="3625352"/>
            <a:ext cx="441147"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28</a:t>
            </a:r>
            <a:endParaRPr lang="en-US" sz="1800">
              <a:solidFill>
                <a:srgbClr val="FF0000"/>
              </a:solidFill>
              <a:latin typeface="+mj-lt"/>
            </a:endParaRPr>
          </a:p>
        </p:txBody>
      </p:sp>
      <p:sp>
        <p:nvSpPr>
          <p:cNvPr id="30" name="Rectangle 29"/>
          <p:cNvSpPr/>
          <p:nvPr/>
        </p:nvSpPr>
        <p:spPr>
          <a:xfrm>
            <a:off x="2927139" y="4069176"/>
            <a:ext cx="31290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2</a:t>
            </a:r>
            <a:endParaRPr lang="en-US" sz="1800">
              <a:solidFill>
                <a:srgbClr val="FF0000"/>
              </a:solidFill>
              <a:latin typeface="+mj-lt"/>
            </a:endParaRPr>
          </a:p>
        </p:txBody>
      </p:sp>
      <p:sp>
        <p:nvSpPr>
          <p:cNvPr id="31" name="Rectangle 30"/>
          <p:cNvSpPr/>
          <p:nvPr/>
        </p:nvSpPr>
        <p:spPr>
          <a:xfrm>
            <a:off x="4324128" y="3174495"/>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0,4</a:t>
            </a:r>
            <a:endParaRPr lang="en-US" sz="1800">
              <a:solidFill>
                <a:srgbClr val="FF0000"/>
              </a:solidFill>
              <a:latin typeface="+mj-lt"/>
            </a:endParaRPr>
          </a:p>
        </p:txBody>
      </p:sp>
      <p:sp>
        <p:nvSpPr>
          <p:cNvPr id="32" name="Rectangle 31"/>
          <p:cNvSpPr/>
          <p:nvPr/>
        </p:nvSpPr>
        <p:spPr>
          <a:xfrm>
            <a:off x="4324128" y="3625352"/>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0,2</a:t>
            </a:r>
            <a:endParaRPr lang="en-US" sz="1800">
              <a:solidFill>
                <a:srgbClr val="FF0000"/>
              </a:solidFill>
              <a:latin typeface="+mj-lt"/>
            </a:endParaRPr>
          </a:p>
        </p:txBody>
      </p:sp>
      <p:sp>
        <p:nvSpPr>
          <p:cNvPr id="47" name="Rectangle 46"/>
          <p:cNvSpPr/>
          <p:nvPr/>
        </p:nvSpPr>
        <p:spPr>
          <a:xfrm>
            <a:off x="5817298" y="3625352"/>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5,6</a:t>
            </a:r>
            <a:endParaRPr lang="en-US" sz="1800">
              <a:solidFill>
                <a:srgbClr val="FF0000"/>
              </a:solidFill>
              <a:latin typeface="+mj-lt"/>
            </a:endParaRPr>
          </a:p>
        </p:txBody>
      </p:sp>
      <p:sp>
        <p:nvSpPr>
          <p:cNvPr id="48" name="Rectangle 47"/>
          <p:cNvSpPr/>
          <p:nvPr/>
        </p:nvSpPr>
        <p:spPr>
          <a:xfrm>
            <a:off x="5888201" y="4076209"/>
            <a:ext cx="31290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1</a:t>
            </a:r>
            <a:endParaRPr lang="en-US" sz="1800">
              <a:solidFill>
                <a:srgbClr val="FF0000"/>
              </a:solidFill>
              <a:latin typeface="+mj-lt"/>
            </a:endParaRPr>
          </a:p>
        </p:txBody>
      </p:sp>
      <p:sp>
        <p:nvSpPr>
          <p:cNvPr id="49" name="Rectangle 48"/>
          <p:cNvSpPr/>
          <p:nvPr/>
        </p:nvSpPr>
        <p:spPr>
          <a:xfrm>
            <a:off x="7089094" y="3188349"/>
            <a:ext cx="961793" cy="369332"/>
          </a:xfrm>
          <a:prstGeom prst="rect">
            <a:avLst/>
          </a:prstGeom>
          <a:solidFill>
            <a:schemeClr val="bg1"/>
          </a:solidFill>
        </p:spPr>
        <p:txBody>
          <a:bodyPr wrap="square">
            <a:spAutoFit/>
          </a:bodyPr>
          <a:lstStyle/>
          <a:p>
            <a:pPr algn="ctr"/>
            <a:r>
              <a:rPr lang="nl-NL" sz="1800" b="1">
                <a:solidFill>
                  <a:srgbClr val="FF0000"/>
                </a:solidFill>
                <a:latin typeface="+mj-lt"/>
                <a:ea typeface="Calibri" panose="020F0502020204030204" pitchFamily="34" charset="0"/>
              </a:rPr>
              <a:t>9,916</a:t>
            </a:r>
            <a:endParaRPr lang="en-US" sz="1800">
              <a:solidFill>
                <a:srgbClr val="FF0000"/>
              </a:solidFill>
              <a:latin typeface="+mj-lt"/>
            </a:endParaRPr>
          </a:p>
        </p:txBody>
      </p:sp>
      <p:sp>
        <p:nvSpPr>
          <p:cNvPr id="51" name="Rectangle 50"/>
          <p:cNvSpPr/>
          <p:nvPr/>
        </p:nvSpPr>
        <p:spPr>
          <a:xfrm>
            <a:off x="2863020" y="3174495"/>
            <a:ext cx="44114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44</a:t>
            </a:r>
            <a:endParaRPr lang="en-US" sz="1800">
              <a:solidFill>
                <a:srgbClr val="FF0000"/>
              </a:solidFill>
              <a:latin typeface="+mj-lt"/>
            </a:endParaRPr>
          </a:p>
        </p:txBody>
      </p:sp>
      <p:sp>
        <p:nvSpPr>
          <p:cNvPr id="52" name="Rectangle 51"/>
          <p:cNvSpPr/>
          <p:nvPr/>
        </p:nvSpPr>
        <p:spPr>
          <a:xfrm>
            <a:off x="7089093" y="4076103"/>
            <a:ext cx="961793" cy="369332"/>
          </a:xfrm>
          <a:prstGeom prst="rect">
            <a:avLst/>
          </a:prstGeom>
          <a:solidFill>
            <a:schemeClr val="bg1"/>
          </a:solidFill>
        </p:spPr>
        <p:txBody>
          <a:bodyPr wrap="square">
            <a:spAutoFit/>
          </a:bodyPr>
          <a:lstStyle/>
          <a:p>
            <a:pPr algn="ctr"/>
            <a:r>
              <a:rPr lang="nl-NL" sz="1800" b="1">
                <a:solidFill>
                  <a:srgbClr val="FF0000"/>
                </a:solidFill>
                <a:latin typeface="+mj-lt"/>
                <a:ea typeface="Calibri" panose="020F0502020204030204" pitchFamily="34" charset="0"/>
              </a:rPr>
              <a:t>12,395</a:t>
            </a:r>
            <a:endParaRPr lang="en-US" sz="1800">
              <a:solidFill>
                <a:srgbClr val="FF0000"/>
              </a:solidFill>
              <a:latin typeface="+mj-lt"/>
            </a:endParaRPr>
          </a:p>
        </p:txBody>
      </p:sp>
    </p:spTree>
    <p:extLst>
      <p:ext uri="{BB962C8B-B14F-4D97-AF65-F5344CB8AC3E}">
        <p14:creationId xmlns:p14="http://schemas.microsoft.com/office/powerpoint/2010/main" val="66675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animBg="1"/>
      <p:bldP spid="30" grpId="0" animBg="1"/>
      <p:bldP spid="31" grpId="0" animBg="1"/>
      <p:bldP spid="32" grpId="0" animBg="1"/>
      <p:bldP spid="47" grpId="0" animBg="1"/>
      <p:bldP spid="48" grpId="0" animBg="1"/>
      <p:bldP spid="49" grpId="0" animBg="1"/>
      <p:bldP spid="51" grpId="0" animBg="1"/>
      <p:bldP spid="5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Rectangle 49"/>
          <p:cNvSpPr/>
          <p:nvPr/>
        </p:nvSpPr>
        <p:spPr>
          <a:xfrm>
            <a:off x="800316" y="1749605"/>
            <a:ext cx="7552888" cy="1338828"/>
          </a:xfrm>
          <a:prstGeom prst="rect">
            <a:avLst/>
          </a:prstGeom>
        </p:spPr>
        <p:txBody>
          <a:bodyPr wrap="square">
            <a:spAutoFit/>
          </a:bodyPr>
          <a:lstStyle/>
          <a:p>
            <a:pPr algn="just">
              <a:lnSpc>
                <a:spcPct val="150000"/>
              </a:lnSpc>
            </a:pPr>
            <a:r>
              <a:rPr lang="nl-NL" sz="1800" b="1">
                <a:solidFill>
                  <a:srgbClr val="FF0000"/>
                </a:solidFill>
                <a:latin typeface="+mj-lt"/>
                <a:ea typeface="Calibri" panose="020F0502020204030204" pitchFamily="34" charset="0"/>
                <a:cs typeface="Times New Roman" panose="02020603050405020304" pitchFamily="18" charset="0"/>
              </a:rPr>
              <a:t>Bài tập 5. </a:t>
            </a:r>
            <a:r>
              <a:rPr lang="nl-NL" sz="1800">
                <a:latin typeface="+mj-lt"/>
              </a:rPr>
              <a:t>Có ba quả bóng bay giống nhau về kích thước và khối lượng. Lần lượt bơm cùng thể tích mỗi khí H</a:t>
            </a:r>
            <a:r>
              <a:rPr lang="nl-NL" sz="1800" baseline="-25000">
                <a:latin typeface="+mj-lt"/>
              </a:rPr>
              <a:t>2</a:t>
            </a:r>
            <a:r>
              <a:rPr lang="nl-NL" sz="1800">
                <a:latin typeface="+mj-lt"/>
              </a:rPr>
              <a:t>, CO</a:t>
            </a:r>
            <a:r>
              <a:rPr lang="nl-NL" sz="1800" baseline="-25000">
                <a:latin typeface="+mj-lt"/>
              </a:rPr>
              <a:t>2</a:t>
            </a:r>
            <a:r>
              <a:rPr lang="nl-NL" sz="1800">
                <a:latin typeface="+mj-lt"/>
              </a:rPr>
              <a:t>, O</a:t>
            </a:r>
            <a:r>
              <a:rPr lang="nl-NL" sz="1800" baseline="-25000">
                <a:latin typeface="+mj-lt"/>
              </a:rPr>
              <a:t>2</a:t>
            </a:r>
            <a:r>
              <a:rPr lang="nl-NL" sz="1800">
                <a:latin typeface="+mj-lt"/>
              </a:rPr>
              <a:t> vào từng quả bóng bay trên. Điều gì sẽ xảy ra khi thả ba quả bóng bay đó trong không khí?</a:t>
            </a:r>
            <a:endParaRPr lang="en-US" sz="1800">
              <a:latin typeface="+mj-lt"/>
            </a:endParaRPr>
          </a:p>
        </p:txBody>
      </p:sp>
      <p:sp>
        <p:nvSpPr>
          <p:cNvPr id="2" name="Rectangle 1"/>
          <p:cNvSpPr/>
          <p:nvPr/>
        </p:nvSpPr>
        <p:spPr>
          <a:xfrm>
            <a:off x="2114115" y="3369302"/>
            <a:ext cx="4925291" cy="872034"/>
          </a:xfrm>
          <a:prstGeom prst="rect">
            <a:avLst/>
          </a:prstGeom>
        </p:spPr>
        <p:txBody>
          <a:bodyPr wrap="square">
            <a:spAutoFit/>
          </a:bodyPr>
          <a:lstStyle/>
          <a:p>
            <a:pPr algn="ctr">
              <a:lnSpc>
                <a:spcPct val="150000"/>
              </a:lnSpc>
              <a:spcBef>
                <a:spcPts val="300"/>
              </a:spcBef>
            </a:pPr>
            <a:r>
              <a:rPr lang="en-US" sz="1800">
                <a:latin typeface="+mj-lt"/>
                <a:ea typeface="Calibri" panose="020F0502020204030204" pitchFamily="34" charset="0"/>
                <a:cs typeface="Times New Roman" panose="02020603050405020304" pitchFamily="18" charset="0"/>
              </a:rPr>
              <a:t>Quả bóng bay được bơm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sẽ bay trong không khí (vì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nhẹ hơn không khí)</a:t>
            </a:r>
            <a:endParaRPr lang="en-US" sz="1800">
              <a:effectLst/>
              <a:latin typeface="+mj-lt"/>
              <a:ea typeface="Calibri" panose="020F0502020204030204" pitchFamily="34" charset="0"/>
              <a:cs typeface="Times New Roman" panose="02020603050405020304" pitchFamily="18" charset="0"/>
            </a:endParaRPr>
          </a:p>
        </p:txBody>
      </p:sp>
      <p:sp>
        <p:nvSpPr>
          <p:cNvPr id="53" name="Right Arrow 52"/>
          <p:cNvSpPr/>
          <p:nvPr/>
        </p:nvSpPr>
        <p:spPr>
          <a:xfrm>
            <a:off x="1546707" y="3613803"/>
            <a:ext cx="460439" cy="434328"/>
          </a:xfrm>
          <a:prstGeom prst="rightArrow">
            <a:avLst/>
          </a:prstGeom>
          <a:solidFill>
            <a:srgbClr val="009999"/>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38914" name="Picture 2" descr="https://o.remove.bg/downloads/ae74397e-e2f8-491e-ae24-25dcfa246edd/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957" y="3690664"/>
            <a:ext cx="1242298" cy="144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385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anim calcmode="lin" valueType="num">
                                      <p:cBhvr>
                                        <p:cTn id="8" dur="500" fill="hold"/>
                                        <p:tgtEl>
                                          <p:spTgt spid="50"/>
                                        </p:tgtEl>
                                        <p:attrNameLst>
                                          <p:attrName>ppt_x</p:attrName>
                                        </p:attrNameLst>
                                      </p:cBhvr>
                                      <p:tavLst>
                                        <p:tav tm="0">
                                          <p:val>
                                            <p:strVal val="#ppt_x"/>
                                          </p:val>
                                        </p:tav>
                                        <p:tav tm="100000">
                                          <p:val>
                                            <p:strVal val="#ppt_x"/>
                                          </p:val>
                                        </p:tav>
                                      </p:tavLst>
                                    </p:anim>
                                    <p:anim calcmode="lin" valueType="num">
                                      <p:cBhvr>
                                        <p:cTn id="9"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p:bldP spid="5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grpSp>
        <p:nvGrpSpPr>
          <p:cNvPr id="12" name="Group 11"/>
          <p:cNvGrpSpPr/>
          <p:nvPr/>
        </p:nvGrpSpPr>
        <p:grpSpPr>
          <a:xfrm>
            <a:off x="6127258" y="1389175"/>
            <a:ext cx="2392727" cy="3174742"/>
            <a:chOff x="6127258" y="1389175"/>
            <a:chExt cx="2392727" cy="3174742"/>
          </a:xfrm>
        </p:grpSpPr>
        <p:sp>
          <p:nvSpPr>
            <p:cNvPr id="1637" name="Google Shape;1637;p64"/>
            <p:cNvSpPr/>
            <p:nvPr/>
          </p:nvSpPr>
          <p:spPr>
            <a:xfrm>
              <a:off x="61272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Đọc trước </a:t>
              </a:r>
              <a:r>
                <a:rPr lang="fr-FR" sz="1800" b="1" i="1"/>
                <a:t>Bài 5: Tính theo phương trình hóa học</a:t>
              </a:r>
              <a:endParaRPr sz="1800" b="1"/>
            </a:p>
          </p:txBody>
        </p:sp>
        <p:grpSp>
          <p:nvGrpSpPr>
            <p:cNvPr id="1645" name="Google Shape;1645;p64"/>
            <p:cNvGrpSpPr/>
            <p:nvPr/>
          </p:nvGrpSpPr>
          <p:grpSpPr>
            <a:xfrm>
              <a:off x="7427185" y="1389175"/>
              <a:ext cx="1092800" cy="1182350"/>
              <a:chOff x="2968638" y="3728200"/>
              <a:chExt cx="1092800" cy="1182350"/>
            </a:xfrm>
          </p:grpSpPr>
          <p:sp>
            <p:nvSpPr>
              <p:cNvPr id="1646" name="Google Shape;1646;p64"/>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4"/>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4"/>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4"/>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4"/>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4"/>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4"/>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4"/>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4"/>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4"/>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4"/>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4"/>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4"/>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Group 9"/>
          <p:cNvGrpSpPr/>
          <p:nvPr/>
        </p:nvGrpSpPr>
        <p:grpSpPr>
          <a:xfrm>
            <a:off x="3423808" y="1560626"/>
            <a:ext cx="2296383" cy="2687600"/>
            <a:chOff x="3423808" y="1560626"/>
            <a:chExt cx="2296383" cy="2687600"/>
          </a:xfrm>
        </p:grpSpPr>
        <p:sp>
          <p:nvSpPr>
            <p:cNvPr id="1636" name="Google Shape;1636;p64"/>
            <p:cNvSpPr/>
            <p:nvPr/>
          </p:nvSpPr>
          <p:spPr>
            <a:xfrm>
              <a:off x="3423808" y="1560626"/>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Làm bài tập trong SBT KHTN 8</a:t>
              </a:r>
              <a:endParaRPr sz="1800"/>
            </a:p>
          </p:txBody>
        </p:sp>
        <p:grpSp>
          <p:nvGrpSpPr>
            <p:cNvPr id="1659" name="Google Shape;1659;p64"/>
            <p:cNvGrpSpPr/>
            <p:nvPr/>
          </p:nvGrpSpPr>
          <p:grpSpPr>
            <a:xfrm>
              <a:off x="4084550" y="3624626"/>
              <a:ext cx="974888" cy="623600"/>
              <a:chOff x="4620213" y="358500"/>
              <a:chExt cx="974888" cy="623600"/>
            </a:xfrm>
          </p:grpSpPr>
          <p:sp>
            <p:nvSpPr>
              <p:cNvPr id="1660" name="Google Shape;1660;p64"/>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64"/>
              <p:cNvGrpSpPr/>
              <p:nvPr/>
            </p:nvGrpSpPr>
            <p:grpSpPr>
              <a:xfrm>
                <a:off x="4620213" y="358500"/>
                <a:ext cx="959550" cy="623600"/>
                <a:chOff x="406275" y="547500"/>
                <a:chExt cx="959550" cy="623600"/>
              </a:xfrm>
            </p:grpSpPr>
            <p:sp>
              <p:nvSpPr>
                <p:cNvPr id="1662" name="Google Shape;1662;p64"/>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4"/>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4"/>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 name="Group 8"/>
          <p:cNvGrpSpPr/>
          <p:nvPr/>
        </p:nvGrpSpPr>
        <p:grpSpPr>
          <a:xfrm>
            <a:off x="720358" y="1508950"/>
            <a:ext cx="2296383" cy="3054967"/>
            <a:chOff x="720358" y="1508950"/>
            <a:chExt cx="2296383" cy="3054967"/>
          </a:xfrm>
        </p:grpSpPr>
        <p:sp>
          <p:nvSpPr>
            <p:cNvPr id="1635" name="Google Shape;1635;p64"/>
            <p:cNvSpPr/>
            <p:nvPr/>
          </p:nvSpPr>
          <p:spPr>
            <a:xfrm>
              <a:off x="7203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Ôn lại kiến thức </a:t>
              </a:r>
            </a:p>
            <a:p>
              <a:pPr lvl="0" algn="ctr">
                <a:lnSpc>
                  <a:spcPct val="150000"/>
                </a:lnSpc>
              </a:pPr>
              <a:r>
                <a:rPr lang="fr-FR" sz="1800"/>
                <a:t>đã học</a:t>
              </a:r>
              <a:endParaRPr sz="1800"/>
            </a:p>
          </p:txBody>
        </p:sp>
        <p:grpSp>
          <p:nvGrpSpPr>
            <p:cNvPr id="1665" name="Google Shape;1665;p64"/>
            <p:cNvGrpSpPr/>
            <p:nvPr/>
          </p:nvGrpSpPr>
          <p:grpSpPr>
            <a:xfrm>
              <a:off x="1390188" y="1508950"/>
              <a:ext cx="956150" cy="1062588"/>
              <a:chOff x="5117700" y="3973625"/>
              <a:chExt cx="956150" cy="1062588"/>
            </a:xfrm>
          </p:grpSpPr>
          <p:sp>
            <p:nvSpPr>
              <p:cNvPr id="1666" name="Google Shape;1666;p64"/>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4"/>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4"/>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4"/>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4"/>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4"/>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4"/>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4"/>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4"/>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4"/>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4"/>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4"/>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4"/>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4"/>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4"/>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4"/>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4"/>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4"/>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4"/>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4"/>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4"/>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4"/>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4"/>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4"/>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05" name="Google Shape;1705;p64"/>
          <p:cNvGrpSpPr/>
          <p:nvPr/>
        </p:nvGrpSpPr>
        <p:grpSpPr>
          <a:xfrm>
            <a:off x="889439" y="590888"/>
            <a:ext cx="320453" cy="409255"/>
            <a:chOff x="5905475" y="2032050"/>
            <a:chExt cx="454350" cy="580175"/>
          </a:xfrm>
        </p:grpSpPr>
        <p:sp>
          <p:nvSpPr>
            <p:cNvPr id="1706" name="Google Shape;1706;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64"/>
          <p:cNvGrpSpPr/>
          <p:nvPr/>
        </p:nvGrpSpPr>
        <p:grpSpPr>
          <a:xfrm>
            <a:off x="5467000" y="4410889"/>
            <a:ext cx="244304" cy="306056"/>
            <a:chOff x="7249250" y="2312150"/>
            <a:chExt cx="433317" cy="542846"/>
          </a:xfrm>
        </p:grpSpPr>
        <p:sp>
          <p:nvSpPr>
            <p:cNvPr id="1713" name="Google Shape;1713;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Title 1"/>
          <p:cNvSpPr>
            <a:spLocks noGrp="1"/>
          </p:cNvSpPr>
          <p:nvPr>
            <p:ph type="title"/>
          </p:nvPr>
        </p:nvSpPr>
        <p:spPr>
          <a:xfrm>
            <a:off x="719999" y="522422"/>
            <a:ext cx="7704000" cy="572700"/>
          </a:xfrm>
        </p:spPr>
        <p:txBody>
          <a:bodyPr anchor="ctr"/>
          <a:lstStyle/>
          <a:p>
            <a:pPr>
              <a:lnSpc>
                <a:spcPct val="100000"/>
              </a:lnSpc>
            </a:pPr>
            <a:r>
              <a:rPr lang="en-US" sz="3200" b="1">
                <a:solidFill>
                  <a:schemeClr val="tx2"/>
                </a:solidFill>
                <a:latin typeface="+mj-lt"/>
              </a:rPr>
              <a:t>HƯỚNG DẪN VỀ NHÀ</a:t>
            </a:r>
            <a:endParaRPr lang="en-US" sz="3200" b="1" dirty="0">
              <a:solidFill>
                <a:schemeClr val="tx2"/>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70" name="Google Shape;970;p53"/>
          <p:cNvGrpSpPr/>
          <p:nvPr/>
        </p:nvGrpSpPr>
        <p:grpSpPr>
          <a:xfrm>
            <a:off x="7258475" y="3579900"/>
            <a:ext cx="938366" cy="1023697"/>
            <a:chOff x="5117700" y="3973625"/>
            <a:chExt cx="956150" cy="1062588"/>
          </a:xfrm>
        </p:grpSpPr>
        <p:sp>
          <p:nvSpPr>
            <p:cNvPr id="971" name="Google Shape;971;p53"/>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3"/>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3"/>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3"/>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3"/>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3"/>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3"/>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3"/>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3"/>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3"/>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3"/>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3"/>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3"/>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3"/>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3"/>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3"/>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3"/>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3"/>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3"/>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3"/>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3"/>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3"/>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3"/>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3"/>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53"/>
          <p:cNvGrpSpPr/>
          <p:nvPr/>
        </p:nvGrpSpPr>
        <p:grpSpPr>
          <a:xfrm>
            <a:off x="732511" y="3069761"/>
            <a:ext cx="790572" cy="1180997"/>
            <a:chOff x="4526725" y="5632238"/>
            <a:chExt cx="659800" cy="966288"/>
          </a:xfrm>
        </p:grpSpPr>
        <p:sp>
          <p:nvSpPr>
            <p:cNvPr id="996" name="Google Shape;996;p53"/>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3"/>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3"/>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3"/>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3"/>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3"/>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3"/>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3"/>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3"/>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3"/>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3"/>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3"/>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3"/>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3"/>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3"/>
          <p:cNvGrpSpPr/>
          <p:nvPr/>
        </p:nvGrpSpPr>
        <p:grpSpPr>
          <a:xfrm>
            <a:off x="761970" y="1501913"/>
            <a:ext cx="281652" cy="359650"/>
            <a:chOff x="5905475" y="2032050"/>
            <a:chExt cx="454350" cy="580175"/>
          </a:xfrm>
        </p:grpSpPr>
        <p:sp>
          <p:nvSpPr>
            <p:cNvPr id="1011" name="Google Shape;1011;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a16="http://schemas.microsoft.com/office/drawing/2014/main" id="{F382605D-8CD3-44BE-AC1B-6FF362FEC183}"/>
              </a:ext>
            </a:extLst>
          </p:cNvPr>
          <p:cNvSpPr txBox="1"/>
          <p:nvPr/>
        </p:nvSpPr>
        <p:spPr>
          <a:xfrm>
            <a:off x="1566072" y="1627307"/>
            <a:ext cx="5996501" cy="1846659"/>
          </a:xfrm>
          <a:prstGeom prst="rect">
            <a:avLst/>
          </a:prstGeom>
        </p:spPr>
        <p:txBody>
          <a:bodyPr wrap="square" lIns="0" tIns="0" rIns="0" bIns="0" rtlCol="0" anchor="t">
            <a:spAutoFit/>
          </a:bodyPr>
          <a:lstStyle/>
          <a:p>
            <a:pPr algn="ctr">
              <a:lnSpc>
                <a:spcPct val="150000"/>
              </a:lnSpc>
            </a:pPr>
            <a:r>
              <a:rPr lang="en-US" sz="4200" b="1">
                <a:solidFill>
                  <a:schemeClr val="bg1"/>
                </a:solidFill>
                <a:latin typeface="Arial" panose="020B0604020202020204" pitchFamily="34" charset="0"/>
                <a:cs typeface="Arial" panose="020B0604020202020204" pitchFamily="34" charset="0"/>
              </a:rPr>
              <a:t>CẢM ƠN CÁC EM ĐÃ CHÚ Ý LẮNG NGHE!</a:t>
            </a:r>
            <a:endParaRPr lang="en-US" sz="4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431508"/>
      </p:ext>
    </p:extLst>
  </p:cSld>
  <p:clrMapOvr>
    <a:masterClrMapping/>
  </p:clrMapOvr>
  <p:transition>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0" y="-433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34" name="Google Shape;634;p48"/>
          <p:cNvSpPr/>
          <p:nvPr/>
        </p:nvSpPr>
        <p:spPr>
          <a:xfrm>
            <a:off x="1154727" y="-143706"/>
            <a:ext cx="5226456"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635" name="Google Shape;635;p48"/>
          <p:cNvSpPr txBox="1">
            <a:spLocks noGrp="1"/>
          </p:cNvSpPr>
          <p:nvPr>
            <p:ph type="title"/>
          </p:nvPr>
        </p:nvSpPr>
        <p:spPr>
          <a:xfrm>
            <a:off x="0" y="89938"/>
            <a:ext cx="1255800" cy="892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solidFill>
                  <a:srgbClr val="FF0000"/>
                </a:solidFill>
                <a:latin typeface="+mj-lt"/>
              </a:rPr>
              <a:t>I</a:t>
            </a:r>
            <a:endParaRPr sz="4000" b="1">
              <a:solidFill>
                <a:srgbClr val="FF0000"/>
              </a:solidFill>
              <a:latin typeface="+mj-lt"/>
            </a:endParaRPr>
          </a:p>
        </p:txBody>
      </p:sp>
      <p:grpSp>
        <p:nvGrpSpPr>
          <p:cNvPr id="700" name="Google Shape;700;p48"/>
          <p:cNvGrpSpPr/>
          <p:nvPr/>
        </p:nvGrpSpPr>
        <p:grpSpPr>
          <a:xfrm rot="5973083">
            <a:off x="3915341" y="-741049"/>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TextBox 4">
            <a:extLst>
              <a:ext uri="{FF2B5EF4-FFF2-40B4-BE49-F238E27FC236}">
                <a16:creationId xmlns:a16="http://schemas.microsoft.com/office/drawing/2014/main" id="{3EAA8291-3670-AEA9-5F80-62884D9ED676}"/>
              </a:ext>
            </a:extLst>
          </p:cNvPr>
          <p:cNvSpPr txBox="1"/>
          <p:nvPr/>
        </p:nvSpPr>
        <p:spPr>
          <a:xfrm>
            <a:off x="985844" y="228261"/>
            <a:ext cx="4780329" cy="615553"/>
          </a:xfrm>
          <a:prstGeom prst="rect">
            <a:avLst/>
          </a:prstGeom>
        </p:spPr>
        <p:txBody>
          <a:bodyPr wrap="square" lIns="0" tIns="0" rIns="0" bIns="0" rtlCol="0" anchor="ctr">
            <a:spAutoFit/>
          </a:bodyPr>
          <a:lstStyle/>
          <a:p>
            <a:pPr algn="ctr"/>
            <a:r>
              <a:rPr lang="en-US" sz="4000" b="1">
                <a:solidFill>
                  <a:srgbClr val="FF0000"/>
                </a:solidFill>
                <a:latin typeface="Arial" panose="020B0604020202020204" pitchFamily="34" charset="0"/>
                <a:cs typeface="Arial" panose="020B0604020202020204" pitchFamily="34" charset="0"/>
              </a:rPr>
              <a:t>KHÁI NIỆM MOL</a:t>
            </a:r>
            <a:endParaRPr lang="vi-VN" sz="4000" b="1">
              <a:solidFill>
                <a:srgbClr val="FF0000"/>
              </a:solidFill>
              <a:cs typeface="Arial" panose="020B0604020202020204" pitchFamily="34"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grpSp>
        <p:nvGrpSpPr>
          <p:cNvPr id="884" name="Google Shape;884;p52"/>
          <p:cNvGrpSpPr/>
          <p:nvPr/>
        </p:nvGrpSpPr>
        <p:grpSpPr>
          <a:xfrm>
            <a:off x="1098007" y="165555"/>
            <a:ext cx="666719" cy="651129"/>
            <a:chOff x="4160381" y="1422371"/>
            <a:chExt cx="525281" cy="503806"/>
          </a:xfrm>
        </p:grpSpPr>
        <p:sp>
          <p:nvSpPr>
            <p:cNvPr id="885" name="Google Shape;885;p52"/>
            <p:cNvSpPr/>
            <p:nvPr/>
          </p:nvSpPr>
          <p:spPr>
            <a:xfrm>
              <a:off x="4163222" y="1423047"/>
              <a:ext cx="522439" cy="503130"/>
            </a:xfrm>
            <a:custGeom>
              <a:avLst/>
              <a:gdLst/>
              <a:ahLst/>
              <a:cxnLst/>
              <a:rect l="l" t="t" r="r" b="b"/>
              <a:pathLst>
                <a:path w="39259" h="37808" extrusionOk="0">
                  <a:moveTo>
                    <a:pt x="20364" y="0"/>
                  </a:moveTo>
                  <a:cubicBezTo>
                    <a:pt x="15447" y="0"/>
                    <a:pt x="10612" y="1930"/>
                    <a:pt x="7012" y="5562"/>
                  </a:cubicBezTo>
                  <a:cubicBezTo>
                    <a:pt x="1622" y="10952"/>
                    <a:pt x="0" y="19061"/>
                    <a:pt x="2910" y="26169"/>
                  </a:cubicBezTo>
                  <a:cubicBezTo>
                    <a:pt x="5820" y="33229"/>
                    <a:pt x="12736" y="37808"/>
                    <a:pt x="20369" y="37808"/>
                  </a:cubicBezTo>
                  <a:cubicBezTo>
                    <a:pt x="30815" y="37808"/>
                    <a:pt x="39258" y="29365"/>
                    <a:pt x="39258" y="18918"/>
                  </a:cubicBezTo>
                  <a:cubicBezTo>
                    <a:pt x="39258" y="11286"/>
                    <a:pt x="34679" y="4369"/>
                    <a:pt x="27619" y="1460"/>
                  </a:cubicBezTo>
                  <a:cubicBezTo>
                    <a:pt x="25275" y="478"/>
                    <a:pt x="22809" y="0"/>
                    <a:pt x="2036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2"/>
            <p:cNvSpPr/>
            <p:nvPr/>
          </p:nvSpPr>
          <p:spPr>
            <a:xfrm>
              <a:off x="4192119" y="1486234"/>
              <a:ext cx="477367" cy="408793"/>
            </a:xfrm>
            <a:custGeom>
              <a:avLst/>
              <a:gdLst/>
              <a:ahLst/>
              <a:cxnLst/>
              <a:rect l="l" t="t" r="r" b="b"/>
              <a:pathLst>
                <a:path w="35872" h="30719" extrusionOk="0">
                  <a:moveTo>
                    <a:pt x="20512" y="0"/>
                  </a:moveTo>
                  <a:cubicBezTo>
                    <a:pt x="6821" y="0"/>
                    <a:pt x="0" y="16552"/>
                    <a:pt x="9683" y="26188"/>
                  </a:cubicBezTo>
                  <a:cubicBezTo>
                    <a:pt x="12813" y="29318"/>
                    <a:pt x="16656" y="30718"/>
                    <a:pt x="20423" y="30718"/>
                  </a:cubicBezTo>
                  <a:cubicBezTo>
                    <a:pt x="28312" y="30718"/>
                    <a:pt x="35871" y="24578"/>
                    <a:pt x="35871" y="15312"/>
                  </a:cubicBezTo>
                  <a:cubicBezTo>
                    <a:pt x="35824" y="6869"/>
                    <a:pt x="28955" y="0"/>
                    <a:pt x="205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2"/>
            <p:cNvSpPr/>
            <p:nvPr/>
          </p:nvSpPr>
          <p:spPr>
            <a:xfrm>
              <a:off x="4457458" y="1501471"/>
              <a:ext cx="15876" cy="48253"/>
            </a:xfrm>
            <a:custGeom>
              <a:avLst/>
              <a:gdLst/>
              <a:ahLst/>
              <a:cxnLst/>
              <a:rect l="l" t="t" r="r" b="b"/>
              <a:pathLst>
                <a:path w="1193" h="3626" extrusionOk="0">
                  <a:moveTo>
                    <a:pt x="573" y="0"/>
                  </a:moveTo>
                  <a:cubicBezTo>
                    <a:pt x="239" y="0"/>
                    <a:pt x="0" y="239"/>
                    <a:pt x="0" y="572"/>
                  </a:cubicBezTo>
                  <a:lnTo>
                    <a:pt x="0" y="3053"/>
                  </a:lnTo>
                  <a:cubicBezTo>
                    <a:pt x="0" y="3339"/>
                    <a:pt x="239" y="3625"/>
                    <a:pt x="573" y="3625"/>
                  </a:cubicBezTo>
                  <a:cubicBezTo>
                    <a:pt x="906" y="3625"/>
                    <a:pt x="1193" y="3339"/>
                    <a:pt x="1193" y="3053"/>
                  </a:cubicBezTo>
                  <a:lnTo>
                    <a:pt x="1193" y="572"/>
                  </a:lnTo>
                  <a:cubicBezTo>
                    <a:pt x="1193" y="239"/>
                    <a:pt x="906" y="0"/>
                    <a:pt x="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2"/>
            <p:cNvSpPr/>
            <p:nvPr/>
          </p:nvSpPr>
          <p:spPr>
            <a:xfrm>
              <a:off x="4457458" y="1832814"/>
              <a:ext cx="15876" cy="48266"/>
            </a:xfrm>
            <a:custGeom>
              <a:avLst/>
              <a:gdLst/>
              <a:ahLst/>
              <a:cxnLst/>
              <a:rect l="l" t="t" r="r" b="b"/>
              <a:pathLst>
                <a:path w="1193" h="3627" extrusionOk="0">
                  <a:moveTo>
                    <a:pt x="573" y="1"/>
                  </a:moveTo>
                  <a:cubicBezTo>
                    <a:pt x="239" y="1"/>
                    <a:pt x="0" y="239"/>
                    <a:pt x="0" y="573"/>
                  </a:cubicBezTo>
                  <a:lnTo>
                    <a:pt x="0" y="3054"/>
                  </a:lnTo>
                  <a:cubicBezTo>
                    <a:pt x="0" y="3340"/>
                    <a:pt x="239" y="3626"/>
                    <a:pt x="573" y="3626"/>
                  </a:cubicBezTo>
                  <a:cubicBezTo>
                    <a:pt x="906" y="3626"/>
                    <a:pt x="1193" y="3340"/>
                    <a:pt x="1193" y="3054"/>
                  </a:cubicBezTo>
                  <a:lnTo>
                    <a:pt x="1193" y="573"/>
                  </a:lnTo>
                  <a:cubicBezTo>
                    <a:pt x="1193" y="239"/>
                    <a:pt x="906" y="1"/>
                    <a:pt x="5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2"/>
            <p:cNvSpPr/>
            <p:nvPr/>
          </p:nvSpPr>
          <p:spPr>
            <a:xfrm>
              <a:off x="4607260"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340" y="1145"/>
                    <a:pt x="3578" y="907"/>
                    <a:pt x="3578" y="573"/>
                  </a:cubicBezTo>
                  <a:cubicBezTo>
                    <a:pt x="3578" y="286"/>
                    <a:pt x="3340"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2"/>
            <p:cNvSpPr/>
            <p:nvPr/>
          </p:nvSpPr>
          <p:spPr>
            <a:xfrm>
              <a:off x="4451110" y="1678567"/>
              <a:ext cx="139023" cy="25404"/>
            </a:xfrm>
            <a:custGeom>
              <a:avLst/>
              <a:gdLst/>
              <a:ahLst/>
              <a:cxnLst/>
              <a:rect l="l" t="t" r="r" b="b"/>
              <a:pathLst>
                <a:path w="10447" h="1909" extrusionOk="0">
                  <a:moveTo>
                    <a:pt x="1193" y="1"/>
                  </a:moveTo>
                  <a:cubicBezTo>
                    <a:pt x="0" y="96"/>
                    <a:pt x="0" y="1861"/>
                    <a:pt x="1193" y="1909"/>
                  </a:cubicBezTo>
                  <a:lnTo>
                    <a:pt x="9254" y="1909"/>
                  </a:lnTo>
                  <a:cubicBezTo>
                    <a:pt x="10447" y="1861"/>
                    <a:pt x="10447" y="96"/>
                    <a:pt x="9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2"/>
            <p:cNvSpPr/>
            <p:nvPr/>
          </p:nvSpPr>
          <p:spPr>
            <a:xfrm>
              <a:off x="4453678" y="1557908"/>
              <a:ext cx="26642" cy="146116"/>
            </a:xfrm>
            <a:custGeom>
              <a:avLst/>
              <a:gdLst/>
              <a:ahLst/>
              <a:cxnLst/>
              <a:rect l="l" t="t" r="r" b="b"/>
              <a:pathLst>
                <a:path w="2002" h="10980" extrusionOk="0">
                  <a:moveTo>
                    <a:pt x="961" y="1"/>
                  </a:moveTo>
                  <a:cubicBezTo>
                    <a:pt x="432" y="1"/>
                    <a:pt x="46" y="415"/>
                    <a:pt x="46" y="958"/>
                  </a:cubicBezTo>
                  <a:lnTo>
                    <a:pt x="46" y="10022"/>
                  </a:lnTo>
                  <a:cubicBezTo>
                    <a:pt x="0" y="10522"/>
                    <a:pt x="388" y="10979"/>
                    <a:pt x="921" y="10979"/>
                  </a:cubicBezTo>
                  <a:cubicBezTo>
                    <a:pt x="947" y="10979"/>
                    <a:pt x="973" y="10978"/>
                    <a:pt x="1000" y="10976"/>
                  </a:cubicBezTo>
                  <a:cubicBezTo>
                    <a:pt x="1026" y="10978"/>
                    <a:pt x="1053" y="10979"/>
                    <a:pt x="1079" y="10979"/>
                  </a:cubicBezTo>
                  <a:cubicBezTo>
                    <a:pt x="1567" y="10979"/>
                    <a:pt x="1956" y="10565"/>
                    <a:pt x="2001" y="10022"/>
                  </a:cubicBezTo>
                  <a:lnTo>
                    <a:pt x="2001" y="958"/>
                  </a:lnTo>
                  <a:cubicBezTo>
                    <a:pt x="2001" y="434"/>
                    <a:pt x="1572" y="4"/>
                    <a:pt x="1047" y="4"/>
                  </a:cubicBezTo>
                  <a:cubicBezTo>
                    <a:pt x="1018" y="2"/>
                    <a:pt x="989"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2"/>
            <p:cNvSpPr/>
            <p:nvPr/>
          </p:nvSpPr>
          <p:spPr>
            <a:xfrm>
              <a:off x="4275903"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292" y="1145"/>
                    <a:pt x="3578" y="907"/>
                    <a:pt x="3578" y="573"/>
                  </a:cubicBezTo>
                  <a:cubicBezTo>
                    <a:pt x="3578" y="286"/>
                    <a:pt x="3292"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2"/>
            <p:cNvSpPr/>
            <p:nvPr/>
          </p:nvSpPr>
          <p:spPr>
            <a:xfrm>
              <a:off x="4599010" y="1592468"/>
              <a:ext cx="24140" cy="19083"/>
            </a:xfrm>
            <a:custGeom>
              <a:avLst/>
              <a:gdLst/>
              <a:ahLst/>
              <a:cxnLst/>
              <a:rect l="l" t="t" r="r" b="b"/>
              <a:pathLst>
                <a:path w="1814" h="1434" extrusionOk="0">
                  <a:moveTo>
                    <a:pt x="1177" y="1"/>
                  </a:moveTo>
                  <a:cubicBezTo>
                    <a:pt x="1071" y="1"/>
                    <a:pt x="962" y="27"/>
                    <a:pt x="859" y="79"/>
                  </a:cubicBezTo>
                  <a:lnTo>
                    <a:pt x="382" y="365"/>
                  </a:lnTo>
                  <a:cubicBezTo>
                    <a:pt x="96" y="556"/>
                    <a:pt x="0" y="890"/>
                    <a:pt x="191" y="1176"/>
                  </a:cubicBezTo>
                  <a:cubicBezTo>
                    <a:pt x="288" y="1338"/>
                    <a:pt x="474" y="1434"/>
                    <a:pt x="672" y="1434"/>
                  </a:cubicBezTo>
                  <a:cubicBezTo>
                    <a:pt x="766" y="1434"/>
                    <a:pt x="863" y="1413"/>
                    <a:pt x="954" y="1367"/>
                  </a:cubicBezTo>
                  <a:lnTo>
                    <a:pt x="1479" y="1033"/>
                  </a:lnTo>
                  <a:cubicBezTo>
                    <a:pt x="1718" y="890"/>
                    <a:pt x="1813" y="508"/>
                    <a:pt x="1670" y="270"/>
                  </a:cubicBezTo>
                  <a:cubicBezTo>
                    <a:pt x="1548" y="86"/>
                    <a:pt x="1367" y="1"/>
                    <a:pt x="11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2"/>
            <p:cNvSpPr/>
            <p:nvPr/>
          </p:nvSpPr>
          <p:spPr>
            <a:xfrm>
              <a:off x="4307642" y="1772252"/>
              <a:ext cx="22862" cy="18311"/>
            </a:xfrm>
            <a:custGeom>
              <a:avLst/>
              <a:gdLst/>
              <a:ahLst/>
              <a:cxnLst/>
              <a:rect l="l" t="t" r="r" b="b"/>
              <a:pathLst>
                <a:path w="1718" h="1376" extrusionOk="0">
                  <a:moveTo>
                    <a:pt x="1046" y="1"/>
                  </a:moveTo>
                  <a:cubicBezTo>
                    <a:pt x="952" y="1"/>
                    <a:pt x="856" y="22"/>
                    <a:pt x="764" y="68"/>
                  </a:cubicBezTo>
                  <a:lnTo>
                    <a:pt x="335" y="354"/>
                  </a:lnTo>
                  <a:cubicBezTo>
                    <a:pt x="96" y="497"/>
                    <a:pt x="1" y="831"/>
                    <a:pt x="144" y="1117"/>
                  </a:cubicBezTo>
                  <a:cubicBezTo>
                    <a:pt x="274" y="1280"/>
                    <a:pt x="469" y="1376"/>
                    <a:pt x="671" y="1376"/>
                  </a:cubicBezTo>
                  <a:cubicBezTo>
                    <a:pt x="766" y="1376"/>
                    <a:pt x="863" y="1354"/>
                    <a:pt x="955" y="1308"/>
                  </a:cubicBezTo>
                  <a:lnTo>
                    <a:pt x="1336" y="1070"/>
                  </a:lnTo>
                  <a:cubicBezTo>
                    <a:pt x="1623" y="879"/>
                    <a:pt x="1718" y="545"/>
                    <a:pt x="1527" y="259"/>
                  </a:cubicBezTo>
                  <a:cubicBezTo>
                    <a:pt x="1430" y="97"/>
                    <a:pt x="1245" y="1"/>
                    <a:pt x="10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2"/>
            <p:cNvSpPr/>
            <p:nvPr/>
          </p:nvSpPr>
          <p:spPr>
            <a:xfrm>
              <a:off x="4536797" y="1530401"/>
              <a:ext cx="20959" cy="21824"/>
            </a:xfrm>
            <a:custGeom>
              <a:avLst/>
              <a:gdLst/>
              <a:ahLst/>
              <a:cxnLst/>
              <a:rect l="l" t="t" r="r" b="b"/>
              <a:pathLst>
                <a:path w="1575" h="1640" extrusionOk="0">
                  <a:moveTo>
                    <a:pt x="911" y="1"/>
                  </a:moveTo>
                  <a:cubicBezTo>
                    <a:pt x="713" y="1"/>
                    <a:pt x="527" y="97"/>
                    <a:pt x="430" y="259"/>
                  </a:cubicBezTo>
                  <a:lnTo>
                    <a:pt x="144" y="784"/>
                  </a:lnTo>
                  <a:cubicBezTo>
                    <a:pt x="1" y="1070"/>
                    <a:pt x="96" y="1404"/>
                    <a:pt x="382" y="1594"/>
                  </a:cubicBezTo>
                  <a:cubicBezTo>
                    <a:pt x="455" y="1623"/>
                    <a:pt x="536" y="1639"/>
                    <a:pt x="619" y="1639"/>
                  </a:cubicBezTo>
                  <a:cubicBezTo>
                    <a:pt x="810" y="1639"/>
                    <a:pt x="1013" y="1555"/>
                    <a:pt x="1146" y="1356"/>
                  </a:cubicBezTo>
                  <a:lnTo>
                    <a:pt x="1432" y="879"/>
                  </a:lnTo>
                  <a:cubicBezTo>
                    <a:pt x="1575" y="593"/>
                    <a:pt x="1479" y="211"/>
                    <a:pt x="1193" y="68"/>
                  </a:cubicBezTo>
                  <a:cubicBezTo>
                    <a:pt x="1102" y="22"/>
                    <a:pt x="1005" y="1"/>
                    <a:pt x="9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2"/>
            <p:cNvSpPr/>
            <p:nvPr/>
          </p:nvSpPr>
          <p:spPr>
            <a:xfrm>
              <a:off x="4373022" y="1831949"/>
              <a:ext cx="19695" cy="20826"/>
            </a:xfrm>
            <a:custGeom>
              <a:avLst/>
              <a:gdLst/>
              <a:ahLst/>
              <a:cxnLst/>
              <a:rect l="l" t="t" r="r" b="b"/>
              <a:pathLst>
                <a:path w="1480" h="1565" extrusionOk="0">
                  <a:moveTo>
                    <a:pt x="873" y="0"/>
                  </a:moveTo>
                  <a:cubicBezTo>
                    <a:pt x="671" y="0"/>
                    <a:pt x="481" y="107"/>
                    <a:pt x="383" y="304"/>
                  </a:cubicBezTo>
                  <a:lnTo>
                    <a:pt x="144" y="734"/>
                  </a:lnTo>
                  <a:cubicBezTo>
                    <a:pt x="1" y="1020"/>
                    <a:pt x="96" y="1354"/>
                    <a:pt x="335" y="1497"/>
                  </a:cubicBezTo>
                  <a:cubicBezTo>
                    <a:pt x="427" y="1543"/>
                    <a:pt x="523" y="1564"/>
                    <a:pt x="617" y="1564"/>
                  </a:cubicBezTo>
                  <a:cubicBezTo>
                    <a:pt x="816" y="1564"/>
                    <a:pt x="1001" y="1468"/>
                    <a:pt x="1098" y="1306"/>
                  </a:cubicBezTo>
                  <a:lnTo>
                    <a:pt x="1337" y="877"/>
                  </a:lnTo>
                  <a:cubicBezTo>
                    <a:pt x="1480" y="591"/>
                    <a:pt x="1384" y="257"/>
                    <a:pt x="1146" y="66"/>
                  </a:cubicBezTo>
                  <a:cubicBezTo>
                    <a:pt x="1057" y="22"/>
                    <a:pt x="964" y="0"/>
                    <a:pt x="8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2"/>
            <p:cNvSpPr/>
            <p:nvPr/>
          </p:nvSpPr>
          <p:spPr>
            <a:xfrm>
              <a:off x="4541880" y="1828117"/>
              <a:ext cx="20959" cy="21478"/>
            </a:xfrm>
            <a:custGeom>
              <a:avLst/>
              <a:gdLst/>
              <a:ahLst/>
              <a:cxnLst/>
              <a:rect l="l" t="t" r="r" b="b"/>
              <a:pathLst>
                <a:path w="1575" h="1614" extrusionOk="0">
                  <a:moveTo>
                    <a:pt x="618" y="1"/>
                  </a:moveTo>
                  <a:cubicBezTo>
                    <a:pt x="523" y="1"/>
                    <a:pt x="426" y="22"/>
                    <a:pt x="334" y="68"/>
                  </a:cubicBezTo>
                  <a:cubicBezTo>
                    <a:pt x="96" y="211"/>
                    <a:pt x="0" y="592"/>
                    <a:pt x="143" y="831"/>
                  </a:cubicBezTo>
                  <a:lnTo>
                    <a:pt x="477" y="1356"/>
                  </a:lnTo>
                  <a:cubicBezTo>
                    <a:pt x="575" y="1518"/>
                    <a:pt x="760" y="1614"/>
                    <a:pt x="959" y="1614"/>
                  </a:cubicBezTo>
                  <a:cubicBezTo>
                    <a:pt x="1052" y="1614"/>
                    <a:pt x="1149" y="1592"/>
                    <a:pt x="1241" y="1546"/>
                  </a:cubicBezTo>
                  <a:cubicBezTo>
                    <a:pt x="1479" y="1403"/>
                    <a:pt x="1574" y="1069"/>
                    <a:pt x="1431" y="783"/>
                  </a:cubicBezTo>
                  <a:lnTo>
                    <a:pt x="1145" y="259"/>
                  </a:lnTo>
                  <a:cubicBezTo>
                    <a:pt x="1016" y="96"/>
                    <a:pt x="82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2"/>
            <p:cNvSpPr/>
            <p:nvPr/>
          </p:nvSpPr>
          <p:spPr>
            <a:xfrm>
              <a:off x="4367313" y="1533435"/>
              <a:ext cx="20334" cy="20360"/>
            </a:xfrm>
            <a:custGeom>
              <a:avLst/>
              <a:gdLst/>
              <a:ahLst/>
              <a:cxnLst/>
              <a:rect l="l" t="t" r="r" b="b"/>
              <a:pathLst>
                <a:path w="1528" h="1530" extrusionOk="0">
                  <a:moveTo>
                    <a:pt x="665" y="0"/>
                  </a:moveTo>
                  <a:cubicBezTo>
                    <a:pt x="566" y="0"/>
                    <a:pt x="468" y="27"/>
                    <a:pt x="382" y="79"/>
                  </a:cubicBezTo>
                  <a:cubicBezTo>
                    <a:pt x="96" y="222"/>
                    <a:pt x="1" y="556"/>
                    <a:pt x="144" y="842"/>
                  </a:cubicBezTo>
                  <a:lnTo>
                    <a:pt x="382" y="1271"/>
                  </a:lnTo>
                  <a:cubicBezTo>
                    <a:pt x="512" y="1433"/>
                    <a:pt x="708" y="1529"/>
                    <a:pt x="910" y="1529"/>
                  </a:cubicBezTo>
                  <a:cubicBezTo>
                    <a:pt x="1005" y="1529"/>
                    <a:pt x="1101" y="1508"/>
                    <a:pt x="1193" y="1462"/>
                  </a:cubicBezTo>
                  <a:cubicBezTo>
                    <a:pt x="1432" y="1319"/>
                    <a:pt x="1527" y="985"/>
                    <a:pt x="1384" y="699"/>
                  </a:cubicBezTo>
                  <a:lnTo>
                    <a:pt x="1145" y="269"/>
                  </a:lnTo>
                  <a:cubicBezTo>
                    <a:pt x="1023" y="86"/>
                    <a:pt x="842" y="0"/>
                    <a:pt x="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2"/>
            <p:cNvSpPr/>
            <p:nvPr/>
          </p:nvSpPr>
          <p:spPr>
            <a:xfrm>
              <a:off x="4602177" y="1766570"/>
              <a:ext cx="24140" cy="18897"/>
            </a:xfrm>
            <a:custGeom>
              <a:avLst/>
              <a:gdLst/>
              <a:ahLst/>
              <a:cxnLst/>
              <a:rect l="l" t="t" r="r" b="b"/>
              <a:pathLst>
                <a:path w="1814" h="1420" extrusionOk="0">
                  <a:moveTo>
                    <a:pt x="656" y="0"/>
                  </a:moveTo>
                  <a:cubicBezTo>
                    <a:pt x="455" y="0"/>
                    <a:pt x="243" y="107"/>
                    <a:pt x="144" y="304"/>
                  </a:cubicBezTo>
                  <a:cubicBezTo>
                    <a:pt x="1" y="543"/>
                    <a:pt x="96" y="877"/>
                    <a:pt x="383" y="1067"/>
                  </a:cubicBezTo>
                  <a:lnTo>
                    <a:pt x="860" y="1354"/>
                  </a:lnTo>
                  <a:cubicBezTo>
                    <a:pt x="948" y="1398"/>
                    <a:pt x="1041" y="1419"/>
                    <a:pt x="1133" y="1419"/>
                  </a:cubicBezTo>
                  <a:cubicBezTo>
                    <a:pt x="1339" y="1419"/>
                    <a:pt x="1539" y="1313"/>
                    <a:pt x="1670" y="1115"/>
                  </a:cubicBezTo>
                  <a:cubicBezTo>
                    <a:pt x="1814" y="877"/>
                    <a:pt x="1718" y="543"/>
                    <a:pt x="1432" y="352"/>
                  </a:cubicBezTo>
                  <a:lnTo>
                    <a:pt x="907" y="66"/>
                  </a:lnTo>
                  <a:cubicBezTo>
                    <a:pt x="833" y="21"/>
                    <a:pt x="746" y="0"/>
                    <a:pt x="6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2"/>
            <p:cNvSpPr/>
            <p:nvPr/>
          </p:nvSpPr>
          <p:spPr>
            <a:xfrm>
              <a:off x="4304475" y="1597697"/>
              <a:ext cx="22224" cy="18285"/>
            </a:xfrm>
            <a:custGeom>
              <a:avLst/>
              <a:gdLst/>
              <a:ahLst/>
              <a:cxnLst/>
              <a:rect l="l" t="t" r="r" b="b"/>
              <a:pathLst>
                <a:path w="1670" h="1374" extrusionOk="0">
                  <a:moveTo>
                    <a:pt x="624" y="0"/>
                  </a:moveTo>
                  <a:cubicBezTo>
                    <a:pt x="426" y="0"/>
                    <a:pt x="241" y="96"/>
                    <a:pt x="143" y="258"/>
                  </a:cubicBezTo>
                  <a:cubicBezTo>
                    <a:pt x="0" y="544"/>
                    <a:pt x="96" y="878"/>
                    <a:pt x="334" y="1069"/>
                  </a:cubicBezTo>
                  <a:lnTo>
                    <a:pt x="763" y="1308"/>
                  </a:lnTo>
                  <a:cubicBezTo>
                    <a:pt x="852" y="1352"/>
                    <a:pt x="945" y="1373"/>
                    <a:pt x="1036" y="1373"/>
                  </a:cubicBezTo>
                  <a:cubicBezTo>
                    <a:pt x="1238" y="1373"/>
                    <a:pt x="1428" y="1267"/>
                    <a:pt x="1527" y="1069"/>
                  </a:cubicBezTo>
                  <a:cubicBezTo>
                    <a:pt x="1670" y="831"/>
                    <a:pt x="1574" y="449"/>
                    <a:pt x="1336" y="306"/>
                  </a:cubicBezTo>
                  <a:lnTo>
                    <a:pt x="907" y="67"/>
                  </a:lnTo>
                  <a:cubicBezTo>
                    <a:pt x="815" y="21"/>
                    <a:pt x="718" y="0"/>
                    <a:pt x="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2"/>
            <p:cNvSpPr/>
            <p:nvPr/>
          </p:nvSpPr>
          <p:spPr>
            <a:xfrm>
              <a:off x="4162284" y="1422371"/>
              <a:ext cx="522439" cy="503143"/>
            </a:xfrm>
            <a:custGeom>
              <a:avLst/>
              <a:gdLst/>
              <a:ahLst/>
              <a:cxnLst/>
              <a:rect l="l" t="t" r="r" b="b"/>
              <a:pathLst>
                <a:path w="39259" h="37809" extrusionOk="0">
                  <a:moveTo>
                    <a:pt x="20364" y="1"/>
                  </a:moveTo>
                  <a:cubicBezTo>
                    <a:pt x="15447" y="1"/>
                    <a:pt x="10612" y="1931"/>
                    <a:pt x="7012" y="5562"/>
                  </a:cubicBezTo>
                  <a:cubicBezTo>
                    <a:pt x="1622" y="10953"/>
                    <a:pt x="0" y="19062"/>
                    <a:pt x="2910" y="26169"/>
                  </a:cubicBezTo>
                  <a:cubicBezTo>
                    <a:pt x="5820" y="33229"/>
                    <a:pt x="12736" y="37808"/>
                    <a:pt x="20369" y="37808"/>
                  </a:cubicBezTo>
                  <a:cubicBezTo>
                    <a:pt x="30815" y="37808"/>
                    <a:pt x="39258" y="29365"/>
                    <a:pt x="39258" y="18919"/>
                  </a:cubicBezTo>
                  <a:cubicBezTo>
                    <a:pt x="39258" y="11287"/>
                    <a:pt x="34679" y="4370"/>
                    <a:pt x="27619" y="1460"/>
                  </a:cubicBezTo>
                  <a:cubicBezTo>
                    <a:pt x="25274" y="478"/>
                    <a:pt x="22809" y="1"/>
                    <a:pt x="20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2"/>
            <p:cNvSpPr/>
            <p:nvPr/>
          </p:nvSpPr>
          <p:spPr>
            <a:xfrm>
              <a:off x="4160381" y="1470358"/>
              <a:ext cx="477367" cy="408793"/>
            </a:xfrm>
            <a:custGeom>
              <a:avLst/>
              <a:gdLst/>
              <a:ahLst/>
              <a:cxnLst/>
              <a:rect l="l" t="t" r="r" b="b"/>
              <a:pathLst>
                <a:path w="35872" h="30719" extrusionOk="0">
                  <a:moveTo>
                    <a:pt x="20512" y="1"/>
                  </a:moveTo>
                  <a:cubicBezTo>
                    <a:pt x="6821" y="1"/>
                    <a:pt x="0" y="16553"/>
                    <a:pt x="9683" y="26189"/>
                  </a:cubicBezTo>
                  <a:cubicBezTo>
                    <a:pt x="12813" y="29318"/>
                    <a:pt x="16656" y="30719"/>
                    <a:pt x="20423" y="30719"/>
                  </a:cubicBezTo>
                  <a:cubicBezTo>
                    <a:pt x="28312" y="30719"/>
                    <a:pt x="35871" y="24578"/>
                    <a:pt x="35871" y="15313"/>
                  </a:cubicBezTo>
                  <a:cubicBezTo>
                    <a:pt x="35823" y="6870"/>
                    <a:pt x="28955" y="1"/>
                    <a:pt x="20512" y="1"/>
                  </a:cubicBezTo>
                  <a:close/>
                </a:path>
              </a:pathLst>
            </a:custGeom>
            <a:solidFill>
              <a:srgbClr val="E6F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2"/>
            <p:cNvSpPr/>
            <p:nvPr/>
          </p:nvSpPr>
          <p:spPr>
            <a:xfrm>
              <a:off x="4425719" y="1485595"/>
              <a:ext cx="15876" cy="48253"/>
            </a:xfrm>
            <a:custGeom>
              <a:avLst/>
              <a:gdLst/>
              <a:ahLst/>
              <a:cxnLst/>
              <a:rect l="l" t="t" r="r" b="b"/>
              <a:pathLst>
                <a:path w="1193" h="3626" extrusionOk="0">
                  <a:moveTo>
                    <a:pt x="573" y="1"/>
                  </a:moveTo>
                  <a:cubicBezTo>
                    <a:pt x="239" y="1"/>
                    <a:pt x="0" y="287"/>
                    <a:pt x="0" y="573"/>
                  </a:cubicBezTo>
                  <a:lnTo>
                    <a:pt x="0" y="3053"/>
                  </a:lnTo>
                  <a:cubicBezTo>
                    <a:pt x="0" y="3340"/>
                    <a:pt x="239" y="3626"/>
                    <a:pt x="573" y="3626"/>
                  </a:cubicBezTo>
                  <a:cubicBezTo>
                    <a:pt x="906" y="3626"/>
                    <a:pt x="1193" y="3340"/>
                    <a:pt x="1193" y="3053"/>
                  </a:cubicBezTo>
                  <a:lnTo>
                    <a:pt x="1193" y="573"/>
                  </a:lnTo>
                  <a:cubicBezTo>
                    <a:pt x="1193" y="239"/>
                    <a:pt x="906"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2"/>
            <p:cNvSpPr/>
            <p:nvPr/>
          </p:nvSpPr>
          <p:spPr>
            <a:xfrm>
              <a:off x="4425719" y="1816952"/>
              <a:ext cx="15876" cy="48253"/>
            </a:xfrm>
            <a:custGeom>
              <a:avLst/>
              <a:gdLst/>
              <a:ahLst/>
              <a:cxnLst/>
              <a:rect l="l" t="t" r="r" b="b"/>
              <a:pathLst>
                <a:path w="1193" h="3626" extrusionOk="0">
                  <a:moveTo>
                    <a:pt x="573" y="0"/>
                  </a:moveTo>
                  <a:cubicBezTo>
                    <a:pt x="239" y="0"/>
                    <a:pt x="0" y="287"/>
                    <a:pt x="0" y="573"/>
                  </a:cubicBezTo>
                  <a:lnTo>
                    <a:pt x="0" y="3053"/>
                  </a:lnTo>
                  <a:cubicBezTo>
                    <a:pt x="0" y="3339"/>
                    <a:pt x="239" y="3626"/>
                    <a:pt x="573" y="3626"/>
                  </a:cubicBezTo>
                  <a:cubicBezTo>
                    <a:pt x="906" y="3626"/>
                    <a:pt x="1193" y="3339"/>
                    <a:pt x="1193" y="3053"/>
                  </a:cubicBezTo>
                  <a:lnTo>
                    <a:pt x="1193" y="573"/>
                  </a:lnTo>
                  <a:cubicBezTo>
                    <a:pt x="1193" y="239"/>
                    <a:pt x="906"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2"/>
            <p:cNvSpPr/>
            <p:nvPr/>
          </p:nvSpPr>
          <p:spPr>
            <a:xfrm>
              <a:off x="4575522"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340" y="1146"/>
                    <a:pt x="3578" y="907"/>
                    <a:pt x="3578" y="573"/>
                  </a:cubicBezTo>
                  <a:cubicBezTo>
                    <a:pt x="3578" y="287"/>
                    <a:pt x="3340"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2"/>
            <p:cNvSpPr/>
            <p:nvPr/>
          </p:nvSpPr>
          <p:spPr>
            <a:xfrm>
              <a:off x="4419372" y="1662704"/>
              <a:ext cx="139023" cy="25404"/>
            </a:xfrm>
            <a:custGeom>
              <a:avLst/>
              <a:gdLst/>
              <a:ahLst/>
              <a:cxnLst/>
              <a:rect l="l" t="t" r="r" b="b"/>
              <a:pathLst>
                <a:path w="10447" h="1909" extrusionOk="0">
                  <a:moveTo>
                    <a:pt x="1193" y="0"/>
                  </a:moveTo>
                  <a:cubicBezTo>
                    <a:pt x="0" y="96"/>
                    <a:pt x="0" y="1860"/>
                    <a:pt x="1193" y="1908"/>
                  </a:cubicBezTo>
                  <a:lnTo>
                    <a:pt x="9254" y="1908"/>
                  </a:lnTo>
                  <a:cubicBezTo>
                    <a:pt x="10447" y="1860"/>
                    <a:pt x="10447" y="96"/>
                    <a:pt x="9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2"/>
            <p:cNvSpPr/>
            <p:nvPr/>
          </p:nvSpPr>
          <p:spPr>
            <a:xfrm>
              <a:off x="4421940" y="1542045"/>
              <a:ext cx="26642" cy="146103"/>
            </a:xfrm>
            <a:custGeom>
              <a:avLst/>
              <a:gdLst/>
              <a:ahLst/>
              <a:cxnLst/>
              <a:rect l="l" t="t" r="r" b="b"/>
              <a:pathLst>
                <a:path w="2002" h="10979" extrusionOk="0">
                  <a:moveTo>
                    <a:pt x="961" y="0"/>
                  </a:moveTo>
                  <a:cubicBezTo>
                    <a:pt x="432" y="0"/>
                    <a:pt x="46" y="415"/>
                    <a:pt x="46" y="958"/>
                  </a:cubicBezTo>
                  <a:lnTo>
                    <a:pt x="46" y="10021"/>
                  </a:lnTo>
                  <a:cubicBezTo>
                    <a:pt x="0" y="10521"/>
                    <a:pt x="388" y="10978"/>
                    <a:pt x="921" y="10978"/>
                  </a:cubicBezTo>
                  <a:cubicBezTo>
                    <a:pt x="947" y="10978"/>
                    <a:pt x="973" y="10977"/>
                    <a:pt x="1000" y="10975"/>
                  </a:cubicBezTo>
                  <a:cubicBezTo>
                    <a:pt x="1026" y="10978"/>
                    <a:pt x="1053" y="10979"/>
                    <a:pt x="1079" y="10979"/>
                  </a:cubicBezTo>
                  <a:cubicBezTo>
                    <a:pt x="1567" y="10979"/>
                    <a:pt x="1956" y="10564"/>
                    <a:pt x="2001" y="10021"/>
                  </a:cubicBezTo>
                  <a:lnTo>
                    <a:pt x="2001" y="958"/>
                  </a:lnTo>
                  <a:cubicBezTo>
                    <a:pt x="2001" y="433"/>
                    <a:pt x="1572" y="4"/>
                    <a:pt x="1047" y="4"/>
                  </a:cubicBezTo>
                  <a:cubicBezTo>
                    <a:pt x="1018" y="2"/>
                    <a:pt x="989"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2"/>
            <p:cNvSpPr/>
            <p:nvPr/>
          </p:nvSpPr>
          <p:spPr>
            <a:xfrm>
              <a:off x="4244165"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292" y="1146"/>
                    <a:pt x="3578" y="907"/>
                    <a:pt x="3578" y="573"/>
                  </a:cubicBezTo>
                  <a:cubicBezTo>
                    <a:pt x="3578" y="287"/>
                    <a:pt x="3292"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2"/>
            <p:cNvSpPr/>
            <p:nvPr/>
          </p:nvSpPr>
          <p:spPr>
            <a:xfrm>
              <a:off x="4567271" y="1576605"/>
              <a:ext cx="24140" cy="19083"/>
            </a:xfrm>
            <a:custGeom>
              <a:avLst/>
              <a:gdLst/>
              <a:ahLst/>
              <a:cxnLst/>
              <a:rect l="l" t="t" r="r" b="b"/>
              <a:pathLst>
                <a:path w="1814" h="1434" extrusionOk="0">
                  <a:moveTo>
                    <a:pt x="1177" y="0"/>
                  </a:moveTo>
                  <a:cubicBezTo>
                    <a:pt x="1071" y="0"/>
                    <a:pt x="962" y="27"/>
                    <a:pt x="859" y="78"/>
                  </a:cubicBezTo>
                  <a:lnTo>
                    <a:pt x="382" y="364"/>
                  </a:lnTo>
                  <a:cubicBezTo>
                    <a:pt x="96" y="555"/>
                    <a:pt x="0" y="889"/>
                    <a:pt x="191" y="1175"/>
                  </a:cubicBezTo>
                  <a:cubicBezTo>
                    <a:pt x="288" y="1337"/>
                    <a:pt x="474" y="1433"/>
                    <a:pt x="672" y="1433"/>
                  </a:cubicBezTo>
                  <a:cubicBezTo>
                    <a:pt x="766" y="1433"/>
                    <a:pt x="863" y="1412"/>
                    <a:pt x="954" y="1366"/>
                  </a:cubicBezTo>
                  <a:lnTo>
                    <a:pt x="1479" y="1032"/>
                  </a:lnTo>
                  <a:cubicBezTo>
                    <a:pt x="1718" y="889"/>
                    <a:pt x="1813" y="507"/>
                    <a:pt x="1670" y="269"/>
                  </a:cubicBezTo>
                  <a:cubicBezTo>
                    <a:pt x="1548" y="86"/>
                    <a:pt x="1366"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2"/>
            <p:cNvSpPr/>
            <p:nvPr/>
          </p:nvSpPr>
          <p:spPr>
            <a:xfrm>
              <a:off x="4275903" y="1756389"/>
              <a:ext cx="22862" cy="18298"/>
            </a:xfrm>
            <a:custGeom>
              <a:avLst/>
              <a:gdLst/>
              <a:ahLst/>
              <a:cxnLst/>
              <a:rect l="l" t="t" r="r" b="b"/>
              <a:pathLst>
                <a:path w="1718" h="1375" extrusionOk="0">
                  <a:moveTo>
                    <a:pt x="1046" y="0"/>
                  </a:moveTo>
                  <a:cubicBezTo>
                    <a:pt x="952" y="0"/>
                    <a:pt x="856" y="22"/>
                    <a:pt x="764" y="68"/>
                  </a:cubicBezTo>
                  <a:lnTo>
                    <a:pt x="335" y="354"/>
                  </a:lnTo>
                  <a:cubicBezTo>
                    <a:pt x="96" y="497"/>
                    <a:pt x="1" y="831"/>
                    <a:pt x="144" y="1117"/>
                  </a:cubicBezTo>
                  <a:cubicBezTo>
                    <a:pt x="273" y="1279"/>
                    <a:pt x="469" y="1375"/>
                    <a:pt x="671" y="1375"/>
                  </a:cubicBezTo>
                  <a:cubicBezTo>
                    <a:pt x="766" y="1375"/>
                    <a:pt x="863" y="1354"/>
                    <a:pt x="955" y="1308"/>
                  </a:cubicBezTo>
                  <a:lnTo>
                    <a:pt x="1336" y="1069"/>
                  </a:lnTo>
                  <a:cubicBezTo>
                    <a:pt x="1623" y="878"/>
                    <a:pt x="1718" y="545"/>
                    <a:pt x="1527" y="258"/>
                  </a:cubicBezTo>
                  <a:cubicBezTo>
                    <a:pt x="1430" y="96"/>
                    <a:pt x="1245"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2"/>
            <p:cNvSpPr/>
            <p:nvPr/>
          </p:nvSpPr>
          <p:spPr>
            <a:xfrm>
              <a:off x="4505059" y="1514539"/>
              <a:ext cx="20959" cy="21811"/>
            </a:xfrm>
            <a:custGeom>
              <a:avLst/>
              <a:gdLst/>
              <a:ahLst/>
              <a:cxnLst/>
              <a:rect l="l" t="t" r="r" b="b"/>
              <a:pathLst>
                <a:path w="1575" h="1639" extrusionOk="0">
                  <a:moveTo>
                    <a:pt x="911" y="0"/>
                  </a:moveTo>
                  <a:cubicBezTo>
                    <a:pt x="713" y="0"/>
                    <a:pt x="527" y="96"/>
                    <a:pt x="430" y="258"/>
                  </a:cubicBezTo>
                  <a:lnTo>
                    <a:pt x="144" y="783"/>
                  </a:lnTo>
                  <a:cubicBezTo>
                    <a:pt x="1" y="1069"/>
                    <a:pt x="96" y="1403"/>
                    <a:pt x="382" y="1594"/>
                  </a:cubicBezTo>
                  <a:cubicBezTo>
                    <a:pt x="455" y="1623"/>
                    <a:pt x="535" y="1639"/>
                    <a:pt x="619" y="1639"/>
                  </a:cubicBezTo>
                  <a:cubicBezTo>
                    <a:pt x="810" y="1639"/>
                    <a:pt x="1013" y="1555"/>
                    <a:pt x="1146" y="1355"/>
                  </a:cubicBezTo>
                  <a:lnTo>
                    <a:pt x="1432" y="878"/>
                  </a:lnTo>
                  <a:cubicBezTo>
                    <a:pt x="1575" y="592"/>
                    <a:pt x="1479" y="211"/>
                    <a:pt x="1193" y="68"/>
                  </a:cubicBezTo>
                  <a:cubicBezTo>
                    <a:pt x="1101" y="22"/>
                    <a:pt x="1005"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2"/>
            <p:cNvSpPr/>
            <p:nvPr/>
          </p:nvSpPr>
          <p:spPr>
            <a:xfrm>
              <a:off x="4341283" y="1816073"/>
              <a:ext cx="19695" cy="20826"/>
            </a:xfrm>
            <a:custGeom>
              <a:avLst/>
              <a:gdLst/>
              <a:ahLst/>
              <a:cxnLst/>
              <a:rect l="l" t="t" r="r" b="b"/>
              <a:pathLst>
                <a:path w="1480" h="1565" extrusionOk="0">
                  <a:moveTo>
                    <a:pt x="873" y="1"/>
                  </a:moveTo>
                  <a:cubicBezTo>
                    <a:pt x="671" y="1"/>
                    <a:pt x="481" y="107"/>
                    <a:pt x="383" y="305"/>
                  </a:cubicBezTo>
                  <a:lnTo>
                    <a:pt x="144" y="734"/>
                  </a:lnTo>
                  <a:cubicBezTo>
                    <a:pt x="1" y="1020"/>
                    <a:pt x="96" y="1354"/>
                    <a:pt x="335" y="1497"/>
                  </a:cubicBezTo>
                  <a:cubicBezTo>
                    <a:pt x="427" y="1543"/>
                    <a:pt x="523" y="1565"/>
                    <a:pt x="617" y="1565"/>
                  </a:cubicBezTo>
                  <a:cubicBezTo>
                    <a:pt x="815" y="1565"/>
                    <a:pt x="1001" y="1469"/>
                    <a:pt x="1098" y="1307"/>
                  </a:cubicBezTo>
                  <a:lnTo>
                    <a:pt x="1337" y="877"/>
                  </a:lnTo>
                  <a:cubicBezTo>
                    <a:pt x="1480" y="591"/>
                    <a:pt x="1384" y="257"/>
                    <a:pt x="1146" y="66"/>
                  </a:cubicBezTo>
                  <a:cubicBezTo>
                    <a:pt x="1057" y="22"/>
                    <a:pt x="964"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2"/>
            <p:cNvSpPr/>
            <p:nvPr/>
          </p:nvSpPr>
          <p:spPr>
            <a:xfrm>
              <a:off x="4510142" y="1812241"/>
              <a:ext cx="20959" cy="21492"/>
            </a:xfrm>
            <a:custGeom>
              <a:avLst/>
              <a:gdLst/>
              <a:ahLst/>
              <a:cxnLst/>
              <a:rect l="l" t="t" r="r" b="b"/>
              <a:pathLst>
                <a:path w="1575" h="1615" extrusionOk="0">
                  <a:moveTo>
                    <a:pt x="618" y="1"/>
                  </a:moveTo>
                  <a:cubicBezTo>
                    <a:pt x="523" y="1"/>
                    <a:pt x="426" y="22"/>
                    <a:pt x="334" y="68"/>
                  </a:cubicBezTo>
                  <a:cubicBezTo>
                    <a:pt x="96" y="211"/>
                    <a:pt x="0" y="593"/>
                    <a:pt x="143" y="831"/>
                  </a:cubicBezTo>
                  <a:lnTo>
                    <a:pt x="477" y="1356"/>
                  </a:lnTo>
                  <a:cubicBezTo>
                    <a:pt x="575" y="1518"/>
                    <a:pt x="760" y="1614"/>
                    <a:pt x="958" y="1614"/>
                  </a:cubicBezTo>
                  <a:cubicBezTo>
                    <a:pt x="1052" y="1614"/>
                    <a:pt x="1149" y="1593"/>
                    <a:pt x="1241" y="1547"/>
                  </a:cubicBezTo>
                  <a:cubicBezTo>
                    <a:pt x="1479" y="1404"/>
                    <a:pt x="1574" y="1070"/>
                    <a:pt x="1431" y="784"/>
                  </a:cubicBezTo>
                  <a:lnTo>
                    <a:pt x="1145" y="259"/>
                  </a:lnTo>
                  <a:cubicBezTo>
                    <a:pt x="1016" y="97"/>
                    <a:pt x="82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2"/>
            <p:cNvSpPr/>
            <p:nvPr/>
          </p:nvSpPr>
          <p:spPr>
            <a:xfrm>
              <a:off x="4335574" y="1517560"/>
              <a:ext cx="20334" cy="20360"/>
            </a:xfrm>
            <a:custGeom>
              <a:avLst/>
              <a:gdLst/>
              <a:ahLst/>
              <a:cxnLst/>
              <a:rect l="l" t="t" r="r" b="b"/>
              <a:pathLst>
                <a:path w="1528" h="1530" extrusionOk="0">
                  <a:moveTo>
                    <a:pt x="665" y="1"/>
                  </a:moveTo>
                  <a:cubicBezTo>
                    <a:pt x="566" y="1"/>
                    <a:pt x="468" y="28"/>
                    <a:pt x="382" y="79"/>
                  </a:cubicBezTo>
                  <a:cubicBezTo>
                    <a:pt x="96" y="222"/>
                    <a:pt x="1" y="556"/>
                    <a:pt x="144" y="842"/>
                  </a:cubicBezTo>
                  <a:lnTo>
                    <a:pt x="382" y="1272"/>
                  </a:lnTo>
                  <a:cubicBezTo>
                    <a:pt x="512" y="1434"/>
                    <a:pt x="708" y="1530"/>
                    <a:pt x="909" y="1530"/>
                  </a:cubicBezTo>
                  <a:cubicBezTo>
                    <a:pt x="1005" y="1530"/>
                    <a:pt x="1101" y="1508"/>
                    <a:pt x="1193" y="1462"/>
                  </a:cubicBezTo>
                  <a:cubicBezTo>
                    <a:pt x="1432" y="1319"/>
                    <a:pt x="1527" y="985"/>
                    <a:pt x="1384" y="699"/>
                  </a:cubicBezTo>
                  <a:lnTo>
                    <a:pt x="1145" y="270"/>
                  </a:lnTo>
                  <a:cubicBezTo>
                    <a:pt x="1023" y="86"/>
                    <a:pt x="842"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2"/>
            <p:cNvSpPr/>
            <p:nvPr/>
          </p:nvSpPr>
          <p:spPr>
            <a:xfrm>
              <a:off x="4570438" y="1750694"/>
              <a:ext cx="24140" cy="18897"/>
            </a:xfrm>
            <a:custGeom>
              <a:avLst/>
              <a:gdLst/>
              <a:ahLst/>
              <a:cxnLst/>
              <a:rect l="l" t="t" r="r" b="b"/>
              <a:pathLst>
                <a:path w="1814" h="1420" extrusionOk="0">
                  <a:moveTo>
                    <a:pt x="656" y="0"/>
                  </a:moveTo>
                  <a:cubicBezTo>
                    <a:pt x="455" y="0"/>
                    <a:pt x="243" y="107"/>
                    <a:pt x="144" y="305"/>
                  </a:cubicBezTo>
                  <a:cubicBezTo>
                    <a:pt x="1" y="543"/>
                    <a:pt x="96" y="877"/>
                    <a:pt x="383" y="1068"/>
                  </a:cubicBezTo>
                  <a:lnTo>
                    <a:pt x="860" y="1354"/>
                  </a:lnTo>
                  <a:cubicBezTo>
                    <a:pt x="948" y="1398"/>
                    <a:pt x="1041" y="1420"/>
                    <a:pt x="1133" y="1420"/>
                  </a:cubicBezTo>
                  <a:cubicBezTo>
                    <a:pt x="1339" y="1420"/>
                    <a:pt x="1539" y="1313"/>
                    <a:pt x="1670" y="1116"/>
                  </a:cubicBezTo>
                  <a:cubicBezTo>
                    <a:pt x="1814" y="877"/>
                    <a:pt x="1718" y="543"/>
                    <a:pt x="1432" y="352"/>
                  </a:cubicBezTo>
                  <a:lnTo>
                    <a:pt x="907" y="66"/>
                  </a:lnTo>
                  <a:cubicBezTo>
                    <a:pt x="833" y="22"/>
                    <a:pt x="746"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2"/>
            <p:cNvSpPr/>
            <p:nvPr/>
          </p:nvSpPr>
          <p:spPr>
            <a:xfrm>
              <a:off x="4272736" y="1581822"/>
              <a:ext cx="22224" cy="18285"/>
            </a:xfrm>
            <a:custGeom>
              <a:avLst/>
              <a:gdLst/>
              <a:ahLst/>
              <a:cxnLst/>
              <a:rect l="l" t="t" r="r" b="b"/>
              <a:pathLst>
                <a:path w="1670" h="1374" extrusionOk="0">
                  <a:moveTo>
                    <a:pt x="624" y="1"/>
                  </a:moveTo>
                  <a:cubicBezTo>
                    <a:pt x="426" y="1"/>
                    <a:pt x="241" y="97"/>
                    <a:pt x="143" y="259"/>
                  </a:cubicBezTo>
                  <a:cubicBezTo>
                    <a:pt x="0" y="545"/>
                    <a:pt x="96" y="879"/>
                    <a:pt x="334" y="1070"/>
                  </a:cubicBezTo>
                  <a:lnTo>
                    <a:pt x="763" y="1308"/>
                  </a:lnTo>
                  <a:cubicBezTo>
                    <a:pt x="852" y="1352"/>
                    <a:pt x="945" y="1374"/>
                    <a:pt x="1036" y="1374"/>
                  </a:cubicBezTo>
                  <a:cubicBezTo>
                    <a:pt x="1238" y="1374"/>
                    <a:pt x="1428" y="1267"/>
                    <a:pt x="1527" y="1070"/>
                  </a:cubicBezTo>
                  <a:cubicBezTo>
                    <a:pt x="1670" y="831"/>
                    <a:pt x="1574" y="449"/>
                    <a:pt x="1336" y="306"/>
                  </a:cubicBezTo>
                  <a:lnTo>
                    <a:pt x="907" y="68"/>
                  </a:lnTo>
                  <a:cubicBezTo>
                    <a:pt x="815" y="22"/>
                    <a:pt x="718"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52"/>
          <p:cNvGrpSpPr/>
          <p:nvPr/>
        </p:nvGrpSpPr>
        <p:grpSpPr>
          <a:xfrm>
            <a:off x="8432916" y="4371901"/>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6884396" y="88331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543360" y="4419698"/>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Trả lời câu hỏi</a:t>
            </a:r>
            <a:endParaRPr lang="en-US" sz="3200" b="1" dirty="0">
              <a:solidFill>
                <a:srgbClr val="C00000"/>
              </a:solidFill>
              <a:latin typeface="+mj-lt"/>
            </a:endParaRPr>
          </a:p>
        </p:txBody>
      </p:sp>
      <p:sp>
        <p:nvSpPr>
          <p:cNvPr id="10" name="Rectangle 9"/>
          <p:cNvSpPr/>
          <p:nvPr/>
        </p:nvSpPr>
        <p:spPr>
          <a:xfrm>
            <a:off x="485624" y="1471259"/>
            <a:ext cx="4086375" cy="369332"/>
          </a:xfrm>
          <a:prstGeom prst="rect">
            <a:avLst/>
          </a:prstGeom>
        </p:spPr>
        <p:txBody>
          <a:bodyPr wrap="none">
            <a:spAutoFit/>
          </a:bodyPr>
          <a:lstStyle/>
          <a:p>
            <a:pPr marL="285750" indent="-285750" algn="just">
              <a:spcBef>
                <a:spcPts val="300"/>
              </a:spcBef>
              <a:buFont typeface="Wingdings" panose="05000000000000000000" pitchFamily="2" charset="2"/>
              <a:buChar char="q"/>
            </a:pPr>
            <a:r>
              <a:rPr lang="fr-FR" sz="1800">
                <a:latin typeface="+mj-lt"/>
                <a:ea typeface="Calibri" panose="020F0502020204030204" pitchFamily="34" charset="0"/>
                <a:cs typeface="Times New Roman" panose="02020603050405020304" pitchFamily="18" charset="0"/>
              </a:rPr>
              <a:t>Trong toán học, người ta quy định:</a:t>
            </a:r>
            <a:endParaRPr lang="en-US" sz="1800">
              <a:effectLst/>
              <a:latin typeface="+mj-lt"/>
              <a:ea typeface="Calibri" panose="020F0502020204030204" pitchFamily="34" charset="0"/>
              <a:cs typeface="Times New Roman" panose="02020603050405020304" pitchFamily="18" charset="0"/>
            </a:endParaRPr>
          </a:p>
        </p:txBody>
      </p:sp>
      <p:grpSp>
        <p:nvGrpSpPr>
          <p:cNvPr id="15" name="Group 14"/>
          <p:cNvGrpSpPr/>
          <p:nvPr/>
        </p:nvGrpSpPr>
        <p:grpSpPr>
          <a:xfrm>
            <a:off x="273899" y="2216728"/>
            <a:ext cx="2761362" cy="2365820"/>
            <a:chOff x="273899" y="2216728"/>
            <a:chExt cx="2761362" cy="2365820"/>
          </a:xfrm>
        </p:grpSpPr>
        <p:sp>
          <p:nvSpPr>
            <p:cNvPr id="873" name="Google Shape;873;p52"/>
            <p:cNvSpPr/>
            <p:nvPr/>
          </p:nvSpPr>
          <p:spPr>
            <a:xfrm>
              <a:off x="273899" y="2216728"/>
              <a:ext cx="2761362" cy="236582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p:cNvSpPr/>
            <p:nvPr/>
          </p:nvSpPr>
          <p:spPr>
            <a:xfrm>
              <a:off x="286633" y="2535167"/>
              <a:ext cx="2735894"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1 tá trứng bằng bao nhiêu quả trứng? </a:t>
              </a:r>
              <a:endParaRPr lang="en-US" sz="1800">
                <a:latin typeface="+mj-lt"/>
              </a:endParaRPr>
            </a:p>
          </p:txBody>
        </p:sp>
      </p:grpSp>
      <p:grpSp>
        <p:nvGrpSpPr>
          <p:cNvPr id="16" name="Group 15"/>
          <p:cNvGrpSpPr/>
          <p:nvPr/>
        </p:nvGrpSpPr>
        <p:grpSpPr>
          <a:xfrm>
            <a:off x="3279326" y="2216728"/>
            <a:ext cx="2761362" cy="2365820"/>
            <a:chOff x="3279326" y="2216728"/>
            <a:chExt cx="2761362" cy="2365820"/>
          </a:xfrm>
        </p:grpSpPr>
        <p:sp>
          <p:nvSpPr>
            <p:cNvPr id="874" name="Google Shape;874;p52"/>
            <p:cNvSpPr/>
            <p:nvPr/>
          </p:nvSpPr>
          <p:spPr>
            <a:xfrm>
              <a:off x="3279326" y="2216728"/>
              <a:ext cx="2761362" cy="236582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11"/>
            <p:cNvSpPr/>
            <p:nvPr/>
          </p:nvSpPr>
          <p:spPr>
            <a:xfrm>
              <a:off x="3397847" y="2535167"/>
              <a:ext cx="2524319"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1 chục quả trứng bằng bao nhiêu quả trứng? </a:t>
              </a:r>
              <a:endParaRPr lang="en-US" sz="1800">
                <a:latin typeface="+mj-lt"/>
              </a:endParaRPr>
            </a:p>
          </p:txBody>
        </p:sp>
      </p:grpSp>
      <p:sp>
        <p:nvSpPr>
          <p:cNvPr id="106" name="Down Arrow 105"/>
          <p:cNvSpPr/>
          <p:nvPr/>
        </p:nvSpPr>
        <p:spPr>
          <a:xfrm rot="16200000">
            <a:off x="676472" y="3730977"/>
            <a:ext cx="344165" cy="390021"/>
          </a:xfrm>
          <a:prstGeom prst="downArrow">
            <a:avLst/>
          </a:prstGeom>
          <a:solidFill>
            <a:srgbClr val="009999"/>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angle 12"/>
          <p:cNvSpPr/>
          <p:nvPr/>
        </p:nvSpPr>
        <p:spPr>
          <a:xfrm>
            <a:off x="1098007" y="3741321"/>
            <a:ext cx="1595309" cy="369332"/>
          </a:xfrm>
          <a:prstGeom prst="rect">
            <a:avLst/>
          </a:prstGeom>
        </p:spPr>
        <p:txBody>
          <a:bodyPr wrap="none">
            <a:spAutoFit/>
          </a:bodyPr>
          <a:lstStyle/>
          <a:p>
            <a:pPr algn="ctr"/>
            <a:r>
              <a:rPr lang="fr-FR" sz="1800" b="1">
                <a:solidFill>
                  <a:srgbClr val="FF0000"/>
                </a:solidFill>
                <a:latin typeface="+mj-lt"/>
                <a:ea typeface="Calibri" panose="020F0502020204030204" pitchFamily="34" charset="0"/>
              </a:rPr>
              <a:t>12 quả trứng</a:t>
            </a:r>
            <a:endParaRPr lang="en-US" sz="1800" b="1">
              <a:solidFill>
                <a:srgbClr val="FF0000"/>
              </a:solidFill>
              <a:latin typeface="+mj-lt"/>
            </a:endParaRPr>
          </a:p>
        </p:txBody>
      </p:sp>
      <p:sp>
        <p:nvSpPr>
          <p:cNvPr id="108" name="Down Arrow 107"/>
          <p:cNvSpPr/>
          <p:nvPr/>
        </p:nvSpPr>
        <p:spPr>
          <a:xfrm rot="16200000">
            <a:off x="3694213" y="3729373"/>
            <a:ext cx="344165" cy="390021"/>
          </a:xfrm>
          <a:prstGeom prst="downArrow">
            <a:avLst/>
          </a:prstGeom>
          <a:solidFill>
            <a:srgbClr val="009999"/>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9" name="Rectangle 108"/>
          <p:cNvSpPr/>
          <p:nvPr/>
        </p:nvSpPr>
        <p:spPr>
          <a:xfrm>
            <a:off x="4115748" y="3739717"/>
            <a:ext cx="1595309" cy="369332"/>
          </a:xfrm>
          <a:prstGeom prst="rect">
            <a:avLst/>
          </a:prstGeom>
        </p:spPr>
        <p:txBody>
          <a:bodyPr wrap="none">
            <a:spAutoFit/>
          </a:bodyPr>
          <a:lstStyle/>
          <a:p>
            <a:pPr algn="ctr"/>
            <a:r>
              <a:rPr lang="fr-FR" sz="1800" b="1">
                <a:solidFill>
                  <a:srgbClr val="FF0000"/>
                </a:solidFill>
                <a:latin typeface="+mj-lt"/>
                <a:ea typeface="Calibri" panose="020F0502020204030204" pitchFamily="34" charset="0"/>
              </a:rPr>
              <a:t>10 quả trứng</a:t>
            </a:r>
            <a:endParaRPr lang="en-US" sz="1800" b="1">
              <a:solidFill>
                <a:srgbClr val="FF0000"/>
              </a:solidFill>
              <a:latin typeface="+mj-lt"/>
            </a:endParaRPr>
          </a:p>
        </p:txBody>
      </p:sp>
      <p:sp>
        <p:nvSpPr>
          <p:cNvPr id="14" name="Rectangle 13"/>
          <p:cNvSpPr/>
          <p:nvPr/>
        </p:nvSpPr>
        <p:spPr>
          <a:xfrm>
            <a:off x="6159745" y="2937973"/>
            <a:ext cx="2875472"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Định nghĩa mol cũng được dựa trên cơ sở này</a:t>
            </a:r>
            <a:endParaRPr lang="en-US" sz="1800">
              <a:latin typeface="+mj-lt"/>
            </a:endParaRPr>
          </a:p>
        </p:txBody>
      </p:sp>
      <p:pic>
        <p:nvPicPr>
          <p:cNvPr id="11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V="1">
            <a:off x="6247813" y="2428974"/>
            <a:ext cx="622729" cy="407604"/>
          </a:xfrm>
          <a:prstGeom prst="rect">
            <a:avLst/>
          </a:prstGeom>
        </p:spPr>
      </p:pic>
      <p:pic>
        <p:nvPicPr>
          <p:cNvPr id="112"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6247813" y="3965828"/>
            <a:ext cx="622729" cy="4092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wipe(left)">
                                      <p:cBhvr>
                                        <p:cTn id="25" dur="500"/>
                                        <p:tgtEl>
                                          <p:spTgt spid="10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8"/>
                                        </p:tgtEl>
                                        <p:attrNameLst>
                                          <p:attrName>style.visibility</p:attrName>
                                        </p:attrNameLst>
                                      </p:cBhvr>
                                      <p:to>
                                        <p:strVal val="visible"/>
                                      </p:to>
                                    </p:set>
                                    <p:animEffect transition="in" filter="wipe(left)">
                                      <p:cBhvr>
                                        <p:cTn id="34" dur="500"/>
                                        <p:tgtEl>
                                          <p:spTgt spid="108"/>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500"/>
                                        <p:tgtEl>
                                          <p:spTgt spid="10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up)">
                                      <p:cBhvr>
                                        <p:cTn id="43" dur="500"/>
                                        <p:tgtEl>
                                          <p:spTgt spid="111"/>
                                        </p:tgtEl>
                                      </p:cBhvr>
                                    </p:animEffect>
                                  </p:childTnLst>
                                </p:cTn>
                              </p:par>
                              <p:par>
                                <p:cTn id="44" presetID="22" presetClass="entr" presetSubtype="4" fill="hold" nodeType="withEffect">
                                  <p:stCondLst>
                                    <p:cond delay="0"/>
                                  </p:stCondLst>
                                  <p:childTnLst>
                                    <p:set>
                                      <p:cBhvr>
                                        <p:cTn id="45" dur="1" fill="hold">
                                          <p:stCondLst>
                                            <p:cond delay="0"/>
                                          </p:stCondLst>
                                        </p:cTn>
                                        <p:tgtEl>
                                          <p:spTgt spid="112"/>
                                        </p:tgtEl>
                                        <p:attrNameLst>
                                          <p:attrName>style.visibility</p:attrName>
                                        </p:attrNameLst>
                                      </p:cBhvr>
                                      <p:to>
                                        <p:strVal val="visible"/>
                                      </p:to>
                                    </p:set>
                                    <p:animEffect transition="in" filter="wipe(down)">
                                      <p:cBhvr>
                                        <p:cTn id="46" dur="500"/>
                                        <p:tgtEl>
                                          <p:spTgt spid="112"/>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 grpId="0"/>
      <p:bldP spid="106" grpId="0" animBg="1"/>
      <p:bldP spid="13" grpId="0"/>
      <p:bldP spid="108" grpId="0" animBg="1"/>
      <p:bldP spid="109"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49"/>
          <p:cNvSpPr/>
          <p:nvPr/>
        </p:nvSpPr>
        <p:spPr>
          <a:xfrm>
            <a:off x="2764689" y="576664"/>
            <a:ext cx="3215332" cy="726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nvGrpSpPr>
          <p:cNvPr id="717" name="Google Shape;717;p49"/>
          <p:cNvGrpSpPr/>
          <p:nvPr/>
        </p:nvGrpSpPr>
        <p:grpSpPr>
          <a:xfrm>
            <a:off x="36510" y="3736434"/>
            <a:ext cx="1893208"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sp>
        <p:nvSpPr>
          <p:cNvPr id="63" name="Title 1"/>
          <p:cNvSpPr>
            <a:spLocks noGrp="1"/>
          </p:cNvSpPr>
          <p:nvPr>
            <p:ph type="title"/>
          </p:nvPr>
        </p:nvSpPr>
        <p:spPr>
          <a:xfrm>
            <a:off x="2897384" y="641976"/>
            <a:ext cx="2833692" cy="572700"/>
          </a:xfrm>
        </p:spPr>
        <p:txBody>
          <a:bodyPr anchor="ctr"/>
          <a:lstStyle/>
          <a:p>
            <a:pPr>
              <a:lnSpc>
                <a:spcPct val="100000"/>
              </a:lnSpc>
            </a:pPr>
            <a:r>
              <a:rPr lang="en-US" sz="3200" b="1">
                <a:solidFill>
                  <a:srgbClr val="FF0000"/>
                </a:solidFill>
                <a:latin typeface="+mj-lt"/>
              </a:rPr>
              <a:t>Khái niệm</a:t>
            </a:r>
            <a:endParaRPr lang="en-US" sz="3200" b="1" dirty="0">
              <a:solidFill>
                <a:srgbClr val="FF0000"/>
              </a:solidFill>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746085" y="1514688"/>
                <a:ext cx="8045018" cy="1131848"/>
              </a:xfrm>
              <a:prstGeom prst="rect">
                <a:avLst/>
              </a:prstGeom>
            </p:spPr>
            <p:txBody>
              <a:bodyPr wrap="square">
                <a:spAutoFit/>
              </a:bodyPr>
              <a:lstStyle/>
              <a:p>
                <a:pPr algn="just">
                  <a:lnSpc>
                    <a:spcPct val="150000"/>
                  </a:lnSpc>
                </a:pPr>
                <a:r>
                  <a:rPr lang="fr-FR" sz="2400" i="1">
                    <a:latin typeface="+mj-lt"/>
                    <a:ea typeface="Calibri" panose="020F0502020204030204" pitchFamily="34" charset="0"/>
                    <a:cs typeface="Times New Roman" panose="02020603050405020304" pitchFamily="18" charset="0"/>
                  </a:rPr>
                  <a:t>Mol là lượng chất có chứa 6,022</a:t>
                </a:r>
                <a14:m>
                  <m:oMath xmlns:m="http://schemas.openxmlformats.org/officeDocument/2006/math">
                    <m:r>
                      <a:rPr lang="fr-FR" sz="2400" i="1">
                        <a:latin typeface="Cambria Math" panose="02040503050406030204" pitchFamily="18" charset="0"/>
                        <a:ea typeface="Calibri" panose="020F0502020204030204" pitchFamily="34" charset="0"/>
                        <a:cs typeface="Times New Roman" panose="02020603050405020304" pitchFamily="18" charset="0"/>
                      </a:rPr>
                      <m:t> ×</m:t>
                    </m:r>
                  </m:oMath>
                </a14:m>
                <a:r>
                  <a:rPr lang="fr-FR" sz="2400" i="1">
                    <a:latin typeface="+mj-lt"/>
                    <a:ea typeface="Times New Roman" panose="02020603050405020304" pitchFamily="18" charset="0"/>
                    <a:cs typeface="Times New Roman" panose="02020603050405020304" pitchFamily="18" charset="0"/>
                  </a:rPr>
                  <a:t> </a:t>
                </a:r>
                <a:r>
                  <a:rPr lang="fr-FR" sz="2400" i="1">
                    <a:latin typeface="+mj-lt"/>
                    <a:ea typeface="Calibri" panose="020F0502020204030204" pitchFamily="34" charset="0"/>
                    <a:cs typeface="Times New Roman" panose="02020603050405020304" pitchFamily="18" charset="0"/>
                  </a:rPr>
                  <a:t>10</a:t>
                </a:r>
                <a:r>
                  <a:rPr lang="fr-FR" sz="2400" i="1" baseline="30000">
                    <a:latin typeface="+mj-lt"/>
                    <a:ea typeface="Calibri" panose="020F0502020204030204" pitchFamily="34" charset="0"/>
                    <a:cs typeface="Times New Roman" panose="02020603050405020304" pitchFamily="18" charset="0"/>
                  </a:rPr>
                  <a:t>23</a:t>
                </a:r>
                <a:r>
                  <a:rPr lang="fr-FR" sz="2400" i="1">
                    <a:latin typeface="+mj-lt"/>
                    <a:ea typeface="Calibri" panose="020F0502020204030204" pitchFamily="34" charset="0"/>
                    <a:cs typeface="Times New Roman" panose="02020603050405020304" pitchFamily="18" charset="0"/>
                  </a:rPr>
                  <a:t> hạt vi mô (nguyên tử, phân tử,…) của chất đó. </a:t>
                </a:r>
                <a:endParaRPr lang="en-US" sz="2400" i="1">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46085" y="1514688"/>
                <a:ext cx="8045018" cy="1131848"/>
              </a:xfrm>
              <a:prstGeom prst="rect">
                <a:avLst/>
              </a:prstGeom>
              <a:blipFill>
                <a:blip r:embed="rId3"/>
                <a:stretch>
                  <a:fillRect l="-1136" r="-1212" b="-11828"/>
                </a:stretch>
              </a:blipFill>
            </p:spPr>
            <p:txBody>
              <a:bodyPr/>
              <a:lstStyle/>
              <a:p>
                <a:r>
                  <a:rPr lang="en-US">
                    <a:noFill/>
                  </a:rPr>
                  <a:t> </a:t>
                </a:r>
              </a:p>
            </p:txBody>
          </p:sp>
        </mc:Fallback>
      </mc:AlternateContent>
      <p:grpSp>
        <p:nvGrpSpPr>
          <p:cNvPr id="6" name="Group 5"/>
          <p:cNvGrpSpPr/>
          <p:nvPr/>
        </p:nvGrpSpPr>
        <p:grpSpPr>
          <a:xfrm>
            <a:off x="2897384" y="2858520"/>
            <a:ext cx="5894024" cy="1755827"/>
            <a:chOff x="3775363" y="3046735"/>
            <a:chExt cx="3486080" cy="1755827"/>
          </a:xfrm>
        </p:grpSpPr>
        <mc:AlternateContent xmlns:mc="http://schemas.openxmlformats.org/markup-compatibility/2006" xmlns:a14="http://schemas.microsoft.com/office/drawing/2010/main">
          <mc:Choice Requires="a14">
            <p:sp>
              <p:nvSpPr>
                <p:cNvPr id="65" name="Rounded Rectangle 64"/>
                <p:cNvSpPr/>
                <p:nvPr/>
              </p:nvSpPr>
              <p:spPr>
                <a:xfrm>
                  <a:off x="3775363" y="3275528"/>
                  <a:ext cx="3486080" cy="1527034"/>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2800">
                      <a:solidFill>
                        <a:srgbClr val="000000"/>
                      </a:solidFill>
                    </a:rPr>
                    <a:t>Số 6,022</a:t>
                  </a:r>
                  <a14:m>
                    <m:oMath xmlns:m="http://schemas.openxmlformats.org/officeDocument/2006/math">
                      <m:r>
                        <a:rPr lang="fr-FR" sz="2800" i="1">
                          <a:solidFill>
                            <a:srgbClr val="000000"/>
                          </a:solidFill>
                          <a:latin typeface="Cambria Math" panose="02040503050406030204" pitchFamily="18" charset="0"/>
                        </a:rPr>
                        <m:t> × </m:t>
                      </m:r>
                    </m:oMath>
                  </a14:m>
                  <a:r>
                    <a:rPr lang="fr-FR" sz="2800">
                      <a:solidFill>
                        <a:srgbClr val="000000"/>
                      </a:solidFill>
                    </a:rPr>
                    <a:t>10</a:t>
                  </a:r>
                  <a:r>
                    <a:rPr lang="fr-FR" sz="2800" baseline="30000">
                      <a:solidFill>
                        <a:srgbClr val="000000"/>
                      </a:solidFill>
                    </a:rPr>
                    <a:t>23</a:t>
                  </a:r>
                  <a:r>
                    <a:rPr lang="fr-FR" sz="2800">
                      <a:solidFill>
                        <a:srgbClr val="000000"/>
                      </a:solidFill>
                    </a:rPr>
                    <a:t> được gọi là số </a:t>
                  </a:r>
                  <a:r>
                    <a:rPr lang="fr-FR" sz="2800" u="sng">
                      <a:solidFill>
                        <a:srgbClr val="FF0000"/>
                      </a:solidFill>
                    </a:rPr>
                    <a:t>Avogadro</a:t>
                  </a:r>
                  <a:r>
                    <a:rPr lang="fr-FR" sz="2800">
                      <a:solidFill>
                        <a:srgbClr val="000000"/>
                      </a:solidFill>
                    </a:rPr>
                    <a:t>, được kí hiệu là N</a:t>
                  </a:r>
                  <a:r>
                    <a:rPr lang="fr-FR" sz="2800" baseline="-25000">
                      <a:solidFill>
                        <a:srgbClr val="000000"/>
                      </a:solidFill>
                    </a:rPr>
                    <a:t>A</a:t>
                  </a:r>
                  <a:r>
                    <a:rPr lang="fr-FR" sz="2800">
                      <a:solidFill>
                        <a:srgbClr val="000000"/>
                      </a:solidFill>
                    </a:rPr>
                    <a:t> </a:t>
                  </a:r>
                  <a:endParaRPr lang="en-US" sz="2800">
                    <a:solidFill>
                      <a:srgbClr val="000000"/>
                    </a:solidFill>
                    <a:latin typeface="Arial" panose="020B0604020202020204" pitchFamily="34" charset="0"/>
                    <a:cs typeface="Arial" panose="020B0604020202020204" pitchFamily="34" charset="0"/>
                  </a:endParaRPr>
                </a:p>
              </p:txBody>
            </p:sp>
          </mc:Choice>
          <mc:Fallback xmlns="">
            <p:sp>
              <p:nvSpPr>
                <p:cNvPr id="65" name="Rounded Rectangle 64"/>
                <p:cNvSpPr>
                  <a:spLocks noRot="1" noChangeAspect="1" noMove="1" noResize="1" noEditPoints="1" noAdjustHandles="1" noChangeArrowheads="1" noChangeShapeType="1" noTextEdit="1"/>
                </p:cNvSpPr>
                <p:nvPr/>
              </p:nvSpPr>
              <p:spPr>
                <a:xfrm>
                  <a:off x="3775363" y="3275528"/>
                  <a:ext cx="3486080" cy="1527034"/>
                </a:xfrm>
                <a:prstGeom prst="roundRect">
                  <a:avLst/>
                </a:prstGeom>
                <a:blipFill>
                  <a:blip r:embed="rId4"/>
                  <a:stretch>
                    <a:fillRect/>
                  </a:stretch>
                </a:blipFill>
                <a:ln w="57150">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757" name="Google Shape;757;p49"/>
            <p:cNvGrpSpPr/>
            <p:nvPr/>
          </p:nvGrpSpPr>
          <p:grpSpPr>
            <a:xfrm>
              <a:off x="5340290" y="3046735"/>
              <a:ext cx="356225" cy="454390"/>
              <a:chOff x="7249250" y="2312150"/>
              <a:chExt cx="433317" cy="542846"/>
            </a:xfrm>
          </p:grpSpPr>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4"/>
                                        </p:tgtEl>
                                        <p:attrNameLst>
                                          <p:attrName>style.visibility</p:attrName>
                                        </p:attrNameLst>
                                      </p:cBhvr>
                                      <p:to>
                                        <p:strVal val="visible"/>
                                      </p:to>
                                    </p:set>
                                    <p:animEffect transition="in" filter="fade">
                                      <p:cBhvr>
                                        <p:cTn id="10" dur="500"/>
                                        <p:tgtEl>
                                          <p:spTgt spid="7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p:bldP spid="6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a16="http://schemas.microsoft.com/office/drawing/2014/main" id="{57D5B653-2C0E-753B-75F6-380C152898D9}"/>
              </a:ext>
            </a:extLst>
          </p:cNvPr>
          <p:cNvSpPr/>
          <p:nvPr/>
        </p:nvSpPr>
        <p:spPr>
          <a:xfrm>
            <a:off x="773935" y="397392"/>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912876" y="1237912"/>
            <a:ext cx="8231124" cy="2597827"/>
          </a:xfrm>
          <a:prstGeom prst="rect">
            <a:avLst/>
          </a:prstGeom>
        </p:spPr>
        <p:txBody>
          <a:bodyPr wrap="square">
            <a:spAutoFit/>
          </a:bodyPr>
          <a:lstStyle/>
          <a:p>
            <a:pPr marL="285750" indent="-285750" algn="just">
              <a:lnSpc>
                <a:spcPct val="150000"/>
              </a:lnSpc>
              <a:buClrTx/>
              <a:buFont typeface="Wingdings" panose="05000000000000000000" pitchFamily="2" charset="2"/>
              <a:buChar char="§"/>
            </a:pPr>
            <a:r>
              <a:rPr lang="fr-FR" sz="2800">
                <a:latin typeface="+mj-lt"/>
                <a:ea typeface="Calibri" panose="020F0502020204030204" pitchFamily="34" charset="0"/>
                <a:cs typeface="Times New Roman" panose="02020603050405020304" pitchFamily="18" charset="0"/>
              </a:rPr>
              <a:t>Giá trị số Avogadro vô cùng lớn. </a:t>
            </a:r>
          </a:p>
          <a:p>
            <a:pPr marL="285750" indent="-285750" algn="just">
              <a:lnSpc>
                <a:spcPct val="150000"/>
              </a:lnSpc>
              <a:buClrTx/>
              <a:buFont typeface="Wingdings" panose="05000000000000000000" pitchFamily="2" charset="2"/>
              <a:buChar char="§"/>
            </a:pPr>
            <a:r>
              <a:rPr lang="fr-FR" sz="2800">
                <a:latin typeface="+mj-lt"/>
                <a:ea typeface="Calibri" panose="020F0502020204030204" pitchFamily="34" charset="0"/>
                <a:cs typeface="Times New Roman" panose="02020603050405020304" pitchFamily="18" charset="0"/>
              </a:rPr>
              <a:t>Nếu một máy đếm các nguyên tử với tốc độ 10 triệu nguyên tử mỗi giây sẽ mất khoảng 2 tỉ năm để đếm hết các nguyên tử trong một mol. </a:t>
            </a:r>
            <a:endParaRPr lang="en-US" sz="2800">
              <a:effectLst/>
              <a:latin typeface="+mj-lt"/>
              <a:ea typeface="Calibri" panose="020F0502020204030204" pitchFamily="34" charset="0"/>
              <a:cs typeface="Times New Roman" panose="02020603050405020304" pitchFamily="18" charset="0"/>
            </a:endParaRPr>
          </a:p>
        </p:txBody>
      </p:sp>
      <p:sp>
        <p:nvSpPr>
          <p:cNvPr id="103" name="Title 1"/>
          <p:cNvSpPr>
            <a:spLocks noGrp="1"/>
          </p:cNvSpPr>
          <p:nvPr>
            <p:ph type="title"/>
          </p:nvPr>
        </p:nvSpPr>
        <p:spPr>
          <a:xfrm>
            <a:off x="2664095" y="336867"/>
            <a:ext cx="4048657" cy="572700"/>
          </a:xfrm>
        </p:spPr>
        <p:txBody>
          <a:bodyPr anchor="ctr"/>
          <a:lstStyle/>
          <a:p>
            <a:pPr>
              <a:lnSpc>
                <a:spcPct val="100000"/>
              </a:lnSpc>
            </a:pPr>
            <a:r>
              <a:rPr lang="en-US" sz="3200" b="1">
                <a:solidFill>
                  <a:srgbClr val="C00000"/>
                </a:solidFill>
                <a:latin typeface="+mj-lt"/>
              </a:rPr>
              <a:t>Mở rộng kiến thức</a:t>
            </a:r>
            <a:endParaRPr lang="en-US" sz="3200" b="1" dirty="0">
              <a:solidFill>
                <a:srgbClr val="C00000"/>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anim calcmode="lin" valueType="num">
                                      <p:cBhvr>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1034"/>
        <p:cNvGrpSpPr/>
        <p:nvPr/>
      </p:nvGrpSpPr>
      <p:grpSpPr>
        <a:xfrm>
          <a:off x="0" y="0"/>
          <a:ext cx="0" cy="0"/>
          <a:chOff x="0" y="0"/>
          <a:chExt cx="0" cy="0"/>
        </a:xfrm>
      </p:grpSpPr>
      <p:grpSp>
        <p:nvGrpSpPr>
          <p:cNvPr id="1039" name="Google Shape;1039;p54"/>
          <p:cNvGrpSpPr/>
          <p:nvPr/>
        </p:nvGrpSpPr>
        <p:grpSpPr>
          <a:xfrm rot="-1052069">
            <a:off x="1229034" y="3627027"/>
            <a:ext cx="827393" cy="1064034"/>
            <a:chOff x="1851363" y="2231288"/>
            <a:chExt cx="827338" cy="1063963"/>
          </a:xfrm>
        </p:grpSpPr>
        <p:grpSp>
          <p:nvGrpSpPr>
            <p:cNvPr id="1040" name="Google Shape;1040;p54"/>
            <p:cNvGrpSpPr/>
            <p:nvPr/>
          </p:nvGrpSpPr>
          <p:grpSpPr>
            <a:xfrm>
              <a:off x="1851363" y="2231288"/>
              <a:ext cx="827338" cy="1063963"/>
              <a:chOff x="6268388" y="3972938"/>
              <a:chExt cx="827338" cy="1063963"/>
            </a:xfrm>
          </p:grpSpPr>
          <p:sp>
            <p:nvSpPr>
              <p:cNvPr id="1041" name="Google Shape;1041;p54"/>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4"/>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4"/>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4"/>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4"/>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4"/>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4"/>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8" name="Google Shape;1048;p54"/>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4"/>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4"/>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4"/>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4"/>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4"/>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4"/>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4"/>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roup 12"/>
          <p:cNvGrpSpPr/>
          <p:nvPr/>
        </p:nvGrpSpPr>
        <p:grpSpPr>
          <a:xfrm>
            <a:off x="-78510" y="-27136"/>
            <a:ext cx="9420813" cy="4101097"/>
            <a:chOff x="354518" y="275263"/>
            <a:chExt cx="5349441" cy="3116376"/>
          </a:xfrm>
        </p:grpSpPr>
        <p:sp>
          <p:nvSpPr>
            <p:cNvPr id="1035" name="Google Shape;1035;p54"/>
            <p:cNvSpPr/>
            <p:nvPr/>
          </p:nvSpPr>
          <p:spPr>
            <a:xfrm>
              <a:off x="354518" y="275263"/>
              <a:ext cx="5349441" cy="31163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dk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54"/>
            <p:cNvGrpSpPr/>
            <p:nvPr/>
          </p:nvGrpSpPr>
          <p:grpSpPr>
            <a:xfrm>
              <a:off x="4737781" y="480386"/>
              <a:ext cx="320453" cy="409255"/>
              <a:chOff x="5905475" y="2032050"/>
              <a:chExt cx="454350" cy="580175"/>
            </a:xfrm>
          </p:grpSpPr>
          <p:sp>
            <p:nvSpPr>
              <p:cNvPr id="1057" name="Google Shape;1057;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3" name="Google Shape;1063;p54"/>
          <p:cNvGrpSpPr/>
          <p:nvPr/>
        </p:nvGrpSpPr>
        <p:grpSpPr>
          <a:xfrm>
            <a:off x="694172" y="4149436"/>
            <a:ext cx="241010" cy="287251"/>
            <a:chOff x="7249250" y="2312150"/>
            <a:chExt cx="433317" cy="542846"/>
          </a:xfrm>
        </p:grpSpPr>
        <p:sp>
          <p:nvSpPr>
            <p:cNvPr id="1064" name="Google Shape;1064;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4" name="Rectangle 3"/>
              <p:cNvSpPr/>
              <p:nvPr/>
            </p:nvSpPr>
            <p:spPr>
              <a:xfrm>
                <a:off x="622895" y="-258431"/>
                <a:ext cx="8326228" cy="3244158"/>
              </a:xfrm>
              <a:prstGeom prst="rect">
                <a:avLst/>
              </a:prstGeom>
            </p:spPr>
            <p:txBody>
              <a:bodyPr wrap="square">
                <a:spAutoFit/>
              </a:bodyPr>
              <a:lstStyle/>
              <a:p>
                <a:pPr algn="just">
                  <a:lnSpc>
                    <a:spcPct val="150000"/>
                  </a:lnSpc>
                </a:pPr>
                <a:r>
                  <a:rPr lang="fr-FR" sz="2800" b="1">
                    <a:solidFill>
                      <a:schemeClr val="bg1"/>
                    </a:solidFill>
                    <a:latin typeface="+mj-lt"/>
                    <a:ea typeface="Calibri" panose="020F0502020204030204" pitchFamily="34" charset="0"/>
                    <a:cs typeface="Times New Roman" panose="02020603050405020304" pitchFamily="18" charset="0"/>
                  </a:rPr>
                  <a:t>Ví dụ: </a:t>
                </a:r>
                <a:endParaRPr lang="en-US" sz="2800" b="1">
                  <a:solidFill>
                    <a:schemeClr val="bg1"/>
                  </a:solidFill>
                  <a:effectLst/>
                  <a:latin typeface="+mj-lt"/>
                  <a:ea typeface="Calibri" panose="020F0502020204030204" pitchFamily="34" charset="0"/>
                  <a:cs typeface="Times New Roman" panose="02020603050405020304" pitchFamily="18" charset="0"/>
                </a:endParaRPr>
              </a:p>
              <a:p>
                <a:pPr marL="285750" indent="-285750" algn="just">
                  <a:lnSpc>
                    <a:spcPct val="150000"/>
                  </a:lnSpc>
                  <a:buClr>
                    <a:schemeClr val="bg1"/>
                  </a:buClr>
                  <a:buFont typeface="Arial" panose="020B0604020202020204" pitchFamily="34" charset="0"/>
                  <a:buChar char="•"/>
                </a:pPr>
                <a:r>
                  <a:rPr lang="fr-FR" sz="2800">
                    <a:solidFill>
                      <a:schemeClr val="bg1"/>
                    </a:solidFill>
                    <a:latin typeface="+mj-lt"/>
                    <a:ea typeface="Calibri" panose="020F0502020204030204" pitchFamily="34" charset="0"/>
                    <a:cs typeface="Times New Roman" panose="02020603050405020304" pitchFamily="18" charset="0"/>
                  </a:rPr>
                  <a:t>1 mol nguyên tử đồng (Cu) là lượng đồng có chứa 6,022 </a:t>
                </a:r>
                <a14:m>
                  <m:oMath xmlns:m="http://schemas.openxmlformats.org/officeDocument/2006/math">
                    <m:r>
                      <a:rPr lang="fr-FR" sz="2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2800">
                    <a:solidFill>
                      <a:schemeClr val="bg1"/>
                    </a:solidFill>
                    <a:latin typeface="+mj-lt"/>
                    <a:ea typeface="Times New Roman" panose="02020603050405020304" pitchFamily="18" charset="0"/>
                    <a:cs typeface="Times New Roman" panose="02020603050405020304" pitchFamily="18" charset="0"/>
                  </a:rPr>
                  <a:t> 10</a:t>
                </a:r>
                <a:r>
                  <a:rPr lang="fr-FR" sz="2800" baseline="30000">
                    <a:solidFill>
                      <a:schemeClr val="bg1"/>
                    </a:solidFill>
                    <a:latin typeface="+mj-lt"/>
                    <a:ea typeface="Times New Roman" panose="02020603050405020304" pitchFamily="18" charset="0"/>
                    <a:cs typeface="Times New Roman" panose="02020603050405020304" pitchFamily="18" charset="0"/>
                  </a:rPr>
                  <a:t>23</a:t>
                </a:r>
                <a:r>
                  <a:rPr lang="fr-FR" sz="2800">
                    <a:solidFill>
                      <a:schemeClr val="bg1"/>
                    </a:solidFill>
                    <a:latin typeface="+mj-lt"/>
                    <a:ea typeface="Times New Roman" panose="02020603050405020304" pitchFamily="18" charset="0"/>
                    <a:cs typeface="Times New Roman" panose="02020603050405020304" pitchFamily="18" charset="0"/>
                  </a:rPr>
                  <a:t> nguyên tử Cu.</a:t>
                </a:r>
              </a:p>
              <a:p>
                <a:pPr marL="285750" indent="-285750" algn="just">
                  <a:lnSpc>
                    <a:spcPct val="150000"/>
                  </a:lnSpc>
                  <a:buClr>
                    <a:schemeClr val="bg1"/>
                  </a:buClr>
                  <a:buFont typeface="Arial" panose="020B0604020202020204" pitchFamily="34" charset="0"/>
                  <a:buChar char="•"/>
                </a:pPr>
                <a:r>
                  <a:rPr lang="fr-FR" sz="2800">
                    <a:solidFill>
                      <a:schemeClr val="bg1"/>
                    </a:solidFill>
                  </a:rPr>
                  <a:t>1 mol phân tử nước (H</a:t>
                </a:r>
                <a:r>
                  <a:rPr lang="fr-FR" sz="2800" baseline="-25000">
                    <a:solidFill>
                      <a:schemeClr val="bg1"/>
                    </a:solidFill>
                  </a:rPr>
                  <a:t>2</a:t>
                </a:r>
                <a:r>
                  <a:rPr lang="fr-FR" sz="2800">
                    <a:solidFill>
                      <a:schemeClr val="bg1"/>
                    </a:solidFill>
                  </a:rPr>
                  <a:t>O) là lượng nước có chứa 6,022 </a:t>
                </a:r>
                <a14:m>
                  <m:oMath xmlns:m="http://schemas.openxmlformats.org/officeDocument/2006/math">
                    <m:r>
                      <a:rPr lang="fr-FR" sz="2800" i="1">
                        <a:solidFill>
                          <a:schemeClr val="bg1"/>
                        </a:solidFill>
                        <a:latin typeface="Cambria Math" panose="02040503050406030204" pitchFamily="18" charset="0"/>
                      </a:rPr>
                      <m:t>×</m:t>
                    </m:r>
                  </m:oMath>
                </a14:m>
                <a:r>
                  <a:rPr lang="fr-FR" sz="2800">
                    <a:solidFill>
                      <a:schemeClr val="bg1"/>
                    </a:solidFill>
                  </a:rPr>
                  <a:t> 10</a:t>
                </a:r>
                <a:r>
                  <a:rPr lang="fr-FR" sz="2800" baseline="30000">
                    <a:solidFill>
                      <a:schemeClr val="bg1"/>
                    </a:solidFill>
                  </a:rPr>
                  <a:t>23</a:t>
                </a:r>
                <a:r>
                  <a:rPr lang="fr-FR" sz="2800">
                    <a:solidFill>
                      <a:schemeClr val="bg1"/>
                    </a:solidFill>
                  </a:rPr>
                  <a:t> phân tử H</a:t>
                </a:r>
                <a:r>
                  <a:rPr lang="fr-FR" sz="2800" baseline="-25000">
                    <a:solidFill>
                      <a:schemeClr val="bg1"/>
                    </a:solidFill>
                  </a:rPr>
                  <a:t>2</a:t>
                </a:r>
                <a:r>
                  <a:rPr lang="fr-FR" sz="2800">
                    <a:solidFill>
                      <a:schemeClr val="bg1"/>
                    </a:solidFill>
                  </a:rPr>
                  <a:t>O.</a:t>
                </a:r>
                <a:endParaRPr lang="en-US" sz="280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622895" y="-258431"/>
                <a:ext cx="8326228" cy="3244158"/>
              </a:xfrm>
              <a:prstGeom prst="rect">
                <a:avLst/>
              </a:prstGeom>
              <a:blipFill>
                <a:blip r:embed="rId3"/>
                <a:stretch>
                  <a:fillRect l="-1464" r="-1537" b="-4323"/>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1076</TotalTime>
  <Words>2508</Words>
  <Application>Microsoft Office PowerPoint</Application>
  <PresentationFormat>Trình chiếu Trên màn hình (16:9)</PresentationFormat>
  <Paragraphs>345</Paragraphs>
  <Slides>47</Slides>
  <Notes>42</Notes>
  <HiddenSlides>0</HiddenSlides>
  <MMClips>40</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47</vt:i4>
      </vt:variant>
    </vt:vector>
  </HeadingPairs>
  <TitlesOfParts>
    <vt:vector size="61" baseType="lpstr">
      <vt:lpstr>Comfortaa SemiBold</vt:lpstr>
      <vt:lpstr>Mali SemiBold</vt:lpstr>
      <vt:lpstr>Mali Medium</vt:lpstr>
      <vt:lpstr>Calibri</vt:lpstr>
      <vt:lpstr>Arial</vt:lpstr>
      <vt:lpstr>Comfortaa Light</vt:lpstr>
      <vt:lpstr>Single Day</vt:lpstr>
      <vt:lpstr>Mali</vt:lpstr>
      <vt:lpstr>Wingdings</vt:lpstr>
      <vt:lpstr>Comfortaa</vt:lpstr>
      <vt:lpstr>Comfortaa Medium</vt:lpstr>
      <vt:lpstr>Times New Roman</vt:lpstr>
      <vt:lpstr>Cambria Math</vt:lpstr>
      <vt:lpstr>Basic Chemistry for Pre-K by Slidesgo</vt:lpstr>
      <vt:lpstr>Bản trình bày PowerPoint</vt:lpstr>
      <vt:lpstr>KHỞI ĐỘNG</vt:lpstr>
      <vt:lpstr>Bản trình bày PowerPoint</vt:lpstr>
      <vt:lpstr>I</vt:lpstr>
      <vt:lpstr>I</vt:lpstr>
      <vt:lpstr>Trả lời câu hỏi</vt:lpstr>
      <vt:lpstr>Khái niệm</vt:lpstr>
      <vt:lpstr>Mở rộng kiến thức</vt:lpstr>
      <vt:lpstr>Bản trình bày PowerPoint</vt:lpstr>
      <vt:lpstr>Bài tập</vt:lpstr>
      <vt:lpstr>II</vt:lpstr>
      <vt:lpstr>Khái niệm</vt:lpstr>
      <vt:lpstr>Bản trình bày PowerPoint</vt:lpstr>
      <vt:lpstr>Bài tập</vt:lpstr>
      <vt:lpstr>Bài tập</vt:lpstr>
      <vt:lpstr>Bản trình bày PowerPoint</vt:lpstr>
      <vt:lpstr>Bản trình bày PowerPoint</vt:lpstr>
      <vt:lpstr>Bản trình bày PowerPoint</vt:lpstr>
      <vt:lpstr>Trả lời câu hỏi</vt:lpstr>
      <vt:lpstr>Bản trình bày PowerPoint</vt:lpstr>
      <vt:lpstr>Bài tập</vt:lpstr>
      <vt:lpstr>Mở rộng kiến thức</vt:lpstr>
      <vt:lpstr>Bản trình bày PowerPoint</vt:lpstr>
      <vt:lpstr>Bản trình bày PowerPoint</vt:lpstr>
      <vt:lpstr>Bài tập</vt:lpstr>
      <vt:lpstr>Bài tập</vt:lpstr>
      <vt:lpstr>VI.</vt:lpstr>
      <vt:lpstr>Bài tập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HƯỚNG DẪN VỀ NHÀ</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Đinh Thị Phúc</cp:lastModifiedBy>
  <cp:revision>76</cp:revision>
  <dcterms:modified xsi:type="dcterms:W3CDTF">2023-09-18T15:03:30Z</dcterms:modified>
</cp:coreProperties>
</file>