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6" r:id="rId3"/>
  </p:sldMasterIdLst>
  <p:notesMasterIdLst>
    <p:notesMasterId r:id="rId32"/>
  </p:notesMasterIdLst>
  <p:sldIdLst>
    <p:sldId id="267" r:id="rId4"/>
    <p:sldId id="312" r:id="rId5"/>
    <p:sldId id="313" r:id="rId6"/>
    <p:sldId id="314" r:id="rId7"/>
    <p:sldId id="315" r:id="rId8"/>
    <p:sldId id="299" r:id="rId9"/>
    <p:sldId id="301" r:id="rId10"/>
    <p:sldId id="297" r:id="rId11"/>
    <p:sldId id="300" r:id="rId12"/>
    <p:sldId id="302" r:id="rId13"/>
    <p:sldId id="303" r:id="rId14"/>
    <p:sldId id="262" r:id="rId15"/>
    <p:sldId id="306" r:id="rId16"/>
    <p:sldId id="309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308" r:id="rId27"/>
    <p:sldId id="285" r:id="rId28"/>
    <p:sldId id="274" r:id="rId29"/>
    <p:sldId id="273" r:id="rId30"/>
    <p:sldId id="307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7" autoAdjust="0"/>
    <p:restoredTop sz="94660"/>
  </p:normalViewPr>
  <p:slideViewPr>
    <p:cSldViewPr>
      <p:cViewPr varScale="1">
        <p:scale>
          <a:sx n="85" d="100"/>
          <a:sy n="85" d="100"/>
        </p:scale>
        <p:origin x="78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339EA-E82F-420D-B82F-9799BED07C2C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726F7-DD2C-4549-A76C-63373BAB4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87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12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001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92136F-63D2-4493-9031-A7A4C1EB816F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8748-EF0B-4D63-8F1D-20ED25514726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97E8-B3DF-4125-97E5-F70F62269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8748-EF0B-4D63-8F1D-20ED25514726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97E8-B3DF-4125-97E5-F70F62269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8748-EF0B-4D63-8F1D-20ED25514726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97E8-B3DF-4125-97E5-F70F62269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4" y="77392"/>
            <a:ext cx="8243887" cy="44648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1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2"/>
          </p:nvPr>
        </p:nvSpPr>
        <p:spPr>
          <a:xfrm>
            <a:off x="4672562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4" name="Shape 204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5" name="Shape 205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08" name="Shape 20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09" name="Shape 20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0" name="Shape 2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1" name="Shape 2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12" name="Shape 212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13" name="Shape 213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8" name="Shape 238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3416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6AD1-0E46-40F2-A201-67FDF7334FA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C9AF-1360-474E-9D6C-1275F06F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47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6AD1-0E46-40F2-A201-67FDF7334FA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C9AF-1360-474E-9D6C-1275F06F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56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6AD1-0E46-40F2-A201-67FDF7334FA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C9AF-1360-474E-9D6C-1275F06F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63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6AD1-0E46-40F2-A201-67FDF7334FA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C9AF-1360-474E-9D6C-1275F06F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07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6AD1-0E46-40F2-A201-67FDF7334FA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C9AF-1360-474E-9D6C-1275F06F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21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6AD1-0E46-40F2-A201-67FDF7334FA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C9AF-1360-474E-9D6C-1275F06F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77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8748-EF0B-4D63-8F1D-20ED25514726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97E8-B3DF-4125-97E5-F70F62269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6AD1-0E46-40F2-A201-67FDF7334FA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C9AF-1360-474E-9D6C-1275F06F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6AD1-0E46-40F2-A201-67FDF7334FA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C9AF-1360-474E-9D6C-1275F06F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29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6AD1-0E46-40F2-A201-67FDF7334FA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C9AF-1360-474E-9D6C-1275F06F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0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6AD1-0E46-40F2-A201-67FDF7334FA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C9AF-1360-474E-9D6C-1275F06F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6AD1-0E46-40F2-A201-67FDF7334FA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C9AF-1360-474E-9D6C-1275F06F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19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65CB-794F-44FF-A738-CC72ED78EC5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E1FE-73CA-406A-BB63-F3F1F2CE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89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65CB-794F-44FF-A738-CC72ED78EC5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E1FE-73CA-406A-BB63-F3F1F2CE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58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65CB-794F-44FF-A738-CC72ED78EC5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E1FE-73CA-406A-BB63-F3F1F2CE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49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65CB-794F-44FF-A738-CC72ED78EC5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E1FE-73CA-406A-BB63-F3F1F2CE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85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65CB-794F-44FF-A738-CC72ED78EC5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E1FE-73CA-406A-BB63-F3F1F2CE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8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8748-EF0B-4D63-8F1D-20ED25514726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97E8-B3DF-4125-97E5-F70F62269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65CB-794F-44FF-A738-CC72ED78EC5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E1FE-73CA-406A-BB63-F3F1F2CE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754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65CB-794F-44FF-A738-CC72ED78EC5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E1FE-73CA-406A-BB63-F3F1F2CE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59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65CB-794F-44FF-A738-CC72ED78EC5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E1FE-73CA-406A-BB63-F3F1F2CE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65CB-794F-44FF-A738-CC72ED78EC5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E1FE-73CA-406A-BB63-F3F1F2CE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908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65CB-794F-44FF-A738-CC72ED78EC5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E1FE-73CA-406A-BB63-F3F1F2CE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121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65CB-794F-44FF-A738-CC72ED78EC5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E1FE-73CA-406A-BB63-F3F1F2CE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8748-EF0B-4D63-8F1D-20ED25514726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97E8-B3DF-4125-97E5-F70F62269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8748-EF0B-4D63-8F1D-20ED25514726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97E8-B3DF-4125-97E5-F70F62269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8748-EF0B-4D63-8F1D-20ED25514726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97E8-B3DF-4125-97E5-F70F62269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8748-EF0B-4D63-8F1D-20ED25514726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97E8-B3DF-4125-97E5-F70F62269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8748-EF0B-4D63-8F1D-20ED25514726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97E8-B3DF-4125-97E5-F70F62269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8748-EF0B-4D63-8F1D-20ED25514726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97E8-B3DF-4125-97E5-F70F62269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58748-EF0B-4D63-8F1D-20ED25514726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E97E8-B3DF-4125-97E5-F70F62269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B6AD1-0E46-40F2-A201-67FDF7334FA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DC9AF-1360-474E-9D6C-1275F06F3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9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965CB-794F-44FF-A738-CC72ED78EC5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8E1FE-73CA-406A-BB63-F3F1F2CE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4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02.%20Nhac%20dong%20ho%20dem%20nguoc%20120s.mp3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ia sẻ 111+ hình về hình nền powerpoint đặt câu hỏi mới nhất 2023 -  iedunet.edu.v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4450"/>
            <a:ext cx="9144000" cy="38290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219200" y="2457450"/>
            <a:ext cx="7391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 – 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vi-VN" sz="4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NGUYÊN TỐ </a:t>
            </a:r>
          </a:p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(TIẾT 1)</a:t>
            </a: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6408" y="-8546"/>
            <a:ext cx="9137591" cy="1314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NHIỆT LIỆT CHÀO MỪNG QUÝ THẦY CÔ</a:t>
            </a:r>
          </a:p>
          <a:p>
            <a:pPr algn="ctr"/>
            <a:r>
              <a:rPr lang="en-US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VỀ DỰ GIỜ THĂM LỚP </a:t>
            </a:r>
            <a:r>
              <a:rPr lang="vi-VN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6</a:t>
            </a:r>
            <a:endParaRPr lang="en-US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4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Powerpoint Background Gradi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7" name="Shape 501"/>
          <p:cNvSpPr/>
          <p:nvPr/>
        </p:nvSpPr>
        <p:spPr>
          <a:xfrm>
            <a:off x="8827493" y="37704"/>
            <a:ext cx="316509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502"/>
          <p:cNvSpPr/>
          <p:nvPr/>
        </p:nvSpPr>
        <p:spPr>
          <a:xfrm rot="1793658">
            <a:off x="8464704" y="181064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502"/>
          <p:cNvSpPr/>
          <p:nvPr/>
        </p:nvSpPr>
        <p:spPr>
          <a:xfrm rot="1793658">
            <a:off x="8873209" y="496010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8969DD6-8178-48B8-BCEF-BF0B3E095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" y="1151555"/>
            <a:ext cx="9170506" cy="41760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D057C71-2506-48D8-B199-26D59FFE72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09600" cy="54457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006D517-EAC1-48D9-81CE-3F0879E64AFD}"/>
              </a:ext>
            </a:extLst>
          </p:cNvPr>
          <p:cNvSpPr txBox="1"/>
          <p:nvPr/>
        </p:nvSpPr>
        <p:spPr>
          <a:xfrm>
            <a:off x="609600" y="98107"/>
            <a:ext cx="7467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GB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GB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GB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7ADBE7-4A6B-4D30-AF4F-299C264BB807}"/>
              </a:ext>
            </a:extLst>
          </p:cNvPr>
          <p:cNvSpPr/>
          <p:nvPr/>
        </p:nvSpPr>
        <p:spPr>
          <a:xfrm>
            <a:off x="152400" y="507286"/>
            <a:ext cx="9120809" cy="644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b="1" dirty="0">
                <a:solidFill>
                  <a:srgbClr val="0000CC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Số nguyên tố nhỏ nhất là số 2 và là số </a:t>
            </a:r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nguyên tố chẵn </a:t>
            </a:r>
            <a:r>
              <a:rPr lang="vi-VN" sz="2600" b="1" dirty="0">
                <a:solidFill>
                  <a:srgbClr val="0000CC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duy nhất</a:t>
            </a:r>
            <a:endParaRPr lang="en-US" sz="2600" b="1" dirty="0">
              <a:solidFill>
                <a:srgbClr val="0000CC"/>
              </a:solidFill>
              <a:latin typeface="Times New Roman" panose="02020603050405020304" pitchFamily="18" charset="0"/>
              <a:ea typeface="#9Slide03 Noto Sans" panose="020B050204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18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857250"/>
          </a:xfrm>
        </p:spPr>
        <p:txBody>
          <a:bodyPr/>
          <a:lstStyle/>
          <a:p>
            <a:endParaRPr lang="en-US" sz="2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owerpoint Background Gradi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60723"/>
            <a:ext cx="2286000" cy="272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Chú ý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vi-VN" sz="2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9322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 0 và số 1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là số nguyên tố cũng không là hợp số.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675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 2 là số nguyên tố </a:t>
            </a:r>
            <a:r>
              <a:rPr lang="nl-NL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 nhất </a:t>
            </a:r>
            <a:r>
              <a:rPr lang="nl-NL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 là số </a:t>
            </a:r>
            <a:r>
              <a:rPr lang="nl-NL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 tố chẵn </a:t>
            </a:r>
            <a:r>
              <a:rPr lang="nl-NL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duy nhất</a:t>
            </a:r>
            <a:r>
              <a:rPr lang="nl-NL" sz="2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8470" y="1653737"/>
            <a:ext cx="9144000" cy="272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u="sng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Luyện tập 1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vi-VN" sz="2600" b="1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hãy tìm nhà thích hợp cho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endParaRPr lang="vi-VN" sz="26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bảng 2.1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9" name="Group 15"/>
          <p:cNvGrpSpPr/>
          <p:nvPr/>
        </p:nvGrpSpPr>
        <p:grpSpPr>
          <a:xfrm>
            <a:off x="233160" y="2388248"/>
            <a:ext cx="2623906" cy="1764351"/>
            <a:chOff x="0" y="0"/>
            <a:chExt cx="2524125" cy="871046"/>
          </a:xfrm>
        </p:grpSpPr>
        <p:sp>
          <p:nvSpPr>
            <p:cNvPr id="10" name="Up Arrow 9"/>
            <p:cNvSpPr/>
            <p:nvPr/>
          </p:nvSpPr>
          <p:spPr>
            <a:xfrm>
              <a:off x="0" y="0"/>
              <a:ext cx="2524125" cy="855434"/>
            </a:xfrm>
            <a:prstGeom prst="upArrow">
              <a:avLst/>
            </a:prstGeom>
            <a:solidFill>
              <a:srgbClr val="FFFF6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504715" y="250626"/>
              <a:ext cx="1440558" cy="620420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 nguyên tố 11, …</a:t>
              </a:r>
            </a:p>
          </p:txBody>
        </p:sp>
      </p:grpSp>
      <p:grpSp>
        <p:nvGrpSpPr>
          <p:cNvPr id="12" name="Group 18"/>
          <p:cNvGrpSpPr/>
          <p:nvPr/>
        </p:nvGrpSpPr>
        <p:grpSpPr>
          <a:xfrm>
            <a:off x="3385930" y="2412529"/>
            <a:ext cx="2710070" cy="1988021"/>
            <a:chOff x="0" y="0"/>
            <a:chExt cx="2400300" cy="1171575"/>
          </a:xfrm>
        </p:grpSpPr>
        <p:sp>
          <p:nvSpPr>
            <p:cNvPr id="13" name="Up Arrow 12"/>
            <p:cNvSpPr/>
            <p:nvPr/>
          </p:nvSpPr>
          <p:spPr>
            <a:xfrm>
              <a:off x="0" y="0"/>
              <a:ext cx="2400300" cy="1171575"/>
            </a:xfrm>
            <a:prstGeom prst="upArrow">
              <a:avLst/>
            </a:prstGeom>
            <a:solidFill>
              <a:srgbClr val="FF66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 dirty="0"/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665709" y="350031"/>
              <a:ext cx="1029741" cy="697719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10, …..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Luyê</a:t>
              </a:r>
              <a:endPara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992263"/>
              </p:ext>
            </p:extLst>
          </p:nvPr>
        </p:nvGraphicFramePr>
        <p:xfrm>
          <a:off x="6578965" y="1290041"/>
          <a:ext cx="2540001" cy="38360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7962">
                  <a:extLst>
                    <a:ext uri="{9D8B030D-6E8A-4147-A177-3AD203B41FA5}">
                      <a16:colId xmlns:a16="http://schemas.microsoft.com/office/drawing/2014/main" val="1537414412"/>
                    </a:ext>
                  </a:extLst>
                </a:gridCol>
                <a:gridCol w="1462039">
                  <a:extLst>
                    <a:ext uri="{9D8B030D-6E8A-4147-A177-3AD203B41FA5}">
                      <a16:colId xmlns:a16="http://schemas.microsoft.com/office/drawing/2014/main" val="2547018214"/>
                    </a:ext>
                  </a:extLst>
                </a:gridCol>
              </a:tblGrid>
              <a:tr h="3738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55215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8270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8120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93158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986784"/>
                  </a:ext>
                </a:extLst>
              </a:tr>
              <a:tr h="51397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05324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7725532"/>
                  </a:ext>
                </a:extLst>
              </a:tr>
              <a:tr h="51397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4665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056003"/>
                  </a:ext>
                </a:extLst>
              </a:tr>
              <a:tr h="51397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39469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868682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-46377" y="2365885"/>
            <a:ext cx="3182979" cy="2088502"/>
            <a:chOff x="0" y="0"/>
            <a:chExt cx="2524125" cy="1181100"/>
          </a:xfrm>
        </p:grpSpPr>
        <p:sp>
          <p:nvSpPr>
            <p:cNvPr id="17" name="Up Arrow 16"/>
            <p:cNvSpPr/>
            <p:nvPr/>
          </p:nvSpPr>
          <p:spPr>
            <a:xfrm>
              <a:off x="0" y="0"/>
              <a:ext cx="2524125" cy="1181100"/>
            </a:xfrm>
            <a:prstGeom prst="upArrow">
              <a:avLst/>
            </a:prstGeom>
            <a:solidFill>
              <a:srgbClr val="FFFF6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657225" y="304800"/>
              <a:ext cx="1209675" cy="77152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r>
                <a:rPr lang="en-US" sz="24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guyên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tố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11</a:t>
              </a:r>
              <a:r>
                <a:rPr lang="vi-VN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;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7</a:t>
              </a:r>
              <a:r>
                <a:rPr lang="vi-VN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;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5</a:t>
              </a:r>
              <a:r>
                <a:rPr lang="vi-VN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;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3</a:t>
              </a:r>
              <a:r>
                <a:rPr lang="vi-VN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;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2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216965" y="2400300"/>
            <a:ext cx="3031435" cy="2000250"/>
            <a:chOff x="0" y="0"/>
            <a:chExt cx="2400300" cy="1171575"/>
          </a:xfrm>
        </p:grpSpPr>
        <p:sp>
          <p:nvSpPr>
            <p:cNvPr id="20" name="Up Arrow 19"/>
            <p:cNvSpPr/>
            <p:nvPr/>
          </p:nvSpPr>
          <p:spPr>
            <a:xfrm>
              <a:off x="0" y="0"/>
              <a:ext cx="2400300" cy="1171575"/>
            </a:xfrm>
            <a:prstGeom prst="upArrow">
              <a:avLst/>
            </a:prstGeom>
            <a:solidFill>
              <a:srgbClr val="FF66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665709" y="350031"/>
              <a:ext cx="1029741" cy="697719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10</a:t>
              </a:r>
              <a:r>
                <a:rPr lang="vi-VN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;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9</a:t>
              </a:r>
              <a:r>
                <a:rPr lang="vi-VN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;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8</a:t>
              </a:r>
              <a:r>
                <a:rPr lang="vi-VN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;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6</a:t>
              </a:r>
              <a:r>
                <a:rPr lang="vi-VN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;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4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750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op 10 cách how to blur background powerpoint trong 5 phút, chuyên nghiệp  và hiệu quả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1731" cy="51435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675" y="0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Số nào dưới đây là số nguyên tố, số nào là hợp số? Vì sao?</a:t>
            </a:r>
          </a:p>
          <a:p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1975                             b. 17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44476" y="936307"/>
            <a:ext cx="7970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u="sng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75" y="1279088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1975 chia hết cho 5. </a:t>
            </a:r>
            <a:endParaRPr lang="vi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Ngoài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ước là 1 và 1975 nó còn có thêm ước là 5.</a:t>
            </a:r>
            <a:endParaRPr lang="vi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1975 là hợp số.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75" y="249555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chỉ có hai ước là 1 và 17,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số nguyên tố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270750"/>
              </p:ext>
            </p:extLst>
          </p:nvPr>
        </p:nvGraphicFramePr>
        <p:xfrm>
          <a:off x="44540" y="2943415"/>
          <a:ext cx="9144000" cy="87484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3568999892"/>
                    </a:ext>
                  </a:extLst>
                </a:gridCol>
              </a:tblGrid>
              <a:tr h="7098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6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</a:t>
                      </a:r>
                      <a:r>
                        <a:rPr lang="nl-NL" sz="2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nl-NL" sz="2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 khẳng định một số là hợp số, ta thường sử dụng các dấu hiệu chia hết để </a:t>
                      </a:r>
                      <a:r>
                        <a:rPr lang="nl-NL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 ra một ước khác 1 và chính nó.</a:t>
                      </a:r>
                      <a:endParaRPr lang="en-US" sz="2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986614375"/>
                  </a:ext>
                </a:extLst>
              </a:tr>
            </a:tbl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-6626" y="3908107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Luyện tập 2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Trong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các số cho dưới đây, số nào là số nguyên tố, số nào là hợp số? Vì sao ?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6147" y="4593907"/>
            <a:ext cx="54553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1930                                           b. 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Background Gradi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176" y="1714500"/>
            <a:ext cx="5392882" cy="3143250"/>
          </a:xfrm>
          <a:prstGeom prst="rect">
            <a:avLst/>
          </a:prstGeom>
        </p:spPr>
      </p:pic>
      <p:sp>
        <p:nvSpPr>
          <p:cNvPr id="23" name="Cloud 22"/>
          <p:cNvSpPr/>
          <p:nvPr/>
        </p:nvSpPr>
        <p:spPr>
          <a:xfrm>
            <a:off x="72735" y="1914525"/>
            <a:ext cx="3564085" cy="2857500"/>
          </a:xfrm>
          <a:prstGeom prst="cloud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1590" algn="ctr">
              <a:lnSpc>
                <a:spcPct val="115000"/>
              </a:lnSpc>
            </a:pP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nhiều cách đi, Hà có thể đi như sau: </a:t>
            </a:r>
          </a:p>
          <a:p>
            <a:pPr marL="21590" algn="ctr">
              <a:lnSpc>
                <a:spcPct val="115000"/>
              </a:lnSpc>
            </a:pP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7-19-13-11-23-29-31-41-17-2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313" y="114300"/>
            <a:ext cx="9144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Thử thách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nhỏ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 lvl="0">
              <a:spcBef>
                <a:spcPct val="0"/>
              </a:spcBef>
            </a:pP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Bạn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Hà đang ở ô tìm đường đến phòng chiếu phim. </a:t>
            </a:r>
          </a:p>
          <a:p>
            <a:pPr lvl="0">
              <a:spcBef>
                <a:spcPct val="0"/>
              </a:spcBef>
            </a:pP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Biết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rằng chỉ có thể đi từ một ô sang ô chung cạnh có chứa số nguyên tố. Em hãy giúp Hà đến được phòng chiếu phim nhé.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419600" y="4326007"/>
            <a:ext cx="0" cy="3602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19600" y="4343400"/>
            <a:ext cx="4572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876800" y="3925957"/>
            <a:ext cx="0" cy="4000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76800" y="3943350"/>
            <a:ext cx="762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638800" y="3543300"/>
            <a:ext cx="0" cy="4000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638800" y="3086100"/>
            <a:ext cx="0" cy="4000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38800" y="3086100"/>
            <a:ext cx="9144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781800" y="3086100"/>
            <a:ext cx="5334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315200" y="3086100"/>
            <a:ext cx="0" cy="3429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315200" y="3486150"/>
            <a:ext cx="0" cy="3429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51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8"/>
          <p:cNvGrpSpPr/>
          <p:nvPr/>
        </p:nvGrpSpPr>
        <p:grpSpPr>
          <a:xfrm>
            <a:off x="1905001" y="347994"/>
            <a:ext cx="4697913" cy="1233156"/>
            <a:chOff x="7038412" y="5298115"/>
            <a:chExt cx="3099874" cy="517828"/>
          </a:xfrm>
        </p:grpSpPr>
        <p:grpSp>
          <p:nvGrpSpPr>
            <p:cNvPr id="3" name="组合 89"/>
            <p:cNvGrpSpPr/>
            <p:nvPr/>
          </p:nvGrpSpPr>
          <p:grpSpPr>
            <a:xfrm>
              <a:off x="7038412" y="5298115"/>
              <a:ext cx="3099874" cy="517828"/>
              <a:chOff x="5718131" y="5650928"/>
              <a:chExt cx="4596458" cy="767829"/>
            </a:xfrm>
          </p:grpSpPr>
          <p:sp>
            <p:nvSpPr>
              <p:cNvPr id="92" name="圆角矩形 91"/>
              <p:cNvSpPr/>
              <p:nvPr/>
            </p:nvSpPr>
            <p:spPr>
              <a:xfrm>
                <a:off x="5718131" y="5650928"/>
                <a:ext cx="4596458" cy="767829"/>
              </a:xfrm>
              <a:prstGeom prst="roundRect">
                <a:avLst>
                  <a:gd name="adj" fmla="val 50000"/>
                </a:avLst>
              </a:prstGeom>
              <a:solidFill>
                <a:srgbClr val="F3F3F3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圆角矩形 92"/>
              <p:cNvSpPr/>
              <p:nvPr/>
            </p:nvSpPr>
            <p:spPr>
              <a:xfrm>
                <a:off x="5829672" y="5747159"/>
                <a:ext cx="4373372" cy="57536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1" name="TextBox 19"/>
            <p:cNvSpPr txBox="1"/>
            <p:nvPr/>
          </p:nvSpPr>
          <p:spPr>
            <a:xfrm>
              <a:off x="7752953" y="5433395"/>
              <a:ext cx="121893" cy="2059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4" name="标题 1"/>
          <p:cNvSpPr txBox="1">
            <a:spLocks/>
          </p:cNvSpPr>
          <p:nvPr/>
        </p:nvSpPr>
        <p:spPr>
          <a:xfrm>
            <a:off x="2438401" y="268515"/>
            <a:ext cx="3962401" cy="811855"/>
          </a:xfrm>
          <a:prstGeom prst="rect">
            <a:avLst/>
          </a:prstGeom>
        </p:spPr>
        <p:txBody>
          <a:bodyPr lIns="91415" tIns="45708" rIns="91415" bIns="45708">
            <a:noAutofit/>
          </a:bodyPr>
          <a:lstStyle>
            <a:lvl1pPr algn="ctr" defTabSz="9141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4800" dirty="0"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rPr>
              <a:t>CỦNG CỐ</a:t>
            </a:r>
            <a:endParaRPr lang="zh-CN" altLang="en-US" sz="4800" dirty="0">
              <a:latin typeface="Times New Roman" pitchFamily="18" charset="0"/>
              <a:ea typeface="造字工房悦黑（非商用）常规体" pitchFamily="2" charset="-122"/>
              <a:cs typeface="Times New Roman" pitchFamily="18" charset="0"/>
            </a:endParaRPr>
          </a:p>
        </p:txBody>
      </p:sp>
      <p:grpSp>
        <p:nvGrpSpPr>
          <p:cNvPr id="4" name="组合 94"/>
          <p:cNvGrpSpPr/>
          <p:nvPr/>
        </p:nvGrpSpPr>
        <p:grpSpPr>
          <a:xfrm>
            <a:off x="1" y="2974275"/>
            <a:ext cx="2831351" cy="1278095"/>
            <a:chOff x="322231" y="4294149"/>
            <a:chExt cx="2959908" cy="2119301"/>
          </a:xfrm>
        </p:grpSpPr>
        <p:sp>
          <p:nvSpPr>
            <p:cNvPr id="96" name="矩形 95"/>
            <p:cNvSpPr/>
            <p:nvPr/>
          </p:nvSpPr>
          <p:spPr>
            <a:xfrm>
              <a:off x="409353" y="4294149"/>
              <a:ext cx="2872786" cy="969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FF9900"/>
                  </a:solidFill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Định nghĩa</a:t>
              </a:r>
              <a:endParaRPr lang="zh-CN" altLang="en-US" sz="3200" dirty="0">
                <a:solidFill>
                  <a:srgbClr val="FF9900"/>
                </a:solidFill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endParaRPr>
            </a:p>
          </p:txBody>
        </p:sp>
        <p:sp>
          <p:nvSpPr>
            <p:cNvPr id="97" name="Text Placeholder 5"/>
            <p:cNvSpPr txBox="1">
              <a:spLocks/>
            </p:cNvSpPr>
            <p:nvPr/>
          </p:nvSpPr>
          <p:spPr>
            <a:xfrm>
              <a:off x="322231" y="5021391"/>
              <a:ext cx="2759463" cy="139205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altLang="zh-CN" dirty="0"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Số nguyên tố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altLang="zh-CN" dirty="0"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Hợp số</a:t>
              </a:r>
            </a:p>
          </p:txBody>
        </p:sp>
      </p:grpSp>
      <p:grpSp>
        <p:nvGrpSpPr>
          <p:cNvPr id="5" name="组合 100"/>
          <p:cNvGrpSpPr/>
          <p:nvPr/>
        </p:nvGrpSpPr>
        <p:grpSpPr>
          <a:xfrm>
            <a:off x="2568307" y="2905047"/>
            <a:ext cx="3168022" cy="1459061"/>
            <a:chOff x="6298587" y="4297551"/>
            <a:chExt cx="2275253" cy="1945414"/>
          </a:xfrm>
        </p:grpSpPr>
        <p:sp>
          <p:nvSpPr>
            <p:cNvPr id="102" name="矩形 101"/>
            <p:cNvSpPr/>
            <p:nvPr/>
          </p:nvSpPr>
          <p:spPr>
            <a:xfrm>
              <a:off x="6672050" y="4297551"/>
              <a:ext cx="1373691" cy="7797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FF9900"/>
                  </a:solidFill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Nắm được</a:t>
              </a:r>
              <a:endParaRPr lang="zh-CN" altLang="en-US" sz="3200" dirty="0">
                <a:solidFill>
                  <a:srgbClr val="FF9900"/>
                </a:solidFill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endParaRPr>
            </a:p>
          </p:txBody>
        </p:sp>
        <p:sp>
          <p:nvSpPr>
            <p:cNvPr id="103" name="Text Placeholder 5"/>
            <p:cNvSpPr txBox="1">
              <a:spLocks/>
            </p:cNvSpPr>
            <p:nvPr/>
          </p:nvSpPr>
          <p:spPr>
            <a:xfrm>
              <a:off x="6298587" y="4835963"/>
              <a:ext cx="2275253" cy="140700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altLang="zh-CN" dirty="0"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Ước nguyên tố là gì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altLang="zh-CN" dirty="0"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Biết tìm </a:t>
              </a:r>
              <a:r>
                <a:rPr lang="en-US" altLang="zh-CN" dirty="0" err="1"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ước</a:t>
              </a:r>
              <a:r>
                <a:rPr lang="en-US" altLang="zh-CN" dirty="0"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 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altLang="zh-CN" dirty="0" err="1"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nguyên</a:t>
              </a:r>
              <a:r>
                <a:rPr lang="en-US" altLang="zh-CN" dirty="0"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 tố</a:t>
              </a:r>
            </a:p>
          </p:txBody>
        </p:sp>
      </p:grpSp>
      <p:grpSp>
        <p:nvGrpSpPr>
          <p:cNvPr id="6" name="组合 103"/>
          <p:cNvGrpSpPr/>
          <p:nvPr/>
        </p:nvGrpSpPr>
        <p:grpSpPr>
          <a:xfrm>
            <a:off x="5760805" y="2724785"/>
            <a:ext cx="3124199" cy="1354394"/>
            <a:chOff x="8908929" y="4217949"/>
            <a:chExt cx="3014306" cy="1805858"/>
          </a:xfrm>
        </p:grpSpPr>
        <p:sp>
          <p:nvSpPr>
            <p:cNvPr id="105" name="矩形 104"/>
            <p:cNvSpPr/>
            <p:nvPr/>
          </p:nvSpPr>
          <p:spPr>
            <a:xfrm>
              <a:off x="9645600" y="4217949"/>
              <a:ext cx="1729427" cy="7797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dirty="0" err="1">
                  <a:solidFill>
                    <a:srgbClr val="FF9900"/>
                  </a:solidFill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Vận</a:t>
              </a:r>
              <a:r>
                <a:rPr lang="en-US" altLang="zh-CN" sz="3200" dirty="0">
                  <a:solidFill>
                    <a:srgbClr val="FF9900"/>
                  </a:solidFill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 </a:t>
              </a:r>
              <a:r>
                <a:rPr lang="en-US" altLang="zh-CN" sz="3200" dirty="0" err="1">
                  <a:solidFill>
                    <a:srgbClr val="FF9900"/>
                  </a:solidFill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dụng</a:t>
              </a:r>
              <a:endParaRPr lang="zh-CN" altLang="en-US" sz="3200" dirty="0">
                <a:solidFill>
                  <a:srgbClr val="FF9900"/>
                </a:solidFill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endParaRPr>
            </a:p>
          </p:txBody>
        </p:sp>
        <p:sp>
          <p:nvSpPr>
            <p:cNvPr id="106" name="Text Placeholder 5"/>
            <p:cNvSpPr txBox="1">
              <a:spLocks/>
            </p:cNvSpPr>
            <p:nvPr/>
          </p:nvSpPr>
          <p:spPr>
            <a:xfrm>
              <a:off x="8908929" y="4878924"/>
              <a:ext cx="3014306" cy="114488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altLang="zh-CN" dirty="0"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Giải thích đâu là số nguyên tố, hợp số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altLang="zh-CN" dirty="0"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Chứng minh được 1 số là hợp số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US" altLang="zh-CN" dirty="0"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7" name="组合 106"/>
          <p:cNvGrpSpPr/>
          <p:nvPr/>
        </p:nvGrpSpPr>
        <p:grpSpPr>
          <a:xfrm>
            <a:off x="6680471" y="1506383"/>
            <a:ext cx="1701529" cy="1167146"/>
            <a:chOff x="9674578" y="2446144"/>
            <a:chExt cx="1556194" cy="1556194"/>
          </a:xfrm>
        </p:grpSpPr>
        <p:grpSp>
          <p:nvGrpSpPr>
            <p:cNvPr id="8" name="组合 107"/>
            <p:cNvGrpSpPr/>
            <p:nvPr/>
          </p:nvGrpSpPr>
          <p:grpSpPr>
            <a:xfrm>
              <a:off x="9674578" y="2446144"/>
              <a:ext cx="1556194" cy="1556194"/>
              <a:chOff x="3154508" y="1821271"/>
              <a:chExt cx="2785107" cy="2785102"/>
            </a:xfrm>
          </p:grpSpPr>
          <p:sp>
            <p:nvSpPr>
              <p:cNvPr id="110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100000">
                      <a:schemeClr val="accent4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9" name="Freeform 5"/>
            <p:cNvSpPr>
              <a:spLocks noChangeAspect="1" noEditPoints="1"/>
            </p:cNvSpPr>
            <p:nvPr/>
          </p:nvSpPr>
          <p:spPr bwMode="auto">
            <a:xfrm>
              <a:off x="10262139" y="2880262"/>
              <a:ext cx="400923" cy="592899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9" name="组合 111"/>
          <p:cNvGrpSpPr/>
          <p:nvPr/>
        </p:nvGrpSpPr>
        <p:grpSpPr>
          <a:xfrm>
            <a:off x="3581400" y="1614438"/>
            <a:ext cx="1517910" cy="1167146"/>
            <a:chOff x="3843955" y="2446144"/>
            <a:chExt cx="1556194" cy="1556194"/>
          </a:xfrm>
        </p:grpSpPr>
        <p:grpSp>
          <p:nvGrpSpPr>
            <p:cNvPr id="10" name="组合 112"/>
            <p:cNvGrpSpPr/>
            <p:nvPr/>
          </p:nvGrpSpPr>
          <p:grpSpPr>
            <a:xfrm>
              <a:off x="3843955" y="2446144"/>
              <a:ext cx="1556194" cy="1556194"/>
              <a:chOff x="3154508" y="1821271"/>
              <a:chExt cx="2785107" cy="2785102"/>
            </a:xfrm>
          </p:grpSpPr>
          <p:sp>
            <p:nvSpPr>
              <p:cNvPr id="126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组合 113"/>
            <p:cNvGrpSpPr>
              <a:grpSpLocks noChangeAspect="1"/>
            </p:cNvGrpSpPr>
            <p:nvPr/>
          </p:nvGrpSpPr>
          <p:grpSpPr>
            <a:xfrm>
              <a:off x="4305202" y="2997957"/>
              <a:ext cx="675251" cy="459226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115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6" name="Freeform 24"/>
              <p:cNvSpPr>
                <a:spLocks/>
              </p:cNvSpPr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7" name="Freeform 25"/>
              <p:cNvSpPr>
                <a:spLocks/>
              </p:cNvSpPr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8" name="Freeform 26"/>
              <p:cNvSpPr>
                <a:spLocks/>
              </p:cNvSpPr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9" name="Freeform 27"/>
              <p:cNvSpPr>
                <a:spLocks/>
              </p:cNvSpPr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0" name="Freeform 28"/>
              <p:cNvSpPr>
                <a:spLocks/>
              </p:cNvSpPr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1" name="Freeform 29"/>
              <p:cNvSpPr>
                <a:spLocks/>
              </p:cNvSpPr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2" name="Freeform 30"/>
              <p:cNvSpPr>
                <a:spLocks/>
              </p:cNvSpPr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3" name="Freeform 31"/>
              <p:cNvSpPr>
                <a:spLocks/>
              </p:cNvSpPr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4" name="Freeform 32"/>
              <p:cNvSpPr>
                <a:spLocks/>
              </p:cNvSpPr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5" name="Freeform 33"/>
              <p:cNvSpPr>
                <a:spLocks/>
              </p:cNvSpPr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12" name="组合 132"/>
          <p:cNvGrpSpPr/>
          <p:nvPr/>
        </p:nvGrpSpPr>
        <p:grpSpPr>
          <a:xfrm>
            <a:off x="762001" y="1629240"/>
            <a:ext cx="1523571" cy="1167146"/>
            <a:chOff x="997758" y="2442742"/>
            <a:chExt cx="1556194" cy="1556194"/>
          </a:xfrm>
        </p:grpSpPr>
        <p:grpSp>
          <p:nvGrpSpPr>
            <p:cNvPr id="13" name="组合 133"/>
            <p:cNvGrpSpPr/>
            <p:nvPr/>
          </p:nvGrpSpPr>
          <p:grpSpPr>
            <a:xfrm>
              <a:off x="997758" y="2442742"/>
              <a:ext cx="1556194" cy="1556194"/>
              <a:chOff x="3154508" y="1821271"/>
              <a:chExt cx="2785107" cy="2785102"/>
            </a:xfrm>
          </p:grpSpPr>
          <p:sp>
            <p:nvSpPr>
              <p:cNvPr id="136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5" name="Freeform 7"/>
            <p:cNvSpPr>
              <a:spLocks noChangeAspect="1" noEditPoints="1"/>
            </p:cNvSpPr>
            <p:nvPr/>
          </p:nvSpPr>
          <p:spPr bwMode="auto">
            <a:xfrm>
              <a:off x="1432097" y="2948295"/>
              <a:ext cx="677075" cy="554847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18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1" name="Text Box 4"/>
          <p:cNvSpPr txBox="1">
            <a:spLocks noChangeArrowheads="1"/>
          </p:cNvSpPr>
          <p:nvPr/>
        </p:nvSpPr>
        <p:spPr bwMode="auto">
          <a:xfrm>
            <a:off x="914400" y="3771902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18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8389" name="WordArt 21"/>
          <p:cNvSpPr>
            <a:spLocks noChangeArrowheads="1" noChangeShapeType="1" noTextEdit="1"/>
          </p:cNvSpPr>
          <p:nvPr/>
        </p:nvSpPr>
        <p:spPr bwMode="auto">
          <a:xfrm>
            <a:off x="2057400" y="57150"/>
            <a:ext cx="50292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latin typeface="Times New Roman"/>
                <a:cs typeface="Times New Roman"/>
              </a:rPr>
              <a:t>TRÒ CHƠI</a:t>
            </a:r>
          </a:p>
        </p:txBody>
      </p:sp>
      <p:pic>
        <p:nvPicPr>
          <p:cNvPr id="19483" name="Picture 2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2950"/>
            <a:ext cx="914400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84" name="Rectangle 4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19485" name="Rectangle 5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pic>
        <p:nvPicPr>
          <p:cNvPr id="19494" name="Picture 319" descr="23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85413"/>
            <a:ext cx="3429000" cy="24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89583" y="3787291"/>
            <a:ext cx="38843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ADC2FA"/>
                  </a:outerShdw>
                </a:effectLst>
                <a:latin typeface="Times New Roman" pitchFamily="18" charset="0"/>
                <a:cs typeface="Times New Roman" pitchFamily="18" charset="0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178927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08786813"/>
              </p:ext>
            </p:extLst>
          </p:nvPr>
        </p:nvGraphicFramePr>
        <p:xfrm>
          <a:off x="812800" y="2383633"/>
          <a:ext cx="7772400" cy="416719"/>
        </p:xfrm>
        <a:graphic>
          <a:graphicData uri="http://schemas.openxmlformats.org/drawingml/2006/table">
            <a:tbl>
              <a:tblPr/>
              <a:tblGrid>
                <a:gridCol w="86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67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596" name="Group 9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9820761"/>
              </p:ext>
            </p:extLst>
          </p:nvPr>
        </p:nvGraphicFramePr>
        <p:xfrm>
          <a:off x="838201" y="1828800"/>
          <a:ext cx="7772400" cy="571500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558" name="Rectangle 54"/>
          <p:cNvSpPr>
            <a:spLocks noChangeArrowheads="1"/>
          </p:cNvSpPr>
          <p:nvPr/>
        </p:nvSpPr>
        <p:spPr bwMode="auto">
          <a:xfrm>
            <a:off x="381000" y="2228850"/>
            <a:ext cx="83058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M:  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nguyên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tố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chẵn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1559" name="Rectangle 55"/>
          <p:cNvSpPr>
            <a:spLocks noChangeArrowheads="1"/>
          </p:cNvSpPr>
          <p:nvPr/>
        </p:nvSpPr>
        <p:spPr bwMode="auto">
          <a:xfrm>
            <a:off x="381000" y="742950"/>
            <a:ext cx="8382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1561" name="Rectangle 57"/>
          <p:cNvSpPr>
            <a:spLocks noGrp="1" noChangeArrowheads="1"/>
          </p:cNvSpPr>
          <p:nvPr>
            <p:ph type="title"/>
          </p:nvPr>
        </p:nvSpPr>
        <p:spPr>
          <a:xfrm>
            <a:off x="228600" y="1371600"/>
            <a:ext cx="9144000" cy="2857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56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2578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249018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3275187"/>
              </p:ext>
            </p:extLst>
          </p:nvPr>
        </p:nvGraphicFramePr>
        <p:xfrm>
          <a:off x="723900" y="2400302"/>
          <a:ext cx="7772400" cy="416719"/>
        </p:xfrm>
        <a:graphic>
          <a:graphicData uri="http://schemas.openxmlformats.org/drawingml/2006/table">
            <a:tbl>
              <a:tblPr/>
              <a:tblGrid>
                <a:gridCol w="86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67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587" name="Group 5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5782560"/>
              </p:ext>
            </p:extLst>
          </p:nvPr>
        </p:nvGraphicFramePr>
        <p:xfrm>
          <a:off x="685801" y="1828800"/>
          <a:ext cx="7772400" cy="571500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M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582" name="Rectangle 54"/>
          <p:cNvSpPr>
            <a:spLocks noChangeArrowheads="1"/>
          </p:cNvSpPr>
          <p:nvPr/>
        </p:nvSpPr>
        <p:spPr bwMode="auto">
          <a:xfrm>
            <a:off x="381000" y="742950"/>
            <a:ext cx="8382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2585" name="Rectangle 57"/>
          <p:cNvSpPr>
            <a:spLocks noChangeArrowheads="1"/>
          </p:cNvSpPr>
          <p:nvPr/>
        </p:nvSpPr>
        <p:spPr bwMode="auto">
          <a:xfrm>
            <a:off x="457200" y="2514600"/>
            <a:ext cx="80010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H: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Hợp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lớn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0" name="Rectangle 57"/>
          <p:cNvSpPr>
            <a:spLocks noGrp="1" noChangeArrowheads="1"/>
          </p:cNvSpPr>
          <p:nvPr>
            <p:ph type="title"/>
          </p:nvPr>
        </p:nvSpPr>
        <p:spPr>
          <a:xfrm>
            <a:off x="152400" y="857250"/>
            <a:ext cx="9144000" cy="7429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 điền chữ cái tương ứng với số tìm được vào trong ô chữ.</a:t>
            </a:r>
            <a:br>
              <a:rPr lang="en-US" sz="2400" b="1" dirty="0">
                <a:solidFill>
                  <a:srgbClr val="000000"/>
                </a:solidFill>
              </a:rPr>
            </a:b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1" name="WordArt 56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2578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381904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72900526"/>
              </p:ext>
            </p:extLst>
          </p:nvPr>
        </p:nvGraphicFramePr>
        <p:xfrm>
          <a:off x="685800" y="2457452"/>
          <a:ext cx="7772400" cy="416719"/>
        </p:xfrm>
        <a:graphic>
          <a:graphicData uri="http://schemas.openxmlformats.org/drawingml/2006/table">
            <a:tbl>
              <a:tblPr/>
              <a:tblGrid>
                <a:gridCol w="86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67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611" name="Group 5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0219530"/>
              </p:ext>
            </p:extLst>
          </p:nvPr>
        </p:nvGraphicFramePr>
        <p:xfrm>
          <a:off x="685801" y="1828800"/>
          <a:ext cx="7772400" cy="628650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H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M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606" name="Rectangle 54"/>
          <p:cNvSpPr>
            <a:spLocks noChangeArrowheads="1"/>
          </p:cNvSpPr>
          <p:nvPr/>
        </p:nvSpPr>
        <p:spPr bwMode="auto">
          <a:xfrm>
            <a:off x="381000" y="742950"/>
            <a:ext cx="8382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3609" name="Rectangle 57"/>
          <p:cNvSpPr>
            <a:spLocks noChangeArrowheads="1"/>
          </p:cNvSpPr>
          <p:nvPr/>
        </p:nvSpPr>
        <p:spPr bwMode="auto">
          <a:xfrm>
            <a:off x="914400" y="2228850"/>
            <a:ext cx="7543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N:  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nguyên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tố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lẻ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ước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10?</a:t>
            </a:r>
          </a:p>
        </p:txBody>
      </p:sp>
      <p:sp>
        <p:nvSpPr>
          <p:cNvPr id="9" name="Rectangle 57"/>
          <p:cNvSpPr>
            <a:spLocks noGrp="1" noChangeArrowheads="1"/>
          </p:cNvSpPr>
          <p:nvPr>
            <p:ph type="title"/>
          </p:nvPr>
        </p:nvSpPr>
        <p:spPr>
          <a:xfrm>
            <a:off x="228600" y="971550"/>
            <a:ext cx="9144000" cy="6286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 điền chữ cái tương ứng với số tìm được vào trong ô chữ.</a:t>
            </a:r>
            <a:br>
              <a:rPr lang="en-US" sz="2400" b="1" dirty="0">
                <a:solidFill>
                  <a:srgbClr val="000000"/>
                </a:solidFill>
              </a:rPr>
            </a:b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2578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128878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21346807"/>
              </p:ext>
            </p:extLst>
          </p:nvPr>
        </p:nvGraphicFramePr>
        <p:xfrm>
          <a:off x="838200" y="2457452"/>
          <a:ext cx="7772400" cy="416719"/>
        </p:xfrm>
        <a:graphic>
          <a:graphicData uri="http://schemas.openxmlformats.org/drawingml/2006/table">
            <a:tbl>
              <a:tblPr/>
              <a:tblGrid>
                <a:gridCol w="86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67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635" name="Group 5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10175220"/>
              </p:ext>
            </p:extLst>
          </p:nvPr>
        </p:nvGraphicFramePr>
        <p:xfrm>
          <a:off x="838201" y="1828800"/>
          <a:ext cx="7772400" cy="628650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H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M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381000" y="742950"/>
            <a:ext cx="8382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4633" name="Rectangle 57"/>
          <p:cNvSpPr>
            <a:spLocks noChangeArrowheads="1"/>
          </p:cNvSpPr>
          <p:nvPr/>
        </p:nvSpPr>
        <p:spPr bwMode="auto">
          <a:xfrm>
            <a:off x="838200" y="2171700"/>
            <a:ext cx="79248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C:   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1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ước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9" name="Rectangle 57"/>
          <p:cNvSpPr>
            <a:spLocks noGrp="1" noChangeArrowheads="1"/>
          </p:cNvSpPr>
          <p:nvPr>
            <p:ph type="title"/>
          </p:nvPr>
        </p:nvSpPr>
        <p:spPr>
          <a:xfrm>
            <a:off x="228600" y="971550"/>
            <a:ext cx="9144000" cy="6286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 điền chữ cái tương ứng với số tìm được vào trong ô chữ.</a:t>
            </a:r>
            <a:br>
              <a:rPr lang="en-US" sz="2400" b="1" dirty="0">
                <a:solidFill>
                  <a:srgbClr val="000000"/>
                </a:solidFill>
              </a:rPr>
            </a:b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2578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202694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500" y="1121358"/>
            <a:ext cx="4659700" cy="5681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 err="1"/>
              <a:t>Bài</a:t>
            </a:r>
            <a:r>
              <a:rPr lang="en-US" sz="4000" dirty="0"/>
              <a:t> 1: </a:t>
            </a:r>
            <a:r>
              <a:rPr lang="en-US" sz="4000" dirty="0" err="1"/>
              <a:t>Tìm</a:t>
            </a:r>
            <a:r>
              <a:rPr lang="en-US" sz="4000" dirty="0"/>
              <a:t> Ư(10)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142789" y="2114550"/>
            <a:ext cx="4659700" cy="5681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 err="1"/>
              <a:t>Bài</a:t>
            </a:r>
            <a:r>
              <a:rPr lang="en-US" sz="4000" dirty="0"/>
              <a:t> 2: </a:t>
            </a:r>
            <a:r>
              <a:rPr lang="en-US" sz="4000" dirty="0" err="1"/>
              <a:t>Tìm</a:t>
            </a:r>
            <a:r>
              <a:rPr lang="en-US" sz="4000" dirty="0"/>
              <a:t> Ư(11)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5D8B2C8C-3D67-BAB4-32FC-29327798A1A0}"/>
              </a:ext>
            </a:extLst>
          </p:cNvPr>
          <p:cNvSpPr txBox="1">
            <a:spLocks/>
          </p:cNvSpPr>
          <p:nvPr/>
        </p:nvSpPr>
        <p:spPr>
          <a:xfrm>
            <a:off x="1120211" y="356606"/>
            <a:ext cx="6461077" cy="568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KHỞI</a:t>
            </a:r>
            <a:r>
              <a:rPr kumimoji="0" lang="vi-VN" altLang="zh-CN" sz="3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ĐỘNG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24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370221"/>
              </p:ext>
            </p:extLst>
          </p:nvPr>
        </p:nvGraphicFramePr>
        <p:xfrm>
          <a:off x="762000" y="2440783"/>
          <a:ext cx="7772400" cy="416719"/>
        </p:xfrm>
        <a:graphic>
          <a:graphicData uri="http://schemas.openxmlformats.org/drawingml/2006/table">
            <a:tbl>
              <a:tblPr/>
              <a:tblGrid>
                <a:gridCol w="86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67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658" name="Group 5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47816466"/>
              </p:ext>
            </p:extLst>
          </p:nvPr>
        </p:nvGraphicFramePr>
        <p:xfrm>
          <a:off x="762001" y="1828800"/>
          <a:ext cx="7772400" cy="628650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C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H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M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381000" y="742950"/>
            <a:ext cx="8382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5657" name="Rectangle 57"/>
          <p:cNvSpPr>
            <a:spLocks noChangeArrowheads="1"/>
          </p:cNvSpPr>
          <p:nvPr/>
        </p:nvSpPr>
        <p:spPr bwMode="auto">
          <a:xfrm>
            <a:off x="762000" y="2228850"/>
            <a:ext cx="80010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O:  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nguyên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tố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lẻ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bé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9" name="Rectangle 57"/>
          <p:cNvSpPr>
            <a:spLocks noGrp="1" noChangeArrowheads="1"/>
          </p:cNvSpPr>
          <p:nvPr>
            <p:ph type="title"/>
          </p:nvPr>
        </p:nvSpPr>
        <p:spPr>
          <a:xfrm>
            <a:off x="190500" y="914400"/>
            <a:ext cx="91440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 điền chữ cái tương ứng với số tìm được vào trong ô chữ.</a:t>
            </a:r>
            <a:br>
              <a:rPr lang="en-US" sz="2400" b="1" dirty="0">
                <a:solidFill>
                  <a:srgbClr val="000000"/>
                </a:solidFill>
              </a:rPr>
            </a:b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2578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237633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8364346"/>
              </p:ext>
            </p:extLst>
          </p:nvPr>
        </p:nvGraphicFramePr>
        <p:xfrm>
          <a:off x="685800" y="2457452"/>
          <a:ext cx="7772400" cy="416719"/>
        </p:xfrm>
        <a:graphic>
          <a:graphicData uri="http://schemas.openxmlformats.org/drawingml/2006/table">
            <a:tbl>
              <a:tblPr/>
              <a:tblGrid>
                <a:gridCol w="86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67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683" name="Group 5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99433591"/>
              </p:ext>
            </p:extLst>
          </p:nvPr>
        </p:nvGraphicFramePr>
        <p:xfrm>
          <a:off x="685801" y="1885950"/>
          <a:ext cx="7772400" cy="571500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C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H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M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678" name="Rectangle 54"/>
          <p:cNvSpPr>
            <a:spLocks noChangeArrowheads="1"/>
          </p:cNvSpPr>
          <p:nvPr/>
        </p:nvSpPr>
        <p:spPr bwMode="auto">
          <a:xfrm>
            <a:off x="381000" y="742950"/>
            <a:ext cx="8382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6681" name="Rectangle 57"/>
          <p:cNvSpPr>
            <a:spLocks noChangeArrowheads="1"/>
          </p:cNvSpPr>
          <p:nvPr/>
        </p:nvSpPr>
        <p:spPr bwMode="auto">
          <a:xfrm>
            <a:off x="901700" y="2219325"/>
            <a:ext cx="7848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G: 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bội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mọi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khác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0?</a:t>
            </a:r>
          </a:p>
        </p:txBody>
      </p:sp>
      <p:sp>
        <p:nvSpPr>
          <p:cNvPr id="9" name="Rectangle 57"/>
          <p:cNvSpPr>
            <a:spLocks noGrp="1" noChangeArrowheads="1"/>
          </p:cNvSpPr>
          <p:nvPr>
            <p:ph type="title"/>
          </p:nvPr>
        </p:nvSpPr>
        <p:spPr>
          <a:xfrm>
            <a:off x="254000" y="914400"/>
            <a:ext cx="9144000" cy="7429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b="1" dirty="0">
                <a:solidFill>
                  <a:srgbClr val="000000"/>
                </a:solidFill>
              </a:rPr>
            </a:b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2578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408543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3489343"/>
              </p:ext>
            </p:extLst>
          </p:nvPr>
        </p:nvGraphicFramePr>
        <p:xfrm>
          <a:off x="838200" y="2457452"/>
          <a:ext cx="7772400" cy="416719"/>
        </p:xfrm>
        <a:graphic>
          <a:graphicData uri="http://schemas.openxmlformats.org/drawingml/2006/table">
            <a:tbl>
              <a:tblPr/>
              <a:tblGrid>
                <a:gridCol w="86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67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381000" y="742950"/>
            <a:ext cx="8382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685800" y="2286000"/>
            <a:ext cx="8077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Ă:   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Hợp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nhỏ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2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endParaRPr lang="en-US" sz="40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7684" name="Group 3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86155138"/>
              </p:ext>
            </p:extLst>
          </p:nvPr>
        </p:nvGraphicFramePr>
        <p:xfrm>
          <a:off x="723900" y="1797845"/>
          <a:ext cx="8001000" cy="602456"/>
        </p:xfrm>
        <a:graphic>
          <a:graphicData uri="http://schemas.openxmlformats.org/drawingml/2006/table">
            <a:tbl>
              <a:tblPr/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024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C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H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M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G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57"/>
          <p:cNvSpPr>
            <a:spLocks noGrp="1" noChangeArrowheads="1"/>
          </p:cNvSpPr>
          <p:nvPr>
            <p:ph type="title"/>
          </p:nvPr>
        </p:nvSpPr>
        <p:spPr>
          <a:xfrm>
            <a:off x="228600" y="971550"/>
            <a:ext cx="9144000" cy="6286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b="1" dirty="0">
                <a:solidFill>
                  <a:srgbClr val="000000"/>
                </a:solidFill>
              </a:rPr>
            </a:b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2578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398336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4936592"/>
              </p:ext>
            </p:extLst>
          </p:nvPr>
        </p:nvGraphicFramePr>
        <p:xfrm>
          <a:off x="762000" y="2628902"/>
          <a:ext cx="7772400" cy="416719"/>
        </p:xfrm>
        <a:graphic>
          <a:graphicData uri="http://schemas.openxmlformats.org/drawingml/2006/table">
            <a:tbl>
              <a:tblPr/>
              <a:tblGrid>
                <a:gridCol w="86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67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731" name="Group 5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35509391"/>
              </p:ext>
            </p:extLst>
          </p:nvPr>
        </p:nvGraphicFramePr>
        <p:xfrm>
          <a:off x="762001" y="2000250"/>
          <a:ext cx="7772400" cy="628650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C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H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M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G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726" name="Rectangle 54"/>
          <p:cNvSpPr>
            <a:spLocks noChangeArrowheads="1"/>
          </p:cNvSpPr>
          <p:nvPr/>
        </p:nvSpPr>
        <p:spPr bwMode="auto">
          <a:xfrm>
            <a:off x="381000" y="742950"/>
            <a:ext cx="8382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8729" name="Rectangle 57"/>
          <p:cNvSpPr>
            <a:spLocks noChangeArrowheads="1"/>
          </p:cNvSpPr>
          <p:nvPr/>
        </p:nvSpPr>
        <p:spPr bwMode="auto">
          <a:xfrm>
            <a:off x="533400" y="2571750"/>
            <a:ext cx="82296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A: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nguyên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tố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lớn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1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9" name="Rectangle 57"/>
          <p:cNvSpPr>
            <a:spLocks noGrp="1" noChangeArrowheads="1"/>
          </p:cNvSpPr>
          <p:nvPr>
            <p:ph type="title"/>
          </p:nvPr>
        </p:nvSpPr>
        <p:spPr>
          <a:xfrm>
            <a:off x="228600" y="914400"/>
            <a:ext cx="9144000" cy="7429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b="1" dirty="0">
                <a:solidFill>
                  <a:srgbClr val="000000"/>
                </a:solidFill>
              </a:rPr>
            </a:b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2578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44792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0962454"/>
              </p:ext>
            </p:extLst>
          </p:nvPr>
        </p:nvGraphicFramePr>
        <p:xfrm>
          <a:off x="762000" y="2628902"/>
          <a:ext cx="7772400" cy="416719"/>
        </p:xfrm>
        <a:graphic>
          <a:graphicData uri="http://schemas.openxmlformats.org/drawingml/2006/table">
            <a:tbl>
              <a:tblPr/>
              <a:tblGrid>
                <a:gridCol w="86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67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34290" marB="3429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731" name="Group 5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42849045"/>
              </p:ext>
            </p:extLst>
          </p:nvPr>
        </p:nvGraphicFramePr>
        <p:xfrm>
          <a:off x="762001" y="2000250"/>
          <a:ext cx="7772400" cy="628650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C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H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M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G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A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726" name="Rectangle 54"/>
          <p:cNvSpPr>
            <a:spLocks noChangeArrowheads="1"/>
          </p:cNvSpPr>
          <p:nvPr/>
        </p:nvSpPr>
        <p:spPr bwMode="auto">
          <a:xfrm>
            <a:off x="381000" y="742950"/>
            <a:ext cx="8382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9" name="Rectangle 57"/>
          <p:cNvSpPr>
            <a:spLocks noGrp="1" noChangeArrowheads="1"/>
          </p:cNvSpPr>
          <p:nvPr>
            <p:ph type="title"/>
          </p:nvPr>
        </p:nvSpPr>
        <p:spPr>
          <a:xfrm>
            <a:off x="228600" y="914400"/>
            <a:ext cx="9144000" cy="7429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b="1" dirty="0">
                <a:solidFill>
                  <a:srgbClr val="000000"/>
                </a:solidFill>
              </a:rPr>
            </a:b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2578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104553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Tổng hợp 30+ mẫu hình nền PowerPoint ngộ nghĩnh, dễ thương - Fptshop.com.v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Tổng hợp 30+ mẫu hình nền PowerPoint ngộ nghĩnh, dễ thương - Fptshop.com.v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4" name="AutoShape 2" descr="Chia sẻ 81+ về hình nền powerpoint pastel mới nhất - coedo.com.v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Chia sẻ 81+ về hình nền powerpoint pastel mới nhất - coedo.com.v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8" name="Picture 6" descr="Chi tiết hơn 72 về hình nền powerpoint pastel - trieuson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026" name="Picture 2" descr="C:\Users\DELL\Desktop\images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"/>
            <a:ext cx="4064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LL\Desktop\hinh-anh-chuc-mung-20-10-inkythuatso-13-13-13-3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 bwMode="auto">
          <a:xfrm>
            <a:off x="4064000" y="20033"/>
            <a:ext cx="5080000" cy="291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LL\Desktop\images (1)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1" y="2903054"/>
            <a:ext cx="5053496" cy="224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ELL\Desktop\hinh-anh-chuc-20-10-vui-y-nghia-1-13-13-21-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4353"/>
            <a:ext cx="4064000" cy="269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12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3350"/>
            <a:ext cx="7162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1" descr="j0088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13660"/>
            <a:ext cx="8153400" cy="3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7"/>
          <p:cNvSpPr>
            <a:spLocks noChangeArrowheads="1"/>
          </p:cNvSpPr>
          <p:nvPr/>
        </p:nvSpPr>
        <p:spPr bwMode="auto">
          <a:xfrm flipH="1">
            <a:off x="336550" y="947737"/>
            <a:ext cx="71438" cy="3519488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142875" y="108347"/>
            <a:ext cx="71438" cy="4657725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9703" name="Rectangle 9"/>
          <p:cNvSpPr>
            <a:spLocks noChangeArrowheads="1"/>
          </p:cNvSpPr>
          <p:nvPr/>
        </p:nvSpPr>
        <p:spPr bwMode="auto">
          <a:xfrm>
            <a:off x="8842375" y="171450"/>
            <a:ext cx="71438" cy="4657725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9704" name="Rectangle 10"/>
          <p:cNvSpPr>
            <a:spLocks noChangeArrowheads="1"/>
          </p:cNvSpPr>
          <p:nvPr/>
        </p:nvSpPr>
        <p:spPr bwMode="auto">
          <a:xfrm flipH="1">
            <a:off x="8686801" y="400050"/>
            <a:ext cx="74613" cy="38862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9" name="object 5"/>
          <p:cNvSpPr txBox="1">
            <a:spLocks noGrp="1"/>
          </p:cNvSpPr>
          <p:nvPr>
            <p:ph type="title"/>
          </p:nvPr>
        </p:nvSpPr>
        <p:spPr>
          <a:xfrm>
            <a:off x="1752600" y="212761"/>
            <a:ext cx="5653856" cy="583919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>
            <a:spAutoFit/>
          </a:bodyPr>
          <a:lstStyle/>
          <a:p>
            <a:pPr marL="347038">
              <a:spcBef>
                <a:spcPts val="233"/>
              </a:spcBef>
            </a:pPr>
            <a:r>
              <a:rPr lang="en-US" sz="3600" b="1" spc="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5156" y="843459"/>
            <a:ext cx="519084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Ôn lại nội dung kiến thức đã học.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1200151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Hoàn thành các bài 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2.17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2.18; 2.20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và làm thêm bài tập SBT.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1" y="2057400"/>
            <a:ext cx="378821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Đọc thêm “ em có biết”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000" y="2628901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Chuẩn bị và xem trước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“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 tích một số ra thừa số nguyên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DownRibbonSharp"/>
          <p:cNvSpPr>
            <a:spLocks noEditPoints="1" noChangeArrowheads="1"/>
          </p:cNvSpPr>
          <p:nvPr/>
        </p:nvSpPr>
        <p:spPr bwMode="auto">
          <a:xfrm>
            <a:off x="-47625" y="3101579"/>
            <a:ext cx="9237663" cy="21145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400 w 21600"/>
              <a:gd name="T13" fmla="*/ 2700 h 21600"/>
              <a:gd name="T14" fmla="*/ 162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lnTo>
                  <a:pt x="0" y="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1950" y="0"/>
            <a:ext cx="9128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2343150"/>
            <a:ext cx="3886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2476" y="0"/>
            <a:ext cx="9128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3938" y="0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6388" y="1603772"/>
            <a:ext cx="3886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76363"/>
            <a:ext cx="3886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8375" y="597694"/>
            <a:ext cx="3886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209800" y="3654029"/>
            <a:ext cx="47244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Chúc các bạn chăm ngoan – học giỏi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4948 0.86504 L 0.25503 0.0317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-417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0521 0.89884 C -0.12118 0.52222 -0.03698 0.14583 0.00573 0.00972 C 0.04843 -0.12639 0.04965 -0.02269 0.05138 0.08078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-477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952 0.89027 C 0.10921 0.50995 0.18907 0.12963 0.23785 -0.02338 C 0.28664 -0.17616 0.30434 -0.10186 0.32205 -0.02732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5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Background Gradi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118" y="1733550"/>
            <a:ext cx="5392882" cy="3409950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0" y="114300"/>
            <a:ext cx="9144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Thử thách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nhỏ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 lvl="0">
              <a:spcBef>
                <a:spcPct val="0"/>
              </a:spcBef>
            </a:pP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Bạn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Hà đang ở ô tìm đường đến phòng chiếu phim. </a:t>
            </a:r>
          </a:p>
          <a:p>
            <a:pPr lvl="0">
              <a:spcBef>
                <a:spcPct val="0"/>
              </a:spcBef>
            </a:pP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Biết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rằng chỉ có thể đi từ một ô sang ô chung cạnh có chứa số nguyên tố.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hãy giúp Hà đến được phòng chiếu phim nhé.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21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7960"/>
            <a:ext cx="9144000" cy="2887579"/>
          </a:xfrm>
          <a:prstGeom prst="rect">
            <a:avLst/>
          </a:prstGeom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FBB08FAA-D2CF-861A-909A-1554ED104874}"/>
              </a:ext>
            </a:extLst>
          </p:cNvPr>
          <p:cNvSpPr txBox="1">
            <a:spLocks/>
          </p:cNvSpPr>
          <p:nvPr/>
        </p:nvSpPr>
        <p:spPr>
          <a:xfrm>
            <a:off x="1219200" y="285750"/>
            <a:ext cx="6461077" cy="568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KHỞI</a:t>
            </a:r>
            <a:r>
              <a:rPr kumimoji="0" lang="vi-VN" altLang="zh-CN" sz="3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ĐỘNG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88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39394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HĐ1:Tìm các ước và số ước của các số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817245"/>
              </p:ext>
            </p:extLst>
          </p:nvPr>
        </p:nvGraphicFramePr>
        <p:xfrm>
          <a:off x="5204179" y="1094943"/>
          <a:ext cx="3733799" cy="3557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3412">
                  <a:extLst>
                    <a:ext uri="{9D8B030D-6E8A-4147-A177-3AD203B41FA5}">
                      <a16:colId xmlns:a16="http://schemas.microsoft.com/office/drawing/2014/main" val="441916738"/>
                    </a:ext>
                  </a:extLst>
                </a:gridCol>
                <a:gridCol w="1855789">
                  <a:extLst>
                    <a:ext uri="{9D8B030D-6E8A-4147-A177-3AD203B41FA5}">
                      <a16:colId xmlns:a16="http://schemas.microsoft.com/office/drawing/2014/main" val="188997776"/>
                    </a:ext>
                  </a:extLst>
                </a:gridCol>
                <a:gridCol w="1244598">
                  <a:extLst>
                    <a:ext uri="{9D8B030D-6E8A-4147-A177-3AD203B41FA5}">
                      <a16:colId xmlns:a16="http://schemas.microsoft.com/office/drawing/2014/main" val="2877086835"/>
                    </a:ext>
                  </a:extLst>
                </a:gridCol>
              </a:tblGrid>
              <a:tr h="30151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val="2460625768"/>
                  </a:ext>
                </a:extLst>
              </a:tr>
              <a:tr h="30151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val="1647513459"/>
                  </a:ext>
                </a:extLst>
              </a:tr>
              <a:tr h="30151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val="1042787324"/>
                  </a:ext>
                </a:extLst>
              </a:tr>
              <a:tr h="30151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val="1084480398"/>
                  </a:ext>
                </a:extLst>
              </a:tr>
              <a:tr h="30151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val="1301239647"/>
                  </a:ext>
                </a:extLst>
              </a:tr>
              <a:tr h="30151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val="1269342742"/>
                  </a:ext>
                </a:extLst>
              </a:tr>
              <a:tr h="30151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val="1966322897"/>
                  </a:ext>
                </a:extLst>
              </a:tr>
              <a:tr h="30151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val="2528082259"/>
                  </a:ext>
                </a:extLst>
              </a:tr>
              <a:tr h="30151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val="1908211623"/>
                  </a:ext>
                </a:extLst>
              </a:tr>
              <a:tr h="30151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1, 2, 5, 10</a:t>
                      </a: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val="1641775756"/>
                  </a:ext>
                </a:extLst>
              </a:tr>
              <a:tr h="3572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1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1, 11</a:t>
                      </a: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val="274412213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1B161F1-CCD2-2373-628D-3D961CD8A188}"/>
              </a:ext>
            </a:extLst>
          </p:cNvPr>
          <p:cNvSpPr txBox="1"/>
          <p:nvPr/>
        </p:nvSpPr>
        <p:spPr>
          <a:xfrm>
            <a:off x="1219200" y="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BÀN (3 PHÚT)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52F08B-F903-DD9D-1440-456A1AF920E5}"/>
              </a:ext>
            </a:extLst>
          </p:cNvPr>
          <p:cNvSpPr txBox="1"/>
          <p:nvPr/>
        </p:nvSpPr>
        <p:spPr>
          <a:xfrm>
            <a:off x="22579" y="1573293"/>
            <a:ext cx="5181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HĐ2:</a:t>
            </a:r>
            <a:r>
              <a:rPr lang="vi-VN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D19597-4D4B-12A7-8C8E-9EE40286A717}"/>
              </a:ext>
            </a:extLst>
          </p:cNvPr>
          <p:cNvSpPr txBox="1"/>
          <p:nvPr/>
        </p:nvSpPr>
        <p:spPr>
          <a:xfrm>
            <a:off x="6553200" y="4652629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874468"/>
              </p:ext>
            </p:extLst>
          </p:nvPr>
        </p:nvGraphicFramePr>
        <p:xfrm>
          <a:off x="914399" y="29469"/>
          <a:ext cx="7315201" cy="3810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2857">
                  <a:extLst>
                    <a:ext uri="{9D8B030D-6E8A-4147-A177-3AD203B41FA5}">
                      <a16:colId xmlns:a16="http://schemas.microsoft.com/office/drawing/2014/main" val="1537414412"/>
                    </a:ext>
                  </a:extLst>
                </a:gridCol>
                <a:gridCol w="3243945">
                  <a:extLst>
                    <a:ext uri="{9D8B030D-6E8A-4147-A177-3AD203B41FA5}">
                      <a16:colId xmlns:a16="http://schemas.microsoft.com/office/drawing/2014/main" val="2547018214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val="3601000409"/>
                    </a:ext>
                  </a:extLst>
                </a:gridCol>
              </a:tblGrid>
              <a:tr h="34638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2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2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138552159"/>
                  </a:ext>
                </a:extLst>
              </a:tr>
              <a:tr h="34638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053827029"/>
                  </a:ext>
                </a:extLst>
              </a:tr>
              <a:tr h="34638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583812029"/>
                  </a:ext>
                </a:extLst>
              </a:tr>
              <a:tr h="34638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672931580"/>
                  </a:ext>
                </a:extLst>
              </a:tr>
              <a:tr h="34638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664986784"/>
                  </a:ext>
                </a:extLst>
              </a:tr>
              <a:tr h="34638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738053241"/>
                  </a:ext>
                </a:extLst>
              </a:tr>
              <a:tr h="34638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197725532"/>
                  </a:ext>
                </a:extLst>
              </a:tr>
              <a:tr h="34638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093466502"/>
                  </a:ext>
                </a:extLst>
              </a:tr>
              <a:tr h="34638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2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727056003"/>
                  </a:ext>
                </a:extLst>
              </a:tr>
              <a:tr h="34638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2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373946955"/>
                  </a:ext>
                </a:extLst>
              </a:tr>
              <a:tr h="34638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2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83386868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343400" y="3839704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7651EF-B13C-ED3D-E228-30E48985591B}"/>
              </a:ext>
            </a:extLst>
          </p:cNvPr>
          <p:cNvSpPr/>
          <p:nvPr/>
        </p:nvSpPr>
        <p:spPr>
          <a:xfrm>
            <a:off x="821267" y="3978381"/>
            <a:ext cx="3761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just">
              <a:spcAft>
                <a:spcPts val="0"/>
              </a:spcAft>
              <a:buFontTx/>
              <a:buChar char="-"/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Nhóm A: 2, 3, 5, 7, 11.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A4FAD-04B2-154A-3108-DD75F2A7C43B}"/>
              </a:ext>
            </a:extLst>
          </p:cNvPr>
          <p:cNvSpPr/>
          <p:nvPr/>
        </p:nvSpPr>
        <p:spPr>
          <a:xfrm flipH="1">
            <a:off x="838200" y="4452134"/>
            <a:ext cx="487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Tx/>
              <a:buChar char="-"/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Nhóm B: 4, 6, 8, 10.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werpoint Background Gradi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45" y="1120764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có chia hết cho 2; 5; 7; 2017; 2018 không? Em có nhận xét gì về số ước của 0?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67" y="209251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0 chia hết cho 2, 5, 7, 2017, 2018. Số 0 có vô số ước.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78" y="393233"/>
            <a:ext cx="5264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nghĩ và trả lời câu hỏi:</a:t>
            </a:r>
          </a:p>
        </p:txBody>
      </p:sp>
      <p:sp>
        <p:nvSpPr>
          <p:cNvPr id="9" name="Rectangle 8"/>
          <p:cNvSpPr/>
          <p:nvPr/>
        </p:nvSpPr>
        <p:spPr>
          <a:xfrm>
            <a:off x="-19878" y="2800350"/>
            <a:ext cx="4081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có bao nhiêu ước?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3254862"/>
            <a:ext cx="2702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1 có một ước.</a:t>
            </a:r>
            <a:endParaRPr lang="en-US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8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0+ ảnh làm slide PowerPoint cực đẹp, chuyên nghiệp không nên bỏ lỡ -  Thegioididong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298614"/>
              </p:ext>
            </p:extLst>
          </p:nvPr>
        </p:nvGraphicFramePr>
        <p:xfrm>
          <a:off x="945557" y="285752"/>
          <a:ext cx="6369644" cy="4571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4018">
                  <a:extLst>
                    <a:ext uri="{9D8B030D-6E8A-4147-A177-3AD203B41FA5}">
                      <a16:colId xmlns:a16="http://schemas.microsoft.com/office/drawing/2014/main" val="441916738"/>
                    </a:ext>
                  </a:extLst>
                </a:gridCol>
                <a:gridCol w="1592411">
                  <a:extLst>
                    <a:ext uri="{9D8B030D-6E8A-4147-A177-3AD203B41FA5}">
                      <a16:colId xmlns:a16="http://schemas.microsoft.com/office/drawing/2014/main" val="188997776"/>
                    </a:ext>
                  </a:extLst>
                </a:gridCol>
                <a:gridCol w="2416072">
                  <a:extLst>
                    <a:ext uri="{9D8B030D-6E8A-4147-A177-3AD203B41FA5}">
                      <a16:colId xmlns:a16="http://schemas.microsoft.com/office/drawing/2014/main" val="2877086835"/>
                    </a:ext>
                  </a:extLst>
                </a:gridCol>
                <a:gridCol w="1757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6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2100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2100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nhiều hơn 2</a:t>
                      </a: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ước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vi-VN" sz="2100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gọi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460625768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1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tố</a:t>
                      </a:r>
                      <a:endParaRPr lang="en-US" sz="1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47513459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1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tố</a:t>
                      </a:r>
                      <a:endParaRPr lang="en-US" sz="1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42787324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84480398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1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tố</a:t>
                      </a:r>
                      <a:endParaRPr lang="en-US" sz="1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01239647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269342742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1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tố</a:t>
                      </a:r>
                      <a:endParaRPr lang="en-US" sz="1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66322897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528082259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1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tố</a:t>
                      </a:r>
                      <a:endParaRPr lang="en-US" sz="1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08211623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vi-V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r>
                        <a:rPr lang="vi-V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41775756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1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tố</a:t>
                      </a:r>
                      <a:endParaRPr lang="en-US" sz="1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744122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069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0+ ảnh làm slide PowerPoint cực đẹp, chuyên nghiệp không nên bỏ lỡ -  Thegioididong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394933"/>
              </p:ext>
            </p:extLst>
          </p:nvPr>
        </p:nvGraphicFramePr>
        <p:xfrm>
          <a:off x="685799" y="361951"/>
          <a:ext cx="7467601" cy="3962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8135">
                  <a:extLst>
                    <a:ext uri="{9D8B030D-6E8A-4147-A177-3AD203B41FA5}">
                      <a16:colId xmlns:a16="http://schemas.microsoft.com/office/drawing/2014/main" val="441916738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188997776"/>
                    </a:ext>
                  </a:extLst>
                </a:gridCol>
                <a:gridCol w="2832538">
                  <a:extLst>
                    <a:ext uri="{9D8B030D-6E8A-4147-A177-3AD203B41FA5}">
                      <a16:colId xmlns:a16="http://schemas.microsoft.com/office/drawing/2014/main" val="2877086835"/>
                    </a:ext>
                  </a:extLst>
                </a:gridCol>
                <a:gridCol w="2060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2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2100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2100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nhiều hơn 2</a:t>
                      </a: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ước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vi-VN" sz="2100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gọi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460625768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1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tố</a:t>
                      </a:r>
                      <a:endParaRPr lang="en-US" sz="1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47513459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1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tố</a:t>
                      </a:r>
                      <a:endParaRPr lang="en-US" sz="1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42787324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vi-VN" sz="1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số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84480398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1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tố</a:t>
                      </a:r>
                      <a:endParaRPr lang="en-US" sz="1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01239647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vi-VN" sz="1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số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269342742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1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tố</a:t>
                      </a:r>
                      <a:endParaRPr lang="en-US" sz="1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66322897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vi-VN" sz="1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số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528082259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1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tố</a:t>
                      </a:r>
                      <a:endParaRPr lang="en-US" sz="1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08211623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vi-V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r>
                        <a:rPr lang="vi-VN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vi-VN" sz="1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số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41775756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1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21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18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tố</a:t>
                      </a:r>
                      <a:endParaRPr lang="en-US" sz="1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744122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084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werpoint Background Gradi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44000" cy="51435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682" y="1602"/>
            <a:ext cx="2057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82" y="401653"/>
            <a:ext cx="8686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tố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số tự nhiên lớn hơn 1, chỉ có hai ước là 1 và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82" y="1205951"/>
            <a:ext cx="8686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số tự nhiên lớn hơn 1, có nhiều hơn hai ước. 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7"/>
          <p:cNvGrpSpPr/>
          <p:nvPr/>
        </p:nvGrpSpPr>
        <p:grpSpPr>
          <a:xfrm>
            <a:off x="-9939" y="1698394"/>
            <a:ext cx="8202446" cy="1527295"/>
            <a:chOff x="1277716" y="1880342"/>
            <a:chExt cx="4938646" cy="152729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6ADF59-BBC1-46EF-A3FB-0097FEE7B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7716" y="1989606"/>
              <a:ext cx="1055230" cy="1126645"/>
            </a:xfrm>
            <a:prstGeom prst="rect">
              <a:avLst/>
            </a:prstGeom>
          </p:spPr>
        </p:pic>
        <p:grpSp>
          <p:nvGrpSpPr>
            <p:cNvPr id="16" name="Group 2"/>
            <p:cNvGrpSpPr/>
            <p:nvPr/>
          </p:nvGrpSpPr>
          <p:grpSpPr>
            <a:xfrm>
              <a:off x="2192203" y="1880342"/>
              <a:ext cx="4024159" cy="1527294"/>
              <a:chOff x="1995516" y="1890151"/>
              <a:chExt cx="4024159" cy="1527294"/>
            </a:xfrm>
          </p:grpSpPr>
          <p:sp>
            <p:nvSpPr>
              <p:cNvPr id="17" name="Cloud 16"/>
              <p:cNvSpPr/>
              <p:nvPr/>
            </p:nvSpPr>
            <p:spPr>
              <a:xfrm>
                <a:off x="1995516" y="1890151"/>
                <a:ext cx="4024159" cy="1430236"/>
              </a:xfrm>
              <a:prstGeom prst="cloud">
                <a:avLst/>
              </a:prstGeom>
              <a:solidFill>
                <a:srgbClr val="4BBE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60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709170" y="2124784"/>
                <a:ext cx="2965510" cy="1292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GB" sz="2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2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GB" sz="2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GB" sz="2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GB" sz="2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GB" sz="26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26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26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GB" sz="26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GB" sz="2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GB" sz="2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GB" sz="26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26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GB" sz="26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6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ctr"/>
                <a:endPara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" name="Group 19"/>
          <p:cNvGrpSpPr/>
          <p:nvPr/>
        </p:nvGrpSpPr>
        <p:grpSpPr>
          <a:xfrm>
            <a:off x="77230" y="2876550"/>
            <a:ext cx="4276852" cy="2279442"/>
            <a:chOff x="-20214" y="2535596"/>
            <a:chExt cx="4276852" cy="22794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1D96164-8A79-484C-9D6D-B1F9E9004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214" y="3533798"/>
              <a:ext cx="1434987" cy="1281239"/>
            </a:xfrm>
            <a:prstGeom prst="rect">
              <a:avLst/>
            </a:prstGeom>
            <a:noFill/>
          </p:spPr>
        </p:pic>
        <p:sp>
          <p:nvSpPr>
            <p:cNvPr id="21" name="Cloud 20"/>
            <p:cNvSpPr/>
            <p:nvPr/>
          </p:nvSpPr>
          <p:spPr>
            <a:xfrm>
              <a:off x="435198" y="2535596"/>
              <a:ext cx="3821440" cy="1246938"/>
            </a:xfrm>
            <a:prstGeom prst="cloud">
              <a:avLst/>
            </a:prstGeom>
            <a:solidFill>
              <a:srgbClr val="F9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sz="2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</a:t>
              </a:r>
              <a:r>
                <a:rPr lang="en-US" sz="2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2" name="Group 18"/>
          <p:cNvGrpSpPr/>
          <p:nvPr/>
        </p:nvGrpSpPr>
        <p:grpSpPr>
          <a:xfrm>
            <a:off x="5264547" y="2876550"/>
            <a:ext cx="3879453" cy="2266950"/>
            <a:chOff x="5983977" y="1426611"/>
            <a:chExt cx="3077077" cy="226695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FCBC5D6-1942-44BE-A4F7-3F9525EB1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502" y="2402410"/>
              <a:ext cx="1344528" cy="1291151"/>
            </a:xfrm>
            <a:prstGeom prst="rect">
              <a:avLst/>
            </a:prstGeom>
          </p:spPr>
        </p:pic>
        <p:sp>
          <p:nvSpPr>
            <p:cNvPr id="24" name="Cloud 23"/>
            <p:cNvSpPr/>
            <p:nvPr/>
          </p:nvSpPr>
          <p:spPr>
            <a:xfrm>
              <a:off x="5983977" y="1426611"/>
              <a:ext cx="3077077" cy="1064795"/>
            </a:xfrm>
            <a:prstGeom prst="cloud">
              <a:avLst/>
            </a:prstGeom>
            <a:solidFill>
              <a:srgbClr val="6AC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2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97ADBE7-4A6B-4D30-AF4F-299C264BB807}"/>
              </a:ext>
            </a:extLst>
          </p:cNvPr>
          <p:cNvSpPr/>
          <p:nvPr/>
        </p:nvSpPr>
        <p:spPr>
          <a:xfrm>
            <a:off x="2404356" y="4008101"/>
            <a:ext cx="3886200" cy="644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nhỉ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97ADBE7-4A6B-4D30-AF4F-299C264BB807}"/>
              </a:ext>
            </a:extLst>
          </p:cNvPr>
          <p:cNvSpPr/>
          <p:nvPr/>
        </p:nvSpPr>
        <p:spPr>
          <a:xfrm>
            <a:off x="2436736" y="4689731"/>
            <a:ext cx="3886200" cy="472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b="1" dirty="0">
                <a:solidFill>
                  <a:srgbClr val="0000CC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Số 0 và số 1</a:t>
            </a:r>
            <a:endParaRPr lang="en-US" sz="2600" b="1" dirty="0">
              <a:solidFill>
                <a:srgbClr val="0000CC"/>
              </a:solidFill>
              <a:latin typeface="Times New Roman" panose="02020603050405020304" pitchFamily="18" charset="0"/>
              <a:ea typeface="#9Slide03 Noto Sans" panose="020B050204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8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1515</Words>
  <Application>Microsoft Office PowerPoint</Application>
  <PresentationFormat>On-screen Show (16:9)</PresentationFormat>
  <Paragraphs>382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微软雅黑</vt:lpstr>
      <vt:lpstr>微软雅黑 Light</vt:lpstr>
      <vt:lpstr>.VnTimeH</vt:lpstr>
      <vt:lpstr>.VnUniverseH</vt:lpstr>
      <vt:lpstr>Arial</vt:lpstr>
      <vt:lpstr>Calibri</vt:lpstr>
      <vt:lpstr>Times New Roman</vt:lpstr>
      <vt:lpstr>Verdana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Hãy điền chữ cái tương ứng với số tìm được vào trong ô chữ. </vt:lpstr>
      <vt:lpstr>Hãy điền chữ cái tương ứng với số tìm được vào trong ô chữ. </vt:lpstr>
      <vt:lpstr>Hãy điền chữ cái tương ứng với số tìm được vào trong ô chữ. </vt:lpstr>
      <vt:lpstr>Hãy điền chữ cái tương ứng với số tìm được vào trong ô chữ. </vt:lpstr>
      <vt:lpstr>Hãy điền chữ cái tương ứng với số tìm được vào trong ô chữ. </vt:lpstr>
      <vt:lpstr>Hãy điền chữ cái tương ứng với số tìm được vào  trong ô chữ. </vt:lpstr>
      <vt:lpstr>Hãy điền chữ cái tương ứng với số tìm được vào  trong ô chữ. </vt:lpstr>
      <vt:lpstr>Hãy điền chữ cái tương ứng với số tìm được vào  trong ô chữ. </vt:lpstr>
      <vt:lpstr>Hãy điền chữ cái tương ứng với số tìm được vào  trong ô chữ. </vt:lpstr>
      <vt:lpstr>PowerPoint Presentation</vt:lpstr>
      <vt:lpstr>HƯỚNG DẪN VỀ NHÀ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78</cp:revision>
  <dcterms:created xsi:type="dcterms:W3CDTF">2023-09-07T17:24:54Z</dcterms:created>
  <dcterms:modified xsi:type="dcterms:W3CDTF">2025-10-15T08:36:24Z</dcterms:modified>
</cp:coreProperties>
</file>