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7" r:id="rId2"/>
    <p:sldId id="268" r:id="rId3"/>
    <p:sldId id="269" r:id="rId4"/>
    <p:sldId id="258" r:id="rId5"/>
    <p:sldId id="259" r:id="rId6"/>
    <p:sldId id="270" r:id="rId7"/>
    <p:sldId id="256" r:id="rId8"/>
    <p:sldId id="271" r:id="rId9"/>
    <p:sldId id="274" r:id="rId10"/>
    <p:sldId id="279" r:id="rId11"/>
    <p:sldId id="280" r:id="rId12"/>
    <p:sldId id="277" r:id="rId13"/>
    <p:sldId id="276" r:id="rId14"/>
    <p:sldId id="278" r:id="rId15"/>
    <p:sldId id="264" r:id="rId16"/>
    <p:sldId id="273" r:id="rId17"/>
  </p:sldIdLst>
  <p:sldSz cx="12192000" cy="6858000"/>
  <p:notesSz cx="6858000" cy="9144000"/>
  <p:embeddedFontLst>
    <p:embeddedFont>
      <p:font typeface="#9Slide04 SVNNaive Inline" panose="02010503010101020104" charset="0"/>
      <p:bold r:id="rId18"/>
    </p:embeddedFont>
    <p:embeddedFont>
      <p:font typeface="#9Slide03 Cabin Bold" panose="020B0604020202020204" charset="0"/>
      <p:bold r:id="rId19"/>
    </p:embeddedFont>
    <p:embeddedFont>
      <p:font typeface="Tahoma" panose="020B0604030504040204" pitchFamily="34" charset="0"/>
      <p:regular r:id="rId20"/>
      <p:bold r:id="rId21"/>
    </p:embeddedFont>
    <p:embeddedFont>
      <p:font typeface="Cambria Math" panose="02040503050406030204" pitchFamily="18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#9Slide03 SFU Helvetica Black" panose="020B0604020202020204" charset="0"/>
      <p:bold r:id="rId27"/>
    </p:embeddedFont>
    <p:embeddedFont>
      <p:font typeface="#9Slide03 Talling" panose="020B0604020202020204" charset="0"/>
      <p:regular r:id="rId28"/>
    </p:embeddedFont>
    <p:embeddedFont>
      <p:font typeface="Calibri Light" panose="020F0302020204030204" pitchFamily="34" charset="0"/>
      <p:regular r:id="rId29"/>
      <p: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B3B"/>
    <a:srgbClr val="34681F"/>
    <a:srgbClr val="11370F"/>
    <a:srgbClr val="488527"/>
    <a:srgbClr val="64BB45"/>
    <a:srgbClr val="007A76"/>
    <a:srgbClr val="23832F"/>
    <a:srgbClr val="CB0900"/>
    <a:srgbClr val="00B0F0"/>
    <a:srgbClr val="EAAF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image" Target="../media/image24.wmf"/><Relationship Id="rId7" Type="http://schemas.openxmlformats.org/officeDocument/2006/relationships/image" Target="../media/image28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6" Type="http://schemas.openxmlformats.org/officeDocument/2006/relationships/image" Target="../media/image27.wmf"/><Relationship Id="rId5" Type="http://schemas.openxmlformats.org/officeDocument/2006/relationships/image" Target="../media/image26.wmf"/><Relationship Id="rId4" Type="http://schemas.openxmlformats.org/officeDocument/2006/relationships/image" Target="../media/image25.wmf"/><Relationship Id="rId9" Type="http://schemas.openxmlformats.org/officeDocument/2006/relationships/image" Target="../media/image3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7" Type="http://schemas.openxmlformats.org/officeDocument/2006/relationships/image" Target="../media/image36.wmf"/><Relationship Id="rId2" Type="http://schemas.openxmlformats.org/officeDocument/2006/relationships/image" Target="../media/image22.wmf"/><Relationship Id="rId1" Type="http://schemas.openxmlformats.org/officeDocument/2006/relationships/image" Target="../media/image32.wmf"/><Relationship Id="rId6" Type="http://schemas.openxmlformats.org/officeDocument/2006/relationships/image" Target="../media/image35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FCF61B-8F5B-4584-84E4-043CB666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7497EC8-3215-4CB9-8D4C-415BC1D7A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DE68555-688B-41DD-A3F4-AA5197424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854F-9A18-4EBE-8DA9-D3AB9313DFE4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95413E-CD9D-4E3F-9A52-A9081A4A6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4FC549-13EF-4282-9931-1B2A0CCB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7668D-3B12-44EA-8AE4-E201E6211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36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7BAE6E-1B39-4D2D-B27E-F2A6612AE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3341CC4-9840-4D0C-A65D-C2C50FD928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0DEBD-8BCC-4926-98A8-6A0B99DD5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854F-9A18-4EBE-8DA9-D3AB9313DFE4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0986A9-27AC-453F-9739-25F21FD31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FB1D3D-3EA0-49C6-8349-8BFD240C0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7668D-3B12-44EA-8AE4-E201E6211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757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ACEC53F-3944-4E48-8C21-D775AE6D32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A834BBA-A446-4437-B158-29F8C41D76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4C0594-641F-481A-9A42-2B7BCDD24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854F-9A18-4EBE-8DA9-D3AB9313DFE4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AC0481-CE87-4A63-B77A-C5959C797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A5BA90-BCFA-42FA-8A50-DC3368360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7668D-3B12-44EA-8AE4-E201E6211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89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1D3495-18E7-44B2-8E67-04ED51851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687E54-1B0F-4FA6-BD37-B7271080D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9A7420-7133-4FF5-A604-F4BABC78A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854F-9A18-4EBE-8DA9-D3AB9313DFE4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5C8BAD-97F6-4690-89B9-C718151B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A0E846-1C7D-4DA4-B1E5-D8A670593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7668D-3B12-44EA-8AE4-E201E6211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802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36D47B-9D1A-4D71-B727-527CCC533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A6182A8-10FD-4F9A-9683-E19ABB7E8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F99A9D-391E-4215-BB96-FC3542533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854F-9A18-4EBE-8DA9-D3AB9313DFE4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96AC60-339A-4073-A788-2B7803227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E6857B-0852-45BB-ABB3-1473366FB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7668D-3B12-44EA-8AE4-E201E6211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47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689998-9660-4852-AFFC-DBC639624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34DA007-E30D-4259-8E23-81680437E6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5DE398-6DCF-4AB1-BD86-EBF76A8970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5683C93-1B86-487A-9166-971F1CFF0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854F-9A18-4EBE-8DA9-D3AB9313DFE4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0D81152-7B84-4A72-912A-E2550F2D2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7631B87-2F91-49CB-8ECF-F2DFD0AB7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7668D-3B12-44EA-8AE4-E201E6211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825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8DD513-ABD3-4F86-9ED8-86538701A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B18D2A9-3784-490E-B04A-DC139D2E7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79C2704-CEC4-4420-B92F-D1F72F8E98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27BA165-2C3D-46A3-9BBE-7F5D3F7D3B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019E031-B34A-4ABD-9AB7-58EBA3CBE0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C8008F0-99AA-42B7-A023-1ECCC2F06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854F-9A18-4EBE-8DA9-D3AB9313DFE4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05180FD-86C9-4C73-B79E-76E5476A6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5C6BCF4-5677-44D3-AAF1-D256CEA5D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7668D-3B12-44EA-8AE4-E201E6211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290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D39FE1-4260-48A2-A23E-C109045F1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FF6688C-1E2A-4D9B-ACE0-773CFD1A6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854F-9A18-4EBE-8DA9-D3AB9313DFE4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51A3354-C154-48E4-89E5-6200623E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EE68205-3A27-4FB1-8744-F107A497D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7668D-3B12-44EA-8AE4-E201E6211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761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B584B55-7624-4595-93E0-7BE411CDC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854F-9A18-4EBE-8DA9-D3AB9313DFE4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E630147-648F-427A-A6E0-52C4033A1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E3AA3EF-110C-4247-8777-28C2559CB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7668D-3B12-44EA-8AE4-E201E6211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07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C726A9-97D3-46EB-BECF-1C1623993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AC95AE-04F3-4AD9-BBA2-E6ECD1349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D316F9D-F847-4A00-99B7-C13964D6EF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8FAA82-C865-4A89-B37D-1E830A1C4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854F-9A18-4EBE-8DA9-D3AB9313DFE4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0C5BF21-43F1-49C6-8072-C85D6E0AA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63C6165-656D-4EFA-97BD-B0B4B00FB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7668D-3B12-44EA-8AE4-E201E6211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72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61A410-CAAB-4C3B-AD8E-0F7173A9C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612C08D-BEDD-4D89-B2C2-05EE36F4CF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0353CD4-B7D3-4CAB-8FEA-21FDC32E6D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0A6C73C-DA98-4522-BA92-CDEC95531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854F-9A18-4EBE-8DA9-D3AB9313DFE4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7D4D0E6-FFB8-4F09-9D44-378F80990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50B2004-1D06-4D06-AE0C-D11603860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7668D-3B12-44EA-8AE4-E201E6211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27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38CF96C-0AE3-4E54-A53D-5C61DBF00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A655F6-7EE3-4630-84B5-BA613F76B6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104159-0448-4B16-881D-4F475C849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C854F-9A18-4EBE-8DA9-D3AB9313DFE4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A80AD4-FA40-407A-A309-279D8D58E5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656B58-B01A-474A-98B0-C7D3DBFA2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7668D-3B12-44EA-8AE4-E201E6211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6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JP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12" Type="http://schemas.openxmlformats.org/officeDocument/2006/relationships/image" Target="../media/image49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JPG"/><Relationship Id="rId5" Type="http://schemas.openxmlformats.org/officeDocument/2006/relationships/image" Target="../media/image40.png"/><Relationship Id="rId15" Type="http://schemas.openxmlformats.org/officeDocument/2006/relationships/image" Target="../media/image54.png"/><Relationship Id="rId10" Type="http://schemas.openxmlformats.org/officeDocument/2006/relationships/image" Target="../media/image47.png"/><Relationship Id="rId4" Type="http://schemas.openxmlformats.org/officeDocument/2006/relationships/image" Target="../media/image39.png"/><Relationship Id="rId9" Type="http://schemas.openxmlformats.org/officeDocument/2006/relationships/image" Target="../media/image46.png"/><Relationship Id="rId14" Type="http://schemas.openxmlformats.org/officeDocument/2006/relationships/image" Target="../media/image5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5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" Target="slide3.xml"/><Relationship Id="rId7" Type="http://schemas.openxmlformats.org/officeDocument/2006/relationships/image" Target="../media/image6.png"/><Relationship Id="rId12" Type="http://schemas.openxmlformats.org/officeDocument/2006/relationships/slide" Target="slide6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gif"/><Relationship Id="rId18" Type="http://schemas.openxmlformats.org/officeDocument/2006/relationships/image" Target="../media/image19.gif"/><Relationship Id="rId3" Type="http://schemas.openxmlformats.org/officeDocument/2006/relationships/audio" Target="../media/audio1.wav"/><Relationship Id="rId21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slide" Target="slide2.xml"/><Relationship Id="rId17" Type="http://schemas.openxmlformats.org/officeDocument/2006/relationships/image" Target="../media/image18.gi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7.gif"/><Relationship Id="rId20" Type="http://schemas.openxmlformats.org/officeDocument/2006/relationships/image" Target="../media/image10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gif"/><Relationship Id="rId11" Type="http://schemas.openxmlformats.org/officeDocument/2006/relationships/image" Target="../media/image13.jpeg"/><Relationship Id="rId5" Type="http://schemas.openxmlformats.org/officeDocument/2006/relationships/image" Target="../media/image11.jpg"/><Relationship Id="rId15" Type="http://schemas.openxmlformats.org/officeDocument/2006/relationships/image" Target="../media/image16.gif"/><Relationship Id="rId10" Type="http://schemas.openxmlformats.org/officeDocument/2006/relationships/image" Target="../media/image13.png"/><Relationship Id="rId19" Type="http://schemas.openxmlformats.org/officeDocument/2006/relationships/oleObject" Target="../embeddings/oleObject1.bin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7.gif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gif"/><Relationship Id="rId5" Type="http://schemas.openxmlformats.org/officeDocument/2006/relationships/image" Target="../media/image12.gif"/><Relationship Id="rId15" Type="http://schemas.openxmlformats.org/officeDocument/2006/relationships/image" Target="../media/image19.gif"/><Relationship Id="rId10" Type="http://schemas.openxmlformats.org/officeDocument/2006/relationships/image" Target="../media/image14.gif"/><Relationship Id="rId4" Type="http://schemas.openxmlformats.org/officeDocument/2006/relationships/image" Target="../media/image11.jpg"/><Relationship Id="rId9" Type="http://schemas.openxmlformats.org/officeDocument/2006/relationships/slide" Target="slide2.xml"/><Relationship Id="rId14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7.gif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5.gif"/><Relationship Id="rId5" Type="http://schemas.openxmlformats.org/officeDocument/2006/relationships/image" Target="../media/image12.gif"/><Relationship Id="rId15" Type="http://schemas.openxmlformats.org/officeDocument/2006/relationships/image" Target="../media/image19.gif"/><Relationship Id="rId10" Type="http://schemas.openxmlformats.org/officeDocument/2006/relationships/image" Target="../media/image14.gif"/><Relationship Id="rId4" Type="http://schemas.openxmlformats.org/officeDocument/2006/relationships/image" Target="../media/image11.jpg"/><Relationship Id="rId9" Type="http://schemas.openxmlformats.org/officeDocument/2006/relationships/slide" Target="slide2.xml"/><Relationship Id="rId14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1.xml"/><Relationship Id="rId16" Type="http://schemas.openxmlformats.org/officeDocument/2006/relationships/audio" Target="../media/audio1.wav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7.pn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28.wmf"/><Relationship Id="rId3" Type="http://schemas.openxmlformats.org/officeDocument/2006/relationships/image" Target="../media/image28.png"/><Relationship Id="rId21" Type="http://schemas.openxmlformats.org/officeDocument/2006/relationships/oleObject" Target="../embeddings/oleObject11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25.wmf"/><Relationship Id="rId1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7.wmf"/><Relationship Id="rId20" Type="http://schemas.openxmlformats.org/officeDocument/2006/relationships/image" Target="../media/image29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22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5" Type="http://schemas.openxmlformats.org/officeDocument/2006/relationships/oleObject" Target="../embeddings/oleObject8.bin"/><Relationship Id="rId10" Type="http://schemas.openxmlformats.org/officeDocument/2006/relationships/image" Target="../media/image24.wmf"/><Relationship Id="rId19" Type="http://schemas.openxmlformats.org/officeDocument/2006/relationships/oleObject" Target="../embeddings/oleObject10.bin"/><Relationship Id="rId4" Type="http://schemas.openxmlformats.org/officeDocument/2006/relationships/image" Target="../media/image31.JPG"/><Relationship Id="rId9" Type="http://schemas.openxmlformats.org/officeDocument/2006/relationships/oleObject" Target="../embeddings/oleObject5.bin"/><Relationship Id="rId14" Type="http://schemas.openxmlformats.org/officeDocument/2006/relationships/image" Target="../media/image26.wmf"/><Relationship Id="rId22" Type="http://schemas.openxmlformats.org/officeDocument/2006/relationships/image" Target="../media/image30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13" Type="http://schemas.openxmlformats.org/officeDocument/2006/relationships/oleObject" Target="../embeddings/oleObject16.bin"/><Relationship Id="rId18" Type="http://schemas.openxmlformats.org/officeDocument/2006/relationships/image" Target="../media/image36.wmf"/><Relationship Id="rId3" Type="http://schemas.openxmlformats.org/officeDocument/2006/relationships/image" Target="../media/image31.png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33.wmf"/><Relationship Id="rId17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5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32.w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5" Type="http://schemas.openxmlformats.org/officeDocument/2006/relationships/oleObject" Target="../embeddings/oleObject17.bin"/><Relationship Id="rId10" Type="http://schemas.openxmlformats.org/officeDocument/2006/relationships/image" Target="../media/image25.wmf"/><Relationship Id="rId4" Type="http://schemas.openxmlformats.org/officeDocument/2006/relationships/image" Target="../media/image31.JPG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3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3DC45D4-F29B-484F-87EA-CD6114187CEA}"/>
              </a:ext>
            </a:extLst>
          </p:cNvPr>
          <p:cNvSpPr/>
          <p:nvPr/>
        </p:nvSpPr>
        <p:spPr>
          <a:xfrm>
            <a:off x="-896112" y="-210710"/>
            <a:ext cx="13551408" cy="889751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2148006" y="2939189"/>
            <a:ext cx="81243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64BB45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4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64BB45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4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64BB45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4400" b="1" cap="none" spc="0" dirty="0">
              <a:ln w="6600">
                <a:solidFill>
                  <a:srgbClr val="7030A0"/>
                </a:solidFill>
                <a:prstDash val="solid"/>
              </a:ln>
              <a:solidFill>
                <a:srgbClr val="64BB45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7.40741E-7 L 5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xmlns="" id="{9D1684DA-9DD7-466F-A154-1E34CD923278}"/>
                  </a:ext>
                </a:extLst>
              </p:cNvPr>
              <p:cNvSpPr/>
              <p:nvPr/>
            </p:nvSpPr>
            <p:spPr>
              <a:xfrm>
                <a:off x="298980" y="4475504"/>
                <a:ext cx="11565918" cy="104603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thấy các số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−2;−1;1;2</m:t>
                    </m:r>
                  </m:oMath>
                </a14:m>
                <a:r>
                  <a:rPr lang="en-US" sz="2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vừa là ước của 6, vừa là ước của 4. Chúng được gọi là những ước chung của 6 và 4.</a:t>
                </a: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D1684DA-9DD7-466F-A154-1E34CD9232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980" y="4475504"/>
                <a:ext cx="11565918" cy="1046030"/>
              </a:xfrm>
              <a:prstGeom prst="rect">
                <a:avLst/>
              </a:prstGeom>
              <a:blipFill>
                <a:blip r:embed="rId2"/>
                <a:stretch>
                  <a:fillRect l="-949" b="-69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Single Corner Rounded 11">
            <a:extLst>
              <a:ext uri="{FF2B5EF4-FFF2-40B4-BE49-F238E27FC236}">
                <a16:creationId xmlns:a16="http://schemas.microsoft.com/office/drawing/2014/main" xmlns="" id="{1C848421-516A-4990-95C8-81FA556B97CE}"/>
              </a:ext>
            </a:extLst>
          </p:cNvPr>
          <p:cNvSpPr/>
          <p:nvPr/>
        </p:nvSpPr>
        <p:spPr>
          <a:xfrm rot="10800000" flipH="1">
            <a:off x="210207" y="230960"/>
            <a:ext cx="3615446" cy="609600"/>
          </a:xfrm>
          <a:prstGeom prst="round1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6FC1"/>
              </a:solidFill>
            </a:endParaRPr>
          </a:p>
        </p:txBody>
      </p:sp>
      <p:sp>
        <p:nvSpPr>
          <p:cNvPr id="11" name="Rectangle: Single Corner Rounded 10">
            <a:extLst>
              <a:ext uri="{FF2B5EF4-FFF2-40B4-BE49-F238E27FC236}">
                <a16:creationId xmlns:a16="http://schemas.microsoft.com/office/drawing/2014/main" xmlns="" id="{9128C6ED-8069-4480-B982-06BDBFD24A38}"/>
              </a:ext>
            </a:extLst>
          </p:cNvPr>
          <p:cNvSpPr/>
          <p:nvPr/>
        </p:nvSpPr>
        <p:spPr>
          <a:xfrm rot="10800000" flipH="1">
            <a:off x="210207" y="230960"/>
            <a:ext cx="3340168" cy="609600"/>
          </a:xfrm>
          <a:prstGeom prst="round1Rect">
            <a:avLst>
              <a:gd name="adj" fmla="val 50000"/>
            </a:avLst>
          </a:prstGeom>
          <a:solidFill>
            <a:srgbClr val="04A9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A9E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9FF8E6-531C-4565-8383-4CA800CF63D8}"/>
              </a:ext>
            </a:extLst>
          </p:cNvPr>
          <p:cNvSpPr/>
          <p:nvPr/>
        </p:nvSpPr>
        <p:spPr>
          <a:xfrm>
            <a:off x="178422" y="230960"/>
            <a:ext cx="2952403" cy="6096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#9Slide03 SFU Helvetica Black" panose="00000900000000000000" pitchFamily="2" charset="0"/>
              </a:rPr>
              <a:t>2.  ƯỚC VÀ BỘI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B3E124DA-3D83-4553-B286-D6DACEE6B397}"/>
              </a:ext>
            </a:extLst>
          </p:cNvPr>
          <p:cNvSpPr/>
          <p:nvPr/>
        </p:nvSpPr>
        <p:spPr>
          <a:xfrm>
            <a:off x="94142" y="974039"/>
            <a:ext cx="1267526" cy="437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B050"/>
                </a:solidFill>
                <a:latin typeface="#9Slide03 SFU Helvetica Black" panose="00000900000000000000" pitchFamily="2" charset="0"/>
              </a:rPr>
              <a:t>Ví dụ 3</a:t>
            </a:r>
          </a:p>
        </p:txBody>
      </p:sp>
      <p:sp>
        <p:nvSpPr>
          <p:cNvPr id="41" name="Rectangle 9">
            <a:extLst>
              <a:ext uri="{FF2B5EF4-FFF2-40B4-BE49-F238E27FC236}">
                <a16:creationId xmlns:a16="http://schemas.microsoft.com/office/drawing/2014/main" xmlns="" id="{A816AD1A-095A-4E7B-9DE7-E921431E0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090" y="1362448"/>
            <a:ext cx="5089167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các ước của 4 và các ước của 6.</a:t>
            </a:r>
            <a:endParaRPr kumimoji="0" lang="en-US" alt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31B14C2C-F019-4E6E-9755-10BD41D45CCB}"/>
              </a:ext>
            </a:extLst>
          </p:cNvPr>
          <p:cNvSpPr/>
          <p:nvPr/>
        </p:nvSpPr>
        <p:spPr>
          <a:xfrm>
            <a:off x="196847" y="1891751"/>
            <a:ext cx="886517" cy="437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chemeClr val="tx1"/>
                </a:solidFill>
                <a:latin typeface="#9Slide03 Cabin Bold" panose="00000800000000000000" pitchFamily="2" charset="0"/>
                <a:ea typeface="#9Slide03 Roboto" panose="02000000000000000000" pitchFamily="2" charset="0"/>
              </a:rPr>
              <a:t>Giải: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B1C99A81-B328-4F70-A26D-F63F4924B4B9}"/>
              </a:ext>
            </a:extLst>
          </p:cNvPr>
          <p:cNvSpPr/>
          <p:nvPr/>
        </p:nvSpPr>
        <p:spPr>
          <a:xfrm>
            <a:off x="258090" y="2583512"/>
            <a:ext cx="10795836" cy="1046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có các ước dương của 4 là 1; 2; 4. Do đó tất cả các ước của 4 là:</a:t>
            </a:r>
          </a:p>
          <a:p>
            <a:r>
              <a:rPr 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có các ước dương của 6 là 1; 2; 3; 6. Do đó tất cả các ước của 4 là:</a:t>
            </a:r>
          </a:p>
          <a:p>
            <a:endParaRPr lang="en-US" sz="2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1B1745E8-69E9-4349-9EE2-DDDFD534B458}"/>
              </a:ext>
            </a:extLst>
          </p:cNvPr>
          <p:cNvSpPr/>
          <p:nvPr/>
        </p:nvSpPr>
        <p:spPr>
          <a:xfrm>
            <a:off x="181982" y="4046472"/>
            <a:ext cx="1033502" cy="509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i="1">
                <a:solidFill>
                  <a:schemeClr val="tx1"/>
                </a:solidFill>
                <a:latin typeface="#9Slide03 Cabin Bold" panose="00000800000000000000" pitchFamily="2" charset="0"/>
                <a:ea typeface="#9Slide03 Roboto" panose="02000000000000000000" pitchFamily="2" charset="0"/>
              </a:rPr>
              <a:t>Chú ý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A3D7D08-540D-47C7-A921-75F170ED02A1}"/>
              </a:ext>
            </a:extLst>
          </p:cNvPr>
          <p:cNvSpPr txBox="1"/>
          <p:nvPr/>
        </p:nvSpPr>
        <p:spPr>
          <a:xfrm>
            <a:off x="777737" y="2700285"/>
            <a:ext cx="2737623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- 1; 1; - 2; 2; - 4; 4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1E4A58E-AF47-4EC8-8F3B-E0EF22A11939}"/>
              </a:ext>
            </a:extLst>
          </p:cNvPr>
          <p:cNvSpPr txBox="1"/>
          <p:nvPr/>
        </p:nvSpPr>
        <p:spPr>
          <a:xfrm>
            <a:off x="773742" y="3493651"/>
            <a:ext cx="3666892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- 1; 1; - 2; 2; - 3; 3; - 6; 6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D3A494C1-8F7C-4BCD-8000-A181DD14CAAC}"/>
              </a:ext>
            </a:extLst>
          </p:cNvPr>
          <p:cNvSpPr txBox="1"/>
          <p:nvPr/>
        </p:nvSpPr>
        <p:spPr>
          <a:xfrm>
            <a:off x="774022" y="2696567"/>
            <a:ext cx="2737623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; - 4; 4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0F475E7A-DC7C-4A23-B9C8-1731ACB7FE3E}"/>
              </a:ext>
            </a:extLst>
          </p:cNvPr>
          <p:cNvSpPr txBox="1"/>
          <p:nvPr/>
        </p:nvSpPr>
        <p:spPr>
          <a:xfrm>
            <a:off x="770027" y="3489933"/>
            <a:ext cx="3666892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; - 3; 3; - 6; 6 </a:t>
            </a:r>
          </a:p>
        </p:txBody>
      </p:sp>
    </p:spTree>
    <p:extLst>
      <p:ext uri="{BB962C8B-B14F-4D97-AF65-F5344CB8AC3E}">
        <p14:creationId xmlns:p14="http://schemas.microsoft.com/office/powerpoint/2010/main" val="361918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4" grpId="0"/>
      <p:bldP spid="41" grpId="0"/>
      <p:bldP spid="52" grpId="0"/>
      <p:bldP spid="55" grpId="0"/>
      <p:bldP spid="27" grpId="0"/>
      <p:bldP spid="3" grpId="0"/>
      <p:bldP spid="3" grpId="1"/>
      <p:bldP spid="37" grpId="0"/>
      <p:bldP spid="37" grpId="1"/>
      <p:bldP spid="38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Single Corner Rounded 11">
            <a:extLst>
              <a:ext uri="{FF2B5EF4-FFF2-40B4-BE49-F238E27FC236}">
                <a16:creationId xmlns:a16="http://schemas.microsoft.com/office/drawing/2014/main" xmlns="" id="{1C848421-516A-4990-95C8-81FA556B97CE}"/>
              </a:ext>
            </a:extLst>
          </p:cNvPr>
          <p:cNvSpPr/>
          <p:nvPr/>
        </p:nvSpPr>
        <p:spPr>
          <a:xfrm rot="10800000" flipH="1">
            <a:off x="210207" y="230960"/>
            <a:ext cx="3615446" cy="609600"/>
          </a:xfrm>
          <a:prstGeom prst="round1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6FC1"/>
              </a:solidFill>
            </a:endParaRPr>
          </a:p>
        </p:txBody>
      </p:sp>
      <p:sp>
        <p:nvSpPr>
          <p:cNvPr id="11" name="Rectangle: Single Corner Rounded 10">
            <a:extLst>
              <a:ext uri="{FF2B5EF4-FFF2-40B4-BE49-F238E27FC236}">
                <a16:creationId xmlns:a16="http://schemas.microsoft.com/office/drawing/2014/main" xmlns="" id="{9128C6ED-8069-4480-B982-06BDBFD24A38}"/>
              </a:ext>
            </a:extLst>
          </p:cNvPr>
          <p:cNvSpPr/>
          <p:nvPr/>
        </p:nvSpPr>
        <p:spPr>
          <a:xfrm rot="10800000" flipH="1">
            <a:off x="210207" y="230960"/>
            <a:ext cx="3340168" cy="609600"/>
          </a:xfrm>
          <a:prstGeom prst="round1Rect">
            <a:avLst>
              <a:gd name="adj" fmla="val 50000"/>
            </a:avLst>
          </a:prstGeom>
          <a:solidFill>
            <a:srgbClr val="04A9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A9E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9FF8E6-531C-4565-8383-4CA800CF63D8}"/>
              </a:ext>
            </a:extLst>
          </p:cNvPr>
          <p:cNvSpPr/>
          <p:nvPr/>
        </p:nvSpPr>
        <p:spPr>
          <a:xfrm>
            <a:off x="178422" y="230960"/>
            <a:ext cx="2952403" cy="6096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#9Slide03 SFU Helvetica Black" panose="00000900000000000000" pitchFamily="2" charset="0"/>
              </a:rPr>
              <a:t>2.  ƯỚC VÀ BỘI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B3E124DA-3D83-4553-B286-D6DACEE6B397}"/>
              </a:ext>
            </a:extLst>
          </p:cNvPr>
          <p:cNvSpPr/>
          <p:nvPr/>
        </p:nvSpPr>
        <p:spPr>
          <a:xfrm>
            <a:off x="94142" y="974039"/>
            <a:ext cx="1267526" cy="437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B050"/>
                </a:solidFill>
                <a:latin typeface="#9Slide03 SFU Helvetica Black" panose="00000900000000000000" pitchFamily="2" charset="0"/>
              </a:rPr>
              <a:t>Ví dụ 4</a:t>
            </a:r>
          </a:p>
        </p:txBody>
      </p:sp>
      <p:sp>
        <p:nvSpPr>
          <p:cNvPr id="41" name="Rectangle 9">
            <a:extLst>
              <a:ext uri="{FF2B5EF4-FFF2-40B4-BE49-F238E27FC236}">
                <a16:creationId xmlns:a16="http://schemas.microsoft.com/office/drawing/2014/main" xmlns="" id="{A816AD1A-095A-4E7B-9DE7-E921431E0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090" y="1362448"/>
            <a:ext cx="5089167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các bội của 7.</a:t>
            </a:r>
            <a:endParaRPr kumimoji="0" lang="en-US" alt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31B14C2C-F019-4E6E-9755-10BD41D45CCB}"/>
              </a:ext>
            </a:extLst>
          </p:cNvPr>
          <p:cNvSpPr/>
          <p:nvPr/>
        </p:nvSpPr>
        <p:spPr>
          <a:xfrm>
            <a:off x="196847" y="1891751"/>
            <a:ext cx="886517" cy="437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chemeClr val="tx1"/>
                </a:solidFill>
                <a:latin typeface="#9Slide03 Cabin Bold" panose="00000800000000000000" pitchFamily="2" charset="0"/>
                <a:ea typeface="#9Slide03 Roboto" panose="02000000000000000000" pitchFamily="2" charset="0"/>
              </a:rPr>
              <a:t>Giải: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68E9EEA1-BDFF-429F-BE39-FDA552F262A8}"/>
                  </a:ext>
                </a:extLst>
              </p:cNvPr>
              <p:cNvSpPr/>
              <p:nvPr/>
            </p:nvSpPr>
            <p:spPr>
              <a:xfrm>
                <a:off x="342051" y="2232580"/>
                <a:ext cx="11763810" cy="104603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 lượt nhân 7 với các số 0; 1; 2; 3; …, ta được các bội chung của 7 là 0; 7; 14; 21; …</a:t>
                </a:r>
              </a:p>
              <a:p>
                <a:r>
                  <a:rPr lang="en-US" sz="2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 đó các bội của 7 là </a:t>
                </a:r>
                <a14:m>
                  <m:oMath xmlns:m="http://schemas.openxmlformats.org/officeDocument/2006/math">
                    <m:r>
                      <a:rPr lang="en-US" sz="2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0;7;</m:t>
                    </m:r>
                    <m:r>
                      <a:rPr lang="en-US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−7;14;−14;21;−21;…</m:t>
                    </m:r>
                  </m:oMath>
                </a14:m>
                <a:endParaRPr lang="en-US" sz="26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8E9EEA1-BDFF-429F-BE39-FDA552F262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051" y="2232580"/>
                <a:ext cx="11763810" cy="1046030"/>
              </a:xfrm>
              <a:prstGeom prst="rect">
                <a:avLst/>
              </a:prstGeom>
              <a:blipFill>
                <a:blip r:embed="rId2"/>
                <a:stretch>
                  <a:fillRect l="-933" r="-777" b="-69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081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/>
      <p:bldP spid="52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FF6987C-E403-4DD5-9AB2-0617FA3B73A7}"/>
              </a:ext>
            </a:extLst>
          </p:cNvPr>
          <p:cNvSpPr/>
          <p:nvPr/>
        </p:nvSpPr>
        <p:spPr>
          <a:xfrm>
            <a:off x="210205" y="75876"/>
            <a:ext cx="11888867" cy="123214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latin typeface="#9Slide03 SFU Helvetica Black" panose="00000900000000000000" pitchFamily="2" charset="0"/>
              </a:rPr>
              <a:t>                                     PHÉP CHIA HẾT</a:t>
            </a:r>
          </a:p>
          <a:p>
            <a:r>
              <a:rPr lang="en-US" sz="3000">
                <a:latin typeface="#9Slide03 SFU Helvetica Black" panose="00000900000000000000" pitchFamily="2" charset="0"/>
              </a:rPr>
              <a:t>                      ƯỚC VÀ BỘI CỦA MỘT SỐ NGUYÊN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8E72150C-45D5-4A7E-BE65-065246C34ED3}"/>
              </a:ext>
            </a:extLst>
          </p:cNvPr>
          <p:cNvSpPr/>
          <p:nvPr/>
        </p:nvSpPr>
        <p:spPr>
          <a:xfrm>
            <a:off x="524107" y="122142"/>
            <a:ext cx="2213004" cy="1156136"/>
          </a:xfrm>
          <a:prstGeom prst="ellipse">
            <a:avLst/>
          </a:prstGeom>
          <a:solidFill>
            <a:srgbClr val="EAAF6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latin typeface="#9Slide03 SFU Helvetica Black" panose="00000900000000000000" pitchFamily="2" charset="0"/>
              </a:rPr>
              <a:t>Bài 17</a:t>
            </a:r>
          </a:p>
        </p:txBody>
      </p:sp>
      <p:pic>
        <p:nvPicPr>
          <p:cNvPr id="14" name="Picture 12">
            <a:extLst>
              <a:ext uri="{FF2B5EF4-FFF2-40B4-BE49-F238E27FC236}">
                <a16:creationId xmlns:a16="http://schemas.microsoft.com/office/drawing/2014/main" xmlns="" id="{7A3BABE7-0E75-40DC-AB98-7338CF6D5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467" y="5044703"/>
            <a:ext cx="1389210" cy="137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xmlns="" id="{AE2001DE-420D-4B89-BFCF-1A4C9FFB8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524" y="4397962"/>
            <a:ext cx="2352675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xmlns="" id="{B475BA76-4D33-4F34-ADCD-3467BF9D6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590" y="3635334"/>
            <a:ext cx="2317750" cy="111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xmlns="" id="{0CFE8264-9B09-4683-8C41-06CAC3386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718" y="4363517"/>
            <a:ext cx="2352674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xmlns="" id="{956728D3-DC9A-48BB-9A73-3DAACE318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667" y="3665166"/>
            <a:ext cx="4716462" cy="185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xmlns="" id="{2F181FF9-5770-40A8-932E-13AE1B77D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429" y="2877766"/>
            <a:ext cx="135572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xmlns="" id="{A21B3FCC-E271-4721-99B1-27E62BC26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54" y="1625309"/>
            <a:ext cx="1447800" cy="162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xmlns="" id="{AA6854BC-591C-4FC9-B4F2-86257D24D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667" y="2530103"/>
            <a:ext cx="4926012" cy="187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xmlns="" id="{2A6ACD74-E14B-410C-8432-0A5380A10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29" y="3015878"/>
            <a:ext cx="3106738" cy="210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47E9347-8DFC-4DDA-9057-11B10C8EE6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822" y="1551982"/>
            <a:ext cx="2800350" cy="10096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ABE2442A-CBF1-44CB-A56B-5B9EA6E353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676" y="3134385"/>
            <a:ext cx="1257300" cy="4191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F2CFA3DA-8F62-4293-A6CF-0C13720FA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3059">
            <a:off x="7187369" y="4046280"/>
            <a:ext cx="685800" cy="3619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AB8EE237-3526-4740-8166-0E35057AE16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371" y="5816786"/>
            <a:ext cx="1936750" cy="685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2EED9234-D022-473B-80A6-1CC622CEA281}"/>
                  </a:ext>
                </a:extLst>
              </p:cNvPr>
              <p:cNvSpPr txBox="1"/>
              <p:nvPr/>
            </p:nvSpPr>
            <p:spPr>
              <a:xfrm rot="21016315">
                <a:off x="6652715" y="4317188"/>
                <a:ext cx="216394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1800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a, b </a:t>
                </a:r>
                <a14:m>
                  <m:oMath xmlns:m="http://schemas.openxmlformats.org/officeDocument/2006/math">
                    <m:r>
                      <a:rPr lang="en-US" sz="18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1800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Z với b </a:t>
                </a:r>
                <a14:m>
                  <m:oMath xmlns:m="http://schemas.openxmlformats.org/officeDocument/2006/math">
                    <m:r>
                      <a:rPr lang="en-US" sz="18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1800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0). </a:t>
                </a:r>
                <a:endParaRPr lang="en-US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EED9234-D022-473B-80A6-1CC622CEA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016315">
                <a:off x="6652715" y="4317188"/>
                <a:ext cx="2163943" cy="369332"/>
              </a:xfrm>
              <a:prstGeom prst="rect">
                <a:avLst/>
              </a:prstGeom>
              <a:blipFill>
                <a:blip r:embed="rId15"/>
                <a:stretch>
                  <a:fillRect l="-2493" t="-4132" b="-12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080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E902EE5-7E33-4EB8-AF59-A6CEF9EDFAC3}"/>
              </a:ext>
            </a:extLst>
          </p:cNvPr>
          <p:cNvSpPr/>
          <p:nvPr/>
        </p:nvSpPr>
        <p:spPr>
          <a:xfrm>
            <a:off x="4441542" y="101477"/>
            <a:ext cx="33089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3 Talling" panose="02040603050506020204" pitchFamily="18" charset="0"/>
              </a:rPr>
              <a:t>Hướng</a:t>
            </a:r>
            <a:r>
              <a:rPr lang="en-US" sz="54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3 Talling" panose="02040603050506020204" pitchFamily="18" charset="0"/>
              </a:rPr>
              <a:t> dẫn về nhà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07BC83C-AD27-431C-B175-F69A76CF856D}"/>
              </a:ext>
            </a:extLst>
          </p:cNvPr>
          <p:cNvSpPr/>
          <p:nvPr/>
        </p:nvSpPr>
        <p:spPr>
          <a:xfrm>
            <a:off x="1256373" y="246576"/>
            <a:ext cx="9950606" cy="4025589"/>
          </a:xfrm>
          <a:prstGeom prst="rect">
            <a:avLst/>
          </a:prstGeom>
          <a:solidFill>
            <a:srgbClr val="EAAF6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6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lại kiến thức phép chia hết, ước và bội của một số nguyên.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6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các bài tập 3.39 -&gt; 3.43 SGK, lưu ý bài 3.43 chỉ yêu cầu phát biểu mà không yêu cầu phải chứng minh mệnh đề tổng quát.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6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lại kiến thức chương III để chuẩn bị cho bài Luyện tập chung</a:t>
            </a:r>
          </a:p>
        </p:txBody>
      </p:sp>
    </p:spTree>
    <p:extLst>
      <p:ext uri="{BB962C8B-B14F-4D97-AF65-F5344CB8AC3E}">
        <p14:creationId xmlns:p14="http://schemas.microsoft.com/office/powerpoint/2010/main" val="216623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3061355" y="3183728"/>
            <a:ext cx="606929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34681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4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34681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44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34681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FLICKERS</a:t>
            </a:r>
            <a:endParaRPr lang="en-US" sz="4400" b="1" cap="none" spc="0" dirty="0">
              <a:ln w="6600">
                <a:solidFill>
                  <a:srgbClr val="7030A0"/>
                </a:solidFill>
                <a:prstDash val="solid"/>
              </a:ln>
              <a:solidFill>
                <a:srgbClr val="34681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47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1.11111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06287" y="-224259"/>
            <a:ext cx="10933043" cy="61678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>
                <a:solidFill>
                  <a:srgbClr val="FFFF00"/>
                </a:solidFill>
                <a:latin typeface="#9Slide03 SFU Helvetica Black" panose="00000900000000000000" pitchFamily="2" charset="0"/>
              </a:rPr>
              <a:t>Hướng dẫn cách chơi</a:t>
            </a:r>
          </a:p>
          <a:p>
            <a:pPr algn="just">
              <a:lnSpc>
                <a:spcPct val="150000"/>
              </a:lnSpc>
            </a:pPr>
            <a:r>
              <a:rPr lang="en-US" sz="3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hỏi trên màn hình, HS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GV và giơ thẻ (đã được GV phát sẵn) để trả lời câu hỏi.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HS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quay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GV sử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camera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nạp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082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17. Tranh luận2">
            <a:hlinkClick r:id="" action="ppaction://media"/>
            <a:extLst>
              <a:ext uri="{FF2B5EF4-FFF2-40B4-BE49-F238E27FC236}">
                <a16:creationId xmlns:a16="http://schemas.microsoft.com/office/drawing/2014/main" xmlns="" id="{D2A21DFE-B666-4D2D-9157-0B64F828F0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6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376" y="1482551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651" y="1114308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405" y="1445655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80" y="1114308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561" y="1459722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113" y="1013322"/>
            <a:ext cx="2060627" cy="1383912"/>
          </a:xfrm>
          <a:prstGeom prst="rect">
            <a:avLst/>
          </a:prstGeom>
        </p:spPr>
      </p:pic>
      <p:sp>
        <p:nvSpPr>
          <p:cNvPr id="2" name="Arrow: Right 1">
            <a:hlinkClick r:id="rId12" action="ppaction://hlinksldjump"/>
            <a:extLst>
              <a:ext uri="{FF2B5EF4-FFF2-40B4-BE49-F238E27FC236}">
                <a16:creationId xmlns:a16="http://schemas.microsoft.com/office/drawing/2014/main" xmlns="" id="{4D448B2C-55CF-4EDA-AE77-A00A0A621189}"/>
              </a:ext>
            </a:extLst>
          </p:cNvPr>
          <p:cNvSpPr/>
          <p:nvPr/>
        </p:nvSpPr>
        <p:spPr>
          <a:xfrm>
            <a:off x="10989740" y="6077416"/>
            <a:ext cx="1109334" cy="747414"/>
          </a:xfrm>
          <a:prstGeom prst="rightArrow">
            <a:avLst/>
          </a:prstGeom>
          <a:solidFill>
            <a:srgbClr val="B52D2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635" y="-156050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200" b="1" dirty="0">
                <a:solidFill>
                  <a:srgbClr val="99CC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chiếc thước kẻ</a:t>
            </a:r>
          </a:p>
          <a:p>
            <a:pPr algn="ctr"/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: Folded Corner 26">
                <a:extLst>
                  <a:ext uri="{FF2B5EF4-FFF2-40B4-BE49-F238E27FC236}">
                    <a16:creationId xmlns:a16="http://schemas.microsoft.com/office/drawing/2014/main" xmlns="" id="{A468FF43-48BE-45C8-AE0E-72371E21D00D}"/>
                  </a:ext>
                </a:extLst>
              </p:cNvPr>
              <p:cNvSpPr/>
              <p:nvPr/>
            </p:nvSpPr>
            <p:spPr>
              <a:xfrm>
                <a:off x="1180923" y="382615"/>
                <a:ext cx="10287855" cy="2271995"/>
              </a:xfrm>
              <a:prstGeom prst="foldedCorner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Câu 1 </a:t>
                </a:r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: Hãy điền vào dấu “…”:</a:t>
                </a:r>
              </a:p>
              <a:p>
                <a:pPr algn="ctr"/>
                <a:r>
                  <a:rPr lang="en-US" sz="3600" b="1">
                    <a:solidFill>
                      <a:srgbClr val="FF3B3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 có số tự nhiên </a:t>
                </a:r>
                <a:r>
                  <a:rPr lang="en-US" sz="3600" b="1" i="1">
                    <a:solidFill>
                      <a:srgbClr val="FF3B3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sz="3600" b="1">
                    <a:solidFill>
                      <a:srgbClr val="FF3B3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sao cho </a:t>
                </a:r>
                <a:r>
                  <a:rPr lang="en-US" sz="3600" b="1" i="1">
                    <a:solidFill>
                      <a:srgbClr val="FF3B3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= kb </a:t>
                </a:r>
                <a:r>
                  <a:rPr lang="en-US" sz="3600" b="1">
                    <a:solidFill>
                      <a:srgbClr val="FF3B3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 ta nói </a:t>
                </a:r>
                <a:r>
                  <a:rPr lang="en-US" sz="3600" b="1" i="1">
                    <a:solidFill>
                      <a:srgbClr val="FF3B3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3600" b="1">
                    <a:solidFill>
                      <a:srgbClr val="FF3B3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 </a:t>
                </a:r>
                <a:r>
                  <a:rPr lang="en-US" sz="3600" b="1" i="1">
                    <a:solidFill>
                      <a:srgbClr val="FF3B3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600" b="1">
                    <a:solidFill>
                      <a:srgbClr val="FF3B3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:r>
                  <a:rPr lang="en-US" sz="3600" b="1">
                    <a:solidFill>
                      <a:srgbClr val="FF3B3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3600" b="1" i="1">
                    <a:solidFill>
                      <a:srgbClr val="FF3B3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a, b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rgbClr val="FF3B3B"/>
                        </a:solidFill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3600" b="1" i="1">
                    <a:solidFill>
                      <a:srgbClr val="FF3B3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 và b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rgbClr val="FF3B3B"/>
                        </a:solidFill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3600" b="1" i="1">
                    <a:solidFill>
                      <a:srgbClr val="FF3B3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</a:t>
                </a:r>
                <a:r>
                  <a:rPr lang="en-US" sz="3600" b="1">
                    <a:solidFill>
                      <a:srgbClr val="FF3B3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3600" b="1" i="1">
                    <a:solidFill>
                      <a:srgbClr val="FF3B3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3600" b="1">
                    <a:solidFill>
                      <a:srgbClr val="FF3B3B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:endParaRPr lang="en-US" sz="3600" b="1" dirty="0">
                  <a:solidFill>
                    <a:srgbClr val="FF3B3B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7" name="Rectangle: Folded Corner 26">
                <a:extLst>
                  <a:ext uri="{FF2B5EF4-FFF2-40B4-BE49-F238E27FC236}">
                    <a16:creationId xmlns:a16="http://schemas.microsoft.com/office/drawing/2014/main" id="{A468FF43-48BE-45C8-AE0E-72371E21D0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923" y="382615"/>
                <a:ext cx="10287855" cy="2271995"/>
              </a:xfrm>
              <a:prstGeom prst="foldedCorner">
                <a:avLst/>
              </a:prstGeom>
              <a:blipFill>
                <a:blip r:embed="rId9"/>
                <a:stretch>
                  <a:fillRect l="-889" t="-1075" r="-8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: Folded Corner 27">
                <a:extLst>
                  <a:ext uri="{FF2B5EF4-FFF2-40B4-BE49-F238E27FC236}">
                    <a16:creationId xmlns:a16="http://schemas.microsoft.com/office/drawing/2014/main" xmlns="" id="{02105D08-1F14-416F-86C2-51DFEA1D8826}"/>
                  </a:ext>
                </a:extLst>
              </p:cNvPr>
              <p:cNvSpPr/>
              <p:nvPr/>
            </p:nvSpPr>
            <p:spPr>
              <a:xfrm>
                <a:off x="1723214" y="2605872"/>
                <a:ext cx="9145074" cy="1127466"/>
              </a:xfrm>
              <a:prstGeom prst="foldedCorner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>
                    <a:solidFill>
                      <a:srgbClr val="5B545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 có số tự nhiên </a:t>
                </a:r>
                <a:r>
                  <a:rPr lang="en-US" sz="3200" b="1" i="1">
                    <a:solidFill>
                      <a:srgbClr val="5B545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sz="3200" b="1">
                    <a:solidFill>
                      <a:srgbClr val="5B545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sao cho </a:t>
                </a:r>
                <a:r>
                  <a:rPr lang="en-US" sz="3200" b="1" i="1">
                    <a:solidFill>
                      <a:srgbClr val="5B545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= kb </a:t>
                </a:r>
                <a:r>
                  <a:rPr lang="en-US" sz="3200" b="1">
                    <a:solidFill>
                      <a:srgbClr val="5B545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 ta nói </a:t>
                </a:r>
              </a:p>
              <a:p>
                <a:pPr algn="ctr"/>
                <a:r>
                  <a:rPr lang="en-US" sz="3200" b="1" i="1">
                    <a:solidFill>
                      <a:srgbClr val="5B545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3200" b="1">
                    <a:solidFill>
                      <a:srgbClr val="5B545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>
                    <a:solidFill>
                      <a:srgbClr val="FF3B3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chia hết cho </a:t>
                </a:r>
                <a:r>
                  <a:rPr lang="en-US" sz="3200" b="1" i="1">
                    <a:solidFill>
                      <a:srgbClr val="5B545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200" b="1">
                    <a:solidFill>
                      <a:srgbClr val="5B545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b="1" i="1">
                    <a:solidFill>
                      <a:srgbClr val="5B545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a, b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5B5457"/>
                        </a:solidFill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3200" b="1" i="1">
                    <a:solidFill>
                      <a:srgbClr val="5B545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 và b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5B5457"/>
                        </a:solidFill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3200" b="1" i="1">
                    <a:solidFill>
                      <a:srgbClr val="5B545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</a:t>
                </a:r>
                <a:r>
                  <a:rPr lang="en-US" sz="3200" b="1">
                    <a:solidFill>
                      <a:srgbClr val="5B545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3200" b="1" i="1">
                    <a:solidFill>
                      <a:srgbClr val="5B545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8" name="Rectangle: Folded Corner 27">
                <a:extLst>
                  <a:ext uri="{FF2B5EF4-FFF2-40B4-BE49-F238E27FC236}">
                    <a16:creationId xmlns:a16="http://schemas.microsoft.com/office/drawing/2014/main" id="{02105D08-1F14-416F-86C2-51DFEA1D88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3214" y="2605872"/>
                <a:ext cx="9145074" cy="1127466"/>
              </a:xfrm>
              <a:prstGeom prst="foldedCorner">
                <a:avLst/>
              </a:prstGeom>
              <a:blipFill>
                <a:blip r:embed="rId10"/>
                <a:stretch>
                  <a:fillRect t="-12973" b="-64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5977613" y="5841563"/>
            <a:ext cx="2438330" cy="250979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12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5892701" y="4932432"/>
            <a:ext cx="2310938" cy="899514"/>
          </a:xfrm>
          <a:prstGeom prst="homePlate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7178642" y="493545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8981">
            <a:off x="4806718" y="4656367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2190" y="1578310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940873E4-03C9-424F-8AF8-C61B6D85EB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3946969"/>
              </p:ext>
            </p:extLst>
          </p:nvPr>
        </p:nvGraphicFramePr>
        <p:xfrm>
          <a:off x="4114800" y="22098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19" imgW="914400" imgH="216000" progId="Equation.DSMT4">
                  <p:embed/>
                </p:oleObj>
              </mc:Choice>
              <mc:Fallback>
                <p:oleObj name="Equation" r:id="rId19" imgW="914400" imgH="216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114800" y="22098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75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tràng pháo tay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1164058" y="275770"/>
            <a:ext cx="10112540" cy="2235609"/>
          </a:xfrm>
          <a:prstGeom prst="foldedCorne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 2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 Tìm ước của một số tự nhiên 6?</a:t>
            </a:r>
            <a:endParaRPr lang="en-US" sz="3600" b="1" i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2078776" y="2238706"/>
            <a:ext cx="8957082" cy="1721418"/>
          </a:xfrm>
          <a:prstGeom prst="foldedCorne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9B76F4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Ước của 6 là: 1; 2; 3; 6</a:t>
            </a:r>
            <a:endParaRPr lang="en-US" sz="3200" dirty="0">
              <a:solidFill>
                <a:srgbClr val="9B76F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6012407" y="5709177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5892701" y="4745359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7154369" y="4858253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11" y="1976009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84706" y="932186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20" y="-113487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chiếc bút chì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1422400" y="275770"/>
            <a:ext cx="9622971" cy="2351519"/>
          </a:xfrm>
          <a:prstGeom prst="foldedCorne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 3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 Tìm bội của 7?</a:t>
            </a:r>
            <a:endParaRPr lang="en-US" sz="3600" b="1" i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1479391" y="2464560"/>
            <a:ext cx="8985136" cy="1127466"/>
          </a:xfrm>
          <a:prstGeom prst="foldedCorne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>
                <a:solidFill>
                  <a:srgbClr val="A57DFD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Bội của 7 là: 0; 7; 14; 21; 28; 35; 42;…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srgbClr val="A57DFD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5781122" y="5709177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5648327" y="4741879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6923084" y="472786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621" y="2147861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50492" y="962980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952326" y="594487"/>
            <a:ext cx="10287855" cy="2271995"/>
          </a:xfrm>
          <a:prstGeom prst="foldedCorne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Khi nào số                 </a:t>
            </a:r>
            <a:r>
              <a:rPr lang="en-US" sz="3600" b="1" i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chia hết cho </a:t>
            </a:r>
          </a:p>
          <a:p>
            <a:pPr algn="ctr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                 </a:t>
            </a:r>
            <a:r>
              <a:rPr lang="en-US" sz="3600" b="1" i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(</a:t>
            </a:r>
            <a:r>
              <a:rPr lang="en-US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</a:t>
            </a:r>
            <a:r>
              <a:rPr lang="en-US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: Folded Corner 27">
                <a:extLst>
                  <a:ext uri="{FF2B5EF4-FFF2-40B4-BE49-F238E27FC236}">
                    <a16:creationId xmlns:a16="http://schemas.microsoft.com/office/drawing/2014/main" xmlns="" id="{02105D08-1F14-416F-86C2-51DFEA1D8826}"/>
                  </a:ext>
                </a:extLst>
              </p:cNvPr>
              <p:cNvSpPr/>
              <p:nvPr/>
            </p:nvSpPr>
            <p:spPr>
              <a:xfrm>
                <a:off x="1534373" y="2817744"/>
                <a:ext cx="9145074" cy="1127466"/>
              </a:xfrm>
              <a:prstGeom prst="foldedCorner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 có số                   sao cho             thì ta nói </a:t>
                </a:r>
              </a:p>
              <a:p>
                <a:pPr algn="ctr"/>
                <a:r>
                  <a:rPr lang="en-US" sz="3200" b="1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chia hết cho </a:t>
                </a:r>
                <a:r>
                  <a:rPr lang="en-US" sz="3200" b="1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b="1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a, b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3200" b="1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Z và b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3200" b="1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</a:t>
                </a:r>
                <a:r>
                  <a:rPr 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3200" b="1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8" name="Rectangle: Folded Corner 27">
                <a:extLst>
                  <a:ext uri="{FF2B5EF4-FFF2-40B4-BE49-F238E27FC236}">
                    <a16:creationId xmlns:a16="http://schemas.microsoft.com/office/drawing/2014/main" id="{02105D08-1F14-416F-86C2-51DFEA1D88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4373" y="2817744"/>
                <a:ext cx="9145074" cy="1127466"/>
              </a:xfrm>
              <a:prstGeom prst="foldedCorner">
                <a:avLst/>
              </a:prstGeom>
              <a:blipFill>
                <a:blip r:embed="rId5"/>
                <a:stretch>
                  <a:fillRect t="-12973" b="-64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940873E4-03C9-424F-8AF8-C61B6D85EB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9261095"/>
              </p:ext>
            </p:extLst>
          </p:nvPr>
        </p:nvGraphicFramePr>
        <p:xfrm>
          <a:off x="3925959" y="22098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6" imgW="914400" imgH="216000" progId="Equation.DSMT4">
                  <p:embed/>
                </p:oleObj>
              </mc:Choice>
              <mc:Fallback>
                <p:oleObj name="Equation" r:id="rId6" imgW="914400" imgH="2160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xmlns="" id="{940873E4-03C9-424F-8AF8-C61B6D85EB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925959" y="22098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D8E79DA-B22E-4914-B993-9A14D9FA96D7}"/>
              </a:ext>
            </a:extLst>
          </p:cNvPr>
          <p:cNvSpPr/>
          <p:nvPr/>
        </p:nvSpPr>
        <p:spPr>
          <a:xfrm>
            <a:off x="4770782" y="981306"/>
            <a:ext cx="1996068" cy="568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9C76DA64-E64E-4BCB-A963-D2EEB0A49C37}"/>
              </a:ext>
            </a:extLst>
          </p:cNvPr>
          <p:cNvSpPr/>
          <p:nvPr/>
        </p:nvSpPr>
        <p:spPr>
          <a:xfrm>
            <a:off x="4332172" y="1523999"/>
            <a:ext cx="1996068" cy="568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D3177B6D-F09D-45EB-8FDB-0482DB32F846}"/>
              </a:ext>
            </a:extLst>
          </p:cNvPr>
          <p:cNvSpPr/>
          <p:nvPr/>
        </p:nvSpPr>
        <p:spPr>
          <a:xfrm>
            <a:off x="4811672" y="977592"/>
            <a:ext cx="1996068" cy="568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EBD85490-34D8-440F-9998-164C2443A5D7}"/>
              </a:ext>
            </a:extLst>
          </p:cNvPr>
          <p:cNvSpPr/>
          <p:nvPr/>
        </p:nvSpPr>
        <p:spPr>
          <a:xfrm>
            <a:off x="4283849" y="1520277"/>
            <a:ext cx="1996068" cy="568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4845B1CE-1A6C-438C-A9BA-126EDBF48EA5}"/>
              </a:ext>
            </a:extLst>
          </p:cNvPr>
          <p:cNvSpPr/>
          <p:nvPr/>
        </p:nvSpPr>
        <p:spPr>
          <a:xfrm>
            <a:off x="3948267" y="2743185"/>
            <a:ext cx="1996068" cy="568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3150385-1B95-44B6-8480-52EA6A8948AB}"/>
              </a:ext>
            </a:extLst>
          </p:cNvPr>
          <p:cNvSpPr/>
          <p:nvPr/>
        </p:nvSpPr>
        <p:spPr>
          <a:xfrm>
            <a:off x="3877640" y="2761777"/>
            <a:ext cx="1996068" cy="568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</a:t>
            </a:r>
            <a:r>
              <a:rPr lang="en-US" sz="3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6AE20BC6-D9F2-4043-91E0-242AAA5F781F}"/>
              </a:ext>
            </a:extLst>
          </p:cNvPr>
          <p:cNvSpPr/>
          <p:nvPr/>
        </p:nvSpPr>
        <p:spPr>
          <a:xfrm>
            <a:off x="6754654" y="2761775"/>
            <a:ext cx="1996068" cy="568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= kb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356311E7-94C2-472C-9175-451F5332EAB3}"/>
              </a:ext>
            </a:extLst>
          </p:cNvPr>
          <p:cNvSpPr/>
          <p:nvPr/>
        </p:nvSpPr>
        <p:spPr>
          <a:xfrm>
            <a:off x="6750940" y="2758060"/>
            <a:ext cx="1996068" cy="568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= bq</a:t>
            </a:r>
          </a:p>
        </p:txBody>
      </p:sp>
    </p:spTree>
    <p:extLst>
      <p:ext uri="{BB962C8B-B14F-4D97-AF65-F5344CB8AC3E}">
        <p14:creationId xmlns:p14="http://schemas.microsoft.com/office/powerpoint/2010/main" val="240912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3" grpId="0"/>
      <p:bldP spid="3" grpId="1"/>
      <p:bldP spid="26" grpId="0"/>
      <p:bldP spid="26" grpId="1"/>
      <p:bldP spid="29" grpId="0"/>
      <p:bldP spid="30" grpId="0"/>
      <p:bldP spid="32" grpId="0"/>
      <p:bldP spid="34" grpId="0"/>
      <p:bldP spid="34" grpId="1"/>
      <p:bldP spid="37" grpId="0"/>
      <p:bldP spid="37" grpId="1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A366A31-4075-4BAC-BAEB-CC087E6C571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EE675AE-548A-4837-B0E0-BFA6696BBBA9}"/>
              </a:ext>
            </a:extLst>
          </p:cNvPr>
          <p:cNvSpPr/>
          <p:nvPr/>
        </p:nvSpPr>
        <p:spPr>
          <a:xfrm>
            <a:off x="4961806" y="1361656"/>
            <a:ext cx="2236304" cy="7255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#9Slide04 SVNNaive Inline" panose="02010503010101020104" pitchFamily="2" charset="0"/>
              </a:rPr>
              <a:t>BÀI 17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D161CCA-F4BC-4684-B36E-840DAE450726}"/>
              </a:ext>
            </a:extLst>
          </p:cNvPr>
          <p:cNvSpPr/>
          <p:nvPr/>
        </p:nvSpPr>
        <p:spPr>
          <a:xfrm>
            <a:off x="1417171" y="2126972"/>
            <a:ext cx="9362661" cy="14411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>
                <a:latin typeface="#9Slide04 SVNNaive Inline" panose="02010503010101020104" pitchFamily="2" charset="0"/>
              </a:rPr>
              <a:t>PHÉP CHIA HẾT</a:t>
            </a:r>
          </a:p>
          <a:p>
            <a:pPr algn="ctr">
              <a:lnSpc>
                <a:spcPct val="150000"/>
              </a:lnSpc>
            </a:pPr>
            <a:r>
              <a:rPr lang="en-US" sz="3500">
                <a:latin typeface="#9Slide04 SVNNaive Inline" panose="02010503010101020104" pitchFamily="2" charset="0"/>
              </a:rPr>
              <a:t>ƯỚC VÀ BỘI CỦA MỘT SỐ NGUYÊN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24E7552-883A-4CD8-B221-F6E6AE4680F6}"/>
              </a:ext>
            </a:extLst>
          </p:cNvPr>
          <p:cNvSpPr/>
          <p:nvPr/>
        </p:nvSpPr>
        <p:spPr>
          <a:xfrm>
            <a:off x="3624927" y="5585793"/>
            <a:ext cx="4962026" cy="5864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GV: Đào Thị Định</a:t>
            </a:r>
          </a:p>
        </p:txBody>
      </p:sp>
    </p:spTree>
    <p:extLst>
      <p:ext uri="{BB962C8B-B14F-4D97-AF65-F5344CB8AC3E}">
        <p14:creationId xmlns:p14="http://schemas.microsoft.com/office/powerpoint/2010/main" val="2651242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E39456FE-7DE0-4BDD-94E1-EB92C34C282A}"/>
                  </a:ext>
                </a:extLst>
              </p:cNvPr>
              <p:cNvSpPr/>
              <p:nvPr/>
            </p:nvSpPr>
            <p:spPr>
              <a:xfrm>
                <a:off x="680544" y="1292772"/>
                <a:ext cx="11196146" cy="1629104"/>
              </a:xfrm>
              <a:prstGeom prst="rect">
                <a:avLst/>
              </a:prstGeom>
              <a:solidFill>
                <a:srgbClr val="04A9EE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2600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a, b </a:t>
                </a:r>
                <a14:m>
                  <m:oMath xmlns:m="http://schemas.openxmlformats.org/officeDocument/2006/math">
                    <m:r>
                      <a:rPr lang="en-US" sz="26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2600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Z với b </a:t>
                </a:r>
                <a14:m>
                  <m:oMath xmlns:m="http://schemas.openxmlformats.org/officeDocument/2006/math">
                    <m:r>
                      <a:rPr lang="en-US" sz="26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2600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0. </a:t>
                </a:r>
                <a:r>
                  <a:rPr lang="en-US" sz="2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 có số nguyên </a:t>
                </a:r>
                <a:r>
                  <a:rPr lang="en-US" sz="2600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en-US" sz="2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sao cho </a:t>
                </a:r>
                <a:r>
                  <a:rPr lang="en-US" sz="2600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= bq </a:t>
                </a:r>
                <a:r>
                  <a:rPr lang="en-US" sz="2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 ta có </a:t>
                </a:r>
                <a:r>
                  <a:rPr lang="en-US" sz="26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 chia hết </a:t>
                </a:r>
                <a:r>
                  <a:rPr lang="en-US" sz="2600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: b = q </a:t>
                </a:r>
                <a:r>
                  <a:rPr lang="en-US" sz="2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(trong đó ta cũng gọi </a:t>
                </a:r>
                <a:r>
                  <a:rPr lang="en-US" sz="2600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:r>
                  <a:rPr lang="en-US" sz="2600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 bị chia</a:t>
                </a:r>
                <a:r>
                  <a:rPr lang="en-US" sz="2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600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:r>
                  <a:rPr lang="en-US" sz="2600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 chia </a:t>
                </a:r>
                <a:r>
                  <a:rPr lang="en-US" sz="2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 </a:t>
                </a:r>
                <a:r>
                  <a:rPr lang="en-US" sz="2600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en-US" sz="2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:r>
                  <a:rPr lang="en-US" sz="2600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thương</a:t>
                </a:r>
                <a:r>
                  <a:rPr lang="en-US" sz="2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 Khi đó ta nói </a:t>
                </a:r>
                <a:r>
                  <a:rPr lang="en-US" sz="2600" i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6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chia hết cho </a:t>
                </a:r>
                <a:r>
                  <a:rPr lang="en-US" sz="2600" i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kí hiệu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⋮</m:t>
                    </m:r>
                    <m:r>
                      <a:rPr lang="en-US" sz="2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6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39456FE-7DE0-4BDD-94E1-EB92C34C28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44" y="1292772"/>
                <a:ext cx="11196146" cy="1629104"/>
              </a:xfrm>
              <a:prstGeom prst="rect">
                <a:avLst/>
              </a:prstGeom>
              <a:blipFill>
                <a:blip r:embed="rId3"/>
                <a:stretch>
                  <a:fillRect l="-980" r="-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Single Corner Rounded 11">
            <a:extLst>
              <a:ext uri="{FF2B5EF4-FFF2-40B4-BE49-F238E27FC236}">
                <a16:creationId xmlns:a16="http://schemas.microsoft.com/office/drawing/2014/main" xmlns="" id="{1C848421-516A-4990-95C8-81FA556B97CE}"/>
              </a:ext>
            </a:extLst>
          </p:cNvPr>
          <p:cNvSpPr/>
          <p:nvPr/>
        </p:nvSpPr>
        <p:spPr>
          <a:xfrm rot="10800000" flipH="1">
            <a:off x="210207" y="230960"/>
            <a:ext cx="3615446" cy="609600"/>
          </a:xfrm>
          <a:prstGeom prst="round1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6FC1"/>
              </a:solidFill>
            </a:endParaRPr>
          </a:p>
        </p:txBody>
      </p:sp>
      <p:sp>
        <p:nvSpPr>
          <p:cNvPr id="11" name="Rectangle: Single Corner Rounded 10">
            <a:extLst>
              <a:ext uri="{FF2B5EF4-FFF2-40B4-BE49-F238E27FC236}">
                <a16:creationId xmlns:a16="http://schemas.microsoft.com/office/drawing/2014/main" xmlns="" id="{9128C6ED-8069-4480-B982-06BDBFD24A38}"/>
              </a:ext>
            </a:extLst>
          </p:cNvPr>
          <p:cNvSpPr/>
          <p:nvPr/>
        </p:nvSpPr>
        <p:spPr>
          <a:xfrm rot="10800000" flipH="1">
            <a:off x="210207" y="230960"/>
            <a:ext cx="3340168" cy="609600"/>
          </a:xfrm>
          <a:prstGeom prst="round1Rect">
            <a:avLst>
              <a:gd name="adj" fmla="val 50000"/>
            </a:avLst>
          </a:prstGeom>
          <a:solidFill>
            <a:srgbClr val="04A9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A9E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9FF8E6-531C-4565-8383-4CA800CF63D8}"/>
              </a:ext>
            </a:extLst>
          </p:cNvPr>
          <p:cNvSpPr/>
          <p:nvPr/>
        </p:nvSpPr>
        <p:spPr>
          <a:xfrm>
            <a:off x="136637" y="230960"/>
            <a:ext cx="3340167" cy="6096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#9Slide03 SFU Helvetica Black" panose="00000900000000000000" pitchFamily="2" charset="0"/>
              </a:rPr>
              <a:t>1. PHÉP CHIA HẾT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7C69FCE7-AF96-4AE2-928F-74990D6B2610}"/>
              </a:ext>
            </a:extLst>
          </p:cNvPr>
          <p:cNvSpPr/>
          <p:nvPr/>
        </p:nvSpPr>
        <p:spPr>
          <a:xfrm>
            <a:off x="126124" y="819809"/>
            <a:ext cx="935421" cy="777766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48BA0C3-CB34-4B78-AAE7-74A773C92670}"/>
              </a:ext>
            </a:extLst>
          </p:cNvPr>
          <p:cNvSpPr/>
          <p:nvPr/>
        </p:nvSpPr>
        <p:spPr>
          <a:xfrm>
            <a:off x="531459" y="3031435"/>
            <a:ext cx="1267526" cy="437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B050"/>
                </a:solidFill>
                <a:latin typeface="#9Slide03 SFU Helvetica Black" panose="00000900000000000000" pitchFamily="2" charset="0"/>
              </a:rPr>
              <a:t>Ví dụ 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B9131CE-E18D-471E-AD88-5016C53481F3}"/>
              </a:ext>
            </a:extLst>
          </p:cNvPr>
          <p:cNvGrpSpPr/>
          <p:nvPr/>
        </p:nvGrpSpPr>
        <p:grpSpPr>
          <a:xfrm>
            <a:off x="695408" y="3302439"/>
            <a:ext cx="7104440" cy="987345"/>
            <a:chOff x="844493" y="2755788"/>
            <a:chExt cx="7104440" cy="987345"/>
          </a:xfrm>
        </p:grpSpPr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xmlns="" id="{46CE6FDF-1326-4681-AD4F-7891F99CFE3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70516144"/>
                </p:ext>
              </p:extLst>
            </p:nvPr>
          </p:nvGraphicFramePr>
          <p:xfrm>
            <a:off x="1285340" y="2993544"/>
            <a:ext cx="1020970" cy="3879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4" name="Equation" r:id="rId5" imgW="634725" imgH="241195" progId="Equation.DSMT4">
                    <p:embed/>
                  </p:oleObj>
                </mc:Choice>
                <mc:Fallback>
                  <p:oleObj name="Equation" r:id="rId5" imgW="634725" imgH="241195" progId="Equation.DSMT4">
                    <p:embed/>
                    <p:pic>
                      <p:nvPicPr>
                        <p:cNvPr id="4" name="Object 3">
                          <a:extLst>
                            <a:ext uri="{FF2B5EF4-FFF2-40B4-BE49-F238E27FC236}">
                              <a16:creationId xmlns:a16="http://schemas.microsoft.com/office/drawing/2014/main" xmlns="" id="{56F4544D-4F97-478F-9C35-E5EAFC113C7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5340" y="2993544"/>
                          <a:ext cx="1020970" cy="38796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>
              <a:extLst>
                <a:ext uri="{FF2B5EF4-FFF2-40B4-BE49-F238E27FC236}">
                  <a16:creationId xmlns:a16="http://schemas.microsoft.com/office/drawing/2014/main" xmlns="" id="{A9A2B1B4-6DC6-450D-8EF4-E9E2A67E3FE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0720333"/>
                </p:ext>
              </p:extLst>
            </p:nvPr>
          </p:nvGraphicFramePr>
          <p:xfrm>
            <a:off x="2847806" y="2992585"/>
            <a:ext cx="2121759" cy="3675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5" name="Equation" r:id="rId7" imgW="1104900" imgH="228600" progId="Equation.DSMT4">
                    <p:embed/>
                  </p:oleObj>
                </mc:Choice>
                <mc:Fallback>
                  <p:oleObj name="Equation" r:id="rId7" imgW="1104900" imgH="228600" progId="Equation.DSMT4">
                    <p:embed/>
                    <p:pic>
                      <p:nvPicPr>
                        <p:cNvPr id="5" name="Object 4">
                          <a:extLst>
                            <a:ext uri="{FF2B5EF4-FFF2-40B4-BE49-F238E27FC236}">
                              <a16:creationId xmlns:a16="http://schemas.microsoft.com/office/drawing/2014/main" xmlns="" id="{1D6D9655-E671-4FC6-93A2-C9D1293ECE3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47806" y="2992585"/>
                          <a:ext cx="2121759" cy="36754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>
              <a:extLst>
                <a:ext uri="{FF2B5EF4-FFF2-40B4-BE49-F238E27FC236}">
                  <a16:creationId xmlns:a16="http://schemas.microsoft.com/office/drawing/2014/main" xmlns="" id="{1E191F60-08C5-43A8-B37C-DCAD4F51267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07827267"/>
                </p:ext>
              </p:extLst>
            </p:nvPr>
          </p:nvGraphicFramePr>
          <p:xfrm>
            <a:off x="6083300" y="2973388"/>
            <a:ext cx="1592263" cy="3667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6" name="Equation" r:id="rId9" imgW="990360" imgH="228600" progId="Equation.DSMT4">
                    <p:embed/>
                  </p:oleObj>
                </mc:Choice>
                <mc:Fallback>
                  <p:oleObj name="Equation" r:id="rId9" imgW="990360" imgH="228600" progId="Equation.DSMT4">
                    <p:embed/>
                    <p:pic>
                      <p:nvPicPr>
                        <p:cNvPr id="6" name="Object 5">
                          <a:extLst>
                            <a:ext uri="{FF2B5EF4-FFF2-40B4-BE49-F238E27FC236}">
                              <a16:creationId xmlns:a16="http://schemas.microsoft.com/office/drawing/2014/main" xmlns="" id="{5B2BCC64-B202-4E19-B712-5307A0B31F3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83300" y="2973388"/>
                          <a:ext cx="1592263" cy="36671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Rectangle 7">
              <a:extLst>
                <a:ext uri="{FF2B5EF4-FFF2-40B4-BE49-F238E27FC236}">
                  <a16:creationId xmlns:a16="http://schemas.microsoft.com/office/drawing/2014/main" xmlns="" id="{3699812B-9877-4197-A6A3-1890AD9AB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3634" y="2755788"/>
              <a:ext cx="340387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8">
              <a:extLst>
                <a:ext uri="{FF2B5EF4-FFF2-40B4-BE49-F238E27FC236}">
                  <a16:creationId xmlns:a16="http://schemas.microsoft.com/office/drawing/2014/main" xmlns="" id="{BC60FC00-0ACC-448E-9504-EE0F297AD3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7369" y="2882375"/>
              <a:ext cx="460619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vì </a:t>
              </a:r>
              <a:endParaRPr kumimoji="0" lang="en-US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9">
              <a:extLst>
                <a:ext uri="{FF2B5EF4-FFF2-40B4-BE49-F238E27FC236}">
                  <a16:creationId xmlns:a16="http://schemas.microsoft.com/office/drawing/2014/main" xmlns="" id="{E0ADCF32-8448-423A-ABBC-72703D5245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493" y="2883134"/>
              <a:ext cx="477410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60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  <a:r>
                <a:rPr kumimoji="0" lang="en-US" altLang="en-US" sz="2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en-US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10">
              <a:extLst>
                <a:ext uri="{FF2B5EF4-FFF2-40B4-BE49-F238E27FC236}">
                  <a16:creationId xmlns:a16="http://schemas.microsoft.com/office/drawing/2014/main" xmlns="" id="{D4477591-328A-4E46-8D21-3EF6138275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8928" y="2850581"/>
              <a:ext cx="400005" cy="892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7200" algn="l"/>
                </a:tabLst>
              </a:pPr>
              <a:r>
                <a:rPr kumimoji="0" lang="en-US" altLang="en-US" sz="2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7200" algn="l"/>
                </a:tabLst>
              </a:pPr>
              <a:endParaRPr kumimoji="0" lang="en-US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9">
              <a:extLst>
                <a:ext uri="{FF2B5EF4-FFF2-40B4-BE49-F238E27FC236}">
                  <a16:creationId xmlns:a16="http://schemas.microsoft.com/office/drawing/2014/main" xmlns="" id="{E102493E-9595-4E7A-995F-303F7F45F4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1849" y="2885686"/>
              <a:ext cx="1716580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Ta có </a:t>
              </a:r>
              <a:endParaRPr kumimoji="0" lang="en-US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6FC0909A-A7C4-41DE-84A1-7247B486D61C}"/>
              </a:ext>
            </a:extLst>
          </p:cNvPr>
          <p:cNvGrpSpPr/>
          <p:nvPr/>
        </p:nvGrpSpPr>
        <p:grpSpPr>
          <a:xfrm>
            <a:off x="710506" y="3867680"/>
            <a:ext cx="6992322" cy="892552"/>
            <a:chOff x="859591" y="3321029"/>
            <a:chExt cx="6754726" cy="892552"/>
          </a:xfrm>
        </p:grpSpPr>
        <p:graphicFrame>
          <p:nvGraphicFramePr>
            <p:cNvPr id="23" name="Object 22">
              <a:extLst>
                <a:ext uri="{FF2B5EF4-FFF2-40B4-BE49-F238E27FC236}">
                  <a16:creationId xmlns:a16="http://schemas.microsoft.com/office/drawing/2014/main" xmlns="" id="{304617C9-126B-48CF-B879-F4B646E2582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64513236"/>
                </p:ext>
              </p:extLst>
            </p:nvPr>
          </p:nvGraphicFramePr>
          <p:xfrm>
            <a:off x="1253488" y="3439864"/>
            <a:ext cx="1270179" cy="3879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7" name="Equation" r:id="rId11" imgW="647700" imgH="241300" progId="Equation.DSMT4">
                    <p:embed/>
                  </p:oleObj>
                </mc:Choice>
                <mc:Fallback>
                  <p:oleObj name="Equation" r:id="rId11" imgW="647700" imgH="241300" progId="Equation.DSMT4">
                    <p:embed/>
                    <p:pic>
                      <p:nvPicPr>
                        <p:cNvPr id="7" name="Object 6">
                          <a:extLst>
                            <a:ext uri="{FF2B5EF4-FFF2-40B4-BE49-F238E27FC236}">
                              <a16:creationId xmlns:a16="http://schemas.microsoft.com/office/drawing/2014/main" xmlns="" id="{9E792A27-DB99-4AC3-8E50-9297C3F44FC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3488" y="3439864"/>
                          <a:ext cx="1270179" cy="38796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>
              <a:extLst>
                <a:ext uri="{FF2B5EF4-FFF2-40B4-BE49-F238E27FC236}">
                  <a16:creationId xmlns:a16="http://schemas.microsoft.com/office/drawing/2014/main" xmlns="" id="{9F65468D-03E6-4870-9A5C-19145926489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77655899"/>
                </p:ext>
              </p:extLst>
            </p:nvPr>
          </p:nvGraphicFramePr>
          <p:xfrm>
            <a:off x="3048933" y="3459742"/>
            <a:ext cx="1811305" cy="3675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8" name="Equation" r:id="rId13" imgW="1002865" imgH="228501" progId="Equation.DSMT4">
                    <p:embed/>
                  </p:oleObj>
                </mc:Choice>
                <mc:Fallback>
                  <p:oleObj name="Equation" r:id="rId13" imgW="1002865" imgH="228501" progId="Equation.DSMT4">
                    <p:embed/>
                    <p:pic>
                      <p:nvPicPr>
                        <p:cNvPr id="8" name="Object 7">
                          <a:extLst>
                            <a:ext uri="{FF2B5EF4-FFF2-40B4-BE49-F238E27FC236}">
                              <a16:creationId xmlns:a16="http://schemas.microsoft.com/office/drawing/2014/main" xmlns="" id="{07545043-55A0-4B20-8CCA-70FE4BD8194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48933" y="3459742"/>
                          <a:ext cx="1811305" cy="36754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4">
              <a:extLst>
                <a:ext uri="{FF2B5EF4-FFF2-40B4-BE49-F238E27FC236}">
                  <a16:creationId xmlns:a16="http://schemas.microsoft.com/office/drawing/2014/main" xmlns="" id="{92AA577D-6226-4DBB-A528-9A479F60482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44248945"/>
                </p:ext>
              </p:extLst>
            </p:nvPr>
          </p:nvGraphicFramePr>
          <p:xfrm>
            <a:off x="5846115" y="3445275"/>
            <a:ext cx="1490616" cy="3675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9" name="Equation" r:id="rId15" imgW="927100" imgH="228600" progId="Equation.DSMT4">
                    <p:embed/>
                  </p:oleObj>
                </mc:Choice>
                <mc:Fallback>
                  <p:oleObj name="Equation" r:id="rId15" imgW="927100" imgH="228600" progId="Equation.DSMT4">
                    <p:embed/>
                    <p:pic>
                      <p:nvPicPr>
                        <p:cNvPr id="9" name="Object 8">
                          <a:extLst>
                            <a:ext uri="{FF2B5EF4-FFF2-40B4-BE49-F238E27FC236}">
                              <a16:creationId xmlns:a16="http://schemas.microsoft.com/office/drawing/2014/main" xmlns="" id="{81F42F2C-462E-46CE-8BFB-483A9D0F209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46115" y="3445275"/>
                          <a:ext cx="1490616" cy="36754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Rectangle 11">
              <a:extLst>
                <a:ext uri="{FF2B5EF4-FFF2-40B4-BE49-F238E27FC236}">
                  <a16:creationId xmlns:a16="http://schemas.microsoft.com/office/drawing/2014/main" xmlns="" id="{E6CEEBF0-69FB-4264-A815-FF43ED1F60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1335" y="3334927"/>
              <a:ext cx="1060974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vì   </a:t>
              </a:r>
              <a:endParaRPr kumimoji="0" lang="en-US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 12">
              <a:extLst>
                <a:ext uri="{FF2B5EF4-FFF2-40B4-BE49-F238E27FC236}">
                  <a16:creationId xmlns:a16="http://schemas.microsoft.com/office/drawing/2014/main" xmlns="" id="{3643B476-C1FC-4986-8EF8-68AFCD876D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8976" y="3347653"/>
              <a:ext cx="1193323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Ta có </a:t>
              </a:r>
              <a:endParaRPr kumimoji="0" lang="en-US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ectangle 9">
              <a:extLst>
                <a:ext uri="{FF2B5EF4-FFF2-40B4-BE49-F238E27FC236}">
                  <a16:creationId xmlns:a16="http://schemas.microsoft.com/office/drawing/2014/main" xmlns="" id="{03D20FB8-D8E2-42CC-B645-C0D0500554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9591" y="3333704"/>
              <a:ext cx="477410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60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  <a:r>
                <a:rPr kumimoji="0" lang="en-US" altLang="en-US" sz="2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en-US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10">
              <a:extLst>
                <a:ext uri="{FF2B5EF4-FFF2-40B4-BE49-F238E27FC236}">
                  <a16:creationId xmlns:a16="http://schemas.microsoft.com/office/drawing/2014/main" xmlns="" id="{3BA4D0C5-2884-4722-B465-9A9F1C2C3E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14312" y="3321029"/>
              <a:ext cx="400005" cy="892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7200" algn="l"/>
                </a:tabLst>
              </a:pPr>
              <a:r>
                <a:rPr kumimoji="0" lang="en-US" altLang="en-US" sz="2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7200" algn="l"/>
                </a:tabLst>
              </a:pPr>
              <a:endParaRPr kumimoji="0" lang="en-US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FCC5CA65-1CE6-4EDD-B24C-1B77E3799D49}"/>
              </a:ext>
            </a:extLst>
          </p:cNvPr>
          <p:cNvSpPr/>
          <p:nvPr/>
        </p:nvSpPr>
        <p:spPr>
          <a:xfrm>
            <a:off x="544713" y="4535554"/>
            <a:ext cx="1369258" cy="437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>
                <a:solidFill>
                  <a:schemeClr val="tx1"/>
                </a:solidFill>
                <a:latin typeface="#9Slide03 Cabin Bold" panose="00000800000000000000" pitchFamily="2" charset="0"/>
                <a:ea typeface="#9Slide03 Roboto" panose="02000000000000000000" pitchFamily="2" charset="0"/>
              </a:rPr>
              <a:t>Nhận xét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86EC699B-C315-495E-8254-3A45B9087DC8}"/>
              </a:ext>
            </a:extLst>
          </p:cNvPr>
          <p:cNvGrpSpPr/>
          <p:nvPr/>
        </p:nvGrpSpPr>
        <p:grpSpPr>
          <a:xfrm>
            <a:off x="723615" y="4864227"/>
            <a:ext cx="8420387" cy="1082438"/>
            <a:chOff x="872700" y="4317576"/>
            <a:chExt cx="8420387" cy="1082438"/>
          </a:xfrm>
        </p:grpSpPr>
        <p:sp>
          <p:nvSpPr>
            <p:cNvPr id="32" name="Rectangle 13">
              <a:extLst>
                <a:ext uri="{FF2B5EF4-FFF2-40B4-BE49-F238E27FC236}">
                  <a16:creationId xmlns:a16="http://schemas.microsoft.com/office/drawing/2014/main" xmlns="" id="{CFEB0128-4052-4000-8E12-562C10C21C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1057" y="4412232"/>
              <a:ext cx="458416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r"/>
                  <a:tab pos="2971800" algn="ctr"/>
                  <a:tab pos="3086100" algn="l"/>
                  <a:tab pos="594360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r"/>
                  <a:tab pos="2971800" algn="ctr"/>
                  <a:tab pos="3086100" algn="l"/>
                  <a:tab pos="594360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r"/>
                  <a:tab pos="2971800" algn="ctr"/>
                  <a:tab pos="3086100" algn="l"/>
                  <a:tab pos="594360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r"/>
                  <a:tab pos="2971800" algn="ctr"/>
                  <a:tab pos="3086100" algn="l"/>
                  <a:tab pos="594360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r"/>
                  <a:tab pos="2971800" algn="ctr"/>
                  <a:tab pos="3086100" algn="l"/>
                  <a:tab pos="594360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r"/>
                  <a:tab pos="2971800" algn="ctr"/>
                  <a:tab pos="3086100" algn="l"/>
                  <a:tab pos="594360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r"/>
                  <a:tab pos="2971800" algn="ctr"/>
                  <a:tab pos="3086100" algn="l"/>
                  <a:tab pos="594360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r"/>
                  <a:tab pos="2971800" algn="ctr"/>
                  <a:tab pos="3086100" algn="l"/>
                  <a:tab pos="594360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r"/>
                  <a:tab pos="2971800" algn="ctr"/>
                  <a:tab pos="3086100" algn="l"/>
                  <a:tab pos="594360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7200" algn="r"/>
                  <a:tab pos="2971800" algn="ctr"/>
                  <a:tab pos="3086100" algn="l"/>
                  <a:tab pos="5943600" algn="r"/>
                </a:tabLst>
              </a:pPr>
              <a:r>
                <a:rPr kumimoji="0" lang="en-US" alt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7E518AEB-9B70-4CB7-880F-BA9528291D06}"/>
                </a:ext>
              </a:extLst>
            </p:cNvPr>
            <p:cNvSpPr/>
            <p:nvPr/>
          </p:nvSpPr>
          <p:spPr>
            <a:xfrm>
              <a:off x="872700" y="4317576"/>
              <a:ext cx="8420387" cy="10824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6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 12 : 3 = 4, ta suy ra được những phép chia hết sau:</a:t>
              </a:r>
            </a:p>
            <a:p>
              <a:r>
                <a:rPr lang="en-US" sz="26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                            và  </a:t>
              </a:r>
            </a:p>
          </p:txBody>
        </p:sp>
        <p:graphicFrame>
          <p:nvGraphicFramePr>
            <p:cNvPr id="34" name="Object 33">
              <a:extLst>
                <a:ext uri="{FF2B5EF4-FFF2-40B4-BE49-F238E27FC236}">
                  <a16:creationId xmlns:a16="http://schemas.microsoft.com/office/drawing/2014/main" xmlns="" id="{E5E66D67-1CD2-45D1-AE47-C98CC7FB7B6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18755726"/>
                </p:ext>
              </p:extLst>
            </p:nvPr>
          </p:nvGraphicFramePr>
          <p:xfrm>
            <a:off x="1736725" y="4891088"/>
            <a:ext cx="2005013" cy="392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0" name="Equation" r:id="rId17" imgW="1168200" imgH="228600" progId="Equation.DSMT4">
                    <p:embed/>
                  </p:oleObj>
                </mc:Choice>
                <mc:Fallback>
                  <p:oleObj name="Equation" r:id="rId17" imgW="1168200" imgH="228600" progId="Equation.DSMT4">
                    <p:embed/>
                    <p:pic>
                      <p:nvPicPr>
                        <p:cNvPr id="30" name="Object 29">
                          <a:extLst>
                            <a:ext uri="{FF2B5EF4-FFF2-40B4-BE49-F238E27FC236}">
                              <a16:creationId xmlns:a16="http://schemas.microsoft.com/office/drawing/2014/main" xmlns="" id="{3A69F228-646F-4431-A3BA-096B961FBBE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1736725" y="4891088"/>
                          <a:ext cx="2005013" cy="3921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Object 34">
              <a:extLst>
                <a:ext uri="{FF2B5EF4-FFF2-40B4-BE49-F238E27FC236}">
                  <a16:creationId xmlns:a16="http://schemas.microsoft.com/office/drawing/2014/main" xmlns="" id="{7DDA1438-6B34-432A-B458-B38D5570B82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20007633"/>
                </p:ext>
              </p:extLst>
            </p:nvPr>
          </p:nvGraphicFramePr>
          <p:xfrm>
            <a:off x="4046538" y="4903996"/>
            <a:ext cx="1982787" cy="3921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1" name="Equation" r:id="rId19" imgW="1155600" imgH="228600" progId="Equation.DSMT4">
                    <p:embed/>
                  </p:oleObj>
                </mc:Choice>
                <mc:Fallback>
                  <p:oleObj name="Equation" r:id="rId19" imgW="1155600" imgH="228600" progId="Equation.DSMT4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xmlns="" id="{AAC5DD4E-40BA-4F4E-812C-0D68B68BA16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4046538" y="4903996"/>
                          <a:ext cx="1982787" cy="3921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Object 35">
              <a:extLst>
                <a:ext uri="{FF2B5EF4-FFF2-40B4-BE49-F238E27FC236}">
                  <a16:creationId xmlns:a16="http://schemas.microsoft.com/office/drawing/2014/main" xmlns="" id="{3E3B0843-2C9E-4898-B188-8D882BBDB55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56464492"/>
                </p:ext>
              </p:extLst>
            </p:nvPr>
          </p:nvGraphicFramePr>
          <p:xfrm>
            <a:off x="6769100" y="4897438"/>
            <a:ext cx="2092325" cy="392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2" name="Equation" r:id="rId21" imgW="1218960" imgH="228600" progId="Equation.DSMT4">
                    <p:embed/>
                  </p:oleObj>
                </mc:Choice>
                <mc:Fallback>
                  <p:oleObj name="Equation" r:id="rId21" imgW="1218960" imgH="228600" progId="Equation.DSMT4">
                    <p:embed/>
                    <p:pic>
                      <p:nvPicPr>
                        <p:cNvPr id="32" name="Object 31">
                          <a:extLst>
                            <a:ext uri="{FF2B5EF4-FFF2-40B4-BE49-F238E27FC236}">
                              <a16:creationId xmlns:a16="http://schemas.microsoft.com/office/drawing/2014/main" xmlns="" id="{C66B57FC-9EAE-498D-81B8-EBE1AA542DA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6769100" y="4897438"/>
                          <a:ext cx="2092325" cy="3921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82671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7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E39456FE-7DE0-4BDD-94E1-EB92C34C282A}"/>
                  </a:ext>
                </a:extLst>
              </p:cNvPr>
              <p:cNvSpPr/>
              <p:nvPr/>
            </p:nvSpPr>
            <p:spPr>
              <a:xfrm>
                <a:off x="680544" y="1292772"/>
                <a:ext cx="11196146" cy="1082438"/>
              </a:xfrm>
              <a:prstGeom prst="rect">
                <a:avLst/>
              </a:prstGeom>
              <a:solidFill>
                <a:srgbClr val="04A9EE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hi</m:t>
                    </m:r>
                    <m:r>
                      <a:rPr lang="en-US" sz="2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⋮</m:t>
                    </m:r>
                    <m:r>
                      <a:rPr lang="en-US" sz="2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600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a, b </a:t>
                </a:r>
                <a14:m>
                  <m:oMath xmlns:m="http://schemas.openxmlformats.org/officeDocument/2006/math">
                    <m:r>
                      <a:rPr lang="en-US" sz="26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2600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Z với b </a:t>
                </a:r>
                <a14:m>
                  <m:oMath xmlns:m="http://schemas.openxmlformats.org/officeDocument/2006/math">
                    <m:r>
                      <a:rPr lang="en-US" sz="26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2600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0). </a:t>
                </a:r>
                <a:r>
                  <a:rPr lang="en-US" sz="2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còn gọi </a:t>
                </a:r>
                <a:r>
                  <a:rPr lang="en-US" sz="2600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một </a:t>
                </a:r>
                <a:r>
                  <a:rPr lang="en-US" sz="26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bội</a:t>
                </a:r>
                <a:r>
                  <a:rPr lang="en-US" sz="2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của </a:t>
                </a:r>
                <a:r>
                  <a:rPr lang="en-US" sz="2600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:r>
                  <a:rPr lang="en-US" sz="2600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một </a:t>
                </a:r>
                <a:r>
                  <a:rPr lang="en-US" sz="26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ước</a:t>
                </a:r>
                <a:r>
                  <a:rPr lang="en-US" sz="2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của </a:t>
                </a:r>
                <a:r>
                  <a:rPr lang="en-US" sz="2600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39456FE-7DE0-4BDD-94E1-EB92C34C28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44" y="1292772"/>
                <a:ext cx="11196146" cy="1082438"/>
              </a:xfrm>
              <a:prstGeom prst="rect">
                <a:avLst/>
              </a:prstGeom>
              <a:blipFill>
                <a:blip r:embed="rId3"/>
                <a:stretch>
                  <a:fillRect l="-980" r="-3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Single Corner Rounded 11">
            <a:extLst>
              <a:ext uri="{FF2B5EF4-FFF2-40B4-BE49-F238E27FC236}">
                <a16:creationId xmlns:a16="http://schemas.microsoft.com/office/drawing/2014/main" xmlns="" id="{1C848421-516A-4990-95C8-81FA556B97CE}"/>
              </a:ext>
            </a:extLst>
          </p:cNvPr>
          <p:cNvSpPr/>
          <p:nvPr/>
        </p:nvSpPr>
        <p:spPr>
          <a:xfrm rot="10800000" flipH="1">
            <a:off x="210207" y="230960"/>
            <a:ext cx="3615446" cy="609600"/>
          </a:xfrm>
          <a:prstGeom prst="round1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6FC1"/>
              </a:solidFill>
            </a:endParaRPr>
          </a:p>
        </p:txBody>
      </p:sp>
      <p:sp>
        <p:nvSpPr>
          <p:cNvPr id="11" name="Rectangle: Single Corner Rounded 10">
            <a:extLst>
              <a:ext uri="{FF2B5EF4-FFF2-40B4-BE49-F238E27FC236}">
                <a16:creationId xmlns:a16="http://schemas.microsoft.com/office/drawing/2014/main" xmlns="" id="{9128C6ED-8069-4480-B982-06BDBFD24A38}"/>
              </a:ext>
            </a:extLst>
          </p:cNvPr>
          <p:cNvSpPr/>
          <p:nvPr/>
        </p:nvSpPr>
        <p:spPr>
          <a:xfrm rot="10800000" flipH="1">
            <a:off x="210207" y="230960"/>
            <a:ext cx="3340168" cy="609600"/>
          </a:xfrm>
          <a:prstGeom prst="round1Rect">
            <a:avLst>
              <a:gd name="adj" fmla="val 50000"/>
            </a:avLst>
          </a:prstGeom>
          <a:solidFill>
            <a:srgbClr val="04A9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A9E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9FF8E6-531C-4565-8383-4CA800CF63D8}"/>
              </a:ext>
            </a:extLst>
          </p:cNvPr>
          <p:cNvSpPr/>
          <p:nvPr/>
        </p:nvSpPr>
        <p:spPr>
          <a:xfrm>
            <a:off x="178423" y="230960"/>
            <a:ext cx="3061734" cy="6096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#9Slide03 SFU Helvetica Black" panose="00000900000000000000" pitchFamily="2" charset="0"/>
              </a:rPr>
              <a:t>2.  ƯỚC VÀ BỘI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7C69FCE7-AF96-4AE2-928F-74990D6B2610}"/>
              </a:ext>
            </a:extLst>
          </p:cNvPr>
          <p:cNvSpPr/>
          <p:nvPr/>
        </p:nvSpPr>
        <p:spPr>
          <a:xfrm>
            <a:off x="126124" y="819809"/>
            <a:ext cx="935421" cy="777766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B3E124DA-3D83-4553-B286-D6DACEE6B397}"/>
              </a:ext>
            </a:extLst>
          </p:cNvPr>
          <p:cNvSpPr/>
          <p:nvPr/>
        </p:nvSpPr>
        <p:spPr>
          <a:xfrm>
            <a:off x="531459" y="2395333"/>
            <a:ext cx="1267526" cy="437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B050"/>
                </a:solidFill>
                <a:latin typeface="#9Slide03 SFU Helvetica Black" panose="00000900000000000000" pitchFamily="2" charset="0"/>
              </a:rPr>
              <a:t>Ví dụ 2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071A3695-BF5D-4A8A-B560-D27740BFF13A}"/>
              </a:ext>
            </a:extLst>
          </p:cNvPr>
          <p:cNvGrpSpPr/>
          <p:nvPr/>
        </p:nvGrpSpPr>
        <p:grpSpPr>
          <a:xfrm>
            <a:off x="695407" y="2666337"/>
            <a:ext cx="5499529" cy="1007223"/>
            <a:chOff x="844492" y="2755788"/>
            <a:chExt cx="5499529" cy="1007223"/>
          </a:xfrm>
        </p:grpSpPr>
        <p:graphicFrame>
          <p:nvGraphicFramePr>
            <p:cNvPr id="36" name="Object 35">
              <a:extLst>
                <a:ext uri="{FF2B5EF4-FFF2-40B4-BE49-F238E27FC236}">
                  <a16:creationId xmlns:a16="http://schemas.microsoft.com/office/drawing/2014/main" xmlns="" id="{FB8990D0-45BE-4AF7-B45B-8D0C24C07C8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57954623"/>
                </p:ext>
              </p:extLst>
            </p:nvPr>
          </p:nvGraphicFramePr>
          <p:xfrm>
            <a:off x="3547923" y="2992989"/>
            <a:ext cx="571500" cy="368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98" name="Equation" r:id="rId5" imgW="355320" imgH="228600" progId="Equation.DSMT4">
                    <p:embed/>
                  </p:oleObj>
                </mc:Choice>
                <mc:Fallback>
                  <p:oleObj name="Equation" r:id="rId5" imgW="355320" imgH="228600" progId="Equation.DSMT4">
                    <p:embed/>
                    <p:pic>
                      <p:nvPicPr>
                        <p:cNvPr id="9" name="Object 8">
                          <a:extLst>
                            <a:ext uri="{FF2B5EF4-FFF2-40B4-BE49-F238E27FC236}">
                              <a16:creationId xmlns:a16="http://schemas.microsoft.com/office/drawing/2014/main" xmlns="" id="{46CE6FDF-1326-4681-AD4F-7891F99CFE3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47923" y="2992989"/>
                          <a:ext cx="571500" cy="36830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" name="Rectangle 7">
              <a:extLst>
                <a:ext uri="{FF2B5EF4-FFF2-40B4-BE49-F238E27FC236}">
                  <a16:creationId xmlns:a16="http://schemas.microsoft.com/office/drawing/2014/main" xmlns="" id="{031C5AAF-DE83-4888-8991-B68F6301DC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3634" y="2755788"/>
              <a:ext cx="340387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Rectangle 9">
              <a:extLst>
                <a:ext uri="{FF2B5EF4-FFF2-40B4-BE49-F238E27FC236}">
                  <a16:creationId xmlns:a16="http://schemas.microsoft.com/office/drawing/2014/main" xmlns="" id="{A816AD1A-095A-4E7B-9DE7-E921431E05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492" y="2873192"/>
              <a:ext cx="4156467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60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a) 3 là một ước của  </a:t>
              </a:r>
              <a:r>
                <a:rPr kumimoji="0" lang="en-US" altLang="en-US" sz="2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vì</a:t>
              </a:r>
              <a:endParaRPr kumimoji="0" lang="en-US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Rectangle 10">
              <a:extLst>
                <a:ext uri="{FF2B5EF4-FFF2-40B4-BE49-F238E27FC236}">
                  <a16:creationId xmlns:a16="http://schemas.microsoft.com/office/drawing/2014/main" xmlns="" id="{93DE3D14-79FF-40DB-8888-7D897B8EB9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2260" y="2870459"/>
              <a:ext cx="400005" cy="892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7200" algn="l"/>
                </a:tabLst>
              </a:pPr>
              <a:r>
                <a:rPr kumimoji="0" lang="en-US" altLang="en-US" sz="2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7200" algn="l"/>
                </a:tabLst>
              </a:pPr>
              <a:endParaRPr kumimoji="0" lang="en-US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9" name="Object 58">
              <a:extLst>
                <a:ext uri="{FF2B5EF4-FFF2-40B4-BE49-F238E27FC236}">
                  <a16:creationId xmlns:a16="http://schemas.microsoft.com/office/drawing/2014/main" xmlns="" id="{F60845D8-471A-4440-9935-B9FA5DFCB6B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03573109"/>
                </p:ext>
              </p:extLst>
            </p:nvPr>
          </p:nvGraphicFramePr>
          <p:xfrm>
            <a:off x="4479114" y="2957102"/>
            <a:ext cx="1020970" cy="3879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99" name="Equation" r:id="rId7" imgW="634725" imgH="241195" progId="Equation.DSMT4">
                    <p:embed/>
                  </p:oleObj>
                </mc:Choice>
                <mc:Fallback>
                  <p:oleObj name="Equation" r:id="rId7" imgW="634725" imgH="241195" progId="Equation.DSMT4">
                    <p:embed/>
                    <p:pic>
                      <p:nvPicPr>
                        <p:cNvPr id="36" name="Object 35">
                          <a:extLst>
                            <a:ext uri="{FF2B5EF4-FFF2-40B4-BE49-F238E27FC236}">
                              <a16:creationId xmlns:a16="http://schemas.microsoft.com/office/drawing/2014/main" xmlns="" id="{FB8990D0-45BE-4AF7-B45B-8D0C24C07C8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79114" y="2957102"/>
                          <a:ext cx="1020970" cy="38796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39B2EF88-D206-442F-A47E-8F1B2B285623}"/>
              </a:ext>
            </a:extLst>
          </p:cNvPr>
          <p:cNvGrpSpPr/>
          <p:nvPr/>
        </p:nvGrpSpPr>
        <p:grpSpPr>
          <a:xfrm>
            <a:off x="690628" y="3223941"/>
            <a:ext cx="5321295" cy="892552"/>
            <a:chOff x="690628" y="3223941"/>
            <a:chExt cx="5321295" cy="892552"/>
          </a:xfrm>
        </p:grpSpPr>
        <p:graphicFrame>
          <p:nvGraphicFramePr>
            <p:cNvPr id="45" name="Object 44">
              <a:extLst>
                <a:ext uri="{FF2B5EF4-FFF2-40B4-BE49-F238E27FC236}">
                  <a16:creationId xmlns:a16="http://schemas.microsoft.com/office/drawing/2014/main" xmlns="" id="{4BC72174-2103-49A2-B8A3-3E2B86C7780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33492417"/>
                </p:ext>
              </p:extLst>
            </p:nvPr>
          </p:nvGraphicFramePr>
          <p:xfrm>
            <a:off x="4430306" y="3308841"/>
            <a:ext cx="1314857" cy="3879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0" name="Equation" r:id="rId9" imgW="647700" imgH="241300" progId="Equation.DSMT4">
                    <p:embed/>
                  </p:oleObj>
                </mc:Choice>
                <mc:Fallback>
                  <p:oleObj name="Equation" r:id="rId9" imgW="647700" imgH="241300" progId="Equation.DSMT4">
                    <p:embed/>
                    <p:pic>
                      <p:nvPicPr>
                        <p:cNvPr id="23" name="Object 22">
                          <a:extLst>
                            <a:ext uri="{FF2B5EF4-FFF2-40B4-BE49-F238E27FC236}">
                              <a16:creationId xmlns:a16="http://schemas.microsoft.com/office/drawing/2014/main" xmlns="" id="{304617C9-126B-48CF-B879-F4B646E2582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30306" y="3308841"/>
                          <a:ext cx="1314857" cy="38796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" name="Object 45">
              <a:extLst>
                <a:ext uri="{FF2B5EF4-FFF2-40B4-BE49-F238E27FC236}">
                  <a16:creationId xmlns:a16="http://schemas.microsoft.com/office/drawing/2014/main" xmlns="" id="{3C06368C-E52A-4177-A51F-6C65CDBC402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41216942"/>
                </p:ext>
              </p:extLst>
            </p:nvPr>
          </p:nvGraphicFramePr>
          <p:xfrm>
            <a:off x="1136789" y="3360738"/>
            <a:ext cx="592138" cy="306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1" name="Equation" r:id="rId11" imgW="317160" imgH="190440" progId="Equation.DSMT4">
                    <p:embed/>
                  </p:oleObj>
                </mc:Choice>
                <mc:Fallback>
                  <p:oleObj name="Equation" r:id="rId11" imgW="317160" imgH="190440" progId="Equation.DSMT4">
                    <p:embed/>
                    <p:pic>
                      <p:nvPicPr>
                        <p:cNvPr id="24" name="Object 23">
                          <a:extLst>
                            <a:ext uri="{FF2B5EF4-FFF2-40B4-BE49-F238E27FC236}">
                              <a16:creationId xmlns:a16="http://schemas.microsoft.com/office/drawing/2014/main" xmlns="" id="{9F65468D-03E6-4870-9A5C-19145926489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36789" y="3360738"/>
                          <a:ext cx="592138" cy="30638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7" name="Object 46">
              <a:extLst>
                <a:ext uri="{FF2B5EF4-FFF2-40B4-BE49-F238E27FC236}">
                  <a16:creationId xmlns:a16="http://schemas.microsoft.com/office/drawing/2014/main" xmlns="" id="{FAF3A78B-6480-4FE9-830A-89BE8978D72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89579239"/>
                </p:ext>
              </p:extLst>
            </p:nvPr>
          </p:nvGraphicFramePr>
          <p:xfrm>
            <a:off x="3667890" y="3336097"/>
            <a:ext cx="423862" cy="3667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2" name="Equation" r:id="rId13" imgW="253800" imgH="228600" progId="Equation.DSMT4">
                    <p:embed/>
                  </p:oleObj>
                </mc:Choice>
                <mc:Fallback>
                  <p:oleObj name="Equation" r:id="rId13" imgW="253800" imgH="228600" progId="Equation.DSMT4">
                    <p:embed/>
                    <p:pic>
                      <p:nvPicPr>
                        <p:cNvPr id="25" name="Object 24">
                          <a:extLst>
                            <a:ext uri="{FF2B5EF4-FFF2-40B4-BE49-F238E27FC236}">
                              <a16:creationId xmlns:a16="http://schemas.microsoft.com/office/drawing/2014/main" xmlns="" id="{92AA577D-6226-4DBB-A528-9A479F60482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67890" y="3336097"/>
                          <a:ext cx="423862" cy="36671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0" name="Rectangle 9">
              <a:extLst>
                <a:ext uri="{FF2B5EF4-FFF2-40B4-BE49-F238E27FC236}">
                  <a16:creationId xmlns:a16="http://schemas.microsoft.com/office/drawing/2014/main" xmlns="" id="{95469892-BD31-463F-9794-11CE81764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628" y="3234318"/>
              <a:ext cx="3950946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60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b)        là một bội của      vì    </a:t>
              </a:r>
              <a:r>
                <a:rPr kumimoji="0" lang="en-US" altLang="en-US" sz="2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en-US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Rectangle 10">
              <a:extLst>
                <a:ext uri="{FF2B5EF4-FFF2-40B4-BE49-F238E27FC236}">
                  <a16:creationId xmlns:a16="http://schemas.microsoft.com/office/drawing/2014/main" xmlns="" id="{4436CA82-EB3A-471D-B033-ACFDAC60EC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4599" y="3223941"/>
              <a:ext cx="437324" cy="892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7200" algn="l"/>
                </a:tabLst>
              </a:pPr>
              <a:r>
                <a:rPr kumimoji="0" lang="en-US" altLang="en-US" sz="2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7200" algn="l"/>
                </a:tabLst>
              </a:pPr>
              <a:endParaRPr kumimoji="0" lang="en-US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31B14C2C-F019-4E6E-9755-10BD41D45CCB}"/>
              </a:ext>
            </a:extLst>
          </p:cNvPr>
          <p:cNvSpPr/>
          <p:nvPr/>
        </p:nvSpPr>
        <p:spPr>
          <a:xfrm>
            <a:off x="544713" y="3899452"/>
            <a:ext cx="1369258" cy="437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>
                <a:solidFill>
                  <a:schemeClr val="tx1"/>
                </a:solidFill>
                <a:latin typeface="#9Slide03 Cabin Bold" panose="00000800000000000000" pitchFamily="2" charset="0"/>
                <a:ea typeface="#9Slide03 Roboto" panose="02000000000000000000" pitchFamily="2" charset="0"/>
              </a:rPr>
              <a:t>Nhận xét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49A932AC-E0E2-4DB6-9A9C-789CB6220C89}"/>
              </a:ext>
            </a:extLst>
          </p:cNvPr>
          <p:cNvGrpSpPr/>
          <p:nvPr/>
        </p:nvGrpSpPr>
        <p:grpSpPr>
          <a:xfrm>
            <a:off x="624225" y="4264533"/>
            <a:ext cx="8470079" cy="1146084"/>
            <a:chOff x="624225" y="4264533"/>
            <a:chExt cx="8470079" cy="1146084"/>
          </a:xfrm>
        </p:grpSpPr>
        <p:graphicFrame>
          <p:nvGraphicFramePr>
            <p:cNvPr id="60" name="Object 59">
              <a:extLst>
                <a:ext uri="{FF2B5EF4-FFF2-40B4-BE49-F238E27FC236}">
                  <a16:creationId xmlns:a16="http://schemas.microsoft.com/office/drawing/2014/main" xmlns="" id="{ABA23323-CADA-41F0-AF00-3636CA366A4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04825846"/>
                </p:ext>
              </p:extLst>
            </p:nvPr>
          </p:nvGraphicFramePr>
          <p:xfrm>
            <a:off x="4703281" y="4452728"/>
            <a:ext cx="618963" cy="3694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3" name="Equation" r:id="rId15" imgW="253800" imgH="190440" progId="Equation.DSMT4">
                    <p:embed/>
                  </p:oleObj>
                </mc:Choice>
                <mc:Fallback>
                  <p:oleObj name="Equation" r:id="rId15" imgW="253800" imgH="190440" progId="Equation.DSMT4">
                    <p:embed/>
                    <p:pic>
                      <p:nvPicPr>
                        <p:cNvPr id="45" name="Object 44">
                          <a:extLst>
                            <a:ext uri="{FF2B5EF4-FFF2-40B4-BE49-F238E27FC236}">
                              <a16:creationId xmlns:a16="http://schemas.microsoft.com/office/drawing/2014/main" xmlns="" id="{4BC72174-2103-49A2-B8A3-3E2B86C7780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03281" y="4452728"/>
                          <a:ext cx="618963" cy="36947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" name="Object 60">
              <a:extLst>
                <a:ext uri="{FF2B5EF4-FFF2-40B4-BE49-F238E27FC236}">
                  <a16:creationId xmlns:a16="http://schemas.microsoft.com/office/drawing/2014/main" xmlns="" id="{9AC89F29-9774-448B-BF11-4D5E6B3E239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08716941"/>
                </p:ext>
              </p:extLst>
            </p:nvPr>
          </p:nvGraphicFramePr>
          <p:xfrm>
            <a:off x="4795838" y="4966117"/>
            <a:ext cx="619125" cy="444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4" name="Equation" r:id="rId17" imgW="253800" imgH="228600" progId="Equation.DSMT4">
                    <p:embed/>
                  </p:oleObj>
                </mc:Choice>
                <mc:Fallback>
                  <p:oleObj name="Equation" r:id="rId17" imgW="253800" imgH="228600" progId="Equation.DSMT4">
                    <p:embed/>
                    <p:pic>
                      <p:nvPicPr>
                        <p:cNvPr id="60" name="Object 59">
                          <a:extLst>
                            <a:ext uri="{FF2B5EF4-FFF2-40B4-BE49-F238E27FC236}">
                              <a16:creationId xmlns:a16="http://schemas.microsoft.com/office/drawing/2014/main" xmlns="" id="{ABA23323-CADA-41F0-AF00-3636CA366A4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95838" y="4966117"/>
                          <a:ext cx="619125" cy="44450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B1C99A81-B328-4F70-A26D-F63F4924B4B9}"/>
                </a:ext>
              </a:extLst>
            </p:cNvPr>
            <p:cNvSpPr/>
            <p:nvPr/>
          </p:nvSpPr>
          <p:spPr>
            <a:xfrm>
              <a:off x="624225" y="4264533"/>
              <a:ext cx="8470079" cy="10460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14350" indent="-514350">
                <a:lnSpc>
                  <a:spcPct val="150000"/>
                </a:lnSpc>
                <a:buAutoNum type="arabicPeriod"/>
              </a:pPr>
              <a:r>
                <a:rPr lang="en-US" sz="26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 a là một bội của b thì        cũng là một bội của b.</a:t>
              </a:r>
            </a:p>
            <a:p>
              <a:pPr marL="514350" indent="-514350">
                <a:lnSpc>
                  <a:spcPct val="150000"/>
                </a:lnSpc>
                <a:buAutoNum type="arabicPeriod"/>
              </a:pPr>
              <a:r>
                <a:rPr lang="en-US" sz="26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 b là một ước của a thì        cũng là một ước của a.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208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34" grpId="0"/>
      <p:bldP spid="5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868</Words>
  <Application>Microsoft Office PowerPoint</Application>
  <PresentationFormat>Widescreen</PresentationFormat>
  <Paragraphs>92</Paragraphs>
  <Slides>16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#9Slide03 Roboto</vt:lpstr>
      <vt:lpstr>#9Slide04 SVNNaive Inline</vt:lpstr>
      <vt:lpstr>Symbol</vt:lpstr>
      <vt:lpstr>#9Slide03 Cabin Bold</vt:lpstr>
      <vt:lpstr>Arial</vt:lpstr>
      <vt:lpstr>Tahoma</vt:lpstr>
      <vt:lpstr>Cambria Math</vt:lpstr>
      <vt:lpstr>Calibri</vt:lpstr>
      <vt:lpstr>Times New Roman</vt:lpstr>
      <vt:lpstr>#9Slide03 SFU Helvetica Black</vt:lpstr>
      <vt:lpstr>#9Slide03 Talling</vt:lpstr>
      <vt:lpstr>Calibri Light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Định Đào</dc:creator>
  <cp:lastModifiedBy>Windows 10</cp:lastModifiedBy>
  <cp:revision>95</cp:revision>
  <dcterms:created xsi:type="dcterms:W3CDTF">2021-07-07T12:36:40Z</dcterms:created>
  <dcterms:modified xsi:type="dcterms:W3CDTF">2022-11-30T01:37:02Z</dcterms:modified>
</cp:coreProperties>
</file>