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2" r:id="rId1"/>
  </p:sldMasterIdLst>
  <p:notesMasterIdLst>
    <p:notesMasterId r:id="rId19"/>
  </p:notesMasterIdLst>
  <p:sldIdLst>
    <p:sldId id="256" r:id="rId2"/>
    <p:sldId id="260" r:id="rId3"/>
    <p:sldId id="475" r:id="rId4"/>
    <p:sldId id="474" r:id="rId5"/>
    <p:sldId id="348" r:id="rId6"/>
    <p:sldId id="349" r:id="rId7"/>
    <p:sldId id="316" r:id="rId8"/>
    <p:sldId id="351" r:id="rId9"/>
    <p:sldId id="476" r:id="rId10"/>
    <p:sldId id="350" r:id="rId11"/>
    <p:sldId id="339" r:id="rId12"/>
    <p:sldId id="340" r:id="rId13"/>
    <p:sldId id="341" r:id="rId14"/>
    <p:sldId id="342" r:id="rId15"/>
    <p:sldId id="343" r:id="rId16"/>
    <p:sldId id="345" r:id="rId17"/>
    <p:sldId id="324" r:id="rId18"/>
  </p:sldIdLst>
  <p:sldSz cx="9144000" cy="5143500" type="screen16x9"/>
  <p:notesSz cx="6858000" cy="9144000"/>
  <p:embeddedFontLst>
    <p:embeddedFont>
      <p:font typeface="Barlow SemiBold" panose="00000700000000000000" pitchFamily="2" charset="0"/>
      <p:regular r:id="rId20"/>
      <p:bold r:id="rId21"/>
      <p:italic r:id="rId22"/>
      <p:boldItalic r:id="rId23"/>
    </p:embeddedFont>
    <p:embeddedFont>
      <p:font typeface="Lucida Sans Unicode" panose="020B0602030504020204" pitchFamily="34" charset="0"/>
      <p:regular r:id="rId24"/>
    </p:embeddedFont>
    <p:embeddedFont>
      <p:font typeface="Verdana" panose="020B0604030504040204" pitchFamily="34" charset="0"/>
      <p:regular r:id="rId25"/>
      <p:bold r:id="rId26"/>
      <p:italic r:id="rId27"/>
      <p:boldItalic r:id="rId28"/>
    </p:embeddedFont>
    <p:embeddedFont>
      <p:font typeface="Wingdings 2" panose="05020102010507070707" pitchFamily="18" charset="2"/>
      <p:regular r:id="rId29"/>
    </p:embeddedFont>
    <p:embeddedFont>
      <p:font typeface="Wingdings 3" panose="05040102010807070707" pitchFamily="18" charset="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66"/>
    <a:srgbClr val="110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0CA2F-AD4F-43A7-B7A6-27E5CA5AA7E8}">
  <a:tblStyle styleId="{E960CA2F-AD4F-43A7-B7A6-27E5CA5AA7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1679FC-7606-471D-BB11-6C18445E7FC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7777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54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9BEB3CC-76AF-49FF-94C4-3A594C49201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4/2/2025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4/2/2025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511" name="Google Shape;511;p12"/>
          <p:cNvSpPr txBox="1">
            <a:spLocks noGrp="1"/>
          </p:cNvSpPr>
          <p:nvPr>
            <p:ph type="sldNum" idx="12"/>
          </p:nvPr>
        </p:nvSpPr>
        <p:spPr>
          <a:xfrm>
            <a:off x="8490504" y="4489800"/>
            <a:ext cx="653700" cy="6537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sp>
        <p:nvSpPr>
          <p:cNvPr id="253" name="Google Shape;253;p4"/>
          <p:cNvSpPr txBox="1">
            <a:spLocks noGrp="1"/>
          </p:cNvSpPr>
          <p:nvPr>
            <p:ph type="body" idx="1"/>
          </p:nvPr>
        </p:nvSpPr>
        <p:spPr>
          <a:xfrm>
            <a:off x="1699000" y="660475"/>
            <a:ext cx="5045400" cy="3829200"/>
          </a:xfrm>
          <a:prstGeom prst="rect">
            <a:avLst/>
          </a:prstGeom>
        </p:spPr>
        <p:txBody>
          <a:bodyPr spcFirstLastPara="1" wrap="square" lIns="0" tIns="0" rIns="0" bIns="0" anchor="t" anchorCtr="0">
            <a:noAutofit/>
          </a:bodyPr>
          <a:lstStyle>
            <a:lvl1pPr marL="457200" lvl="0" indent="-457200" rtl="0">
              <a:lnSpc>
                <a:spcPct val="100000"/>
              </a:lnSpc>
              <a:spcBef>
                <a:spcPts val="600"/>
              </a:spcBef>
              <a:spcAft>
                <a:spcPts val="0"/>
              </a:spcAft>
              <a:buClr>
                <a:schemeClr val="lt1"/>
              </a:buClr>
              <a:buSzPts val="3600"/>
              <a:buFont typeface="Barlow SemiBold"/>
              <a:buChar char="▪"/>
              <a:defRPr sz="3600">
                <a:latin typeface="Barlow SemiBold"/>
                <a:ea typeface="Barlow SemiBold"/>
                <a:cs typeface="Barlow SemiBold"/>
                <a:sym typeface="Barlow SemiBold"/>
              </a:defRPr>
            </a:lvl1pPr>
            <a:lvl2pPr marL="914400" lvl="1" indent="-457200" rtl="0">
              <a:lnSpc>
                <a:spcPct val="100000"/>
              </a:lnSpc>
              <a:spcBef>
                <a:spcPts val="0"/>
              </a:spcBef>
              <a:spcAft>
                <a:spcPts val="0"/>
              </a:spcAft>
              <a:buClr>
                <a:schemeClr val="lt1"/>
              </a:buClr>
              <a:buSzPts val="3600"/>
              <a:buFont typeface="Barlow SemiBold"/>
              <a:buChar char="▫"/>
              <a:defRPr sz="3600">
                <a:latin typeface="Barlow SemiBold"/>
                <a:ea typeface="Barlow SemiBold"/>
                <a:cs typeface="Barlow SemiBold"/>
                <a:sym typeface="Barlow SemiBold"/>
              </a:defRPr>
            </a:lvl2pPr>
            <a:lvl3pPr marL="1371600" lvl="2"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3pPr>
            <a:lvl4pPr marL="1828800" lvl="3"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4pPr>
            <a:lvl5pPr marL="2286000" lvl="4"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5pPr>
            <a:lvl6pPr marL="2743200" lvl="5"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6pPr>
            <a:lvl7pPr marL="3200400" lvl="6"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7pPr>
            <a:lvl8pPr marL="3657600" lvl="7"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8pPr>
            <a:lvl9pPr marL="4114800" lvl="8"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9pPr>
          </a:lstStyle>
          <a:p>
            <a:endParaRPr/>
          </a:p>
        </p:txBody>
      </p:sp>
      <p:sp>
        <p:nvSpPr>
          <p:cNvPr id="255" name="Google Shape;255;p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64ECF5-20D0-41D5-AD49-0BB54D680DD8}"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4/2/2025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4/2/2025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4/2/2025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4/2/2025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4/2/2025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eaLnBrk="1" latinLnBrk="0" hangingPunct="1"/>
            <a:fld id="{544213AF-26F6-41FA-8D85-E2C5388D6E58}" type="datetimeFigureOut">
              <a:rPr lang="en-US" smtClean="0"/>
              <a:pPr eaLnBrk="1" latinLnBrk="0" hangingPunct="1"/>
              <a:t>4/2/2025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4/2/2025</a:t>
            </a:fld>
            <a:endParaRPr lang="en-US">
              <a:solidFill>
                <a:schemeClr val="tx1"/>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4/2/2025</a:t>
            </a:fld>
            <a:endParaRPr lang="en-US" sz="1000" dirty="0">
              <a:solidFill>
                <a:schemeClr val="tx1"/>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6" r:id="rId13"/>
    <p:sldLayoutId id="2147483697" r:id="rId14"/>
  </p:sldLayoutIdLst>
  <p:transition>
    <p:fade thruBlk="1"/>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51738" y="1189182"/>
            <a:ext cx="1024775" cy="1272294"/>
          </a:xfrm>
          <a:prstGeom prst="rect">
            <a:avLst/>
          </a:prstGeom>
        </p:spPr>
      </p:pic>
      <p:grpSp>
        <p:nvGrpSpPr>
          <p:cNvPr id="3" name="Group 3"/>
          <p:cNvGrpSpPr/>
          <p:nvPr/>
        </p:nvGrpSpPr>
        <p:grpSpPr>
          <a:xfrm>
            <a:off x="0" y="3203454"/>
            <a:ext cx="9144000" cy="1940047"/>
            <a:chOff x="0" y="0"/>
            <a:chExt cx="4816593" cy="1021917"/>
          </a:xfrm>
        </p:grpSpPr>
        <p:sp>
          <p:nvSpPr>
            <p:cNvPr id="4" name="Freeform 4"/>
            <p:cNvSpPr/>
            <p:nvPr/>
          </p:nvSpPr>
          <p:spPr>
            <a:xfrm>
              <a:off x="0" y="0"/>
              <a:ext cx="4816592" cy="1021917"/>
            </a:xfrm>
            <a:custGeom>
              <a:avLst/>
              <a:gdLst/>
              <a:ahLst/>
              <a:cxnLst/>
              <a:rect l="l" t="t" r="r" b="b"/>
              <a:pathLst>
                <a:path w="4816592" h="1021917">
                  <a:moveTo>
                    <a:pt x="0" y="0"/>
                  </a:moveTo>
                  <a:lnTo>
                    <a:pt x="4816592" y="0"/>
                  </a:lnTo>
                  <a:lnTo>
                    <a:pt x="4816592" y="1021917"/>
                  </a:lnTo>
                  <a:lnTo>
                    <a:pt x="0" y="1021917"/>
                  </a:lnTo>
                  <a:close/>
                </a:path>
              </a:pathLst>
            </a:custGeom>
            <a:solidFill>
              <a:srgbClr val="F7CC73"/>
            </a:solidFill>
          </p:spPr>
          <p:txBody>
            <a:bodyPr/>
            <a:lstStyle/>
            <a:p>
              <a:endParaRPr lang="en-US" sz="700"/>
            </a:p>
          </p:txBody>
        </p:sp>
        <p:sp>
          <p:nvSpPr>
            <p:cNvPr id="5" name="TextBox 5"/>
            <p:cNvSpPr txBox="1"/>
            <p:nvPr/>
          </p:nvSpPr>
          <p:spPr>
            <a:xfrm>
              <a:off x="0" y="-38100"/>
              <a:ext cx="812800" cy="850900"/>
            </a:xfrm>
            <a:prstGeom prst="rect">
              <a:avLst/>
            </a:prstGeom>
          </p:spPr>
          <p:txBody>
            <a:bodyPr lIns="25400" tIns="25400" rIns="25400" bIns="25400" rtlCol="0" anchor="ctr"/>
            <a:lstStyle/>
            <a:p>
              <a:pPr algn="ctr">
                <a:lnSpc>
                  <a:spcPts val="1330"/>
                </a:lnSpc>
                <a:spcBef>
                  <a:spcPct val="0"/>
                </a:spcBef>
              </a:pPr>
              <a:endParaRPr sz="700"/>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4813" y="585737"/>
            <a:ext cx="6898237" cy="361890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2985" y="942534"/>
            <a:ext cx="921915" cy="926972"/>
          </a:xfrm>
          <a:prstGeom prst="rect">
            <a:avLst/>
          </a:prstGeom>
        </p:spPr>
      </p:pic>
      <p:grpSp>
        <p:nvGrpSpPr>
          <p:cNvPr id="8" name="Group 8"/>
          <p:cNvGrpSpPr/>
          <p:nvPr/>
        </p:nvGrpSpPr>
        <p:grpSpPr>
          <a:xfrm>
            <a:off x="-685917" y="-436763"/>
            <a:ext cx="10515833" cy="672019"/>
            <a:chOff x="0" y="0"/>
            <a:chExt cx="28042220" cy="1792049"/>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8321"/>
            <a:stretch>
              <a:fillRect/>
            </a:stretch>
          </p:blipFill>
          <p:spPr>
            <a:xfrm flipV="1">
              <a:off x="0" y="0"/>
              <a:ext cx="15104543" cy="1792049"/>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8321"/>
            <a:stretch>
              <a:fillRect/>
            </a:stretch>
          </p:blipFill>
          <p:spPr>
            <a:xfrm flipV="1">
              <a:off x="12937677" y="0"/>
              <a:ext cx="15104543" cy="1792049"/>
            </a:xfrm>
            <a:prstGeom prst="rect">
              <a:avLst/>
            </a:prstGeom>
          </p:spPr>
        </p:pic>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621395" y="4446823"/>
            <a:ext cx="4290189" cy="2332303"/>
          </a:xfrm>
          <a:prstGeom prst="rect">
            <a:avLst/>
          </a:prstGeom>
        </p:spPr>
      </p:pic>
      <p:pic>
        <p:nvPicPr>
          <p:cNvPr id="21" name="Picture 16">
            <a:extLst>
              <a:ext uri="{FF2B5EF4-FFF2-40B4-BE49-F238E27FC236}">
                <a16:creationId xmlns:a16="http://schemas.microsoft.com/office/drawing/2014/main" id="{E2083BDF-A63D-4D90-AAD5-AF39614FB3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64621" y="1085850"/>
            <a:ext cx="2672291" cy="5484180"/>
          </a:xfrm>
          <a:prstGeom prst="rect">
            <a:avLst/>
          </a:prstGeom>
        </p:spPr>
      </p:pic>
      <p:sp>
        <p:nvSpPr>
          <p:cNvPr id="23" name="TextBox 22">
            <a:extLst>
              <a:ext uri="{FF2B5EF4-FFF2-40B4-BE49-F238E27FC236}">
                <a16:creationId xmlns:a16="http://schemas.microsoft.com/office/drawing/2014/main" id="{1F944A62-FF35-44D3-919C-18E7599EAEB0}"/>
              </a:ext>
            </a:extLst>
          </p:cNvPr>
          <p:cNvSpPr txBox="1"/>
          <p:nvPr/>
        </p:nvSpPr>
        <p:spPr>
          <a:xfrm>
            <a:off x="1676400" y="1102106"/>
            <a:ext cx="5948456" cy="2544479"/>
          </a:xfrm>
          <a:prstGeom prst="rect">
            <a:avLst/>
          </a:prstGeom>
          <a:noFill/>
        </p:spPr>
        <p:txBody>
          <a:bodyPr wrap="square">
            <a:spAutoFit/>
          </a:bodyPr>
          <a:lstStyle/>
          <a:p>
            <a:pPr algn="ctr">
              <a:lnSpc>
                <a:spcPct val="150000"/>
              </a:lnSpc>
              <a:spcAft>
                <a:spcPts val="500"/>
              </a:spcAft>
            </a:pPr>
            <a:r>
              <a:rPr lang="en-US" sz="3500" b="1" dirty="0">
                <a:solidFill>
                  <a:schemeClr val="bg1"/>
                </a:solidFill>
                <a:latin typeface="Arial" panose="020B0604020202020204" pitchFamily="34" charset="0"/>
                <a:ea typeface="Calibri" panose="020F0502020204030204" pitchFamily="34" charset="0"/>
                <a:cs typeface="Arial" panose="020B0604020202020204" pitchFamily="34" charset="0"/>
              </a:rPr>
              <a:t>CHÀO MỪNG CÁC EM</a:t>
            </a:r>
          </a:p>
          <a:p>
            <a:pPr algn="ctr">
              <a:lnSpc>
                <a:spcPct val="150000"/>
              </a:lnSpc>
              <a:spcAft>
                <a:spcPts val="500"/>
              </a:spcAft>
            </a:pPr>
            <a:r>
              <a:rPr lang="en-US" sz="3500" b="1" dirty="0">
                <a:solidFill>
                  <a:schemeClr val="bg1"/>
                </a:solidFill>
                <a:latin typeface="Arial" panose="020B0604020202020204" pitchFamily="34" charset="0"/>
                <a:ea typeface="Calibri" panose="020F0502020204030204" pitchFamily="34" charset="0"/>
                <a:cs typeface="Arial" panose="020B0604020202020204" pitchFamily="34" charset="0"/>
              </a:rPr>
              <a:t>ĐÃ ĐẾN VỚI BÀI HỌC </a:t>
            </a:r>
          </a:p>
          <a:p>
            <a:pPr algn="ctr">
              <a:lnSpc>
                <a:spcPct val="150000"/>
              </a:lnSpc>
              <a:spcAft>
                <a:spcPts val="500"/>
              </a:spcAft>
            </a:pPr>
            <a:r>
              <a:rPr lang="en-US" sz="3500" b="1">
                <a:solidFill>
                  <a:schemeClr val="bg1"/>
                </a:solidFill>
                <a:latin typeface="Arial" panose="020B0604020202020204" pitchFamily="34" charset="0"/>
                <a:ea typeface="Calibri" panose="020F0502020204030204" pitchFamily="34" charset="0"/>
                <a:cs typeface="Arial" panose="020B0604020202020204" pitchFamily="34" charset="0"/>
              </a:rPr>
              <a:t>HÔM NAY!</a:t>
            </a:r>
            <a:endParaRPr lang="en-US" sz="3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2">
            <a:extLst>
              <a:ext uri="{FF2B5EF4-FFF2-40B4-BE49-F238E27FC236}">
                <a16:creationId xmlns:a16="http://schemas.microsoft.com/office/drawing/2014/main" id="{2F439E8E-597B-4B6E-B899-27BB81A28C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810500" y="3706147"/>
            <a:ext cx="751608" cy="740676"/>
          </a:xfrm>
          <a:prstGeom prst="rect">
            <a:avLst/>
          </a:prstGeom>
        </p:spPr>
      </p:pic>
      <p:pic>
        <p:nvPicPr>
          <p:cNvPr id="25" name="Picture 9">
            <a:extLst>
              <a:ext uri="{FF2B5EF4-FFF2-40B4-BE49-F238E27FC236}">
                <a16:creationId xmlns:a16="http://schemas.microsoft.com/office/drawing/2014/main" id="{6A7CB8BA-A5C7-424B-ACA0-5098C1B3B15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586725" y="3438448"/>
            <a:ext cx="437820" cy="1000731"/>
          </a:xfrm>
          <a:prstGeom prst="rect">
            <a:avLst/>
          </a:prstGeom>
        </p:spPr>
      </p:pic>
      <p:sp>
        <p:nvSpPr>
          <p:cNvPr id="12" name="TextBox 1">
            <a:extLst>
              <a:ext uri="{FF2B5EF4-FFF2-40B4-BE49-F238E27FC236}">
                <a16:creationId xmlns:a16="http://schemas.microsoft.com/office/drawing/2014/main" id="{623C3D7E-8859-8404-C66F-0343FCA74A0A}"/>
              </a:ext>
            </a:extLst>
          </p:cNvPr>
          <p:cNvSpPr txBox="1">
            <a:spLocks noChangeArrowheads="1"/>
          </p:cNvSpPr>
          <p:nvPr/>
        </p:nvSpPr>
        <p:spPr bwMode="auto">
          <a:xfrm>
            <a:off x="2614612" y="225831"/>
            <a:ext cx="39147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TRƯỜNG THCS MINH ĐỨC</a:t>
            </a:r>
          </a:p>
        </p:txBody>
      </p:sp>
      <p:sp>
        <p:nvSpPr>
          <p:cNvPr id="13" name="Rectangle 12">
            <a:extLst>
              <a:ext uri="{FF2B5EF4-FFF2-40B4-BE49-F238E27FC236}">
                <a16:creationId xmlns:a16="http://schemas.microsoft.com/office/drawing/2014/main" id="{6EC8F067-6CB0-65BD-FCDD-F20FF84BF6B8}"/>
              </a:ext>
            </a:extLst>
          </p:cNvPr>
          <p:cNvSpPr/>
          <p:nvPr/>
        </p:nvSpPr>
        <p:spPr>
          <a:xfrm>
            <a:off x="878853" y="4023680"/>
            <a:ext cx="4035029" cy="461665"/>
          </a:xfrm>
          <a:prstGeom prst="rect">
            <a:avLst/>
          </a:prstGeom>
        </p:spPr>
        <p:txBody>
          <a:bodyPr>
            <a:spAutoFit/>
          </a:bodyPr>
          <a:lstStyle/>
          <a:p>
            <a:pPr algn="ctr" eaLnBrk="1" hangingPunct="1">
              <a:spcBef>
                <a:spcPct val="50000"/>
              </a:spcBef>
              <a:defRPr/>
            </a:pPr>
            <a:r>
              <a:rPr lang="en-US" sz="2400" b="1" dirty="0">
                <a:solidFill>
                  <a:srgbClr val="FF0000"/>
                </a:solidFill>
                <a:effectLst>
                  <a:outerShdw blurRad="38100" dist="38100" dir="2700000" algn="tl">
                    <a:srgbClr val="C0C0C0"/>
                  </a:outerShdw>
                </a:effectLst>
                <a:cs typeface="Times New Roman" pitchFamily="18" charset="0"/>
              </a:rPr>
              <a:t>MÔN: </a:t>
            </a:r>
            <a:r>
              <a:rPr lang="en-US" sz="2400" b="1">
                <a:solidFill>
                  <a:srgbClr val="FF0000"/>
                </a:solidFill>
                <a:effectLst>
                  <a:outerShdw blurRad="38100" dist="38100" dir="2700000" algn="tl">
                    <a:srgbClr val="C0C0C0"/>
                  </a:outerShdw>
                </a:effectLst>
                <a:cs typeface="Times New Roman" pitchFamily="18" charset="0"/>
              </a:rPr>
              <a:t>KHTN </a:t>
            </a:r>
            <a:r>
              <a:rPr lang="en-US" sz="2400" b="1" dirty="0">
                <a:solidFill>
                  <a:srgbClr val="FF0000"/>
                </a:solidFill>
                <a:effectLst>
                  <a:outerShdw blurRad="38100" dist="38100" dir="2700000" algn="tl">
                    <a:srgbClr val="C0C0C0"/>
                  </a:outerShdw>
                </a:effectLst>
                <a:cs typeface="Times New Roman" pitchFamily="18" charset="0"/>
              </a:rPr>
              <a:t>7</a:t>
            </a:r>
          </a:p>
        </p:txBody>
      </p:sp>
      <p:sp>
        <p:nvSpPr>
          <p:cNvPr id="14" name="Text Box 14">
            <a:extLst>
              <a:ext uri="{FF2B5EF4-FFF2-40B4-BE49-F238E27FC236}">
                <a16:creationId xmlns:a16="http://schemas.microsoft.com/office/drawing/2014/main" id="{C067AF03-59DD-B1C9-16BF-9364C67F3575}"/>
              </a:ext>
            </a:extLst>
          </p:cNvPr>
          <p:cNvSpPr txBox="1">
            <a:spLocks noChangeArrowheads="1"/>
          </p:cNvSpPr>
          <p:nvPr/>
        </p:nvSpPr>
        <p:spPr bwMode="auto">
          <a:xfrm>
            <a:off x="803994" y="4403600"/>
            <a:ext cx="4535091"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025" b="1" dirty="0" err="1">
                <a:solidFill>
                  <a:srgbClr val="FF0000"/>
                </a:solidFill>
                <a:effectLst>
                  <a:outerShdw blurRad="38100" dist="38100" dir="2700000" algn="tl">
                    <a:srgbClr val="C0C0C0"/>
                  </a:outerShdw>
                </a:effectLst>
                <a:cs typeface="Times New Roman" pitchFamily="18" charset="0"/>
              </a:rPr>
              <a:t>Giáo</a:t>
            </a:r>
            <a:r>
              <a:rPr lang="en-US" sz="2025" b="1" dirty="0">
                <a:solidFill>
                  <a:srgbClr val="FF0000"/>
                </a:solidFill>
                <a:effectLst>
                  <a:outerShdw blurRad="38100" dist="38100" dir="2700000" algn="tl">
                    <a:srgbClr val="C0C0C0"/>
                  </a:outerShdw>
                </a:effectLst>
                <a:cs typeface="Times New Roman" pitchFamily="18" charset="0"/>
              </a:rPr>
              <a:t> </a:t>
            </a:r>
            <a:r>
              <a:rPr lang="en-US" sz="2025" b="1" dirty="0" err="1">
                <a:solidFill>
                  <a:srgbClr val="FF0000"/>
                </a:solidFill>
                <a:effectLst>
                  <a:outerShdw blurRad="38100" dist="38100" dir="2700000" algn="tl">
                    <a:srgbClr val="C0C0C0"/>
                  </a:outerShdw>
                </a:effectLst>
                <a:cs typeface="Times New Roman" pitchFamily="18" charset="0"/>
              </a:rPr>
              <a:t>viên</a:t>
            </a:r>
            <a:r>
              <a:rPr lang="en-US" sz="2025" b="1" dirty="0">
                <a:solidFill>
                  <a:srgbClr val="FF0000"/>
                </a:solidFill>
                <a:effectLst>
                  <a:outerShdw blurRad="38100" dist="38100" dir="2700000" algn="tl">
                    <a:srgbClr val="C0C0C0"/>
                  </a:outerShdw>
                </a:effectLst>
                <a:cs typeface="Times New Roman" pitchFamily="18" charset="0"/>
              </a:rPr>
              <a:t>: </a:t>
            </a:r>
            <a:r>
              <a:rPr lang="en-US" sz="2025" b="1" dirty="0" err="1">
                <a:solidFill>
                  <a:srgbClr val="FF0000"/>
                </a:solidFill>
                <a:effectLst>
                  <a:outerShdw blurRad="38100" dist="38100" dir="2700000" algn="tl">
                    <a:srgbClr val="C0C0C0"/>
                  </a:outerShdw>
                </a:effectLst>
                <a:cs typeface="Times New Roman" pitchFamily="18" charset="0"/>
              </a:rPr>
              <a:t>Vũ</a:t>
            </a:r>
            <a:r>
              <a:rPr lang="en-US" sz="2025" b="1" dirty="0">
                <a:solidFill>
                  <a:srgbClr val="FF0000"/>
                </a:solidFill>
                <a:effectLst>
                  <a:outerShdw blurRad="38100" dist="38100" dir="2700000" algn="tl">
                    <a:srgbClr val="C0C0C0"/>
                  </a:outerShdw>
                </a:effectLst>
                <a:cs typeface="Times New Roman" pitchFamily="18" charset="0"/>
              </a:rPr>
              <a:t> </a:t>
            </a:r>
            <a:r>
              <a:rPr lang="en-US" sz="2025" b="1" dirty="0" err="1">
                <a:solidFill>
                  <a:srgbClr val="FF0000"/>
                </a:solidFill>
                <a:effectLst>
                  <a:outerShdw blurRad="38100" dist="38100" dir="2700000" algn="tl">
                    <a:srgbClr val="C0C0C0"/>
                  </a:outerShdw>
                </a:effectLst>
                <a:cs typeface="Times New Roman" pitchFamily="18" charset="0"/>
              </a:rPr>
              <a:t>Thị</a:t>
            </a:r>
            <a:r>
              <a:rPr lang="en-US" sz="2025" b="1" dirty="0">
                <a:solidFill>
                  <a:srgbClr val="FF0000"/>
                </a:solidFill>
                <a:effectLst>
                  <a:outerShdw blurRad="38100" dist="38100" dir="2700000" algn="tl">
                    <a:srgbClr val="C0C0C0"/>
                  </a:outerShdw>
                </a:effectLst>
                <a:cs typeface="Times New Roman" pitchFamily="18" charset="0"/>
              </a:rPr>
              <a:t> </a:t>
            </a:r>
            <a:r>
              <a:rPr lang="en-US" sz="2025" b="1" dirty="0" err="1">
                <a:solidFill>
                  <a:srgbClr val="FF0000"/>
                </a:solidFill>
                <a:effectLst>
                  <a:outerShdw blurRad="38100" dist="38100" dir="2700000" algn="tl">
                    <a:srgbClr val="C0C0C0"/>
                  </a:outerShdw>
                </a:effectLst>
                <a:cs typeface="Times New Roman" pitchFamily="18" charset="0"/>
              </a:rPr>
              <a:t>Thuý</a:t>
            </a:r>
            <a:endParaRPr lang="en-US" sz="2025" b="1" dirty="0">
              <a:solidFill>
                <a:srgbClr val="FF0000"/>
              </a:solidFill>
              <a:effectLst>
                <a:outerShdw blurRad="38100" dist="38100" dir="2700000" algn="tl">
                  <a:srgbClr val="C0C0C0"/>
                </a:outerShdw>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Hình ảnh 11">
            <a:extLst>
              <a:ext uri="{FF2B5EF4-FFF2-40B4-BE49-F238E27FC236}">
                <a16:creationId xmlns:a16="http://schemas.microsoft.com/office/drawing/2014/main" id="{9E39CA12-B76C-43CA-4261-3361ECF3C4E9}"/>
              </a:ext>
            </a:extLst>
          </p:cNvPr>
          <p:cNvPicPr>
            <a:picLocks noChangeAspect="1"/>
          </p:cNvPicPr>
          <p:nvPr/>
        </p:nvPicPr>
        <p:blipFill rotWithShape="1">
          <a:blip r:embed="rId2"/>
          <a:srcRect t="23771" b="42672"/>
          <a:stretch/>
        </p:blipFill>
        <p:spPr>
          <a:xfrm>
            <a:off x="104780" y="115165"/>
            <a:ext cx="4499289" cy="2456586"/>
          </a:xfrm>
          <a:prstGeom prst="rect">
            <a:avLst/>
          </a:prstGeom>
        </p:spPr>
      </p:pic>
      <p:sp>
        <p:nvSpPr>
          <p:cNvPr id="13" name="Hộp Văn bản 12">
            <a:extLst>
              <a:ext uri="{FF2B5EF4-FFF2-40B4-BE49-F238E27FC236}">
                <a16:creationId xmlns:a16="http://schemas.microsoft.com/office/drawing/2014/main" id="{1D5CC747-C651-199D-B3D5-4DD009B66AB9}"/>
              </a:ext>
            </a:extLst>
          </p:cNvPr>
          <p:cNvSpPr txBox="1"/>
          <p:nvPr/>
        </p:nvSpPr>
        <p:spPr>
          <a:xfrm>
            <a:off x="0" y="3360599"/>
            <a:ext cx="8761530" cy="1785104"/>
          </a:xfrm>
          <a:prstGeom prst="rect">
            <a:avLst/>
          </a:prstGeom>
          <a:solidFill>
            <a:schemeClr val="bg1"/>
          </a:solidFill>
        </p:spPr>
        <p:txBody>
          <a:bodyPr wrap="square">
            <a:spAutoFit/>
          </a:bodyPr>
          <a:lstStyle/>
          <a:p>
            <a:pPr algn="just"/>
            <a:r>
              <a:rPr lang="en-GB" sz="2200" b="1" u="sng">
                <a:latin typeface="Times New Roman" panose="02020603050405020304" pitchFamily="18" charset="0"/>
                <a:ea typeface="Calibri" panose="020F0502020204030204" pitchFamily="34" charset="0"/>
                <a:cs typeface="Times New Roman" panose="02020603050405020304" pitchFamily="18" charset="0"/>
              </a:rPr>
              <a:t>Câu 3. </a:t>
            </a:r>
          </a:p>
          <a:p>
            <a:pPr algn="just"/>
            <a:r>
              <a:rPr lang="en-GB" sz="2200">
                <a:latin typeface="Times New Roman" panose="02020603050405020304" pitchFamily="18" charset="0"/>
                <a:ea typeface="Calibri" panose="020F0502020204030204" pitchFamily="34" charset="0"/>
                <a:cs typeface="Times New Roman" panose="02020603050405020304" pitchFamily="18" charset="0"/>
              </a:rPr>
              <a:t>1. Lượng nước do rễ hấp thụ có được cây sử dụng hết không?</a:t>
            </a:r>
            <a:endParaRPr lang="en-US" sz="220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200">
                <a:latin typeface="Times New Roman" panose="02020603050405020304" pitchFamily="18" charset="0"/>
                <a:ea typeface="Calibri" panose="020F0502020204030204" pitchFamily="34" charset="0"/>
                <a:cs typeface="Times New Roman" panose="02020603050405020304" pitchFamily="18" charset="0"/>
              </a:rPr>
              <a:t>2. Quan sát, phân tích hình 25.4 và cho biết cấu tạo và hoạt động của tế bào khí khổng như thế nào để phù hợp với hoạt động thoát hơi nước?</a:t>
            </a:r>
          </a:p>
          <a:p>
            <a:pPr algn="just"/>
            <a:r>
              <a:rPr lang="en-GB" sz="2200">
                <a:latin typeface="Times New Roman" panose="02020603050405020304" pitchFamily="18" charset="0"/>
                <a:cs typeface="Times New Roman" panose="02020603050405020304" pitchFamily="18" charset="0"/>
              </a:rPr>
              <a:t>3. Việc thoát hơi nước có ý nghĩa như thế nào đối với cây?</a:t>
            </a:r>
            <a:endParaRPr lang="en-US" sz="2200"/>
          </a:p>
        </p:txBody>
      </p:sp>
      <p:sp>
        <p:nvSpPr>
          <p:cNvPr id="14" name="Rectangle 3">
            <a:extLst>
              <a:ext uri="{FF2B5EF4-FFF2-40B4-BE49-F238E27FC236}">
                <a16:creationId xmlns:a16="http://schemas.microsoft.com/office/drawing/2014/main" id="{2CB33FD4-48C3-8B8C-A22B-4D42ED9B0E51}"/>
              </a:ext>
            </a:extLst>
          </p:cNvPr>
          <p:cNvSpPr/>
          <p:nvPr/>
        </p:nvSpPr>
        <p:spPr>
          <a:xfrm>
            <a:off x="4641593" y="0"/>
            <a:ext cx="3739792" cy="1015663"/>
          </a:xfrm>
          <a:prstGeom prst="rect">
            <a:avLst/>
          </a:prstGeom>
        </p:spPr>
        <p:txBody>
          <a:bodyPr wrap="square">
            <a:spAutoFit/>
          </a:bodyPr>
          <a:lstStyle/>
          <a:p>
            <a:pPr algn="just"/>
            <a:r>
              <a:rPr lang="en-US"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Cây không sử dụng hết.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lớn</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rễ</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hút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7">
            <a:extLst>
              <a:ext uri="{FF2B5EF4-FFF2-40B4-BE49-F238E27FC236}">
                <a16:creationId xmlns:a16="http://schemas.microsoft.com/office/drawing/2014/main" id="{A6DBCE0D-D95D-FF64-424E-BD722B111733}"/>
              </a:ext>
            </a:extLst>
          </p:cNvPr>
          <p:cNvSpPr/>
          <p:nvPr/>
        </p:nvSpPr>
        <p:spPr>
          <a:xfrm>
            <a:off x="4641593" y="980778"/>
            <a:ext cx="4119937" cy="1631216"/>
          </a:xfrm>
          <a:prstGeom prst="rect">
            <a:avLst/>
          </a:prstGeom>
        </p:spPr>
        <p:txBody>
          <a:bodyPr wrap="square">
            <a:spAutoFit/>
          </a:bodyPr>
          <a:lstStyle/>
          <a:p>
            <a:pPr algn="just"/>
            <a:r>
              <a:rPr lang="en-US"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 Hoạt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no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lỗ</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nhiều</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ít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thì</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lỗ</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ít</a:t>
            </a:r>
            <a:endPar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8">
            <a:extLst>
              <a:ext uri="{FF2B5EF4-FFF2-40B4-BE49-F238E27FC236}">
                <a16:creationId xmlns:a16="http://schemas.microsoft.com/office/drawing/2014/main" id="{1B30CBAA-5650-FDBF-BB58-B29895138980}"/>
              </a:ext>
            </a:extLst>
          </p:cNvPr>
          <p:cNvSpPr/>
          <p:nvPr/>
        </p:nvSpPr>
        <p:spPr>
          <a:xfrm>
            <a:off x="4641593" y="2544990"/>
            <a:ext cx="4434243" cy="1631216"/>
          </a:xfrm>
          <a:prstGeom prst="rect">
            <a:avLst/>
          </a:prstGeom>
          <a:solidFill>
            <a:schemeClr val="bg1"/>
          </a:solidFill>
        </p:spPr>
        <p:txBody>
          <a:bodyPr wrap="square">
            <a:spAutoFit/>
          </a:bodyPr>
          <a:lstStyle/>
          <a:p>
            <a:pPr algn="just"/>
            <a:r>
              <a:rPr lang="en-US"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 Ý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gỗ</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nóng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CO</a:t>
            </a:r>
            <a:r>
              <a:rPr lang="en-US" sz="20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vào</a:t>
            </a:r>
            <a:endParaRPr lang="en-US" sz="2000" dirty="0">
              <a:solidFill>
                <a:srgbClr val="0000CC"/>
              </a:solidFill>
              <a:latin typeface="Times New Roman" panose="02020603050405020304" pitchFamily="18" charset="0"/>
              <a:cs typeface="Times New Roman" panose="02020603050405020304" pitchFamily="18" charset="0"/>
            </a:endParaRPr>
          </a:p>
        </p:txBody>
      </p:sp>
      <p:pic>
        <p:nvPicPr>
          <p:cNvPr id="17" name="Picture 2">
            <a:extLst>
              <a:ext uri="{FF2B5EF4-FFF2-40B4-BE49-F238E27FC236}">
                <a16:creationId xmlns:a16="http://schemas.microsoft.com/office/drawing/2014/main" id="{B6D79E98-38ED-92F1-2FF3-2071E1149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92253" cy="274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a:extLst>
              <a:ext uri="{FF2B5EF4-FFF2-40B4-BE49-F238E27FC236}">
                <a16:creationId xmlns:a16="http://schemas.microsoft.com/office/drawing/2014/main" id="{AF254B23-78D4-08A9-C1C8-43DB43664926}"/>
              </a:ext>
            </a:extLst>
          </p:cNvPr>
          <p:cNvSpPr/>
          <p:nvPr/>
        </p:nvSpPr>
        <p:spPr>
          <a:xfrm>
            <a:off x="4169277" y="869127"/>
            <a:ext cx="4592253" cy="21819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340" marR="0" indent="351790" algn="just">
              <a:lnSpc>
                <a:spcPct val="115000"/>
              </a:lnSpc>
              <a:spcBef>
                <a:spcPts val="0"/>
              </a:spcBef>
              <a:spcAft>
                <a:spcPts val="0"/>
              </a:spcAft>
              <a:tabLst>
                <a:tab pos="180340" algn="l"/>
              </a:tabLst>
            </a:pPr>
            <a:endParaRPr lang="en-US" sz="2400" dirty="0">
              <a:solidFill>
                <a:srgbClr val="FF0000"/>
              </a:solidFill>
              <a:latin typeface="Times New Roman" panose="02020603050405020304" pitchFamily="18" charset="0"/>
              <a:ea typeface="DengXian"/>
            </a:endParaRPr>
          </a:p>
          <a:p>
            <a:pPr marL="180340" marR="0" indent="351790" algn="just">
              <a:lnSpc>
                <a:spcPct val="115000"/>
              </a:lnSpc>
              <a:spcBef>
                <a:spcPts val="0"/>
              </a:spcBef>
              <a:spcAft>
                <a:spcPts val="0"/>
              </a:spcAft>
              <a:tabLst>
                <a:tab pos="180340" algn="l"/>
              </a:tabLst>
            </a:pPr>
            <a:r>
              <a:rPr lang="vi-VN"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Khi</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tế</a:t>
            </a:r>
            <a:r>
              <a:rPr lang="en-US" sz="2400" dirty="0">
                <a:solidFill>
                  <a:srgbClr val="FF0000"/>
                </a:solidFill>
                <a:latin typeface="Times New Roman" panose="02020603050405020304" pitchFamily="18" charset="0"/>
                <a:ea typeface="DengXian"/>
              </a:rPr>
              <a:t> </a:t>
            </a:r>
            <a:r>
              <a:rPr lang="en-US" sz="2400" err="1">
                <a:solidFill>
                  <a:srgbClr val="FF0000"/>
                </a:solidFill>
                <a:latin typeface="Times New Roman" panose="02020603050405020304" pitchFamily="18" charset="0"/>
                <a:ea typeface="DengXian"/>
              </a:rPr>
              <a:t>bào</a:t>
            </a:r>
            <a:r>
              <a:rPr lang="en-US" sz="2400">
                <a:solidFill>
                  <a:srgbClr val="FF0000"/>
                </a:solidFill>
                <a:latin typeface="Times New Roman" panose="02020603050405020304" pitchFamily="18" charset="0"/>
                <a:ea typeface="DengXian"/>
              </a:rPr>
              <a:t> no </a:t>
            </a:r>
            <a:r>
              <a:rPr lang="en-US" sz="2400" dirty="0" err="1">
                <a:solidFill>
                  <a:srgbClr val="FF0000"/>
                </a:solidFill>
                <a:latin typeface="Times New Roman" panose="02020603050405020304" pitchFamily="18" charset="0"/>
                <a:ea typeface="DengXian"/>
              </a:rPr>
              <a:t>nước</a:t>
            </a:r>
            <a:r>
              <a:rPr lang="en-US" sz="2400" dirty="0">
                <a:solidFill>
                  <a:srgbClr val="FF0000"/>
                </a:solidFill>
                <a:latin typeface="Times New Roman" panose="02020603050405020304" pitchFamily="18" charset="0"/>
                <a:ea typeface="DengXian"/>
              </a:rPr>
              <a:t>, </a:t>
            </a:r>
            <a:r>
              <a:rPr lang="en-US" sz="2400" err="1">
                <a:solidFill>
                  <a:srgbClr val="FF0000"/>
                </a:solidFill>
                <a:latin typeface="Times New Roman" panose="02020603050405020304" pitchFamily="18" charset="0"/>
                <a:ea typeface="DengXian"/>
              </a:rPr>
              <a:t>thành</a:t>
            </a:r>
            <a:r>
              <a:rPr lang="en-US" sz="2400">
                <a:solidFill>
                  <a:srgbClr val="FF0000"/>
                </a:solidFill>
                <a:latin typeface="Times New Roman" panose="02020603050405020304" pitchFamily="18" charset="0"/>
                <a:ea typeface="DengXian"/>
              </a:rPr>
              <a:t> tế bào cong </a:t>
            </a:r>
            <a:r>
              <a:rPr lang="en-US" sz="2400">
                <a:solidFill>
                  <a:srgbClr val="FF0000"/>
                </a:solidFill>
                <a:latin typeface="Times New Roman" panose="02020603050405020304" pitchFamily="18" charset="0"/>
                <a:ea typeface="DengXian"/>
                <a:sym typeface="Wingdings" panose="05000000000000000000" pitchFamily="2" charset="2"/>
              </a:rPr>
              <a:t></a:t>
            </a:r>
            <a:r>
              <a:rPr lang="en-US" sz="2400">
                <a:solidFill>
                  <a:srgbClr val="FF0000"/>
                </a:solidFill>
                <a:latin typeface="Times New Roman" panose="02020603050405020304" pitchFamily="18" charset="0"/>
                <a:ea typeface="DengXian"/>
              </a:rPr>
              <a:t>làm </a:t>
            </a:r>
            <a:r>
              <a:rPr lang="en-US" sz="2400" dirty="0" err="1">
                <a:solidFill>
                  <a:srgbClr val="FF0000"/>
                </a:solidFill>
                <a:latin typeface="Times New Roman" panose="02020603050405020304" pitchFamily="18" charset="0"/>
                <a:ea typeface="DengXian"/>
              </a:rPr>
              <a:t>khí</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khổng</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mở</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khi</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mất</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nước</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thành</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tế</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bào</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duỗi</a:t>
            </a:r>
            <a:r>
              <a:rPr lang="en-US" sz="2400" dirty="0">
                <a:solidFill>
                  <a:srgbClr val="FF0000"/>
                </a:solidFill>
                <a:latin typeface="Times New Roman" panose="02020603050405020304" pitchFamily="18" charset="0"/>
                <a:ea typeface="DengXian"/>
              </a:rPr>
              <a:t> </a:t>
            </a:r>
            <a:r>
              <a:rPr lang="en-US" sz="2400" err="1">
                <a:solidFill>
                  <a:srgbClr val="FF0000"/>
                </a:solidFill>
                <a:latin typeface="Times New Roman" panose="02020603050405020304" pitchFamily="18" charset="0"/>
                <a:ea typeface="DengXian"/>
              </a:rPr>
              <a:t>thẳng</a:t>
            </a:r>
            <a:r>
              <a:rPr lang="en-US" sz="2400">
                <a:solidFill>
                  <a:srgbClr val="FF0000"/>
                </a:solidFill>
                <a:latin typeface="Times New Roman" panose="02020603050405020304" pitchFamily="18" charset="0"/>
                <a:ea typeface="DengXian"/>
              </a:rPr>
              <a:t> </a:t>
            </a:r>
            <a:r>
              <a:rPr lang="en-US" sz="2400">
                <a:solidFill>
                  <a:srgbClr val="FF0000"/>
                </a:solidFill>
                <a:latin typeface="Times New Roman" panose="02020603050405020304" pitchFamily="18" charset="0"/>
                <a:ea typeface="DengXian"/>
                <a:sym typeface="Wingdings" panose="05000000000000000000" pitchFamily="2" charset="2"/>
              </a:rPr>
              <a:t></a:t>
            </a:r>
            <a:r>
              <a:rPr lang="en-US" sz="2400">
                <a:solidFill>
                  <a:srgbClr val="FF0000"/>
                </a:solidFill>
                <a:latin typeface="Times New Roman" panose="02020603050405020304" pitchFamily="18" charset="0"/>
                <a:ea typeface="DengXian"/>
              </a:rPr>
              <a:t>làm </a:t>
            </a:r>
            <a:r>
              <a:rPr lang="en-US" sz="2400" dirty="0" err="1">
                <a:solidFill>
                  <a:srgbClr val="FF0000"/>
                </a:solidFill>
                <a:latin typeface="Times New Roman" panose="02020603050405020304" pitchFamily="18" charset="0"/>
                <a:ea typeface="DengXian"/>
              </a:rPr>
              <a:t>khí</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khổng</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đóng</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lại</a:t>
            </a:r>
            <a:r>
              <a:rPr lang="en-US" sz="2400" dirty="0">
                <a:solidFill>
                  <a:srgbClr val="FF0000"/>
                </a:solidFill>
                <a:latin typeface="Times New Roman" panose="02020603050405020304" pitchFamily="18" charset="0"/>
                <a:ea typeface="DengXian"/>
              </a:rPr>
              <a:t>.</a:t>
            </a:r>
          </a:p>
        </p:txBody>
      </p:sp>
    </p:spTree>
    <p:extLst>
      <p:ext uri="{BB962C8B-B14F-4D97-AF65-F5344CB8AC3E}">
        <p14:creationId xmlns:p14="http://schemas.microsoft.com/office/powerpoint/2010/main" val="32361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nodeType="clickEffect">
                                  <p:stCondLst>
                                    <p:cond delay="0"/>
                                  </p:stCondLst>
                                  <p:childTnLst>
                                    <p:animEffect transition="out" filter="checkerboard(across)">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8504254" y="4150753"/>
            <a:ext cx="653700" cy="653700"/>
          </a:xfrm>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2" name="Rectangle 1"/>
          <p:cNvSpPr/>
          <p:nvPr/>
        </p:nvSpPr>
        <p:spPr>
          <a:xfrm>
            <a:off x="41062" y="-59821"/>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6968" y="609193"/>
            <a:ext cx="4146281"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571999" y="616342"/>
            <a:ext cx="4497210"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chứng</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minh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a:off x="4354499" y="931866"/>
            <a:ext cx="21645" cy="377659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049" y="1382375"/>
            <a:ext cx="4221273" cy="1477328"/>
          </a:xfrm>
          <a:prstGeom prst="rect">
            <a:avLst/>
          </a:prstGeom>
        </p:spPr>
        <p:txBody>
          <a:bodyPr wrap="square">
            <a:spAutoFit/>
          </a:bodyPr>
          <a:lstStyle/>
          <a:p>
            <a:pPr algn="just"/>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uống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sạch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lọ</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xanh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mêtylen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fucshin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kiềm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thay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sting)),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tây</a:t>
            </a:r>
            <a:r>
              <a:rPr lang="en-GB"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5322" y="1342837"/>
            <a:ext cx="4741282" cy="1477328"/>
          </a:xfrm>
          <a:prstGeom prst="rect">
            <a:avLst/>
          </a:prstGeom>
        </p:spPr>
        <p:txBody>
          <a:bodyPr wrap="square">
            <a:spAutoFit/>
          </a:bodyPr>
          <a:lstStyle/>
          <a:p>
            <a:pPr algn="just"/>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18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túi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nilong</a:t>
            </a:r>
            <a:r>
              <a:rPr lang="en-GB" sz="1800" dirty="0">
                <a:latin typeface="Times New Roman" panose="02020603050405020304" pitchFamily="18" charset="0"/>
                <a:ea typeface="Calibri" panose="020F0502020204030204" pitchFamily="34" charset="0"/>
                <a:cs typeface="Times New Roman" panose="02020603050405020304" pitchFamily="18" charset="0"/>
              </a:rPr>
              <a:t> to,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chậu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bình</a:t>
            </a:r>
            <a:r>
              <a:rPr lang="en-GB" sz="1800" dirty="0">
                <a:latin typeface="Times New Roman" panose="02020603050405020304" pitchFamily="18" charset="0"/>
                <a:ea typeface="Calibri" panose="020F0502020204030204" pitchFamily="34" charset="0"/>
                <a:cs typeface="Times New Roman" panose="02020603050405020304" pitchFamily="18" charset="0"/>
              </a:rPr>
              <a:t> tam </a:t>
            </a:r>
            <a:r>
              <a:rPr lang="en-GB" sz="1800" dirty="0" err="1">
                <a:latin typeface="Times New Roman" panose="02020603050405020304" pitchFamily="18" charset="0"/>
                <a:ea typeface="Calibri" panose="020F0502020204030204" pitchFamily="34" charset="0"/>
                <a:cs typeface="Times New Roman" panose="02020603050405020304" pitchFamily="18" charset="0"/>
              </a:rPr>
              <a:t>giác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dầu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ăn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kéo</a:t>
            </a:r>
            <a:r>
              <a:rPr lang="en-GB" sz="1800" dirty="0">
                <a:latin typeface="Times New Roman" panose="02020603050405020304" pitchFamily="18" charset="0"/>
                <a:ea typeface="Calibri" panose="020F0502020204030204" pitchFamily="34" charset="0"/>
                <a:cs typeface="Times New Roman" panose="02020603050405020304" pitchFamily="18" charset="0"/>
              </a:rPr>
              <a:t>,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còn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kích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cỡ</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 GV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thăng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quả</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5647"/>
            <a:ext cx="2231146" cy="1984288"/>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08" y="3016406"/>
            <a:ext cx="2194391" cy="179070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776" y="2924755"/>
            <a:ext cx="1965847" cy="18796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604" y="2924755"/>
            <a:ext cx="2190521" cy="1880210"/>
          </a:xfrm>
          <a:prstGeom prst="rect">
            <a:avLst/>
          </a:prstGeom>
        </p:spPr>
      </p:pic>
    </p:spTree>
    <p:extLst>
      <p:ext uri="{BB962C8B-B14F-4D97-AF65-F5344CB8AC3E}">
        <p14:creationId xmlns:p14="http://schemas.microsoft.com/office/powerpoint/2010/main" val="3804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68" y="361092"/>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32188993"/>
              </p:ext>
            </p:extLst>
          </p:nvPr>
        </p:nvGraphicFramePr>
        <p:xfrm>
          <a:off x="4246325" y="1309332"/>
          <a:ext cx="3911356" cy="3314039"/>
        </p:xfrm>
        <a:graphic>
          <a:graphicData uri="http://schemas.openxmlformats.org/drawingml/2006/table">
            <a:tbl>
              <a:tblPr firstRow="1" firstCol="1" bandRow="1"/>
              <a:tblGrid>
                <a:gridCol w="3911356">
                  <a:extLst>
                    <a:ext uri="{9D8B030D-6E8A-4147-A177-3AD203B41FA5}">
                      <a16:colId xmlns:a16="http://schemas.microsoft.com/office/drawing/2014/main" val="389618926"/>
                    </a:ext>
                  </a:extLst>
                </a:gridCol>
              </a:tblGrid>
              <a:tr h="3314039">
                <a:tc>
                  <a:txBody>
                    <a:bodyPr/>
                    <a:lstStyle/>
                    <a:p>
                      <a:pPr algn="ctr">
                        <a:lnSpc>
                          <a:spcPct val="150000"/>
                        </a:lnSpc>
                        <a:spcAft>
                          <a:spcPts val="0"/>
                        </a:spcAft>
                      </a:pP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BÁO CÁO KẾT QUẢ THÍ 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TÊN THÍ 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04027"/>
                  </a:ext>
                </a:extLst>
              </a:tr>
            </a:tbl>
          </a:graphicData>
        </a:graphic>
      </p:graphicFrame>
      <p:sp>
        <p:nvSpPr>
          <p:cNvPr id="11" name="Cloud 10"/>
          <p:cNvSpPr/>
          <p:nvPr/>
        </p:nvSpPr>
        <p:spPr>
          <a:xfrm>
            <a:off x="388307" y="1190335"/>
            <a:ext cx="3125244" cy="24425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Các</a:t>
            </a:r>
            <a:r>
              <a:rPr lang="en-US" dirty="0"/>
              <a:t> </a:t>
            </a:r>
            <a:r>
              <a:rPr lang="en-US" dirty="0" err="1"/>
              <a:t>nhóm</a:t>
            </a:r>
            <a:r>
              <a:rPr lang="en-US" dirty="0"/>
              <a:t> </a:t>
            </a:r>
            <a:r>
              <a:rPr lang="en-US" dirty="0" err="1"/>
              <a:t>về</a:t>
            </a:r>
            <a:r>
              <a:rPr lang="en-US" dirty="0"/>
              <a:t> </a:t>
            </a:r>
            <a:r>
              <a:rPr lang="en-US" dirty="0" err="1"/>
              <a:t>nhà</a:t>
            </a:r>
            <a:r>
              <a:rPr lang="en-US" dirty="0"/>
              <a:t> </a:t>
            </a:r>
            <a:r>
              <a:rPr lang="en-US" dirty="0" err="1"/>
              <a:t>làm</a:t>
            </a:r>
            <a:r>
              <a:rPr lang="en-US" dirty="0"/>
              <a:t> </a:t>
            </a:r>
            <a:r>
              <a:rPr lang="en-US" dirty="0" err="1"/>
              <a:t>thí</a:t>
            </a:r>
            <a:r>
              <a:rPr lang="en-US" dirty="0"/>
              <a:t> </a:t>
            </a:r>
            <a:r>
              <a:rPr lang="en-US" dirty="0" err="1"/>
              <a:t>nghiệm</a:t>
            </a:r>
            <a:r>
              <a:rPr lang="en-US" dirty="0"/>
              <a:t> </a:t>
            </a:r>
            <a:r>
              <a:rPr lang="en-US" dirty="0" err="1"/>
              <a:t>theo</a:t>
            </a:r>
            <a:r>
              <a:rPr lang="en-US" dirty="0"/>
              <a:t> </a:t>
            </a:r>
            <a:r>
              <a:rPr lang="en-US" dirty="0" err="1"/>
              <a:t>hướng</a:t>
            </a:r>
            <a:r>
              <a:rPr lang="en-US" dirty="0"/>
              <a:t> </a:t>
            </a:r>
            <a:r>
              <a:rPr lang="en-US" dirty="0" err="1"/>
              <a:t>dẫn</a:t>
            </a:r>
            <a:r>
              <a:rPr lang="en-US" dirty="0"/>
              <a:t>, </a:t>
            </a:r>
            <a:r>
              <a:rPr lang="en-US" dirty="0" err="1"/>
              <a:t>đưa</a:t>
            </a:r>
            <a:r>
              <a:rPr lang="en-US" dirty="0"/>
              <a:t> </a:t>
            </a:r>
            <a:r>
              <a:rPr lang="en-US" dirty="0" err="1"/>
              <a:t>sản</a:t>
            </a:r>
            <a:r>
              <a:rPr lang="en-US" dirty="0"/>
              <a:t> </a:t>
            </a:r>
            <a:r>
              <a:rPr lang="en-US" dirty="0" err="1"/>
              <a:t>phẩm</a:t>
            </a:r>
            <a:r>
              <a:rPr lang="en-US" dirty="0"/>
              <a:t> </a:t>
            </a:r>
            <a:r>
              <a:rPr lang="en-US" dirty="0" err="1"/>
              <a:t>lên</a:t>
            </a:r>
            <a:r>
              <a:rPr lang="en-US" dirty="0"/>
              <a:t> </a:t>
            </a:r>
            <a:r>
              <a:rPr lang="en-US" dirty="0" err="1"/>
              <a:t>lớp</a:t>
            </a:r>
            <a:r>
              <a:rPr lang="en-US" dirty="0"/>
              <a:t> </a:t>
            </a:r>
            <a:r>
              <a:rPr lang="en-US" dirty="0" err="1"/>
              <a:t>báo</a:t>
            </a:r>
            <a:r>
              <a:rPr lang="en-US" dirty="0"/>
              <a:t> </a:t>
            </a:r>
            <a:r>
              <a:rPr lang="en-US" dirty="0" err="1"/>
              <a:t>cáo</a:t>
            </a:r>
            <a:r>
              <a:rPr lang="en-US" dirty="0"/>
              <a:t> </a:t>
            </a:r>
            <a:r>
              <a:rPr lang="en-US" dirty="0" err="1"/>
              <a:t>và</a:t>
            </a:r>
            <a:r>
              <a:rPr lang="en-US" dirty="0"/>
              <a:t> </a:t>
            </a:r>
            <a:r>
              <a:rPr lang="en-US" dirty="0" err="1"/>
              <a:t>làm</a:t>
            </a:r>
            <a:r>
              <a:rPr lang="en-US" dirty="0"/>
              <a:t> </a:t>
            </a:r>
            <a:r>
              <a:rPr lang="en-US" dirty="0" err="1"/>
              <a:t>bản</a:t>
            </a:r>
            <a:r>
              <a:rPr lang="en-US" dirty="0"/>
              <a:t> </a:t>
            </a:r>
            <a:r>
              <a:rPr lang="en-US" dirty="0" err="1"/>
              <a:t>báo</a:t>
            </a:r>
            <a:r>
              <a:rPr lang="en-US" dirty="0"/>
              <a:t> </a:t>
            </a:r>
            <a:r>
              <a:rPr lang="en-US" dirty="0" err="1"/>
              <a:t>cáo</a:t>
            </a:r>
            <a:r>
              <a:rPr lang="en-US" dirty="0"/>
              <a:t> </a:t>
            </a:r>
            <a:r>
              <a:rPr lang="en-US" dirty="0" err="1"/>
              <a:t>theo</a:t>
            </a:r>
            <a:r>
              <a:rPr lang="en-US" dirty="0"/>
              <a:t> </a:t>
            </a:r>
            <a:r>
              <a:rPr lang="en-US" dirty="0" err="1"/>
              <a:t>mẫu</a:t>
            </a:r>
            <a:endParaRPr lang="en-US" dirty="0"/>
          </a:p>
        </p:txBody>
      </p:sp>
    </p:spTree>
    <p:extLst>
      <p:ext uri="{BB962C8B-B14F-4D97-AF65-F5344CB8AC3E}">
        <p14:creationId xmlns:p14="http://schemas.microsoft.com/office/powerpoint/2010/main" val="18738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37" y="14757"/>
            <a:ext cx="8812060" cy="504625"/>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số yếu tố ảnh hưởng đến trao đổi nước và dinh dưỡng ở thực vật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Freeform 34"/>
          <p:cNvSpPr/>
          <p:nvPr/>
        </p:nvSpPr>
        <p:spPr>
          <a:xfrm>
            <a:off x="142837" y="691024"/>
            <a:ext cx="2555435" cy="1078564"/>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36" name="Group 11"/>
          <p:cNvGrpSpPr>
            <a:grpSpLocks/>
          </p:cNvGrpSpPr>
          <p:nvPr/>
        </p:nvGrpSpPr>
        <p:grpSpPr bwMode="auto">
          <a:xfrm>
            <a:off x="3000337" y="1121887"/>
            <a:ext cx="369888" cy="647700"/>
            <a:chOff x="2057400" y="2332412"/>
            <a:chExt cx="324766" cy="568896"/>
          </a:xfrm>
          <a:solidFill>
            <a:schemeClr val="accent2"/>
          </a:solidFill>
        </p:grpSpPr>
        <p:sp>
          <p:nvSpPr>
            <p:cNvPr id="37" name="Oval 36"/>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8" name="Oval 37"/>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9" name="Oval 38"/>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0" name="Rectangle 31"/>
          <p:cNvSpPr>
            <a:spLocks noChangeArrowheads="1"/>
          </p:cNvSpPr>
          <p:nvPr/>
        </p:nvSpPr>
        <p:spPr bwMode="auto">
          <a:xfrm>
            <a:off x="296763" y="1009213"/>
            <a:ext cx="2604694"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Ánh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sáng</a:t>
            </a:r>
            <a:endParaRPr lang="en-US" sz="2000" b="1" dirty="0">
              <a:solidFill>
                <a:schemeClr val="bg1"/>
              </a:solidFill>
              <a:latin typeface="Times New Roman" pitchFamily="18" charset="0"/>
              <a:cs typeface="Times New Roman" pitchFamily="18" charset="0"/>
            </a:endParaRPr>
          </a:p>
        </p:txBody>
      </p:sp>
      <p:sp>
        <p:nvSpPr>
          <p:cNvPr id="41" name="Freeform 40"/>
          <p:cNvSpPr/>
          <p:nvPr/>
        </p:nvSpPr>
        <p:spPr>
          <a:xfrm>
            <a:off x="259767" y="2398689"/>
            <a:ext cx="2678686" cy="124785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2" name="Group 41"/>
          <p:cNvGrpSpPr/>
          <p:nvPr/>
        </p:nvGrpSpPr>
        <p:grpSpPr>
          <a:xfrm rot="21164505">
            <a:off x="3571659" y="3785559"/>
            <a:ext cx="369802" cy="647785"/>
            <a:chOff x="2057400" y="2332412"/>
            <a:chExt cx="324766" cy="568896"/>
          </a:xfrm>
          <a:solidFill>
            <a:srgbClr val="FFC000"/>
          </a:solidFill>
        </p:grpSpPr>
        <p:sp>
          <p:nvSpPr>
            <p:cNvPr id="43" name="Oval 42"/>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4" name="Oval 43"/>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5" name="Oval 4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6" name="Rectangle 31"/>
          <p:cNvSpPr>
            <a:spLocks noChangeArrowheads="1"/>
          </p:cNvSpPr>
          <p:nvPr/>
        </p:nvSpPr>
        <p:spPr bwMode="auto">
          <a:xfrm>
            <a:off x="407903" y="2938656"/>
            <a:ext cx="2493555" cy="707886"/>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ẩm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không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khí</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ẩm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đất</a:t>
            </a:r>
            <a:endParaRPr lang="en-US" sz="2000" b="1" dirty="0">
              <a:solidFill>
                <a:schemeClr val="bg1"/>
              </a:solidFill>
              <a:latin typeface="Times New Roman" pitchFamily="18" charset="0"/>
              <a:cs typeface="Times New Roman" pitchFamily="18" charset="0"/>
            </a:endParaRPr>
          </a:p>
        </p:txBody>
      </p:sp>
      <p:sp>
        <p:nvSpPr>
          <p:cNvPr id="47" name="Freeform 46"/>
          <p:cNvSpPr/>
          <p:nvPr/>
        </p:nvSpPr>
        <p:spPr>
          <a:xfrm>
            <a:off x="5859673" y="1046423"/>
            <a:ext cx="2666960" cy="108755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8" name="Group 47"/>
          <p:cNvGrpSpPr/>
          <p:nvPr/>
        </p:nvGrpSpPr>
        <p:grpSpPr>
          <a:xfrm rot="20620448">
            <a:off x="8808803" y="1597937"/>
            <a:ext cx="369802" cy="647785"/>
            <a:chOff x="2057400" y="2332412"/>
            <a:chExt cx="324766" cy="568896"/>
          </a:xfrm>
          <a:solidFill>
            <a:schemeClr val="accent3"/>
          </a:solidFill>
        </p:grpSpPr>
        <p:sp>
          <p:nvSpPr>
            <p:cNvPr id="49" name="Oval 4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0" name="Oval 49"/>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1" name="Oval 50"/>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2" name="Rectangle 31"/>
          <p:cNvSpPr>
            <a:spLocks noChangeArrowheads="1"/>
          </p:cNvSpPr>
          <p:nvPr/>
        </p:nvSpPr>
        <p:spPr bwMode="auto">
          <a:xfrm>
            <a:off x="5435576" y="1437283"/>
            <a:ext cx="3091381"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Nhiệt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endParaRPr lang="en-US" sz="2000" b="1" dirty="0">
              <a:solidFill>
                <a:schemeClr val="bg1"/>
              </a:solidFill>
              <a:latin typeface="Times New Roman" pitchFamily="18" charset="0"/>
              <a:cs typeface="Times New Roman" pitchFamily="18" charset="0"/>
            </a:endParaRPr>
          </a:p>
        </p:txBody>
      </p:sp>
      <p:sp>
        <p:nvSpPr>
          <p:cNvPr id="53" name="Freeform 52"/>
          <p:cNvSpPr/>
          <p:nvPr/>
        </p:nvSpPr>
        <p:spPr>
          <a:xfrm>
            <a:off x="5897739" y="2772260"/>
            <a:ext cx="2502226" cy="13671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4" name="Group 53"/>
          <p:cNvGrpSpPr/>
          <p:nvPr/>
        </p:nvGrpSpPr>
        <p:grpSpPr>
          <a:xfrm rot="20620448">
            <a:off x="8641019" y="3643351"/>
            <a:ext cx="369802" cy="545807"/>
            <a:chOff x="2057400" y="2332412"/>
            <a:chExt cx="324766" cy="568896"/>
          </a:xfrm>
          <a:solidFill>
            <a:schemeClr val="accent2">
              <a:lumMod val="60000"/>
              <a:lumOff val="40000"/>
            </a:schemeClr>
          </a:solidFill>
        </p:grpSpPr>
        <p:sp>
          <p:nvSpPr>
            <p:cNvPr id="55" name="Oval 54"/>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6" name="Oval 55"/>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7" name="Oval 56"/>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8" name="Rectangle 31"/>
          <p:cNvSpPr>
            <a:spLocks noChangeArrowheads="1"/>
          </p:cNvSpPr>
          <p:nvPr/>
        </p:nvSpPr>
        <p:spPr bwMode="auto">
          <a:xfrm>
            <a:off x="5859673" y="3455811"/>
            <a:ext cx="2467372"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thoáng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khí</a:t>
            </a:r>
            <a:endParaRPr lang="en-US" sz="20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208" y="731814"/>
            <a:ext cx="2644886" cy="3333750"/>
          </a:xfrm>
          <a:prstGeom prst="rect">
            <a:avLst/>
          </a:prstGeom>
        </p:spPr>
      </p:pic>
    </p:spTree>
    <p:extLst>
      <p:ext uri="{BB962C8B-B14F-4D97-AF65-F5344CB8AC3E}">
        <p14:creationId xmlns:p14="http://schemas.microsoft.com/office/powerpoint/2010/main" val="32588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1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10"/>
                                        <p:tgtEl>
                                          <p:spTgt spid="35"/>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10"/>
                                        <p:tgtEl>
                                          <p:spTgt spid="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10"/>
                                        <p:tgtEl>
                                          <p:spTgt spid="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1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0"/>
                                        <p:tgtEl>
                                          <p:spTgt spid="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10"/>
                                        <p:tgtEl>
                                          <p:spTgt spid="5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10"/>
                                        <p:tgtEl>
                                          <p:spTgt spid="47"/>
                                        </p:tgtEl>
                                      </p:cBhvr>
                                    </p:animEffect>
                                  </p:childTnLst>
                                </p:cTn>
                              </p:par>
                              <p:par>
                                <p:cTn id="34" presetID="22" presetClass="entr" presetSubtype="4"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1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0"/>
                                        <p:tgtEl>
                                          <p:spTgt spid="5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10"/>
                                        <p:tgtEl>
                                          <p:spTgt spid="53"/>
                                        </p:tgtEl>
                                      </p:cBhvr>
                                    </p:animEffect>
                                  </p:childTnLst>
                                </p:cTn>
                              </p:par>
                              <p:par>
                                <p:cTn id="43" presetID="22" presetClass="entr" presetSubtype="4"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1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P spid="41" grpId="0" animBg="1"/>
      <p:bldP spid="46" grpId="0"/>
      <p:bldP spid="47" grpId="0" animBg="1"/>
      <p:bldP spid="52" grpId="0"/>
      <p:bldP spid="53"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42" y="0"/>
            <a:ext cx="8730641" cy="1141146"/>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hiểu biết trao đổi chất và chuyển hoá năng lượng vào thực tiễn</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854" y="1271553"/>
            <a:ext cx="4884629" cy="3509897"/>
          </a:xfrm>
          <a:prstGeom prst="rect">
            <a:avLst/>
          </a:prstGeom>
        </p:spPr>
      </p:pic>
      <p:sp>
        <p:nvSpPr>
          <p:cNvPr id="6" name="Rectangle 5"/>
          <p:cNvSpPr/>
          <p:nvPr/>
        </p:nvSpPr>
        <p:spPr>
          <a:xfrm>
            <a:off x="94678" y="1271553"/>
            <a:ext cx="3613760" cy="3785652"/>
          </a:xfrm>
          <a:prstGeom prst="rect">
            <a:avLst/>
          </a:prstGeom>
          <a:solidFill>
            <a:schemeClr val="bg1"/>
          </a:solidFill>
        </p:spPr>
        <p:txBody>
          <a:bodyPr wrap="square">
            <a:spAutoFit/>
          </a:bodyPr>
          <a:lstStyle/>
          <a:p>
            <a:pPr algn="just"/>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err="1">
                <a:latin typeface="Times New Roman" panose="02020603050405020304" pitchFamily="18" charset="0"/>
                <a:ea typeface="Calibri" panose="020F0502020204030204" pitchFamily="34" charset="0"/>
                <a:cs typeface="Times New Roman" panose="02020603050405020304" pitchFamily="18" charset="0"/>
              </a:rPr>
              <a:t>trồng</a:t>
            </a:r>
            <a:r>
              <a:rPr lang="en-GB" sz="2400">
                <a:latin typeface="Times New Roman" panose="02020603050405020304" pitchFamily="18" charset="0"/>
                <a:ea typeface="Calibri" panose="020F0502020204030204" pitchFamily="34" charset="0"/>
                <a:cs typeface="Times New Roman" panose="02020603050405020304" pitchFamily="18" charset="0"/>
              </a:rPr>
              <a:t>?</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err="1">
                <a:latin typeface="Times New Roman" panose="02020603050405020304" pitchFamily="18" charset="0"/>
                <a:ea typeface="Calibri" panose="020F0502020204030204" pitchFamily="34" charset="0"/>
                <a:cs typeface="Times New Roman" panose="02020603050405020304" pitchFamily="18" charset="0"/>
              </a:rPr>
              <a:t>tốt</a:t>
            </a:r>
            <a:r>
              <a:rPr lang="en-GB" sz="2400">
                <a:latin typeface="Times New Roman" panose="02020603050405020304" pitchFamily="18" charset="0"/>
                <a:ea typeface="Calibri" panose="020F0502020204030204" pitchFamily="34" charset="0"/>
                <a:cs typeface="Times New Roman" panose="02020603050405020304" pitchFamily="18" charset="0"/>
              </a:rPr>
              <a:t>?</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25.10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bón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lí</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4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74" y="448091"/>
            <a:ext cx="8711852" cy="5049331"/>
          </a:xfrm>
          <a:prstGeom prst="rect">
            <a:avLst/>
          </a:prstGeom>
          <a:solidFill>
            <a:schemeClr val="bg1"/>
          </a:solidFill>
        </p:spPr>
        <p:txBody>
          <a:bodyPr wrap="square">
            <a:spAutoFit/>
          </a:bodyPr>
          <a:lstStyle/>
          <a:p>
            <a:pPr>
              <a:lnSpc>
                <a:spcPct val="120000"/>
              </a:lnSpc>
            </a:pPr>
            <a:r>
              <a:rPr lang="nl-NL"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1:</a:t>
            </a:r>
            <a:r>
              <a:rPr lang="nl-NL"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Bộ phận thực hiện hút nước và khoáng của cây là:</a:t>
            </a:r>
            <a:endPar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a:latin typeface="Times New Roman" panose="02020603050405020304" pitchFamily="18" charset="0"/>
                <a:ea typeface="Calibri" panose="020F0502020204030204" pitchFamily="34" charset="0"/>
                <a:cs typeface="Times New Roman" panose="02020603050405020304" pitchFamily="18" charset="0"/>
              </a:rPr>
              <a:t>	A</a:t>
            </a:r>
            <a:r>
              <a:rPr lang="nl-NL" sz="1800" dirty="0">
                <a:latin typeface="Times New Roman" panose="02020603050405020304" pitchFamily="18" charset="0"/>
                <a:ea typeface="Calibri" panose="020F0502020204030204" pitchFamily="34" charset="0"/>
                <a:cs typeface="Times New Roman" panose="02020603050405020304" pitchFamily="18" charset="0"/>
              </a:rPr>
              <a:t>. Lá cây	</a:t>
            </a:r>
            <a:r>
              <a:rPr lang="nl-NL" sz="180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Thân cây		C. Quả		D. </a:t>
            </a:r>
            <a:r>
              <a:rPr lang="nl-NL" sz="1800">
                <a:latin typeface="Times New Roman" panose="02020603050405020304" pitchFamily="18" charset="0"/>
                <a:ea typeface="Calibri" panose="020F0502020204030204" pitchFamily="34" charset="0"/>
                <a:cs typeface="Times New Roman" panose="02020603050405020304" pitchFamily="18" charset="0"/>
              </a:rPr>
              <a:t>Rễ cây</a:t>
            </a: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2</a:t>
            </a:r>
            <a:r>
              <a:rPr lang="nl-NL"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Nước được vận chuyển từ rễ lên các bộ phận phía trên nhờ:</a:t>
            </a:r>
            <a:endPar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a:latin typeface="Times New Roman" panose="02020603050405020304" pitchFamily="18" charset="0"/>
                <a:ea typeface="Calibri" panose="020F0502020204030204" pitchFamily="34" charset="0"/>
                <a:cs typeface="Times New Roman" panose="02020603050405020304" pitchFamily="18" charset="0"/>
              </a:rPr>
              <a:t>	A</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rây</a:t>
            </a:r>
            <a:r>
              <a:rPr lang="nl-NL" sz="180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gỗ		C. Lá cây		D. </a:t>
            </a:r>
            <a:r>
              <a:rPr lang="nl-NL" sz="1800">
                <a:latin typeface="Times New Roman" panose="02020603050405020304" pitchFamily="18" charset="0"/>
                <a:ea typeface="Calibri" panose="020F0502020204030204" pitchFamily="34" charset="0"/>
                <a:cs typeface="Times New Roman" panose="02020603050405020304" pitchFamily="18" charset="0"/>
              </a:rPr>
              <a:t>Rễ cây</a:t>
            </a: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3:</a:t>
            </a:r>
            <a:r>
              <a:rPr lang="nl-NL"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Bộ phận thực hiện vận chuyển các chất hữu cơ tổng hợp ở lá đến cơ quan dự trữ hoặc cơ quan sử dụng là:</a:t>
            </a:r>
            <a:endPar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a:latin typeface="Times New Roman" panose="02020603050405020304" pitchFamily="18" charset="0"/>
                <a:ea typeface="Calibri" panose="020F0502020204030204" pitchFamily="34" charset="0"/>
                <a:cs typeface="Times New Roman" panose="02020603050405020304" pitchFamily="18" charset="0"/>
              </a:rPr>
              <a:t>	A. Dòng </a:t>
            </a:r>
            <a:r>
              <a:rPr lang="nl-NL" sz="1800" dirty="0">
                <a:latin typeface="Times New Roman" panose="02020603050405020304" pitchFamily="18" charset="0"/>
                <a:ea typeface="Calibri" panose="020F0502020204030204" pitchFamily="34" charset="0"/>
                <a:cs typeface="Times New Roman" panose="02020603050405020304" pitchFamily="18" charset="0"/>
              </a:rPr>
              <a:t>mạch rây	    B. Dòng mạch gỗ	C. Lá cây		D. </a:t>
            </a:r>
            <a:r>
              <a:rPr lang="nl-NL" sz="1800">
                <a:latin typeface="Times New Roman" panose="02020603050405020304" pitchFamily="18" charset="0"/>
                <a:ea typeface="Calibri" panose="020F0502020204030204" pitchFamily="34" charset="0"/>
                <a:cs typeface="Times New Roman" panose="02020603050405020304" pitchFamily="18" charset="0"/>
              </a:rPr>
              <a:t>Rễ cây</a:t>
            </a:r>
          </a:p>
          <a:p>
            <a:pPr>
              <a:lnSpc>
                <a:spcPct val="120000"/>
              </a:lnSpc>
            </a:pPr>
            <a:r>
              <a:rPr lang="nl-NL" sz="18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4:</a:t>
            </a:r>
            <a:r>
              <a:rPr lang="nl-NL" sz="1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Bộ phận thực hiện nhiệm vụ thoát hơi nước của cây là:</a:t>
            </a:r>
            <a:endParaRPr lang="en-US" sz="180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a:latin typeface="Times New Roman" panose="02020603050405020304" pitchFamily="18" charset="0"/>
                <a:ea typeface="Calibri" panose="020F0502020204030204" pitchFamily="34" charset="0"/>
                <a:cs typeface="Times New Roman" panose="02020603050405020304" pitchFamily="18" charset="0"/>
              </a:rPr>
              <a:t>	A. Rễ cây		B. Thân cây		C. Quả		D. Lá cây</a:t>
            </a:r>
            <a:endParaRPr lang="nl-NL" sz="1800" b="1">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5:</a:t>
            </a:r>
            <a:r>
              <a:rPr lang="nl-NL" sz="1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Đâu không phải là vai trò của thoát hơi nước?</a:t>
            </a:r>
            <a:endParaRPr lang="en-US" sz="180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en-US" sz="1800">
                <a:latin typeface="Times New Roman" panose="02020603050405020304" pitchFamily="18" charset="0"/>
                <a:ea typeface="Calibri" panose="020F0502020204030204" pitchFamily="34" charset="0"/>
                <a:cs typeface="Times New Roman" panose="02020603050405020304" pitchFamily="18" charset="0"/>
              </a:rPr>
              <a:t>	A. Giúp đẩy nước và khoáng dưới rễ đi lên</a:t>
            </a:r>
          </a:p>
          <a:p>
            <a:pPr algn="just">
              <a:lnSpc>
                <a:spcPct val="120000"/>
              </a:lnSpc>
            </a:pPr>
            <a:r>
              <a:rPr lang="en-US" sz="1800">
                <a:latin typeface="Times New Roman" panose="02020603050405020304" pitchFamily="18" charset="0"/>
                <a:ea typeface="Calibri" panose="020F0502020204030204" pitchFamily="34" charset="0"/>
                <a:cs typeface="Times New Roman" panose="02020603050405020304" pitchFamily="18" charset="0"/>
              </a:rPr>
              <a:t>	B. Giúp lá cây không bị đốt nóng dưới ánh nắng mặt trời</a:t>
            </a:r>
          </a:p>
          <a:p>
            <a:pPr>
              <a:lnSpc>
                <a:spcPct val="120000"/>
              </a:lnSpc>
            </a:pPr>
            <a:r>
              <a:rPr lang="en-US" sz="1800">
                <a:latin typeface="Times New Roman" panose="02020603050405020304" pitchFamily="18" charset="0"/>
                <a:ea typeface="Calibri" panose="020F0502020204030204" pitchFamily="34" charset="0"/>
                <a:cs typeface="Times New Roman" panose="02020603050405020304" pitchFamily="18" charset="0"/>
              </a:rPr>
              <a:t>	C. Giúp khí CO</a:t>
            </a:r>
            <a:r>
              <a:rPr lang="en-US" sz="1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1800">
                <a:latin typeface="Times New Roman" panose="02020603050405020304" pitchFamily="18" charset="0"/>
                <a:ea typeface="Calibri" panose="020F0502020204030204" pitchFamily="34" charset="0"/>
                <a:cs typeface="Times New Roman" panose="02020603050405020304" pitchFamily="18" charset="0"/>
              </a:rPr>
              <a:t> đi vào cung cấp nguyên liệu cho cây quang hợp.</a:t>
            </a:r>
          </a:p>
          <a:p>
            <a:pPr>
              <a:lnSpc>
                <a:spcPct val="120000"/>
              </a:lnSpc>
            </a:pPr>
            <a:r>
              <a:rPr lang="en-US" sz="1800">
                <a:latin typeface="Times New Roman" panose="02020603050405020304" pitchFamily="18" charset="0"/>
                <a:ea typeface="Calibri" panose="020F0502020204030204" pitchFamily="34" charset="0"/>
                <a:cs typeface="Times New Roman" panose="02020603050405020304" pitchFamily="18" charset="0"/>
              </a:rPr>
              <a:t>	D. Làm cho cây bị héo vì mất nước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p:cNvSpPr txBox="1"/>
          <p:nvPr/>
        </p:nvSpPr>
        <p:spPr>
          <a:xfrm>
            <a:off x="2904560" y="30300"/>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18100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7028" y="-19911"/>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0" y="761484"/>
            <a:ext cx="9169686" cy="4119589"/>
          </a:xfrm>
          <a:prstGeom prst="rect">
            <a:avLst/>
          </a:prstGeom>
          <a:solidFill>
            <a:schemeClr val="bg1"/>
          </a:solidFill>
        </p:spPr>
        <p:txBody>
          <a:bodyPr wrap="square">
            <a:spAutoFit/>
          </a:bodyPr>
          <a:lstStyle/>
          <a:p>
            <a:pPr>
              <a:lnSpc>
                <a:spcPct val="120000"/>
              </a:lnSpc>
            </a:pPr>
            <a:r>
              <a:rPr lang="nl-NL" sz="2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Tình </a:t>
            </a:r>
            <a:r>
              <a:rPr lang="nl-NL" sz="2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huống 1. </a:t>
            </a:r>
            <a:r>
              <a:rPr lang="nl-NL" sz="2200">
                <a:latin typeface="Times New Roman" panose="02020603050405020304" pitchFamily="18" charset="0"/>
                <a:ea typeface="Calibri" panose="020F0502020204030204" pitchFamily="34" charset="0"/>
                <a:cs typeface="Times New Roman" panose="02020603050405020304" pitchFamily="18" charset="0"/>
              </a:rPr>
              <a:t>Bạn </a:t>
            </a:r>
            <a:r>
              <a:rPr lang="nl-NL" sz="2200" dirty="0">
                <a:latin typeface="Times New Roman" panose="02020603050405020304" pitchFamily="18" charset="0"/>
                <a:ea typeface="Calibri" panose="020F0502020204030204" pitchFamily="34" charset="0"/>
                <a:cs typeface="Times New Roman" panose="02020603050405020304" pitchFamily="18" charset="0"/>
              </a:rPr>
              <a:t>Na mua cành hoa hồng trắng về để cắm. Mẹ bạn Na bảo phải cho nước sạch vào bình hoa và cắt bỏ phần gốc của cành hoa trước khi cắm. Na thắc mắc tại sao phải làm như vậy. Em hãy giải thích để bạn hiểu nhé?</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2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Tình </a:t>
            </a:r>
            <a:r>
              <a:rPr lang="nl-NL" sz="2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huống 2</a:t>
            </a:r>
            <a:r>
              <a:rPr lang="nl-NL" sz="2200" b="1">
                <a:latin typeface="Times New Roman" panose="02020603050405020304" pitchFamily="18" charset="0"/>
                <a:ea typeface="Calibri" panose="020F0502020204030204" pitchFamily="34" charset="0"/>
                <a:cs typeface="Times New Roman" panose="02020603050405020304" pitchFamily="18" charset="0"/>
              </a:rPr>
              <a:t>. </a:t>
            </a:r>
            <a:r>
              <a:rPr lang="nl-NL" sz="2200">
                <a:latin typeface="Times New Roman" panose="02020603050405020304" pitchFamily="18" charset="0"/>
                <a:ea typeface="Calibri" panose="020F0502020204030204" pitchFamily="34" charset="0"/>
                <a:cs typeface="Times New Roman" panose="02020603050405020304" pitchFamily="18" charset="0"/>
              </a:rPr>
              <a:t>Bạn </a:t>
            </a:r>
            <a:r>
              <a:rPr lang="nl-NL" sz="2200" dirty="0">
                <a:latin typeface="Times New Roman" panose="02020603050405020304" pitchFamily="18" charset="0"/>
                <a:ea typeface="Calibri" panose="020F0502020204030204" pitchFamily="34" charset="0"/>
                <a:cs typeface="Times New Roman" panose="02020603050405020304" pitchFamily="18" charset="0"/>
              </a:rPr>
              <a:t>An mua hoa lay ơn màu trắng về cắm. Bạn nảy ra ý tưởng cắm hoa vào dung dịch xanh mêtylen (màu xanh) để nhuộm hoa thành màu xanh. Em hãy giải thích tại sao khi làm như vậy thì hoa lại có màu </a:t>
            </a:r>
            <a:r>
              <a:rPr lang="nl-NL" sz="2200">
                <a:latin typeface="Times New Roman" panose="02020603050405020304" pitchFamily="18" charset="0"/>
                <a:ea typeface="Calibri" panose="020F0502020204030204" pitchFamily="34" charset="0"/>
                <a:cs typeface="Times New Roman" panose="02020603050405020304" pitchFamily="18" charset="0"/>
              </a:rPr>
              <a:t>xanh?</a:t>
            </a:r>
          </a:p>
          <a:p>
            <a:pPr algn="just">
              <a:lnSpc>
                <a:spcPct val="120000"/>
              </a:lnSpc>
            </a:pPr>
            <a:r>
              <a:rPr lang="nl-NL" sz="2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Tình huống 3. </a:t>
            </a:r>
            <a:r>
              <a:rPr lang="nl-NL" sz="2200">
                <a:latin typeface="Times New Roman" panose="02020603050405020304" pitchFamily="18" charset="0"/>
                <a:ea typeface="Calibri" panose="020F0502020204030204" pitchFamily="34" charset="0"/>
                <a:cs typeface="Times New Roman" panose="02020603050405020304" pitchFamily="18" charset="0"/>
              </a:rPr>
              <a:t>Tại sao về mùa hè ngồi dưới các tán cây lớn lại mát hơn ngồi dưới mái che bằng tôn?</a:t>
            </a:r>
            <a:endParaRPr lang="en-US" sz="2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nl-NL" sz="2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Tình huống 4</a:t>
            </a:r>
            <a:r>
              <a:rPr lang="nl-NL" sz="2200" b="1">
                <a:latin typeface="Times New Roman" panose="02020603050405020304" pitchFamily="18" charset="0"/>
                <a:ea typeface="Calibri" panose="020F0502020204030204" pitchFamily="34" charset="0"/>
                <a:cs typeface="Times New Roman" panose="02020603050405020304" pitchFamily="18" charset="0"/>
              </a:rPr>
              <a:t>. </a:t>
            </a:r>
            <a:r>
              <a:rPr lang="nl-NL" sz="2200">
                <a:latin typeface="Times New Roman" panose="02020603050405020304" pitchFamily="18" charset="0"/>
                <a:ea typeface="Calibri" panose="020F0502020204030204" pitchFamily="34" charset="0"/>
                <a:cs typeface="Times New Roman" panose="02020603050405020304" pitchFamily="18" charset="0"/>
              </a:rPr>
              <a:t>Tại sao khi dịch chuyển các cây cảnh lớn đến trồng nơi khác người ta lại cắt bỏ bớt các cành lá?</a:t>
            </a:r>
            <a:endParaRPr lang="en-US" sz="22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83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3" name="Picture 2"/>
          <p:cNvPicPr>
            <a:picLocks noChangeAspect="1"/>
          </p:cNvPicPr>
          <p:nvPr/>
        </p:nvPicPr>
        <p:blipFill>
          <a:blip r:embed="rId2"/>
          <a:stretch>
            <a:fillRect/>
          </a:stretch>
        </p:blipFill>
        <p:spPr>
          <a:xfrm>
            <a:off x="727863" y="456419"/>
            <a:ext cx="8336071" cy="4033381"/>
          </a:xfrm>
          <a:prstGeom prst="rect">
            <a:avLst/>
          </a:prstGeom>
        </p:spPr>
      </p:pic>
    </p:spTree>
    <p:extLst>
      <p:ext uri="{BB962C8B-B14F-4D97-AF65-F5344CB8AC3E}">
        <p14:creationId xmlns:p14="http://schemas.microsoft.com/office/powerpoint/2010/main" val="1647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body" idx="1"/>
          </p:nvPr>
        </p:nvSpPr>
        <p:spPr>
          <a:xfrm>
            <a:off x="1391748" y="493466"/>
            <a:ext cx="6481267" cy="454053"/>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600" b="1" dirty="0">
                <a:latin typeface="Times New Roman" pitchFamily="18" charset="0"/>
                <a:cs typeface="Times New Roman" pitchFamily="18" charset="0"/>
              </a:rPr>
              <a:t>NỘI DUNG BÀI HỌC</a:t>
            </a:r>
            <a:endParaRPr sz="2600" b="1" dirty="0">
              <a:latin typeface="Times New Roman" pitchFamily="18" charset="0"/>
              <a:cs typeface="Times New Roman" pitchFamily="18" charset="0"/>
            </a:endParaRPr>
          </a:p>
        </p:txBody>
      </p:sp>
      <p:sp>
        <p:nvSpPr>
          <p:cNvPr id="545" name="Google Shape;545;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itchFamily="18" charset="0"/>
                <a:cs typeface="Times New Roman" pitchFamily="18" charset="0"/>
              </a:rPr>
              <a:t>2</a:t>
            </a:fld>
            <a:endParaRPr>
              <a:latin typeface="Times New Roman" pitchFamily="18" charset="0"/>
              <a:cs typeface="Times New Roman" pitchFamily="18" charset="0"/>
            </a:endParaRPr>
          </a:p>
        </p:txBody>
      </p:sp>
      <p:sp>
        <p:nvSpPr>
          <p:cNvPr id="4" name="Freeform 3"/>
          <p:cNvSpPr/>
          <p:nvPr/>
        </p:nvSpPr>
        <p:spPr>
          <a:xfrm>
            <a:off x="526187" y="1402918"/>
            <a:ext cx="2844934" cy="1351483"/>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 name="Group 11"/>
          <p:cNvGrpSpPr>
            <a:grpSpLocks/>
          </p:cNvGrpSpPr>
          <p:nvPr/>
        </p:nvGrpSpPr>
        <p:grpSpPr bwMode="auto">
          <a:xfrm>
            <a:off x="3383687" y="2106700"/>
            <a:ext cx="369888" cy="647700"/>
            <a:chOff x="2057400" y="2332412"/>
            <a:chExt cx="324766" cy="568896"/>
          </a:xfrm>
          <a:solidFill>
            <a:schemeClr val="accent2"/>
          </a:solidFill>
        </p:grpSpPr>
        <p:sp>
          <p:nvSpPr>
            <p:cNvPr id="6" name="Oval 5"/>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7" name="Oval 6"/>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 name="Oval 7"/>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9" name="Rectangle 31"/>
          <p:cNvSpPr>
            <a:spLocks noChangeArrowheads="1"/>
          </p:cNvSpPr>
          <p:nvPr/>
        </p:nvSpPr>
        <p:spPr bwMode="auto">
          <a:xfrm>
            <a:off x="680113" y="1840138"/>
            <a:ext cx="2604694" cy="707886"/>
          </a:xfrm>
          <a:prstGeom prst="rect">
            <a:avLst/>
          </a:prstGeom>
          <a:noFill/>
          <a:ln w="9525">
            <a:noFill/>
            <a:miter lim="800000"/>
            <a:headEnd/>
            <a:tailEnd/>
          </a:ln>
        </p:spPr>
        <p:txBody>
          <a:bodyPr wrap="square" anchor="ctr">
            <a:spAutoFit/>
          </a:bodyPr>
          <a:lstStyle/>
          <a:p>
            <a:pPr algn="ctr"/>
            <a:r>
              <a:rPr lang="en-US" sz="2000" b="1">
                <a:solidFill>
                  <a:schemeClr val="bg1"/>
                </a:solidFill>
                <a:latin typeface="Times New Roman" pitchFamily="18" charset="0"/>
                <a:cs typeface="Times New Roman" pitchFamily="18" charset="0"/>
              </a:rPr>
              <a:t>1. Trao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các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dưỡng</a:t>
            </a:r>
            <a:endParaRPr lang="en-US" sz="2000" b="1" dirty="0">
              <a:solidFill>
                <a:schemeClr val="bg1"/>
              </a:solidFill>
              <a:latin typeface="Times New Roman" pitchFamily="18" charset="0"/>
              <a:cs typeface="Times New Roman" pitchFamily="18" charset="0"/>
            </a:endParaRPr>
          </a:p>
        </p:txBody>
      </p:sp>
      <p:sp>
        <p:nvSpPr>
          <p:cNvPr id="10" name="Freeform 9"/>
          <p:cNvSpPr/>
          <p:nvPr/>
        </p:nvSpPr>
        <p:spPr>
          <a:xfrm>
            <a:off x="463463" y="3050088"/>
            <a:ext cx="3280588" cy="159362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1" name="Group 10"/>
          <p:cNvGrpSpPr/>
          <p:nvPr/>
        </p:nvGrpSpPr>
        <p:grpSpPr>
          <a:xfrm rot="21164505">
            <a:off x="3955010" y="4474951"/>
            <a:ext cx="369802" cy="647785"/>
            <a:chOff x="2057400" y="2332412"/>
            <a:chExt cx="324766" cy="568896"/>
          </a:xfrm>
          <a:solidFill>
            <a:srgbClr val="FFC000"/>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15" name="Rectangle 31"/>
          <p:cNvSpPr>
            <a:spLocks noChangeArrowheads="1"/>
          </p:cNvSpPr>
          <p:nvPr/>
        </p:nvSpPr>
        <p:spPr bwMode="auto">
          <a:xfrm>
            <a:off x="791254" y="3320272"/>
            <a:ext cx="2493555" cy="1323439"/>
          </a:xfrm>
          <a:prstGeom prst="rect">
            <a:avLst/>
          </a:prstGeom>
          <a:noFill/>
          <a:ln w="9525">
            <a:noFill/>
            <a:miter lim="800000"/>
            <a:headEnd/>
            <a:tailEnd/>
          </a:ln>
        </p:spPr>
        <p:txBody>
          <a:bodyPr wrap="square" anchor="ctr">
            <a:spAutoFit/>
          </a:bodyPr>
          <a:lstStyle/>
          <a:p>
            <a:pPr algn="ctr"/>
            <a:r>
              <a:rPr lang="en-US" sz="2000" b="1">
                <a:solidFill>
                  <a:schemeClr val="bg1"/>
                </a:solidFill>
                <a:latin typeface="Times New Roman" pitchFamily="18" charset="0"/>
                <a:cs typeface="Times New Roman" pitchFamily="18" charset="0"/>
              </a:rPr>
              <a:t>3. Một </a:t>
            </a:r>
            <a:r>
              <a:rPr lang="en-US" sz="2000" b="1" dirty="0" err="1">
                <a:solidFill>
                  <a:schemeClr val="bg1"/>
                </a:solidFill>
                <a:latin typeface="Times New Roman" pitchFamily="18" charset="0"/>
                <a:cs typeface="Times New Roman" pitchFamily="18" charset="0"/>
              </a:rPr>
              <a:t>số</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yếu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tố</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ảnh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hưởng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đến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trao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dưỡng</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thực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vật</a:t>
            </a:r>
            <a:endParaRPr lang="en-US" sz="2000" b="1" dirty="0">
              <a:solidFill>
                <a:schemeClr val="bg1"/>
              </a:solidFill>
              <a:latin typeface="Times New Roman" pitchFamily="18" charset="0"/>
              <a:cs typeface="Times New Roman" pitchFamily="18" charset="0"/>
            </a:endParaRPr>
          </a:p>
        </p:txBody>
      </p:sp>
      <p:sp>
        <p:nvSpPr>
          <p:cNvPr id="16" name="Freeform 15"/>
          <p:cNvSpPr/>
          <p:nvPr/>
        </p:nvSpPr>
        <p:spPr>
          <a:xfrm>
            <a:off x="3926798" y="1313029"/>
            <a:ext cx="3634033" cy="1554416"/>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7" name="Group 16"/>
          <p:cNvGrpSpPr/>
          <p:nvPr/>
        </p:nvGrpSpPr>
        <p:grpSpPr>
          <a:xfrm rot="20620448">
            <a:off x="7601130" y="2219942"/>
            <a:ext cx="369802" cy="647785"/>
            <a:chOff x="2057400" y="2332412"/>
            <a:chExt cx="324766" cy="568896"/>
          </a:xfrm>
          <a:solidFill>
            <a:schemeClr val="accent3"/>
          </a:solidFill>
        </p:grpSpPr>
        <p:sp>
          <p:nvSpPr>
            <p:cNvPr id="18" name="Oval 17"/>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9" name="Oval 18"/>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0" name="Oval 19"/>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1" name="Rectangle 31"/>
          <p:cNvSpPr>
            <a:spLocks noChangeArrowheads="1"/>
          </p:cNvSpPr>
          <p:nvPr/>
        </p:nvSpPr>
        <p:spPr bwMode="auto">
          <a:xfrm>
            <a:off x="4227903" y="1751512"/>
            <a:ext cx="3091381" cy="1015663"/>
          </a:xfrm>
          <a:prstGeom prst="rect">
            <a:avLst/>
          </a:prstGeom>
          <a:noFill/>
          <a:ln w="9525">
            <a:noFill/>
            <a:miter lim="800000"/>
            <a:headEnd/>
            <a:tailEnd/>
          </a:ln>
        </p:spPr>
        <p:txBody>
          <a:bodyPr wrap="square" anchor="ctr">
            <a:spAutoFit/>
          </a:bodyPr>
          <a:lstStyle/>
          <a:p>
            <a:pPr algn="ctr"/>
            <a:r>
              <a:rPr lang="en-US" sz="2000" b="1">
                <a:solidFill>
                  <a:schemeClr val="bg1"/>
                </a:solidFill>
                <a:latin typeface="Times New Roman" pitchFamily="18" charset="0"/>
                <a:cs typeface="Times New Roman" pitchFamily="18" charset="0"/>
              </a:rPr>
              <a:t>2. Thí </a:t>
            </a:r>
            <a:r>
              <a:rPr lang="en-US" sz="2000" b="1" dirty="0" err="1">
                <a:solidFill>
                  <a:schemeClr val="bg1"/>
                </a:solidFill>
                <a:latin typeface="Times New Roman" pitchFamily="18" charset="0"/>
                <a:cs typeface="Times New Roman" pitchFamily="18" charset="0"/>
              </a:rPr>
              <a:t>nghiệm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vận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chuyển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thân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cây</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thoát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hơi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lá</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cây</a:t>
            </a:r>
            <a:endParaRPr lang="en-US" sz="2000" b="1" dirty="0">
              <a:solidFill>
                <a:schemeClr val="bg1"/>
              </a:solidFill>
              <a:latin typeface="Times New Roman" pitchFamily="18" charset="0"/>
              <a:cs typeface="Times New Roman" pitchFamily="18" charset="0"/>
            </a:endParaRPr>
          </a:p>
        </p:txBody>
      </p:sp>
      <p:sp>
        <p:nvSpPr>
          <p:cNvPr id="22" name="Freeform 21"/>
          <p:cNvSpPr/>
          <p:nvPr/>
        </p:nvSpPr>
        <p:spPr>
          <a:xfrm>
            <a:off x="4985494" y="3228536"/>
            <a:ext cx="2937544" cy="1823228"/>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23" name="Group 22"/>
          <p:cNvGrpSpPr/>
          <p:nvPr/>
        </p:nvGrpSpPr>
        <p:grpSpPr>
          <a:xfrm rot="20620448">
            <a:off x="8110987" y="4208473"/>
            <a:ext cx="369802" cy="647785"/>
            <a:chOff x="2057400" y="2332412"/>
            <a:chExt cx="324766" cy="568896"/>
          </a:xfrm>
          <a:solidFill>
            <a:schemeClr val="accent2">
              <a:lumMod val="60000"/>
              <a:lumOff val="40000"/>
            </a:schemeClr>
          </a:solidFill>
        </p:grpSpPr>
        <p:sp>
          <p:nvSpPr>
            <p:cNvPr id="24" name="Oval 2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5" name="Oval 24"/>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6" name="Oval 25"/>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7" name="Rectangle 31"/>
          <p:cNvSpPr>
            <a:spLocks noChangeArrowheads="1"/>
          </p:cNvSpPr>
          <p:nvPr/>
        </p:nvSpPr>
        <p:spPr bwMode="auto">
          <a:xfrm>
            <a:off x="5343974" y="3659191"/>
            <a:ext cx="2467372" cy="1323439"/>
          </a:xfrm>
          <a:prstGeom prst="rect">
            <a:avLst/>
          </a:prstGeom>
          <a:noFill/>
          <a:ln w="9525">
            <a:noFill/>
            <a:miter lim="800000"/>
            <a:headEnd/>
            <a:tailEnd/>
          </a:ln>
        </p:spPr>
        <p:txBody>
          <a:bodyPr wrap="square" anchor="ctr">
            <a:spAutoFit/>
          </a:bodyPr>
          <a:lstStyle/>
          <a:p>
            <a:pPr algn="ctr"/>
            <a:r>
              <a:rPr lang="en-US" sz="2000" b="1">
                <a:solidFill>
                  <a:schemeClr val="bg1"/>
                </a:solidFill>
                <a:latin typeface="Times New Roman" pitchFamily="18" charset="0"/>
                <a:cs typeface="Times New Roman" pitchFamily="18" charset="0"/>
              </a:rPr>
              <a:t>4. Vận </a:t>
            </a:r>
            <a:r>
              <a:rPr lang="en-US" sz="2000" b="1" dirty="0" err="1">
                <a:solidFill>
                  <a:schemeClr val="bg1"/>
                </a:solidFill>
                <a:latin typeface="Times New Roman" pitchFamily="18" charset="0"/>
                <a:cs typeface="Times New Roman" pitchFamily="18" charset="0"/>
              </a:rPr>
              <a:t>dụng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hiểu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biết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trao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chuyển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hoá</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năng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lượng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thực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tiễn</a:t>
            </a:r>
            <a:endParaRPr lang="en-US" sz="2000" b="1" dirty="0">
              <a:solidFill>
                <a:schemeClr val="bg1"/>
              </a:solidFill>
              <a:latin typeface="Times New Roman" pitchFamily="18" charset="0"/>
              <a:cs typeface="Times New Roman" pitchFamily="18" charset="0"/>
            </a:endParaRPr>
          </a:p>
        </p:txBody>
      </p:sp>
      <p:sp>
        <p:nvSpPr>
          <p:cNvPr id="3" name="Hộp Văn bản 2">
            <a:extLst>
              <a:ext uri="{FF2B5EF4-FFF2-40B4-BE49-F238E27FC236}">
                <a16:creationId xmlns:a16="http://schemas.microsoft.com/office/drawing/2014/main" id="{DFCB00EC-143B-3F7B-E653-EFD0E7662E9B}"/>
              </a:ext>
            </a:extLst>
          </p:cNvPr>
          <p:cNvSpPr txBox="1"/>
          <p:nvPr/>
        </p:nvSpPr>
        <p:spPr>
          <a:xfrm>
            <a:off x="2281031" y="2455133"/>
            <a:ext cx="4581938" cy="307777"/>
          </a:xfrm>
          <a:prstGeom prst="rect">
            <a:avLst/>
          </a:prstGeom>
          <a:noFill/>
        </p:spPr>
        <p:txBody>
          <a:bodyPr wrap="square">
            <a:spAutoFit/>
          </a:bodyPr>
          <a:lstStyle/>
          <a:p>
            <a:r>
              <a:rPr lang="en-US" b="0">
                <a:effectLst/>
              </a:rPr>
              <a:t> </a:t>
            </a:r>
            <a:endParaRPr lang="en-US"/>
          </a:p>
        </p:txBody>
      </p:sp>
      <p:sp>
        <p:nvSpPr>
          <p:cNvPr id="29" name="Hộp Văn bản 28">
            <a:extLst>
              <a:ext uri="{FF2B5EF4-FFF2-40B4-BE49-F238E27FC236}">
                <a16:creationId xmlns:a16="http://schemas.microsoft.com/office/drawing/2014/main" id="{5F72CE98-5A46-6B40-2B6E-31983BD74140}"/>
              </a:ext>
            </a:extLst>
          </p:cNvPr>
          <p:cNvSpPr txBox="1"/>
          <p:nvPr/>
        </p:nvSpPr>
        <p:spPr>
          <a:xfrm>
            <a:off x="2281031" y="2455133"/>
            <a:ext cx="4581938" cy="307777"/>
          </a:xfrm>
          <a:prstGeom prst="rect">
            <a:avLst/>
          </a:prstGeom>
          <a:noFill/>
        </p:spPr>
        <p:txBody>
          <a:bodyPr wrap="square">
            <a:spAutoFit/>
          </a:bodyPr>
          <a:lstStyle/>
          <a:p>
            <a:r>
              <a:rPr lang="en-US" b="0">
                <a:effectLst/>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animEffect transition="in" filter="barn(inVertical)">
                                      <p:cBhvr>
                                        <p:cTn id="7" dur="10"/>
                                        <p:tgtEl>
                                          <p:spTgt spid="5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1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1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1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4" grpId="0" animBg="1"/>
      <p:bldP spid="9" grpId="0"/>
      <p:bldP spid="10" grpId="0" animBg="1"/>
      <p:bldP spid="15" grpId="0"/>
      <p:bldP spid="16" grpId="0" animBg="1"/>
      <p:bldP spid="21" grpId="0"/>
      <p:bldP spid="22"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0848-AAE6-89C9-A823-426AD28156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E2041D-8467-7BFE-D381-BEB0B638DFFB}"/>
              </a:ext>
            </a:extLst>
          </p:cNvPr>
          <p:cNvSpPr>
            <a:spLocks noGrp="1"/>
          </p:cNvSpPr>
          <p:nvPr>
            <p:ph idx="1"/>
          </p:nvPr>
        </p:nvSpPr>
        <p:spPr/>
        <p:txBody>
          <a:bodyPr/>
          <a:lstStyle/>
          <a:p>
            <a:endParaRPr lang="en-US" dirty="0"/>
          </a:p>
        </p:txBody>
      </p:sp>
      <p:pic>
        <p:nvPicPr>
          <p:cNvPr id="4" name="Picture 2" descr="Lý thuyết Sinh học lớp 6 bài 24">
            <a:extLst>
              <a:ext uri="{FF2B5EF4-FFF2-40B4-BE49-F238E27FC236}">
                <a16:creationId xmlns:a16="http://schemas.microsoft.com/office/drawing/2014/main" id="{0B58181C-5A97-4592-1E25-6298C84FE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4670362" cy="4622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B13EBFF-4029-96B1-0AC3-A05ED75E670A}"/>
              </a:ext>
            </a:extLst>
          </p:cNvPr>
          <p:cNvSpPr/>
          <p:nvPr/>
        </p:nvSpPr>
        <p:spPr>
          <a:xfrm>
            <a:off x="4864099" y="107950"/>
            <a:ext cx="4140200" cy="6223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100" dirty="0">
              <a:latin typeface="Times New Roman" panose="02020603050405020304" pitchFamily="18" charset="0"/>
              <a:cs typeface="Times New Roman" panose="02020603050405020304" pitchFamily="18" charset="0"/>
            </a:endParaRPr>
          </a:p>
          <a:p>
            <a:pPr algn="ctr"/>
            <a:r>
              <a:rPr lang="en-US" sz="2100" dirty="0" err="1">
                <a:latin typeface="Times New Roman" panose="02020603050405020304" pitchFamily="18" charset="0"/>
                <a:cs typeface="Times New Roman" panose="02020603050405020304" pitchFamily="18" charset="0"/>
              </a:rPr>
              <a:t>Cây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hấp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triển</a:t>
            </a:r>
            <a:r>
              <a:rPr lang="en-US" sz="2100" dirty="0">
                <a:latin typeface="Times New Roman" panose="02020603050405020304" pitchFamily="18" charset="0"/>
                <a:cs typeface="Times New Roman" panose="02020603050405020304" pitchFamily="18" charset="0"/>
              </a:rPr>
              <a:t> ?</a:t>
            </a:r>
          </a:p>
          <a:p>
            <a:pPr algn="ctr"/>
            <a:endParaRPr lang="en-US" sz="21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AA5BF88-26D9-3778-B570-DB833C3AC0E0}"/>
              </a:ext>
            </a:extLst>
          </p:cNvPr>
          <p:cNvSpPr/>
          <p:nvPr/>
        </p:nvSpPr>
        <p:spPr>
          <a:xfrm>
            <a:off x="4864098" y="968375"/>
            <a:ext cx="4140199" cy="781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10642A28-3A42-5336-FD84-A9DCAF43DE7F}"/>
              </a:ext>
            </a:extLst>
          </p:cNvPr>
          <p:cNvSpPr/>
          <p:nvPr/>
        </p:nvSpPr>
        <p:spPr>
          <a:xfrm>
            <a:off x="4841870" y="1962547"/>
            <a:ext cx="4140200" cy="3073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trưởng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muối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khoáng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hữu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cacbon</a:t>
            </a:r>
            <a:r>
              <a:rPr lang="en-US" sz="2400" b="1" dirty="0">
                <a:solidFill>
                  <a:srgbClr val="FF0000"/>
                </a:solidFill>
                <a:latin typeface="Times New Roman" panose="02020603050405020304" pitchFamily="18" charset="0"/>
                <a:cs typeface="Times New Roman" panose="02020603050405020304" pitchFamily="18" charset="0"/>
              </a:rPr>
              <a:t> dioxide…..</a:t>
            </a:r>
            <a:r>
              <a:rPr lang="en-US" sz="2400" b="1" dirty="0" err="1">
                <a:solidFill>
                  <a:srgbClr val="FF0000"/>
                </a:solidFill>
                <a:latin typeface="Times New Roman" panose="02020603050405020304" pitchFamily="18" charset="0"/>
                <a:cs typeface="Times New Roman" panose="02020603050405020304" pitchFamily="18" charset="0"/>
              </a:rPr>
              <a:t>Vậy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ta </a:t>
            </a:r>
            <a:r>
              <a:rPr lang="en-US" sz="2400" b="1" dirty="0" err="1">
                <a:solidFill>
                  <a:srgbClr val="FF0000"/>
                </a:solidFill>
                <a:latin typeface="Times New Roman" panose="02020603050405020304" pitchFamily="18" charset="0"/>
                <a:cs typeface="Times New Roman" panose="02020603050405020304" pitchFamily="18" charset="0"/>
              </a:rPr>
              <a:t>cùng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hôm</a:t>
            </a:r>
            <a:r>
              <a:rPr lang="en-US" sz="2400" b="1" dirty="0">
                <a:solidFill>
                  <a:srgbClr val="FF0000"/>
                </a:solidFill>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22282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Sinh học lớp 6 bài 24">
            <a:extLst>
              <a:ext uri="{FF2B5EF4-FFF2-40B4-BE49-F238E27FC236}">
                <a16:creationId xmlns:a16="http://schemas.microsoft.com/office/drawing/2014/main" id="{0EF2E9E4-9FCA-6658-1C8A-BA3B3E9FA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4670362" cy="4857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B41FD1-4051-238D-5844-82EF366E80B1}"/>
              </a:ext>
            </a:extLst>
          </p:cNvPr>
          <p:cNvSpPr txBox="1"/>
          <p:nvPr/>
        </p:nvSpPr>
        <p:spPr>
          <a:xfrm>
            <a:off x="4787900" y="209550"/>
            <a:ext cx="4159249" cy="4154984"/>
          </a:xfrm>
          <a:prstGeom prst="rect">
            <a:avLst/>
          </a:prstGeom>
          <a:noFill/>
        </p:spPr>
        <p:txBody>
          <a:bodyPr wrap="square">
            <a:spAutoFit/>
          </a:bodyPr>
          <a:lstStyle/>
          <a:p>
            <a:pPr algn="just">
              <a:spcAft>
                <a:spcPts val="1061"/>
              </a:spcAft>
            </a:pPr>
            <a:r>
              <a:rPr lang="en-US" sz="2400" dirty="0" err="1">
                <a:latin typeface="Times New Roman" panose="02020603050405020304" pitchFamily="18" charset="0"/>
                <a:ea typeface="Arial Unicode MS"/>
                <a:cs typeface="Times New Roman" panose="02020603050405020304" pitchFamily="18" charset="0"/>
              </a:rPr>
              <a:t>Trong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tổng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lượng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mà</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rễ</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hấp</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thu</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vào</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chỉ</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có</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một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lượng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rất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nhỏ</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được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sử</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dụng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phần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lớn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lượng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sẽ</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bị</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mất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đi</a:t>
            </a:r>
            <a:r>
              <a:rPr lang="en-US" sz="2400" dirty="0">
                <a:latin typeface="Times New Roman" panose="02020603050405020304" pitchFamily="18" charset="0"/>
                <a:ea typeface="Arial Unicode MS"/>
                <a:cs typeface="Times New Roman" panose="02020603050405020304" pitchFamily="18" charset="0"/>
              </a:rPr>
              <a:t> do </a:t>
            </a:r>
            <a:r>
              <a:rPr lang="en-US" sz="2400" dirty="0" err="1">
                <a:latin typeface="Times New Roman" panose="02020603050405020304" pitchFamily="18" charset="0"/>
                <a:ea typeface="Arial Unicode MS"/>
                <a:cs typeface="Times New Roman" panose="02020603050405020304" pitchFamily="18" charset="0"/>
              </a:rPr>
              <a:t>quá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trình</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thoát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hơi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ở </a:t>
            </a:r>
            <a:r>
              <a:rPr lang="en-US" sz="2400" dirty="0" err="1">
                <a:latin typeface="Times New Roman" panose="02020603050405020304" pitchFamily="18" charset="0"/>
                <a:ea typeface="Arial Unicode MS"/>
                <a:cs typeface="Times New Roman" panose="02020603050405020304" pitchFamily="18" charset="0"/>
              </a:rPr>
              <a:t>lá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là</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một</a:t>
            </a:r>
            <a:r>
              <a:rPr lang="en-US" sz="2400" dirty="0">
                <a:latin typeface="Times New Roman" panose="02020603050405020304" pitchFamily="18" charset="0"/>
                <a:ea typeface="Arial Unicode MS"/>
                <a:cs typeface="Times New Roman" panose="02020603050405020304" pitchFamily="18" charset="0"/>
              </a:rPr>
              <a:t> “tai </a:t>
            </a:r>
            <a:r>
              <a:rPr lang="en-US" sz="2400" dirty="0" err="1">
                <a:latin typeface="Times New Roman" panose="02020603050405020304" pitchFamily="18" charset="0"/>
                <a:ea typeface="Arial Unicode MS"/>
                <a:cs typeface="Times New Roman" panose="02020603050405020304" pitchFamily="18" charset="0"/>
              </a:rPr>
              <a:t>hoạ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đối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với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trong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điều</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kiện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môi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trường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khô</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hạn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Tại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sao</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quá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trình</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thoát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hơi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làm</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thất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thoát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một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lượng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lớn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nhưng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vẫn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cần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có</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quá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trình</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này</a:t>
            </a:r>
            <a:r>
              <a:rPr lang="en-US" sz="2400" dirty="0">
                <a:latin typeface="Times New Roman" panose="02020603050405020304" pitchFamily="18" charset="0"/>
                <a:ea typeface="Arial Unicode MS"/>
                <a:cs typeface="Times New Roman" panose="02020603050405020304" pitchFamily="18" charset="0"/>
              </a:rPr>
              <a:t>?</a:t>
            </a:r>
          </a:p>
        </p:txBody>
      </p:sp>
    </p:spTree>
    <p:extLst>
      <p:ext uri="{BB962C8B-B14F-4D97-AF65-F5344CB8AC3E}">
        <p14:creationId xmlns:p14="http://schemas.microsoft.com/office/powerpoint/2010/main" val="104042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Số hiệu Bản chiếu 1">
            <a:extLst>
              <a:ext uri="{FF2B5EF4-FFF2-40B4-BE49-F238E27FC236}">
                <a16:creationId xmlns:a16="http://schemas.microsoft.com/office/drawing/2014/main" id="{3104AC81-1047-9031-2ED4-84E51862C5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66136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10">
            <a:extLst>
              <a:ext uri="{FF2B5EF4-FFF2-40B4-BE49-F238E27FC236}">
                <a16:creationId xmlns:a16="http://schemas.microsoft.com/office/drawing/2014/main" id="{00A9AE07-7FA0-5AD7-4D9B-CFCF9EEB291C}"/>
              </a:ext>
            </a:extLst>
          </p:cNvPr>
          <p:cNvSpPr/>
          <p:nvPr/>
        </p:nvSpPr>
        <p:spPr>
          <a:xfrm>
            <a:off x="67728" y="1371421"/>
            <a:ext cx="8022724" cy="1200329"/>
          </a:xfrm>
          <a:prstGeom prst="rect">
            <a:avLst/>
          </a:prstGeom>
        </p:spPr>
        <p:txBody>
          <a:bodyPr wrap="square">
            <a:spAutoFit/>
          </a:bodyPr>
          <a:lstStyle/>
          <a:p>
            <a:r>
              <a:rPr lang="en-GB"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Nghiên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cứu</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nội</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dung ở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mục</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25.2, 25.3, 25.4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biết</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quá</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trình</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trao</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đổi</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vật</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gồm</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những</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giai</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đoạn</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nào</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8">
            <a:extLst>
              <a:ext uri="{FF2B5EF4-FFF2-40B4-BE49-F238E27FC236}">
                <a16:creationId xmlns:a16="http://schemas.microsoft.com/office/drawing/2014/main" id="{D0AFC0E3-4A87-D2DA-1A19-329CF56E2A52}"/>
              </a:ext>
            </a:extLst>
          </p:cNvPr>
          <p:cNvSpPr/>
          <p:nvPr/>
        </p:nvSpPr>
        <p:spPr>
          <a:xfrm>
            <a:off x="498370" y="2516574"/>
            <a:ext cx="5054796" cy="579967"/>
          </a:xfrm>
          <a:prstGeom prst="rect">
            <a:avLst/>
          </a:prstGeom>
        </p:spPr>
        <p:txBody>
          <a:bodyPr wrap="square">
            <a:spAutoFit/>
          </a:bodyPr>
          <a:lstStyle/>
          <a:p>
            <a:pPr>
              <a:lnSpc>
                <a:spcPct val="150000"/>
              </a:lnSpc>
              <a:spcAft>
                <a:spcPts val="1000"/>
              </a:spcAft>
            </a:pPr>
            <a:r>
              <a:rPr lang="en-GB"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Hấp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khoáng</a:t>
            </a:r>
          </a:p>
        </p:txBody>
      </p:sp>
      <p:sp>
        <p:nvSpPr>
          <p:cNvPr id="11" name="Hộp Văn bản 10">
            <a:extLst>
              <a:ext uri="{FF2B5EF4-FFF2-40B4-BE49-F238E27FC236}">
                <a16:creationId xmlns:a16="http://schemas.microsoft.com/office/drawing/2014/main" id="{935B1298-F141-D049-05BB-1107145E671E}"/>
              </a:ext>
            </a:extLst>
          </p:cNvPr>
          <p:cNvSpPr txBox="1"/>
          <p:nvPr/>
        </p:nvSpPr>
        <p:spPr>
          <a:xfrm>
            <a:off x="498370" y="3127036"/>
            <a:ext cx="7701413" cy="587148"/>
          </a:xfrm>
          <a:prstGeom prst="rect">
            <a:avLst/>
          </a:prstGeom>
          <a:noFill/>
        </p:spPr>
        <p:txBody>
          <a:bodyPr wrap="square">
            <a:spAutoFit/>
          </a:bodyPr>
          <a:lstStyle/>
          <a:p>
            <a:pPr>
              <a:lnSpc>
                <a:spcPct val="150000"/>
              </a:lnSpc>
              <a:spcAft>
                <a:spcPts val="1000"/>
              </a:spcAft>
            </a:pPr>
            <a:r>
              <a:rPr lang="en-GB"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Vận chuyển nước, khoáng và các chất hữu cơ</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4">
            <a:extLst>
              <a:ext uri="{FF2B5EF4-FFF2-40B4-BE49-F238E27FC236}">
                <a16:creationId xmlns:a16="http://schemas.microsoft.com/office/drawing/2014/main" id="{E767D336-0706-299D-C814-2B4148977FB7}"/>
              </a:ext>
            </a:extLst>
          </p:cNvPr>
          <p:cNvSpPr/>
          <p:nvPr/>
        </p:nvSpPr>
        <p:spPr>
          <a:xfrm>
            <a:off x="498370" y="3689946"/>
            <a:ext cx="3538148" cy="587148"/>
          </a:xfrm>
          <a:prstGeom prst="rect">
            <a:avLst/>
          </a:prstGeom>
        </p:spPr>
        <p:txBody>
          <a:bodyPr wrap="none">
            <a:spAutoFit/>
          </a:bodyPr>
          <a:lstStyle/>
          <a:p>
            <a:pPr>
              <a:lnSpc>
                <a:spcPct val="150000"/>
              </a:lnSpc>
              <a:spcAft>
                <a:spcPts val="1000"/>
              </a:spcAft>
            </a:pP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0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12" name="Rectangle 11"/>
          <p:cNvSpPr/>
          <p:nvPr/>
        </p:nvSpPr>
        <p:spPr>
          <a:xfrm>
            <a:off x="288545" y="411960"/>
            <a:ext cx="8466178" cy="1569660"/>
          </a:xfrm>
          <a:prstGeom prst="rect">
            <a:avLst/>
          </a:prstGeom>
        </p:spPr>
        <p:txBody>
          <a:bodyPr wrap="square">
            <a:spAutoFit/>
          </a:bodyPr>
          <a:lstStyle/>
          <a:p>
            <a:r>
              <a:rPr lang="en-GB" sz="2400">
                <a:latin typeface="Times New Roman" panose="02020603050405020304" pitchFamily="18" charset="0"/>
                <a:ea typeface="Calibri" panose="020F0502020204030204" pitchFamily="34" charset="0"/>
                <a:cs typeface="Times New Roman" panose="02020603050405020304" pitchFamily="18" charset="0"/>
              </a:rPr>
              <a:t> </a:t>
            </a:r>
            <a:r>
              <a:rPr lang="en-GB" sz="2400" b="1" u="sng">
                <a:latin typeface="Times New Roman" panose="02020603050405020304" pitchFamily="18" charset="0"/>
                <a:ea typeface="Calibri" panose="020F0502020204030204" pitchFamily="34" charset="0"/>
                <a:cs typeface="Times New Roman" panose="02020603050405020304" pitchFamily="18" charset="0"/>
              </a:rPr>
              <a:t>Câu 1. </a:t>
            </a:r>
            <a:r>
              <a:rPr lang="en-GB" sz="2400">
                <a:latin typeface="Times New Roman" panose="02020603050405020304" pitchFamily="18" charset="0"/>
                <a:ea typeface="Calibri" panose="020F0502020204030204" pitchFamily="34" charset="0"/>
                <a:cs typeface="Times New Roman" panose="02020603050405020304" pitchFamily="18" charset="0"/>
              </a:rPr>
              <a:t>Quan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25.2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con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hấp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thụ</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khoáng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thuỷ</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dưới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cạn</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BDCD1B4-C7EB-0031-A2D0-A44D68DBE2F8}"/>
              </a:ext>
            </a:extLst>
          </p:cNvPr>
          <p:cNvSpPr/>
          <p:nvPr/>
        </p:nvSpPr>
        <p:spPr>
          <a:xfrm>
            <a:off x="288545" y="1935454"/>
            <a:ext cx="8656672" cy="1200329"/>
          </a:xfrm>
          <a:prstGeom prst="rect">
            <a:avLst/>
          </a:prstGeom>
        </p:spPr>
        <p:txBody>
          <a:bodyPr wrap="square">
            <a:spAutoFit/>
          </a:bodyPr>
          <a:lstStyle/>
          <a:p>
            <a:pPr algn="just"/>
            <a:r>
              <a:rPr lang="en-GB" sz="2400" b="1" u="sng">
                <a:latin typeface="Times New Roman" panose="02020603050405020304" pitchFamily="18" charset="0"/>
                <a:ea typeface="Calibri" panose="020F0502020204030204" pitchFamily="34" charset="0"/>
                <a:cs typeface="Times New Roman" panose="02020603050405020304" pitchFamily="18" charset="0"/>
              </a:rPr>
              <a:t>Câu 2. </a:t>
            </a:r>
            <a:r>
              <a:rPr lang="en-GB" sz="2400">
                <a:latin typeface="Times New Roman" panose="02020603050405020304" pitchFamily="18" charset="0"/>
                <a:ea typeface="Calibri" panose="020F0502020204030204" pitchFamily="34" charset="0"/>
                <a:cs typeface="Times New Roman" panose="02020603050405020304" pitchFamily="18" charset="0"/>
              </a:rPr>
              <a:t>Quan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25.3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A404AA86-AC4C-DE74-463C-3C8AEA4F16CD}"/>
              </a:ext>
            </a:extLst>
          </p:cNvPr>
          <p:cNvSpPr txBox="1"/>
          <p:nvPr/>
        </p:nvSpPr>
        <p:spPr>
          <a:xfrm>
            <a:off x="220381" y="3161881"/>
            <a:ext cx="8761530" cy="2308324"/>
          </a:xfrm>
          <a:prstGeom prst="rect">
            <a:avLst/>
          </a:prstGeom>
          <a:solidFill>
            <a:schemeClr val="bg1"/>
          </a:solidFill>
        </p:spPr>
        <p:txBody>
          <a:bodyPr wrap="square">
            <a:spAutoFit/>
          </a:bodyPr>
          <a:lstStyle/>
          <a:p>
            <a:pPr algn="just"/>
            <a:r>
              <a:rPr lang="en-GB" sz="2400" b="1" u="sng">
                <a:latin typeface="Times New Roman" panose="02020603050405020304" pitchFamily="18" charset="0"/>
                <a:ea typeface="Calibri" panose="020F0502020204030204" pitchFamily="34" charset="0"/>
                <a:cs typeface="Times New Roman" panose="02020603050405020304" pitchFamily="18" charset="0"/>
              </a:rPr>
              <a:t>Câu 3. </a:t>
            </a:r>
          </a:p>
          <a:p>
            <a:pPr algn="just"/>
            <a:r>
              <a:rPr lang="en-GB" sz="2400">
                <a:latin typeface="Times New Roman" panose="02020603050405020304" pitchFamily="18" charset="0"/>
                <a:ea typeface="Calibri" panose="020F0502020204030204" pitchFamily="34" charset="0"/>
                <a:cs typeface="Times New Roman" panose="02020603050405020304" pitchFamily="18" charset="0"/>
              </a:rPr>
              <a:t>1. Lượng nước do rễ hấp thụ có được cây sử dụng hết không?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400">
                <a:latin typeface="Times New Roman" panose="02020603050405020304" pitchFamily="18" charset="0"/>
                <a:ea typeface="Calibri" panose="020F0502020204030204" pitchFamily="34" charset="0"/>
                <a:cs typeface="Times New Roman" panose="02020603050405020304" pitchFamily="18" charset="0"/>
              </a:rPr>
              <a:t>2. Quan sát, phân tích hình 25.4 và cho biết cấu tạo và hoạt động của tế bào khí khổng như thế nào để phù hợp với hoạt động thoát hơi nước?</a:t>
            </a:r>
          </a:p>
          <a:p>
            <a:pPr algn="just"/>
            <a:r>
              <a:rPr lang="en-GB" sz="2400">
                <a:latin typeface="Times New Roman" panose="02020603050405020304" pitchFamily="18" charset="0"/>
                <a:cs typeface="Times New Roman" panose="02020603050405020304" pitchFamily="18" charset="0"/>
              </a:rPr>
              <a:t>3.Việc thoát hơi nước có ý nghĩa như thế nào đối với cây?</a:t>
            </a:r>
            <a:endParaRPr lang="en-US" sz="2400"/>
          </a:p>
        </p:txBody>
      </p:sp>
      <p:sp>
        <p:nvSpPr>
          <p:cNvPr id="10" name="Google Shape;530;p15">
            <a:extLst>
              <a:ext uri="{FF2B5EF4-FFF2-40B4-BE49-F238E27FC236}">
                <a16:creationId xmlns:a16="http://schemas.microsoft.com/office/drawing/2014/main" id="{B236BA03-E2F2-999D-475B-37BC8C84AFFC}"/>
              </a:ext>
            </a:extLst>
          </p:cNvPr>
          <p:cNvSpPr txBox="1">
            <a:spLocks/>
          </p:cNvSpPr>
          <p:nvPr/>
        </p:nvSpPr>
        <p:spPr>
          <a:xfrm>
            <a:off x="1302344" y="0"/>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HOẠT ĐỘNG NHÓM 7 PHÚT</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666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43C91253-24F5-5BC7-FA69-5F7A91CE0E00}"/>
              </a:ext>
            </a:extLst>
          </p:cNvPr>
          <p:cNvPicPr>
            <a:picLocks noChangeAspect="1"/>
          </p:cNvPicPr>
          <p:nvPr/>
        </p:nvPicPr>
        <p:blipFill rotWithShape="1">
          <a:blip r:embed="rId2"/>
          <a:srcRect l="9033" t="53059" r="11457" b="1756"/>
          <a:stretch/>
        </p:blipFill>
        <p:spPr>
          <a:xfrm rot="10800000">
            <a:off x="102742" y="0"/>
            <a:ext cx="4572000" cy="3464372"/>
          </a:xfrm>
          <a:prstGeom prst="rect">
            <a:avLst/>
          </a:prstGeom>
        </p:spPr>
      </p:pic>
      <p:sp>
        <p:nvSpPr>
          <p:cNvPr id="7" name="Rectangle 1">
            <a:extLst>
              <a:ext uri="{FF2B5EF4-FFF2-40B4-BE49-F238E27FC236}">
                <a16:creationId xmlns:a16="http://schemas.microsoft.com/office/drawing/2014/main" id="{B8D73D2F-FF7F-412E-CECC-6771A3E5C4FB}"/>
              </a:ext>
            </a:extLst>
          </p:cNvPr>
          <p:cNvSpPr/>
          <p:nvPr/>
        </p:nvSpPr>
        <p:spPr>
          <a:xfrm>
            <a:off x="6164494" y="86466"/>
            <a:ext cx="2979506" cy="1015663"/>
          </a:xfrm>
          <a:prstGeom prst="rect">
            <a:avLst/>
          </a:prstGeom>
        </p:spPr>
        <p:txBody>
          <a:bodyPr wrap="square">
            <a:spAutoFit/>
          </a:bodyPr>
          <a:lstStyle/>
          <a:p>
            <a:pPr algn="just"/>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cạn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từ</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bào</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hút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rễ</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3">
            <a:extLst>
              <a:ext uri="{FF2B5EF4-FFF2-40B4-BE49-F238E27FC236}">
                <a16:creationId xmlns:a16="http://schemas.microsoft.com/office/drawing/2014/main" id="{76D7B8FC-AA29-2856-BE7D-B65368FB026F}"/>
              </a:ext>
            </a:extLst>
          </p:cNvPr>
          <p:cNvSpPr/>
          <p:nvPr/>
        </p:nvSpPr>
        <p:spPr>
          <a:xfrm>
            <a:off x="6164494" y="1133784"/>
            <a:ext cx="2722652" cy="1323439"/>
          </a:xfrm>
          <a:prstGeom prst="rect">
            <a:avLst/>
          </a:prstGeom>
        </p:spPr>
        <p:txBody>
          <a:bodyPr wrap="square">
            <a:spAutoFit/>
          </a:bodyPr>
          <a:lstStyle/>
          <a:p>
            <a:pPr algn="just"/>
            <a:r>
              <a:rPr lang="en-GB"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Con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hoà</a:t>
            </a:r>
            <a:r>
              <a:rPr lang="en-GB" sz="2000" dirty="0">
                <a:latin typeface="Times New Roman" panose="02020603050405020304" pitchFamily="18" charset="0"/>
                <a:ea typeface="Calibri" panose="020F0502020204030204" pitchFamily="34" charset="0"/>
                <a:cs typeface="Times New Roman" panose="02020603050405020304" pitchFamily="18" charset="0"/>
              </a:rPr>
              <a:t> tan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vỏ</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7">
            <a:extLst>
              <a:ext uri="{FF2B5EF4-FFF2-40B4-BE49-F238E27FC236}">
                <a16:creationId xmlns:a16="http://schemas.microsoft.com/office/drawing/2014/main" id="{F8BEA05A-893D-56BD-0C46-2510B98995A8}"/>
              </a:ext>
            </a:extLst>
          </p:cNvPr>
          <p:cNvSpPr/>
          <p:nvPr/>
        </p:nvSpPr>
        <p:spPr>
          <a:xfrm>
            <a:off x="5844995" y="2571750"/>
            <a:ext cx="3042151" cy="1015663"/>
          </a:xfrm>
          <a:prstGeom prst="rect">
            <a:avLst/>
          </a:prstGeom>
        </p:spPr>
        <p:txBody>
          <a:bodyPr wrap="square">
            <a:spAutoFit/>
          </a:bodyPr>
          <a:lstStyle/>
          <a:p>
            <a:pPr algn="just"/>
            <a:r>
              <a:rPr lang="en-GB"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Thực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thuỷ</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sinh</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bề</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mặt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bào</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biểu</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bì</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a:extLst>
              <a:ext uri="{FF2B5EF4-FFF2-40B4-BE49-F238E27FC236}">
                <a16:creationId xmlns:a16="http://schemas.microsoft.com/office/drawing/2014/main" id="{FD64B6AF-D45C-ED68-47D4-4486BAC3E6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27"/>
          <a:stretch/>
        </p:blipFill>
        <p:spPr bwMode="auto">
          <a:xfrm>
            <a:off x="1315162" y="0"/>
            <a:ext cx="4839058" cy="3000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C413423-7184-27C0-79A9-1F8296509E53}"/>
              </a:ext>
            </a:extLst>
          </p:cNvPr>
          <p:cNvSpPr/>
          <p:nvPr/>
        </p:nvSpPr>
        <p:spPr>
          <a:xfrm>
            <a:off x="102742" y="3673879"/>
            <a:ext cx="8466178" cy="1569660"/>
          </a:xfrm>
          <a:prstGeom prst="rect">
            <a:avLst/>
          </a:prstGeom>
          <a:solidFill>
            <a:schemeClr val="bg1"/>
          </a:solidFill>
        </p:spPr>
        <p:txBody>
          <a:bodyPr wrap="square">
            <a:spAutoFit/>
          </a:bodyPr>
          <a:lstStyle/>
          <a:p>
            <a:r>
              <a:rPr lang="en-GB" sz="2400">
                <a:latin typeface="Times New Roman" panose="02020603050405020304" pitchFamily="18" charset="0"/>
                <a:ea typeface="Calibri" panose="020F0502020204030204" pitchFamily="34" charset="0"/>
                <a:cs typeface="Times New Roman" panose="02020603050405020304" pitchFamily="18" charset="0"/>
              </a:rPr>
              <a:t> </a:t>
            </a:r>
            <a:r>
              <a:rPr lang="en-GB" sz="2400" b="1" u="sng">
                <a:latin typeface="Times New Roman" panose="02020603050405020304" pitchFamily="18" charset="0"/>
                <a:ea typeface="Calibri" panose="020F0502020204030204" pitchFamily="34" charset="0"/>
                <a:cs typeface="Times New Roman" panose="02020603050405020304" pitchFamily="18" charset="0"/>
              </a:rPr>
              <a:t>Câu 1. </a:t>
            </a:r>
            <a:r>
              <a:rPr lang="en-GB" sz="2400">
                <a:latin typeface="Times New Roman" panose="02020603050405020304" pitchFamily="18" charset="0"/>
                <a:ea typeface="Calibri" panose="020F0502020204030204" pitchFamily="34" charset="0"/>
                <a:cs typeface="Times New Roman" panose="02020603050405020304" pitchFamily="18" charset="0"/>
              </a:rPr>
              <a:t>Quan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25.2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con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hấp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thụ</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khoáng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thuỷ</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dưới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cạn</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07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1F10610C-63CA-53DC-AE14-6BDF2C373D69}"/>
              </a:ext>
            </a:extLst>
          </p:cNvPr>
          <p:cNvPicPr>
            <a:picLocks noChangeAspect="1"/>
          </p:cNvPicPr>
          <p:nvPr/>
        </p:nvPicPr>
        <p:blipFill rotWithShape="1">
          <a:blip r:embed="rId2"/>
          <a:srcRect l="13029" t="3678" r="12646" b="51777"/>
          <a:stretch/>
        </p:blipFill>
        <p:spPr>
          <a:xfrm rot="10800000">
            <a:off x="0" y="38401"/>
            <a:ext cx="4886502" cy="3904770"/>
          </a:xfrm>
          <a:prstGeom prst="rect">
            <a:avLst/>
          </a:prstGeom>
        </p:spPr>
      </p:pic>
      <p:sp>
        <p:nvSpPr>
          <p:cNvPr id="7" name="Rectangle 1">
            <a:extLst>
              <a:ext uri="{FF2B5EF4-FFF2-40B4-BE49-F238E27FC236}">
                <a16:creationId xmlns:a16="http://schemas.microsoft.com/office/drawing/2014/main" id="{BFC2D8F2-6179-F0B5-7FF1-093B0A81B1D4}"/>
              </a:ext>
            </a:extLst>
          </p:cNvPr>
          <p:cNvSpPr/>
          <p:nvPr/>
        </p:nvSpPr>
        <p:spPr>
          <a:xfrm>
            <a:off x="0" y="3943171"/>
            <a:ext cx="8656672" cy="1200329"/>
          </a:xfrm>
          <a:prstGeom prst="rect">
            <a:avLst/>
          </a:prstGeom>
          <a:solidFill>
            <a:schemeClr val="bg1"/>
          </a:solidFill>
        </p:spPr>
        <p:txBody>
          <a:bodyPr wrap="square">
            <a:spAutoFit/>
          </a:bodyPr>
          <a:lstStyle/>
          <a:p>
            <a:pPr algn="just"/>
            <a:r>
              <a:rPr lang="en-GB" sz="2400" b="1" u="sng">
                <a:latin typeface="Times New Roman" panose="02020603050405020304" pitchFamily="18" charset="0"/>
                <a:ea typeface="Calibri" panose="020F0502020204030204" pitchFamily="34" charset="0"/>
                <a:cs typeface="Times New Roman" panose="02020603050405020304" pitchFamily="18" charset="0"/>
              </a:rPr>
              <a:t>Câu 2. </a:t>
            </a:r>
            <a:r>
              <a:rPr lang="en-GB" sz="2400">
                <a:latin typeface="Times New Roman" panose="02020603050405020304" pitchFamily="18" charset="0"/>
                <a:ea typeface="Calibri" panose="020F0502020204030204" pitchFamily="34" charset="0"/>
                <a:cs typeface="Times New Roman" panose="02020603050405020304" pitchFamily="18" charset="0"/>
              </a:rPr>
              <a:t>Quan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25.3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55BF1F2E-650A-592F-549E-32B268501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42" y="80069"/>
            <a:ext cx="4328940" cy="377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A5F8C439-5AFE-6D85-3D37-BC29381F0B46}"/>
              </a:ext>
            </a:extLst>
          </p:cNvPr>
          <p:cNvSpPr/>
          <p:nvPr/>
        </p:nvSpPr>
        <p:spPr>
          <a:xfrm>
            <a:off x="5418633" y="150781"/>
            <a:ext cx="3458239" cy="1015663"/>
          </a:xfrm>
          <a:prstGeom prst="rect">
            <a:avLst/>
          </a:prstGeom>
        </p:spPr>
        <p:txBody>
          <a:bodyPr wrap="square">
            <a:spAutoFit/>
          </a:bodyPr>
          <a:lstStyle/>
          <a:p>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cơ</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nhờ</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gỗ</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7F8777B1-77A0-38FA-A7BA-0322764FA188}"/>
              </a:ext>
            </a:extLst>
          </p:cNvPr>
          <p:cNvGraphicFramePr>
            <a:graphicFrameLocks noGrp="1"/>
          </p:cNvGraphicFramePr>
          <p:nvPr>
            <p:extLst>
              <p:ext uri="{D42A27DB-BD31-4B8C-83A1-F6EECF244321}">
                <p14:modId xmlns:p14="http://schemas.microsoft.com/office/powerpoint/2010/main" val="46583766"/>
              </p:ext>
            </p:extLst>
          </p:nvPr>
        </p:nvGraphicFramePr>
        <p:xfrm>
          <a:off x="4369052" y="1200328"/>
          <a:ext cx="4672207" cy="2293410"/>
        </p:xfrm>
        <a:graphic>
          <a:graphicData uri="http://schemas.openxmlformats.org/drawingml/2006/table">
            <a:tbl>
              <a:tblPr firstRow="1" firstCol="1" bandRow="1">
                <a:tableStyleId>{E960CA2F-AD4F-43A7-B7A6-27E5CA5AA7E8}</a:tableStyleId>
              </a:tblPr>
              <a:tblGrid>
                <a:gridCol w="1894579">
                  <a:extLst>
                    <a:ext uri="{9D8B030D-6E8A-4147-A177-3AD203B41FA5}">
                      <a16:colId xmlns:a16="http://schemas.microsoft.com/office/drawing/2014/main" val="1834517099"/>
                    </a:ext>
                  </a:extLst>
                </a:gridCol>
                <a:gridCol w="2777628">
                  <a:extLst>
                    <a:ext uri="{9D8B030D-6E8A-4147-A177-3AD203B41FA5}">
                      <a16:colId xmlns:a16="http://schemas.microsoft.com/office/drawing/2014/main" val="1579275764"/>
                    </a:ext>
                  </a:extLst>
                </a:gridCol>
              </a:tblGrid>
              <a:tr h="341987">
                <a:tc>
                  <a:txBody>
                    <a:bodyPr/>
                    <a:lstStyle/>
                    <a:p>
                      <a:pPr algn="ctr">
                        <a:lnSpc>
                          <a:spcPct val="150000"/>
                        </a:lnSpc>
                        <a:spcAft>
                          <a:spcPts val="0"/>
                        </a:spcAft>
                      </a:pPr>
                      <a:r>
                        <a:rPr lang="en-US" sz="2000" dirty="0" err="1">
                          <a:solidFill>
                            <a:srgbClr val="0000CC"/>
                          </a:solidFill>
                          <a:effectLst/>
                          <a:latin typeface="Times New Roman" panose="02020603050405020304" pitchFamily="18" charset="0"/>
                          <a:cs typeface="Times New Roman" panose="02020603050405020304" pitchFamily="18" charset="0"/>
                        </a:rPr>
                        <a:t>Dòng</a:t>
                      </a:r>
                      <a:r>
                        <a:rPr lang="en-US" sz="2000" dirty="0">
                          <a:solidFill>
                            <a:srgbClr val="0000CC"/>
                          </a:solidFill>
                          <a:effectLst/>
                          <a:latin typeface="Times New Roman" panose="02020603050405020304" pitchFamily="18" charset="0"/>
                          <a:cs typeface="Times New Roman" panose="02020603050405020304" pitchFamily="18" charset="0"/>
                        </a:rPr>
                        <a:t> </a:t>
                      </a:r>
                      <a:r>
                        <a:rPr lang="en-US" sz="2000" dirty="0" err="1">
                          <a:solidFill>
                            <a:srgbClr val="0000CC"/>
                          </a:solidFill>
                          <a:effectLst/>
                          <a:latin typeface="Times New Roman" panose="02020603050405020304" pitchFamily="18" charset="0"/>
                          <a:cs typeface="Times New Roman" panose="02020603050405020304" pitchFamily="18" charset="0"/>
                        </a:rPr>
                        <a:t>mạch</a:t>
                      </a:r>
                      <a:r>
                        <a:rPr lang="en-US" sz="2000" dirty="0">
                          <a:solidFill>
                            <a:srgbClr val="0000CC"/>
                          </a:solidFill>
                          <a:effectLst/>
                          <a:latin typeface="Times New Roman" panose="02020603050405020304" pitchFamily="18" charset="0"/>
                          <a:cs typeface="Times New Roman" panose="02020603050405020304" pitchFamily="18" charset="0"/>
                        </a:rPr>
                        <a:t> </a:t>
                      </a:r>
                      <a:r>
                        <a:rPr lang="en-US" sz="2000" dirty="0" err="1">
                          <a:solidFill>
                            <a:srgbClr val="0000CC"/>
                          </a:solidFill>
                          <a:effectLst/>
                          <a:latin typeface="Times New Roman" panose="02020603050405020304" pitchFamily="18" charset="0"/>
                          <a:cs typeface="Times New Roman" panose="02020603050405020304" pitchFamily="18" charset="0"/>
                        </a:rPr>
                        <a:t>gỗ</a:t>
                      </a:r>
                      <a:endPar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dirty="0" err="1">
                          <a:solidFill>
                            <a:srgbClr val="0000CC"/>
                          </a:solidFill>
                          <a:effectLst/>
                          <a:latin typeface="Times New Roman" panose="02020603050405020304" pitchFamily="18" charset="0"/>
                          <a:cs typeface="Times New Roman" panose="02020603050405020304" pitchFamily="18" charset="0"/>
                        </a:rPr>
                        <a:t>Dòng</a:t>
                      </a:r>
                      <a:r>
                        <a:rPr lang="en-US" sz="2000" dirty="0">
                          <a:solidFill>
                            <a:srgbClr val="0000CC"/>
                          </a:solidFill>
                          <a:effectLst/>
                          <a:latin typeface="Times New Roman" panose="02020603050405020304" pitchFamily="18" charset="0"/>
                          <a:cs typeface="Times New Roman" panose="02020603050405020304" pitchFamily="18" charset="0"/>
                        </a:rPr>
                        <a:t> </a:t>
                      </a:r>
                      <a:r>
                        <a:rPr lang="en-US" sz="2000" dirty="0" err="1">
                          <a:solidFill>
                            <a:srgbClr val="0000CC"/>
                          </a:solidFill>
                          <a:effectLst/>
                          <a:latin typeface="Times New Roman" panose="02020603050405020304" pitchFamily="18" charset="0"/>
                          <a:cs typeface="Times New Roman" panose="02020603050405020304" pitchFamily="18" charset="0"/>
                        </a:rPr>
                        <a:t>mạch</a:t>
                      </a:r>
                      <a:r>
                        <a:rPr lang="en-US" sz="2000" dirty="0">
                          <a:solidFill>
                            <a:srgbClr val="0000CC"/>
                          </a:solidFill>
                          <a:effectLst/>
                          <a:latin typeface="Times New Roman" panose="02020603050405020304" pitchFamily="18" charset="0"/>
                          <a:cs typeface="Times New Roman" panose="02020603050405020304" pitchFamily="18" charset="0"/>
                        </a:rPr>
                        <a:t> </a:t>
                      </a:r>
                      <a:r>
                        <a:rPr lang="en-US" sz="2000" dirty="0" err="1">
                          <a:solidFill>
                            <a:srgbClr val="0000CC"/>
                          </a:solidFill>
                          <a:effectLst/>
                          <a:latin typeface="Times New Roman" panose="02020603050405020304" pitchFamily="18" charset="0"/>
                          <a:cs typeface="Times New Roman" panose="02020603050405020304" pitchFamily="18" charset="0"/>
                        </a:rPr>
                        <a:t>rây</a:t>
                      </a:r>
                      <a:endPar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90910"/>
                  </a:ext>
                </a:extLst>
              </a:tr>
              <a:tr h="1891010">
                <a:tc>
                  <a:txBody>
                    <a:bodyPr/>
                    <a:lstStyle/>
                    <a:p>
                      <a:pPr algn="just">
                        <a:lnSpc>
                          <a:spcPct val="150000"/>
                        </a:lnSpc>
                        <a:spcAft>
                          <a:spcPts val="0"/>
                        </a:spcAft>
                      </a:pP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164427"/>
                  </a:ext>
                </a:extLst>
              </a:tr>
            </a:tbl>
          </a:graphicData>
        </a:graphic>
      </p:graphicFrame>
      <p:sp>
        <p:nvSpPr>
          <p:cNvPr id="11" name="Rectangle 12">
            <a:extLst>
              <a:ext uri="{FF2B5EF4-FFF2-40B4-BE49-F238E27FC236}">
                <a16:creationId xmlns:a16="http://schemas.microsoft.com/office/drawing/2014/main" id="{0019F642-1BFB-3253-3C3C-02B0852DB1D8}"/>
              </a:ext>
            </a:extLst>
          </p:cNvPr>
          <p:cNvSpPr/>
          <p:nvPr/>
        </p:nvSpPr>
        <p:spPr>
          <a:xfrm>
            <a:off x="4431682" y="1783848"/>
            <a:ext cx="1934632" cy="1323439"/>
          </a:xfrm>
          <a:prstGeom prst="rect">
            <a:avLst/>
          </a:prstGeom>
        </p:spPr>
        <p:txBody>
          <a:bodyPr wrap="square">
            <a:spAutoFit/>
          </a:bodyPr>
          <a:lstStyle/>
          <a:p>
            <a:r>
              <a:rPr lang="en-GB" sz="2000" dirty="0" err="1">
                <a:solidFill>
                  <a:srgbClr val="FF0000"/>
                </a:solidFill>
                <a:latin typeface="Times New Roman" panose="02020603050405020304" pitchFamily="18" charset="0"/>
                <a:ea typeface="Calibri" panose="020F0502020204030204" pitchFamily="34" charset="0"/>
              </a:rPr>
              <a:t>Vận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chuyển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nước</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và</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chất</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khoáng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từ</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rễ</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lên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lá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dòng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đi</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lên</a:t>
            </a:r>
            <a:r>
              <a:rPr lang="en-GB" sz="2000" dirty="0">
                <a:solidFill>
                  <a:srgbClr val="FF0000"/>
                </a:solidFill>
                <a:latin typeface="Times New Roman" panose="02020603050405020304" pitchFamily="18" charset="0"/>
                <a:ea typeface="Calibri" panose="020F0502020204030204" pitchFamily="34" charset="0"/>
              </a:rPr>
              <a:t>) </a:t>
            </a:r>
            <a:endParaRPr lang="en-US" sz="2000" dirty="0">
              <a:solidFill>
                <a:srgbClr val="FF0000"/>
              </a:solidFill>
            </a:endParaRPr>
          </a:p>
        </p:txBody>
      </p:sp>
      <p:sp>
        <p:nvSpPr>
          <p:cNvPr id="12" name="Rectangle 13">
            <a:extLst>
              <a:ext uri="{FF2B5EF4-FFF2-40B4-BE49-F238E27FC236}">
                <a16:creationId xmlns:a16="http://schemas.microsoft.com/office/drawing/2014/main" id="{FE11F6F9-DEA6-8583-7B7D-165863920665}"/>
              </a:ext>
            </a:extLst>
          </p:cNvPr>
          <p:cNvSpPr/>
          <p:nvPr/>
        </p:nvSpPr>
        <p:spPr>
          <a:xfrm>
            <a:off x="6311223" y="1630977"/>
            <a:ext cx="2639222" cy="1938992"/>
          </a:xfrm>
          <a:prstGeom prst="rect">
            <a:avLst/>
          </a:prstGeom>
        </p:spPr>
        <p:txBody>
          <a:bodyPr wrap="square">
            <a:spAutoFit/>
          </a:bodyPr>
          <a:lstStyle/>
          <a:p>
            <a:pPr algn="just"/>
            <a:r>
              <a:rPr lang="en-GB" sz="2000" dirty="0" err="1">
                <a:solidFill>
                  <a:srgbClr val="FF0000"/>
                </a:solidFill>
                <a:latin typeface="Times New Roman" panose="02020603050405020304" pitchFamily="18" charset="0"/>
                <a:ea typeface="Calibri" panose="020F0502020204030204" pitchFamily="34" charset="0"/>
              </a:rPr>
              <a:t>Vận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chuyển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chủ</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yếu</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các</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chất</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hữu</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được</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tổng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hợp</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từ</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lá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tới</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quan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dự</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trữ</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hoặc</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quan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cần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dùng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dòng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đi</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xuống</a:t>
            </a:r>
            <a:r>
              <a:rPr lang="en-GB" sz="2000" dirty="0">
                <a:solidFill>
                  <a:srgbClr val="FF0000"/>
                </a:solidFill>
                <a:latin typeface="Times New Roman" panose="02020603050405020304" pitchFamily="18" charset="0"/>
                <a:ea typeface="Calibri" panose="020F0502020204030204" pitchFamily="34" charset="0"/>
              </a:rPr>
              <a:t>)</a:t>
            </a:r>
            <a:endParaRPr lang="en-US" sz="2000" dirty="0">
              <a:solidFill>
                <a:srgbClr val="FF0000"/>
              </a:solidFill>
            </a:endParaRPr>
          </a:p>
        </p:txBody>
      </p:sp>
    </p:spTree>
    <p:extLst>
      <p:ext uri="{BB962C8B-B14F-4D97-AF65-F5344CB8AC3E}">
        <p14:creationId xmlns:p14="http://schemas.microsoft.com/office/powerpoint/2010/main" val="177188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1336</TotalTime>
  <Words>1693</Words>
  <Application>Microsoft Office PowerPoint</Application>
  <PresentationFormat>On-screen Show (16:9)</PresentationFormat>
  <Paragraphs>117</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Wingdings 3</vt:lpstr>
      <vt:lpstr>Times New Roman</vt:lpstr>
      <vt:lpstr>Verdana</vt:lpstr>
      <vt:lpstr>Barlow SemiBold</vt:lpstr>
      <vt:lpstr>Lucida Sans Unicode</vt:lpstr>
      <vt:lpstr>Wingdings 2</vt:lpstr>
      <vt:lpstr>Arial</vt:lpstr>
      <vt:lpstr>Calibri</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cp:lastModifiedBy>
  <cp:revision>118</cp:revision>
  <dcterms:modified xsi:type="dcterms:W3CDTF">2025-04-02T01:42:06Z</dcterms:modified>
</cp:coreProperties>
</file>