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256" r:id="rId2"/>
    <p:sldId id="345" r:id="rId3"/>
    <p:sldId id="287" r:id="rId4"/>
    <p:sldId id="278" r:id="rId5"/>
    <p:sldId id="279" r:id="rId6"/>
    <p:sldId id="280" r:id="rId7"/>
    <p:sldId id="342" r:id="rId8"/>
    <p:sldId id="343" r:id="rId9"/>
    <p:sldId id="324" r:id="rId10"/>
    <p:sldId id="325" r:id="rId11"/>
    <p:sldId id="346" r:id="rId12"/>
    <p:sldId id="347" r:id="rId13"/>
    <p:sldId id="348" r:id="rId14"/>
    <p:sldId id="344" r:id="rId15"/>
    <p:sldId id="321" r:id="rId16"/>
    <p:sldId id="323" r:id="rId17"/>
    <p:sldId id="260" r:id="rId18"/>
    <p:sldId id="282" r:id="rId19"/>
    <p:sldId id="329" r:id="rId20"/>
    <p:sldId id="330" r:id="rId21"/>
    <p:sldId id="331" r:id="rId22"/>
    <p:sldId id="332" r:id="rId23"/>
    <p:sldId id="334" r:id="rId24"/>
    <p:sldId id="299" r:id="rId25"/>
    <p:sldId id="292" r:id="rId26"/>
    <p:sldId id="314" r:id="rId27"/>
    <p:sldId id="315" r:id="rId28"/>
    <p:sldId id="316" r:id="rId29"/>
    <p:sldId id="317" r:id="rId30"/>
    <p:sldId id="281" r:id="rId31"/>
    <p:sldId id="335" r:id="rId32"/>
    <p:sldId id="336" r:id="rId33"/>
    <p:sldId id="337" r:id="rId34"/>
    <p:sldId id="305" r:id="rId35"/>
    <p:sldId id="338" r:id="rId36"/>
    <p:sldId id="339" r:id="rId37"/>
    <p:sldId id="298" r:id="rId38"/>
    <p:sldId id="273" r:id="rId39"/>
    <p:sldId id="340" r:id="rId40"/>
    <p:sldId id="341" r:id="rId41"/>
    <p:sldId id="262" r:id="rId42"/>
    <p:sldId id="267" r:id="rId43"/>
  </p:sldIdLst>
  <p:sldSz cx="18288000" cy="10287000"/>
  <p:notesSz cx="6858000" cy="9144000"/>
  <p:embeddedFontLst>
    <p:embeddedFont>
      <p:font typeface="Cambria Math" panose="02040503050406030204" pitchFamily="18" charset="0"/>
      <p:regular r:id="rId45"/>
    </p:embeddedFont>
    <p:embeddedFont>
      <p:font typeface="Tahoma" panose="020B0604030504040204" pitchFamily="34" charset="0"/>
      <p:regular r:id="rId46"/>
      <p:bold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5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87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7497C-14B9-4D58-AA42-E1DA0BD1B0AB}"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57C3AE-958F-4C14-97EF-1D5177D8DE8D}" type="slidenum">
              <a:rPr lang="en-US" smtClean="0"/>
              <a:t>‹#›</a:t>
            </a:fld>
            <a:endParaRPr lang="en-US"/>
          </a:p>
        </p:txBody>
      </p:sp>
    </p:spTree>
    <p:extLst>
      <p:ext uri="{BB962C8B-B14F-4D97-AF65-F5344CB8AC3E}">
        <p14:creationId xmlns:p14="http://schemas.microsoft.com/office/powerpoint/2010/main" val="3362177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Thể</a:t>
            </a:r>
            <a:r>
              <a:rPr lang="en-US" baseline="0" dirty="0"/>
              <a:t> </a:t>
            </a:r>
            <a:r>
              <a:rPr lang="en-US" baseline="0" dirty="0" err="1"/>
              <a:t>lệ</a:t>
            </a:r>
            <a:r>
              <a:rPr lang="en-US" baseline="0" dirty="0"/>
              <a:t> </a:t>
            </a:r>
            <a:r>
              <a:rPr lang="en-US" baseline="0" dirty="0" err="1"/>
              <a:t>chơi</a:t>
            </a:r>
            <a:r>
              <a:rPr lang="en-US" baseline="0" dirty="0"/>
              <a:t> </a:t>
            </a:r>
            <a:r>
              <a:rPr lang="en-US" baseline="0" dirty="0" err="1"/>
              <a:t>như</a:t>
            </a:r>
            <a:r>
              <a:rPr lang="en-US" baseline="0" dirty="0"/>
              <a:t> </a:t>
            </a:r>
            <a:r>
              <a:rPr lang="en-US" baseline="0" dirty="0" err="1"/>
              <a:t>sau</a:t>
            </a:r>
            <a:r>
              <a:rPr lang="en-US" baseline="0" dirty="0"/>
              <a:t>: </a:t>
            </a:r>
            <a:r>
              <a:rPr lang="en-US" baseline="0" dirty="0" err="1"/>
              <a:t>Có</a:t>
            </a:r>
            <a:r>
              <a:rPr lang="en-US" baseline="0" dirty="0"/>
              <a:t> 5 </a:t>
            </a:r>
            <a:r>
              <a:rPr lang="en-US" baseline="0" dirty="0" err="1"/>
              <a:t>hôp</a:t>
            </a:r>
            <a:r>
              <a:rPr lang="en-US" baseline="0" dirty="0"/>
              <a:t> </a:t>
            </a:r>
            <a:r>
              <a:rPr lang="en-US" baseline="0" dirty="0" err="1"/>
              <a:t>quà</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với</a:t>
            </a:r>
            <a:r>
              <a:rPr lang="en-US" baseline="0" dirty="0"/>
              <a:t> 5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hộp</a:t>
            </a:r>
            <a:r>
              <a:rPr lang="en-US" baseline="0" dirty="0"/>
              <a:t> </a:t>
            </a:r>
            <a:r>
              <a:rPr lang="en-US" baseline="0" dirty="0" err="1"/>
              <a:t>quà</a:t>
            </a:r>
            <a:r>
              <a:rPr lang="en-US" baseline="0" dirty="0"/>
              <a:t> </a:t>
            </a:r>
            <a:r>
              <a:rPr lang="en-US" baseline="0" dirty="0" err="1"/>
              <a:t>sẽ</a:t>
            </a:r>
            <a:r>
              <a:rPr lang="en-US" baseline="0" dirty="0"/>
              <a:t> </a:t>
            </a:r>
            <a:r>
              <a:rPr lang="en-US" baseline="0" dirty="0" err="1"/>
              <a:t>mở</a:t>
            </a:r>
            <a:r>
              <a:rPr lang="en-US" baseline="0" dirty="0"/>
              <a:t> </a:t>
            </a:r>
            <a:r>
              <a:rPr lang="en-US" baseline="0" dirty="0" err="1"/>
              <a:t>ra</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sai</a:t>
            </a:r>
            <a:r>
              <a:rPr lang="en-US" baseline="0" dirty="0"/>
              <a:t> </a:t>
            </a:r>
            <a:r>
              <a:rPr lang="en-US" baseline="0" dirty="0" err="1"/>
              <a:t>cơ</a:t>
            </a:r>
            <a:r>
              <a:rPr lang="en-US" baseline="0" dirty="0"/>
              <a:t> </a:t>
            </a:r>
            <a:r>
              <a:rPr lang="en-US" baseline="0" dirty="0" err="1"/>
              <a:t>hội</a:t>
            </a:r>
            <a:r>
              <a:rPr lang="en-US" baseline="0" dirty="0"/>
              <a:t> </a:t>
            </a:r>
            <a:r>
              <a:rPr lang="en-US" baseline="0" dirty="0" err="1"/>
              <a:t>nhận</a:t>
            </a:r>
            <a:r>
              <a:rPr lang="en-US" baseline="0" dirty="0"/>
              <a:t> </a:t>
            </a:r>
            <a:r>
              <a:rPr lang="en-US" baseline="0" dirty="0" err="1"/>
              <a:t>quà</a:t>
            </a:r>
            <a:r>
              <a:rPr lang="en-US" baseline="0" dirty="0"/>
              <a:t> </a:t>
            </a:r>
            <a:r>
              <a:rPr lang="en-US" baseline="0" dirty="0" err="1"/>
              <a:t>dành</a:t>
            </a:r>
            <a:r>
              <a:rPr lang="en-US" baseline="0" dirty="0"/>
              <a:t> </a:t>
            </a:r>
            <a:r>
              <a:rPr lang="en-US" baseline="0" dirty="0" err="1"/>
              <a:t>cho</a:t>
            </a:r>
            <a:r>
              <a:rPr lang="en-US" baseline="0" dirty="0"/>
              <a:t> </a:t>
            </a:r>
            <a:r>
              <a:rPr lang="en-US" baseline="0" dirty="0" err="1"/>
              <a:t>bạn</a:t>
            </a:r>
            <a:r>
              <a:rPr lang="en-US" baseline="0" dirty="0"/>
              <a:t> </a:t>
            </a:r>
            <a:r>
              <a:rPr lang="en-US" baseline="0" dirty="0" err="1"/>
              <a:t>khác</a:t>
            </a:r>
            <a:r>
              <a:rPr lang="en-US" baseline="0" dirty="0"/>
              <a:t>.</a:t>
            </a:r>
          </a:p>
          <a:p>
            <a:r>
              <a:rPr lang="en-US" baseline="0" dirty="0"/>
              <a:t>“</a:t>
            </a:r>
            <a:r>
              <a:rPr lang="en-US" baseline="0" dirty="0" err="1"/>
              <a:t>Chúng</a:t>
            </a:r>
            <a:r>
              <a:rPr lang="en-US" baseline="0" dirty="0"/>
              <a:t> ta </a:t>
            </a:r>
            <a:r>
              <a:rPr lang="en-US" baseline="0" dirty="0" err="1"/>
              <a:t>cùng</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trò</a:t>
            </a:r>
            <a:r>
              <a:rPr lang="en-US" baseline="0" dirty="0"/>
              <a:t> </a:t>
            </a:r>
            <a:r>
              <a:rPr lang="en-US" baseline="0" dirty="0" err="1"/>
              <a:t>chơi</a:t>
            </a:r>
            <a:r>
              <a:rPr lang="en-US" baseline="0" dirty="0"/>
              <a:t> </a:t>
            </a:r>
            <a:r>
              <a:rPr lang="en-US" baseline="0" dirty="0" err="1"/>
              <a:t>thôi</a:t>
            </a:r>
            <a:r>
              <a:rPr lang="en-US" baseline="0" dirty="0"/>
              <a:t> </a:t>
            </a:r>
            <a:r>
              <a:rPr lang="en-US" baseline="0" dirty="0" err="1"/>
              <a:t>nào</a:t>
            </a:r>
            <a:r>
              <a:rPr lang="en-US" baseline="0" dirty="0"/>
              <a:t>”</a:t>
            </a:r>
          </a:p>
          <a:p>
            <a:r>
              <a:rPr lang="en-US" baseline="0" dirty="0" err="1"/>
              <a:t>Hộp</a:t>
            </a:r>
            <a:r>
              <a:rPr lang="en-US" baseline="0" dirty="0"/>
              <a:t> </a:t>
            </a:r>
            <a:r>
              <a:rPr lang="en-US" baseline="0" dirty="0" err="1"/>
              <a:t>quà</a:t>
            </a:r>
            <a:r>
              <a:rPr lang="en-US" baseline="0" dirty="0"/>
              <a:t> </a:t>
            </a:r>
            <a:r>
              <a:rPr lang="en-US" baseline="0" dirty="0" err="1"/>
              <a:t>đầu</a:t>
            </a:r>
            <a:r>
              <a:rPr lang="en-US" baseline="0" dirty="0"/>
              <a:t> </a:t>
            </a:r>
            <a:r>
              <a:rPr lang="en-US" baseline="0" dirty="0" err="1"/>
              <a:t>tiên</a:t>
            </a:r>
            <a:r>
              <a:rPr lang="en-US" baseline="0" dirty="0"/>
              <a:t> </a:t>
            </a:r>
            <a:r>
              <a:rPr lang="en-US" baseline="0" dirty="0" err="1"/>
              <a:t>có</a:t>
            </a:r>
            <a:r>
              <a:rPr lang="en-US" baseline="0" dirty="0"/>
              <a:t> </a:t>
            </a:r>
            <a:r>
              <a:rPr lang="en-US" baseline="0" dirty="0" err="1"/>
              <a:t>câu</a:t>
            </a:r>
            <a:r>
              <a:rPr lang="en-US" baseline="0" dirty="0"/>
              <a:t> </a:t>
            </a:r>
            <a:r>
              <a:rPr lang="en-US" baseline="0" dirty="0" err="1"/>
              <a:t>hỏi</a:t>
            </a:r>
            <a:r>
              <a:rPr lang="en-US" baseline="0" dirty="0"/>
              <a:t> </a:t>
            </a:r>
            <a:r>
              <a:rPr lang="en-US" baseline="0" dirty="0" err="1"/>
              <a:t>như</a:t>
            </a:r>
            <a:r>
              <a:rPr lang="en-US" baseline="0" dirty="0"/>
              <a:t> </a:t>
            </a:r>
            <a:r>
              <a:rPr lang="en-US" baseline="0" dirty="0" err="1"/>
              <a:t>sau</a:t>
            </a:r>
            <a:r>
              <a:rPr lang="en-US" baseline="0" dirty="0"/>
              <a:t>……..</a:t>
            </a:r>
          </a:p>
          <a:p>
            <a:r>
              <a:rPr lang="en-US" dirty="0"/>
              <a:t>*</a:t>
            </a:r>
            <a:r>
              <a:rPr lang="en-US" baseline="0" dirty="0"/>
              <a:t> </a:t>
            </a:r>
            <a:r>
              <a:rPr lang="en-US" baseline="0" dirty="0" err="1"/>
              <a:t>Thông</a:t>
            </a:r>
            <a:r>
              <a:rPr lang="en-US" baseline="0" dirty="0"/>
              <a:t> qua </a:t>
            </a:r>
            <a:r>
              <a:rPr lang="en-US" baseline="0" dirty="0" err="1"/>
              <a:t>trò</a:t>
            </a:r>
            <a:r>
              <a:rPr lang="en-US" baseline="0" dirty="0"/>
              <a:t> </a:t>
            </a:r>
            <a:r>
              <a:rPr lang="en-US" baseline="0" dirty="0" err="1"/>
              <a:t>chơi</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được</a:t>
            </a:r>
            <a:r>
              <a:rPr lang="en-US" baseline="0" dirty="0"/>
              <a:t> </a:t>
            </a:r>
            <a:r>
              <a:rPr lang="en-US" baseline="0" dirty="0" err="1"/>
              <a:t>ôn</a:t>
            </a:r>
            <a:r>
              <a:rPr lang="en-US" baseline="0" dirty="0"/>
              <a:t> </a:t>
            </a:r>
            <a:r>
              <a:rPr lang="en-US" baseline="0" dirty="0" err="1"/>
              <a:t>lại</a:t>
            </a:r>
            <a:r>
              <a:rPr lang="en-US" baseline="0" dirty="0"/>
              <a:t> </a:t>
            </a:r>
            <a:r>
              <a:rPr lang="en-US" baseline="0" dirty="0" err="1"/>
              <a:t>kiến</a:t>
            </a:r>
            <a:r>
              <a:rPr lang="en-US" baseline="0" dirty="0"/>
              <a:t> </a:t>
            </a:r>
            <a:r>
              <a:rPr lang="en-US" baseline="0" dirty="0" err="1"/>
              <a:t>thức</a:t>
            </a:r>
            <a:r>
              <a:rPr lang="en-US" baseline="0" dirty="0"/>
              <a:t> </a:t>
            </a:r>
            <a:r>
              <a:rPr lang="en-US" baseline="0" dirty="0" err="1"/>
              <a:t>về</a:t>
            </a:r>
            <a:r>
              <a:rPr lang="en-US" baseline="0" dirty="0"/>
              <a:t> </a:t>
            </a:r>
            <a:r>
              <a:rPr lang="en-US" baseline="0" dirty="0" err="1"/>
              <a:t>số</a:t>
            </a:r>
            <a:r>
              <a:rPr lang="en-US" baseline="0" dirty="0"/>
              <a:t> </a:t>
            </a:r>
            <a:r>
              <a:rPr lang="en-US" baseline="0" dirty="0" err="1"/>
              <a:t>vô</a:t>
            </a:r>
            <a:r>
              <a:rPr lang="en-US" baseline="0" dirty="0"/>
              <a:t> </a:t>
            </a:r>
            <a:r>
              <a:rPr lang="en-US" baseline="0" dirty="0" err="1"/>
              <a:t>tỉ</a:t>
            </a:r>
            <a:r>
              <a:rPr lang="en-US" baseline="0" dirty="0"/>
              <a:t>, </a:t>
            </a:r>
            <a:r>
              <a:rPr lang="en-US" baseline="0" dirty="0" err="1"/>
              <a:t>số</a:t>
            </a:r>
            <a:r>
              <a:rPr lang="en-US" baseline="0" dirty="0"/>
              <a:t> </a:t>
            </a:r>
            <a:r>
              <a:rPr lang="en-US" baseline="0" dirty="0" err="1"/>
              <a:t>thực</a:t>
            </a:r>
            <a:r>
              <a:rPr lang="en-US" baseline="0" dirty="0"/>
              <a:t>. </a:t>
            </a:r>
            <a:r>
              <a:rPr lang="en-US" baseline="0" dirty="0" err="1"/>
              <a:t>Bây</a:t>
            </a:r>
            <a:r>
              <a:rPr lang="en-US" baseline="0" dirty="0"/>
              <a:t> </a:t>
            </a:r>
            <a:r>
              <a:rPr lang="en-US" baseline="0" dirty="0" err="1"/>
              <a:t>giờ</a:t>
            </a:r>
            <a:r>
              <a:rPr lang="en-US" baseline="0" dirty="0"/>
              <a:t> </a:t>
            </a:r>
            <a:r>
              <a:rPr lang="en-US" baseline="0" dirty="0" err="1"/>
              <a:t>sẽ</a:t>
            </a:r>
            <a:r>
              <a:rPr lang="en-US" baseline="0" dirty="0"/>
              <a:t> </a:t>
            </a:r>
            <a:r>
              <a:rPr lang="en-US" baseline="0" dirty="0" err="1"/>
              <a:t>lại</a:t>
            </a:r>
            <a:r>
              <a:rPr lang="en-US" baseline="0" dirty="0"/>
              <a:t> </a:t>
            </a:r>
            <a:r>
              <a:rPr lang="en-US" baseline="0" dirty="0" err="1"/>
              <a:t>đi</a:t>
            </a:r>
            <a:r>
              <a:rPr lang="en-US" baseline="0" dirty="0"/>
              <a:t> </a:t>
            </a:r>
            <a:r>
              <a:rPr lang="en-US" baseline="0" dirty="0" err="1"/>
              <a:t>vậy</a:t>
            </a:r>
            <a:r>
              <a:rPr lang="en-US" baseline="0" dirty="0"/>
              <a:t> </a:t>
            </a:r>
            <a:r>
              <a:rPr lang="en-US" baseline="0" dirty="0" err="1"/>
              <a:t>dụng</a:t>
            </a:r>
            <a:r>
              <a:rPr lang="en-US" baseline="0" dirty="0"/>
              <a:t> </a:t>
            </a:r>
            <a:r>
              <a:rPr lang="en-US" baseline="0" dirty="0" err="1"/>
              <a:t>kiến</a:t>
            </a:r>
            <a:r>
              <a:rPr lang="en-US" baseline="0" dirty="0"/>
              <a:t> </a:t>
            </a:r>
            <a:r>
              <a:rPr lang="en-US" baseline="0" dirty="0" err="1"/>
              <a:t>thức</a:t>
            </a:r>
            <a:r>
              <a:rPr lang="en-US" baseline="0" dirty="0"/>
              <a:t> </a:t>
            </a:r>
            <a:r>
              <a:rPr lang="en-US" baseline="0" dirty="0" err="1"/>
              <a:t>đó</a:t>
            </a:r>
            <a:r>
              <a:rPr lang="en-US" baseline="0" dirty="0"/>
              <a:t> </a:t>
            </a:r>
            <a:r>
              <a:rPr lang="en-US" baseline="0" dirty="0" err="1"/>
              <a:t>vào</a:t>
            </a:r>
            <a:r>
              <a:rPr lang="en-US" baseline="0" dirty="0"/>
              <a:t> </a:t>
            </a:r>
            <a:r>
              <a:rPr lang="en-US" baseline="0" dirty="0" err="1"/>
              <a:t>các</a:t>
            </a:r>
            <a:r>
              <a:rPr lang="en-US" baseline="0" dirty="0"/>
              <a:t> </a:t>
            </a:r>
            <a:r>
              <a:rPr lang="en-US" baseline="0" dirty="0" err="1"/>
              <a:t>dạng</a:t>
            </a:r>
            <a:r>
              <a:rPr lang="en-US" baseline="0" dirty="0"/>
              <a:t> </a:t>
            </a:r>
            <a:r>
              <a:rPr lang="en-US" baseline="0" dirty="0" err="1"/>
              <a:t>bài</a:t>
            </a:r>
            <a:r>
              <a:rPr lang="en-US" baseline="0" dirty="0"/>
              <a:t> </a:t>
            </a:r>
            <a:r>
              <a:rPr lang="en-US" baseline="0" dirty="0" err="1"/>
              <a:t>tập</a:t>
            </a:r>
            <a:r>
              <a:rPr lang="en-US" baseline="0" dirty="0"/>
              <a:t> </a:t>
            </a:r>
            <a:r>
              <a:rPr lang="en-US" baseline="0" dirty="0" err="1"/>
              <a:t>cụ</a:t>
            </a:r>
            <a:r>
              <a:rPr lang="en-US" baseline="0" dirty="0"/>
              <a:t> </a:t>
            </a:r>
            <a:r>
              <a:rPr lang="en-US" baseline="0" dirty="0" err="1"/>
              <a:t>thể</a:t>
            </a:r>
            <a:r>
              <a:rPr lang="en-US" baseline="0" dirty="0"/>
              <a:t> </a:t>
            </a:r>
            <a:r>
              <a:rPr lang="en-US" baseline="0" dirty="0" err="1"/>
              <a:t>trong</a:t>
            </a:r>
            <a:r>
              <a:rPr lang="en-US" baseline="0" dirty="0"/>
              <a:t> </a:t>
            </a:r>
            <a:r>
              <a:rPr lang="en-US" baseline="0" dirty="0" err="1"/>
              <a:t>tiết</a:t>
            </a:r>
            <a:r>
              <a:rPr lang="en-US" baseline="0" dirty="0"/>
              <a:t> </a:t>
            </a:r>
            <a:r>
              <a:rPr lang="en-US" baseline="0" dirty="0" err="1"/>
              <a:t>luyện</a:t>
            </a:r>
            <a:r>
              <a:rPr lang="en-US" baseline="0" dirty="0"/>
              <a:t> </a:t>
            </a:r>
            <a:r>
              <a:rPr lang="en-US" baseline="0" dirty="0" err="1"/>
              <a:t>tập</a:t>
            </a:r>
            <a:r>
              <a:rPr lang="en-US" baseline="0" dirty="0"/>
              <a:t> </a:t>
            </a:r>
            <a:r>
              <a:rPr lang="en-US" baseline="0" dirty="0" err="1"/>
              <a:t>hôm</a:t>
            </a:r>
            <a:r>
              <a:rPr lang="en-US" baseline="0" dirty="0"/>
              <a:t> nay. </a:t>
            </a:r>
            <a:r>
              <a:rPr lang="en-US" baseline="0" dirty="0" err="1"/>
              <a:t>Tiết</a:t>
            </a:r>
            <a:r>
              <a:rPr lang="en-US" baseline="0" dirty="0"/>
              <a:t> 22: </a:t>
            </a:r>
            <a:r>
              <a:rPr lang="en-US" baseline="0" dirty="0" err="1"/>
              <a:t>luyện</a:t>
            </a:r>
            <a:r>
              <a:rPr lang="en-US" baseline="0" dirty="0"/>
              <a:t> </a:t>
            </a:r>
            <a:r>
              <a:rPr lang="en-US" baseline="0" dirty="0" err="1"/>
              <a:t>tập</a:t>
            </a:r>
            <a:r>
              <a:rPr lang="en-US" baseline="0" dirty="0"/>
              <a:t> </a:t>
            </a:r>
            <a:r>
              <a:rPr lang="en-US" baseline="0" dirty="0" err="1"/>
              <a:t>số</a:t>
            </a:r>
            <a:r>
              <a:rPr lang="en-US" baseline="0" dirty="0"/>
              <a:t> </a:t>
            </a:r>
            <a:r>
              <a:rPr lang="en-US" baseline="0" dirty="0" err="1"/>
              <a:t>vô</a:t>
            </a:r>
            <a:r>
              <a:rPr lang="en-US" baseline="0" dirty="0"/>
              <a:t> </a:t>
            </a:r>
            <a:r>
              <a:rPr lang="en-US" baseline="0" dirty="0" err="1"/>
              <a:t>tỉ</a:t>
            </a:r>
            <a:r>
              <a:rPr lang="en-US" baseline="0" dirty="0"/>
              <a:t>, </a:t>
            </a:r>
            <a:r>
              <a:rPr lang="en-US" baseline="0" dirty="0" err="1"/>
              <a:t>sô</a:t>
            </a:r>
            <a:endParaRPr lang="en-US" dirty="0"/>
          </a:p>
        </p:txBody>
      </p:sp>
      <p:sp>
        <p:nvSpPr>
          <p:cNvPr id="4" name="Slide Number Placeholder 3"/>
          <p:cNvSpPr>
            <a:spLocks noGrp="1"/>
          </p:cNvSpPr>
          <p:nvPr>
            <p:ph type="sldNum" sz="quarter" idx="10"/>
          </p:nvPr>
        </p:nvSpPr>
        <p:spPr/>
        <p:txBody>
          <a:bodyPr/>
          <a:lstStyle/>
          <a:p>
            <a:fld id="{DF5EBA18-41EC-4CE7-B5CD-403897E4A516}" type="slidenum">
              <a:rPr lang="en-US" smtClean="0"/>
              <a:t>3</a:t>
            </a:fld>
            <a:endParaRPr lang="en-US"/>
          </a:p>
        </p:txBody>
      </p:sp>
    </p:spTree>
    <p:extLst>
      <p:ext uri="{BB962C8B-B14F-4D97-AF65-F5344CB8AC3E}">
        <p14:creationId xmlns:p14="http://schemas.microsoft.com/office/powerpoint/2010/main" val="221792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a:solidFill>
                  <a:srgbClr val="FF0000"/>
                </a:solidFill>
                <a:latin typeface="Times New Roman" pitchFamily="18" charset="0"/>
                <a:cs typeface="Times New Roman" pitchFamily="18" charset="0"/>
              </a:rPr>
              <a:t>Câu 1: </a:t>
            </a:r>
            <a:r>
              <a:rPr lang="en-US" sz="1200">
                <a:latin typeface="Times New Roman" pitchFamily="18" charset="0"/>
                <a:cs typeface="Times New Roman" pitchFamily="18" charset="0"/>
              </a:rPr>
              <a:t>Trong các </a:t>
            </a:r>
            <a:r>
              <a:rPr kumimoji="0" lang="en-US" sz="1200" b="0" i="0" u="none" strike="noStrike" cap="none" normalizeH="0" baseline="0">
                <a:ln>
                  <a:noFill/>
                </a:ln>
                <a:solidFill>
                  <a:schemeClr val="tx1"/>
                </a:solidFill>
                <a:effectLst/>
                <a:latin typeface="Times New Roman" pitchFamily="18" charset="0"/>
                <a:ea typeface="Times New Roman" pitchFamily="18" charset="0"/>
                <a:cs typeface="Times New Roman" pitchFamily="18" charset="0"/>
              </a:rPr>
              <a:t>phương trình</a:t>
            </a:r>
            <a:r>
              <a:rPr lang="en-US" sz="1200">
                <a:latin typeface="Times New Roman" pitchFamily="18" charset="0"/>
                <a:cs typeface="Times New Roman" pitchFamily="18" charset="0"/>
              </a:rPr>
              <a:t> sau, </a:t>
            </a:r>
            <a:r>
              <a:rPr kumimoji="0" lang="en-US" sz="1200" b="0" i="0" u="none" strike="noStrike" cap="none" normalizeH="0" baseline="0">
                <a:ln>
                  <a:noFill/>
                </a:ln>
                <a:solidFill>
                  <a:schemeClr val="tx1"/>
                </a:solidFill>
                <a:effectLst/>
                <a:latin typeface="Times New Roman" pitchFamily="18" charset="0"/>
                <a:ea typeface="Times New Roman" pitchFamily="18" charset="0"/>
                <a:cs typeface="Times New Roman" pitchFamily="18" charset="0"/>
              </a:rPr>
              <a:t>phương trình</a:t>
            </a:r>
            <a:r>
              <a:rPr lang="en-US" sz="1200">
                <a:latin typeface="Times New Roman" pitchFamily="18" charset="0"/>
                <a:cs typeface="Times New Roman" pitchFamily="18" charset="0"/>
              </a:rPr>
              <a:t> nào là </a:t>
            </a:r>
            <a:r>
              <a:rPr kumimoji="0" lang="en-US" sz="1200" b="0" i="0" u="none" strike="noStrike" cap="none" normalizeH="0" baseline="0">
                <a:ln>
                  <a:noFill/>
                </a:ln>
                <a:solidFill>
                  <a:schemeClr val="tx1"/>
                </a:solidFill>
                <a:effectLst/>
                <a:latin typeface="Times New Roman" pitchFamily="18" charset="0"/>
                <a:ea typeface="Times New Roman" pitchFamily="18" charset="0"/>
                <a:cs typeface="Times New Roman" pitchFamily="18" charset="0"/>
              </a:rPr>
              <a:t>phương trình</a:t>
            </a:r>
            <a:r>
              <a:rPr lang="en-US" sz="1200">
                <a:latin typeface="Times New Roman" pitchFamily="18" charset="0"/>
                <a:cs typeface="Times New Roman" pitchFamily="18" charset="0"/>
              </a:rPr>
              <a:t> bậc nhất một ẩn?</a:t>
            </a:r>
          </a:p>
        </p:txBody>
      </p:sp>
      <p:sp>
        <p:nvSpPr>
          <p:cNvPr id="4" name="Slide Number Placeholder 3"/>
          <p:cNvSpPr>
            <a:spLocks noGrp="1"/>
          </p:cNvSpPr>
          <p:nvPr>
            <p:ph type="sldNum" sz="quarter" idx="10"/>
          </p:nvPr>
        </p:nvSpPr>
        <p:spPr/>
        <p:txBody>
          <a:bodyPr/>
          <a:lstStyle/>
          <a:p>
            <a:fld id="{DF5EBA18-41EC-4CE7-B5CD-403897E4A516}" type="slidenum">
              <a:rPr lang="en-US" smtClean="0"/>
              <a:t>4</a:t>
            </a:fld>
            <a:endParaRPr lang="en-US"/>
          </a:p>
        </p:txBody>
      </p:sp>
    </p:spTree>
    <p:extLst>
      <p:ext uri="{BB962C8B-B14F-4D97-AF65-F5344CB8AC3E}">
        <p14:creationId xmlns:p14="http://schemas.microsoft.com/office/powerpoint/2010/main" val="2839525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Em</a:t>
            </a:r>
            <a:r>
              <a:rPr lang="en-US" dirty="0"/>
              <a:t> </a:t>
            </a:r>
            <a:r>
              <a:rPr lang="en-US" baseline="0" dirty="0" err="1"/>
              <a:t>sẽ</a:t>
            </a:r>
            <a:r>
              <a:rPr lang="en-US" baseline="0" dirty="0"/>
              <a:t> </a:t>
            </a:r>
            <a:r>
              <a:rPr lang="en-US" baseline="0" dirty="0" err="1"/>
              <a:t>lựa</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nào</a:t>
            </a:r>
            <a:r>
              <a:rPr lang="en-US" baseline="0" dirty="0"/>
              <a:t> </a:t>
            </a:r>
            <a:r>
              <a:rPr lang="en-US" baseline="0" dirty="0" err="1"/>
              <a:t>hoàn</a:t>
            </a:r>
            <a:r>
              <a:rPr lang="en-US" baseline="0" dirty="0"/>
              <a:t> </a:t>
            </a:r>
            <a:r>
              <a:rPr lang="en-US" baseline="0" dirty="0" err="1"/>
              <a:t>thiện</a:t>
            </a:r>
            <a:r>
              <a:rPr lang="en-US" baseline="0" dirty="0"/>
              <a:t> </a:t>
            </a:r>
            <a:r>
              <a:rPr lang="en-US" baseline="0" dirty="0" err="1"/>
              <a:t>vào</a:t>
            </a:r>
            <a:r>
              <a:rPr lang="en-US" baseline="0" dirty="0"/>
              <a:t> </a:t>
            </a:r>
            <a:r>
              <a:rPr lang="en-US" baseline="0" dirty="0" err="1"/>
              <a:t>vào</a:t>
            </a:r>
            <a:r>
              <a:rPr lang="en-US" baseline="0" dirty="0"/>
              <a:t> </a:t>
            </a:r>
            <a:r>
              <a:rPr lang="en-US" baseline="0" dirty="0" err="1"/>
              <a:t>phần</a:t>
            </a:r>
            <a:r>
              <a:rPr lang="en-US" baseline="0" dirty="0"/>
              <a:t> </a:t>
            </a:r>
            <a:r>
              <a:rPr lang="en-US" baseline="0" dirty="0" err="1"/>
              <a:t>còn</a:t>
            </a:r>
            <a:r>
              <a:rPr lang="en-US" baseline="0" dirty="0"/>
              <a:t> </a:t>
            </a:r>
            <a:r>
              <a:rPr lang="en-US" baseline="0" dirty="0" err="1"/>
              <a:t>trống</a:t>
            </a:r>
            <a:r>
              <a:rPr lang="en-US" baseline="0" dirty="0"/>
              <a:t>?</a:t>
            </a:r>
            <a:endParaRPr lang="en-US" dirty="0"/>
          </a:p>
        </p:txBody>
      </p:sp>
      <p:sp>
        <p:nvSpPr>
          <p:cNvPr id="4" name="Slide Number Placeholder 3"/>
          <p:cNvSpPr>
            <a:spLocks noGrp="1"/>
          </p:cNvSpPr>
          <p:nvPr>
            <p:ph type="sldNum" sz="quarter" idx="10"/>
          </p:nvPr>
        </p:nvSpPr>
        <p:spPr/>
        <p:txBody>
          <a:bodyPr/>
          <a:lstStyle/>
          <a:p>
            <a:fld id="{DF5EBA18-41EC-4CE7-B5CD-403897E4A516}" type="slidenum">
              <a:rPr lang="en-US" smtClean="0"/>
              <a:t>6</a:t>
            </a:fld>
            <a:endParaRPr lang="en-US"/>
          </a:p>
        </p:txBody>
      </p:sp>
    </p:spTree>
    <p:extLst>
      <p:ext uri="{BB962C8B-B14F-4D97-AF65-F5344CB8AC3E}">
        <p14:creationId xmlns:p14="http://schemas.microsoft.com/office/powerpoint/2010/main" val="984241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Vì</a:t>
            </a:r>
            <a:r>
              <a:rPr lang="en-US" baseline="0" dirty="0"/>
              <a:t> </a:t>
            </a:r>
            <a:r>
              <a:rPr lang="en-US" baseline="0" dirty="0" err="1"/>
              <a:t>sao</a:t>
            </a:r>
            <a:r>
              <a:rPr lang="en-US" baseline="0" dirty="0"/>
              <a:t>  </a:t>
            </a:r>
            <a:r>
              <a:rPr lang="en-US" baseline="0" dirty="0" err="1"/>
              <a:t>Đáp</a:t>
            </a:r>
            <a:r>
              <a:rPr lang="en-US" baseline="0" dirty="0"/>
              <a:t> </a:t>
            </a:r>
            <a:r>
              <a:rPr lang="en-US" baseline="0" dirty="0" err="1"/>
              <a:t>án</a:t>
            </a:r>
            <a:r>
              <a:rPr lang="en-US" baseline="0" dirty="0"/>
              <a:t> C </a:t>
            </a:r>
            <a:r>
              <a:rPr lang="en-US" baseline="0" dirty="0" err="1"/>
              <a:t>là</a:t>
            </a:r>
            <a:r>
              <a:rPr lang="en-US" baseline="0" dirty="0"/>
              <a:t> </a:t>
            </a:r>
            <a:r>
              <a:rPr lang="en-US" baseline="0" dirty="0" err="1"/>
              <a:t>số</a:t>
            </a:r>
            <a:r>
              <a:rPr lang="en-US" baseline="0" dirty="0"/>
              <a:t> </a:t>
            </a:r>
            <a:r>
              <a:rPr lang="en-US" baseline="0" dirty="0" err="1"/>
              <a:t>vô</a:t>
            </a:r>
            <a:r>
              <a:rPr lang="en-US" baseline="0" dirty="0"/>
              <a:t> </a:t>
            </a:r>
            <a:r>
              <a:rPr lang="en-US" baseline="0" dirty="0" err="1"/>
              <a:t>tỉ</a:t>
            </a:r>
            <a:r>
              <a:rPr lang="en-US" baseline="0" dirty="0"/>
              <a:t> ?. </a:t>
            </a:r>
            <a:r>
              <a:rPr lang="en-US" baseline="0" dirty="0" err="1"/>
              <a:t>Là</a:t>
            </a:r>
            <a:r>
              <a:rPr lang="en-US" baseline="0" dirty="0"/>
              <a:t> </a:t>
            </a:r>
            <a:r>
              <a:rPr lang="en-US" baseline="0" dirty="0" err="1"/>
              <a:t>số</a:t>
            </a:r>
            <a:r>
              <a:rPr lang="en-US" baseline="0" dirty="0"/>
              <a:t> </a:t>
            </a:r>
            <a:r>
              <a:rPr lang="en-US" baseline="0" dirty="0" err="1"/>
              <a:t>thập</a:t>
            </a:r>
            <a:r>
              <a:rPr lang="en-US" baseline="0" dirty="0"/>
              <a:t> </a:t>
            </a:r>
            <a:r>
              <a:rPr lang="en-US" baseline="0" dirty="0" err="1"/>
              <a:t>phân</a:t>
            </a:r>
            <a:r>
              <a:rPr lang="en-US" baseline="0" dirty="0"/>
              <a:t> </a:t>
            </a:r>
            <a:r>
              <a:rPr lang="en-US" baseline="0" dirty="0" err="1"/>
              <a:t>vô</a:t>
            </a:r>
            <a:r>
              <a:rPr lang="en-US" baseline="0" dirty="0"/>
              <a:t> </a:t>
            </a:r>
            <a:r>
              <a:rPr lang="en-US" baseline="0" dirty="0" err="1"/>
              <a:t>hạn</a:t>
            </a:r>
            <a:r>
              <a:rPr lang="en-US" baseline="0" dirty="0"/>
              <a:t> </a:t>
            </a:r>
            <a:r>
              <a:rPr lang="en-US" baseline="0" dirty="0" err="1"/>
              <a:t>không</a:t>
            </a:r>
            <a:r>
              <a:rPr lang="en-US" baseline="0" dirty="0"/>
              <a:t> </a:t>
            </a:r>
            <a:r>
              <a:rPr lang="en-US" baseline="0" dirty="0" err="1"/>
              <a:t>tuần</a:t>
            </a:r>
            <a:r>
              <a:rPr lang="en-US" baseline="0" dirty="0"/>
              <a:t> </a:t>
            </a:r>
            <a:r>
              <a:rPr lang="en-US" baseline="0" dirty="0" err="1"/>
              <a:t>hoàn</a:t>
            </a:r>
            <a:r>
              <a:rPr lang="en-US" baseline="0" dirty="0"/>
              <a:t>.</a:t>
            </a:r>
            <a:endParaRPr lang="en-US" dirty="0"/>
          </a:p>
        </p:txBody>
      </p:sp>
      <p:sp>
        <p:nvSpPr>
          <p:cNvPr id="4" name="Slide Number Placeholder 3"/>
          <p:cNvSpPr>
            <a:spLocks noGrp="1"/>
          </p:cNvSpPr>
          <p:nvPr>
            <p:ph type="sldNum" sz="quarter" idx="10"/>
          </p:nvPr>
        </p:nvSpPr>
        <p:spPr/>
        <p:txBody>
          <a:bodyPr/>
          <a:lstStyle/>
          <a:p>
            <a:fld id="{DF5EBA18-41EC-4CE7-B5CD-403897E4A516}" type="slidenum">
              <a:rPr lang="en-US" smtClean="0"/>
              <a:t>7</a:t>
            </a:fld>
            <a:endParaRPr lang="en-US"/>
          </a:p>
        </p:txBody>
      </p:sp>
    </p:spTree>
    <p:extLst>
      <p:ext uri="{BB962C8B-B14F-4D97-AF65-F5344CB8AC3E}">
        <p14:creationId xmlns:p14="http://schemas.microsoft.com/office/powerpoint/2010/main" val="3226735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Căn</a:t>
            </a:r>
            <a:r>
              <a:rPr lang="en-US" baseline="0" dirty="0"/>
              <a:t> </a:t>
            </a:r>
            <a:r>
              <a:rPr lang="en-US" baseline="0" dirty="0" err="1"/>
              <a:t>bậc</a:t>
            </a:r>
            <a:r>
              <a:rPr lang="en-US" baseline="0" dirty="0"/>
              <a:t> </a:t>
            </a:r>
            <a:r>
              <a:rPr lang="en-US" baseline="0" dirty="0" err="1"/>
              <a:t>hai</a:t>
            </a:r>
            <a:r>
              <a:rPr lang="en-US" baseline="0" dirty="0"/>
              <a:t> </a:t>
            </a:r>
            <a:r>
              <a:rPr lang="en-US" baseline="0" dirty="0" err="1"/>
              <a:t>của</a:t>
            </a:r>
            <a:r>
              <a:rPr lang="en-US" baseline="0" dirty="0"/>
              <a:t> 9: </a:t>
            </a:r>
            <a:r>
              <a:rPr lang="en-US" baseline="0" dirty="0" err="1"/>
              <a:t>là</a:t>
            </a:r>
            <a:r>
              <a:rPr lang="en-US" baseline="0" dirty="0"/>
              <a:t> 3 </a:t>
            </a:r>
            <a:r>
              <a:rPr lang="en-US" baseline="0" dirty="0" err="1"/>
              <a:t>và</a:t>
            </a:r>
            <a:r>
              <a:rPr lang="en-US" baseline="0" dirty="0"/>
              <a:t> -3</a:t>
            </a:r>
            <a:endParaRPr lang="en-US" dirty="0"/>
          </a:p>
        </p:txBody>
      </p:sp>
      <p:sp>
        <p:nvSpPr>
          <p:cNvPr id="4" name="Slide Number Placeholder 3"/>
          <p:cNvSpPr>
            <a:spLocks noGrp="1"/>
          </p:cNvSpPr>
          <p:nvPr>
            <p:ph type="sldNum" sz="quarter" idx="10"/>
          </p:nvPr>
        </p:nvSpPr>
        <p:spPr/>
        <p:txBody>
          <a:bodyPr/>
          <a:lstStyle/>
          <a:p>
            <a:fld id="{DF5EBA18-41EC-4CE7-B5CD-403897E4A516}" type="slidenum">
              <a:rPr lang="en-US" smtClean="0"/>
              <a:t>8</a:t>
            </a:fld>
            <a:endParaRPr lang="en-US"/>
          </a:p>
        </p:txBody>
      </p:sp>
    </p:spTree>
    <p:extLst>
      <p:ext uri="{BB962C8B-B14F-4D97-AF65-F5344CB8AC3E}">
        <p14:creationId xmlns:p14="http://schemas.microsoft.com/office/powerpoint/2010/main" val="1677194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57C3AE-958F-4C14-97EF-1D5177D8DE8D}" type="slidenum">
              <a:rPr lang="en-US" smtClean="0"/>
              <a:t>37</a:t>
            </a:fld>
            <a:endParaRPr lang="en-US"/>
          </a:p>
        </p:txBody>
      </p:sp>
    </p:spTree>
    <p:extLst>
      <p:ext uri="{BB962C8B-B14F-4D97-AF65-F5344CB8AC3E}">
        <p14:creationId xmlns:p14="http://schemas.microsoft.com/office/powerpoint/2010/main" val="3741990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240.png"/><Relationship Id="rId3" Type="http://schemas.openxmlformats.org/officeDocument/2006/relationships/image" Target="../media/image48.svg"/><Relationship Id="rId12" Type="http://schemas.openxmlformats.org/officeDocument/2006/relationships/image" Target="../media/image230.png"/><Relationship Id="rId2" Type="http://schemas.openxmlformats.org/officeDocument/2006/relationships/image" Target="../media/image47.png"/><Relationship Id="rId1" Type="http://schemas.openxmlformats.org/officeDocument/2006/relationships/slideLayout" Target="../slideLayouts/slideLayout7.xml"/><Relationship Id="rId11" Type="http://schemas.openxmlformats.org/officeDocument/2006/relationships/image" Target="../media/image220.png"/><Relationship Id="rId15" Type="http://schemas.openxmlformats.org/officeDocument/2006/relationships/image" Target="../media/image260.png"/><Relationship Id="rId10" Type="http://schemas.openxmlformats.org/officeDocument/2006/relationships/image" Target="../media/image210.png"/><Relationship Id="rId9" Type="http://schemas.openxmlformats.org/officeDocument/2006/relationships/image" Target="../media/image200.png"/><Relationship Id="rId14" Type="http://schemas.openxmlformats.org/officeDocument/2006/relationships/image" Target="../media/image250.png"/></Relationships>
</file>

<file path=ppt/slides/_rels/slide1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10" Type="http://schemas.openxmlformats.org/officeDocument/2006/relationships/image" Target="../media/image310.png"/><Relationship Id="rId4" Type="http://schemas.openxmlformats.org/officeDocument/2006/relationships/image" Target="../media/image55.sv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55.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0.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30.png"/><Relationship Id="rId5" Type="http://schemas.openxmlformats.org/officeDocument/2006/relationships/image" Target="../media/image42.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40.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slideLayout" Target="../slideLayouts/slideLayout1.xml"/><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audio" Target="../media/media1.m4a"/><Relationship Id="rId16" Type="http://schemas.openxmlformats.org/officeDocument/2006/relationships/image" Target="../media/image28.gif"/><Relationship Id="rId1" Type="http://schemas.microsoft.com/office/2007/relationships/media" Target="../media/media1.m4a"/><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jpe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notesSlide" Target="../notesSlides/notesSlide1.xml"/><Relationship Id="rId9" Type="http://schemas.openxmlformats.org/officeDocument/2006/relationships/image" Target="../media/image21.png"/><Relationship Id="rId14" Type="http://schemas.openxmlformats.org/officeDocument/2006/relationships/image" Target="../media/image26.png"/></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60.png"/><Relationship Id="rId7" Type="http://schemas.openxmlformats.org/officeDocument/2006/relationships/image" Target="../media/image500.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0.png"/><Relationship Id="rId9" Type="http://schemas.openxmlformats.org/officeDocument/2006/relationships/image" Target="../media/image48.svg"/></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60.png"/><Relationship Id="rId7" Type="http://schemas.openxmlformats.org/officeDocument/2006/relationships/image" Target="../media/image510.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0.png"/><Relationship Id="rId9" Type="http://schemas.openxmlformats.org/officeDocument/2006/relationships/image" Target="../media/image48.svg"/></Relationships>
</file>

<file path=ppt/slides/_rels/slide3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60.png"/><Relationship Id="rId7" Type="http://schemas.openxmlformats.org/officeDocument/2006/relationships/image" Target="../media/image520.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0.png"/><Relationship Id="rId9" Type="http://schemas.openxmlformats.org/officeDocument/2006/relationships/image" Target="../media/image48.svg"/></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60.png"/><Relationship Id="rId7" Type="http://schemas.openxmlformats.org/officeDocument/2006/relationships/image" Target="../media/image530.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0.png"/><Relationship Id="rId9" Type="http://schemas.openxmlformats.org/officeDocument/2006/relationships/image" Target="../media/image48.svg"/></Relationships>
</file>

<file path=ppt/slides/_rels/slide34.xml.rels><?xml version="1.0" encoding="UTF-8" standalone="yes"?>
<Relationships xmlns="http://schemas.openxmlformats.org/package/2006/relationships"><Relationship Id="rId18" Type="http://schemas.openxmlformats.org/officeDocument/2006/relationships/image" Target="../media/image550.png"/><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7.xml"/><Relationship Id="rId19"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11" Type="http://schemas.openxmlformats.org/officeDocument/2006/relationships/image" Target="../media/image560.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55.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8" Type="http://schemas.openxmlformats.org/officeDocument/2006/relationships/image" Target="../media/image590.png"/><Relationship Id="rId3" Type="http://schemas.openxmlformats.org/officeDocument/2006/relationships/image" Target="../media/image57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4.svg"/><Relationship Id="rId4" Type="http://schemas.openxmlformats.org/officeDocument/2006/relationships/image" Target="../media/image63.png"/><Relationship Id="rId9" Type="http://schemas.openxmlformats.org/officeDocument/2006/relationships/image" Target="../media/image600.png"/></Relationships>
</file>

<file path=ppt/slides/_rels/slide38.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4.gif"/><Relationship Id="rId18" Type="http://schemas.openxmlformats.org/officeDocument/2006/relationships/image" Target="../media/image39.jpeg"/><Relationship Id="rId3" Type="http://schemas.openxmlformats.org/officeDocument/2006/relationships/audio" Target="../media/audio1.wav"/><Relationship Id="rId7" Type="http://schemas.openxmlformats.org/officeDocument/2006/relationships/image" Target="../media/image30.gif"/><Relationship Id="rId12" Type="http://schemas.openxmlformats.org/officeDocument/2006/relationships/image" Target="../media/image33.gif"/><Relationship Id="rId17" Type="http://schemas.openxmlformats.org/officeDocument/2006/relationships/image" Target="../media/image38.jpeg"/><Relationship Id="rId2" Type="http://schemas.openxmlformats.org/officeDocument/2006/relationships/notesSlide" Target="../notesSlides/notesSlide2.xml"/><Relationship Id="rId16" Type="http://schemas.openxmlformats.org/officeDocument/2006/relationships/image" Target="../media/image37.gif"/><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32.gif"/><Relationship Id="rId5" Type="http://schemas.openxmlformats.org/officeDocument/2006/relationships/audio" Target="../media/audio3.wav"/><Relationship Id="rId15" Type="http://schemas.openxmlformats.org/officeDocument/2006/relationships/image" Target="../media/image36.gif"/><Relationship Id="rId10" Type="http://schemas.openxmlformats.org/officeDocument/2006/relationships/image" Target="../media/image31.jpeg"/><Relationship Id="rId4" Type="http://schemas.openxmlformats.org/officeDocument/2006/relationships/audio" Target="../media/audio2.wav"/><Relationship Id="rId9" Type="http://schemas.openxmlformats.org/officeDocument/2006/relationships/image" Target="../media/image19.png"/><Relationship Id="rId14" Type="http://schemas.openxmlformats.org/officeDocument/2006/relationships/image" Target="../media/image35.gif"/><Relationship Id="rId22" Type="http://schemas.openxmlformats.org/officeDocument/2006/relationships/audio" Target="NULL"/></Relationships>
</file>

<file path=ppt/slides/_rels/slide40.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58.svg"/><Relationship Id="rId7" Type="http://schemas.openxmlformats.org/officeDocument/2006/relationships/image" Target="../media/image47.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20.png"/></Relationships>
</file>

<file path=ppt/slides/_rels/slide4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6.svg"/><Relationship Id="rId7" Type="http://schemas.openxmlformats.org/officeDocument/2006/relationships/image" Target="../media/image2.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68.svg"/></Relationships>
</file>

<file path=ppt/slides/_rels/slide4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4.svg"/><Relationship Id="rId7" Type="http://schemas.openxmlformats.org/officeDocument/2006/relationships/image" Target="../media/image5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8.svg"/><Relationship Id="rId5" Type="http://schemas.openxmlformats.org/officeDocument/2006/relationships/image" Target="../media/image70.svg"/><Relationship Id="rId10" Type="http://schemas.openxmlformats.org/officeDocument/2006/relationships/image" Target="../media/image67.png"/><Relationship Id="rId4" Type="http://schemas.openxmlformats.org/officeDocument/2006/relationships/image" Target="../media/image69.png"/><Relationship Id="rId9" Type="http://schemas.openxmlformats.org/officeDocument/2006/relationships/image" Target="../media/image72.sv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5.gif"/><Relationship Id="rId3" Type="http://schemas.openxmlformats.org/officeDocument/2006/relationships/audio" Target="../media/audio2.wav"/><Relationship Id="rId7" Type="http://schemas.openxmlformats.org/officeDocument/2006/relationships/image" Target="../media/image20.png"/><Relationship Id="rId12" Type="http://schemas.openxmlformats.org/officeDocument/2006/relationships/image" Target="../media/image34.gif"/><Relationship Id="rId17" Type="http://schemas.openxmlformats.org/officeDocument/2006/relationships/image" Target="../media/image39.jpeg"/><Relationship Id="rId2" Type="http://schemas.openxmlformats.org/officeDocument/2006/relationships/audio" Target="../media/audio1.wav"/><Relationship Id="rId16"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30.gif"/><Relationship Id="rId11" Type="http://schemas.openxmlformats.org/officeDocument/2006/relationships/image" Target="../media/image33.gif"/><Relationship Id="rId5" Type="http://schemas.openxmlformats.org/officeDocument/2006/relationships/audio" Target="../media/audio5.wav"/><Relationship Id="rId15" Type="http://schemas.openxmlformats.org/officeDocument/2006/relationships/image" Target="../media/image37.gif"/><Relationship Id="rId28" Type="http://schemas.openxmlformats.org/officeDocument/2006/relationships/audio" Target="NULL"/><Relationship Id="rId10" Type="http://schemas.openxmlformats.org/officeDocument/2006/relationships/image" Target="../media/image32.gif"/><Relationship Id="rId4" Type="http://schemas.openxmlformats.org/officeDocument/2006/relationships/audio" Target="../media/audio3.wav"/><Relationship Id="rId9" Type="http://schemas.openxmlformats.org/officeDocument/2006/relationships/image" Target="../media/image31.jpeg"/><Relationship Id="rId14" Type="http://schemas.openxmlformats.org/officeDocument/2006/relationships/image" Target="../media/image36.gif"/></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4.gif"/><Relationship Id="rId18" Type="http://schemas.openxmlformats.org/officeDocument/2006/relationships/image" Target="../media/image39.jpeg"/><Relationship Id="rId3" Type="http://schemas.openxmlformats.org/officeDocument/2006/relationships/audio" Target="../media/audio1.wav"/><Relationship Id="rId7" Type="http://schemas.openxmlformats.org/officeDocument/2006/relationships/image" Target="../media/image30.gif"/><Relationship Id="rId12" Type="http://schemas.openxmlformats.org/officeDocument/2006/relationships/image" Target="../media/image33.gif"/><Relationship Id="rId17" Type="http://schemas.openxmlformats.org/officeDocument/2006/relationships/image" Target="../media/image38.jpeg"/><Relationship Id="rId2" Type="http://schemas.openxmlformats.org/officeDocument/2006/relationships/notesSlide" Target="../notesSlides/notesSlide3.xml"/><Relationship Id="rId16" Type="http://schemas.openxmlformats.org/officeDocument/2006/relationships/image" Target="../media/image37.gif"/><Relationship Id="rId29" Type="http://schemas.openxmlformats.org/officeDocument/2006/relationships/audio" Target="NULL"/><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image" Target="../media/image32.gif"/><Relationship Id="rId5" Type="http://schemas.openxmlformats.org/officeDocument/2006/relationships/audio" Target="../media/audio3.wav"/><Relationship Id="rId15" Type="http://schemas.openxmlformats.org/officeDocument/2006/relationships/image" Target="../media/image36.gif"/><Relationship Id="rId10" Type="http://schemas.openxmlformats.org/officeDocument/2006/relationships/image" Target="../media/image31.jpeg"/><Relationship Id="rId4" Type="http://schemas.openxmlformats.org/officeDocument/2006/relationships/audio" Target="../media/audio2.wav"/><Relationship Id="rId9" Type="http://schemas.openxmlformats.org/officeDocument/2006/relationships/image" Target="../media/image23.png"/><Relationship Id="rId14" Type="http://schemas.openxmlformats.org/officeDocument/2006/relationships/image" Target="../media/image35.gif"/></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4.gif"/><Relationship Id="rId18" Type="http://schemas.openxmlformats.org/officeDocument/2006/relationships/image" Target="../media/image39.jpeg"/><Relationship Id="rId3" Type="http://schemas.openxmlformats.org/officeDocument/2006/relationships/audio" Target="../media/audio1.wav"/><Relationship Id="rId7" Type="http://schemas.openxmlformats.org/officeDocument/2006/relationships/image" Target="../media/image30.gif"/><Relationship Id="rId12" Type="http://schemas.openxmlformats.org/officeDocument/2006/relationships/image" Target="../media/image33.gif"/><Relationship Id="rId17" Type="http://schemas.openxmlformats.org/officeDocument/2006/relationships/image" Target="../media/image38.jpeg"/><Relationship Id="rId2" Type="http://schemas.openxmlformats.org/officeDocument/2006/relationships/notesSlide" Target="../notesSlides/notesSlide4.xml"/><Relationship Id="rId16" Type="http://schemas.openxmlformats.org/officeDocument/2006/relationships/image" Target="../media/image37.gif"/><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32.gif"/><Relationship Id="rId5" Type="http://schemas.openxmlformats.org/officeDocument/2006/relationships/audio" Target="../media/audio3.wav"/><Relationship Id="rId15" Type="http://schemas.openxmlformats.org/officeDocument/2006/relationships/image" Target="../media/image36.gif"/><Relationship Id="rId10" Type="http://schemas.openxmlformats.org/officeDocument/2006/relationships/image" Target="../media/image31.jpeg"/><Relationship Id="rId31" Type="http://schemas.openxmlformats.org/officeDocument/2006/relationships/audio" Target="NULL"/><Relationship Id="rId4" Type="http://schemas.openxmlformats.org/officeDocument/2006/relationships/audio" Target="../media/audio2.wav"/><Relationship Id="rId9" Type="http://schemas.openxmlformats.org/officeDocument/2006/relationships/image" Target="../media/image25.png"/><Relationship Id="rId14" Type="http://schemas.openxmlformats.org/officeDocument/2006/relationships/image" Target="../media/image35.gif"/></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3.gif"/><Relationship Id="rId18" Type="http://schemas.openxmlformats.org/officeDocument/2006/relationships/image" Target="../media/image39.jpeg"/><Relationship Id="rId26"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30.gif"/><Relationship Id="rId12" Type="http://schemas.openxmlformats.org/officeDocument/2006/relationships/image" Target="../media/image32.gif"/><Relationship Id="rId17" Type="http://schemas.openxmlformats.org/officeDocument/2006/relationships/image" Target="../media/image37.gif"/><Relationship Id="rId2" Type="http://schemas.openxmlformats.org/officeDocument/2006/relationships/notesSlide" Target="../notesSlides/notesSlide5.xml"/><Relationship Id="rId16" Type="http://schemas.openxmlformats.org/officeDocument/2006/relationships/image" Target="../media/image36.gif"/><Relationship Id="rId1" Type="http://schemas.openxmlformats.org/officeDocument/2006/relationships/slideLayout" Target="../slideLayouts/slideLayout1.xml"/><Relationship Id="rId6" Type="http://schemas.openxmlformats.org/officeDocument/2006/relationships/audio" Target="../media/audio3.wav"/><Relationship Id="rId11" Type="http://schemas.openxmlformats.org/officeDocument/2006/relationships/image" Target="../media/image31.jpeg"/><Relationship Id="rId5" Type="http://schemas.openxmlformats.org/officeDocument/2006/relationships/audio" Target="../media/audio5.wav"/><Relationship Id="rId15" Type="http://schemas.openxmlformats.org/officeDocument/2006/relationships/image" Target="../media/image35.gif"/><Relationship Id="rId10" Type="http://schemas.openxmlformats.org/officeDocument/2006/relationships/image" Target="../media/image44.png"/><Relationship Id="rId19" Type="http://schemas.openxmlformats.org/officeDocument/2006/relationships/image" Target="../media/image38.jpeg"/><Relationship Id="rId4" Type="http://schemas.openxmlformats.org/officeDocument/2006/relationships/audio" Target="../media/audio2.wav"/><Relationship Id="rId9" Type="http://schemas.openxmlformats.org/officeDocument/2006/relationships/image" Target="../media/image27.png"/><Relationship Id="rId14" Type="http://schemas.openxmlformats.org/officeDocument/2006/relationships/image" Target="../media/image34.gif"/></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03476" y="2378363"/>
            <a:ext cx="2049550" cy="2544588"/>
          </a:xfrm>
          <a:prstGeom prst="rect">
            <a:avLst/>
          </a:prstGeom>
        </p:spPr>
      </p:pic>
      <p:grpSp>
        <p:nvGrpSpPr>
          <p:cNvPr id="3" name="Group 3"/>
          <p:cNvGrpSpPr/>
          <p:nvPr/>
        </p:nvGrpSpPr>
        <p:grpSpPr>
          <a:xfrm>
            <a:off x="0" y="6406907"/>
            <a:ext cx="18288000" cy="3880093"/>
            <a:chOff x="0" y="0"/>
            <a:chExt cx="4816593" cy="1021917"/>
          </a:xfrm>
        </p:grpSpPr>
        <p:sp>
          <p:nvSpPr>
            <p:cNvPr id="4" name="Freeform 4"/>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49625" y="1171474"/>
            <a:ext cx="13796473" cy="723780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5970" y="1885067"/>
            <a:ext cx="1843830" cy="1853943"/>
          </a:xfrm>
          <a:prstGeom prst="rect">
            <a:avLst/>
          </a:prstGeom>
        </p:spPr>
      </p:pic>
      <p:grpSp>
        <p:nvGrpSpPr>
          <p:cNvPr id="8" name="Group 8"/>
          <p:cNvGrpSpPr/>
          <p:nvPr/>
        </p:nvGrpSpPr>
        <p:grpSpPr>
          <a:xfrm>
            <a:off x="-1371833" y="-873525"/>
            <a:ext cx="21031665" cy="1344037"/>
            <a:chOff x="0" y="0"/>
            <a:chExt cx="28042220" cy="1792049"/>
          </a:xfrm>
        </p:grpSpPr>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78321"/>
            <a:stretch>
              <a:fillRect/>
            </a:stretch>
          </p:blipFill>
          <p:spPr>
            <a:xfrm flipV="1">
              <a:off x="0" y="0"/>
              <a:ext cx="15104543" cy="179204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78321"/>
            <a:stretch>
              <a:fillRect/>
            </a:stretch>
          </p:blipFill>
          <p:spPr>
            <a:xfrm flipV="1">
              <a:off x="12937677" y="0"/>
              <a:ext cx="15104543" cy="1792049"/>
            </a:xfrm>
            <a:prstGeom prst="rect">
              <a:avLst/>
            </a:prstGeom>
          </p:spPr>
        </p:pic>
      </p:grpSp>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242790" y="8893646"/>
            <a:ext cx="8580377" cy="4664605"/>
          </a:xfrm>
          <a:prstGeom prst="rect">
            <a:avLst/>
          </a:prstGeom>
        </p:spPr>
      </p:pic>
      <p:pic>
        <p:nvPicPr>
          <p:cNvPr id="21" name="Picture 16">
            <a:extLst>
              <a:ext uri="{FF2B5EF4-FFF2-40B4-BE49-F238E27FC236}">
                <a16:creationId xmlns:a16="http://schemas.microsoft.com/office/drawing/2014/main" id="{E2083BDF-A63D-4D90-AAD5-AF39614FB3A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29241" y="2171700"/>
            <a:ext cx="5344582" cy="10968359"/>
          </a:xfrm>
          <a:prstGeom prst="rect">
            <a:avLst/>
          </a:prstGeom>
        </p:spPr>
      </p:pic>
      <p:sp>
        <p:nvSpPr>
          <p:cNvPr id="23" name="TextBox 22">
            <a:extLst>
              <a:ext uri="{FF2B5EF4-FFF2-40B4-BE49-F238E27FC236}">
                <a16:creationId xmlns:a16="http://schemas.microsoft.com/office/drawing/2014/main" id="{1F944A62-FF35-44D3-919C-18E7599EAEB0}"/>
              </a:ext>
            </a:extLst>
          </p:cNvPr>
          <p:cNvSpPr txBox="1"/>
          <p:nvPr/>
        </p:nvSpPr>
        <p:spPr>
          <a:xfrm>
            <a:off x="3352800" y="2204211"/>
            <a:ext cx="11896911" cy="5196294"/>
          </a:xfrm>
          <a:prstGeom prst="rect">
            <a:avLst/>
          </a:prstGeom>
          <a:noFill/>
        </p:spPr>
        <p:txBody>
          <a:bodyPr wrap="square">
            <a:spAutoFit/>
          </a:bodyPr>
          <a:lstStyle/>
          <a:p>
            <a:pPr lvl="0" algn="ctr">
              <a:lnSpc>
                <a:spcPct val="150000"/>
              </a:lnSpc>
              <a:spcAft>
                <a:spcPts val="1000"/>
              </a:spcAft>
            </a:pPr>
            <a:r>
              <a:rPr lang="en-US" sz="7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CHÀO MỪNG CÁC EM</a:t>
            </a:r>
          </a:p>
          <a:p>
            <a:pPr lvl="0" algn="ctr">
              <a:lnSpc>
                <a:spcPct val="150000"/>
              </a:lnSpc>
              <a:spcAft>
                <a:spcPts val="1000"/>
              </a:spcAft>
            </a:pPr>
            <a:r>
              <a:rPr lang="en-US" sz="7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ĐÃ ĐẾN VỚI BÀI HỌC </a:t>
            </a:r>
          </a:p>
          <a:p>
            <a:pPr lvl="0" algn="ctr">
              <a:lnSpc>
                <a:spcPct val="150000"/>
              </a:lnSpc>
              <a:spcAft>
                <a:spcPts val="1000"/>
              </a:spcAft>
            </a:pPr>
            <a:r>
              <a:rPr lang="en-US" sz="7000" b="1">
                <a:solidFill>
                  <a:schemeClr val="bg1"/>
                </a:solidFill>
                <a:effectLst/>
                <a:latin typeface="Arial" panose="020B0604020202020204" pitchFamily="34" charset="0"/>
                <a:ea typeface="Calibri" panose="020F0502020204030204" pitchFamily="34" charset="0"/>
                <a:cs typeface="Arial" panose="020B0604020202020204" pitchFamily="34" charset="0"/>
              </a:rPr>
              <a:t>HÔM NAY!</a:t>
            </a:r>
            <a:endParaRPr lang="en-US" sz="7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4" name="Picture 2">
            <a:extLst>
              <a:ext uri="{FF2B5EF4-FFF2-40B4-BE49-F238E27FC236}">
                <a16:creationId xmlns:a16="http://schemas.microsoft.com/office/drawing/2014/main" id="{2F439E8E-597B-4B6E-B899-27BB81A28CC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621000" y="7412294"/>
            <a:ext cx="1503216" cy="1481352"/>
          </a:xfrm>
          <a:prstGeom prst="rect">
            <a:avLst/>
          </a:prstGeom>
        </p:spPr>
      </p:pic>
      <p:pic>
        <p:nvPicPr>
          <p:cNvPr id="25" name="Picture 9">
            <a:extLst>
              <a:ext uri="{FF2B5EF4-FFF2-40B4-BE49-F238E27FC236}">
                <a16:creationId xmlns:a16="http://schemas.microsoft.com/office/drawing/2014/main" id="{6A7CB8BA-A5C7-424B-ACA0-5098C1B3B15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7173450" y="6876896"/>
            <a:ext cx="875639" cy="2001461"/>
          </a:xfrm>
          <a:prstGeom prst="rect">
            <a:avLst/>
          </a:prstGeom>
        </p:spPr>
      </p:pic>
      <p:sp>
        <p:nvSpPr>
          <p:cNvPr id="12" name="TextBox 1">
            <a:extLst>
              <a:ext uri="{FF2B5EF4-FFF2-40B4-BE49-F238E27FC236}">
                <a16:creationId xmlns:a16="http://schemas.microsoft.com/office/drawing/2014/main" id="{623C3D7E-8859-8404-C66F-0343FCA74A0A}"/>
              </a:ext>
            </a:extLst>
          </p:cNvPr>
          <p:cNvSpPr txBox="1">
            <a:spLocks noChangeArrowheads="1"/>
          </p:cNvSpPr>
          <p:nvPr/>
        </p:nvSpPr>
        <p:spPr bwMode="auto">
          <a:xfrm>
            <a:off x="5229223" y="451661"/>
            <a:ext cx="78295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4200" b="1" dirty="0">
                <a:latin typeface="Times New Roman" panose="02020603050405020304" pitchFamily="18" charset="0"/>
                <a:cs typeface="Times New Roman" panose="02020603050405020304" pitchFamily="18" charset="0"/>
              </a:rPr>
              <a:t>TRƯỜNG THCS MINH ĐỨC</a:t>
            </a:r>
          </a:p>
        </p:txBody>
      </p:sp>
      <p:sp>
        <p:nvSpPr>
          <p:cNvPr id="13" name="Rectangle 12">
            <a:extLst>
              <a:ext uri="{FF2B5EF4-FFF2-40B4-BE49-F238E27FC236}">
                <a16:creationId xmlns:a16="http://schemas.microsoft.com/office/drawing/2014/main" id="{6EC8F067-6CB0-65BD-FCDD-F20FF84BF6B8}"/>
              </a:ext>
            </a:extLst>
          </p:cNvPr>
          <p:cNvSpPr/>
          <p:nvPr/>
        </p:nvSpPr>
        <p:spPr>
          <a:xfrm>
            <a:off x="1757705" y="8047360"/>
            <a:ext cx="8070058" cy="830997"/>
          </a:xfrm>
          <a:prstGeom prst="rect">
            <a:avLst/>
          </a:prstGeom>
        </p:spPr>
        <p:txBody>
          <a:bodyPr>
            <a:spAutoFit/>
          </a:bodyPr>
          <a:lstStyle/>
          <a:p>
            <a:pPr algn="ctr" eaLnBrk="1" hangingPunct="1">
              <a:spcBef>
                <a:spcPct val="50000"/>
              </a:spcBef>
              <a:defRPr/>
            </a:pPr>
            <a:r>
              <a:rPr lang="en-US" sz="4800" b="1" dirty="0">
                <a:solidFill>
                  <a:srgbClr val="FF0000"/>
                </a:solidFill>
                <a:effectLst>
                  <a:outerShdw blurRad="38100" dist="38100" dir="2700000" algn="tl">
                    <a:srgbClr val="C0C0C0"/>
                  </a:outerShdw>
                </a:effectLst>
                <a:cs typeface="Times New Roman" pitchFamily="18" charset="0"/>
              </a:rPr>
              <a:t>MÔN: TOÁN 8</a:t>
            </a:r>
          </a:p>
        </p:txBody>
      </p:sp>
      <p:sp>
        <p:nvSpPr>
          <p:cNvPr id="14" name="Text Box 14">
            <a:extLst>
              <a:ext uri="{FF2B5EF4-FFF2-40B4-BE49-F238E27FC236}">
                <a16:creationId xmlns:a16="http://schemas.microsoft.com/office/drawing/2014/main" id="{C067AF03-59DD-B1C9-16BF-9364C67F3575}"/>
              </a:ext>
            </a:extLst>
          </p:cNvPr>
          <p:cNvSpPr txBox="1">
            <a:spLocks noChangeArrowheads="1"/>
          </p:cNvSpPr>
          <p:nvPr/>
        </p:nvSpPr>
        <p:spPr bwMode="auto">
          <a:xfrm>
            <a:off x="1607988" y="8807199"/>
            <a:ext cx="9070182" cy="71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sz="4050" b="1" dirty="0" err="1">
                <a:solidFill>
                  <a:srgbClr val="FF0000"/>
                </a:solidFill>
                <a:effectLst>
                  <a:outerShdw blurRad="38100" dist="38100" dir="2700000" algn="tl">
                    <a:srgbClr val="C0C0C0"/>
                  </a:outerShdw>
                </a:effectLst>
                <a:cs typeface="Times New Roman" pitchFamily="18" charset="0"/>
              </a:rPr>
              <a:t>Giáo</a:t>
            </a:r>
            <a:r>
              <a:rPr lang="en-US" sz="4050" b="1" dirty="0">
                <a:solidFill>
                  <a:srgbClr val="FF0000"/>
                </a:solidFill>
                <a:effectLst>
                  <a:outerShdw blurRad="38100" dist="38100" dir="2700000" algn="tl">
                    <a:srgbClr val="C0C0C0"/>
                  </a:outerShdw>
                </a:effectLst>
                <a:cs typeface="Times New Roman" pitchFamily="18" charset="0"/>
              </a:rPr>
              <a:t> </a:t>
            </a:r>
            <a:r>
              <a:rPr lang="en-US" sz="4050" b="1" dirty="0" err="1">
                <a:solidFill>
                  <a:srgbClr val="FF0000"/>
                </a:solidFill>
                <a:effectLst>
                  <a:outerShdw blurRad="38100" dist="38100" dir="2700000" algn="tl">
                    <a:srgbClr val="C0C0C0"/>
                  </a:outerShdw>
                </a:effectLst>
                <a:cs typeface="Times New Roman" pitchFamily="18" charset="0"/>
              </a:rPr>
              <a:t>viên</a:t>
            </a:r>
            <a:r>
              <a:rPr lang="en-US" sz="4050" b="1" dirty="0">
                <a:solidFill>
                  <a:srgbClr val="FF0000"/>
                </a:solidFill>
                <a:effectLst>
                  <a:outerShdw blurRad="38100" dist="38100" dir="2700000" algn="tl">
                    <a:srgbClr val="C0C0C0"/>
                  </a:outerShdw>
                </a:effectLst>
                <a:cs typeface="Times New Roman" pitchFamily="18" charset="0"/>
              </a:rPr>
              <a:t>: </a:t>
            </a:r>
            <a:r>
              <a:rPr lang="en-US" sz="4050" b="1" dirty="0" err="1">
                <a:solidFill>
                  <a:srgbClr val="FF0000"/>
                </a:solidFill>
                <a:effectLst>
                  <a:outerShdw blurRad="38100" dist="38100" dir="2700000" algn="tl">
                    <a:srgbClr val="C0C0C0"/>
                  </a:outerShdw>
                </a:effectLst>
                <a:cs typeface="Times New Roman" pitchFamily="18" charset="0"/>
              </a:rPr>
              <a:t>Vũ</a:t>
            </a:r>
            <a:r>
              <a:rPr lang="en-US" sz="4050" b="1" dirty="0">
                <a:solidFill>
                  <a:srgbClr val="FF0000"/>
                </a:solidFill>
                <a:effectLst>
                  <a:outerShdw blurRad="38100" dist="38100" dir="2700000" algn="tl">
                    <a:srgbClr val="C0C0C0"/>
                  </a:outerShdw>
                </a:effectLst>
                <a:cs typeface="Times New Roman" pitchFamily="18" charset="0"/>
              </a:rPr>
              <a:t> </a:t>
            </a:r>
            <a:r>
              <a:rPr lang="en-US" sz="4050" b="1" dirty="0" err="1">
                <a:solidFill>
                  <a:srgbClr val="FF0000"/>
                </a:solidFill>
                <a:effectLst>
                  <a:outerShdw blurRad="38100" dist="38100" dir="2700000" algn="tl">
                    <a:srgbClr val="C0C0C0"/>
                  </a:outerShdw>
                </a:effectLst>
                <a:cs typeface="Times New Roman" pitchFamily="18" charset="0"/>
              </a:rPr>
              <a:t>Thị</a:t>
            </a:r>
            <a:r>
              <a:rPr lang="en-US" sz="4050" b="1" dirty="0">
                <a:solidFill>
                  <a:srgbClr val="FF0000"/>
                </a:solidFill>
                <a:effectLst>
                  <a:outerShdw blurRad="38100" dist="38100" dir="2700000" algn="tl">
                    <a:srgbClr val="C0C0C0"/>
                  </a:outerShdw>
                </a:effectLst>
                <a:cs typeface="Times New Roman" pitchFamily="18" charset="0"/>
              </a:rPr>
              <a:t> </a:t>
            </a:r>
            <a:r>
              <a:rPr lang="en-US" sz="4050" b="1" dirty="0" err="1">
                <a:solidFill>
                  <a:srgbClr val="FF0000"/>
                </a:solidFill>
                <a:effectLst>
                  <a:outerShdw blurRad="38100" dist="38100" dir="2700000" algn="tl">
                    <a:srgbClr val="C0C0C0"/>
                  </a:outerShdw>
                </a:effectLst>
                <a:cs typeface="Times New Roman" pitchFamily="18" charset="0"/>
              </a:rPr>
              <a:t>Thuý</a:t>
            </a:r>
            <a:endParaRPr lang="en-US" sz="4050" b="1" dirty="0">
              <a:solidFill>
                <a:srgbClr val="FF0000"/>
              </a:solidFill>
              <a:effectLst>
                <a:outerShdw blurRad="38100" dist="38100" dir="2700000" algn="tl">
                  <a:srgbClr val="C0C0C0"/>
                </a:outerShdw>
              </a:effectLst>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4"/>
          <p:cNvGrpSpPr/>
          <p:nvPr/>
        </p:nvGrpSpPr>
        <p:grpSpPr>
          <a:xfrm>
            <a:off x="-1524000" y="9486900"/>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sp>
        <p:nvSpPr>
          <p:cNvPr id="17" name="Oval Callout 16"/>
          <p:cNvSpPr/>
          <p:nvPr/>
        </p:nvSpPr>
        <p:spPr>
          <a:xfrm>
            <a:off x="-457200" y="-217543"/>
            <a:ext cx="5791200" cy="5257800"/>
          </a:xfrm>
          <a:prstGeom prst="wedgeEllipseCallout">
            <a:avLst>
              <a:gd name="adj1" fmla="val -58506"/>
              <a:gd name="adj2" fmla="val 15131"/>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Bef>
                <a:spcPts val="600"/>
              </a:spcBef>
              <a:spcAft>
                <a:spcPts val="600"/>
              </a:spcAft>
              <a:defRPr/>
            </a:pPr>
            <a:r>
              <a:rPr lang="vi-VN" sz="3800" dirty="0">
                <a:solidFill>
                  <a:srgbClr val="000000"/>
                </a:solidFill>
                <a:ea typeface="Calibri" panose="020F0502020204030204" pitchFamily="34" charset="0"/>
                <a:cs typeface="Arial" panose="020B0604020202020204" pitchFamily="34" charset="0"/>
              </a:rPr>
              <a:t>Trình bày các bước giải bài toán bằng cách lập phương trình?</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18" name="Rectangle 17"/>
          <p:cNvSpPr/>
          <p:nvPr/>
        </p:nvSpPr>
        <p:spPr>
          <a:xfrm>
            <a:off x="4648200" y="116300"/>
            <a:ext cx="13411200" cy="5200783"/>
          </a:xfrm>
          <a:prstGeom prst="rect">
            <a:avLst/>
          </a:prstGeom>
        </p:spPr>
        <p:txBody>
          <a:bodyPr wrap="square">
            <a:spAutoFit/>
          </a:bodyPr>
          <a:lstStyle/>
          <a:p>
            <a:pPr marL="571500" lvl="0" indent="-571500" algn="just">
              <a:lnSpc>
                <a:spcPct val="150000"/>
              </a:lnSpc>
              <a:buFont typeface="Wingdings" panose="05000000000000000000" pitchFamily="2" charset="2"/>
              <a:buChar char="q"/>
            </a:pPr>
            <a:r>
              <a:rPr lang="vi-VN" sz="3600" b="1" dirty="0">
                <a:solidFill>
                  <a:srgbClr val="C00000"/>
                </a:solidFill>
                <a:ea typeface="Dotum" panose="020B0600000101010101" pitchFamily="34" charset="-127"/>
                <a:cs typeface="Arial" panose="020B0604020202020204" pitchFamily="34" charset="0"/>
              </a:rPr>
              <a:t>Các bước giải một bài toán bằng cách lập phương trình</a:t>
            </a:r>
            <a:endParaRPr lang="en-US" sz="3600" b="1" dirty="0">
              <a:solidFill>
                <a:srgbClr val="C00000"/>
              </a:solidFill>
              <a:ea typeface="Dotum" panose="020B0600000101010101" pitchFamily="34" charset="-127"/>
              <a:cs typeface="Arial" panose="020B0604020202020204" pitchFamily="34" charset="0"/>
            </a:endParaRPr>
          </a:p>
          <a:p>
            <a:pPr lvl="0" algn="just">
              <a:lnSpc>
                <a:spcPct val="150000"/>
              </a:lnSpc>
            </a:pPr>
            <a:r>
              <a:rPr lang="vi-VN" sz="3800" b="1" i="1" dirty="0">
                <a:solidFill>
                  <a:prstClr val="black"/>
                </a:solidFill>
                <a:ea typeface="Dotum" panose="020B0600000101010101" pitchFamily="34" charset="-127"/>
                <a:cs typeface="Arial" panose="020B0604020202020204" pitchFamily="34" charset="0"/>
              </a:rPr>
              <a:t>Bước 1. Lập phương trình:</a:t>
            </a:r>
          </a:p>
          <a:p>
            <a:pPr marL="571500" lvl="0" indent="-571500" algn="just">
              <a:lnSpc>
                <a:spcPct val="150000"/>
              </a:lnSpc>
              <a:buFontTx/>
              <a:buChar char="-"/>
            </a:pPr>
            <a:r>
              <a:rPr lang="vi-VN" sz="3800" dirty="0">
                <a:solidFill>
                  <a:prstClr val="black"/>
                </a:solidFill>
                <a:ea typeface="Dotum" panose="020B0600000101010101" pitchFamily="34" charset="-127"/>
                <a:cs typeface="Arial" panose="020B0604020202020204" pitchFamily="34" charset="0"/>
              </a:rPr>
              <a:t>Chọn ẩn số và đặt điều kiện thích hợp cho ẩn số.</a:t>
            </a:r>
            <a:endParaRPr lang="en-US" sz="3800" dirty="0">
              <a:solidFill>
                <a:prstClr val="black"/>
              </a:solidFill>
              <a:ea typeface="Dotum" panose="020B0600000101010101" pitchFamily="34" charset="-127"/>
              <a:cs typeface="Arial" panose="020B0604020202020204" pitchFamily="34" charset="0"/>
            </a:endParaRPr>
          </a:p>
          <a:p>
            <a:pPr marL="571500" lvl="0" indent="-571500" algn="just">
              <a:lnSpc>
                <a:spcPct val="150000"/>
              </a:lnSpc>
              <a:buFontTx/>
              <a:buChar char="-"/>
            </a:pPr>
            <a:r>
              <a:rPr lang="vi-VN" sz="3800" dirty="0">
                <a:solidFill>
                  <a:prstClr val="black"/>
                </a:solidFill>
                <a:ea typeface="Dotum" panose="020B0600000101010101" pitchFamily="34" charset="-127"/>
                <a:cs typeface="Arial" panose="020B0604020202020204" pitchFamily="34" charset="0"/>
              </a:rPr>
              <a:t>Biểu diễn các đại lượng chưa biết theo ẩn và các đại lượng đã biết</a:t>
            </a:r>
            <a:r>
              <a:rPr lang="en-US" sz="3800" dirty="0">
                <a:solidFill>
                  <a:prstClr val="black"/>
                </a:solidFill>
                <a:ea typeface="Dotum" panose="020B0600000101010101" pitchFamily="34" charset="-127"/>
                <a:cs typeface="Arial" panose="020B0604020202020204" pitchFamily="34" charset="0"/>
              </a:rPr>
              <a:t>.</a:t>
            </a:r>
          </a:p>
          <a:p>
            <a:pPr marL="571500" lvl="0" indent="-571500" algn="just">
              <a:lnSpc>
                <a:spcPct val="150000"/>
              </a:lnSpc>
              <a:buFontTx/>
              <a:buChar char="-"/>
            </a:pPr>
            <a:r>
              <a:rPr lang="vi-VN" sz="3800" dirty="0">
                <a:solidFill>
                  <a:prstClr val="black"/>
                </a:solidFill>
                <a:ea typeface="Dotum" panose="020B0600000101010101" pitchFamily="34" charset="-127"/>
                <a:cs typeface="Arial" panose="020B0604020202020204" pitchFamily="34" charset="0"/>
              </a:rPr>
              <a:t>Lập phương trình biểu thị mỗi quan hệ giữa các đại lượng.</a:t>
            </a:r>
          </a:p>
        </p:txBody>
      </p:sp>
      <p:pic>
        <p:nvPicPr>
          <p:cNvPr id="20" name="Picture 19"/>
          <p:cNvPicPr>
            <a:picLocks noChangeAspect="1"/>
          </p:cNvPicPr>
          <p:nvPr/>
        </p:nvPicPr>
        <p:blipFill>
          <a:blip r:embed="rId4"/>
          <a:stretch>
            <a:fillRect/>
          </a:stretch>
        </p:blipFill>
        <p:spPr>
          <a:xfrm flipH="1">
            <a:off x="261257" y="6090857"/>
            <a:ext cx="1469201" cy="2114521"/>
          </a:xfrm>
          <a:prstGeom prst="rect">
            <a:avLst/>
          </a:prstGeom>
        </p:spPr>
      </p:pic>
      <p:sp>
        <p:nvSpPr>
          <p:cNvPr id="2" name="Rectangle 1">
            <a:extLst>
              <a:ext uri="{FF2B5EF4-FFF2-40B4-BE49-F238E27FC236}">
                <a16:creationId xmlns:a16="http://schemas.microsoft.com/office/drawing/2014/main" id="{0C07AAA6-E4CF-DA71-92D9-F5016CB4F9C0}"/>
              </a:ext>
            </a:extLst>
          </p:cNvPr>
          <p:cNvSpPr/>
          <p:nvPr/>
        </p:nvSpPr>
        <p:spPr>
          <a:xfrm>
            <a:off x="4140203" y="5219523"/>
            <a:ext cx="13716000" cy="3800399"/>
          </a:xfrm>
          <a:prstGeom prst="rect">
            <a:avLst/>
          </a:prstGeom>
        </p:spPr>
        <p:txBody>
          <a:bodyPr wrap="square">
            <a:spAutoFit/>
          </a:bodyPr>
          <a:lstStyle/>
          <a:p>
            <a:pPr lvl="0" algn="just">
              <a:lnSpc>
                <a:spcPct val="150000"/>
              </a:lnSpc>
              <a:spcBef>
                <a:spcPts val="600"/>
              </a:spcBef>
              <a:spcAft>
                <a:spcPts val="600"/>
              </a:spcAft>
            </a:pPr>
            <a:r>
              <a:rPr lang="vi-VN" sz="3800" b="1" i="1" dirty="0">
                <a:solidFill>
                  <a:prstClr val="black"/>
                </a:solidFill>
                <a:ea typeface="Dotum" panose="020B0600000101010101" pitchFamily="34" charset="-127"/>
                <a:cs typeface="Arial" panose="020B0604020202020204" pitchFamily="34" charset="0"/>
              </a:rPr>
              <a:t>Bước 2. Giải phương trình</a:t>
            </a:r>
            <a:endParaRPr lang="en-US" sz="3800" b="1" i="1" dirty="0">
              <a:solidFill>
                <a:prstClr val="black"/>
              </a:solidFill>
              <a:ea typeface="Dotum" panose="020B0600000101010101" pitchFamily="34" charset="-127"/>
              <a:cs typeface="Arial" panose="020B0604020202020204" pitchFamily="34" charset="0"/>
            </a:endParaRPr>
          </a:p>
          <a:p>
            <a:pPr lvl="0" algn="just">
              <a:lnSpc>
                <a:spcPct val="150000"/>
              </a:lnSpc>
              <a:spcBef>
                <a:spcPts val="600"/>
              </a:spcBef>
              <a:spcAft>
                <a:spcPts val="600"/>
              </a:spcAft>
            </a:pPr>
            <a:r>
              <a:rPr lang="vi-VN" sz="3800" b="1" i="1" dirty="0">
                <a:solidFill>
                  <a:prstClr val="black"/>
                </a:solidFill>
                <a:ea typeface="Dotum" panose="020B0600000101010101" pitchFamily="34" charset="-127"/>
                <a:cs typeface="Arial" panose="020B0604020202020204" pitchFamily="34" charset="0"/>
              </a:rPr>
              <a:t>Bước 3. Trả lời: </a:t>
            </a:r>
            <a:endParaRPr lang="en-US" sz="3800" b="1" i="1" dirty="0">
              <a:solidFill>
                <a:prstClr val="black"/>
              </a:solidFill>
              <a:ea typeface="Dotum" panose="020B0600000101010101" pitchFamily="34" charset="-127"/>
              <a:cs typeface="Arial" panose="020B0604020202020204" pitchFamily="34" charset="0"/>
            </a:endParaRPr>
          </a:p>
          <a:p>
            <a:pPr lvl="0" algn="just">
              <a:lnSpc>
                <a:spcPct val="150000"/>
              </a:lnSpc>
              <a:spcBef>
                <a:spcPts val="600"/>
              </a:spcBef>
              <a:spcAft>
                <a:spcPts val="600"/>
              </a:spcAft>
            </a:pPr>
            <a:r>
              <a:rPr lang="vi-VN" sz="3800" dirty="0">
                <a:solidFill>
                  <a:prstClr val="black"/>
                </a:solidFill>
                <a:ea typeface="Dotum" panose="020B0600000101010101" pitchFamily="34" charset="-127"/>
                <a:cs typeface="Arial" panose="020B0604020202020204" pitchFamily="34" charset="0"/>
              </a:rPr>
              <a:t>Kiểm tr</a:t>
            </a:r>
            <a:r>
              <a:rPr lang="en-US" sz="3800" dirty="0">
                <a:solidFill>
                  <a:prstClr val="black"/>
                </a:solidFill>
                <a:ea typeface="Dotum" panose="020B0600000101010101" pitchFamily="34" charset="-127"/>
                <a:cs typeface="Arial" panose="020B0604020202020204" pitchFamily="34" charset="0"/>
              </a:rPr>
              <a:t>a</a:t>
            </a:r>
            <a:r>
              <a:rPr lang="vi-VN" sz="3800" dirty="0">
                <a:solidFill>
                  <a:prstClr val="black"/>
                </a:solidFill>
                <a:ea typeface="Dotum" panose="020B0600000101010101" pitchFamily="34" charset="-127"/>
                <a:cs typeface="Arial" panose="020B0604020202020204" pitchFamily="34" charset="0"/>
              </a:rPr>
              <a:t> xem trong các nghiệm của phương trình, nghiệm nào thỏa mãn điều kiện của ẩn, nghiệm nào không, rồi kết luận.</a:t>
            </a:r>
          </a:p>
        </p:txBody>
      </p:sp>
    </p:spTree>
    <p:extLst>
      <p:ext uri="{BB962C8B-B14F-4D97-AF65-F5344CB8AC3E}">
        <p14:creationId xmlns:p14="http://schemas.microsoft.com/office/powerpoint/2010/main" val="4045415807"/>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up)">
                                      <p:cBhvr>
                                        <p:cTn id="24" dur="500"/>
                                        <p:tgtEl>
                                          <p:spTgt spid="2">
                                            <p:txEl>
                                              <p:pRg st="1" end="1"/>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up)">
                                      <p:cBhvr>
                                        <p:cTn id="2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AF17F4-0204-CD32-6470-5F708EA9F123}"/>
              </a:ext>
            </a:extLst>
          </p:cNvPr>
          <p:cNvSpPr txBox="1"/>
          <p:nvPr/>
        </p:nvSpPr>
        <p:spPr>
          <a:xfrm>
            <a:off x="7010400" y="419100"/>
            <a:ext cx="3962400" cy="923330"/>
          </a:xfrm>
          <a:prstGeom prst="rect">
            <a:avLst/>
          </a:prstGeom>
          <a:noFill/>
        </p:spPr>
        <p:txBody>
          <a:bodyPr wrap="square" rtlCol="0">
            <a:spAutoFit/>
          </a:bodyPr>
          <a:lstStyle/>
          <a:p>
            <a:r>
              <a:rPr lang="en-US" sz="5400" b="1" dirty="0">
                <a:solidFill>
                  <a:srgbClr val="FF0000"/>
                </a:solidFill>
              </a:rPr>
              <a:t>BÀI TẬP</a:t>
            </a:r>
          </a:p>
        </p:txBody>
      </p:sp>
      <p:sp>
        <p:nvSpPr>
          <p:cNvPr id="6" name="TextBox 5">
            <a:extLst>
              <a:ext uri="{FF2B5EF4-FFF2-40B4-BE49-F238E27FC236}">
                <a16:creationId xmlns:a16="http://schemas.microsoft.com/office/drawing/2014/main" id="{7404E793-48AE-EAAE-9029-2B835EB8B88A}"/>
              </a:ext>
            </a:extLst>
          </p:cNvPr>
          <p:cNvSpPr txBox="1"/>
          <p:nvPr/>
        </p:nvSpPr>
        <p:spPr>
          <a:xfrm>
            <a:off x="1371600" y="1714500"/>
            <a:ext cx="9829800" cy="830997"/>
          </a:xfrm>
          <a:prstGeom prst="rect">
            <a:avLst/>
          </a:prstGeom>
          <a:noFill/>
        </p:spPr>
        <p:txBody>
          <a:bodyPr wrap="square" rtlCol="0">
            <a:spAutoFit/>
          </a:bodyPr>
          <a:lstStyle/>
          <a:p>
            <a:r>
              <a:rPr lang="en-US" sz="4800" b="1" dirty="0" err="1"/>
              <a:t>Dạng</a:t>
            </a:r>
            <a:r>
              <a:rPr lang="en-US" sz="4800" b="1" dirty="0"/>
              <a:t> 1: </a:t>
            </a:r>
            <a:r>
              <a:rPr lang="en-US" sz="4800" b="1" dirty="0" err="1"/>
              <a:t>Giải</a:t>
            </a:r>
            <a:r>
              <a:rPr lang="en-US" sz="4800" b="1" dirty="0"/>
              <a:t> </a:t>
            </a:r>
            <a:r>
              <a:rPr lang="en-US" sz="4800" b="1" dirty="0" err="1"/>
              <a:t>phương</a:t>
            </a:r>
            <a:r>
              <a:rPr lang="en-US" sz="4800" b="1" dirty="0"/>
              <a:t> </a:t>
            </a:r>
            <a:r>
              <a:rPr lang="en-US" sz="4800" b="1" dirty="0" err="1"/>
              <a:t>trình</a:t>
            </a:r>
            <a:endParaRPr lang="en-US" sz="4800" b="1" dirty="0"/>
          </a:p>
        </p:txBody>
      </p:sp>
      <p:sp>
        <p:nvSpPr>
          <p:cNvPr id="7" name="TextBox 6">
            <a:extLst>
              <a:ext uri="{FF2B5EF4-FFF2-40B4-BE49-F238E27FC236}">
                <a16:creationId xmlns:a16="http://schemas.microsoft.com/office/drawing/2014/main" id="{DB473410-B330-DAC2-6B86-861FBDC76594}"/>
              </a:ext>
            </a:extLst>
          </p:cNvPr>
          <p:cNvSpPr txBox="1"/>
          <p:nvPr/>
        </p:nvSpPr>
        <p:spPr>
          <a:xfrm>
            <a:off x="1360714" y="3037114"/>
            <a:ext cx="13498286" cy="830997"/>
          </a:xfrm>
          <a:prstGeom prst="rect">
            <a:avLst/>
          </a:prstGeom>
          <a:noFill/>
        </p:spPr>
        <p:txBody>
          <a:bodyPr wrap="square" rtlCol="0">
            <a:spAutoFit/>
          </a:bodyPr>
          <a:lstStyle/>
          <a:p>
            <a:r>
              <a:rPr lang="en-US" sz="4800" b="1" dirty="0" err="1"/>
              <a:t>Dạng</a:t>
            </a:r>
            <a:r>
              <a:rPr lang="en-US" sz="4800" b="1" dirty="0"/>
              <a:t> 2: </a:t>
            </a:r>
            <a:r>
              <a:rPr lang="en-US" sz="4800" b="1" dirty="0" err="1"/>
              <a:t>Giải</a:t>
            </a:r>
            <a:r>
              <a:rPr lang="en-US" sz="4800" b="1" dirty="0"/>
              <a:t> </a:t>
            </a:r>
            <a:r>
              <a:rPr lang="en-US" sz="4800" b="1" dirty="0" err="1"/>
              <a:t>bài</a:t>
            </a:r>
            <a:r>
              <a:rPr lang="en-US" sz="4800" b="1" dirty="0"/>
              <a:t> </a:t>
            </a:r>
            <a:r>
              <a:rPr lang="en-US" sz="4800" b="1" dirty="0" err="1"/>
              <a:t>toán</a:t>
            </a:r>
            <a:r>
              <a:rPr lang="en-US" sz="4800" b="1" dirty="0"/>
              <a:t> </a:t>
            </a:r>
            <a:r>
              <a:rPr lang="en-US" sz="4800" b="1" dirty="0" err="1"/>
              <a:t>bằng</a:t>
            </a:r>
            <a:r>
              <a:rPr lang="en-US" sz="4800" b="1" dirty="0"/>
              <a:t> </a:t>
            </a:r>
            <a:r>
              <a:rPr lang="en-US" sz="4800" b="1" dirty="0" err="1"/>
              <a:t>cách</a:t>
            </a:r>
            <a:r>
              <a:rPr lang="en-US" sz="4800" b="1" dirty="0"/>
              <a:t> </a:t>
            </a:r>
            <a:r>
              <a:rPr lang="en-US" sz="4800" b="1" dirty="0" err="1"/>
              <a:t>lập</a:t>
            </a:r>
            <a:r>
              <a:rPr lang="en-US" sz="4800" b="1" dirty="0"/>
              <a:t> </a:t>
            </a:r>
            <a:r>
              <a:rPr lang="en-US" sz="4800" b="1" dirty="0" err="1"/>
              <a:t>phương</a:t>
            </a:r>
            <a:r>
              <a:rPr lang="en-US" sz="4800" b="1" dirty="0"/>
              <a:t> </a:t>
            </a:r>
            <a:r>
              <a:rPr lang="en-US" sz="4800" b="1" dirty="0" err="1"/>
              <a:t>trình</a:t>
            </a:r>
            <a:endParaRPr lang="en-US" sz="4800" b="1" dirty="0"/>
          </a:p>
        </p:txBody>
      </p:sp>
    </p:spTree>
    <p:extLst>
      <p:ext uri="{BB962C8B-B14F-4D97-AF65-F5344CB8AC3E}">
        <p14:creationId xmlns:p14="http://schemas.microsoft.com/office/powerpoint/2010/main" val="3587125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BB58B-9340-2554-059F-F2ABF28E5AE7}"/>
              </a:ext>
            </a:extLst>
          </p:cNvPr>
          <p:cNvSpPr>
            <a:spLocks noGrp="1"/>
          </p:cNvSpPr>
          <p:nvPr>
            <p:ph type="title"/>
          </p:nvPr>
        </p:nvSpPr>
        <p:spPr>
          <a:xfrm>
            <a:off x="609600" y="952500"/>
            <a:ext cx="15316200" cy="7239000"/>
          </a:xfrm>
        </p:spPr>
        <p:txBody>
          <a:bodyPr>
            <a:normAutofit/>
          </a:bodyPr>
          <a:lstStyle/>
          <a:p>
            <a:pPr algn="l"/>
            <a:r>
              <a:rPr lang="en-US" sz="6000" dirty="0" err="1">
                <a:solidFill>
                  <a:srgbClr val="FF0000"/>
                </a:solidFill>
              </a:rPr>
              <a:t>Bài</a:t>
            </a:r>
            <a:r>
              <a:rPr lang="en-US" sz="6000" dirty="0">
                <a:solidFill>
                  <a:srgbClr val="FF0000"/>
                </a:solidFill>
              </a:rPr>
              <a:t> 1: </a:t>
            </a:r>
            <a:r>
              <a:rPr lang="en-US" sz="6000" dirty="0" err="1">
                <a:solidFill>
                  <a:srgbClr val="FF0000"/>
                </a:solidFill>
              </a:rPr>
              <a:t>Giải</a:t>
            </a:r>
            <a:r>
              <a:rPr lang="en-US" sz="6000" dirty="0">
                <a:solidFill>
                  <a:srgbClr val="FF0000"/>
                </a:solidFill>
              </a:rPr>
              <a:t> </a:t>
            </a:r>
            <a:r>
              <a:rPr lang="en-US" sz="6000" dirty="0" err="1">
                <a:solidFill>
                  <a:srgbClr val="FF0000"/>
                </a:solidFill>
              </a:rPr>
              <a:t>các</a:t>
            </a:r>
            <a:r>
              <a:rPr lang="en-US" sz="6000" dirty="0">
                <a:solidFill>
                  <a:srgbClr val="FF0000"/>
                </a:solidFill>
              </a:rPr>
              <a:t> </a:t>
            </a:r>
            <a:r>
              <a:rPr lang="en-US" sz="6000" dirty="0" err="1">
                <a:solidFill>
                  <a:srgbClr val="FF0000"/>
                </a:solidFill>
              </a:rPr>
              <a:t>phương</a:t>
            </a:r>
            <a:r>
              <a:rPr lang="en-US" sz="6000" dirty="0">
                <a:solidFill>
                  <a:srgbClr val="FF0000"/>
                </a:solidFill>
              </a:rPr>
              <a:t> </a:t>
            </a:r>
            <a:r>
              <a:rPr lang="en-US" sz="6000" dirty="0" err="1">
                <a:solidFill>
                  <a:srgbClr val="FF0000"/>
                </a:solidFill>
              </a:rPr>
              <a:t>trình</a:t>
            </a:r>
            <a:r>
              <a:rPr lang="en-US" sz="6000" dirty="0">
                <a:solidFill>
                  <a:srgbClr val="FF0000"/>
                </a:solidFill>
              </a:rPr>
              <a:t> </a:t>
            </a:r>
            <a:r>
              <a:rPr lang="en-US" sz="6000" dirty="0" err="1">
                <a:solidFill>
                  <a:srgbClr val="FF0000"/>
                </a:solidFill>
              </a:rPr>
              <a:t>sau</a:t>
            </a:r>
            <a:br>
              <a:rPr lang="en-US" sz="6000" dirty="0">
                <a:solidFill>
                  <a:srgbClr val="FF0000"/>
                </a:solidFill>
              </a:rPr>
            </a:br>
            <a:r>
              <a:rPr lang="en-US" sz="6000" dirty="0">
                <a:solidFill>
                  <a:schemeClr val="accent4">
                    <a:lumMod val="50000"/>
                  </a:schemeClr>
                </a:solidFill>
              </a:rPr>
              <a:t>a) 2x – 6 = 0</a:t>
            </a:r>
            <a:br>
              <a:rPr lang="en-US" sz="6000" dirty="0">
                <a:solidFill>
                  <a:schemeClr val="accent4">
                    <a:lumMod val="50000"/>
                  </a:schemeClr>
                </a:solidFill>
              </a:rPr>
            </a:br>
            <a:r>
              <a:rPr lang="en-US" sz="6000" dirty="0">
                <a:solidFill>
                  <a:schemeClr val="accent4">
                    <a:lumMod val="50000"/>
                  </a:schemeClr>
                </a:solidFill>
              </a:rPr>
              <a:t>b) 3 + 2x = 0</a:t>
            </a:r>
            <a:br>
              <a:rPr lang="en-US" sz="6000" dirty="0">
                <a:solidFill>
                  <a:schemeClr val="accent4">
                    <a:lumMod val="50000"/>
                  </a:schemeClr>
                </a:solidFill>
              </a:rPr>
            </a:br>
            <a:r>
              <a:rPr lang="en-US" sz="6000" dirty="0">
                <a:solidFill>
                  <a:schemeClr val="accent4">
                    <a:lumMod val="50000"/>
                  </a:schemeClr>
                </a:solidFill>
              </a:rPr>
              <a:t>c) 10 – 5x =0</a:t>
            </a:r>
            <a:br>
              <a:rPr lang="en-US" sz="6000" dirty="0">
                <a:solidFill>
                  <a:schemeClr val="accent4">
                    <a:lumMod val="50000"/>
                  </a:schemeClr>
                </a:solidFill>
              </a:rPr>
            </a:br>
            <a:br>
              <a:rPr lang="en-US" dirty="0">
                <a:solidFill>
                  <a:schemeClr val="accent4">
                    <a:lumMod val="50000"/>
                  </a:schemeClr>
                </a:solidFill>
              </a:rPr>
            </a:br>
            <a:r>
              <a:rPr lang="en-US" dirty="0">
                <a:solidFill>
                  <a:schemeClr val="accent4">
                    <a:lumMod val="50000"/>
                  </a:schemeClr>
                </a:solidFill>
              </a:rPr>
              <a:t>d) </a:t>
            </a:r>
            <a:br>
              <a:rPr lang="en-US" dirty="0">
                <a:solidFill>
                  <a:schemeClr val="accent4">
                    <a:lumMod val="50000"/>
                  </a:schemeClr>
                </a:solidFill>
              </a:rPr>
            </a:br>
            <a:endParaRPr lang="en-US" dirty="0">
              <a:solidFill>
                <a:schemeClr val="accent4">
                  <a:lumMod val="50000"/>
                </a:schemeClr>
              </a:solidFill>
            </a:endParaRPr>
          </a:p>
        </p:txBody>
      </p:sp>
      <p:graphicFrame>
        <p:nvGraphicFramePr>
          <p:cNvPr id="5" name="Object 4">
            <a:extLst>
              <a:ext uri="{FF2B5EF4-FFF2-40B4-BE49-F238E27FC236}">
                <a16:creationId xmlns:a16="http://schemas.microsoft.com/office/drawing/2014/main" id="{8A97DAEF-967A-8EE8-9AB1-40B2A1FF8800}"/>
              </a:ext>
            </a:extLst>
          </p:cNvPr>
          <p:cNvGraphicFramePr>
            <a:graphicFrameLocks noChangeAspect="1"/>
          </p:cNvGraphicFramePr>
          <p:nvPr>
            <p:extLst>
              <p:ext uri="{D42A27DB-BD31-4B8C-83A1-F6EECF244321}">
                <p14:modId xmlns:p14="http://schemas.microsoft.com/office/powerpoint/2010/main" val="2468737092"/>
              </p:ext>
            </p:extLst>
          </p:nvPr>
        </p:nvGraphicFramePr>
        <p:xfrm>
          <a:off x="1219200" y="5600700"/>
          <a:ext cx="3173412" cy="1755775"/>
        </p:xfrm>
        <a:graphic>
          <a:graphicData uri="http://schemas.openxmlformats.org/presentationml/2006/ole">
            <mc:AlternateContent xmlns:mc="http://schemas.openxmlformats.org/markup-compatibility/2006">
              <mc:Choice xmlns:v="urn:schemas-microsoft-com:vml" Requires="v">
                <p:oleObj name="Equation" r:id="rId2" imgW="711000" imgH="393480" progId="Equation.DSMT4">
                  <p:embed/>
                </p:oleObj>
              </mc:Choice>
              <mc:Fallback>
                <p:oleObj name="Equation" r:id="rId2" imgW="711000" imgH="393480" progId="Equation.DSMT4">
                  <p:embed/>
                  <p:pic>
                    <p:nvPicPr>
                      <p:cNvPr id="0" name=""/>
                      <p:cNvPicPr/>
                      <p:nvPr/>
                    </p:nvPicPr>
                    <p:blipFill>
                      <a:blip r:embed="rId3"/>
                      <a:stretch>
                        <a:fillRect/>
                      </a:stretch>
                    </p:blipFill>
                    <p:spPr>
                      <a:xfrm>
                        <a:off x="1219200" y="5600700"/>
                        <a:ext cx="3173412" cy="1755775"/>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9CDAA192-1295-DE6C-0D72-97875BAE74EA}"/>
              </a:ext>
            </a:extLst>
          </p:cNvPr>
          <p:cNvSpPr txBox="1"/>
          <p:nvPr/>
        </p:nvSpPr>
        <p:spPr>
          <a:xfrm>
            <a:off x="5486400" y="750332"/>
            <a:ext cx="7315200" cy="923330"/>
          </a:xfrm>
          <a:prstGeom prst="rect">
            <a:avLst/>
          </a:prstGeom>
          <a:noFill/>
        </p:spPr>
        <p:txBody>
          <a:bodyPr wrap="square" rtlCol="0">
            <a:spAutoFit/>
          </a:bodyPr>
          <a:lstStyle/>
          <a:p>
            <a:r>
              <a:rPr lang="en-US" sz="5400" b="1" dirty="0">
                <a:solidFill>
                  <a:srgbClr val="FF0000"/>
                </a:solidFill>
              </a:rPr>
              <a:t>HOẠT ĐỘNG CÁ NHÂN</a:t>
            </a:r>
          </a:p>
        </p:txBody>
      </p:sp>
    </p:spTree>
    <p:extLst>
      <p:ext uri="{BB962C8B-B14F-4D97-AF65-F5344CB8AC3E}">
        <p14:creationId xmlns:p14="http://schemas.microsoft.com/office/powerpoint/2010/main" val="3845359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150CF-0826-ECFC-4C25-250C6FBAA7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C889E9-FA32-1D82-E2AA-FB706A48C68B}"/>
              </a:ext>
            </a:extLst>
          </p:cNvPr>
          <p:cNvSpPr>
            <a:spLocks noGrp="1"/>
          </p:cNvSpPr>
          <p:nvPr>
            <p:ph type="title"/>
          </p:nvPr>
        </p:nvSpPr>
        <p:spPr>
          <a:xfrm>
            <a:off x="762000" y="723118"/>
            <a:ext cx="15316200" cy="7239000"/>
          </a:xfrm>
        </p:spPr>
        <p:txBody>
          <a:bodyPr>
            <a:normAutofit/>
          </a:bodyPr>
          <a:lstStyle/>
          <a:p>
            <a:pPr algn="l"/>
            <a:r>
              <a:rPr lang="en-US" sz="6000" dirty="0" err="1">
                <a:solidFill>
                  <a:srgbClr val="FF0000"/>
                </a:solidFill>
              </a:rPr>
              <a:t>Bài</a:t>
            </a:r>
            <a:r>
              <a:rPr lang="en-US" sz="6000" dirty="0">
                <a:solidFill>
                  <a:srgbClr val="FF0000"/>
                </a:solidFill>
              </a:rPr>
              <a:t> 2: </a:t>
            </a:r>
            <a:r>
              <a:rPr lang="en-US" sz="6000" dirty="0" err="1">
                <a:solidFill>
                  <a:srgbClr val="FF0000"/>
                </a:solidFill>
              </a:rPr>
              <a:t>Giải</a:t>
            </a:r>
            <a:r>
              <a:rPr lang="en-US" sz="6000" dirty="0">
                <a:solidFill>
                  <a:srgbClr val="FF0000"/>
                </a:solidFill>
              </a:rPr>
              <a:t> </a:t>
            </a:r>
            <a:r>
              <a:rPr lang="en-US" sz="6000" dirty="0" err="1">
                <a:solidFill>
                  <a:srgbClr val="FF0000"/>
                </a:solidFill>
              </a:rPr>
              <a:t>các</a:t>
            </a:r>
            <a:r>
              <a:rPr lang="en-US" sz="6000" dirty="0">
                <a:solidFill>
                  <a:srgbClr val="FF0000"/>
                </a:solidFill>
              </a:rPr>
              <a:t> </a:t>
            </a:r>
            <a:r>
              <a:rPr lang="en-US" sz="6000" dirty="0" err="1">
                <a:solidFill>
                  <a:srgbClr val="FF0000"/>
                </a:solidFill>
              </a:rPr>
              <a:t>phương</a:t>
            </a:r>
            <a:r>
              <a:rPr lang="en-US" sz="6000" dirty="0">
                <a:solidFill>
                  <a:srgbClr val="FF0000"/>
                </a:solidFill>
              </a:rPr>
              <a:t> </a:t>
            </a:r>
            <a:r>
              <a:rPr lang="en-US" sz="6000" dirty="0" err="1">
                <a:solidFill>
                  <a:srgbClr val="FF0000"/>
                </a:solidFill>
              </a:rPr>
              <a:t>trình</a:t>
            </a:r>
            <a:r>
              <a:rPr lang="en-US" sz="6000" dirty="0">
                <a:solidFill>
                  <a:srgbClr val="FF0000"/>
                </a:solidFill>
              </a:rPr>
              <a:t> </a:t>
            </a:r>
            <a:r>
              <a:rPr lang="en-US" sz="6000" dirty="0" err="1">
                <a:solidFill>
                  <a:srgbClr val="FF0000"/>
                </a:solidFill>
              </a:rPr>
              <a:t>sau</a:t>
            </a:r>
            <a:br>
              <a:rPr lang="en-US" sz="6000" dirty="0">
                <a:solidFill>
                  <a:srgbClr val="FF0000"/>
                </a:solidFill>
              </a:rPr>
            </a:br>
            <a:r>
              <a:rPr lang="en-US" sz="6000" dirty="0">
                <a:solidFill>
                  <a:schemeClr val="accent4">
                    <a:lumMod val="50000"/>
                  </a:schemeClr>
                </a:solidFill>
              </a:rPr>
              <a:t>a) 4x – 9 = 2x +3 </a:t>
            </a:r>
            <a:br>
              <a:rPr lang="en-US" sz="6000" dirty="0">
                <a:solidFill>
                  <a:schemeClr val="accent4">
                    <a:lumMod val="50000"/>
                  </a:schemeClr>
                </a:solidFill>
              </a:rPr>
            </a:br>
            <a:r>
              <a:rPr lang="en-US" sz="6000" dirty="0">
                <a:solidFill>
                  <a:schemeClr val="accent4">
                    <a:lumMod val="50000"/>
                  </a:schemeClr>
                </a:solidFill>
              </a:rPr>
              <a:t>b) 3(x - 5) = 7x – (4x+15)</a:t>
            </a:r>
            <a:br>
              <a:rPr lang="en-US" dirty="0">
                <a:solidFill>
                  <a:schemeClr val="accent4">
                    <a:lumMod val="50000"/>
                  </a:schemeClr>
                </a:solidFill>
              </a:rPr>
            </a:br>
            <a:br>
              <a:rPr lang="en-US" dirty="0">
                <a:solidFill>
                  <a:schemeClr val="accent4">
                    <a:lumMod val="50000"/>
                  </a:schemeClr>
                </a:solidFill>
              </a:rPr>
            </a:br>
            <a:r>
              <a:rPr lang="en-US" dirty="0">
                <a:solidFill>
                  <a:schemeClr val="accent4">
                    <a:lumMod val="50000"/>
                  </a:schemeClr>
                </a:solidFill>
              </a:rPr>
              <a:t>c) </a:t>
            </a:r>
            <a:br>
              <a:rPr lang="en-US" dirty="0">
                <a:solidFill>
                  <a:schemeClr val="accent4">
                    <a:lumMod val="50000"/>
                  </a:schemeClr>
                </a:solidFill>
              </a:rPr>
            </a:br>
            <a:endParaRPr lang="en-US" dirty="0">
              <a:solidFill>
                <a:schemeClr val="accent4">
                  <a:lumMod val="50000"/>
                </a:schemeClr>
              </a:solidFill>
            </a:endParaRPr>
          </a:p>
        </p:txBody>
      </p:sp>
      <p:graphicFrame>
        <p:nvGraphicFramePr>
          <p:cNvPr id="5" name="Object 4">
            <a:extLst>
              <a:ext uri="{FF2B5EF4-FFF2-40B4-BE49-F238E27FC236}">
                <a16:creationId xmlns:a16="http://schemas.microsoft.com/office/drawing/2014/main" id="{7796DBF5-5BF7-F3FD-D572-301B6D035B12}"/>
              </a:ext>
            </a:extLst>
          </p:cNvPr>
          <p:cNvGraphicFramePr>
            <a:graphicFrameLocks noChangeAspect="1"/>
          </p:cNvGraphicFramePr>
          <p:nvPr>
            <p:extLst>
              <p:ext uri="{D42A27DB-BD31-4B8C-83A1-F6EECF244321}">
                <p14:modId xmlns:p14="http://schemas.microsoft.com/office/powerpoint/2010/main" val="1711686013"/>
              </p:ext>
            </p:extLst>
          </p:nvPr>
        </p:nvGraphicFramePr>
        <p:xfrm>
          <a:off x="1293813" y="5170714"/>
          <a:ext cx="4192587" cy="1755775"/>
        </p:xfrm>
        <a:graphic>
          <a:graphicData uri="http://schemas.openxmlformats.org/presentationml/2006/ole">
            <mc:AlternateContent xmlns:mc="http://schemas.openxmlformats.org/markup-compatibility/2006">
              <mc:Choice xmlns:v="urn:schemas-microsoft-com:vml" Requires="v">
                <p:oleObj name="Equation" r:id="rId2" imgW="939600" imgH="393480" progId="Equation.DSMT4">
                  <p:embed/>
                </p:oleObj>
              </mc:Choice>
              <mc:Fallback>
                <p:oleObj name="Equation" r:id="rId2" imgW="939600" imgH="393480" progId="Equation.DSMT4">
                  <p:embed/>
                  <p:pic>
                    <p:nvPicPr>
                      <p:cNvPr id="5" name="Object 4">
                        <a:extLst>
                          <a:ext uri="{FF2B5EF4-FFF2-40B4-BE49-F238E27FC236}">
                            <a16:creationId xmlns:a16="http://schemas.microsoft.com/office/drawing/2014/main" id="{8A97DAEF-967A-8EE8-9AB1-40B2A1FF8800}"/>
                          </a:ext>
                        </a:extLst>
                      </p:cNvPr>
                      <p:cNvPicPr/>
                      <p:nvPr/>
                    </p:nvPicPr>
                    <p:blipFill>
                      <a:blip r:embed="rId3"/>
                      <a:stretch>
                        <a:fillRect/>
                      </a:stretch>
                    </p:blipFill>
                    <p:spPr>
                      <a:xfrm>
                        <a:off x="1293813" y="5170714"/>
                        <a:ext cx="4192587" cy="1755775"/>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BE6EC5F9-9DEF-84A2-9780-7073D9F60238}"/>
              </a:ext>
            </a:extLst>
          </p:cNvPr>
          <p:cNvSpPr txBox="1"/>
          <p:nvPr/>
        </p:nvSpPr>
        <p:spPr>
          <a:xfrm>
            <a:off x="5486400" y="750332"/>
            <a:ext cx="7315200" cy="923330"/>
          </a:xfrm>
          <a:prstGeom prst="rect">
            <a:avLst/>
          </a:prstGeom>
          <a:noFill/>
        </p:spPr>
        <p:txBody>
          <a:bodyPr wrap="square" rtlCol="0">
            <a:spAutoFit/>
          </a:bodyPr>
          <a:lstStyle/>
          <a:p>
            <a:r>
              <a:rPr lang="en-US" sz="5400" b="1" dirty="0">
                <a:solidFill>
                  <a:srgbClr val="FF0000"/>
                </a:solidFill>
              </a:rPr>
              <a:t>HOẠT ĐỘNG CÁ NHÂN</a:t>
            </a:r>
          </a:p>
        </p:txBody>
      </p:sp>
    </p:spTree>
    <p:extLst>
      <p:ext uri="{BB962C8B-B14F-4D97-AF65-F5344CB8AC3E}">
        <p14:creationId xmlns:p14="http://schemas.microsoft.com/office/powerpoint/2010/main" val="2901439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9100" y="3546693"/>
            <a:ext cx="17449800" cy="6740307"/>
          </a:xfrm>
          <a:prstGeom prst="rect">
            <a:avLst/>
          </a:prstGeom>
        </p:spPr>
        <p:txBody>
          <a:bodyPr wrap="square">
            <a:spAutoFit/>
          </a:bodyPr>
          <a:lstStyle/>
          <a:p>
            <a:r>
              <a:rPr lang="en-US" sz="4800" b="1" dirty="0" err="1">
                <a:latin typeface="Times New Roman" pitchFamily="18" charset="0"/>
                <a:cs typeface="Times New Roman" pitchFamily="18" charset="0"/>
              </a:rPr>
              <a:t>Giải</a:t>
            </a:r>
            <a:r>
              <a:rPr lang="en-US" sz="4800" dirty="0">
                <a:latin typeface="Times New Roman" pitchFamily="18" charset="0"/>
                <a:cs typeface="Times New Roman" pitchFamily="18" charset="0"/>
              </a:rPr>
              <a:t>: </a:t>
            </a:r>
          </a:p>
          <a:p>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Gọi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chiều</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dài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của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mảnh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vườn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là</a:t>
            </a:r>
            <a:r>
              <a:rPr lang="en-US" sz="4800" dirty="0">
                <a:latin typeface="Times New Roman" pitchFamily="18" charset="0"/>
                <a:cs typeface="Times New Roman" pitchFamily="18" charset="0"/>
              </a:rPr>
              <a:t> x(m) (ĐK: x &gt; 3)               </a:t>
            </a:r>
            <a:r>
              <a:rPr lang="en-US" sz="4800" dirty="0">
                <a:solidFill>
                  <a:srgbClr val="FF0000"/>
                </a:solidFill>
                <a:latin typeface="Times New Roman" pitchFamily="18" charset="0"/>
                <a:cs typeface="Times New Roman" pitchFamily="18" charset="0"/>
              </a:rPr>
              <a:t>(1,5 đ)</a:t>
            </a:r>
          </a:p>
          <a:p>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Chiều</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rộng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của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mảnh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vườn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là</a:t>
            </a:r>
            <a:r>
              <a:rPr lang="en-US" sz="4800" dirty="0">
                <a:latin typeface="Times New Roman" pitchFamily="18" charset="0"/>
                <a:cs typeface="Times New Roman" pitchFamily="18" charset="0"/>
              </a:rPr>
              <a:t> x – 3                                       </a:t>
            </a:r>
            <a:r>
              <a:rPr lang="en-US" sz="4800" dirty="0">
                <a:solidFill>
                  <a:srgbClr val="FF0000"/>
                </a:solidFill>
                <a:latin typeface="Times New Roman" pitchFamily="18" charset="0"/>
                <a:cs typeface="Times New Roman" pitchFamily="18" charset="0"/>
              </a:rPr>
              <a:t>(1,5đ)</a:t>
            </a:r>
          </a:p>
          <a:p>
            <a:r>
              <a:rPr lang="en-US" sz="4800" dirty="0">
                <a:latin typeface="Times New Roman" pitchFamily="18" charset="0"/>
                <a:cs typeface="Times New Roman" pitchFamily="18" charset="0"/>
              </a:rPr>
              <a:t>Theo </a:t>
            </a:r>
            <a:r>
              <a:rPr lang="en-US" sz="4800" dirty="0" err="1">
                <a:latin typeface="Times New Roman" pitchFamily="18" charset="0"/>
                <a:cs typeface="Times New Roman" pitchFamily="18" charset="0"/>
              </a:rPr>
              <a:t>đề</a:t>
            </a:r>
            <a:r>
              <a:rPr lang="en-US" sz="4800" dirty="0">
                <a:latin typeface="Times New Roman" pitchFamily="18" charset="0"/>
                <a:cs typeface="Times New Roman" pitchFamily="18" charset="0"/>
              </a:rPr>
              <a:t> ta </a:t>
            </a:r>
            <a:r>
              <a:rPr lang="en-US" sz="4800" dirty="0" err="1">
                <a:latin typeface="Times New Roman" pitchFamily="18" charset="0"/>
                <a:cs typeface="Times New Roman" pitchFamily="18" charset="0"/>
              </a:rPr>
              <a:t>có</a:t>
            </a:r>
            <a:r>
              <a:rPr lang="en-US" sz="4800" dirty="0">
                <a:latin typeface="Times New Roman" pitchFamily="18" charset="0"/>
                <a:cs typeface="Times New Roman" pitchFamily="18" charset="0"/>
              </a:rPr>
              <a:t> PT: 2x + 2(x – 3) = 42                                      </a:t>
            </a:r>
            <a:r>
              <a:rPr lang="en-US" sz="4800" dirty="0">
                <a:solidFill>
                  <a:srgbClr val="FF0000"/>
                </a:solidFill>
                <a:latin typeface="Times New Roman" pitchFamily="18" charset="0"/>
                <a:cs typeface="Times New Roman" pitchFamily="18" charset="0"/>
              </a:rPr>
              <a:t>(3,0đ)</a:t>
            </a:r>
          </a:p>
          <a:p>
            <a:r>
              <a:rPr lang="en-US" sz="4800" dirty="0">
                <a:latin typeface="Times New Roman" pitchFamily="18" charset="0"/>
                <a:cs typeface="Times New Roman" pitchFamily="18" charset="0"/>
              </a:rPr>
              <a:t>                               2x + 2x - 6 = 42</a:t>
            </a:r>
          </a:p>
          <a:p>
            <a:r>
              <a:rPr lang="en-US" sz="4800" dirty="0">
                <a:latin typeface="Times New Roman" pitchFamily="18" charset="0"/>
                <a:cs typeface="Times New Roman" pitchFamily="18" charset="0"/>
              </a:rPr>
              <a:t>                                            4x = 42 - 6 = 36</a:t>
            </a:r>
          </a:p>
          <a:p>
            <a:r>
              <a:rPr lang="en-US" sz="4800" dirty="0">
                <a:latin typeface="Times New Roman" pitchFamily="18" charset="0"/>
                <a:cs typeface="Times New Roman" pitchFamily="18" charset="0"/>
              </a:rPr>
              <a:t>                                              x = 12 (</a:t>
            </a:r>
            <a:r>
              <a:rPr lang="en-US" sz="4800" dirty="0" err="1">
                <a:latin typeface="Times New Roman" pitchFamily="18" charset="0"/>
                <a:cs typeface="Times New Roman" pitchFamily="18" charset="0"/>
              </a:rPr>
              <a:t>thoả</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mãn</a:t>
            </a:r>
            <a:r>
              <a:rPr lang="en-US" sz="4800" dirty="0">
                <a:latin typeface="Times New Roman" pitchFamily="18" charset="0"/>
                <a:cs typeface="Times New Roman" pitchFamily="18" charset="0"/>
              </a:rPr>
              <a:t> ĐK)               </a:t>
            </a:r>
            <a:r>
              <a:rPr lang="en-US" sz="4800" dirty="0">
                <a:solidFill>
                  <a:srgbClr val="FF0000"/>
                </a:solidFill>
                <a:latin typeface="Times New Roman" pitchFamily="18" charset="0"/>
                <a:cs typeface="Times New Roman" pitchFamily="18" charset="0"/>
              </a:rPr>
              <a:t>(2,0đ)</a:t>
            </a:r>
          </a:p>
          <a:p>
            <a:r>
              <a:rPr lang="en-US" sz="4800" dirty="0" err="1">
                <a:latin typeface="Times New Roman" pitchFamily="18" charset="0"/>
                <a:cs typeface="Times New Roman" pitchFamily="18" charset="0"/>
              </a:rPr>
              <a:t>Vậy</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chiều</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dài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của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mảnh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vườn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là</a:t>
            </a:r>
            <a:r>
              <a:rPr lang="en-US" sz="4800" dirty="0">
                <a:latin typeface="Times New Roman" pitchFamily="18" charset="0"/>
                <a:cs typeface="Times New Roman" pitchFamily="18" charset="0"/>
              </a:rPr>
              <a:t> 12 m                                    </a:t>
            </a:r>
            <a:r>
              <a:rPr lang="en-US" sz="4800" dirty="0">
                <a:solidFill>
                  <a:srgbClr val="FF0000"/>
                </a:solidFill>
                <a:latin typeface="Times New Roman" pitchFamily="18" charset="0"/>
                <a:cs typeface="Times New Roman" pitchFamily="18" charset="0"/>
              </a:rPr>
              <a:t>(1,0đ)</a:t>
            </a:r>
          </a:p>
          <a:p>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chiều</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rộng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của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mảnh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vườn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là</a:t>
            </a:r>
            <a:r>
              <a:rPr lang="en-US" sz="4800" dirty="0">
                <a:latin typeface="Times New Roman" pitchFamily="18" charset="0"/>
                <a:cs typeface="Times New Roman" pitchFamily="18" charset="0"/>
              </a:rPr>
              <a:t> 12 – 3 = 9 m.                     </a:t>
            </a:r>
            <a:r>
              <a:rPr lang="en-US" sz="4800" dirty="0">
                <a:solidFill>
                  <a:srgbClr val="FF0000"/>
                </a:solidFill>
                <a:latin typeface="Times New Roman" pitchFamily="18" charset="0"/>
                <a:cs typeface="Times New Roman" pitchFamily="18" charset="0"/>
              </a:rPr>
              <a:t>(1,0đ)</a:t>
            </a:r>
          </a:p>
        </p:txBody>
      </p:sp>
      <p:sp>
        <p:nvSpPr>
          <p:cNvPr id="4" name="Rectangle 3"/>
          <p:cNvSpPr/>
          <p:nvPr/>
        </p:nvSpPr>
        <p:spPr>
          <a:xfrm>
            <a:off x="342900" y="1643955"/>
            <a:ext cx="17945100" cy="1569660"/>
          </a:xfrm>
          <a:prstGeom prst="rect">
            <a:avLst/>
          </a:prstGeom>
        </p:spPr>
        <p:txBody>
          <a:bodyPr wrap="square">
            <a:spAutoFit/>
          </a:bodyPr>
          <a:lstStyle/>
          <a:p>
            <a:pPr algn="just"/>
            <a:r>
              <a:rPr lang="en-US" sz="4800" dirty="0">
                <a:latin typeface="Times New Roman" pitchFamily="18" charset="0"/>
                <a:cs typeface="Times New Roman" pitchFamily="18" charset="0"/>
              </a:rPr>
              <a:t>Chu vi </a:t>
            </a:r>
            <a:r>
              <a:rPr lang="en-US" sz="4800" dirty="0" err="1">
                <a:latin typeface="Times New Roman" pitchFamily="18" charset="0"/>
                <a:cs typeface="Times New Roman" pitchFamily="18" charset="0"/>
              </a:rPr>
              <a:t>của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một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mảnh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vườn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hình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chữ</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nhật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là</a:t>
            </a:r>
            <a:r>
              <a:rPr lang="en-US" sz="4800" dirty="0">
                <a:latin typeface="Times New Roman" pitchFamily="18" charset="0"/>
                <a:cs typeface="Times New Roman" pitchFamily="18" charset="0"/>
              </a:rPr>
              <a:t> 42m. </a:t>
            </a:r>
            <a:r>
              <a:rPr lang="en-US" sz="4800" dirty="0" err="1">
                <a:latin typeface="Times New Roman" pitchFamily="18" charset="0"/>
                <a:cs typeface="Times New Roman" pitchFamily="18" charset="0"/>
              </a:rPr>
              <a:t>Tìm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chiều</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dài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và</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chiều</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rộng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của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mảnh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vườn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biết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chiều</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rộng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ngắn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hơn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chiều</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dài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là</a:t>
            </a:r>
            <a:r>
              <a:rPr lang="en-US" sz="4800" dirty="0">
                <a:latin typeface="Times New Roman" pitchFamily="18" charset="0"/>
                <a:cs typeface="Times New Roman" pitchFamily="18" charset="0"/>
              </a:rPr>
              <a:t> 3m.</a:t>
            </a:r>
          </a:p>
        </p:txBody>
      </p:sp>
      <p:sp>
        <p:nvSpPr>
          <p:cNvPr id="5" name="Rectangle 4"/>
          <p:cNvSpPr/>
          <p:nvPr/>
        </p:nvSpPr>
        <p:spPr>
          <a:xfrm>
            <a:off x="685800" y="812958"/>
            <a:ext cx="15681181" cy="830997"/>
          </a:xfrm>
          <a:prstGeom prst="rect">
            <a:avLst/>
          </a:prstGeom>
        </p:spPr>
        <p:txBody>
          <a:bodyPr wrap="square">
            <a:spAutoFit/>
          </a:bodyPr>
          <a:lstStyle/>
          <a:p>
            <a:pPr algn="just"/>
            <a:r>
              <a:rPr lang="en-US" sz="4800" b="1" dirty="0" err="1">
                <a:latin typeface="Times New Roman" pitchFamily="18" charset="0"/>
                <a:cs typeface="Times New Roman" pitchFamily="18" charset="0"/>
              </a:rPr>
              <a:t>Bài</a:t>
            </a:r>
            <a:r>
              <a:rPr lang="en-US" sz="4800" b="1" dirty="0">
                <a:latin typeface="Times New Roman" pitchFamily="18" charset="0"/>
                <a:cs typeface="Times New Roman" pitchFamily="18" charset="0"/>
              </a:rPr>
              <a:t> 3: </a:t>
            </a:r>
            <a:r>
              <a:rPr lang="en-US" sz="4800" b="1" dirty="0" err="1">
                <a:latin typeface="Times New Roman" pitchFamily="18" charset="0"/>
                <a:cs typeface="Times New Roman" pitchFamily="18" charset="0"/>
              </a:rPr>
              <a:t>Giải</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bài</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toán</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bằng</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cách</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lập</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phương</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trình</a:t>
            </a:r>
            <a:endParaRPr lang="en-US" sz="4800" dirty="0">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5767629F-B6BD-DC20-260F-9AEE3900D579}"/>
              </a:ext>
            </a:extLst>
          </p:cNvPr>
          <p:cNvSpPr txBox="1"/>
          <p:nvPr/>
        </p:nvSpPr>
        <p:spPr>
          <a:xfrm>
            <a:off x="4038600" y="164933"/>
            <a:ext cx="7315200" cy="923330"/>
          </a:xfrm>
          <a:prstGeom prst="rect">
            <a:avLst/>
          </a:prstGeom>
          <a:noFill/>
        </p:spPr>
        <p:txBody>
          <a:bodyPr wrap="square" rtlCol="0">
            <a:spAutoFit/>
          </a:bodyPr>
          <a:lstStyle/>
          <a:p>
            <a:r>
              <a:rPr lang="en-US" sz="5400" b="1" dirty="0">
                <a:solidFill>
                  <a:srgbClr val="FF0000"/>
                </a:solidFill>
              </a:rPr>
              <a:t>HOẠT ĐỘNG NHÓM BÀN</a:t>
            </a:r>
          </a:p>
        </p:txBody>
      </p:sp>
    </p:spTree>
    <p:extLst>
      <p:ext uri="{BB962C8B-B14F-4D97-AF65-F5344CB8AC3E}">
        <p14:creationId xmlns:p14="http://schemas.microsoft.com/office/powerpoint/2010/main" val="261028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
          <p:cNvGrpSpPr/>
          <p:nvPr/>
        </p:nvGrpSpPr>
        <p:grpSpPr>
          <a:xfrm rot="16200000">
            <a:off x="-9415095" y="2670054"/>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en-US"/>
            </a:p>
          </p:txBody>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508428" y="4478698"/>
            <a:ext cx="18287996" cy="1939213"/>
            <a:chOff x="0" y="-491320"/>
            <a:chExt cx="4816592" cy="1304120"/>
          </a:xfrm>
        </p:grpSpPr>
        <p:sp>
          <p:nvSpPr>
            <p:cNvPr id="32" name="Freeform 3"/>
            <p:cNvSpPr/>
            <p:nvPr/>
          </p:nvSpPr>
          <p:spPr>
            <a:xfrm>
              <a:off x="0" y="-49132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en-US"/>
            </a:p>
          </p:txBody>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3" name="Rectangle 2"/>
              <p:cNvSpPr/>
              <p:nvPr/>
            </p:nvSpPr>
            <p:spPr>
              <a:xfrm>
                <a:off x="1043249" y="955056"/>
                <a:ext cx="15129587" cy="2615460"/>
              </a:xfrm>
              <a:prstGeom prst="rect">
                <a:avLst/>
              </a:prstGeom>
            </p:spPr>
            <p:txBody>
              <a:bodyPr wrap="square">
                <a:spAutoFit/>
              </a:bodyPr>
              <a:lstStyle/>
              <a:p>
                <a:pPr algn="just">
                  <a:lnSpc>
                    <a:spcPct val="150000"/>
                  </a:lnSpc>
                  <a:spcBef>
                    <a:spcPts val="600"/>
                  </a:spcBef>
                  <a:spcAft>
                    <a:spcPts val="600"/>
                  </a:spcAft>
                </a:pPr>
                <a:r>
                  <a:rPr lang="da-DK" sz="3800" b="1" i="1" dirty="0">
                    <a:effectLst/>
                    <a:latin typeface="Arial" panose="020B0604020202020204" pitchFamily="34" charset="0"/>
                    <a:ea typeface="Calibri" panose="020F0502020204030204" pitchFamily="34" charset="0"/>
                    <a:cs typeface="Arial" panose="020B0604020202020204" pitchFamily="34" charset="0"/>
                  </a:rPr>
                  <a:t>Bài 4</a:t>
                </a:r>
                <a:r>
                  <a:rPr lang="da-DK" sz="3800" i="1" dirty="0">
                    <a:effectLst/>
                    <a:latin typeface="Arial" panose="020B0604020202020204" pitchFamily="34" charset="0"/>
                    <a:ea typeface="Calibri" panose="020F0502020204030204" pitchFamily="34" charset="0"/>
                    <a:cs typeface="Arial" panose="020B0604020202020204" pitchFamily="34" charset="0"/>
                  </a:rPr>
                  <a:t>:</a:t>
                </a:r>
                <a:r>
                  <a:rPr lang="da-DK" sz="3800" dirty="0">
                    <a:effectLst/>
                    <a:latin typeface="Arial" panose="020B0604020202020204" pitchFamily="34" charset="0"/>
                    <a:ea typeface="Calibri" panose="020F0502020204030204" pitchFamily="34" charset="0"/>
                    <a:cs typeface="Arial" panose="020B0604020202020204" pitchFamily="34" charset="0"/>
                  </a:rPr>
                  <a:t> Hai thư viện có cả thảy </a:t>
                </a:r>
                <a14:m>
                  <m:oMath xmlns:m="http://schemas.openxmlformats.org/officeDocument/2006/math">
                    <m:r>
                      <a:rPr lang="da-DK" sz="3800" i="1">
                        <a:effectLst/>
                        <a:latin typeface="Cambria Math" panose="02040503050406030204" pitchFamily="18" charset="0"/>
                        <a:ea typeface="Calibri" panose="020F0502020204030204" pitchFamily="34" charset="0"/>
                        <a:cs typeface="Times New Roman" panose="02020603050405020304" pitchFamily="18" charset="0"/>
                      </a:rPr>
                      <m:t>15 000 </m:t>
                    </m:r>
                  </m:oMath>
                </a14:m>
                <a:r>
                  <a:rPr lang="da-DK" sz="3800" dirty="0">
                    <a:effectLst/>
                    <a:latin typeface="Arial" panose="020B0604020202020204" pitchFamily="34" charset="0"/>
                    <a:ea typeface="Calibri" panose="020F0502020204030204" pitchFamily="34" charset="0"/>
                    <a:cs typeface="Arial" panose="020B0604020202020204" pitchFamily="34" charset="0"/>
                  </a:rPr>
                  <a:t>cuốn sách. Nếu chuyển từ thư viện thứ nhất sang thứ viện thứ hai </a:t>
                </a:r>
                <a14:m>
                  <m:oMath xmlns:m="http://schemas.openxmlformats.org/officeDocument/2006/math">
                    <m:r>
                      <a:rPr lang="da-DK" sz="3800" i="1">
                        <a:effectLst/>
                        <a:latin typeface="Cambria Math" panose="02040503050406030204" pitchFamily="18" charset="0"/>
                        <a:ea typeface="Calibri" panose="020F0502020204030204" pitchFamily="34" charset="0"/>
                        <a:cs typeface="Times New Roman" panose="02020603050405020304" pitchFamily="18" charset="0"/>
                      </a:rPr>
                      <m:t>3 000</m:t>
                    </m:r>
                  </m:oMath>
                </a14:m>
                <a:r>
                  <a:rPr lang="da-DK" sz="3800" dirty="0">
                    <a:effectLst/>
                    <a:latin typeface="Arial" panose="020B0604020202020204" pitchFamily="34" charset="0"/>
                    <a:ea typeface="Calibri" panose="020F0502020204030204" pitchFamily="34" charset="0"/>
                    <a:cs typeface="Arial" panose="020B0604020202020204" pitchFamily="34" charset="0"/>
                  </a:rPr>
                  <a:t> cuốn, thì số sách của hai thư viện bằng nhau. Tính số sách lúc đầu ở mỗi thư viện.</a:t>
                </a:r>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43249" y="955056"/>
                <a:ext cx="15129587" cy="2615460"/>
              </a:xfrm>
              <a:prstGeom prst="rect">
                <a:avLst/>
              </a:prstGeom>
              <a:blipFill>
                <a:blip r:embed="rId2"/>
                <a:stretch>
                  <a:fillRect l="-1330" r="-1330" b="-8392"/>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15405656" y="3708777"/>
            <a:ext cx="1534361" cy="1801207"/>
          </a:xfrm>
          <a:prstGeom prst="rect">
            <a:avLst/>
          </a:prstGeom>
        </p:spPr>
      </p:pic>
    </p:spTree>
    <p:extLst>
      <p:ext uri="{BB962C8B-B14F-4D97-AF65-F5344CB8AC3E}">
        <p14:creationId xmlns:p14="http://schemas.microsoft.com/office/powerpoint/2010/main" val="2771789188"/>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
          <p:cNvGrpSpPr/>
          <p:nvPr/>
        </p:nvGrpSpPr>
        <p:grpSpPr>
          <a:xfrm rot="16200000">
            <a:off x="-9415095" y="2670054"/>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en-US"/>
            </a:p>
          </p:txBody>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508428" y="4478698"/>
            <a:ext cx="18287996" cy="1939213"/>
            <a:chOff x="0" y="-491320"/>
            <a:chExt cx="4816592" cy="1304120"/>
          </a:xfrm>
        </p:grpSpPr>
        <p:sp>
          <p:nvSpPr>
            <p:cNvPr id="32" name="Freeform 3"/>
            <p:cNvSpPr/>
            <p:nvPr/>
          </p:nvSpPr>
          <p:spPr>
            <a:xfrm>
              <a:off x="0" y="-49132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en-US"/>
            </a:p>
          </p:txBody>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Oval Callout 13"/>
          <p:cNvSpPr/>
          <p:nvPr/>
        </p:nvSpPr>
        <p:spPr>
          <a:xfrm>
            <a:off x="8340579" y="307111"/>
            <a:ext cx="1565422" cy="797789"/>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2209800" y="1257300"/>
                <a:ext cx="13944600" cy="8940909"/>
              </a:xfrm>
              <a:prstGeom prst="rect">
                <a:avLst/>
              </a:prstGeom>
            </p:spPr>
            <p:txBody>
              <a:bodyPr wrap="square">
                <a:spAutoFit/>
              </a:bodyPr>
              <a:lstStyle/>
              <a:p>
                <a:pPr lvl="0" algn="just">
                  <a:lnSpc>
                    <a:spcPct val="150000"/>
                  </a:lnSpc>
                  <a:defRPr/>
                </a:pPr>
                <a:r>
                  <a:rPr lang="da-DK" sz="3300" b="1" dirty="0">
                    <a:solidFill>
                      <a:prstClr val="black"/>
                    </a:solidFill>
                    <a:latin typeface="Arial" panose="020B0604020202020204" pitchFamily="34" charset="0"/>
                    <a:ea typeface="Calibri" panose="020F0502020204030204" pitchFamily="34" charset="0"/>
                    <a:cs typeface="Arial" panose="020B0604020202020204" pitchFamily="34" charset="0"/>
                  </a:rPr>
                  <a:t>Bài 4.</a:t>
                </a:r>
                <a:r>
                  <a:rPr lang="en-US" sz="33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da-DK" sz="3300" dirty="0">
                    <a:latin typeface="Arial" panose="020B0604020202020204" pitchFamily="34" charset="0"/>
                    <a:ea typeface="Calibri" panose="020F0502020204030204" pitchFamily="34" charset="0"/>
                    <a:cs typeface="Arial" panose="020B0604020202020204" pitchFamily="34" charset="0"/>
                  </a:rPr>
                  <a:t>Gọi số sách ban đầu ở thư viện I là </a:t>
                </a:r>
                <a14:m>
                  <m:oMath xmlns:m="http://schemas.openxmlformats.org/officeDocument/2006/math">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r>
                      <a:rPr lang="da-DK" sz="3300" i="1">
                        <a:effectLst/>
                        <a:latin typeface="Cambria Math" panose="02040503050406030204" pitchFamily="18" charset="0"/>
                        <a:ea typeface="Calibri" panose="020F0502020204030204" pitchFamily="34" charset="0"/>
                        <a:cs typeface="Times New Roman" panose="02020603050405020304" pitchFamily="18" charset="0"/>
                      </a:rPr>
                      <m:t>, </m:t>
                    </m:r>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r>
                      <a:rPr lang="da-DK" sz="33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300" i="1">
                            <a:effectLst/>
                            <a:latin typeface="Cambria Math" panose="02040503050406030204" pitchFamily="18" charset="0"/>
                            <a:ea typeface="Calibri" panose="020F0502020204030204" pitchFamily="34" charset="0"/>
                            <a:cs typeface="Times New Roman" panose="02020603050405020304" pitchFamily="18" charset="0"/>
                          </a:rPr>
                        </m:ctrlPr>
                      </m:sSupPr>
                      <m:e>
                        <m:r>
                          <a:rPr lang="da-DK" sz="3300" i="1">
                            <a:effectLst/>
                            <a:latin typeface="Cambria Math" panose="02040503050406030204" pitchFamily="18" charset="0"/>
                            <a:ea typeface="Calibri" panose="020F0502020204030204" pitchFamily="34" charset="0"/>
                            <a:cs typeface="Times New Roman" panose="02020603050405020304" pitchFamily="18" charset="0"/>
                          </a:rPr>
                          <m:t>ℕ</m:t>
                        </m:r>
                      </m:e>
                      <m:sup>
                        <m:r>
                          <a:rPr lang="da-DK" sz="3300" i="1">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da-DK" sz="3300" dirty="0">
                    <a:effectLst/>
                    <a:latin typeface="Arial" panose="020B0604020202020204" pitchFamily="34" charset="0"/>
                    <a:ea typeface="Calibri" panose="020F0502020204030204" pitchFamily="34" charset="0"/>
                    <a:cs typeface="Arial" panose="020B0604020202020204" pitchFamily="34" charset="0"/>
                  </a:rPr>
                  <a:t> (cuốn)</a:t>
                </a:r>
                <a:endParaRPr lang="en-US" sz="33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300" dirty="0">
                    <a:effectLst/>
                    <a:latin typeface="Arial" panose="020B0604020202020204" pitchFamily="34" charset="0"/>
                    <a:ea typeface="Calibri" panose="020F0502020204030204" pitchFamily="34" charset="0"/>
                    <a:cs typeface="Arial" panose="020B0604020202020204" pitchFamily="34" charset="0"/>
                  </a:rPr>
                  <a:t>Số sách lúc đầu ở thư viện II là: </a:t>
                </a:r>
                <a14:m>
                  <m:oMath xmlns:m="http://schemas.openxmlformats.org/officeDocument/2006/math">
                    <m:r>
                      <a:rPr lang="da-DK" sz="3300" i="1">
                        <a:effectLst/>
                        <a:latin typeface="Cambria Math" panose="02040503050406030204" pitchFamily="18" charset="0"/>
                        <a:ea typeface="Calibri" panose="020F0502020204030204" pitchFamily="34" charset="0"/>
                        <a:cs typeface="Times New Roman" panose="02020603050405020304" pitchFamily="18" charset="0"/>
                      </a:rPr>
                      <m:t>15 000−</m:t>
                    </m:r>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da-DK" sz="3300" dirty="0">
                    <a:effectLst/>
                    <a:latin typeface="Arial" panose="020B0604020202020204" pitchFamily="34" charset="0"/>
                    <a:ea typeface="Calibri" panose="020F0502020204030204" pitchFamily="34" charset="0"/>
                    <a:cs typeface="Arial" panose="020B0604020202020204" pitchFamily="34" charset="0"/>
                  </a:rPr>
                  <a:t> (cuốn)</a:t>
                </a:r>
                <a:endParaRPr lang="en-US" sz="33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300" dirty="0">
                    <a:effectLst/>
                    <a:latin typeface="Arial" panose="020B0604020202020204" pitchFamily="34" charset="0"/>
                    <a:ea typeface="Calibri" panose="020F0502020204030204" pitchFamily="34" charset="0"/>
                    <a:cs typeface="Arial" panose="020B0604020202020204" pitchFamily="34" charset="0"/>
                  </a:rPr>
                  <a:t>Sau khi chuyển số sách ở thư viện I là: </a:t>
                </a:r>
                <a14:m>
                  <m:oMath xmlns:m="http://schemas.openxmlformats.org/officeDocument/2006/math">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r>
                      <a:rPr lang="da-DK" sz="3300" i="1">
                        <a:effectLst/>
                        <a:latin typeface="Cambria Math" panose="02040503050406030204" pitchFamily="18" charset="0"/>
                        <a:ea typeface="Calibri" panose="020F0502020204030204" pitchFamily="34" charset="0"/>
                        <a:cs typeface="Times New Roman" panose="02020603050405020304" pitchFamily="18" charset="0"/>
                      </a:rPr>
                      <m:t>−3 000</m:t>
                    </m:r>
                  </m:oMath>
                </a14:m>
                <a:r>
                  <a:rPr lang="da-DK" sz="3300" dirty="0">
                    <a:effectLst/>
                    <a:latin typeface="Arial" panose="020B0604020202020204" pitchFamily="34" charset="0"/>
                    <a:ea typeface="Calibri" panose="020F0502020204030204" pitchFamily="34" charset="0"/>
                    <a:cs typeface="Arial" panose="020B0604020202020204" pitchFamily="34" charset="0"/>
                  </a:rPr>
                  <a:t> (cuốn)</a:t>
                </a:r>
                <a:endParaRPr lang="en-US" sz="33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300" dirty="0">
                    <a:effectLst/>
                    <a:latin typeface="Arial" panose="020B0604020202020204" pitchFamily="34" charset="0"/>
                    <a:ea typeface="Calibri" panose="020F0502020204030204" pitchFamily="34" charset="0"/>
                    <a:cs typeface="Arial" panose="020B0604020202020204" pitchFamily="34" charset="0"/>
                  </a:rPr>
                  <a:t>Sau khi chuyển số sách ở thư viện II là: </a:t>
                </a:r>
              </a:p>
              <a:p>
                <a:pPr algn="ctr">
                  <a:lnSpc>
                    <a:spcPct val="150000"/>
                  </a:lnSpc>
                  <a:spcBef>
                    <a:spcPts val="600"/>
                  </a:spcBef>
                  <a:spcAft>
                    <a:spcPts val="600"/>
                  </a:spcAft>
                </a:pPr>
                <a14:m>
                  <m:oMath xmlns:m="http://schemas.openxmlformats.org/officeDocument/2006/math">
                    <m:d>
                      <m:dPr>
                        <m:ctrlPr>
                          <a:rPr lang="en-US" sz="3300" i="1">
                            <a:effectLst/>
                            <a:latin typeface="Cambria Math" panose="02040503050406030204" pitchFamily="18" charset="0"/>
                            <a:ea typeface="Calibri" panose="020F0502020204030204" pitchFamily="34" charset="0"/>
                            <a:cs typeface="Times New Roman" panose="02020603050405020304" pitchFamily="18" charset="0"/>
                          </a:rPr>
                        </m:ctrlPr>
                      </m:dPr>
                      <m:e>
                        <m:r>
                          <a:rPr lang="da-DK" sz="3300" i="1">
                            <a:effectLst/>
                            <a:latin typeface="Cambria Math" panose="02040503050406030204" pitchFamily="18" charset="0"/>
                            <a:ea typeface="Calibri" panose="020F0502020204030204" pitchFamily="34" charset="0"/>
                            <a:cs typeface="Times New Roman" panose="02020603050405020304" pitchFamily="18" charset="0"/>
                          </a:rPr>
                          <m:t>15 000−</m:t>
                        </m:r>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e>
                    </m:d>
                    <m:r>
                      <a:rPr lang="da-DK" sz="3300" i="1">
                        <a:effectLst/>
                        <a:latin typeface="Cambria Math" panose="02040503050406030204" pitchFamily="18" charset="0"/>
                        <a:ea typeface="Calibri" panose="020F0502020204030204" pitchFamily="34" charset="0"/>
                        <a:cs typeface="Times New Roman" panose="02020603050405020304" pitchFamily="18" charset="0"/>
                      </a:rPr>
                      <m:t>+3 000=18 000−</m:t>
                    </m:r>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da-DK" sz="3300" dirty="0">
                    <a:effectLst/>
                    <a:latin typeface="Arial" panose="020B0604020202020204" pitchFamily="34" charset="0"/>
                    <a:ea typeface="Calibri" panose="020F0502020204030204" pitchFamily="34" charset="0"/>
                    <a:cs typeface="Arial" panose="020B0604020202020204" pitchFamily="34" charset="0"/>
                  </a:rPr>
                  <a:t> (cuốn) </a:t>
                </a:r>
                <a:endParaRPr lang="en-US" sz="33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300" dirty="0">
                    <a:effectLst/>
                    <a:latin typeface="Arial" panose="020B0604020202020204" pitchFamily="34" charset="0"/>
                    <a:ea typeface="Calibri" panose="020F0502020204030204" pitchFamily="34" charset="0"/>
                    <a:cs typeface="Arial" panose="020B0604020202020204" pitchFamily="34" charset="0"/>
                  </a:rPr>
                  <a:t>Vì sau khi chuyển số sách 2 thư viện bằng nhau nên ta có phương trình:</a:t>
                </a:r>
                <a:endParaRPr lang="en-US" sz="33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r>
                        <a:rPr lang="da-DK" sz="3300" i="1">
                          <a:effectLst/>
                          <a:latin typeface="Cambria Math" panose="02040503050406030204" pitchFamily="18" charset="0"/>
                          <a:ea typeface="Calibri" panose="020F0502020204030204" pitchFamily="34" charset="0"/>
                          <a:cs typeface="Times New Roman" panose="02020603050405020304" pitchFamily="18" charset="0"/>
                        </a:rPr>
                        <m:t>−3 000=18 000−</m:t>
                      </m:r>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3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300" dirty="0">
                    <a:effectLst/>
                    <a:latin typeface="Arial" panose="020B0604020202020204" pitchFamily="34" charset="0"/>
                    <a:ea typeface="Calibri" panose="020F0502020204030204" pitchFamily="34" charset="0"/>
                    <a:cs typeface="Arial" panose="020B0604020202020204" pitchFamily="34" charset="0"/>
                  </a:rPr>
                  <a:t>Giải phương trình ta được: </a:t>
                </a:r>
                <a14:m>
                  <m:oMath xmlns:m="http://schemas.openxmlformats.org/officeDocument/2006/math">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r>
                      <a:rPr lang="da-DK" sz="3300" i="1">
                        <a:effectLst/>
                        <a:latin typeface="Cambria Math" panose="02040503050406030204" pitchFamily="18" charset="0"/>
                        <a:ea typeface="Calibri" panose="020F0502020204030204" pitchFamily="34" charset="0"/>
                        <a:cs typeface="Times New Roman" panose="02020603050405020304" pitchFamily="18" charset="0"/>
                      </a:rPr>
                      <m:t>=15 000</m:t>
                    </m:r>
                  </m:oMath>
                </a14:m>
                <a:r>
                  <a:rPr lang="da-DK" sz="3300" dirty="0">
                    <a:effectLst/>
                    <a:latin typeface="Arial" panose="020B0604020202020204" pitchFamily="34" charset="0"/>
                    <a:ea typeface="Calibri" panose="020F0502020204030204" pitchFamily="34" charset="0"/>
                    <a:cs typeface="Arial" panose="020B0604020202020204" pitchFamily="34" charset="0"/>
                  </a:rPr>
                  <a:t> (thỏa mãn điều kiện)</a:t>
                </a:r>
                <a:endParaRPr lang="en-US" sz="33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300" dirty="0">
                    <a:effectLst/>
                    <a:latin typeface="Arial" panose="020B0604020202020204" pitchFamily="34" charset="0"/>
                    <a:ea typeface="Calibri" panose="020F0502020204030204" pitchFamily="34" charset="0"/>
                    <a:cs typeface="Arial" panose="020B0604020202020204" pitchFamily="34" charset="0"/>
                  </a:rPr>
                  <a:t>Vậy số sách lúc đầu ở thư viện I là: </a:t>
                </a:r>
                <a14:m>
                  <m:oMath xmlns:m="http://schemas.openxmlformats.org/officeDocument/2006/math">
                    <m:r>
                      <a:rPr lang="da-DK" sz="3300" i="1">
                        <a:effectLst/>
                        <a:latin typeface="Cambria Math" panose="02040503050406030204" pitchFamily="18" charset="0"/>
                        <a:ea typeface="Calibri" panose="020F0502020204030204" pitchFamily="34" charset="0"/>
                        <a:cs typeface="Times New Roman" panose="02020603050405020304" pitchFamily="18" charset="0"/>
                      </a:rPr>
                      <m:t>10 500</m:t>
                    </m:r>
                  </m:oMath>
                </a14:m>
                <a:r>
                  <a:rPr lang="da-DK" sz="3300" dirty="0">
                    <a:effectLst/>
                    <a:latin typeface="Arial" panose="020B0604020202020204" pitchFamily="34" charset="0"/>
                    <a:ea typeface="Calibri" panose="020F0502020204030204" pitchFamily="34" charset="0"/>
                    <a:cs typeface="Arial" panose="020B0604020202020204" pitchFamily="34" charset="0"/>
                  </a:rPr>
                  <a:t> cuốn</a:t>
                </a:r>
                <a:endParaRPr lang="en-US" sz="33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300" dirty="0">
                    <a:effectLst/>
                    <a:latin typeface="Arial" panose="020B0604020202020204" pitchFamily="34" charset="0"/>
                    <a:ea typeface="Calibri" panose="020F0502020204030204" pitchFamily="34" charset="0"/>
                    <a:cs typeface="Arial" panose="020B0604020202020204" pitchFamily="34" charset="0"/>
                  </a:rPr>
                  <a:t>Số sách lúc đầu ở thư viện II là: </a:t>
                </a:r>
                <a14:m>
                  <m:oMath xmlns:m="http://schemas.openxmlformats.org/officeDocument/2006/math">
                    <m:r>
                      <a:rPr lang="da-DK" sz="3300" i="1">
                        <a:effectLst/>
                        <a:latin typeface="Cambria Math" panose="02040503050406030204" pitchFamily="18" charset="0"/>
                        <a:ea typeface="Calibri" panose="020F0502020204030204" pitchFamily="34" charset="0"/>
                        <a:cs typeface="Times New Roman" panose="02020603050405020304" pitchFamily="18" charset="0"/>
                      </a:rPr>
                      <m:t>15 000−10 500=4 500</m:t>
                    </m:r>
                  </m:oMath>
                </a14:m>
                <a:r>
                  <a:rPr lang="da-DK" sz="3300" dirty="0">
                    <a:effectLst/>
                    <a:latin typeface="Arial" panose="020B0604020202020204" pitchFamily="34" charset="0"/>
                    <a:ea typeface="Calibri" panose="020F0502020204030204" pitchFamily="34" charset="0"/>
                    <a:cs typeface="Arial" panose="020B0604020202020204" pitchFamily="34" charset="0"/>
                  </a:rPr>
                  <a:t> cuốn</a:t>
                </a:r>
                <a:endParaRPr lang="en-US" sz="33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209800" y="1257300"/>
                <a:ext cx="13944600" cy="8940909"/>
              </a:xfrm>
              <a:prstGeom prst="rect">
                <a:avLst/>
              </a:prstGeom>
              <a:blipFill>
                <a:blip r:embed="rId2"/>
                <a:stretch>
                  <a:fillRect l="-1181" b="-409"/>
                </a:stretch>
              </a:blipFill>
            </p:spPr>
            <p:txBody>
              <a:bodyPr/>
              <a:lstStyle/>
              <a:p>
                <a:r>
                  <a:rPr lang="en-US">
                    <a:noFill/>
                  </a:rPr>
                  <a:t> </a:t>
                </a:r>
              </a:p>
            </p:txBody>
          </p:sp>
        </mc:Fallback>
      </mc:AlternateContent>
      <p:pic>
        <p:nvPicPr>
          <p:cNvPr id="6" name="Picture 5"/>
          <p:cNvPicPr>
            <a:picLocks noChangeAspect="1"/>
          </p:cNvPicPr>
          <p:nvPr/>
        </p:nvPicPr>
        <p:blipFill>
          <a:blip r:embed="rId3"/>
          <a:stretch>
            <a:fillRect/>
          </a:stretch>
        </p:blipFill>
        <p:spPr>
          <a:xfrm>
            <a:off x="15321608" y="699803"/>
            <a:ext cx="2017878" cy="1908213"/>
          </a:xfrm>
          <a:prstGeom prst="rect">
            <a:avLst/>
          </a:prstGeom>
        </p:spPr>
      </p:pic>
    </p:spTree>
    <p:extLst>
      <p:ext uri="{BB962C8B-B14F-4D97-AF65-F5344CB8AC3E}">
        <p14:creationId xmlns:p14="http://schemas.microsoft.com/office/powerpoint/2010/main" val="128668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2286000" y="-800100"/>
            <a:ext cx="3352800" cy="114336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9" name="Picture 7">
            <a:extLst>
              <a:ext uri="{FF2B5EF4-FFF2-40B4-BE49-F238E27FC236}">
                <a16:creationId xmlns:a16="http://schemas.microsoft.com/office/drawing/2014/main" id="{523BA23B-7AFB-47AA-AB1E-926708BC6C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89175" flipH="1" flipV="1">
            <a:off x="17263646" y="34772"/>
            <a:ext cx="1510777" cy="1431461"/>
          </a:xfrm>
          <a:prstGeom prst="rect">
            <a:avLst/>
          </a:prstGeom>
        </p:spPr>
      </p:pic>
      <p:grpSp>
        <p:nvGrpSpPr>
          <p:cNvPr id="16" name="Group 15"/>
          <p:cNvGrpSpPr/>
          <p:nvPr/>
        </p:nvGrpSpPr>
        <p:grpSpPr>
          <a:xfrm>
            <a:off x="989891" y="330615"/>
            <a:ext cx="6228209" cy="1121443"/>
            <a:chOff x="5496492" y="57498"/>
            <a:chExt cx="6228209" cy="1121443"/>
          </a:xfrm>
        </p:grpSpPr>
        <p:grpSp>
          <p:nvGrpSpPr>
            <p:cNvPr id="17" name="Group 2"/>
            <p:cNvGrpSpPr/>
            <p:nvPr/>
          </p:nvGrpSpPr>
          <p:grpSpPr>
            <a:xfrm>
              <a:off x="7124698" y="102839"/>
              <a:ext cx="2971800" cy="1076102"/>
              <a:chOff x="0" y="0"/>
              <a:chExt cx="4816593" cy="1021917"/>
            </a:xfrm>
          </p:grpSpPr>
          <p:sp>
            <p:nvSpPr>
              <p:cNvPr id="26"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chemeClr val="bg1"/>
              </a:solidFill>
            </p:spPr>
            <p:txBody>
              <a:bodyPr/>
              <a:lstStyle/>
              <a:p>
                <a:endParaRPr lang="en-US"/>
              </a:p>
            </p:txBody>
          </p:sp>
          <p:sp>
            <p:nvSpPr>
              <p:cNvPr id="27"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Rectangle 24"/>
            <p:cNvSpPr/>
            <p:nvPr/>
          </p:nvSpPr>
          <p:spPr>
            <a:xfrm>
              <a:off x="5496492" y="57498"/>
              <a:ext cx="6228209" cy="861133"/>
            </a:xfrm>
            <a:prstGeom prst="rect">
              <a:avLst/>
            </a:prstGeom>
          </p:spPr>
          <p:txBody>
            <a:bodyPr wrap="square">
              <a:spAutoFit/>
            </a:bodyPr>
            <a:lstStyle/>
            <a:p>
              <a:pPr algn="ctr">
                <a:lnSpc>
                  <a:spcPct val="150000"/>
                </a:lnSpc>
                <a:spcAft>
                  <a:spcPts val="800"/>
                </a:spcAft>
              </a:pPr>
              <a:r>
                <a:rPr lang="nl-NL" sz="3800" b="1" dirty="0">
                  <a:solidFill>
                    <a:srgbClr val="C00000"/>
                  </a:solidFill>
                  <a:latin typeface="Arial" panose="020B0604020202020204" pitchFamily="34" charset="0"/>
                  <a:ea typeface="Times New Roman" panose="02020603050405020304" pitchFamily="18" charset="0"/>
                  <a:cs typeface="Arial" panose="020B0604020202020204" pitchFamily="34" charset="0"/>
                </a:rPr>
                <a:t>Ví dụ 1:</a:t>
              </a:r>
              <a:endParaRPr lang="en-US" sz="38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19" name="Group 18"/>
          <p:cNvGrpSpPr/>
          <p:nvPr/>
        </p:nvGrpSpPr>
        <p:grpSpPr>
          <a:xfrm>
            <a:off x="5104691" y="266700"/>
            <a:ext cx="11278309" cy="1133068"/>
            <a:chOff x="2051284" y="200353"/>
            <a:chExt cx="5961327" cy="566534"/>
          </a:xfrm>
        </p:grpSpPr>
        <p:sp>
          <p:nvSpPr>
            <p:cNvPr id="20" name="Rectangle 19"/>
            <p:cNvSpPr/>
            <p:nvPr/>
          </p:nvSpPr>
          <p:spPr>
            <a:xfrm>
              <a:off x="2051284" y="216311"/>
              <a:ext cx="5137638" cy="451887"/>
            </a:xfrm>
            <a:prstGeom prst="rect">
              <a:avLst/>
            </a:prstGeom>
          </p:spPr>
          <p:txBody>
            <a:bodyPr wrap="square">
              <a:spAutoFit/>
            </a:bodyPr>
            <a:lstStyle/>
            <a:p>
              <a:pPr algn="just" defTabSz="1828800">
                <a:lnSpc>
                  <a:spcPct val="170000"/>
                </a:lnSpc>
                <a:defRPr/>
              </a:pPr>
              <a:r>
                <a:rPr lang="en-US" sz="3600" kern="0">
                  <a:solidFill>
                    <a:srgbClr val="000000"/>
                  </a:solidFill>
                  <a:latin typeface="Arial" panose="020B0604020202020204" pitchFamily="34" charset="0"/>
                  <a:cs typeface="Arial"/>
                  <a:sym typeface="Arial"/>
                </a:rPr>
                <a:t>Giải </a:t>
              </a:r>
              <a:r>
                <a:rPr lang="vi-VN" sz="3600" kern="0">
                  <a:solidFill>
                    <a:srgbClr val="000000"/>
                  </a:solidFill>
                  <a:latin typeface="Arial" panose="020B0604020202020204" pitchFamily="34" charset="0"/>
                  <a:cs typeface="Arial"/>
                  <a:sym typeface="Arial"/>
                </a:rPr>
                <a:t>phương trình</a:t>
              </a:r>
              <a:r>
                <a:rPr lang="en-US" sz="3600" kern="0">
                  <a:solidFill>
                    <a:srgbClr val="000000"/>
                  </a:solidFill>
                  <a:latin typeface="Arial" panose="020B0604020202020204" pitchFamily="34" charset="0"/>
                  <a:cs typeface="Arial"/>
                  <a:sym typeface="Arial"/>
                </a:rPr>
                <a:t> sau</a:t>
              </a:r>
            </a:p>
          </p:txBody>
        </p:sp>
        <mc:AlternateContent xmlns:mc="http://schemas.openxmlformats.org/markup-compatibility/2006" xmlns:a14="http://schemas.microsoft.com/office/drawing/2010/main">
          <mc:Choice Requires="a14">
            <p:sp>
              <p:nvSpPr>
                <p:cNvPr id="21" name="TextBox 20"/>
                <p:cNvSpPr txBox="1"/>
                <p:nvPr/>
              </p:nvSpPr>
              <p:spPr>
                <a:xfrm>
                  <a:off x="4199563" y="200353"/>
                  <a:ext cx="3813048" cy="566534"/>
                </a:xfrm>
                <a:prstGeom prst="rect">
                  <a:avLst/>
                </a:prstGeom>
                <a:noFill/>
              </p:spPr>
              <p:txBody>
                <a:bodyPr wrap="square" rtlCol="0">
                  <a:spAutoFit/>
                </a:bodyPr>
                <a:lstStyle/>
                <a:p>
                  <a:pPr defTabSz="1828800">
                    <a:buClr>
                      <a:srgbClr val="000000"/>
                    </a:buClr>
                  </a:pPr>
                  <a14:m>
                    <m:oMathPara xmlns:m="http://schemas.openxmlformats.org/officeDocument/2006/math">
                      <m:oMathParaPr>
                        <m:jc m:val="centerGroup"/>
                      </m:oMathParaPr>
                      <m:oMath xmlns:m="http://schemas.openxmlformats.org/officeDocument/2006/math">
                        <m:f>
                          <m:fPr>
                            <m:ctrlPr>
                              <a:rPr lang="en-US" sz="3600" i="1" kern="0" smtClean="0">
                                <a:solidFill>
                                  <a:srgbClr val="000000"/>
                                </a:solidFill>
                                <a:latin typeface="Cambria Math" panose="02040503050406030204" pitchFamily="18" charset="0"/>
                                <a:sym typeface="Arial"/>
                              </a:rPr>
                            </m:ctrlPr>
                          </m:fPr>
                          <m:num>
                            <m:r>
                              <a:rPr lang="en-US" sz="3600" b="0" i="1" kern="0" smtClean="0">
                                <a:solidFill>
                                  <a:srgbClr val="000000"/>
                                </a:solidFill>
                                <a:latin typeface="Cambria Math" panose="02040503050406030204" pitchFamily="18" charset="0"/>
                                <a:sym typeface="Arial"/>
                              </a:rPr>
                              <m:t>1</m:t>
                            </m:r>
                          </m:num>
                          <m:den>
                            <m:r>
                              <a:rPr lang="en-US" sz="3600" b="0" i="1" kern="0" smtClean="0">
                                <a:solidFill>
                                  <a:srgbClr val="000000"/>
                                </a:solidFill>
                                <a:latin typeface="Cambria Math" panose="02040503050406030204" pitchFamily="18" charset="0"/>
                                <a:sym typeface="Arial"/>
                              </a:rPr>
                              <m:t>3</m:t>
                            </m:r>
                          </m:den>
                        </m:f>
                        <m:d>
                          <m:dPr>
                            <m:ctrlPr>
                              <a:rPr lang="en-US" sz="3600" i="1" kern="0" smtClean="0">
                                <a:solidFill>
                                  <a:srgbClr val="000000"/>
                                </a:solidFill>
                                <a:latin typeface="Cambria Math" panose="02040503050406030204" pitchFamily="18" charset="0"/>
                                <a:sym typeface="Arial"/>
                              </a:rPr>
                            </m:ctrlPr>
                          </m:dPr>
                          <m:e>
                            <m:r>
                              <a:rPr lang="en-US" sz="3600" b="0" i="1" kern="0" smtClean="0">
                                <a:solidFill>
                                  <a:srgbClr val="000000"/>
                                </a:solidFill>
                                <a:latin typeface="Cambria Math" panose="02040503050406030204" pitchFamily="18" charset="0"/>
                                <a:sym typeface="Arial"/>
                              </a:rPr>
                              <m:t>𝑥</m:t>
                            </m:r>
                            <m:r>
                              <a:rPr lang="en-US" sz="3600" b="0" i="1" kern="0" smtClean="0">
                                <a:solidFill>
                                  <a:srgbClr val="000000"/>
                                </a:solidFill>
                                <a:latin typeface="Cambria Math" panose="02040503050406030204" pitchFamily="18" charset="0"/>
                                <a:sym typeface="Arial"/>
                              </a:rPr>
                              <m:t>−2</m:t>
                            </m:r>
                          </m:e>
                        </m:d>
                        <m:r>
                          <a:rPr lang="en-US" sz="3600" b="0" i="1" kern="0" smtClean="0">
                            <a:solidFill>
                              <a:srgbClr val="000000"/>
                            </a:solidFill>
                            <a:latin typeface="Cambria Math" panose="02040503050406030204" pitchFamily="18" charset="0"/>
                            <a:sym typeface="Arial"/>
                          </a:rPr>
                          <m:t>−</m:t>
                        </m:r>
                        <m:f>
                          <m:fPr>
                            <m:ctrlPr>
                              <a:rPr lang="en-US" sz="3600" i="1" kern="0">
                                <a:solidFill>
                                  <a:srgbClr val="000000"/>
                                </a:solidFill>
                                <a:latin typeface="Cambria Math" panose="02040503050406030204" pitchFamily="18" charset="0"/>
                                <a:sym typeface="Arial"/>
                              </a:rPr>
                            </m:ctrlPr>
                          </m:fPr>
                          <m:num>
                            <m:r>
                              <a:rPr lang="en-US" sz="3600" i="1" kern="0">
                                <a:solidFill>
                                  <a:srgbClr val="000000"/>
                                </a:solidFill>
                                <a:latin typeface="Cambria Math" panose="02040503050406030204" pitchFamily="18" charset="0"/>
                                <a:sym typeface="Arial"/>
                              </a:rPr>
                              <m:t>𝑥</m:t>
                            </m:r>
                            <m:r>
                              <a:rPr lang="en-US" sz="3600" b="0" i="1" kern="0" smtClean="0">
                                <a:solidFill>
                                  <a:srgbClr val="000000"/>
                                </a:solidFill>
                                <a:latin typeface="Cambria Math" panose="02040503050406030204" pitchFamily="18" charset="0"/>
                                <a:sym typeface="Arial"/>
                              </a:rPr>
                              <m:t>−1</m:t>
                            </m:r>
                          </m:num>
                          <m:den>
                            <m:r>
                              <a:rPr lang="en-US" sz="3600" b="0" i="1" kern="0" smtClean="0">
                                <a:solidFill>
                                  <a:srgbClr val="000000"/>
                                </a:solidFill>
                                <a:latin typeface="Cambria Math" panose="02040503050406030204" pitchFamily="18" charset="0"/>
                                <a:sym typeface="Arial"/>
                              </a:rPr>
                              <m:t>2</m:t>
                            </m:r>
                          </m:den>
                        </m:f>
                        <m:r>
                          <a:rPr lang="en-US" sz="3600" b="0" i="1" kern="0" smtClean="0">
                            <a:solidFill>
                              <a:srgbClr val="000000"/>
                            </a:solidFill>
                            <a:latin typeface="Cambria Math" panose="02040503050406030204" pitchFamily="18" charset="0"/>
                            <a:sym typeface="Arial"/>
                          </a:rPr>
                          <m:t>=</m:t>
                        </m:r>
                        <m:f>
                          <m:fPr>
                            <m:ctrlPr>
                              <a:rPr lang="en-US" sz="3600" b="0" i="1" kern="0" smtClean="0">
                                <a:solidFill>
                                  <a:srgbClr val="000000"/>
                                </a:solidFill>
                                <a:latin typeface="Cambria Math" panose="02040503050406030204" pitchFamily="18" charset="0"/>
                                <a:sym typeface="Arial"/>
                              </a:rPr>
                            </m:ctrlPr>
                          </m:fPr>
                          <m:num>
                            <m:r>
                              <a:rPr lang="en-US" sz="3600" b="0" i="1" kern="0" smtClean="0">
                                <a:solidFill>
                                  <a:srgbClr val="000000"/>
                                </a:solidFill>
                                <a:latin typeface="Cambria Math" panose="02040503050406030204" pitchFamily="18" charset="0"/>
                                <a:sym typeface="Arial"/>
                              </a:rPr>
                              <m:t>1</m:t>
                            </m:r>
                          </m:num>
                          <m:den>
                            <m:r>
                              <a:rPr lang="en-US" sz="3600" b="0" i="1" kern="0" smtClean="0">
                                <a:solidFill>
                                  <a:srgbClr val="000000"/>
                                </a:solidFill>
                                <a:latin typeface="Cambria Math" panose="02040503050406030204" pitchFamily="18" charset="0"/>
                                <a:sym typeface="Arial"/>
                              </a:rPr>
                              <m:t>5</m:t>
                            </m:r>
                          </m:den>
                        </m:f>
                        <m:d>
                          <m:dPr>
                            <m:ctrlPr>
                              <a:rPr lang="en-US" sz="3600" b="0" i="1" kern="0" smtClean="0">
                                <a:solidFill>
                                  <a:srgbClr val="000000"/>
                                </a:solidFill>
                                <a:latin typeface="Cambria Math" panose="02040503050406030204" pitchFamily="18" charset="0"/>
                                <a:sym typeface="Arial"/>
                              </a:rPr>
                            </m:ctrlPr>
                          </m:dPr>
                          <m:e>
                            <m:r>
                              <a:rPr lang="en-US" sz="3600" b="0" i="1" kern="0" smtClean="0">
                                <a:solidFill>
                                  <a:srgbClr val="000000"/>
                                </a:solidFill>
                                <a:latin typeface="Cambria Math" panose="02040503050406030204" pitchFamily="18" charset="0"/>
                                <a:sym typeface="Arial"/>
                              </a:rPr>
                              <m:t>1−</m:t>
                            </m:r>
                            <m:r>
                              <a:rPr lang="en-US" sz="3600" b="0" i="1" kern="0" smtClean="0">
                                <a:solidFill>
                                  <a:srgbClr val="000000"/>
                                </a:solidFill>
                                <a:latin typeface="Cambria Math" panose="02040503050406030204" pitchFamily="18" charset="0"/>
                                <a:sym typeface="Arial"/>
                              </a:rPr>
                              <m:t>𝑥</m:t>
                            </m:r>
                          </m:e>
                        </m:d>
                      </m:oMath>
                    </m:oMathPara>
                  </a14:m>
                  <a:endParaRPr lang="en-US" sz="3600" kern="0">
                    <a:solidFill>
                      <a:srgbClr val="000000"/>
                    </a:solidFill>
                    <a:latin typeface="Arial"/>
                    <a:cs typeface="Arial"/>
                    <a:sym typeface="Aria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4199563" y="200353"/>
                  <a:ext cx="3813048" cy="566534"/>
                </a:xfrm>
                <a:prstGeom prst="rect">
                  <a:avLst/>
                </a:prstGeom>
                <a:blipFill>
                  <a:blip r:embed="rId8"/>
                  <a:stretch>
                    <a:fillRect/>
                  </a:stretch>
                </a:blipFill>
              </p:spPr>
              <p:txBody>
                <a:bodyPr/>
                <a:lstStyle/>
                <a:p>
                  <a:r>
                    <a:rPr lang="en-US">
                      <a:noFill/>
                    </a:rPr>
                    <a:t> </a:t>
                  </a:r>
                </a:p>
              </p:txBody>
            </p:sp>
          </mc:Fallback>
        </mc:AlternateContent>
      </p:grpSp>
      <p:sp>
        <p:nvSpPr>
          <p:cNvPr id="6" name="Rectangle 5"/>
          <p:cNvSpPr/>
          <p:nvPr/>
        </p:nvSpPr>
        <p:spPr>
          <a:xfrm>
            <a:off x="9332276" y="1716954"/>
            <a:ext cx="1265090" cy="677108"/>
          </a:xfrm>
          <a:prstGeom prst="rect">
            <a:avLst/>
          </a:prstGeom>
        </p:spPr>
        <p:txBody>
          <a:bodyPr wrap="none">
            <a:spAutoFit/>
          </a:bodyPr>
          <a:lstStyle/>
          <a:p>
            <a:pPr lvl="0" defTabSz="1828800">
              <a:defRPr/>
            </a:pPr>
            <a:r>
              <a:rPr lang="en-US" sz="3600" b="1" dirty="0">
                <a:solidFill>
                  <a:schemeClr val="tx2"/>
                </a:solidFill>
                <a:latin typeface="Arial" panose="020B0604020202020204" pitchFamily="34" charset="0"/>
                <a:cs typeface="Arial" panose="020B0604020202020204" pitchFamily="34" charset="0"/>
                <a:sym typeface="Arial"/>
              </a:rPr>
              <a:t>Giải</a:t>
            </a:r>
            <a:r>
              <a:rPr lang="en-US" sz="3800" b="1" dirty="0">
                <a:solidFill>
                  <a:schemeClr val="tx2"/>
                </a:solidFill>
                <a:latin typeface="Arial" panose="020B0604020202020204" pitchFamily="34" charset="0"/>
                <a:cs typeface="Arial" panose="020B0604020202020204" pitchFamily="34" charset="0"/>
                <a:sym typeface="Arial"/>
              </a:rPr>
              <a:t>:</a:t>
            </a:r>
          </a:p>
        </p:txBody>
      </p:sp>
      <mc:AlternateContent xmlns:mc="http://schemas.openxmlformats.org/markup-compatibility/2006" xmlns:a14="http://schemas.microsoft.com/office/drawing/2010/main">
        <mc:Choice Requires="a14">
          <p:sp>
            <p:nvSpPr>
              <p:cNvPr id="9" name="Rectangle 8"/>
              <p:cNvSpPr/>
              <p:nvPr/>
            </p:nvSpPr>
            <p:spPr>
              <a:xfrm>
                <a:off x="2153863" y="2552700"/>
                <a:ext cx="6085705" cy="1133067"/>
              </a:xfrm>
              <a:prstGeom prst="rect">
                <a:avLst/>
              </a:prstGeom>
            </p:spPr>
            <p:txBody>
              <a:bodyPr wrap="none">
                <a:spAutoFit/>
              </a:bodyPr>
              <a:lstStyle/>
              <a:p>
                <a:pPr lvl="0" defTabSz="1828800">
                  <a:buClr>
                    <a:srgbClr val="000000"/>
                  </a:buClr>
                </a:pPr>
                <a14:m>
                  <m:oMathPara xmlns:m="http://schemas.openxmlformats.org/officeDocument/2006/math">
                    <m:oMathParaPr>
                      <m:jc m:val="centerGroup"/>
                    </m:oMathParaPr>
                    <m:oMath xmlns:m="http://schemas.openxmlformats.org/officeDocument/2006/math">
                      <m:f>
                        <m:fPr>
                          <m:ctrlPr>
                            <a:rPr lang="en-US" sz="3600" i="1" kern="0">
                              <a:solidFill>
                                <a:srgbClr val="000000"/>
                              </a:solidFill>
                              <a:latin typeface="Cambria Math" panose="02040503050406030204" pitchFamily="18" charset="0"/>
                              <a:sym typeface="Arial"/>
                            </a:rPr>
                          </m:ctrlPr>
                        </m:fPr>
                        <m:num>
                          <m:r>
                            <a:rPr lang="en-US" sz="3600" i="1" kern="0">
                              <a:solidFill>
                                <a:srgbClr val="000000"/>
                              </a:solidFill>
                              <a:latin typeface="Cambria Math" panose="02040503050406030204" pitchFamily="18" charset="0"/>
                              <a:sym typeface="Arial"/>
                            </a:rPr>
                            <m:t>1</m:t>
                          </m:r>
                        </m:num>
                        <m:den>
                          <m:r>
                            <a:rPr lang="en-US" sz="3600" i="1" kern="0">
                              <a:solidFill>
                                <a:srgbClr val="000000"/>
                              </a:solidFill>
                              <a:latin typeface="Cambria Math" panose="02040503050406030204" pitchFamily="18" charset="0"/>
                              <a:sym typeface="Arial"/>
                            </a:rPr>
                            <m:t>3</m:t>
                          </m:r>
                        </m:den>
                      </m:f>
                      <m:d>
                        <m:dPr>
                          <m:ctrlPr>
                            <a:rPr lang="en-US" sz="3600" i="1" kern="0">
                              <a:solidFill>
                                <a:srgbClr val="000000"/>
                              </a:solidFill>
                              <a:latin typeface="Cambria Math" panose="02040503050406030204" pitchFamily="18" charset="0"/>
                              <a:sym typeface="Arial"/>
                            </a:rPr>
                          </m:ctrlPr>
                        </m:dPr>
                        <m:e>
                          <m:r>
                            <a:rPr lang="en-US" sz="3600" i="1" ker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−2</m:t>
                          </m:r>
                        </m:e>
                      </m:d>
                      <m:r>
                        <a:rPr lang="en-US" sz="3600" i="1" kern="0">
                          <a:solidFill>
                            <a:srgbClr val="000000"/>
                          </a:solidFill>
                          <a:latin typeface="Cambria Math" panose="02040503050406030204" pitchFamily="18" charset="0"/>
                          <a:sym typeface="Arial"/>
                        </a:rPr>
                        <m:t>−</m:t>
                      </m:r>
                      <m:f>
                        <m:fPr>
                          <m:ctrlPr>
                            <a:rPr lang="en-US" sz="3600" i="1" kern="0">
                              <a:solidFill>
                                <a:srgbClr val="000000"/>
                              </a:solidFill>
                              <a:latin typeface="Cambria Math" panose="02040503050406030204" pitchFamily="18" charset="0"/>
                              <a:sym typeface="Arial"/>
                            </a:rPr>
                          </m:ctrlPr>
                        </m:fPr>
                        <m:num>
                          <m:r>
                            <a:rPr lang="en-US" sz="3600" i="1" ker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−1</m:t>
                          </m:r>
                        </m:num>
                        <m:den>
                          <m:r>
                            <a:rPr lang="en-US" sz="3600" i="1" kern="0">
                              <a:solidFill>
                                <a:srgbClr val="000000"/>
                              </a:solidFill>
                              <a:latin typeface="Cambria Math" panose="02040503050406030204" pitchFamily="18" charset="0"/>
                              <a:sym typeface="Arial"/>
                            </a:rPr>
                            <m:t>2</m:t>
                          </m:r>
                        </m:den>
                      </m:f>
                      <m:r>
                        <a:rPr lang="en-US" sz="3600" i="1" kern="0">
                          <a:solidFill>
                            <a:srgbClr val="000000"/>
                          </a:solidFill>
                          <a:latin typeface="Cambria Math" panose="02040503050406030204" pitchFamily="18" charset="0"/>
                          <a:sym typeface="Arial"/>
                        </a:rPr>
                        <m:t>=</m:t>
                      </m:r>
                      <m:f>
                        <m:fPr>
                          <m:ctrlPr>
                            <a:rPr lang="en-US" sz="3600" i="1" kern="0">
                              <a:solidFill>
                                <a:srgbClr val="000000"/>
                              </a:solidFill>
                              <a:latin typeface="Cambria Math" panose="02040503050406030204" pitchFamily="18" charset="0"/>
                              <a:sym typeface="Arial"/>
                            </a:rPr>
                          </m:ctrlPr>
                        </m:fPr>
                        <m:num>
                          <m:r>
                            <a:rPr lang="en-US" sz="3600" i="1" kern="0">
                              <a:solidFill>
                                <a:srgbClr val="000000"/>
                              </a:solidFill>
                              <a:latin typeface="Cambria Math" panose="02040503050406030204" pitchFamily="18" charset="0"/>
                              <a:sym typeface="Arial"/>
                            </a:rPr>
                            <m:t>1</m:t>
                          </m:r>
                        </m:num>
                        <m:den>
                          <m:r>
                            <a:rPr lang="en-US" sz="3600" i="1" kern="0">
                              <a:solidFill>
                                <a:srgbClr val="000000"/>
                              </a:solidFill>
                              <a:latin typeface="Cambria Math" panose="02040503050406030204" pitchFamily="18" charset="0"/>
                              <a:sym typeface="Arial"/>
                            </a:rPr>
                            <m:t>5</m:t>
                          </m:r>
                        </m:den>
                      </m:f>
                      <m:d>
                        <m:dPr>
                          <m:ctrlPr>
                            <a:rPr lang="en-US" sz="3600" i="1" kern="0">
                              <a:solidFill>
                                <a:srgbClr val="000000"/>
                              </a:solidFill>
                              <a:latin typeface="Cambria Math" panose="02040503050406030204" pitchFamily="18" charset="0"/>
                              <a:sym typeface="Arial"/>
                            </a:rPr>
                          </m:ctrlPr>
                        </m:dPr>
                        <m:e>
                          <m:r>
                            <a:rPr lang="en-US" sz="3600" i="1" kern="0">
                              <a:solidFill>
                                <a:srgbClr val="000000"/>
                              </a:solidFill>
                              <a:latin typeface="Cambria Math" panose="02040503050406030204" pitchFamily="18" charset="0"/>
                              <a:sym typeface="Arial"/>
                            </a:rPr>
                            <m:t>1−</m:t>
                          </m:r>
                          <m:r>
                            <a:rPr lang="en-US" sz="3600" i="1" kern="0">
                              <a:solidFill>
                                <a:srgbClr val="000000"/>
                              </a:solidFill>
                              <a:latin typeface="Cambria Math" panose="02040503050406030204" pitchFamily="18" charset="0"/>
                              <a:sym typeface="Arial"/>
                            </a:rPr>
                            <m:t>𝑥</m:t>
                          </m:r>
                        </m:e>
                      </m:d>
                    </m:oMath>
                  </m:oMathPara>
                </a14:m>
                <a:endParaRPr lang="en-US" sz="3600" kern="0" dirty="0">
                  <a:solidFill>
                    <a:srgbClr val="000000"/>
                  </a:solidFill>
                  <a:latin typeface="Arial"/>
                  <a:cs typeface="Arial"/>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2153863" y="2552700"/>
                <a:ext cx="6085705" cy="113306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066800" y="4076700"/>
                <a:ext cx="8232968" cy="1167435"/>
              </a:xfrm>
              <a:prstGeom prst="rect">
                <a:avLst/>
              </a:prstGeom>
              <a:noFill/>
            </p:spPr>
            <p:txBody>
              <a:bodyPr wrap="square" rtlCol="0">
                <a:spAutoFit/>
              </a:bodyPr>
              <a:lstStyle/>
              <a:p>
                <a:pPr defTabSz="1828800">
                  <a:buClr>
                    <a:srgbClr val="000000"/>
                  </a:buClr>
                </a:pPr>
                <a14:m>
                  <m:oMathPara xmlns:m="http://schemas.openxmlformats.org/officeDocument/2006/math">
                    <m:oMathParaPr>
                      <m:jc m:val="centerGroup"/>
                    </m:oMathParaPr>
                    <m:oMath xmlns:m="http://schemas.openxmlformats.org/officeDocument/2006/math">
                      <m:f>
                        <m:fPr>
                          <m:ctrlPr>
                            <a:rPr lang="en-US" sz="3600" i="1" kern="0" smtClean="0">
                              <a:solidFill>
                                <a:srgbClr val="000000"/>
                              </a:solidFill>
                              <a:latin typeface="Cambria Math" panose="02040503050406030204" pitchFamily="18" charset="0"/>
                              <a:sym typeface="Arial"/>
                            </a:rPr>
                          </m:ctrlPr>
                        </m:fPr>
                        <m:num>
                          <m:r>
                            <a:rPr lang="en-US" sz="3600" b="0" i="1" kern="0" smtClean="0">
                              <a:solidFill>
                                <a:srgbClr val="000000"/>
                              </a:solidFill>
                              <a:latin typeface="Cambria Math" panose="02040503050406030204" pitchFamily="18" charset="0"/>
                              <a:sym typeface="Arial"/>
                            </a:rPr>
                            <m:t>10</m:t>
                          </m:r>
                          <m:d>
                            <m:dPr>
                              <m:ctrlPr>
                                <a:rPr lang="en-US" sz="3600" i="1" kern="0">
                                  <a:solidFill>
                                    <a:srgbClr val="000000"/>
                                  </a:solidFill>
                                  <a:latin typeface="Cambria Math" panose="02040503050406030204" pitchFamily="18" charset="0"/>
                                  <a:sym typeface="Arial"/>
                                </a:rPr>
                              </m:ctrlPr>
                            </m:dPr>
                            <m:e>
                              <m:r>
                                <a:rPr lang="en-US" sz="3600" i="1" ker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−2</m:t>
                              </m:r>
                            </m:e>
                          </m:d>
                          <m:r>
                            <a:rPr lang="en-US" sz="3600" b="0" i="1" kern="0" smtClean="0">
                              <a:solidFill>
                                <a:srgbClr val="000000"/>
                              </a:solidFill>
                              <a:latin typeface="Cambria Math" panose="02040503050406030204" pitchFamily="18" charset="0"/>
                              <a:sym typeface="Arial"/>
                            </a:rPr>
                            <m:t>−15</m:t>
                          </m:r>
                          <m:d>
                            <m:dPr>
                              <m:ctrlPr>
                                <a:rPr lang="en-US" sz="3600" i="1" kern="0">
                                  <a:solidFill>
                                    <a:srgbClr val="000000"/>
                                  </a:solidFill>
                                  <a:latin typeface="Cambria Math" panose="02040503050406030204" pitchFamily="18" charset="0"/>
                                  <a:sym typeface="Arial"/>
                                </a:rPr>
                              </m:ctrlPr>
                            </m:dPr>
                            <m:e>
                              <m:r>
                                <a:rPr lang="en-US" sz="3600" i="1" ker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−1</m:t>
                              </m:r>
                            </m:e>
                          </m:d>
                        </m:num>
                        <m:den>
                          <m:r>
                            <a:rPr lang="en-US" sz="3600" b="0" i="1" kern="0" smtClean="0">
                              <a:solidFill>
                                <a:srgbClr val="000000"/>
                              </a:solidFill>
                              <a:latin typeface="Cambria Math" panose="02040503050406030204" pitchFamily="18" charset="0"/>
                              <a:sym typeface="Arial"/>
                            </a:rPr>
                            <m:t>30</m:t>
                          </m:r>
                        </m:den>
                      </m:f>
                      <m:r>
                        <a:rPr lang="en-US" sz="3600" i="1" kern="0">
                          <a:solidFill>
                            <a:srgbClr val="000000"/>
                          </a:solidFill>
                          <a:latin typeface="Cambria Math" panose="02040503050406030204" pitchFamily="18" charset="0"/>
                          <a:sym typeface="Arial"/>
                        </a:rPr>
                        <m:t>=</m:t>
                      </m:r>
                      <m:f>
                        <m:fPr>
                          <m:ctrlPr>
                            <a:rPr lang="en-US" sz="3600" i="1" kern="0">
                              <a:solidFill>
                                <a:srgbClr val="000000"/>
                              </a:solidFill>
                              <a:latin typeface="Cambria Math" panose="02040503050406030204" pitchFamily="18" charset="0"/>
                              <a:sym typeface="Arial"/>
                            </a:rPr>
                          </m:ctrlPr>
                        </m:fPr>
                        <m:num>
                          <m:r>
                            <a:rPr lang="en-US" sz="3600" b="0" i="1" kern="0" smtClean="0">
                              <a:solidFill>
                                <a:srgbClr val="000000"/>
                              </a:solidFill>
                              <a:latin typeface="Cambria Math" panose="02040503050406030204" pitchFamily="18" charset="0"/>
                              <a:sym typeface="Arial"/>
                            </a:rPr>
                            <m:t>6</m:t>
                          </m:r>
                          <m:d>
                            <m:dPr>
                              <m:ctrlPr>
                                <a:rPr lang="en-US" sz="3600" i="1" kern="0">
                                  <a:solidFill>
                                    <a:srgbClr val="000000"/>
                                  </a:solidFill>
                                  <a:latin typeface="Cambria Math" panose="02040503050406030204" pitchFamily="18" charset="0"/>
                                  <a:sym typeface="Arial"/>
                                </a:rPr>
                              </m:ctrlPr>
                            </m:dPr>
                            <m:e>
                              <m:r>
                                <a:rPr lang="en-US" sz="3600" i="1" kern="0">
                                  <a:solidFill>
                                    <a:srgbClr val="000000"/>
                                  </a:solidFill>
                                  <a:latin typeface="Cambria Math" panose="02040503050406030204" pitchFamily="18" charset="0"/>
                                  <a:sym typeface="Arial"/>
                                </a:rPr>
                                <m:t>1−</m:t>
                              </m:r>
                              <m:r>
                                <a:rPr lang="en-US" sz="3600" i="1" kern="0">
                                  <a:solidFill>
                                    <a:srgbClr val="000000"/>
                                  </a:solidFill>
                                  <a:latin typeface="Cambria Math" panose="02040503050406030204" pitchFamily="18" charset="0"/>
                                  <a:sym typeface="Arial"/>
                                </a:rPr>
                                <m:t>𝑥</m:t>
                              </m:r>
                            </m:e>
                          </m:d>
                        </m:num>
                        <m:den>
                          <m:r>
                            <a:rPr lang="en-US" sz="3600" b="0" i="1" kern="0" smtClean="0">
                              <a:solidFill>
                                <a:srgbClr val="000000"/>
                              </a:solidFill>
                              <a:latin typeface="Cambria Math" panose="02040503050406030204" pitchFamily="18" charset="0"/>
                              <a:sym typeface="Arial"/>
                            </a:rPr>
                            <m:t>30</m:t>
                          </m:r>
                        </m:den>
                      </m:f>
                    </m:oMath>
                  </m:oMathPara>
                </a14:m>
                <a:endParaRPr lang="en-US" sz="3600" kern="0">
                  <a:solidFill>
                    <a:srgbClr val="000000"/>
                  </a:solidFill>
                  <a:latin typeface="Arial"/>
                  <a:cs typeface="Arial"/>
                  <a:sym typeface="Aria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1066800" y="4076700"/>
                <a:ext cx="8232968" cy="116743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1652601" y="5524500"/>
                <a:ext cx="7079630" cy="646331"/>
              </a:xfrm>
              <a:prstGeom prst="rect">
                <a:avLst/>
              </a:prstGeom>
            </p:spPr>
            <p:txBody>
              <a:bodyPr wrap="none">
                <a:spAutoFit/>
              </a:bodyPr>
              <a:lstStyle/>
              <a:p>
                <a:pPr defTabSz="1828800">
                  <a:buClr>
                    <a:srgbClr val="000000"/>
                  </a:buClr>
                </a:pPr>
                <a14:m>
                  <m:oMathPara xmlns:m="http://schemas.openxmlformats.org/officeDocument/2006/math">
                    <m:oMathParaPr>
                      <m:jc m:val="centerGroup"/>
                    </m:oMathParaPr>
                    <m:oMath xmlns:m="http://schemas.openxmlformats.org/officeDocument/2006/math">
                      <m:r>
                        <a:rPr lang="en-US" sz="3600" i="1" kern="0">
                          <a:solidFill>
                            <a:srgbClr val="000000"/>
                          </a:solidFill>
                          <a:latin typeface="Cambria Math" panose="02040503050406030204" pitchFamily="18" charset="0"/>
                          <a:sym typeface="Arial"/>
                        </a:rPr>
                        <m:t>10</m:t>
                      </m:r>
                      <m:d>
                        <m:dPr>
                          <m:ctrlPr>
                            <a:rPr lang="en-US" sz="3600" i="1" kern="0">
                              <a:solidFill>
                                <a:srgbClr val="000000"/>
                              </a:solidFill>
                              <a:latin typeface="Cambria Math" panose="02040503050406030204" pitchFamily="18" charset="0"/>
                              <a:sym typeface="Arial"/>
                            </a:rPr>
                          </m:ctrlPr>
                        </m:dPr>
                        <m:e>
                          <m:r>
                            <a:rPr lang="en-US" sz="3600" i="1" ker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−2</m:t>
                          </m:r>
                        </m:e>
                      </m:d>
                      <m:r>
                        <a:rPr lang="en-US" sz="3600" i="1" kern="0">
                          <a:solidFill>
                            <a:srgbClr val="000000"/>
                          </a:solidFill>
                          <a:latin typeface="Cambria Math" panose="02040503050406030204" pitchFamily="18" charset="0"/>
                          <a:sym typeface="Arial"/>
                        </a:rPr>
                        <m:t>−15</m:t>
                      </m:r>
                      <m:d>
                        <m:dPr>
                          <m:ctrlPr>
                            <a:rPr lang="en-US" sz="3600" i="1" kern="0">
                              <a:solidFill>
                                <a:srgbClr val="000000"/>
                              </a:solidFill>
                              <a:latin typeface="Cambria Math" panose="02040503050406030204" pitchFamily="18" charset="0"/>
                              <a:sym typeface="Arial"/>
                            </a:rPr>
                          </m:ctrlPr>
                        </m:dPr>
                        <m:e>
                          <m:r>
                            <a:rPr lang="en-US" sz="3600" i="1" ker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−1</m:t>
                          </m:r>
                        </m:e>
                      </m:d>
                      <m:r>
                        <a:rPr lang="en-US" sz="3600" i="1" kern="0">
                          <a:solidFill>
                            <a:srgbClr val="000000"/>
                          </a:solidFill>
                          <a:latin typeface="Cambria Math" panose="02040503050406030204" pitchFamily="18" charset="0"/>
                          <a:sym typeface="Arial"/>
                        </a:rPr>
                        <m:t>=6</m:t>
                      </m:r>
                      <m:d>
                        <m:dPr>
                          <m:ctrlPr>
                            <a:rPr lang="en-US" sz="3600" i="1" kern="0">
                              <a:solidFill>
                                <a:srgbClr val="000000"/>
                              </a:solidFill>
                              <a:latin typeface="Cambria Math" panose="02040503050406030204" pitchFamily="18" charset="0"/>
                              <a:sym typeface="Arial"/>
                            </a:rPr>
                          </m:ctrlPr>
                        </m:dPr>
                        <m:e>
                          <m:r>
                            <a:rPr lang="en-US" sz="3600" i="1" kern="0">
                              <a:solidFill>
                                <a:srgbClr val="000000"/>
                              </a:solidFill>
                              <a:latin typeface="Cambria Math" panose="02040503050406030204" pitchFamily="18" charset="0"/>
                              <a:sym typeface="Arial"/>
                            </a:rPr>
                            <m:t>1−</m:t>
                          </m:r>
                          <m:r>
                            <a:rPr lang="en-US" sz="3600" i="1" kern="0">
                              <a:solidFill>
                                <a:srgbClr val="000000"/>
                              </a:solidFill>
                              <a:latin typeface="Cambria Math" panose="02040503050406030204" pitchFamily="18" charset="0"/>
                              <a:sym typeface="Arial"/>
                            </a:rPr>
                            <m:t>𝑥</m:t>
                          </m:r>
                        </m:e>
                      </m:d>
                    </m:oMath>
                  </m:oMathPara>
                </a14:m>
                <a:endParaRPr lang="en-US" sz="3600" kern="0">
                  <a:solidFill>
                    <a:srgbClr val="000000"/>
                  </a:solidFill>
                  <a:latin typeface="Arial"/>
                  <a:cs typeface="Arial"/>
                  <a:sym typeface="Arial"/>
                </a:endParaRPr>
              </a:p>
            </p:txBody>
          </p:sp>
        </mc:Choice>
        <mc:Fallback xmlns="">
          <p:sp>
            <p:nvSpPr>
              <p:cNvPr id="33" name="Rectangle 32"/>
              <p:cNvSpPr>
                <a:spLocks noRot="1" noChangeAspect="1" noMove="1" noResize="1" noEditPoints="1" noAdjustHandles="1" noChangeArrowheads="1" noChangeShapeType="1" noTextEdit="1"/>
              </p:cNvSpPr>
              <p:nvPr/>
            </p:nvSpPr>
            <p:spPr>
              <a:xfrm>
                <a:off x="1652601" y="5524500"/>
                <a:ext cx="7079630" cy="646331"/>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1509421" y="6591300"/>
                <a:ext cx="7365990" cy="646331"/>
              </a:xfrm>
              <a:prstGeom prst="rect">
                <a:avLst/>
              </a:prstGeom>
            </p:spPr>
            <p:txBody>
              <a:bodyPr wrap="square">
                <a:spAutoFit/>
              </a:bodyPr>
              <a:lstStyle/>
              <a:p>
                <a:pPr defTabSz="1828800">
                  <a:buClr>
                    <a:srgbClr val="000000"/>
                  </a:buClr>
                </a:pPr>
                <a14:m>
                  <m:oMathPara xmlns:m="http://schemas.openxmlformats.org/officeDocument/2006/math">
                    <m:oMathParaPr>
                      <m:jc m:val="centerGroup"/>
                    </m:oMathParaPr>
                    <m:oMath xmlns:m="http://schemas.openxmlformats.org/officeDocument/2006/math">
                      <m:r>
                        <a:rPr lang="en-US" sz="3600" b="0" i="1" kern="0" smtClean="0">
                          <a:solidFill>
                            <a:srgbClr val="000000"/>
                          </a:solidFill>
                          <a:latin typeface="Cambria Math" panose="02040503050406030204" pitchFamily="18" charset="0"/>
                          <a:sym typeface="Arial"/>
                        </a:rPr>
                        <m:t>10</m:t>
                      </m:r>
                      <m:r>
                        <a:rPr lang="en-US" sz="3600" i="1" kern="0">
                          <a:solidFill>
                            <a:srgbClr val="000000"/>
                          </a:solidFill>
                          <a:latin typeface="Cambria Math" panose="02040503050406030204" pitchFamily="18" charset="0"/>
                          <a:sym typeface="Arial"/>
                        </a:rPr>
                        <m:t>𝑥</m:t>
                      </m:r>
                      <m:r>
                        <a:rPr lang="en-US" sz="3600" b="0" i="1" kern="0" smtClean="0">
                          <a:solidFill>
                            <a:srgbClr val="000000"/>
                          </a:solidFill>
                          <a:latin typeface="Cambria Math" panose="02040503050406030204" pitchFamily="18" charset="0"/>
                          <a:sym typeface="Arial"/>
                        </a:rPr>
                        <m:t>−20−15</m:t>
                      </m:r>
                      <m:r>
                        <a:rPr lang="en-US" sz="3600" b="0" i="1" kern="0" smtClean="0">
                          <a:solidFill>
                            <a:srgbClr val="000000"/>
                          </a:solidFill>
                          <a:latin typeface="Cambria Math" panose="02040503050406030204" pitchFamily="18" charset="0"/>
                          <a:sym typeface="Arial"/>
                        </a:rPr>
                        <m:t>𝑥</m:t>
                      </m:r>
                      <m:r>
                        <a:rPr lang="en-US" sz="3600" b="0" i="1" kern="0" smtClean="0">
                          <a:solidFill>
                            <a:srgbClr val="000000"/>
                          </a:solidFill>
                          <a:latin typeface="Cambria Math" panose="02040503050406030204" pitchFamily="18" charset="0"/>
                          <a:sym typeface="Arial"/>
                        </a:rPr>
                        <m:t>+15=6−6</m:t>
                      </m:r>
                      <m:r>
                        <a:rPr lang="en-US" sz="3600" b="0" i="1" kern="0" smtClean="0">
                          <a:solidFill>
                            <a:srgbClr val="000000"/>
                          </a:solidFill>
                          <a:latin typeface="Cambria Math" panose="02040503050406030204" pitchFamily="18" charset="0"/>
                          <a:sym typeface="Arial"/>
                        </a:rPr>
                        <m:t>𝑥</m:t>
                      </m:r>
                    </m:oMath>
                  </m:oMathPara>
                </a14:m>
                <a:endParaRPr lang="en-US" sz="3600" kern="0">
                  <a:solidFill>
                    <a:srgbClr val="000000"/>
                  </a:solidFill>
                  <a:latin typeface="Arial"/>
                  <a:cs typeface="Arial"/>
                  <a:sym typeface="Arial"/>
                </a:endParaRPr>
              </a:p>
            </p:txBody>
          </p:sp>
        </mc:Choice>
        <mc:Fallback xmlns="">
          <p:sp>
            <p:nvSpPr>
              <p:cNvPr id="34" name="Rectangle 33"/>
              <p:cNvSpPr>
                <a:spLocks noRot="1" noChangeAspect="1" noMove="1" noResize="1" noEditPoints="1" noAdjustHandles="1" noChangeArrowheads="1" noChangeShapeType="1" noTextEdit="1"/>
              </p:cNvSpPr>
              <p:nvPr/>
            </p:nvSpPr>
            <p:spPr>
              <a:xfrm>
                <a:off x="1509421" y="6591300"/>
                <a:ext cx="7365990" cy="646331"/>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1500289" y="7581900"/>
                <a:ext cx="7365990" cy="646331"/>
              </a:xfrm>
              <a:prstGeom prst="rect">
                <a:avLst/>
              </a:prstGeom>
            </p:spPr>
            <p:txBody>
              <a:bodyPr wrap="square">
                <a:spAutoFit/>
              </a:bodyPr>
              <a:lstStyle/>
              <a:p>
                <a:pPr defTabSz="1828800">
                  <a:buClr>
                    <a:srgbClr val="000000"/>
                  </a:buClr>
                </a:pPr>
                <a14:m>
                  <m:oMathPara xmlns:m="http://schemas.openxmlformats.org/officeDocument/2006/math">
                    <m:oMathParaPr>
                      <m:jc m:val="centerGroup"/>
                    </m:oMathParaPr>
                    <m:oMath xmlns:m="http://schemas.openxmlformats.org/officeDocument/2006/math">
                      <m:r>
                        <a:rPr lang="en-US" sz="3600" b="0" i="1" kern="0" smtClean="0">
                          <a:solidFill>
                            <a:srgbClr val="000000"/>
                          </a:solidFill>
                          <a:latin typeface="Cambria Math" panose="02040503050406030204" pitchFamily="18" charset="0"/>
                          <a:sym typeface="Arial"/>
                        </a:rPr>
                        <m:t>10</m:t>
                      </m:r>
                      <m:r>
                        <a:rPr lang="en-US" sz="3600" i="1" kern="0">
                          <a:solidFill>
                            <a:srgbClr val="000000"/>
                          </a:solidFill>
                          <a:latin typeface="Cambria Math" panose="02040503050406030204" pitchFamily="18" charset="0"/>
                          <a:sym typeface="Arial"/>
                        </a:rPr>
                        <m:t>𝑥</m:t>
                      </m:r>
                      <m:r>
                        <a:rPr lang="en-US" sz="3600" b="0" i="1" kern="0" smtClean="0">
                          <a:solidFill>
                            <a:srgbClr val="000000"/>
                          </a:solidFill>
                          <a:latin typeface="Cambria Math" panose="02040503050406030204" pitchFamily="18" charset="0"/>
                          <a:sym typeface="Arial"/>
                        </a:rPr>
                        <m:t>−15</m:t>
                      </m:r>
                      <m:r>
                        <a:rPr lang="en-US" sz="3600" b="0" i="1" kern="0" smtClean="0">
                          <a:solidFill>
                            <a:srgbClr val="000000"/>
                          </a:solidFill>
                          <a:latin typeface="Cambria Math" panose="02040503050406030204" pitchFamily="18" charset="0"/>
                          <a:sym typeface="Arial"/>
                        </a:rPr>
                        <m:t>𝑥</m:t>
                      </m:r>
                      <m:r>
                        <a:rPr lang="en-US" sz="3600" b="0" i="1" kern="0" smtClean="0">
                          <a:solidFill>
                            <a:srgbClr val="000000"/>
                          </a:solidFill>
                          <a:latin typeface="Cambria Math" panose="02040503050406030204" pitchFamily="18" charset="0"/>
                          <a:sym typeface="Arial"/>
                        </a:rPr>
                        <m:t>+6</m:t>
                      </m:r>
                      <m:r>
                        <a:rPr lang="en-US" sz="3600" i="1" ker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=6+20−15</m:t>
                      </m:r>
                    </m:oMath>
                  </m:oMathPara>
                </a14:m>
                <a:endParaRPr lang="en-US" sz="3600" kern="0">
                  <a:solidFill>
                    <a:srgbClr val="000000"/>
                  </a:solidFill>
                  <a:latin typeface="Arial"/>
                  <a:cs typeface="Arial"/>
                  <a:sym typeface="Arial"/>
                </a:endParaRPr>
              </a:p>
            </p:txBody>
          </p:sp>
        </mc:Choice>
        <mc:Fallback xmlns="">
          <p:sp>
            <p:nvSpPr>
              <p:cNvPr id="35" name="Rectangle 34"/>
              <p:cNvSpPr>
                <a:spLocks noRot="1" noChangeAspect="1" noMove="1" noResize="1" noEditPoints="1" noAdjustHandles="1" noChangeArrowheads="1" noChangeShapeType="1" noTextEdit="1"/>
              </p:cNvSpPr>
              <p:nvPr/>
            </p:nvSpPr>
            <p:spPr>
              <a:xfrm>
                <a:off x="1500289" y="7581900"/>
                <a:ext cx="7365990" cy="646331"/>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2002465" y="8496300"/>
                <a:ext cx="7365990" cy="646331"/>
              </a:xfrm>
              <a:prstGeom prst="rect">
                <a:avLst/>
              </a:prstGeom>
            </p:spPr>
            <p:txBody>
              <a:bodyPr wrap="square">
                <a:spAutoFit/>
              </a:bodyPr>
              <a:lstStyle/>
              <a:p>
                <a:pPr defTabSz="1828800">
                  <a:buClr>
                    <a:srgbClr val="000000"/>
                  </a:buClr>
                </a:pPr>
                <a14:m>
                  <m:oMathPara xmlns:m="http://schemas.openxmlformats.org/officeDocument/2006/math">
                    <m:oMathParaPr>
                      <m:jc m:val="centerGroup"/>
                    </m:oMathParaPr>
                    <m:oMath xmlns:m="http://schemas.openxmlformats.org/officeDocument/2006/math">
                      <m:r>
                        <a:rPr lang="en-US" sz="3600" b="0" i="1" kern="0" smtClea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m:t>
                      </m:r>
                      <m:r>
                        <a:rPr lang="en-US" sz="3600" b="0" i="1" kern="0" smtClean="0">
                          <a:solidFill>
                            <a:srgbClr val="000000"/>
                          </a:solidFill>
                          <a:latin typeface="Cambria Math" panose="02040503050406030204" pitchFamily="18" charset="0"/>
                          <a:sym typeface="Arial"/>
                        </a:rPr>
                        <m:t>11</m:t>
                      </m:r>
                    </m:oMath>
                  </m:oMathPara>
                </a14:m>
                <a:endParaRPr lang="en-US" sz="3600" kern="0">
                  <a:solidFill>
                    <a:srgbClr val="000000"/>
                  </a:solidFill>
                  <a:latin typeface="Arial"/>
                  <a:cs typeface="Arial"/>
                  <a:sym typeface="Arial"/>
                </a:endParaRPr>
              </a:p>
            </p:txBody>
          </p:sp>
        </mc:Choice>
        <mc:Fallback xmlns="">
          <p:sp>
            <p:nvSpPr>
              <p:cNvPr id="36" name="Rectangle 35"/>
              <p:cNvSpPr>
                <a:spLocks noRot="1" noChangeAspect="1" noMove="1" noResize="1" noEditPoints="1" noAdjustHandles="1" noChangeArrowheads="1" noChangeShapeType="1" noTextEdit="1"/>
              </p:cNvSpPr>
              <p:nvPr/>
            </p:nvSpPr>
            <p:spPr>
              <a:xfrm>
                <a:off x="2002465" y="8496300"/>
                <a:ext cx="7365990" cy="646331"/>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1356196" y="9182100"/>
                <a:ext cx="11451725" cy="820674"/>
              </a:xfrm>
              <a:prstGeom prst="rect">
                <a:avLst/>
              </a:prstGeom>
            </p:spPr>
            <p:txBody>
              <a:bodyPr wrap="none">
                <a:spAutoFit/>
              </a:bodyPr>
              <a:lstStyle/>
              <a:p>
                <a:pPr algn="just" defTabSz="1828800">
                  <a:lnSpc>
                    <a:spcPct val="150000"/>
                  </a:lnSpc>
                  <a:spcBef>
                    <a:spcPts val="1200"/>
                  </a:spcBef>
                  <a:spcAft>
                    <a:spcPts val="1200"/>
                  </a:spcAft>
                  <a:buClr>
                    <a:srgbClr val="000000"/>
                  </a:buClr>
                </a:pPr>
                <a:r>
                  <a:rPr lang="en-US" sz="3600" kern="0" dirty="0">
                    <a:solidFill>
                      <a:srgbClr val="000000"/>
                    </a:solidFill>
                    <a:latin typeface="Arial"/>
                    <a:ea typeface="Dotum" panose="020B0600000101010101" pitchFamily="34" charset="-127"/>
                    <a:cs typeface="Times New Roman" panose="02020603050405020304" pitchFamily="18" charset="0"/>
                    <a:sym typeface="Arial"/>
                  </a:rPr>
                  <a:t>Vậy phương trình đã cho có nghiệm duy nhất là </a:t>
                </a:r>
                <a14:m>
                  <m:oMath xmlns:m="http://schemas.openxmlformats.org/officeDocument/2006/math">
                    <m:r>
                      <a:rPr lang="en-US" sz="3600" i="1" ker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=11</m:t>
                    </m:r>
                  </m:oMath>
                </a14:m>
                <a:endParaRPr lang="en-US" sz="3600" kern="0" dirty="0">
                  <a:solidFill>
                    <a:srgbClr val="000000"/>
                  </a:solidFill>
                  <a:latin typeface="Arial"/>
                  <a:cs typeface="Arial"/>
                  <a:sym typeface="Arial"/>
                </a:endParaRPr>
              </a:p>
            </p:txBody>
          </p:sp>
        </mc:Choice>
        <mc:Fallback xmlns="">
          <p:sp>
            <p:nvSpPr>
              <p:cNvPr id="38" name="Rectangle 37"/>
              <p:cNvSpPr>
                <a:spLocks noRot="1" noChangeAspect="1" noMove="1" noResize="1" noEditPoints="1" noAdjustHandles="1" noChangeArrowheads="1" noChangeShapeType="1" noTextEdit="1"/>
              </p:cNvSpPr>
              <p:nvPr/>
            </p:nvSpPr>
            <p:spPr>
              <a:xfrm>
                <a:off x="1356196" y="9182100"/>
                <a:ext cx="11451725" cy="820674"/>
              </a:xfrm>
              <a:prstGeom prst="rect">
                <a:avLst/>
              </a:prstGeom>
              <a:blipFill>
                <a:blip r:embed="rId15"/>
                <a:stretch>
                  <a:fillRect l="-1597" b="-26667"/>
                </a:stretch>
              </a:blipFill>
            </p:spPr>
            <p:txBody>
              <a:bodyPr/>
              <a:lstStyle/>
              <a:p>
                <a:r>
                  <a:rPr lang="en-US">
                    <a:noFill/>
                  </a:rPr>
                  <a:t> </a:t>
                </a:r>
              </a:p>
            </p:txBody>
          </p:sp>
        </mc:Fallback>
      </mc:AlternateContent>
      <p:grpSp>
        <p:nvGrpSpPr>
          <p:cNvPr id="40" name="Group 39"/>
          <p:cNvGrpSpPr/>
          <p:nvPr/>
        </p:nvGrpSpPr>
        <p:grpSpPr>
          <a:xfrm>
            <a:off x="9305084" y="4406325"/>
            <a:ext cx="8449516" cy="584776"/>
            <a:chOff x="4951760" y="1630827"/>
            <a:chExt cx="4224758" cy="292388"/>
          </a:xfrm>
        </p:grpSpPr>
        <p:sp>
          <p:nvSpPr>
            <p:cNvPr id="41" name="TextBox 40"/>
            <p:cNvSpPr txBox="1"/>
            <p:nvPr/>
          </p:nvSpPr>
          <p:spPr>
            <a:xfrm>
              <a:off x="5466437" y="1630827"/>
              <a:ext cx="3710081" cy="292388"/>
            </a:xfrm>
            <a:prstGeom prst="rect">
              <a:avLst/>
            </a:prstGeom>
            <a:noFill/>
          </p:spPr>
          <p:txBody>
            <a:bodyPr wrap="square" rtlCol="0">
              <a:spAutoFit/>
            </a:bodyPr>
            <a:lstStyle/>
            <a:p>
              <a:pPr defTabSz="1828800">
                <a:buClr>
                  <a:srgbClr val="000000"/>
                </a:buClr>
              </a:pPr>
              <a:r>
                <a:rPr lang="en-US" sz="3200" kern="0">
                  <a:solidFill>
                    <a:schemeClr val="accent1"/>
                  </a:solidFill>
                  <a:latin typeface="Arial"/>
                  <a:cs typeface="Arial"/>
                  <a:sym typeface="Arial"/>
                </a:rPr>
                <a:t>Quy đồng mẫu hai vế</a:t>
              </a:r>
            </a:p>
          </p:txBody>
        </p:sp>
        <p:cxnSp>
          <p:nvCxnSpPr>
            <p:cNvPr id="42" name="Straight Arrow Connector 41"/>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43" name="Group 42"/>
          <p:cNvGrpSpPr/>
          <p:nvPr/>
        </p:nvGrpSpPr>
        <p:grpSpPr>
          <a:xfrm>
            <a:off x="9336982" y="5536371"/>
            <a:ext cx="9179618" cy="584776"/>
            <a:chOff x="4951760" y="1616641"/>
            <a:chExt cx="4589809" cy="292388"/>
          </a:xfrm>
        </p:grpSpPr>
        <p:sp>
          <p:nvSpPr>
            <p:cNvPr id="44" name="TextBox 43"/>
            <p:cNvSpPr txBox="1"/>
            <p:nvPr/>
          </p:nvSpPr>
          <p:spPr>
            <a:xfrm>
              <a:off x="5447440" y="1616641"/>
              <a:ext cx="4094129" cy="292388"/>
            </a:xfrm>
            <a:prstGeom prst="rect">
              <a:avLst/>
            </a:prstGeom>
            <a:noFill/>
          </p:spPr>
          <p:txBody>
            <a:bodyPr wrap="square" rtlCol="0">
              <a:spAutoFit/>
            </a:bodyPr>
            <a:lstStyle/>
            <a:p>
              <a:pPr defTabSz="1828800">
                <a:buClr>
                  <a:srgbClr val="000000"/>
                </a:buClr>
              </a:pPr>
              <a:r>
                <a:rPr lang="en-US" sz="3200" kern="0">
                  <a:solidFill>
                    <a:schemeClr val="accent1"/>
                  </a:solidFill>
                  <a:latin typeface="Arial"/>
                  <a:cs typeface="Arial"/>
                  <a:sym typeface="Arial"/>
                </a:rPr>
                <a:t>Nhân hai vế với 30 để khử mẫu</a:t>
              </a:r>
            </a:p>
          </p:txBody>
        </p:sp>
        <p:cxnSp>
          <p:nvCxnSpPr>
            <p:cNvPr id="45" name="Straight Arrow Connector 44"/>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46" name="Group 45"/>
          <p:cNvGrpSpPr/>
          <p:nvPr/>
        </p:nvGrpSpPr>
        <p:grpSpPr>
          <a:xfrm>
            <a:off x="9340102" y="6651349"/>
            <a:ext cx="8878256" cy="584776"/>
            <a:chOff x="4951760" y="1616641"/>
            <a:chExt cx="4439128" cy="292388"/>
          </a:xfrm>
        </p:grpSpPr>
        <p:sp>
          <p:nvSpPr>
            <p:cNvPr id="47" name="TextBox 46"/>
            <p:cNvSpPr txBox="1"/>
            <p:nvPr/>
          </p:nvSpPr>
          <p:spPr>
            <a:xfrm>
              <a:off x="5433919" y="1616641"/>
              <a:ext cx="3956969" cy="292388"/>
            </a:xfrm>
            <a:prstGeom prst="rect">
              <a:avLst/>
            </a:prstGeom>
            <a:noFill/>
          </p:spPr>
          <p:txBody>
            <a:bodyPr wrap="square" rtlCol="0">
              <a:spAutoFit/>
            </a:bodyPr>
            <a:lstStyle/>
            <a:p>
              <a:pPr defTabSz="1828800">
                <a:buClr>
                  <a:srgbClr val="000000"/>
                </a:buClr>
              </a:pPr>
              <a:r>
                <a:rPr lang="en-US" sz="3200" kern="0">
                  <a:solidFill>
                    <a:schemeClr val="accent1"/>
                  </a:solidFill>
                  <a:latin typeface="Arial"/>
                  <a:cs typeface="Arial"/>
                  <a:sym typeface="Arial"/>
                </a:rPr>
                <a:t>Thực hiện phép tính để bỏ dấu ngoặc</a:t>
              </a:r>
            </a:p>
          </p:txBody>
        </p:sp>
        <p:cxnSp>
          <p:nvCxnSpPr>
            <p:cNvPr id="48" name="Straight Arrow Connector 47"/>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49" name="Group 48"/>
          <p:cNvGrpSpPr/>
          <p:nvPr/>
        </p:nvGrpSpPr>
        <p:grpSpPr>
          <a:xfrm>
            <a:off x="9338930" y="7380637"/>
            <a:ext cx="8945582" cy="1077218"/>
            <a:chOff x="4951760" y="1493530"/>
            <a:chExt cx="4472791" cy="538609"/>
          </a:xfrm>
        </p:grpSpPr>
        <p:sp>
          <p:nvSpPr>
            <p:cNvPr id="50" name="TextBox 49"/>
            <p:cNvSpPr txBox="1"/>
            <p:nvPr/>
          </p:nvSpPr>
          <p:spPr>
            <a:xfrm>
              <a:off x="5467582" y="1493530"/>
              <a:ext cx="3956969" cy="538609"/>
            </a:xfrm>
            <a:prstGeom prst="rect">
              <a:avLst/>
            </a:prstGeom>
            <a:noFill/>
          </p:spPr>
          <p:txBody>
            <a:bodyPr wrap="square" rtlCol="0">
              <a:spAutoFit/>
            </a:bodyPr>
            <a:lstStyle/>
            <a:p>
              <a:pPr defTabSz="1828800">
                <a:buClr>
                  <a:srgbClr val="000000"/>
                </a:buClr>
              </a:pPr>
              <a:r>
                <a:rPr lang="en-US" sz="3200" kern="0">
                  <a:solidFill>
                    <a:schemeClr val="accent1"/>
                  </a:solidFill>
                  <a:latin typeface="Arial"/>
                  <a:cs typeface="Arial"/>
                  <a:sym typeface="Arial"/>
                </a:rPr>
                <a:t>Chuyển các hạng tử chứa x sang vế trái, các hạng tử không chứa x sang vế phải</a:t>
              </a:r>
            </a:p>
          </p:txBody>
        </p:sp>
        <p:cxnSp>
          <p:nvCxnSpPr>
            <p:cNvPr id="51" name="Straight Arrow Connector 50"/>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anim calcmode="lin" valueType="num">
                                      <p:cBhvr>
                                        <p:cTn id="21" dur="500" fill="hold"/>
                                        <p:tgtEl>
                                          <p:spTgt spid="32"/>
                                        </p:tgtEl>
                                        <p:attrNameLst>
                                          <p:attrName>ppt_x</p:attrName>
                                        </p:attrNameLst>
                                      </p:cBhvr>
                                      <p:tavLst>
                                        <p:tav tm="0">
                                          <p:val>
                                            <p:strVal val="#ppt_x"/>
                                          </p:val>
                                        </p:tav>
                                        <p:tav tm="100000">
                                          <p:val>
                                            <p:strVal val="#ppt_x"/>
                                          </p:val>
                                        </p:tav>
                                      </p:tavLst>
                                    </p:anim>
                                    <p:anim calcmode="lin" valueType="num">
                                      <p:cBhvr>
                                        <p:cTn id="22" dur="500" fill="hold"/>
                                        <p:tgtEl>
                                          <p:spTgt spid="3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anim calcmode="lin" valueType="num">
                                      <p:cBhvr>
                                        <p:cTn id="26" dur="500" fill="hold"/>
                                        <p:tgtEl>
                                          <p:spTgt spid="33"/>
                                        </p:tgtEl>
                                        <p:attrNameLst>
                                          <p:attrName>ppt_x</p:attrName>
                                        </p:attrNameLst>
                                      </p:cBhvr>
                                      <p:tavLst>
                                        <p:tav tm="0">
                                          <p:val>
                                            <p:strVal val="#ppt_x"/>
                                          </p:val>
                                        </p:tav>
                                        <p:tav tm="100000">
                                          <p:val>
                                            <p:strVal val="#ppt_x"/>
                                          </p:val>
                                        </p:tav>
                                      </p:tavLst>
                                    </p:anim>
                                    <p:anim calcmode="lin" valueType="num">
                                      <p:cBhvr>
                                        <p:cTn id="27" dur="500" fill="hold"/>
                                        <p:tgtEl>
                                          <p:spTgt spid="3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anim calcmode="lin" valueType="num">
                                      <p:cBhvr>
                                        <p:cTn id="31" dur="500" fill="hold"/>
                                        <p:tgtEl>
                                          <p:spTgt spid="34"/>
                                        </p:tgtEl>
                                        <p:attrNameLst>
                                          <p:attrName>ppt_x</p:attrName>
                                        </p:attrNameLst>
                                      </p:cBhvr>
                                      <p:tavLst>
                                        <p:tav tm="0">
                                          <p:val>
                                            <p:strVal val="#ppt_x"/>
                                          </p:val>
                                        </p:tav>
                                        <p:tav tm="100000">
                                          <p:val>
                                            <p:strVal val="#ppt_x"/>
                                          </p:val>
                                        </p:tav>
                                      </p:tavLst>
                                    </p:anim>
                                    <p:anim calcmode="lin" valueType="num">
                                      <p:cBhvr>
                                        <p:cTn id="32" dur="500" fill="hold"/>
                                        <p:tgtEl>
                                          <p:spTgt spid="3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anim calcmode="lin" valueType="num">
                                      <p:cBhvr>
                                        <p:cTn id="36" dur="500" fill="hold"/>
                                        <p:tgtEl>
                                          <p:spTgt spid="35"/>
                                        </p:tgtEl>
                                        <p:attrNameLst>
                                          <p:attrName>ppt_x</p:attrName>
                                        </p:attrNameLst>
                                      </p:cBhvr>
                                      <p:tavLst>
                                        <p:tav tm="0">
                                          <p:val>
                                            <p:strVal val="#ppt_x"/>
                                          </p:val>
                                        </p:tav>
                                        <p:tav tm="100000">
                                          <p:val>
                                            <p:strVal val="#ppt_x"/>
                                          </p:val>
                                        </p:tav>
                                      </p:tavLst>
                                    </p:anim>
                                    <p:anim calcmode="lin" valueType="num">
                                      <p:cBhvr>
                                        <p:cTn id="37" dur="500" fill="hold"/>
                                        <p:tgtEl>
                                          <p:spTgt spid="3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anim calcmode="lin" valueType="num">
                                      <p:cBhvr>
                                        <p:cTn id="41" dur="500" fill="hold"/>
                                        <p:tgtEl>
                                          <p:spTgt spid="36"/>
                                        </p:tgtEl>
                                        <p:attrNameLst>
                                          <p:attrName>ppt_x</p:attrName>
                                        </p:attrNameLst>
                                      </p:cBhvr>
                                      <p:tavLst>
                                        <p:tav tm="0">
                                          <p:val>
                                            <p:strVal val="#ppt_x"/>
                                          </p:val>
                                        </p:tav>
                                        <p:tav tm="100000">
                                          <p:val>
                                            <p:strVal val="#ppt_x"/>
                                          </p:val>
                                        </p:tav>
                                      </p:tavLst>
                                    </p:anim>
                                    <p:anim calcmode="lin" valueType="num">
                                      <p:cBhvr>
                                        <p:cTn id="42" dur="500" fill="hold"/>
                                        <p:tgtEl>
                                          <p:spTgt spid="3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anim calcmode="lin" valueType="num">
                                      <p:cBhvr>
                                        <p:cTn id="46" dur="500" fill="hold"/>
                                        <p:tgtEl>
                                          <p:spTgt spid="9"/>
                                        </p:tgtEl>
                                        <p:attrNameLst>
                                          <p:attrName>ppt_x</p:attrName>
                                        </p:attrNameLst>
                                      </p:cBhvr>
                                      <p:tavLst>
                                        <p:tav tm="0">
                                          <p:val>
                                            <p:strVal val="#ppt_x"/>
                                          </p:val>
                                        </p:tav>
                                        <p:tav tm="100000">
                                          <p:val>
                                            <p:strVal val="#ppt_x"/>
                                          </p:val>
                                        </p:tav>
                                      </p:tavLst>
                                    </p:anim>
                                    <p:anim calcmode="lin" valueType="num">
                                      <p:cBhvr>
                                        <p:cTn id="47"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down)">
                                      <p:cBhvr>
                                        <p:cTn id="52" dur="500"/>
                                        <p:tgtEl>
                                          <p:spTgt spid="4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ipe(left)">
                                      <p:cBhvr>
                                        <p:cTn id="57" dur="5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wipe(right)">
                                      <p:cBhvr>
                                        <p:cTn id="62" dur="500"/>
                                        <p:tgtEl>
                                          <p:spTgt spid="4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down)">
                                      <p:cBhvr>
                                        <p:cTn id="67" dur="500"/>
                                        <p:tgtEl>
                                          <p:spTgt spid="49"/>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randombar(horizontal)">
                                      <p:cBhvr>
                                        <p:cTn id="7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32" grpId="0"/>
      <p:bldP spid="33" grpId="0"/>
      <p:bldP spid="34" grpId="0"/>
      <p:bldP spid="35" grpId="0"/>
      <p:bldP spid="36" grpId="0"/>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14" name="Oval Callout 13"/>
          <p:cNvSpPr/>
          <p:nvPr/>
        </p:nvSpPr>
        <p:spPr>
          <a:xfrm>
            <a:off x="8327824" y="3736112"/>
            <a:ext cx="1683043" cy="87398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a:solidFill>
                  <a:prstClr val="black"/>
                </a:solidFill>
              </a:rPr>
              <a:t>Giải</a:t>
            </a:r>
            <a:endParaRPr lang="en-US" sz="3600" b="1" dirty="0">
              <a:solidFill>
                <a:prstClr val="black"/>
              </a:solidFill>
            </a:endParaRPr>
          </a:p>
        </p:txBody>
      </p:sp>
      <p:pic>
        <p:nvPicPr>
          <p:cNvPr id="23" name="Picture 7">
            <a:extLst>
              <a:ext uri="{FF2B5EF4-FFF2-40B4-BE49-F238E27FC236}">
                <a16:creationId xmlns:a16="http://schemas.microsoft.com/office/drawing/2014/main" id="{523BA23B-7AFB-47AA-AB1E-926708BC6C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89175" flipH="1" flipV="1">
            <a:off x="17244498" y="9218044"/>
            <a:ext cx="1208046" cy="1144623"/>
          </a:xfrm>
          <a:prstGeom prst="rect">
            <a:avLst/>
          </a:prstGeom>
        </p:spPr>
      </p:pic>
      <p:sp>
        <p:nvSpPr>
          <p:cNvPr id="31" name="TextBox 30"/>
          <p:cNvSpPr txBox="1"/>
          <p:nvPr/>
        </p:nvSpPr>
        <p:spPr>
          <a:xfrm>
            <a:off x="490171" y="38100"/>
            <a:ext cx="17358350" cy="3462486"/>
          </a:xfrm>
          <a:prstGeom prst="rect">
            <a:avLst/>
          </a:prstGeom>
          <a:noFill/>
        </p:spPr>
        <p:txBody>
          <a:bodyPr wrap="square" rtlCol="0">
            <a:spAutoFit/>
          </a:bodyPr>
          <a:lstStyle/>
          <a:p>
            <a:pPr lvl="0" algn="just">
              <a:lnSpc>
                <a:spcPct val="150000"/>
              </a:lnSpc>
              <a:spcAft>
                <a:spcPts val="800"/>
              </a:spcAft>
            </a:pPr>
            <a:r>
              <a:rPr lang="nl-NL" sz="3800" b="1" dirty="0">
                <a:solidFill>
                  <a:srgbClr val="C00000"/>
                </a:solidFill>
                <a:latin typeface="Arial" panose="020B0604020202020204" pitchFamily="34" charset="0"/>
                <a:ea typeface="Times New Roman" panose="02020603050405020304" pitchFamily="18" charset="0"/>
                <a:cs typeface="Arial" panose="020B0604020202020204" pitchFamily="34" charset="0"/>
              </a:rPr>
              <a:t>Ví dụ 2:</a:t>
            </a:r>
            <a:r>
              <a:rPr lang="en-US" sz="38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3600" dirty="0">
                <a:cs typeface="Arial" panose="020B0604020202020204" pitchFamily="34" charset="0"/>
              </a:rPr>
              <a:t>Một công ty cho thuê ô tô (có lái xe) tính phí cố định là 900 nghìn đồng một ngày và 10 nghìn đồng cho mỗi kilômét di chuyển. Bác Hưng thuê một chiếc ô tô trong hai ngày và phải trả 4,5 triệu đồng. Tính quãng đường mà bác Hưng đã di chuyển trên chiếc ô tô này trong hai ngày đó.</a:t>
            </a:r>
          </a:p>
        </p:txBody>
      </p:sp>
      <p:pic>
        <p:nvPicPr>
          <p:cNvPr id="6" name="Picture 5"/>
          <p:cNvPicPr>
            <a:picLocks noChangeAspect="1"/>
          </p:cNvPicPr>
          <p:nvPr/>
        </p:nvPicPr>
        <p:blipFill>
          <a:blip r:embed="rId4"/>
          <a:stretch>
            <a:fillRect/>
          </a:stretch>
        </p:blipFill>
        <p:spPr>
          <a:xfrm>
            <a:off x="16816414" y="3165676"/>
            <a:ext cx="1501712" cy="1486744"/>
          </a:xfrm>
          <a:prstGeom prst="rect">
            <a:avLst/>
          </a:prstGeom>
        </p:spPr>
      </p:pic>
      <p:sp>
        <p:nvSpPr>
          <p:cNvPr id="2" name="Rectangle 1"/>
          <p:cNvSpPr/>
          <p:nvPr/>
        </p:nvSpPr>
        <p:spPr>
          <a:xfrm>
            <a:off x="490171" y="4838700"/>
            <a:ext cx="17358350" cy="5334794"/>
          </a:xfrm>
          <a:prstGeom prst="rect">
            <a:avLst/>
          </a:prstGeom>
        </p:spPr>
        <p:txBody>
          <a:bodyPr wrap="square">
            <a:spAutoFit/>
          </a:bodyPr>
          <a:lstStyle/>
          <a:p>
            <a:pPr algn="just">
              <a:lnSpc>
                <a:spcPct val="150000"/>
              </a:lnSpc>
              <a:spcAft>
                <a:spcPts val="500"/>
              </a:spcAft>
            </a:pPr>
            <a:r>
              <a:rPr lang="vi-VN" sz="3600" dirty="0"/>
              <a:t>Đổi 4,5 triệu đồng = 4 500 nghìn đồng.</a:t>
            </a:r>
          </a:p>
          <a:p>
            <a:pPr algn="just">
              <a:lnSpc>
                <a:spcPct val="150000"/>
              </a:lnSpc>
              <a:spcAft>
                <a:spcPts val="500"/>
              </a:spcAft>
            </a:pPr>
            <a:r>
              <a:rPr lang="vi-VN" sz="3600" dirty="0"/>
              <a:t>Gọi x (km) là quãng đường mà bác Hưng đã di chuyển trên chiếc ô tô trong hai ngày </a:t>
            </a:r>
            <a:endParaRPr lang="en-US" sz="3600" dirty="0"/>
          </a:p>
          <a:p>
            <a:pPr algn="just">
              <a:lnSpc>
                <a:spcPct val="150000"/>
              </a:lnSpc>
              <a:spcAft>
                <a:spcPts val="500"/>
              </a:spcAft>
            </a:pPr>
            <a:r>
              <a:rPr lang="vi-VN" sz="3600" dirty="0"/>
              <a:t>Điều kiện: x &gt; 0.</a:t>
            </a:r>
          </a:p>
          <a:p>
            <a:pPr algn="just">
              <a:lnSpc>
                <a:spcPct val="150000"/>
              </a:lnSpc>
              <a:spcAft>
                <a:spcPts val="500"/>
              </a:spcAft>
            </a:pPr>
            <a:r>
              <a:rPr lang="vi-VN" sz="3600" dirty="0"/>
              <a:t>Số tiền bác Hưng phải trả khi di chuyển x kilômét là 10x (nghìn đồng).</a:t>
            </a:r>
          </a:p>
          <a:p>
            <a:pPr algn="just">
              <a:lnSpc>
                <a:spcPct val="150000"/>
              </a:lnSpc>
              <a:spcAft>
                <a:spcPts val="500"/>
              </a:spcAft>
            </a:pPr>
            <a:r>
              <a:rPr lang="vi-VN" sz="3600" dirty="0"/>
              <a:t>Số tiền phí cố định mà bác Hưng phải trả cho 2 ngày thuê xe là </a:t>
            </a:r>
            <a:endParaRPr lang="en-US" sz="3600" dirty="0"/>
          </a:p>
          <a:p>
            <a:pPr algn="ctr">
              <a:lnSpc>
                <a:spcPct val="150000"/>
              </a:lnSpc>
              <a:spcAft>
                <a:spcPts val="500"/>
              </a:spcAft>
            </a:pPr>
            <a:r>
              <a:rPr lang="vi-VN" sz="3600" dirty="0"/>
              <a:t>900 </a:t>
            </a:r>
            <a:r>
              <a:rPr lang="en-US" sz="3600" dirty="0"/>
              <a:t>.</a:t>
            </a:r>
            <a:r>
              <a:rPr lang="vi-VN" sz="3600" dirty="0"/>
              <a:t> 2 = 1 800 (nghìn đồng). </a:t>
            </a:r>
            <a:endParaRPr lang="en-US" sz="3600" dirty="0"/>
          </a:p>
        </p:txBody>
      </p:sp>
    </p:spTree>
    <p:extLst>
      <p:ext uri="{BB962C8B-B14F-4D97-AF65-F5344CB8AC3E}">
        <p14:creationId xmlns:p14="http://schemas.microsoft.com/office/powerpoint/2010/main" val="151804745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left)">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fade">
                                      <p:cBhvr>
                                        <p:cTn id="37" dur="500"/>
                                        <p:tgtEl>
                                          <p:spTgt spid="2">
                                            <p:txEl>
                                              <p:pRg st="4" end="4"/>
                                            </p:txEl>
                                          </p:spTgt>
                                        </p:tgtEl>
                                      </p:cBhvr>
                                    </p:animEffect>
                                    <p:anim calcmode="lin" valueType="num">
                                      <p:cBhvr>
                                        <p:cTn id="38"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9" dur="500" fill="hold"/>
                                        <p:tgtEl>
                                          <p:spTgt spid="2">
                                            <p:txEl>
                                              <p:pRg st="4" end="4"/>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500"/>
                                        <p:tgtEl>
                                          <p:spTgt spid="2">
                                            <p:txEl>
                                              <p:pRg st="5" end="5"/>
                                            </p:txEl>
                                          </p:spTgt>
                                        </p:tgtEl>
                                      </p:cBhvr>
                                    </p:animEffect>
                                    <p:anim calcmode="lin" valueType="num">
                                      <p:cBhvr>
                                        <p:cTn id="4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14" name="Oval Callout 13"/>
          <p:cNvSpPr/>
          <p:nvPr/>
        </p:nvSpPr>
        <p:spPr>
          <a:xfrm>
            <a:off x="8327824" y="3736112"/>
            <a:ext cx="1683043" cy="87398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7">
            <a:extLst>
              <a:ext uri="{FF2B5EF4-FFF2-40B4-BE49-F238E27FC236}">
                <a16:creationId xmlns:a16="http://schemas.microsoft.com/office/drawing/2014/main" id="{523BA23B-7AFB-47AA-AB1E-926708BC6C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89175" flipH="1" flipV="1">
            <a:off x="17244498" y="9218044"/>
            <a:ext cx="1208046" cy="1144623"/>
          </a:xfrm>
          <a:prstGeom prst="rect">
            <a:avLst/>
          </a:prstGeom>
        </p:spPr>
      </p:pic>
      <p:sp>
        <p:nvSpPr>
          <p:cNvPr id="31" name="TextBox 30"/>
          <p:cNvSpPr txBox="1"/>
          <p:nvPr/>
        </p:nvSpPr>
        <p:spPr>
          <a:xfrm>
            <a:off x="490171" y="38100"/>
            <a:ext cx="17358350" cy="346248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38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Ví dụ 2:</a:t>
            </a:r>
            <a:r>
              <a:rPr kumimoji="0" lang="en-US" sz="38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Một công ty cho thuê ô tô (có lái xe) tính phí cố định là 900 nghìn đồng một ngày và 10 nghìn đồng cho mỗi kilômét di chuyển. Bác Hưng thuê một chiếc ô tô trong hai ngày và phải trả 4,5 triệu đồng. Tính quãng đường mà bác Hưng đã di chuyển trên chiếc ô tô này trong hai ngày đó.</a:t>
            </a:r>
          </a:p>
        </p:txBody>
      </p:sp>
      <p:pic>
        <p:nvPicPr>
          <p:cNvPr id="6" name="Picture 5"/>
          <p:cNvPicPr>
            <a:picLocks noChangeAspect="1"/>
          </p:cNvPicPr>
          <p:nvPr/>
        </p:nvPicPr>
        <p:blipFill>
          <a:blip r:embed="rId4"/>
          <a:stretch>
            <a:fillRect/>
          </a:stretch>
        </p:blipFill>
        <p:spPr>
          <a:xfrm>
            <a:off x="16816414" y="3165676"/>
            <a:ext cx="1501712" cy="1486744"/>
          </a:xfrm>
          <a:prstGeom prst="rect">
            <a:avLst/>
          </a:prstGeom>
        </p:spPr>
      </p:pic>
      <p:sp>
        <p:nvSpPr>
          <p:cNvPr id="2" name="Rectangle 1"/>
          <p:cNvSpPr/>
          <p:nvPr/>
        </p:nvSpPr>
        <p:spPr>
          <a:xfrm>
            <a:off x="490170" y="4941987"/>
            <a:ext cx="17358350" cy="5078313"/>
          </a:xfrm>
          <a:prstGeom prst="rect">
            <a:avLst/>
          </a:prstGeom>
        </p:spPr>
        <p:txBody>
          <a:bodyPr wrap="square">
            <a:spAutoFit/>
          </a:bodyPr>
          <a:lstStyle/>
          <a:p>
            <a:pPr lvl="0" algn="just">
              <a:lnSpc>
                <a:spcPct val="150000"/>
              </a:lnSpc>
              <a:defRPr/>
            </a:pPr>
            <a:r>
              <a:rPr lang="vi-VN" sz="3600" dirty="0">
                <a:solidFill>
                  <a:prstClr val="black"/>
                </a:solidFill>
              </a:rPr>
              <a:t>Theo đề bài, ta có phương trình: 10x + 1 800 = 4 500.</a:t>
            </a:r>
          </a:p>
          <a:p>
            <a:pPr lvl="0" algn="just">
              <a:lnSpc>
                <a:spcPct val="150000"/>
              </a:lnSpc>
              <a:defRPr/>
            </a:pPr>
            <a:r>
              <a:rPr lang="vi-VN" sz="3600" dirty="0">
                <a:solidFill>
                  <a:prstClr val="black"/>
                </a:solidFill>
              </a:rPr>
              <a:t>Giải phương trình: 10x + 1 800 = 4 500</a:t>
            </a:r>
          </a:p>
          <a:p>
            <a:pPr lvl="0">
              <a:lnSpc>
                <a:spcPct val="150000"/>
              </a:lnSpc>
              <a:defRPr/>
            </a:pPr>
            <a:r>
              <a:rPr lang="en-US" sz="3600" dirty="0">
                <a:solidFill>
                  <a:prstClr val="black"/>
                </a:solidFill>
              </a:rPr>
              <a:t>					</a:t>
            </a:r>
            <a:r>
              <a:rPr lang="en-US" sz="3600" dirty="0">
                <a:solidFill>
                  <a:prstClr val="black"/>
                </a:solidFill>
                <a:latin typeface="Arial" panose="020B0604020202020204" pitchFamily="34" charset="0"/>
                <a:cs typeface="Arial" panose="020B0604020202020204" pitchFamily="34" charset="0"/>
              </a:rPr>
              <a:t>  x</a:t>
            </a:r>
            <a:r>
              <a:rPr lang="vi-VN" sz="3600" dirty="0">
                <a:solidFill>
                  <a:prstClr val="black"/>
                </a:solidFill>
                <a:latin typeface="Arial" panose="020B0604020202020204" pitchFamily="34" charset="0"/>
                <a:cs typeface="Arial" panose="020B0604020202020204" pitchFamily="34" charset="0"/>
              </a:rPr>
              <a:t> + 180 </a:t>
            </a:r>
            <a:r>
              <a:rPr lang="en-US" sz="3600" dirty="0">
                <a:solidFill>
                  <a:prstClr val="black"/>
                </a:solidFill>
                <a:latin typeface="Arial" panose="020B0604020202020204" pitchFamily="34" charset="0"/>
                <a:cs typeface="Arial" panose="020B0604020202020204" pitchFamily="34" charset="0"/>
              </a:rPr>
              <a:t>= </a:t>
            </a:r>
            <a:r>
              <a:rPr lang="vi-VN" sz="3600" dirty="0">
                <a:solidFill>
                  <a:prstClr val="black"/>
                </a:solidFill>
                <a:latin typeface="Arial" panose="020B0604020202020204" pitchFamily="34" charset="0"/>
                <a:cs typeface="Arial" panose="020B0604020202020204" pitchFamily="34" charset="0"/>
              </a:rPr>
              <a:t>450</a:t>
            </a:r>
          </a:p>
          <a:p>
            <a:pPr lvl="0">
              <a:lnSpc>
                <a:spcPct val="150000"/>
              </a:lnSpc>
              <a:defRPr/>
            </a:pPr>
            <a:r>
              <a:rPr lang="en-US" sz="3600" dirty="0">
                <a:solidFill>
                  <a:prstClr val="black"/>
                </a:solidFill>
                <a:latin typeface="Arial" panose="020B0604020202020204" pitchFamily="34" charset="0"/>
                <a:cs typeface="Arial" panose="020B0604020202020204" pitchFamily="34" charset="0"/>
              </a:rPr>
              <a:t>	 				  x</a:t>
            </a:r>
            <a:r>
              <a:rPr lang="vi-VN" sz="3600" dirty="0">
                <a:solidFill>
                  <a:prstClr val="black"/>
                </a:solidFill>
                <a:latin typeface="Arial" panose="020B0604020202020204" pitchFamily="34" charset="0"/>
                <a:cs typeface="Arial" panose="020B0604020202020204" pitchFamily="34" charset="0"/>
              </a:rPr>
              <a:t> = 450</a:t>
            </a:r>
            <a:r>
              <a:rPr lang="en-US" sz="3600" dirty="0">
                <a:solidFill>
                  <a:prstClr val="black"/>
                </a:solidFill>
                <a:latin typeface="Arial" panose="020B0604020202020204" pitchFamily="34" charset="0"/>
                <a:cs typeface="Arial" panose="020B0604020202020204" pitchFamily="34" charset="0"/>
              </a:rPr>
              <a:t> – </a:t>
            </a:r>
            <a:r>
              <a:rPr lang="vi-VN" sz="3600" dirty="0">
                <a:solidFill>
                  <a:prstClr val="black"/>
                </a:solidFill>
                <a:latin typeface="Arial" panose="020B0604020202020204" pitchFamily="34" charset="0"/>
                <a:cs typeface="Arial" panose="020B0604020202020204" pitchFamily="34" charset="0"/>
              </a:rPr>
              <a:t>180</a:t>
            </a:r>
            <a:endParaRPr lang="en-US" sz="3600" dirty="0">
              <a:solidFill>
                <a:prstClr val="black"/>
              </a:solidFill>
              <a:latin typeface="Arial" panose="020B0604020202020204" pitchFamily="34" charset="0"/>
              <a:cs typeface="Arial" panose="020B0604020202020204" pitchFamily="34" charset="0"/>
            </a:endParaRPr>
          </a:p>
          <a:p>
            <a:pPr lvl="0" algn="ctr">
              <a:lnSpc>
                <a:spcPct val="150000"/>
              </a:lnSpc>
              <a:defRPr/>
            </a:pPr>
            <a:r>
              <a:rPr lang="en-US" sz="3600" dirty="0">
                <a:solidFill>
                  <a:prstClr val="black"/>
                </a:solidFill>
                <a:latin typeface="Arial" panose="020B0604020202020204" pitchFamily="34" charset="0"/>
                <a:cs typeface="Arial" panose="020B0604020202020204" pitchFamily="34" charset="0"/>
              </a:rPr>
              <a:t>                          x</a:t>
            </a:r>
            <a:r>
              <a:rPr lang="vi-VN" sz="3600" dirty="0">
                <a:solidFill>
                  <a:prstClr val="black"/>
                </a:solidFill>
                <a:latin typeface="Arial" panose="020B0604020202020204" pitchFamily="34" charset="0"/>
                <a:cs typeface="Arial" panose="020B0604020202020204" pitchFamily="34" charset="0"/>
              </a:rPr>
              <a:t> = 270</a:t>
            </a:r>
            <a:r>
              <a:rPr lang="vi-VN" sz="3600" dirty="0">
                <a:solidFill>
                  <a:prstClr val="black"/>
                </a:solidFill>
              </a:rPr>
              <a:t>.</a:t>
            </a:r>
            <a:r>
              <a:rPr lang="en-US" sz="3600" dirty="0">
                <a:solidFill>
                  <a:prstClr val="black"/>
                </a:solidFill>
              </a:rPr>
              <a:t> </a:t>
            </a:r>
            <a:r>
              <a:rPr lang="en-US" sz="3600" dirty="0">
                <a:solidFill>
                  <a:prstClr val="black"/>
                </a:solidFill>
                <a:latin typeface="Arial" panose="020B0604020202020204" pitchFamily="34" charset="0"/>
                <a:cs typeface="Arial" panose="020B0604020202020204" pitchFamily="34" charset="0"/>
              </a:rPr>
              <a:t>(</a:t>
            </a:r>
            <a:r>
              <a:rPr lang="vi-VN" sz="3600" dirty="0">
                <a:solidFill>
                  <a:prstClr val="black"/>
                </a:solidFill>
              </a:rPr>
              <a:t>Giá trị này của x thoả mãn điều kiện của ẩn</a:t>
            </a:r>
            <a:r>
              <a:rPr lang="en-US" sz="3600" dirty="0">
                <a:solidFill>
                  <a:prstClr val="black"/>
                </a:solidFill>
              </a:rPr>
              <a:t>)</a:t>
            </a:r>
            <a:endParaRPr lang="vi-VN" sz="3600" dirty="0">
              <a:solidFill>
                <a:prstClr val="black"/>
              </a:solidFill>
            </a:endParaRPr>
          </a:p>
          <a:p>
            <a:pPr lvl="0" algn="just">
              <a:lnSpc>
                <a:spcPct val="150000"/>
              </a:lnSpc>
              <a:defRPr/>
            </a:pPr>
            <a:r>
              <a:rPr lang="vi-VN" sz="3600" dirty="0">
                <a:solidFill>
                  <a:prstClr val="black"/>
                </a:solidFill>
              </a:rPr>
              <a:t>Vậy trong hai ngày đó, bác Hưng đã di chuyển quãng đường dài 270 km.</a:t>
            </a:r>
          </a:p>
        </p:txBody>
      </p:sp>
    </p:spTree>
    <p:extLst>
      <p:ext uri="{BB962C8B-B14F-4D97-AF65-F5344CB8AC3E}">
        <p14:creationId xmlns:p14="http://schemas.microsoft.com/office/powerpoint/2010/main" val="76735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986827-09C9-88C4-8407-0980D6B163EE}"/>
              </a:ext>
            </a:extLst>
          </p:cNvPr>
          <p:cNvSpPr txBox="1"/>
          <p:nvPr/>
        </p:nvSpPr>
        <p:spPr>
          <a:xfrm>
            <a:off x="1143000" y="4381500"/>
            <a:ext cx="15163800" cy="3046988"/>
          </a:xfrm>
          <a:prstGeom prst="rect">
            <a:avLst/>
          </a:prstGeom>
          <a:noFill/>
        </p:spPr>
        <p:txBody>
          <a:bodyPr wrap="square">
            <a:spAutoFit/>
          </a:bodyPr>
          <a:lstStyle/>
          <a:p>
            <a:r>
              <a:rPr lang="en-US" sz="4800" b="1" dirty="0" err="1"/>
              <a:t>Thể</a:t>
            </a:r>
            <a:r>
              <a:rPr lang="en-US" sz="4800" b="1" baseline="0" dirty="0"/>
              <a:t> </a:t>
            </a:r>
            <a:r>
              <a:rPr lang="en-US" sz="4800" b="1" baseline="0" dirty="0" err="1"/>
              <a:t>lệ</a:t>
            </a:r>
            <a:r>
              <a:rPr lang="en-US" sz="4800" b="1" baseline="0" dirty="0"/>
              <a:t> </a:t>
            </a:r>
            <a:r>
              <a:rPr lang="en-US" sz="4800" b="1" baseline="0" dirty="0" err="1"/>
              <a:t>chơi</a:t>
            </a:r>
            <a:r>
              <a:rPr lang="en-US" sz="4800" b="1" baseline="0" dirty="0"/>
              <a:t> </a:t>
            </a:r>
            <a:r>
              <a:rPr lang="en-US" sz="4800" b="1" baseline="0" dirty="0" err="1"/>
              <a:t>như</a:t>
            </a:r>
            <a:r>
              <a:rPr lang="en-US" sz="4800" b="1" baseline="0" dirty="0"/>
              <a:t> </a:t>
            </a:r>
            <a:r>
              <a:rPr lang="en-US" sz="4800" b="1" baseline="0" dirty="0" err="1"/>
              <a:t>sau</a:t>
            </a:r>
            <a:r>
              <a:rPr lang="en-US" sz="4800" b="1" baseline="0" dirty="0"/>
              <a:t>: </a:t>
            </a:r>
            <a:r>
              <a:rPr lang="en-US" sz="4800" b="1" baseline="0" dirty="0" err="1"/>
              <a:t>Có</a:t>
            </a:r>
            <a:r>
              <a:rPr lang="en-US" sz="4800" b="1" baseline="0" dirty="0"/>
              <a:t> 5 </a:t>
            </a:r>
            <a:r>
              <a:rPr lang="en-US" sz="4800" b="1" baseline="0" dirty="0" err="1"/>
              <a:t>hôp</a:t>
            </a:r>
            <a:r>
              <a:rPr lang="en-US" sz="4800" b="1" baseline="0" dirty="0"/>
              <a:t> </a:t>
            </a:r>
            <a:r>
              <a:rPr lang="en-US" sz="4800" b="1" baseline="0" dirty="0" err="1"/>
              <a:t>quà</a:t>
            </a:r>
            <a:r>
              <a:rPr lang="en-US" sz="4800" b="1" baseline="0" dirty="0"/>
              <a:t> </a:t>
            </a:r>
            <a:r>
              <a:rPr lang="en-US" sz="4800" b="1" baseline="0" dirty="0" err="1"/>
              <a:t>tương</a:t>
            </a:r>
            <a:r>
              <a:rPr lang="en-US" sz="4800" b="1" baseline="0" dirty="0"/>
              <a:t> </a:t>
            </a:r>
            <a:r>
              <a:rPr lang="en-US" sz="4800" b="1" baseline="0" dirty="0" err="1"/>
              <a:t>ứng</a:t>
            </a:r>
            <a:r>
              <a:rPr lang="en-US" sz="4800" b="1" baseline="0" dirty="0"/>
              <a:t> </a:t>
            </a:r>
            <a:r>
              <a:rPr lang="en-US" sz="4800" b="1" baseline="0" dirty="0" err="1"/>
              <a:t>với</a:t>
            </a:r>
            <a:r>
              <a:rPr lang="en-US" sz="4800" b="1" baseline="0" dirty="0"/>
              <a:t> 5 </a:t>
            </a:r>
            <a:r>
              <a:rPr lang="en-US" sz="4800" b="1" baseline="0" dirty="0" err="1"/>
              <a:t>câu</a:t>
            </a:r>
            <a:r>
              <a:rPr lang="en-US" sz="4800" b="1" baseline="0" dirty="0"/>
              <a:t> </a:t>
            </a:r>
            <a:r>
              <a:rPr lang="en-US" sz="4800" b="1" baseline="0" dirty="0" err="1"/>
              <a:t>hỏi</a:t>
            </a:r>
            <a:r>
              <a:rPr lang="en-US" sz="4800" b="1" baseline="0" dirty="0"/>
              <a:t>, </a:t>
            </a:r>
            <a:r>
              <a:rPr lang="en-US" sz="4800" b="1" baseline="0" dirty="0" err="1"/>
              <a:t>trả</a:t>
            </a:r>
            <a:r>
              <a:rPr lang="en-US" sz="4800" b="1" baseline="0" dirty="0"/>
              <a:t> </a:t>
            </a:r>
            <a:r>
              <a:rPr lang="en-US" sz="4800" b="1" baseline="0" dirty="0" err="1"/>
              <a:t>lời</a:t>
            </a:r>
            <a:r>
              <a:rPr lang="en-US" sz="4800" b="1" baseline="0" dirty="0"/>
              <a:t> </a:t>
            </a:r>
            <a:r>
              <a:rPr lang="en-US" sz="4800" b="1" baseline="0" dirty="0" err="1"/>
              <a:t>đúng</a:t>
            </a:r>
            <a:r>
              <a:rPr lang="en-US" sz="4800" b="1" baseline="0" dirty="0"/>
              <a:t> </a:t>
            </a:r>
            <a:r>
              <a:rPr lang="en-US" sz="4800" b="1" baseline="0" dirty="0" err="1"/>
              <a:t>hộp</a:t>
            </a:r>
            <a:r>
              <a:rPr lang="en-US" sz="4800" b="1" baseline="0" dirty="0"/>
              <a:t> </a:t>
            </a:r>
            <a:r>
              <a:rPr lang="en-US" sz="4800" b="1" baseline="0" dirty="0" err="1"/>
              <a:t>quà</a:t>
            </a:r>
            <a:r>
              <a:rPr lang="en-US" sz="4800" b="1" baseline="0" dirty="0"/>
              <a:t> </a:t>
            </a:r>
            <a:r>
              <a:rPr lang="en-US" sz="4800" b="1" baseline="0" dirty="0" err="1"/>
              <a:t>sẽ</a:t>
            </a:r>
            <a:r>
              <a:rPr lang="en-US" sz="4800" b="1" baseline="0" dirty="0"/>
              <a:t> </a:t>
            </a:r>
            <a:r>
              <a:rPr lang="en-US" sz="4800" b="1" baseline="0" dirty="0" err="1"/>
              <a:t>mở</a:t>
            </a:r>
            <a:r>
              <a:rPr lang="en-US" sz="4800" b="1" baseline="0" dirty="0"/>
              <a:t> </a:t>
            </a:r>
            <a:r>
              <a:rPr lang="en-US" sz="4800" b="1" baseline="0" dirty="0" err="1"/>
              <a:t>ra</a:t>
            </a:r>
            <a:r>
              <a:rPr lang="en-US" sz="4800" b="1" baseline="0" dirty="0"/>
              <a:t>,  </a:t>
            </a:r>
            <a:r>
              <a:rPr lang="en-US" sz="4800" b="1" baseline="0" dirty="0" err="1"/>
              <a:t>trả</a:t>
            </a:r>
            <a:r>
              <a:rPr lang="en-US" sz="4800" b="1" baseline="0" dirty="0"/>
              <a:t> </a:t>
            </a:r>
            <a:r>
              <a:rPr lang="en-US" sz="4800" b="1" baseline="0" dirty="0" err="1"/>
              <a:t>lời</a:t>
            </a:r>
            <a:r>
              <a:rPr lang="en-US" sz="4800" b="1" baseline="0" dirty="0"/>
              <a:t> </a:t>
            </a:r>
            <a:r>
              <a:rPr lang="en-US" sz="4800" b="1" baseline="0" dirty="0" err="1"/>
              <a:t>sai</a:t>
            </a:r>
            <a:r>
              <a:rPr lang="en-US" sz="4800" b="1" baseline="0" dirty="0"/>
              <a:t> </a:t>
            </a:r>
            <a:r>
              <a:rPr lang="en-US" sz="4800" b="1" baseline="0" dirty="0" err="1"/>
              <a:t>cơ</a:t>
            </a:r>
            <a:r>
              <a:rPr lang="en-US" sz="4800" b="1" baseline="0" dirty="0"/>
              <a:t> </a:t>
            </a:r>
            <a:r>
              <a:rPr lang="en-US" sz="4800" b="1" baseline="0" dirty="0" err="1"/>
              <a:t>hội</a:t>
            </a:r>
            <a:r>
              <a:rPr lang="en-US" sz="4800" b="1" baseline="0" dirty="0"/>
              <a:t> </a:t>
            </a:r>
            <a:r>
              <a:rPr lang="en-US" sz="4800" b="1" baseline="0" dirty="0" err="1"/>
              <a:t>nhận</a:t>
            </a:r>
            <a:r>
              <a:rPr lang="en-US" sz="4800" b="1" baseline="0" dirty="0"/>
              <a:t> </a:t>
            </a:r>
            <a:r>
              <a:rPr lang="en-US" sz="4800" b="1" baseline="0" dirty="0" err="1"/>
              <a:t>quà</a:t>
            </a:r>
            <a:r>
              <a:rPr lang="en-US" sz="4800" b="1" baseline="0" dirty="0"/>
              <a:t> </a:t>
            </a:r>
            <a:r>
              <a:rPr lang="en-US" sz="4800" b="1" baseline="0" dirty="0" err="1"/>
              <a:t>dành</a:t>
            </a:r>
            <a:r>
              <a:rPr lang="en-US" sz="4800" b="1" baseline="0" dirty="0"/>
              <a:t> </a:t>
            </a:r>
            <a:r>
              <a:rPr lang="en-US" sz="4800" b="1" baseline="0" dirty="0" err="1"/>
              <a:t>cho</a:t>
            </a:r>
            <a:r>
              <a:rPr lang="en-US" sz="4800" b="1" baseline="0" dirty="0"/>
              <a:t> </a:t>
            </a:r>
            <a:r>
              <a:rPr lang="en-US" sz="4800" b="1" baseline="0" dirty="0" err="1"/>
              <a:t>bạn</a:t>
            </a:r>
            <a:r>
              <a:rPr lang="en-US" sz="4800" b="1" baseline="0" dirty="0"/>
              <a:t> </a:t>
            </a:r>
            <a:r>
              <a:rPr lang="en-US" sz="4800" b="1" baseline="0" dirty="0" err="1"/>
              <a:t>khác</a:t>
            </a:r>
            <a:r>
              <a:rPr lang="en-US" sz="4800" b="1" baseline="0" dirty="0"/>
              <a:t>.</a:t>
            </a:r>
          </a:p>
          <a:p>
            <a:r>
              <a:rPr lang="en-US" sz="4800" b="1" baseline="0" dirty="0"/>
              <a:t>“</a:t>
            </a:r>
            <a:r>
              <a:rPr lang="en-US" sz="4800" b="1" baseline="0" dirty="0" err="1"/>
              <a:t>Chúng</a:t>
            </a:r>
            <a:r>
              <a:rPr lang="en-US" sz="4800" b="1" baseline="0" dirty="0"/>
              <a:t> ta </a:t>
            </a:r>
            <a:r>
              <a:rPr lang="en-US" sz="4800" b="1" baseline="0" dirty="0" err="1"/>
              <a:t>cùng</a:t>
            </a:r>
            <a:r>
              <a:rPr lang="en-US" sz="4800" b="1" baseline="0" dirty="0"/>
              <a:t> </a:t>
            </a:r>
            <a:r>
              <a:rPr lang="en-US" sz="4800" b="1" baseline="0" dirty="0" err="1"/>
              <a:t>bắt</a:t>
            </a:r>
            <a:r>
              <a:rPr lang="en-US" sz="4800" b="1" baseline="0" dirty="0"/>
              <a:t> </a:t>
            </a:r>
            <a:r>
              <a:rPr lang="en-US" sz="4800" b="1" baseline="0" dirty="0" err="1"/>
              <a:t>đầu</a:t>
            </a:r>
            <a:r>
              <a:rPr lang="en-US" sz="4800" b="1" baseline="0" dirty="0"/>
              <a:t> </a:t>
            </a:r>
            <a:r>
              <a:rPr lang="en-US" sz="4800" b="1" baseline="0" dirty="0" err="1"/>
              <a:t>trò</a:t>
            </a:r>
            <a:r>
              <a:rPr lang="en-US" sz="4800" b="1" baseline="0" dirty="0"/>
              <a:t> </a:t>
            </a:r>
            <a:r>
              <a:rPr lang="en-US" sz="4800" b="1" baseline="0" dirty="0" err="1"/>
              <a:t>chơi</a:t>
            </a:r>
            <a:r>
              <a:rPr lang="en-US" sz="4800" b="1" baseline="0" dirty="0"/>
              <a:t> </a:t>
            </a:r>
            <a:r>
              <a:rPr lang="en-US" sz="4800" b="1" baseline="0" dirty="0" err="1"/>
              <a:t>thôi</a:t>
            </a:r>
            <a:r>
              <a:rPr lang="en-US" sz="4800" b="1" baseline="0" dirty="0"/>
              <a:t> </a:t>
            </a:r>
            <a:r>
              <a:rPr lang="en-US" sz="4800" b="1" baseline="0" dirty="0" err="1"/>
              <a:t>nào</a:t>
            </a:r>
            <a:r>
              <a:rPr lang="en-US" sz="4800" b="1" baseline="0" dirty="0"/>
              <a:t>”</a:t>
            </a:r>
            <a:endParaRPr lang="en-US" sz="4800" b="1" dirty="0"/>
          </a:p>
        </p:txBody>
      </p:sp>
      <p:sp>
        <p:nvSpPr>
          <p:cNvPr id="6" name="TextBox 5">
            <a:extLst>
              <a:ext uri="{FF2B5EF4-FFF2-40B4-BE49-F238E27FC236}">
                <a16:creationId xmlns:a16="http://schemas.microsoft.com/office/drawing/2014/main" id="{A35F8987-83B2-8698-F92B-E2A6A4B10D0C}"/>
              </a:ext>
            </a:extLst>
          </p:cNvPr>
          <p:cNvSpPr txBox="1"/>
          <p:nvPr/>
        </p:nvSpPr>
        <p:spPr>
          <a:xfrm>
            <a:off x="5905500" y="483909"/>
            <a:ext cx="6477000" cy="1015663"/>
          </a:xfrm>
          <a:prstGeom prst="rect">
            <a:avLst/>
          </a:prstGeom>
          <a:noFill/>
        </p:spPr>
        <p:txBody>
          <a:bodyPr wrap="square" rtlCol="0">
            <a:spAutoFit/>
          </a:bodyPr>
          <a:lstStyle/>
          <a:p>
            <a:r>
              <a:rPr lang="en-US" sz="6000" b="1" dirty="0">
                <a:solidFill>
                  <a:srgbClr val="FF0000"/>
                </a:solidFill>
              </a:rPr>
              <a:t>KHỞI ĐỘNG </a:t>
            </a:r>
          </a:p>
        </p:txBody>
      </p:sp>
      <p:sp>
        <p:nvSpPr>
          <p:cNvPr id="2" name="Rectangle 1">
            <a:extLst>
              <a:ext uri="{FF2B5EF4-FFF2-40B4-BE49-F238E27FC236}">
                <a16:creationId xmlns:a16="http://schemas.microsoft.com/office/drawing/2014/main" id="{6C65A348-346E-61E5-66B6-BAB20CA5A5C9}"/>
              </a:ext>
            </a:extLst>
          </p:cNvPr>
          <p:cNvSpPr/>
          <p:nvPr/>
        </p:nvSpPr>
        <p:spPr>
          <a:xfrm>
            <a:off x="3200400" y="1526786"/>
            <a:ext cx="10091913" cy="2354491"/>
          </a:xfrm>
          <a:prstGeom prst="rect">
            <a:avLst/>
          </a:prstGeom>
          <a:noFill/>
        </p:spPr>
        <p:txBody>
          <a:bodyPr wrap="square" lIns="137160" tIns="68580" rIns="137160" bIns="68580">
            <a:spAutoFit/>
          </a:bodyPr>
          <a:lstStyle/>
          <a:p>
            <a:pPr algn="ctr"/>
            <a:r>
              <a:rPr lang="en-US" sz="7200" b="1" dirty="0">
                <a:ln w="6600">
                  <a:solidFill>
                    <a:srgbClr val="7030A0"/>
                  </a:solidFill>
                  <a:prstDash val="solid"/>
                </a:ln>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TRÒ CH</a:t>
            </a:r>
            <a:r>
              <a:rPr lang="vi-VN" sz="7200" b="1" dirty="0">
                <a:ln w="6600">
                  <a:solidFill>
                    <a:srgbClr val="7030A0"/>
                  </a:solidFill>
                  <a:prstDash val="solid"/>
                </a:ln>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Ơ</a:t>
            </a:r>
            <a:r>
              <a:rPr lang="en-US" sz="7200" b="1" dirty="0">
                <a:ln w="6600">
                  <a:solidFill>
                    <a:srgbClr val="7030A0"/>
                  </a:solidFill>
                  <a:prstDash val="solid"/>
                </a:ln>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 HỘP QUÀ BÍ MẬT</a:t>
            </a:r>
          </a:p>
        </p:txBody>
      </p:sp>
    </p:spTree>
    <p:extLst>
      <p:ext uri="{BB962C8B-B14F-4D97-AF65-F5344CB8AC3E}">
        <p14:creationId xmlns:p14="http://schemas.microsoft.com/office/powerpoint/2010/main" val="234064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3.125E-6 3.7037E-7 L 3.125E-6 -0.07222 " pathEditMode="relative" rAng="0" ptsTypes="AA">
                                      <p:cBhvr>
                                        <p:cTn id="11" dur="250" accel="50000" decel="50000" autoRev="1" fill="hold">
                                          <p:stCondLst>
                                            <p:cond delay="0"/>
                                          </p:stCondLst>
                                        </p:cTn>
                                        <p:tgtEl>
                                          <p:spTgt spid="2"/>
                                        </p:tgtEl>
                                        <p:attrNameLst>
                                          <p:attrName>ppt_x</p:attrName>
                                          <p:attrName>ppt_y</p:attrName>
                                        </p:attrNameLst>
                                      </p:cBhvr>
                                      <p:rCtr x="0" y="-3611"/>
                                    </p:animMotion>
                                    <p:animRot by="1500000">
                                      <p:cBhvr>
                                        <p:cTn id="12" dur="125" fill="hold">
                                          <p:stCondLst>
                                            <p:cond delay="0"/>
                                          </p:stCondLst>
                                        </p:cTn>
                                        <p:tgtEl>
                                          <p:spTgt spid="2"/>
                                        </p:tgtEl>
                                        <p:attrNameLst>
                                          <p:attrName>r</p:attrName>
                                        </p:attrNameLst>
                                      </p:cBhvr>
                                    </p:animRot>
                                    <p:animRot by="-1500000">
                                      <p:cBhvr>
                                        <p:cTn id="13" dur="125" fill="hold">
                                          <p:stCondLst>
                                            <p:cond delay="125"/>
                                          </p:stCondLst>
                                        </p:cTn>
                                        <p:tgtEl>
                                          <p:spTgt spid="2"/>
                                        </p:tgtEl>
                                        <p:attrNameLst>
                                          <p:attrName>r</p:attrName>
                                        </p:attrNameLst>
                                      </p:cBhvr>
                                    </p:animRot>
                                    <p:animRot by="-1500000">
                                      <p:cBhvr>
                                        <p:cTn id="14" dur="125" fill="hold">
                                          <p:stCondLst>
                                            <p:cond delay="250"/>
                                          </p:stCondLst>
                                        </p:cTn>
                                        <p:tgtEl>
                                          <p:spTgt spid="2"/>
                                        </p:tgtEl>
                                        <p:attrNameLst>
                                          <p:attrName>r</p:attrName>
                                        </p:attrNameLst>
                                      </p:cBhvr>
                                    </p:animRot>
                                    <p:animRot by="1500000">
                                      <p:cBhvr>
                                        <p:cTn id="15"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
          <p:cNvGrpSpPr/>
          <p:nvPr/>
        </p:nvGrpSpPr>
        <p:grpSpPr>
          <a:xfrm>
            <a:off x="-228600" y="9410700"/>
            <a:ext cx="19082770" cy="3242171"/>
            <a:chOff x="0" y="0"/>
            <a:chExt cx="4816593" cy="1021917"/>
          </a:xfrm>
        </p:grpSpPr>
        <p:sp>
          <p:nvSpPr>
            <p:cNvPr id="2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en-US"/>
            </a:p>
          </p:txBody>
        </p:sp>
        <p:sp>
          <p:nvSpPr>
            <p:cNvPr id="2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27"/>
          <p:cNvSpPr txBox="1"/>
          <p:nvPr/>
        </p:nvSpPr>
        <p:spPr>
          <a:xfrm>
            <a:off x="381000" y="157014"/>
            <a:ext cx="17570303" cy="346248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Ví dụ 3:</a:t>
            </a:r>
            <a:r>
              <a:rPr kumimoji="0" lang="en-US" sz="38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Một người thợ kim hoàn có mười chiếc nhẫn, mỗi chiếc nặng 18 g, được làm bằng hợp kim gồm 10% bạc và 90% vàng. Người thợ quyết định nấu chảy những chiếc nhẫn và thêm đủ bạc để giảm hàm lượng vàng xuống còn 75%. Hỏi người thợ đó cần thêm bao nhiêu gam bạc?</a:t>
            </a:r>
          </a:p>
        </p:txBody>
      </p:sp>
      <p:sp>
        <p:nvSpPr>
          <p:cNvPr id="18" name="Oval Callout 17"/>
          <p:cNvSpPr/>
          <p:nvPr/>
        </p:nvSpPr>
        <p:spPr>
          <a:xfrm>
            <a:off x="8327824" y="3736112"/>
            <a:ext cx="1683043" cy="87398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412898" y="4991100"/>
            <a:ext cx="17570302" cy="424731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Gọi x (g) là khối lượng bạc người thợ cần thêm vào. Điều kiện: x &gt; 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Khối lượng của 10 chiếc nhẫn là 18 </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10 = 180 (g).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Khối lượng bạc có trong 10 chiếc nhẫn này là 0,1 </a:t>
            </a:r>
            <a:r>
              <a:rPr lang="en-US" sz="3600" dirty="0">
                <a:solidFill>
                  <a:prstClr val="black"/>
                </a:solidFill>
                <a:latin typeface="Arial" panose="020B0604020202020204" pitchFamily="34" charset="0"/>
              </a:rPr>
              <a:t>.</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180 = 18 (g).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Khối lượng bạc sau khi thêm x (g) vào là 18 + x (g) và khối lượng dung dịch nấu chảy là 180 + x (g).</a:t>
            </a:r>
          </a:p>
        </p:txBody>
      </p:sp>
      <p:pic>
        <p:nvPicPr>
          <p:cNvPr id="6" name="Picture 5"/>
          <p:cNvPicPr>
            <a:picLocks noChangeAspect="1"/>
          </p:cNvPicPr>
          <p:nvPr/>
        </p:nvPicPr>
        <p:blipFill>
          <a:blip r:embed="rId2"/>
          <a:stretch>
            <a:fillRect/>
          </a:stretch>
        </p:blipFill>
        <p:spPr>
          <a:xfrm flipH="1">
            <a:off x="16112150" y="3756491"/>
            <a:ext cx="2252050" cy="1351230"/>
          </a:xfrm>
          <a:prstGeom prst="rect">
            <a:avLst/>
          </a:prstGeom>
        </p:spPr>
      </p:pic>
    </p:spTree>
    <p:extLst>
      <p:ext uri="{BB962C8B-B14F-4D97-AF65-F5344CB8AC3E}">
        <p14:creationId xmlns:p14="http://schemas.microsoft.com/office/powerpoint/2010/main" val="889739319"/>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wipe(down)">
                                      <p:cBhvr>
                                        <p:cTn id="29" dur="5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wipe(left)">
                                      <p:cBhvr>
                                        <p:cTn id="34"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Oval Callout 17"/>
          <p:cNvSpPr/>
          <p:nvPr/>
        </p:nvSpPr>
        <p:spPr>
          <a:xfrm>
            <a:off x="8471261" y="733921"/>
            <a:ext cx="1683043" cy="87398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2"/>
          <a:stretch>
            <a:fillRect/>
          </a:stretch>
        </p:blipFill>
        <p:spPr>
          <a:xfrm flipH="1">
            <a:off x="16154400" y="495300"/>
            <a:ext cx="2252050" cy="1351230"/>
          </a:xfrm>
          <a:prstGeom prst="rect">
            <a:avLst/>
          </a:prstGeom>
        </p:spPr>
      </p:pic>
      <p:grpSp>
        <p:nvGrpSpPr>
          <p:cNvPr id="10" name="Group 2"/>
          <p:cNvGrpSpPr/>
          <p:nvPr/>
        </p:nvGrpSpPr>
        <p:grpSpPr>
          <a:xfrm>
            <a:off x="-228600" y="9410700"/>
            <a:ext cx="19082770" cy="3242171"/>
            <a:chOff x="0" y="0"/>
            <a:chExt cx="4816593" cy="1021917"/>
          </a:xfrm>
        </p:grpSpPr>
        <p:sp>
          <p:nvSpPr>
            <p:cNvPr id="11"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en-US"/>
            </a:p>
          </p:txBody>
        </p:sp>
        <p:sp>
          <p:nvSpPr>
            <p:cNvPr id="12"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Rectangle 2"/>
          <p:cNvSpPr/>
          <p:nvPr/>
        </p:nvSpPr>
        <p:spPr>
          <a:xfrm>
            <a:off x="2991617" y="2208091"/>
            <a:ext cx="12115800" cy="6440609"/>
          </a:xfrm>
          <a:prstGeom prst="rect">
            <a:avLst/>
          </a:prstGeom>
        </p:spPr>
        <p:txBody>
          <a:bodyPr wrap="square">
            <a:spAutoFit/>
          </a:bodyPr>
          <a:lstStyle/>
          <a:p>
            <a:pPr>
              <a:lnSpc>
                <a:spcPct val="150000"/>
              </a:lnSpc>
              <a:spcBef>
                <a:spcPts val="300"/>
              </a:spcBef>
              <a:spcAft>
                <a:spcPts val="300"/>
              </a:spcAft>
            </a:pPr>
            <a:r>
              <a:rPr lang="vi-VN" sz="3700" dirty="0"/>
              <a:t>Theo đề bài, ta có phương trình: </a:t>
            </a:r>
            <a:r>
              <a:rPr lang="vi-VN" sz="3700" dirty="0">
                <a:latin typeface="Arial" panose="020B0604020202020204" pitchFamily="34" charset="0"/>
                <a:cs typeface="Arial" panose="020B0604020202020204" pitchFamily="34" charset="0"/>
              </a:rPr>
              <a:t>18 + </a:t>
            </a:r>
            <a:r>
              <a:rPr lang="en-US" sz="3700" dirty="0">
                <a:latin typeface="Arial" panose="020B0604020202020204" pitchFamily="34" charset="0"/>
                <a:cs typeface="Arial" panose="020B0604020202020204" pitchFamily="34" charset="0"/>
              </a:rPr>
              <a:t>x</a:t>
            </a:r>
            <a:r>
              <a:rPr lang="vi-VN" sz="3700" dirty="0">
                <a:latin typeface="Arial" panose="020B0604020202020204" pitchFamily="34" charset="0"/>
                <a:cs typeface="Arial" panose="020B0604020202020204" pitchFamily="34" charset="0"/>
              </a:rPr>
              <a:t> = 0,25</a:t>
            </a:r>
            <a:r>
              <a:rPr lang="en-US" sz="3700" dirty="0">
                <a:latin typeface="Arial" panose="020B0604020202020204" pitchFamily="34" charset="0"/>
                <a:cs typeface="Arial" panose="020B0604020202020204" pitchFamily="34" charset="0"/>
              </a:rPr>
              <a:t> </a:t>
            </a:r>
            <a:r>
              <a:rPr lang="vi-VN" sz="3700" dirty="0">
                <a:latin typeface="Arial" panose="020B0604020202020204" pitchFamily="34" charset="0"/>
                <a:cs typeface="Arial" panose="020B0604020202020204" pitchFamily="34" charset="0"/>
              </a:rPr>
              <a:t>(180 + x)</a:t>
            </a:r>
            <a:endParaRPr lang="en-US" sz="3700" dirty="0">
              <a:latin typeface="Arial" panose="020B0604020202020204" pitchFamily="34" charset="0"/>
              <a:cs typeface="Arial" panose="020B0604020202020204" pitchFamily="34" charset="0"/>
            </a:endParaRPr>
          </a:p>
          <a:p>
            <a:pPr>
              <a:lnSpc>
                <a:spcPct val="150000"/>
              </a:lnSpc>
              <a:spcBef>
                <a:spcPts val="300"/>
              </a:spcBef>
              <a:spcAft>
                <a:spcPts val="300"/>
              </a:spcAft>
            </a:pPr>
            <a:r>
              <a:rPr lang="vi-VN" sz="3700" dirty="0"/>
              <a:t>Giải phương trình:</a:t>
            </a:r>
            <a:r>
              <a:rPr lang="en-US" sz="3700" dirty="0"/>
              <a:t> </a:t>
            </a:r>
            <a:r>
              <a:rPr lang="vi-VN" sz="3700" dirty="0"/>
              <a:t>18</a:t>
            </a:r>
            <a:r>
              <a:rPr lang="en-US" sz="3700" dirty="0"/>
              <a:t> </a:t>
            </a:r>
            <a:r>
              <a:rPr lang="vi-VN" sz="3700" dirty="0"/>
              <a:t>+ x = 0,25(180 + x)</a:t>
            </a:r>
          </a:p>
          <a:p>
            <a:pPr>
              <a:lnSpc>
                <a:spcPct val="150000"/>
              </a:lnSpc>
              <a:spcBef>
                <a:spcPts val="300"/>
              </a:spcBef>
              <a:spcAft>
                <a:spcPts val="300"/>
              </a:spcAft>
            </a:pPr>
            <a:r>
              <a:rPr lang="en-US" sz="3700" dirty="0"/>
              <a:t>				  </a:t>
            </a:r>
            <a:r>
              <a:rPr lang="vi-VN" sz="3700" dirty="0"/>
              <a:t>18</a:t>
            </a:r>
            <a:r>
              <a:rPr lang="en-US" sz="3700" dirty="0"/>
              <a:t> </a:t>
            </a:r>
            <a:r>
              <a:rPr lang="vi-VN" sz="3700" dirty="0"/>
              <a:t>+ x = 45</a:t>
            </a:r>
            <a:r>
              <a:rPr lang="en-US" sz="3700" dirty="0"/>
              <a:t> </a:t>
            </a:r>
            <a:r>
              <a:rPr lang="vi-VN" sz="3700" dirty="0"/>
              <a:t>+</a:t>
            </a:r>
            <a:r>
              <a:rPr lang="en-US" sz="3700" dirty="0"/>
              <a:t> </a:t>
            </a:r>
            <a:r>
              <a:rPr lang="vi-VN" sz="3700" dirty="0"/>
              <a:t>0,25x</a:t>
            </a:r>
          </a:p>
          <a:p>
            <a:pPr>
              <a:lnSpc>
                <a:spcPct val="150000"/>
              </a:lnSpc>
              <a:spcBef>
                <a:spcPts val="300"/>
              </a:spcBef>
              <a:spcAft>
                <a:spcPts val="300"/>
              </a:spcAft>
            </a:pPr>
            <a:r>
              <a:rPr lang="en-US" sz="3700" dirty="0"/>
              <a:t> 				   </a:t>
            </a:r>
            <a:r>
              <a:rPr lang="vi-VN" sz="3700" dirty="0"/>
              <a:t>0,75x = 27</a:t>
            </a:r>
          </a:p>
          <a:p>
            <a:pPr>
              <a:lnSpc>
                <a:spcPct val="150000"/>
              </a:lnSpc>
              <a:spcBef>
                <a:spcPts val="300"/>
              </a:spcBef>
              <a:spcAft>
                <a:spcPts val="300"/>
              </a:spcAft>
            </a:pPr>
            <a:r>
              <a:rPr lang="en-US" sz="3700" dirty="0">
                <a:latin typeface="Arial" panose="020B0604020202020204" pitchFamily="34" charset="0"/>
                <a:cs typeface="Arial" panose="020B0604020202020204" pitchFamily="34" charset="0"/>
              </a:rPr>
              <a:t>                                      x</a:t>
            </a:r>
            <a:r>
              <a:rPr lang="vi-VN" sz="3700" dirty="0">
                <a:latin typeface="Arial" panose="020B0604020202020204" pitchFamily="34" charset="0"/>
                <a:cs typeface="Arial" panose="020B0604020202020204" pitchFamily="34" charset="0"/>
              </a:rPr>
              <a:t> = 36.</a:t>
            </a:r>
          </a:p>
          <a:p>
            <a:pPr>
              <a:lnSpc>
                <a:spcPct val="150000"/>
              </a:lnSpc>
              <a:spcBef>
                <a:spcPts val="300"/>
              </a:spcBef>
              <a:spcAft>
                <a:spcPts val="300"/>
              </a:spcAft>
            </a:pPr>
            <a:r>
              <a:rPr lang="vi-VN" sz="3700" dirty="0"/>
              <a:t>Giá trị này của x thoả mãn điều kiện của ẩn.</a:t>
            </a:r>
          </a:p>
          <a:p>
            <a:pPr>
              <a:lnSpc>
                <a:spcPct val="150000"/>
              </a:lnSpc>
              <a:spcBef>
                <a:spcPts val="300"/>
              </a:spcBef>
              <a:spcAft>
                <a:spcPts val="300"/>
              </a:spcAft>
            </a:pPr>
            <a:r>
              <a:rPr lang="vi-VN" sz="3700" dirty="0"/>
              <a:t>Vậy người thợ đó cần thêm 36 gam bạc.</a:t>
            </a:r>
            <a:endParaRPr lang="en-US" sz="3700" dirty="0"/>
          </a:p>
        </p:txBody>
      </p:sp>
    </p:spTree>
    <p:extLst>
      <p:ext uri="{BB962C8B-B14F-4D97-AF65-F5344CB8AC3E}">
        <p14:creationId xmlns:p14="http://schemas.microsoft.com/office/powerpoint/2010/main" val="190088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2463" y="259439"/>
            <a:ext cx="1033084" cy="971176"/>
          </a:xfrm>
          <a:prstGeom prst="rect">
            <a:avLst/>
          </a:prstGeom>
        </p:spPr>
      </p:pic>
      <p:sp>
        <p:nvSpPr>
          <p:cNvPr id="11" name="TextBox 10"/>
          <p:cNvSpPr txBox="1"/>
          <p:nvPr/>
        </p:nvSpPr>
        <p:spPr>
          <a:xfrm>
            <a:off x="6400800" y="419100"/>
            <a:ext cx="5550326" cy="861774"/>
          </a:xfrm>
          <a:prstGeom prst="rect">
            <a:avLst/>
          </a:prstGeom>
          <a:noFill/>
        </p:spPr>
        <p:txBody>
          <a:bodyPr wrap="square" rtlCol="0">
            <a:spAutoFit/>
          </a:bodyPr>
          <a:lstStyle/>
          <a:p>
            <a:pPr algn="ctr" defTabSz="1828800">
              <a:buClr>
                <a:srgbClr val="000000"/>
              </a:buClr>
            </a:pPr>
            <a:r>
              <a:rPr lang="en-US" sz="5000" b="1" kern="0" dirty="0">
                <a:solidFill>
                  <a:srgbClr val="C00000"/>
                </a:solidFill>
                <a:latin typeface="Arial" panose="020B0604020202020204" pitchFamily="34" charset="0"/>
                <a:cs typeface="Arial" panose="020B0604020202020204" pitchFamily="34" charset="0"/>
                <a:sym typeface="Arial"/>
              </a:rPr>
              <a:t>BÀI TOÁN</a:t>
            </a:r>
          </a:p>
        </p:txBody>
      </p:sp>
      <p:sp>
        <p:nvSpPr>
          <p:cNvPr id="2" name="Rectangle 1"/>
          <p:cNvSpPr/>
          <p:nvPr/>
        </p:nvSpPr>
        <p:spPr>
          <a:xfrm>
            <a:off x="222463" y="1257300"/>
            <a:ext cx="17907000" cy="1800493"/>
          </a:xfrm>
          <a:prstGeom prst="rect">
            <a:avLst/>
          </a:prstGeom>
        </p:spPr>
        <p:txBody>
          <a:bodyPr wrap="square">
            <a:spAutoFit/>
          </a:bodyPr>
          <a:lstStyle/>
          <a:p>
            <a:pPr algn="just">
              <a:lnSpc>
                <a:spcPct val="150000"/>
              </a:lnSpc>
              <a:spcBef>
                <a:spcPts val="600"/>
              </a:spcBef>
              <a:spcAft>
                <a:spcPts val="600"/>
              </a:spcAft>
              <a:tabLst>
                <a:tab pos="360045" algn="l"/>
                <a:tab pos="720090" algn="l"/>
              </a:tabLst>
            </a:pPr>
            <a:r>
              <a:rPr lang="en-US" sz="3700" dirty="0">
                <a:solidFill>
                  <a:srgbClr val="000000"/>
                </a:solidFill>
                <a:latin typeface="Arial" panose="020B0604020202020204" pitchFamily="34" charset="0"/>
                <a:ea typeface="Calibri" panose="020F0502020204030204" pitchFamily="34" charset="0"/>
                <a:cs typeface="Arial" panose="020B0604020202020204" pitchFamily="34" charset="0"/>
              </a:rPr>
              <a:t>Một tàu thủy chạy trên một khúc sông dài 80 km, cả đi lẫn về mất 8 giờ 20 phút. Tính vận tốc của tàu thủy khi nước yên lặng? Biết rằng vận tốc dòng nước là 4 km/h.</a:t>
            </a:r>
            <a:endParaRPr lang="en-US" sz="3700" dirty="0">
              <a:effectLst/>
              <a:latin typeface="Arial" panose="020B0604020202020204" pitchFamily="34" charset="0"/>
              <a:ea typeface="Arial" panose="020B0604020202020204" pitchFamily="34" charset="0"/>
              <a:cs typeface="Arial" panose="020B0604020202020204" pitchFamily="34" charset="0"/>
            </a:endParaRPr>
          </a:p>
        </p:txBody>
      </p:sp>
      <p:sp>
        <p:nvSpPr>
          <p:cNvPr id="13" name="Oval Callout 12"/>
          <p:cNvSpPr/>
          <p:nvPr/>
        </p:nvSpPr>
        <p:spPr>
          <a:xfrm>
            <a:off x="8334441" y="3355112"/>
            <a:ext cx="1683043" cy="87398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7">
            <a:extLst>
              <a:ext uri="{FF2B5EF4-FFF2-40B4-BE49-F238E27FC236}">
                <a16:creationId xmlns:a16="http://schemas.microsoft.com/office/drawing/2014/main" id="{9B4193A8-9FA8-4FC2-8197-8DEBAADC570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5163800" y="7886700"/>
            <a:ext cx="2682661" cy="2203134"/>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222463" y="4381500"/>
                <a:ext cx="16687312" cy="5695021"/>
              </a:xfrm>
              <a:prstGeom prst="rect">
                <a:avLst/>
              </a:prstGeom>
            </p:spPr>
            <p:txBody>
              <a:bodyPr wrap="square">
                <a:spAutoFit/>
              </a:bodyPr>
              <a:lstStyle/>
              <a:p>
                <a:pPr algn="just">
                  <a:lnSpc>
                    <a:spcPct val="150000"/>
                  </a:lnSpc>
                  <a:spcBef>
                    <a:spcPts val="600"/>
                  </a:spcBef>
                  <a:spcAft>
                    <a:spcPts val="600"/>
                  </a:spcAft>
                </a:pPr>
                <a:r>
                  <a:rPr lang="da-DK" sz="3700" dirty="0">
                    <a:latin typeface="Arial" panose="020B0604020202020204" pitchFamily="34" charset="0"/>
                    <a:ea typeface="Times New Roman" panose="02020603050405020304" pitchFamily="18" charset="0"/>
                    <a:cs typeface="Arial" panose="020B0604020202020204" pitchFamily="34" charset="0"/>
                  </a:rPr>
                  <a:t>Gọi vận tốc của tàu khi nước yên lặng là </a:t>
                </a:r>
                <a14:m>
                  <m:oMath xmlns:m="http://schemas.openxmlformats.org/officeDocument/2006/math">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da-DK" sz="3700" dirty="0">
                    <a:effectLst/>
                    <a:latin typeface="Arial" panose="020B0604020202020204" pitchFamily="34" charset="0"/>
                    <a:ea typeface="Times New Roman" panose="02020603050405020304" pitchFamily="18" charset="0"/>
                    <a:cs typeface="Arial" panose="020B0604020202020204" pitchFamily="34" charset="0"/>
                  </a:rPr>
                  <a:t> (km/h) </a:t>
                </a:r>
                <a14:m>
                  <m:oMath xmlns:m="http://schemas.openxmlformats.org/officeDocument/2006/math">
                    <m:d>
                      <m:d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&gt;0</m:t>
                        </m:r>
                      </m:e>
                    </m:d>
                  </m:oMath>
                </a14:m>
                <a:r>
                  <a:rPr lang="da-DK" sz="3700" dirty="0">
                    <a:effectLst/>
                    <a:latin typeface="Arial" panose="020B0604020202020204" pitchFamily="34" charset="0"/>
                    <a:ea typeface="Times New Roman" panose="02020603050405020304" pitchFamily="18" charset="0"/>
                    <a:cs typeface="Arial" panose="020B0604020202020204" pitchFamily="34" charset="0"/>
                  </a:rPr>
                  <a:t>.</a:t>
                </a:r>
                <a:endParaRPr lang="en-US" sz="37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700" dirty="0">
                    <a:effectLst/>
                    <a:latin typeface="Arial" panose="020B0604020202020204" pitchFamily="34" charset="0"/>
                    <a:ea typeface="Times New Roman" panose="02020603050405020304" pitchFamily="18" charset="0"/>
                    <a:cs typeface="Arial" panose="020B0604020202020204" pitchFamily="34" charset="0"/>
                  </a:rPr>
                  <a:t>Vận tốc của tàu khi xuôi dòng là: </a:t>
                </a:r>
                <a14:m>
                  <m:oMath xmlns:m="http://schemas.openxmlformats.org/officeDocument/2006/math">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da-DK" sz="3700" dirty="0">
                    <a:effectLst/>
                    <a:latin typeface="Arial" panose="020B0604020202020204" pitchFamily="34" charset="0"/>
                    <a:ea typeface="Times New Roman" panose="02020603050405020304" pitchFamily="18" charset="0"/>
                    <a:cs typeface="Arial" panose="020B0604020202020204" pitchFamily="34" charset="0"/>
                  </a:rPr>
                  <a:t> (km/h)</a:t>
                </a:r>
                <a:endParaRPr lang="en-US" sz="37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700" dirty="0">
                    <a:effectLst/>
                    <a:latin typeface="Arial" panose="020B0604020202020204" pitchFamily="34" charset="0"/>
                    <a:ea typeface="Times New Roman" panose="02020603050405020304" pitchFamily="18" charset="0"/>
                    <a:cs typeface="Arial" panose="020B0604020202020204" pitchFamily="34" charset="0"/>
                  </a:rPr>
                  <a:t>Vận tốc của tàu khi ngược dòng là: </a:t>
                </a:r>
                <a14:m>
                  <m:oMath xmlns:m="http://schemas.openxmlformats.org/officeDocument/2006/math">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da-DK" sz="3700" dirty="0">
                    <a:effectLst/>
                    <a:latin typeface="Arial" panose="020B0604020202020204" pitchFamily="34" charset="0"/>
                    <a:ea typeface="Times New Roman" panose="02020603050405020304" pitchFamily="18" charset="0"/>
                    <a:cs typeface="Arial" panose="020B0604020202020204" pitchFamily="34" charset="0"/>
                  </a:rPr>
                  <a:t> (km/h)</a:t>
                </a:r>
                <a:endParaRPr lang="en-US" sz="37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700" dirty="0">
                    <a:effectLst/>
                    <a:latin typeface="Arial" panose="020B0604020202020204" pitchFamily="34" charset="0"/>
                    <a:ea typeface="Times New Roman" panose="02020603050405020304" pitchFamily="18" charset="0"/>
                    <a:cs typeface="Arial" panose="020B0604020202020204" pitchFamily="34" charset="0"/>
                  </a:rPr>
                  <a:t>Thời gian tàu xuôi dòng là: </a:t>
                </a:r>
                <a14:m>
                  <m:oMath xmlns:m="http://schemas.openxmlformats.org/officeDocument/2006/math">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80</m:t>
                        </m:r>
                      </m:num>
                      <m:den>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da-DK" sz="3700" dirty="0">
                    <a:effectLst/>
                    <a:latin typeface="Arial" panose="020B0604020202020204" pitchFamily="34" charset="0"/>
                    <a:ea typeface="Times New Roman" panose="02020603050405020304" pitchFamily="18" charset="0"/>
                    <a:cs typeface="Arial" panose="020B0604020202020204" pitchFamily="34" charset="0"/>
                  </a:rPr>
                  <a:t> (giờ)</a:t>
                </a:r>
                <a:endParaRPr lang="en-US" sz="37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700" dirty="0">
                    <a:effectLst/>
                    <a:latin typeface="Arial" panose="020B0604020202020204" pitchFamily="34" charset="0"/>
                    <a:ea typeface="Times New Roman" panose="02020603050405020304" pitchFamily="18" charset="0"/>
                    <a:cs typeface="Arial" panose="020B0604020202020204" pitchFamily="34" charset="0"/>
                  </a:rPr>
                  <a:t>Thời gian khi tàu ngược dòng là: </a:t>
                </a:r>
                <a14:m>
                  <m:oMath xmlns:m="http://schemas.openxmlformats.org/officeDocument/2006/math">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80</m:t>
                        </m:r>
                      </m:num>
                      <m:den>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da-DK" sz="3700" dirty="0">
                    <a:effectLst/>
                    <a:latin typeface="Arial" panose="020B0604020202020204" pitchFamily="34" charset="0"/>
                    <a:ea typeface="Times New Roman" panose="02020603050405020304" pitchFamily="18" charset="0"/>
                    <a:cs typeface="Arial" panose="020B0604020202020204" pitchFamily="34" charset="0"/>
                  </a:rPr>
                  <a:t> (giờ)</a:t>
                </a:r>
                <a:endParaRPr lang="en-US" sz="37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22463" y="4381500"/>
                <a:ext cx="16687312" cy="5695021"/>
              </a:xfrm>
              <a:prstGeom prst="rect">
                <a:avLst/>
              </a:prstGeom>
              <a:blipFill rotWithShape="0">
                <a:blip r:embed="rId10"/>
                <a:stretch>
                  <a:fillRect l="-1132"/>
                </a:stretch>
              </a:blipFill>
            </p:spPr>
            <p:txBody>
              <a:bodyPr/>
              <a:lstStyle/>
              <a:p>
                <a:r>
                  <a:rPr lang="en-US">
                    <a:noFill/>
                  </a:rPr>
                  <a:t> </a:t>
                </a:r>
              </a:p>
            </p:txBody>
          </p:sp>
        </mc:Fallback>
      </mc:AlternateContent>
      <p:sp>
        <p:nvSpPr>
          <p:cNvPr id="8" name="Oval Callout 7"/>
          <p:cNvSpPr/>
          <p:nvPr/>
        </p:nvSpPr>
        <p:spPr>
          <a:xfrm>
            <a:off x="13731661" y="4457700"/>
            <a:ext cx="4114800" cy="2971800"/>
          </a:xfrm>
          <a:prstGeom prst="wedgeEllipseCallout">
            <a:avLst>
              <a:gd name="adj1" fmla="val 22985"/>
              <a:gd name="adj2" fmla="val 5816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50000"/>
              </a:lnSpc>
            </a:pPr>
            <a:r>
              <a:rPr lang="en-US" sz="3600" b="1" dirty="0">
                <a:latin typeface="Arial" panose="020B0604020202020204" pitchFamily="34" charset="0"/>
                <a:cs typeface="Arial" panose="020B0604020202020204" pitchFamily="34" charset="0"/>
              </a:rPr>
              <a:t>THẢO LUẬN NHÓM ĐÔI</a:t>
            </a:r>
          </a:p>
        </p:txBody>
      </p:sp>
    </p:spTree>
    <p:extLst>
      <p:ext uri="{BB962C8B-B14F-4D97-AF65-F5344CB8AC3E}">
        <p14:creationId xmlns:p14="http://schemas.microsoft.com/office/powerpoint/2010/main" val="271419503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500"/>
                                        <p:tgtEl>
                                          <p:spTgt spid="8"/>
                                        </p:tgtEl>
                                      </p:cBhvr>
                                    </p:animEffect>
                                  </p:childTnLst>
                                </p:cTn>
                              </p:par>
                              <p:par>
                                <p:cTn id="23" presetID="21" presetClass="entr" presetSubtype="1"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heel(1)">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fade">
                                      <p:cBhvr>
                                        <p:cTn id="30" dur="5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wipe(down)">
                                      <p:cBhvr>
                                        <p:cTn id="35" dur="500"/>
                                        <p:tgtEl>
                                          <p:spTgt spid="7">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xEl>
                                              <p:pRg st="2" end="2"/>
                                            </p:txEl>
                                          </p:spTgt>
                                        </p:tgtEl>
                                        <p:attrNameLst>
                                          <p:attrName>style.visibility</p:attrName>
                                        </p:attrNameLst>
                                      </p:cBhvr>
                                      <p:to>
                                        <p:strVal val="visible"/>
                                      </p:to>
                                    </p:set>
                                    <p:animEffect transition="in" filter="wipe(left)">
                                      <p:cBhvr>
                                        <p:cTn id="40" dur="500"/>
                                        <p:tgtEl>
                                          <p:spTgt spid="7">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7">
                                            <p:txEl>
                                              <p:pRg st="3" end="3"/>
                                            </p:txEl>
                                          </p:spTgt>
                                        </p:tgtEl>
                                        <p:attrNameLst>
                                          <p:attrName>style.visibility</p:attrName>
                                        </p:attrNameLst>
                                      </p:cBhvr>
                                      <p:to>
                                        <p:strVal val="visible"/>
                                      </p:to>
                                    </p:set>
                                    <p:animEffect transition="in" filter="randombar(horizontal)">
                                      <p:cBhvr>
                                        <p:cTn id="45" dur="500"/>
                                        <p:tgtEl>
                                          <p:spTgt spid="7">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
                                            <p:txEl>
                                              <p:pRg st="4" end="4"/>
                                            </p:txEl>
                                          </p:spTgt>
                                        </p:tgtEl>
                                        <p:attrNameLst>
                                          <p:attrName>style.visibility</p:attrName>
                                        </p:attrNameLst>
                                      </p:cBhvr>
                                      <p:to>
                                        <p:strVal val="visible"/>
                                      </p:to>
                                    </p:set>
                                    <p:animEffect transition="in" filter="fade">
                                      <p:cBhvr>
                                        <p:cTn id="5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13"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2463" y="259439"/>
            <a:ext cx="1033084" cy="971176"/>
          </a:xfrm>
          <a:prstGeom prst="rect">
            <a:avLst/>
          </a:prstGeom>
        </p:spPr>
      </p:pic>
      <p:sp>
        <p:nvSpPr>
          <p:cNvPr id="11" name="TextBox 10"/>
          <p:cNvSpPr txBox="1"/>
          <p:nvPr/>
        </p:nvSpPr>
        <p:spPr>
          <a:xfrm>
            <a:off x="6400800" y="419100"/>
            <a:ext cx="5550326" cy="861774"/>
          </a:xfrm>
          <a:prstGeom prst="rect">
            <a:avLst/>
          </a:prstGeom>
          <a:noFill/>
        </p:spPr>
        <p:txBody>
          <a:bodyPr wrap="square" rtlCol="0">
            <a:spAutoFit/>
          </a:bodyPr>
          <a:lstStyle/>
          <a:p>
            <a:pPr algn="ctr" defTabSz="1828800">
              <a:buClr>
                <a:srgbClr val="000000"/>
              </a:buClr>
            </a:pPr>
            <a:r>
              <a:rPr lang="en-US" sz="5000" b="1" kern="0" dirty="0">
                <a:solidFill>
                  <a:srgbClr val="C00000"/>
                </a:solidFill>
                <a:latin typeface="Arial" panose="020B0604020202020204" pitchFamily="34" charset="0"/>
                <a:cs typeface="Arial" panose="020B0604020202020204" pitchFamily="34" charset="0"/>
                <a:sym typeface="Arial"/>
              </a:rPr>
              <a:t>BÀI TOÁN</a:t>
            </a:r>
          </a:p>
        </p:txBody>
      </p:sp>
      <p:sp>
        <p:nvSpPr>
          <p:cNvPr id="2" name="Rectangle 1"/>
          <p:cNvSpPr/>
          <p:nvPr/>
        </p:nvSpPr>
        <p:spPr>
          <a:xfrm>
            <a:off x="222463" y="1257300"/>
            <a:ext cx="17907000" cy="1800493"/>
          </a:xfrm>
          <a:prstGeom prst="rect">
            <a:avLst/>
          </a:prstGeom>
        </p:spPr>
        <p:txBody>
          <a:bodyPr wrap="square">
            <a:spAutoFit/>
          </a:bodyPr>
          <a:lstStyle/>
          <a:p>
            <a:pPr algn="just">
              <a:lnSpc>
                <a:spcPct val="150000"/>
              </a:lnSpc>
              <a:spcBef>
                <a:spcPts val="600"/>
              </a:spcBef>
              <a:spcAft>
                <a:spcPts val="600"/>
              </a:spcAft>
              <a:tabLst>
                <a:tab pos="360045" algn="l"/>
                <a:tab pos="720090" algn="l"/>
              </a:tabLst>
            </a:pPr>
            <a:r>
              <a:rPr lang="en-US" sz="3700" dirty="0">
                <a:solidFill>
                  <a:srgbClr val="000000"/>
                </a:solidFill>
                <a:latin typeface="Arial" panose="020B0604020202020204" pitchFamily="34" charset="0"/>
                <a:ea typeface="Calibri" panose="020F0502020204030204" pitchFamily="34" charset="0"/>
                <a:cs typeface="Arial" panose="020B0604020202020204" pitchFamily="34" charset="0"/>
              </a:rPr>
              <a:t>Một tàu thủy chạy trên một khúc sông dài 80 km, cả đi lẫn về mất 8 giờ 20 phút. Tính vận tốc của tàu thủy khi nước yên lặng? Biết rằng vận tốc dòng nước là 4 km/h.</a:t>
            </a:r>
            <a:endParaRPr lang="en-US" sz="37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p:sp>
        <p:nvSpPr>
          <p:cNvPr id="13" name="Oval Callout 12"/>
          <p:cNvSpPr/>
          <p:nvPr/>
        </p:nvSpPr>
        <p:spPr>
          <a:xfrm>
            <a:off x="8334441" y="3355112"/>
            <a:ext cx="1683043" cy="87398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700" b="1" dirty="0">
                <a:solidFill>
                  <a:prstClr val="black"/>
                </a:solidFill>
              </a:rPr>
              <a:t>Giải</a:t>
            </a:r>
            <a:endParaRPr lang="en-US" sz="3700" b="1" dirty="0">
              <a:solidFill>
                <a:prstClr val="black"/>
              </a:solidFill>
            </a:endParaRPr>
          </a:p>
        </p:txBody>
      </p:sp>
      <mc:AlternateContent xmlns:mc="http://schemas.openxmlformats.org/markup-compatibility/2006" xmlns:a14="http://schemas.microsoft.com/office/drawing/2010/main">
        <mc:Choice Requires="a14">
          <p:sp>
            <p:nvSpPr>
              <p:cNvPr id="7" name="Rectangle 6"/>
              <p:cNvSpPr/>
              <p:nvPr/>
            </p:nvSpPr>
            <p:spPr>
              <a:xfrm>
                <a:off x="1320000" y="4493717"/>
                <a:ext cx="15439707" cy="5039713"/>
              </a:xfrm>
              <a:prstGeom prst="rect">
                <a:avLst/>
              </a:prstGeom>
            </p:spPr>
            <p:txBody>
              <a:bodyPr wrap="square">
                <a:spAutoFit/>
              </a:bodyPr>
              <a:lstStyle/>
              <a:p>
                <a:pPr lvl="0" algn="just">
                  <a:lnSpc>
                    <a:spcPct val="150000"/>
                  </a:lnSpc>
                  <a:spcBef>
                    <a:spcPts val="600"/>
                  </a:spcBef>
                  <a:spcAft>
                    <a:spcPts val="600"/>
                  </a:spcAft>
                </a:pPr>
                <a:r>
                  <a:rPr lang="da-DK" sz="3700" dirty="0">
                    <a:solidFill>
                      <a:prstClr val="black"/>
                    </a:solidFill>
                    <a:latin typeface="Arial" panose="020B0604020202020204" pitchFamily="34" charset="0"/>
                    <a:ea typeface="Times New Roman" panose="02020603050405020304" pitchFamily="18" charset="0"/>
                    <a:cs typeface="Arial" panose="020B0604020202020204" pitchFamily="34" charset="0"/>
                  </a:rPr>
                  <a:t>Vì thời gian cả đi và về là 8 giờ 20 phút </a:t>
                </a:r>
                <a14:m>
                  <m:oMath xmlns:m="http://schemas.openxmlformats.org/officeDocument/2006/math">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25</m:t>
                        </m:r>
                      </m:num>
                      <m:den>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da-DK"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giờ, nên ta có phương trình:</a:t>
                </a:r>
                <a:endParaRPr lang="en-US" sz="37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80</m:t>
                          </m:r>
                        </m:num>
                        <m:den>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𝑥</m:t>
                          </m:r>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+4</m:t>
                          </m:r>
                        </m:den>
                      </m:f>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80</m:t>
                          </m:r>
                        </m:num>
                        <m:den>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𝑥</m:t>
                          </m:r>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−4</m:t>
                          </m:r>
                        </m:den>
                      </m:f>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25</m:t>
                          </m:r>
                        </m:num>
                        <m:den>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US" sz="37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pPr>
                <a:r>
                  <a:rPr lang="da-DK" sz="3700" dirty="0">
                    <a:solidFill>
                      <a:prstClr val="black"/>
                    </a:solidFill>
                    <a:latin typeface="Arial" panose="020B0604020202020204" pitchFamily="34" charset="0"/>
                    <a:ea typeface="Times New Roman" panose="02020603050405020304" pitchFamily="18" charset="0"/>
                    <a:cs typeface="Arial" panose="020B0604020202020204" pitchFamily="34" charset="0"/>
                  </a:rPr>
                  <a:t>Giải phương trình ta được: </a:t>
                </a:r>
                <a14:m>
                  <m:oMath xmlns:m="http://schemas.openxmlformats.org/officeDocument/2006/math">
                    <m:sSub>
                      <m:sSub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𝑥</m:t>
                        </m:r>
                      </m:e>
                      <m:sub>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sub>
                    </m:sSub>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4</m:t>
                        </m:r>
                      </m:num>
                      <m:den>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den>
                    </m:f>
                  </m:oMath>
                </a14:m>
                <a:r>
                  <a:rPr lang="da-DK"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(loại); </a:t>
                </a:r>
                <a14:m>
                  <m:oMath xmlns:m="http://schemas.openxmlformats.org/officeDocument/2006/math">
                    <m:sSub>
                      <m:sSub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𝑥</m:t>
                        </m:r>
                      </m:e>
                      <m:sub>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b>
                    </m:sSub>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=20</m:t>
                    </m:r>
                  </m:oMath>
                </a14:m>
                <a:r>
                  <a:rPr lang="da-DK"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(thỏa mãn điều kiện)</a:t>
                </a:r>
                <a:endParaRPr lang="en-US" sz="37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r>
                  <a:rPr lang="da-DK" sz="3700" dirty="0">
                    <a:solidFill>
                      <a:prstClr val="black"/>
                    </a:solidFill>
                    <a:latin typeface="Arial" panose="020B0604020202020204" pitchFamily="34" charset="0"/>
                    <a:ea typeface="Times New Roman" panose="02020603050405020304" pitchFamily="18" charset="0"/>
                    <a:cs typeface="Arial" panose="020B0604020202020204" pitchFamily="34" charset="0"/>
                  </a:rPr>
                  <a:t>Vậy vận tốc của tàu khi nước đứng yên là </a:t>
                </a:r>
                <a14:m>
                  <m:oMath xmlns:m="http://schemas.openxmlformats.org/officeDocument/2006/math">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20</m:t>
                    </m:r>
                  </m:oMath>
                </a14:m>
                <a:r>
                  <a:rPr lang="da-DK"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km/h.</a:t>
                </a:r>
                <a:endParaRPr lang="en-US" sz="3700" dirty="0">
                  <a:solidFill>
                    <a:prstClr val="black"/>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320000" y="4493717"/>
                <a:ext cx="15439707" cy="5039713"/>
              </a:xfrm>
              <a:prstGeom prst="rect">
                <a:avLst/>
              </a:prstGeom>
              <a:blipFill rotWithShape="0">
                <a:blip r:embed="rId3"/>
                <a:stretch>
                  <a:fillRect l="-1264" r="-750" b="-3628"/>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16759707" y="9279468"/>
            <a:ext cx="1071093" cy="878784"/>
          </a:xfrm>
          <a:prstGeom prst="rect">
            <a:avLst/>
          </a:prstGeom>
        </p:spPr>
      </p:pic>
    </p:spTree>
    <p:extLst>
      <p:ext uri="{BB962C8B-B14F-4D97-AF65-F5344CB8AC3E}">
        <p14:creationId xmlns:p14="http://schemas.microsoft.com/office/powerpoint/2010/main" val="239694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anim calcmode="lin" valueType="num">
                                      <p:cBhvr>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4"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1371835" y="-172816"/>
            <a:ext cx="21031665" cy="1344037"/>
            <a:chOff x="0" y="0"/>
            <a:chExt cx="28042220" cy="179204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6" name="Group 6"/>
          <p:cNvGrpSpPr/>
          <p:nvPr/>
        </p:nvGrpSpPr>
        <p:grpSpPr>
          <a:xfrm>
            <a:off x="-381001" y="2476500"/>
            <a:ext cx="18669001" cy="3290359"/>
            <a:chOff x="0" y="-38100"/>
            <a:chExt cx="4907243" cy="1425075"/>
          </a:xfrm>
        </p:grpSpPr>
        <p:sp>
          <p:nvSpPr>
            <p:cNvPr id="7" name="Freeform 7"/>
            <p:cNvSpPr/>
            <p:nvPr/>
          </p:nvSpPr>
          <p:spPr>
            <a:xfrm>
              <a:off x="90651" y="238625"/>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solidFill>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37" name="Picture 49">
            <a:extLst>
              <a:ext uri="{FF2B5EF4-FFF2-40B4-BE49-F238E27FC236}">
                <a16:creationId xmlns:a16="http://schemas.microsoft.com/office/drawing/2014/main" id="{40990607-8CA8-47DE-80F8-D47DFF7E81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01800" y="7456016"/>
            <a:ext cx="3681226" cy="2730801"/>
          </a:xfrm>
          <a:prstGeom prst="rect">
            <a:avLst/>
          </a:prstGeom>
        </p:spPr>
      </p:pic>
      <p:pic>
        <p:nvPicPr>
          <p:cNvPr id="38" name="Picture 17">
            <a:extLst>
              <a:ext uri="{FF2B5EF4-FFF2-40B4-BE49-F238E27FC236}">
                <a16:creationId xmlns:a16="http://schemas.microsoft.com/office/drawing/2014/main" id="{9B4193A8-9FA8-4FC2-8197-8DEBAADC570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4192" y="7277101"/>
            <a:ext cx="3599570" cy="2956146"/>
          </a:xfrm>
          <a:prstGeom prst="rect">
            <a:avLst/>
          </a:prstGeom>
        </p:spPr>
      </p:pic>
      <p:sp>
        <p:nvSpPr>
          <p:cNvPr id="14" name="Rectangle 13"/>
          <p:cNvSpPr/>
          <p:nvPr/>
        </p:nvSpPr>
        <p:spPr>
          <a:xfrm>
            <a:off x="5049235" y="3230348"/>
            <a:ext cx="8153400" cy="1913152"/>
          </a:xfrm>
          <a:prstGeom prst="rect">
            <a:avLst/>
          </a:prstGeom>
        </p:spPr>
        <p:txBody>
          <a:bodyPr wrap="square">
            <a:spAutoFit/>
          </a:bodyPr>
          <a:lstStyle/>
          <a:p>
            <a:pPr algn="ctr">
              <a:lnSpc>
                <a:spcPct val="150000"/>
              </a:lnSpc>
              <a:tabLst>
                <a:tab pos="360045" algn="l"/>
                <a:tab pos="720090" algn="l"/>
              </a:tabLst>
            </a:pPr>
            <a:r>
              <a:rPr lang="en-US" sz="9000" b="1" dirty="0">
                <a:solidFill>
                  <a:prstClr val="black"/>
                </a:solidFill>
                <a:latin typeface="Arial" panose="020B0604020202020204" pitchFamily="34" charset="0"/>
                <a:ea typeface="Calibri" panose="020F0502020204030204" pitchFamily="34" charset="0"/>
                <a:cs typeface="Arial" panose="020B0604020202020204" pitchFamily="34" charset="0"/>
              </a:rPr>
              <a:t>LUYỆN TẬP</a:t>
            </a:r>
            <a:endParaRPr lang="vi-VN" sz="9000" b="1" dirty="0">
              <a:solidFill>
                <a:prstClr val="black"/>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74948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81666" y="9347654"/>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337552" y="2970402"/>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en-US"/>
            </a:p>
          </p:txBody>
        </p:sp>
        <p:sp>
          <p:nvSpPr>
            <p:cNvPr id="29"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grpSp>
        <p:nvGrpSpPr>
          <p:cNvPr id="30" name="Group 2"/>
          <p:cNvGrpSpPr/>
          <p:nvPr/>
        </p:nvGrpSpPr>
        <p:grpSpPr>
          <a:xfrm rot="16200000">
            <a:off x="9102179" y="4263479"/>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en-US"/>
            </a:p>
          </p:txBody>
        </p:sp>
        <p:sp>
          <p:nvSpPr>
            <p:cNvPr id="33"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1" name="Picture 20">
            <a:extLst>
              <a:ext uri="{FF2B5EF4-FFF2-40B4-BE49-F238E27FC236}">
                <a16:creationId xmlns:a16="http://schemas.microsoft.com/office/drawing/2014/main" id="{CD5CBA83-4E45-4084-9E5B-3CDA7531EACF}"/>
              </a:ext>
            </a:extLst>
          </p:cNvPr>
          <p:cNvPicPr>
            <a:picLocks noChangeAspect="1"/>
          </p:cNvPicPr>
          <p:nvPr/>
        </p:nvPicPr>
        <p:blipFill>
          <a:blip r:embed="rId4"/>
          <a:stretch>
            <a:fillRect/>
          </a:stretch>
        </p:blipFill>
        <p:spPr>
          <a:xfrm flipH="1">
            <a:off x="14820619" y="7404374"/>
            <a:ext cx="2508246" cy="2263988"/>
          </a:xfrm>
          <a:prstGeom prst="rect">
            <a:avLst/>
          </a:prstGeom>
        </p:spPr>
      </p:pic>
      <p:sp>
        <p:nvSpPr>
          <p:cNvPr id="43" name="TextBox 10"/>
          <p:cNvSpPr txBox="1"/>
          <p:nvPr/>
        </p:nvSpPr>
        <p:spPr>
          <a:xfrm>
            <a:off x="813110" y="560210"/>
            <a:ext cx="16592078" cy="1079270"/>
          </a:xfrm>
          <a:prstGeom prst="rect">
            <a:avLst/>
          </a:prstGeom>
        </p:spPr>
        <p:txBody>
          <a:bodyPr wrap="square" lIns="0" tIns="0" rIns="0" bIns="0" rtlCol="0" anchor="t">
            <a:spAutoFit/>
          </a:bodyPr>
          <a:lstStyle/>
          <a:p>
            <a:pPr algn="ctr">
              <a:lnSpc>
                <a:spcPts val="9372"/>
              </a:lnSpc>
              <a:defRPr/>
            </a:pPr>
            <a:r>
              <a:rPr lang="en-US" sz="6000" b="1" spc="324">
                <a:solidFill>
                  <a:srgbClr val="C00000"/>
                </a:solidFill>
                <a:latin typeface="Arial" panose="020B0604020202020204" pitchFamily="34" charset="0"/>
                <a:cs typeface="Arial" panose="020B0604020202020204" pitchFamily="34" charset="0"/>
                <a:sym typeface="Arial"/>
              </a:rPr>
              <a:t>CÂU HỎI TRẮC NGHIỆM</a:t>
            </a:r>
            <a:endParaRPr lang="en-US" sz="6000" b="1" spc="324" dirty="0">
              <a:solidFill>
                <a:srgbClr val="C00000"/>
              </a:solidFill>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5" name="Rectangle 44"/>
              <p:cNvSpPr/>
              <p:nvPr/>
            </p:nvSpPr>
            <p:spPr>
              <a:xfrm>
                <a:off x="1042306" y="1980753"/>
                <a:ext cx="16133685" cy="2123658"/>
              </a:xfrm>
              <a:prstGeom prst="rect">
                <a:avLst/>
              </a:prstGeom>
            </p:spPr>
            <p:txBody>
              <a:bodyPr wrap="square">
                <a:spAutoFit/>
              </a:bodyPr>
              <a:lstStyle/>
              <a:p>
                <a:pPr marR="30480" algn="just">
                  <a:lnSpc>
                    <a:spcPct val="150000"/>
                  </a:lnSpc>
                  <a:spcBef>
                    <a:spcPts val="600"/>
                  </a:spcBef>
                  <a:spcAft>
                    <a:spcPts val="600"/>
                  </a:spcAft>
                </a:pPr>
                <a:r>
                  <a:rPr lang="fr-FR" sz="4400" b="1" dirty="0">
                    <a:latin typeface="Arial" panose="020B0604020202020204" pitchFamily="34" charset="0"/>
                    <a:ea typeface="Times New Roman" panose="02020603050405020304" pitchFamily="18" charset="0"/>
                    <a:cs typeface="Arial" panose="020B0604020202020204" pitchFamily="34" charset="0"/>
                  </a:rPr>
                  <a:t>Câu 1.</a:t>
                </a:r>
                <a:r>
                  <a:rPr lang="fr-FR" sz="4400" dirty="0">
                    <a:effectLst/>
                    <a:latin typeface="Arial" panose="020B0604020202020204" pitchFamily="34" charset="0"/>
                    <a:ea typeface="Times New Roman" panose="02020603050405020304" pitchFamily="18" charset="0"/>
                    <a:cs typeface="Arial" panose="020B0604020202020204" pitchFamily="34" charset="0"/>
                  </a:rPr>
                  <a:t> Gọi </a:t>
                </a:r>
                <a14:m>
                  <m:oMath xmlns:m="http://schemas.openxmlformats.org/officeDocument/2006/math">
                    <m:sSub>
                      <m:sSub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fr-FR" sz="4400" i="1" baseline="-25000">
                            <a:effectLst/>
                            <a:latin typeface="Cambria Math" panose="02040503050406030204" pitchFamily="18" charset="0"/>
                            <a:ea typeface="Times New Roman" panose="02020603050405020304" pitchFamily="18" charset="0"/>
                            <a:cs typeface="Times New Roman" panose="02020603050405020304" pitchFamily="18" charset="0"/>
                          </a:rPr>
                          <m:t>0</m:t>
                        </m:r>
                      </m:sub>
                    </m:sSub>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là một nghiệm của phương trình </a:t>
                </a:r>
                <a14:m>
                  <m:oMath xmlns:m="http://schemas.openxmlformats.org/officeDocument/2006/math">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5</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 –12=4−3</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fr-FR" sz="4400" i="1" baseline="-25000">
                            <a:effectLst/>
                            <a:latin typeface="Cambria Math" panose="02040503050406030204" pitchFamily="18" charset="0"/>
                            <a:ea typeface="Times New Roman" panose="02020603050405020304" pitchFamily="18" charset="0"/>
                            <a:cs typeface="Times New Roman" panose="02020603050405020304" pitchFamily="18" charset="0"/>
                          </a:rPr>
                          <m:t>0</m:t>
                        </m:r>
                      </m:sub>
                    </m:sSub>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còn là nghiệm của phương trình nào dưới đây?</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1042306" y="1980753"/>
                <a:ext cx="16133685" cy="2123658"/>
              </a:xfrm>
              <a:prstGeom prst="rect">
                <a:avLst/>
              </a:prstGeom>
              <a:blipFill rotWithShape="0">
                <a:blip r:embed="rId5"/>
                <a:stretch>
                  <a:fillRect l="-1549" r="-1284" b="-68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p:cNvSpPr/>
              <p:nvPr/>
            </p:nvSpPr>
            <p:spPr>
              <a:xfrm>
                <a:off x="3581400" y="4104411"/>
                <a:ext cx="11368562" cy="3554819"/>
              </a:xfrm>
              <a:prstGeom prst="rect">
                <a:avLst/>
              </a:prstGeom>
            </p:spPr>
            <p:txBody>
              <a:bodyPr wrap="square">
                <a:spAutoFit/>
              </a:bodyPr>
              <a:lstStyle/>
              <a:p>
                <a:pPr marR="30480">
                  <a:lnSpc>
                    <a:spcPct val="250000"/>
                  </a:lnSpc>
                  <a:spcBef>
                    <a:spcPts val="600"/>
                  </a:spcBef>
                  <a:spcAft>
                    <a:spcPts val="600"/>
                  </a:spcAft>
                </a:pPr>
                <a:r>
                  <a:rPr lang="fr-FR" sz="4300" dirty="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–4=0</m:t>
                    </m:r>
                  </m:oMath>
                </a14:m>
                <a:r>
                  <a:rPr lang="fr-FR" sz="4300" dirty="0">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 –2=0</m:t>
                    </m:r>
                  </m:oMath>
                </a14:m>
                <a:r>
                  <a:rPr lang="fr-FR" sz="4300" dirty="0">
                    <a:effectLst/>
                    <a:latin typeface="Arial" panose="020B0604020202020204" pitchFamily="34" charset="0"/>
                    <a:ea typeface="Times New Roman" panose="02020603050405020304" pitchFamily="18" charset="0"/>
                    <a:cs typeface="Arial" panose="020B0604020202020204" pitchFamily="34" charset="0"/>
                  </a:rPr>
                  <a:t>   </a:t>
                </a:r>
                <a:endParaRPr lang="en-US" sz="4300" dirty="0">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250000"/>
                  </a:lnSpc>
                  <a:spcBef>
                    <a:spcPts val="600"/>
                  </a:spcBef>
                  <a:spcAft>
                    <a:spcPts val="600"/>
                  </a:spcAft>
                </a:pPr>
                <a:r>
                  <a:rPr lang="fr-FR" sz="4300" dirty="0">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sSup>
                      <m:sSup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4300" i="1" baseline="300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+4 =0</m:t>
                    </m:r>
                  </m:oMath>
                </a14:m>
                <a:r>
                  <a:rPr lang="fr-FR" sz="4300" dirty="0">
                    <a:effectLst/>
                    <a:latin typeface="Arial" panose="020B0604020202020204" pitchFamily="34" charset="0"/>
                    <a:ea typeface="Times New Roman" panose="02020603050405020304" pitchFamily="18" charset="0"/>
                    <a:cs typeface="Arial" panose="020B0604020202020204" pitchFamily="34" charset="0"/>
                  </a:rPr>
                  <a:t>   			D. </a:t>
                </a:r>
                <a14:m>
                  <m:oMath xmlns:m="http://schemas.openxmlformats.org/officeDocument/2006/math">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9 – </m:t>
                    </m:r>
                    <m:sSup>
                      <m:sSup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4300" i="1" baseline="300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=−5</m:t>
                    </m:r>
                  </m:oMath>
                </a14:m>
                <a:endParaRPr lang="en-US" sz="43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6" name="Rectangle 45"/>
              <p:cNvSpPr>
                <a:spLocks noRot="1" noChangeAspect="1" noMove="1" noResize="1" noEditPoints="1" noAdjustHandles="1" noChangeArrowheads="1" noChangeShapeType="1" noTextEdit="1"/>
              </p:cNvSpPr>
              <p:nvPr/>
            </p:nvSpPr>
            <p:spPr>
              <a:xfrm>
                <a:off x="3581400" y="4104411"/>
                <a:ext cx="11368562" cy="3554819"/>
              </a:xfrm>
              <a:prstGeom prst="rect">
                <a:avLst/>
              </a:prstGeom>
              <a:blipFill rotWithShape="0">
                <a:blip r:embed="rId6"/>
                <a:stretch>
                  <a:fillRect l="-2146"/>
                </a:stretch>
              </a:blipFill>
            </p:spPr>
            <p:txBody>
              <a:bodyPr/>
              <a:lstStyle/>
              <a:p>
                <a:r>
                  <a:rPr lang="en-US">
                    <a:noFill/>
                  </a:rPr>
                  <a:t> </a:t>
                </a:r>
              </a:p>
            </p:txBody>
          </p:sp>
        </mc:Fallback>
      </mc:AlternateContent>
      <p:sp>
        <p:nvSpPr>
          <p:cNvPr id="49" name="Rounded Rectangle 48"/>
          <p:cNvSpPr/>
          <p:nvPr/>
        </p:nvSpPr>
        <p:spPr>
          <a:xfrm>
            <a:off x="3218789" y="4480405"/>
            <a:ext cx="4007767" cy="1312430"/>
          </a:xfrm>
          <a:prstGeom prst="roundRect">
            <a:avLst/>
          </a:prstGeom>
          <a:noFill/>
          <a:ln w="28575" cap="flat" cmpd="sng" algn="ctr">
            <a:solidFill>
              <a:srgbClr val="FF0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2942752421"/>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anim calcmode="lin" valueType="num">
                                      <p:cBhvr>
                                        <p:cTn id="13" dur="500" fill="hold"/>
                                        <p:tgtEl>
                                          <p:spTgt spid="45"/>
                                        </p:tgtEl>
                                        <p:attrNameLst>
                                          <p:attrName>ppt_x</p:attrName>
                                        </p:attrNameLst>
                                      </p:cBhvr>
                                      <p:tavLst>
                                        <p:tav tm="0">
                                          <p:val>
                                            <p:strVal val="#ppt_x"/>
                                          </p:val>
                                        </p:tav>
                                        <p:tav tm="100000">
                                          <p:val>
                                            <p:strVal val="#ppt_x"/>
                                          </p:val>
                                        </p:tav>
                                      </p:tavLst>
                                    </p:anim>
                                    <p:anim calcmode="lin" valueType="num">
                                      <p:cBhvr>
                                        <p:cTn id="14" dur="500" fill="hold"/>
                                        <p:tgtEl>
                                          <p:spTgt spid="4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barn(inVertical)">
                                      <p:cBhvr>
                                        <p:cTn id="2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46" grpId="0"/>
      <p:bldP spid="4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81666" y="9347654"/>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337552" y="2970402"/>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en-US"/>
            </a:p>
          </p:txBody>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102179" y="4263479"/>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en-US"/>
            </a:p>
          </p:txBody>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a:extLst>
              <a:ext uri="{FF2B5EF4-FFF2-40B4-BE49-F238E27FC236}">
                <a16:creationId xmlns:a16="http://schemas.microsoft.com/office/drawing/2014/main" id="{CD5CBA83-4E45-4084-9E5B-3CDA7531EACF}"/>
              </a:ext>
            </a:extLst>
          </p:cNvPr>
          <p:cNvPicPr>
            <a:picLocks noChangeAspect="1"/>
          </p:cNvPicPr>
          <p:nvPr/>
        </p:nvPicPr>
        <p:blipFill>
          <a:blip r:embed="rId4"/>
          <a:stretch>
            <a:fillRect/>
          </a:stretch>
        </p:blipFill>
        <p:spPr>
          <a:xfrm flipH="1">
            <a:off x="14820619" y="7404374"/>
            <a:ext cx="2508246" cy="2263988"/>
          </a:xfrm>
          <a:prstGeom prst="rect">
            <a:avLst/>
          </a:prstGeom>
        </p:spPr>
      </p:pic>
      <p:sp>
        <p:nvSpPr>
          <p:cNvPr id="43" name="TextBox 10"/>
          <p:cNvSpPr txBox="1"/>
          <p:nvPr/>
        </p:nvSpPr>
        <p:spPr>
          <a:xfrm>
            <a:off x="813110" y="560210"/>
            <a:ext cx="16592078" cy="1079270"/>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000" b="1" i="0" u="none" strike="noStrike" kern="1200" cap="none" spc="324"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6000" b="1" i="0" u="none" strike="noStrike" kern="1200" cap="none" spc="324"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5" name="Rectangle 44"/>
              <p:cNvSpPr/>
              <p:nvPr/>
            </p:nvSpPr>
            <p:spPr>
              <a:xfrm>
                <a:off x="2479942" y="1990099"/>
                <a:ext cx="13309865" cy="2123658"/>
              </a:xfrm>
              <a:prstGeom prst="rect">
                <a:avLst/>
              </a:prstGeom>
            </p:spPr>
            <p:txBody>
              <a:bodyPr wrap="square">
                <a:spAutoFit/>
              </a:bodyPr>
              <a:lstStyle/>
              <a:p>
                <a:pPr marR="30480" algn="just">
                  <a:lnSpc>
                    <a:spcPct val="150000"/>
                  </a:lnSpc>
                  <a:spcBef>
                    <a:spcPts val="600"/>
                  </a:spcBef>
                  <a:spcAft>
                    <a:spcPts val="600"/>
                  </a:spcAft>
                </a:pPr>
                <a:r>
                  <a:rPr lang="fr-FR" sz="4400" b="1" dirty="0">
                    <a:latin typeface="Arial" panose="020B0604020202020204" pitchFamily="34" charset="0"/>
                    <a:ea typeface="Times New Roman" panose="02020603050405020304" pitchFamily="18" charset="0"/>
                    <a:cs typeface="Arial" panose="020B0604020202020204" pitchFamily="34" charset="0"/>
                  </a:rPr>
                  <a:t>Câu 2</a:t>
                </a:r>
                <a:r>
                  <a:rPr lang="fr-FR" sz="4400" dirty="0">
                    <a:effectLst/>
                    <a:latin typeface="Arial" panose="020B0604020202020204" pitchFamily="34" charset="0"/>
                    <a:ea typeface="Times New Roman" panose="02020603050405020304" pitchFamily="18" charset="0"/>
                    <a:cs typeface="Arial" panose="020B0604020202020204" pitchFamily="34" charset="0"/>
                  </a:rPr>
                  <a:t>. Gọi </a:t>
                </a:r>
                <a14:m>
                  <m:oMath xmlns:m="http://schemas.openxmlformats.org/officeDocument/2006/math">
                    <m:sSub>
                      <m:sSub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fr-FR" sz="4400" i="1" baseline="-25000">
                            <a:effectLst/>
                            <a:latin typeface="Cambria Math" panose="02040503050406030204" pitchFamily="18" charset="0"/>
                            <a:ea typeface="Times New Roman" panose="02020603050405020304" pitchFamily="18" charset="0"/>
                            <a:cs typeface="Times New Roman" panose="02020603050405020304" pitchFamily="18" charset="0"/>
                          </a:rPr>
                          <m:t>0</m:t>
                        </m:r>
                      </m:sub>
                    </m:sSub>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là nghiệm của phương trình </a:t>
                </a:r>
                <a14:m>
                  <m:oMath xmlns:m="http://schemas.openxmlformats.org/officeDocument/2006/math">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 – 3)+5</m:t>
                    </m:r>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−1)=5</m:t>
                    </m:r>
                    <m:sSup>
                      <m:sSup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4400" i="1" baseline="30000">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Chọn khẳng định đúng.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2479942" y="1990099"/>
                <a:ext cx="13309865" cy="2123658"/>
              </a:xfrm>
              <a:prstGeom prst="rect">
                <a:avLst/>
              </a:prstGeom>
              <a:blipFill rotWithShape="0">
                <a:blip r:embed="rId5"/>
                <a:stretch>
                  <a:fillRect l="-1878" r="-1603" b="-6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p:cNvSpPr/>
              <p:nvPr/>
            </p:nvSpPr>
            <p:spPr>
              <a:xfrm>
                <a:off x="4206262" y="4202757"/>
                <a:ext cx="11080525" cy="3270447"/>
              </a:xfrm>
              <a:prstGeom prst="rect">
                <a:avLst/>
              </a:prstGeom>
            </p:spPr>
            <p:txBody>
              <a:bodyPr wrap="square">
                <a:spAutoFit/>
              </a:bodyPr>
              <a:lstStyle/>
              <a:p>
                <a:pPr marR="30480">
                  <a:lnSpc>
                    <a:spcPct val="250000"/>
                  </a:lnSpc>
                  <a:spcBef>
                    <a:spcPts val="600"/>
                  </a:spcBef>
                  <a:spcAft>
                    <a:spcPts val="600"/>
                  </a:spcAft>
                </a:pPr>
                <a:r>
                  <a:rPr lang="fr-FR" sz="4300" dirty="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sSub>
                      <m:sSub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fr-FR" sz="4300" i="1" baseline="-25000">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&gt;0</m:t>
                    </m:r>
                  </m:oMath>
                </a14:m>
                <a:r>
                  <a:rPr lang="fr-FR" sz="4300" dirty="0">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sSub>
                      <m:sSub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fr-FR" sz="4300" i="1" baseline="-25000">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&lt;−2</m:t>
                    </m:r>
                  </m:oMath>
                </a14:m>
                <a:r>
                  <a:rPr lang="fr-FR" sz="4300" dirty="0">
                    <a:effectLst/>
                    <a:latin typeface="Arial" panose="020B0604020202020204" pitchFamily="34" charset="0"/>
                    <a:ea typeface="Times New Roman" panose="02020603050405020304" pitchFamily="18" charset="0"/>
                    <a:cs typeface="Arial" panose="020B0604020202020204" pitchFamily="34" charset="0"/>
                  </a:rPr>
                  <a:t>        </a:t>
                </a:r>
                <a:endParaRPr lang="en-US" sz="4300" dirty="0">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250000"/>
                  </a:lnSpc>
                  <a:spcBef>
                    <a:spcPts val="600"/>
                  </a:spcBef>
                  <a:spcAft>
                    <a:spcPts val="600"/>
                  </a:spcAft>
                </a:pPr>
                <a:r>
                  <a:rPr lang="fr-FR" sz="4300" dirty="0">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sSub>
                      <m:sSub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fr-FR" sz="4300" i="1" baseline="-25000">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&gt;−2</m:t>
                    </m:r>
                  </m:oMath>
                </a14:m>
                <a:r>
                  <a:rPr lang="fr-FR" sz="4300" dirty="0">
                    <a:effectLst/>
                    <a:latin typeface="Arial" panose="020B0604020202020204" pitchFamily="34" charset="0"/>
                    <a:ea typeface="Times New Roman" panose="02020603050405020304" pitchFamily="18" charset="0"/>
                    <a:cs typeface="Arial" panose="020B0604020202020204" pitchFamily="34" charset="0"/>
                  </a:rPr>
                  <a:t>        			</a:t>
                </a:r>
                <a:r>
                  <a:rPr lang="en-US" sz="4300" dirty="0">
                    <a:effectLst/>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sSub>
                      <m:sSub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4300" i="1" baseline="-25000">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&gt;−3</m:t>
                    </m:r>
                  </m:oMath>
                </a14:m>
                <a:endParaRPr lang="en-US" sz="43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6" name="Rectangle 45"/>
              <p:cNvSpPr>
                <a:spLocks noRot="1" noChangeAspect="1" noMove="1" noResize="1" noEditPoints="1" noAdjustHandles="1" noChangeArrowheads="1" noChangeShapeType="1" noTextEdit="1"/>
              </p:cNvSpPr>
              <p:nvPr/>
            </p:nvSpPr>
            <p:spPr>
              <a:xfrm>
                <a:off x="4206262" y="4202757"/>
                <a:ext cx="11080525" cy="3270447"/>
              </a:xfrm>
              <a:prstGeom prst="rect">
                <a:avLst/>
              </a:prstGeom>
              <a:blipFill rotWithShape="0">
                <a:blip r:embed="rId6"/>
                <a:stretch>
                  <a:fillRect l="-2145" b="-7635"/>
                </a:stretch>
              </a:blipFill>
            </p:spPr>
            <p:txBody>
              <a:bodyPr/>
              <a:lstStyle/>
              <a:p>
                <a:r>
                  <a:rPr lang="en-US">
                    <a:noFill/>
                  </a:rPr>
                  <a:t> </a:t>
                </a:r>
              </a:p>
            </p:txBody>
          </p:sp>
        </mc:Fallback>
      </mc:AlternateContent>
      <p:sp>
        <p:nvSpPr>
          <p:cNvPr id="49" name="Rounded Rectangle 48"/>
          <p:cNvSpPr/>
          <p:nvPr/>
        </p:nvSpPr>
        <p:spPr>
          <a:xfrm>
            <a:off x="10032260" y="6501541"/>
            <a:ext cx="4102841" cy="1188418"/>
          </a:xfrm>
          <a:prstGeom prst="roundRect">
            <a:avLst/>
          </a:prstGeom>
          <a:noFill/>
          <a:ln w="28575" cap="flat" cmpd="sng" algn="ctr">
            <a:solidFill>
              <a:srgbClr val="FF0000"/>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91118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81666" y="9347654"/>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337552" y="2970402"/>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en-US"/>
            </a:p>
          </p:txBody>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102179" y="4263479"/>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en-US"/>
            </a:p>
          </p:txBody>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a:extLst>
              <a:ext uri="{FF2B5EF4-FFF2-40B4-BE49-F238E27FC236}">
                <a16:creationId xmlns:a16="http://schemas.microsoft.com/office/drawing/2014/main" id="{CD5CBA83-4E45-4084-9E5B-3CDA7531EACF}"/>
              </a:ext>
            </a:extLst>
          </p:cNvPr>
          <p:cNvPicPr>
            <a:picLocks noChangeAspect="1"/>
          </p:cNvPicPr>
          <p:nvPr/>
        </p:nvPicPr>
        <p:blipFill>
          <a:blip r:embed="rId4"/>
          <a:stretch>
            <a:fillRect/>
          </a:stretch>
        </p:blipFill>
        <p:spPr>
          <a:xfrm flipH="1">
            <a:off x="14820619" y="7404374"/>
            <a:ext cx="2508246" cy="2263988"/>
          </a:xfrm>
          <a:prstGeom prst="rect">
            <a:avLst/>
          </a:prstGeom>
        </p:spPr>
      </p:pic>
      <p:sp>
        <p:nvSpPr>
          <p:cNvPr id="43" name="TextBox 10"/>
          <p:cNvSpPr txBox="1"/>
          <p:nvPr/>
        </p:nvSpPr>
        <p:spPr>
          <a:xfrm>
            <a:off x="813110" y="560210"/>
            <a:ext cx="16592078" cy="1079270"/>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000" b="1" i="0" u="none" strike="noStrike" kern="1200" cap="none" spc="324"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6000" b="1" i="0" u="none" strike="noStrike" kern="1200" cap="none" spc="324"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5" name="Rectangle 44"/>
              <p:cNvSpPr/>
              <p:nvPr/>
            </p:nvSpPr>
            <p:spPr>
              <a:xfrm>
                <a:off x="1295400" y="1831330"/>
                <a:ext cx="15544800" cy="2563907"/>
              </a:xfrm>
              <a:prstGeom prst="rect">
                <a:avLst/>
              </a:prstGeom>
            </p:spPr>
            <p:txBody>
              <a:bodyPr wrap="square">
                <a:spAutoFit/>
              </a:bodyPr>
              <a:lstStyle/>
              <a:p>
                <a:pPr marR="30480" algn="just">
                  <a:lnSpc>
                    <a:spcPct val="150000"/>
                  </a:lnSpc>
                  <a:spcBef>
                    <a:spcPts val="600"/>
                  </a:spcBef>
                  <a:spcAft>
                    <a:spcPts val="600"/>
                  </a:spcAft>
                </a:pPr>
                <a:r>
                  <a:rPr lang="fr-FR" sz="4400" b="1" dirty="0">
                    <a:latin typeface="Arial" panose="020B0604020202020204" pitchFamily="34" charset="0"/>
                    <a:ea typeface="Times New Roman" panose="02020603050405020304" pitchFamily="18" charset="0"/>
                    <a:cs typeface="Arial" panose="020B0604020202020204" pitchFamily="34" charset="0"/>
                  </a:rPr>
                  <a:t>Câu 3.</a:t>
                </a:r>
                <a:r>
                  <a:rPr lang="fr-FR" sz="4400" dirty="0">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𝐴</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4</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5</m:t>
                        </m:r>
                      </m:den>
                    </m:f>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6</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7</m:t>
                        </m:r>
                      </m:den>
                    </m:f>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𝐵</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5</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Tìm giá trị của </a:t>
                </a:r>
                <a14:m>
                  <m:oMath xmlns:m="http://schemas.openxmlformats.org/officeDocument/2006/math">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để </a:t>
                </a:r>
                <a14:m>
                  <m:oMath xmlns:m="http://schemas.openxmlformats.org/officeDocument/2006/math">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𝐴</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𝐵</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1295400" y="1831330"/>
                <a:ext cx="15544800" cy="2563907"/>
              </a:xfrm>
              <a:prstGeom prst="rect">
                <a:avLst/>
              </a:prstGeom>
              <a:blipFill rotWithShape="0">
                <a:blip r:embed="rId5"/>
                <a:stretch>
                  <a:fillRect l="-1608" b="-52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p:cNvSpPr/>
              <p:nvPr/>
            </p:nvSpPr>
            <p:spPr>
              <a:xfrm>
                <a:off x="4555964" y="4337110"/>
                <a:ext cx="9581553" cy="3477875"/>
              </a:xfrm>
              <a:prstGeom prst="rect">
                <a:avLst/>
              </a:prstGeom>
            </p:spPr>
            <p:txBody>
              <a:bodyPr wrap="square">
                <a:spAutoFit/>
              </a:bodyPr>
              <a:lstStyle/>
              <a:p>
                <a:pPr marR="30480" algn="just">
                  <a:lnSpc>
                    <a:spcPct val="250000"/>
                  </a:lnSpc>
                  <a:spcBef>
                    <a:spcPts val="600"/>
                  </a:spcBef>
                  <a:spcAft>
                    <a:spcPts val="600"/>
                  </a:spcAft>
                </a:pPr>
                <a:r>
                  <a:rPr lang="fr-FR" sz="4200" dirty="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fr-FR" sz="4200" dirty="0">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=2</m:t>
                    </m:r>
                  </m:oMath>
                </a14:m>
                <a:endParaRPr lang="en-US" sz="42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50000"/>
                  </a:lnSpc>
                  <a:spcBef>
                    <a:spcPts val="600"/>
                  </a:spcBef>
                  <a:spcAft>
                    <a:spcPts val="600"/>
                  </a:spcAft>
                </a:pPr>
                <a:r>
                  <a:rPr lang="fr-FR" sz="4200" dirty="0">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fr-FR" sz="4200" dirty="0">
                    <a:effectLst/>
                    <a:latin typeface="Arial" panose="020B0604020202020204" pitchFamily="34" charset="0"/>
                    <a:ea typeface="Times New Roman" panose="02020603050405020304" pitchFamily="18" charset="0"/>
                    <a:cs typeface="Arial" panose="020B0604020202020204" pitchFamily="34" charset="0"/>
                  </a:rPr>
                  <a:t>					D. </a:t>
                </a:r>
                <a14:m>
                  <m:oMath xmlns:m="http://schemas.openxmlformats.org/officeDocument/2006/math">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=−3</m:t>
                    </m:r>
                  </m:oMath>
                </a14:m>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6" name="Rectangle 45"/>
              <p:cNvSpPr>
                <a:spLocks noRot="1" noChangeAspect="1" noMove="1" noResize="1" noEditPoints="1" noAdjustHandles="1" noChangeArrowheads="1" noChangeShapeType="1" noTextEdit="1"/>
              </p:cNvSpPr>
              <p:nvPr/>
            </p:nvSpPr>
            <p:spPr>
              <a:xfrm>
                <a:off x="4555964" y="4337110"/>
                <a:ext cx="9581553" cy="3477875"/>
              </a:xfrm>
              <a:prstGeom prst="rect">
                <a:avLst/>
              </a:prstGeom>
              <a:blipFill rotWithShape="0">
                <a:blip r:embed="rId6"/>
                <a:stretch>
                  <a:fillRect l="-2417"/>
                </a:stretch>
              </a:blipFill>
            </p:spPr>
            <p:txBody>
              <a:bodyPr/>
              <a:lstStyle/>
              <a:p>
                <a:r>
                  <a:rPr lang="en-US">
                    <a:noFill/>
                  </a:rPr>
                  <a:t> </a:t>
                </a:r>
              </a:p>
            </p:txBody>
          </p:sp>
        </mc:Fallback>
      </mc:AlternateContent>
      <p:sp>
        <p:nvSpPr>
          <p:cNvPr id="49" name="Rounded Rectangle 48"/>
          <p:cNvSpPr/>
          <p:nvPr/>
        </p:nvSpPr>
        <p:spPr>
          <a:xfrm>
            <a:off x="4191000" y="4587087"/>
            <a:ext cx="3414443" cy="1568127"/>
          </a:xfrm>
          <a:prstGeom prst="roundRect">
            <a:avLst/>
          </a:prstGeom>
          <a:noFill/>
          <a:ln w="28575" cap="flat" cmpd="sng" algn="ctr">
            <a:solidFill>
              <a:srgbClr val="FF0000"/>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279310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81666" y="9347654"/>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337552" y="2970402"/>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en-US"/>
            </a:p>
          </p:txBody>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102179" y="4263479"/>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en-US"/>
            </a:p>
          </p:txBody>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a:extLst>
              <a:ext uri="{FF2B5EF4-FFF2-40B4-BE49-F238E27FC236}">
                <a16:creationId xmlns:a16="http://schemas.microsoft.com/office/drawing/2014/main" id="{CD5CBA83-4E45-4084-9E5B-3CDA7531EACF}"/>
              </a:ext>
            </a:extLst>
          </p:cNvPr>
          <p:cNvPicPr>
            <a:picLocks noChangeAspect="1"/>
          </p:cNvPicPr>
          <p:nvPr/>
        </p:nvPicPr>
        <p:blipFill>
          <a:blip r:embed="rId4"/>
          <a:stretch>
            <a:fillRect/>
          </a:stretch>
        </p:blipFill>
        <p:spPr>
          <a:xfrm flipH="1">
            <a:off x="376077" y="8343900"/>
            <a:ext cx="1467356" cy="1324462"/>
          </a:xfrm>
          <a:prstGeom prst="rect">
            <a:avLst/>
          </a:prstGeom>
        </p:spPr>
      </p:pic>
      <p:sp>
        <p:nvSpPr>
          <p:cNvPr id="43" name="TextBox 10"/>
          <p:cNvSpPr txBox="1"/>
          <p:nvPr/>
        </p:nvSpPr>
        <p:spPr>
          <a:xfrm>
            <a:off x="813110" y="560210"/>
            <a:ext cx="16592078" cy="1079270"/>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000" b="1" i="0" u="none" strike="noStrike" kern="1200" cap="none" spc="324"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6000" b="1" i="0" u="none" strike="noStrike" kern="1200" cap="none" spc="324"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5" name="Rectangle 44"/>
              <p:cNvSpPr/>
              <p:nvPr/>
            </p:nvSpPr>
            <p:spPr>
              <a:xfrm>
                <a:off x="1691624" y="1790700"/>
                <a:ext cx="14826867" cy="4362733"/>
              </a:xfrm>
              <a:prstGeom prst="rect">
                <a:avLst/>
              </a:prstGeom>
            </p:spPr>
            <p:txBody>
              <a:bodyPr wrap="square">
                <a:spAutoFit/>
              </a:bodyPr>
              <a:lstStyle/>
              <a:p>
                <a:pPr marR="30480" algn="just">
                  <a:lnSpc>
                    <a:spcPct val="150000"/>
                  </a:lnSpc>
                  <a:spcBef>
                    <a:spcPts val="600"/>
                  </a:spcBef>
                  <a:spcAft>
                    <a:spcPts val="600"/>
                  </a:spcAft>
                </a:pPr>
                <a:r>
                  <a:rPr lang="fr-FR" sz="3700" b="1" dirty="0">
                    <a:latin typeface="Arial" panose="020B0604020202020204" pitchFamily="34" charset="0"/>
                    <a:ea typeface="Times New Roman" panose="02020603050405020304" pitchFamily="18" charset="0"/>
                    <a:cs typeface="Arial" panose="020B0604020202020204" pitchFamily="34" charset="0"/>
                  </a:rPr>
                  <a:t>Câu 4.</a:t>
                </a:r>
                <a:r>
                  <a:rPr lang="fr-FR" sz="3700" dirty="0">
                    <a:effectLst/>
                    <a:latin typeface="Arial" panose="020B0604020202020204" pitchFamily="34" charset="0"/>
                    <a:ea typeface="Times New Roman" panose="02020603050405020304" pitchFamily="18" charset="0"/>
                    <a:cs typeface="Arial" panose="020B0604020202020204" pitchFamily="34" charset="0"/>
                  </a:rPr>
                  <a:t> Một xưởng dệt theo kế hoạch mỗi ngày phải dệt 30 áo. Trong thực tế mỗi ngày xưởng dệt được 40 áo nên đã hoàn thành trước thời hạn 3 ngày, ngoài ra còn làm thêm đươc 20 chiếc áo nữa. Hãy chọn câu đúng. Nếu gọi thời gian xưởng làm theo kế hoạch là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(ngày,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 &gt; 3, </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ℕ</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Thì phương trình của bài toán là:</a:t>
                </a:r>
                <a:endParaRPr lang="en-US" sz="37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1691624" y="1790700"/>
                <a:ext cx="14826867" cy="4362733"/>
              </a:xfrm>
              <a:prstGeom prst="rect">
                <a:avLst/>
              </a:prstGeom>
              <a:blipFill rotWithShape="0">
                <a:blip r:embed="rId5"/>
                <a:stretch>
                  <a:fillRect l="-1274" r="-1069" b="-20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p:cNvSpPr/>
              <p:nvPr/>
            </p:nvSpPr>
            <p:spPr>
              <a:xfrm>
                <a:off x="2695372" y="6012746"/>
                <a:ext cx="14596744" cy="3093154"/>
              </a:xfrm>
              <a:prstGeom prst="rect">
                <a:avLst/>
              </a:prstGeom>
            </p:spPr>
            <p:txBody>
              <a:bodyPr wrap="square">
                <a:spAutoFit/>
              </a:bodyPr>
              <a:lstStyle/>
              <a:p>
                <a:pPr marR="30480">
                  <a:lnSpc>
                    <a:spcPct val="250000"/>
                  </a:lnSpc>
                  <a:spcBef>
                    <a:spcPts val="600"/>
                  </a:spcBef>
                  <a:spcAft>
                    <a:spcPts val="600"/>
                  </a:spcAft>
                </a:pPr>
                <a:r>
                  <a:rPr lang="fr-FR" sz="3700" dirty="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40</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=30(</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 – 3) – 20</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40</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=30(</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 – 3) + 20</m:t>
                    </m:r>
                  </m:oMath>
                </a14:m>
                <a:endParaRPr lang="en-US" sz="3700" dirty="0">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250000"/>
                  </a:lnSpc>
                  <a:spcBef>
                    <a:spcPts val="600"/>
                  </a:spcBef>
                  <a:spcAft>
                    <a:spcPts val="600"/>
                  </a:spcAft>
                </a:pPr>
                <a:r>
                  <a:rPr lang="fr-FR" sz="3700" dirty="0">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30</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=40(</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 – 3) + 20</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D.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30</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=40(</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 – 3) – 20</m:t>
                    </m:r>
                  </m:oMath>
                </a14:m>
                <a:endParaRPr lang="en-US" sz="37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6" name="Rectangle 45"/>
              <p:cNvSpPr>
                <a:spLocks noRot="1" noChangeAspect="1" noMove="1" noResize="1" noEditPoints="1" noAdjustHandles="1" noChangeArrowheads="1" noChangeShapeType="1" noTextEdit="1"/>
              </p:cNvSpPr>
              <p:nvPr/>
            </p:nvSpPr>
            <p:spPr>
              <a:xfrm>
                <a:off x="2695372" y="6012746"/>
                <a:ext cx="14596744" cy="3093154"/>
              </a:xfrm>
              <a:prstGeom prst="rect">
                <a:avLst/>
              </a:prstGeom>
              <a:blipFill rotWithShape="0">
                <a:blip r:embed="rId6"/>
                <a:stretch>
                  <a:fillRect l="-1294"/>
                </a:stretch>
              </a:blipFill>
            </p:spPr>
            <p:txBody>
              <a:bodyPr/>
              <a:lstStyle/>
              <a:p>
                <a:r>
                  <a:rPr lang="en-US">
                    <a:noFill/>
                  </a:rPr>
                  <a:t> </a:t>
                </a:r>
              </a:p>
            </p:txBody>
          </p:sp>
        </mc:Fallback>
      </mc:AlternateContent>
      <p:sp>
        <p:nvSpPr>
          <p:cNvPr id="49" name="Rounded Rectangle 48"/>
          <p:cNvSpPr/>
          <p:nvPr/>
        </p:nvSpPr>
        <p:spPr>
          <a:xfrm>
            <a:off x="9677400" y="7898241"/>
            <a:ext cx="5943600" cy="1188418"/>
          </a:xfrm>
          <a:prstGeom prst="roundRect">
            <a:avLst/>
          </a:prstGeom>
          <a:noFill/>
          <a:ln w="28575" cap="flat" cmpd="sng" algn="ctr">
            <a:solidFill>
              <a:srgbClr val="FF0000"/>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19162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81666" y="9347654"/>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337552" y="2970402"/>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en-US"/>
            </a:p>
          </p:txBody>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102179" y="4263479"/>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en-US"/>
            </a:p>
          </p:txBody>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a:extLst>
              <a:ext uri="{FF2B5EF4-FFF2-40B4-BE49-F238E27FC236}">
                <a16:creationId xmlns:a16="http://schemas.microsoft.com/office/drawing/2014/main" id="{CD5CBA83-4E45-4084-9E5B-3CDA7531EACF}"/>
              </a:ext>
            </a:extLst>
          </p:cNvPr>
          <p:cNvPicPr>
            <a:picLocks noChangeAspect="1"/>
          </p:cNvPicPr>
          <p:nvPr/>
        </p:nvPicPr>
        <p:blipFill>
          <a:blip r:embed="rId4"/>
          <a:stretch>
            <a:fillRect/>
          </a:stretch>
        </p:blipFill>
        <p:spPr>
          <a:xfrm flipH="1">
            <a:off x="15239999" y="7782914"/>
            <a:ext cx="2088865" cy="1885447"/>
          </a:xfrm>
          <a:prstGeom prst="rect">
            <a:avLst/>
          </a:prstGeom>
        </p:spPr>
      </p:pic>
      <p:sp>
        <p:nvSpPr>
          <p:cNvPr id="43" name="TextBox 10"/>
          <p:cNvSpPr txBox="1"/>
          <p:nvPr/>
        </p:nvSpPr>
        <p:spPr>
          <a:xfrm>
            <a:off x="813110" y="560210"/>
            <a:ext cx="16592078" cy="1079270"/>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000" b="1" i="0" u="none" strike="noStrike" kern="1200" cap="none" spc="324"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6000" b="1" i="0" u="none" strike="noStrike" kern="1200" cap="none" spc="324"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5" name="Rectangle 44"/>
              <p:cNvSpPr/>
              <p:nvPr/>
            </p:nvSpPr>
            <p:spPr>
              <a:xfrm>
                <a:off x="1298649" y="2138195"/>
                <a:ext cx="15621000" cy="3600986"/>
              </a:xfrm>
              <a:prstGeom prst="rect">
                <a:avLst/>
              </a:prstGeom>
            </p:spPr>
            <p:txBody>
              <a:bodyPr wrap="square">
                <a:spAutoFit/>
              </a:bodyPr>
              <a:lstStyle/>
              <a:p>
                <a:pPr marR="30480" algn="just">
                  <a:lnSpc>
                    <a:spcPct val="150000"/>
                  </a:lnSpc>
                  <a:spcBef>
                    <a:spcPts val="600"/>
                  </a:spcBef>
                  <a:spcAft>
                    <a:spcPts val="600"/>
                  </a:spcAft>
                </a:pPr>
                <a:r>
                  <a:rPr lang="fr-FR" sz="3800" b="1" dirty="0">
                    <a:latin typeface="Arial" panose="020B0604020202020204" pitchFamily="34" charset="0"/>
                    <a:ea typeface="Times New Roman" panose="02020603050405020304" pitchFamily="18" charset="0"/>
                    <a:cs typeface="Arial" panose="020B0604020202020204" pitchFamily="34" charset="0"/>
                  </a:rPr>
                  <a:t>Câu 5.</a:t>
                </a:r>
                <a:r>
                  <a:rPr lang="fr-FR" sz="3800" dirty="0">
                    <a:effectLst/>
                    <a:latin typeface="Arial" panose="020B0604020202020204" pitchFamily="34" charset="0"/>
                    <a:ea typeface="Times New Roman" panose="02020603050405020304" pitchFamily="18" charset="0"/>
                    <a:cs typeface="Arial" panose="020B0604020202020204" pitchFamily="34" charset="0"/>
                  </a:rPr>
                  <a:t> Một ô tô phải đi quãng đường </a:t>
                </a:r>
                <a14:m>
                  <m:oMath xmlns:m="http://schemas.openxmlformats.org/officeDocument/2006/math">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fr-FR" sz="3800" dirty="0">
                    <a:effectLst/>
                    <a:latin typeface="Arial" panose="020B0604020202020204" pitchFamily="34" charset="0"/>
                    <a:ea typeface="Times New Roman" panose="02020603050405020304" pitchFamily="18" charset="0"/>
                    <a:cs typeface="Arial" panose="020B0604020202020204" pitchFamily="34" charset="0"/>
                  </a:rPr>
                  <a:t> dài 60km trong một thời gian nhất định. Xe đi nửa đầu quãng đường với vận tốc hơn dự định 10km/h và đi với nửa sau kém hơn dự định 6 km/h, biết ô tô đến đúng dự định. Tính thời gian dự định đi quãng đường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fr-FR" sz="3800" dirty="0">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1298649" y="2138195"/>
                <a:ext cx="15621000" cy="3600986"/>
              </a:xfrm>
              <a:prstGeom prst="rect">
                <a:avLst/>
              </a:prstGeom>
              <a:blipFill rotWithShape="0">
                <a:blip r:embed="rId5"/>
                <a:stretch>
                  <a:fillRect l="-1288" r="-1053" b="-2881"/>
                </a:stretch>
              </a:blipFill>
            </p:spPr>
            <p:txBody>
              <a:bodyPr/>
              <a:lstStyle/>
              <a:p>
                <a:r>
                  <a:rPr lang="en-US">
                    <a:noFill/>
                  </a:rPr>
                  <a:t> </a:t>
                </a:r>
              </a:p>
            </p:txBody>
          </p:sp>
        </mc:Fallback>
      </mc:AlternateContent>
      <p:sp>
        <p:nvSpPr>
          <p:cNvPr id="46" name="Rectangle 45"/>
          <p:cNvSpPr/>
          <p:nvPr/>
        </p:nvSpPr>
        <p:spPr>
          <a:xfrm>
            <a:off x="1058161" y="6091416"/>
            <a:ext cx="15610425" cy="1261884"/>
          </a:xfrm>
          <a:prstGeom prst="rect">
            <a:avLst/>
          </a:prstGeom>
        </p:spPr>
        <p:txBody>
          <a:bodyPr wrap="square">
            <a:spAutoFit/>
          </a:bodyPr>
          <a:lstStyle/>
          <a:p>
            <a:pPr indent="179705" algn="ctr">
              <a:lnSpc>
                <a:spcPct val="200000"/>
              </a:lnSpc>
              <a:spcAft>
                <a:spcPts val="800"/>
              </a:spcAft>
              <a:tabLst>
                <a:tab pos="1719580" algn="l"/>
                <a:tab pos="3262630" algn="l"/>
                <a:tab pos="4806315" algn="l"/>
              </a:tabLst>
            </a:pPr>
            <a:r>
              <a:rPr lang="fr-FR" sz="3800" dirty="0">
                <a:latin typeface="Arial" panose="020B0604020202020204" pitchFamily="34" charset="0"/>
                <a:ea typeface="Arial" panose="020B0604020202020204" pitchFamily="34" charset="0"/>
                <a:cs typeface="Arial" panose="020B0604020202020204" pitchFamily="34" charset="0"/>
              </a:rPr>
              <a:t>A. 3 giờ		B. 6 giờ			C. 5 giờ			D. 4 giờ</a:t>
            </a:r>
          </a:p>
        </p:txBody>
      </p:sp>
      <p:sp>
        <p:nvSpPr>
          <p:cNvPr id="49" name="Rounded Rectangle 48"/>
          <p:cNvSpPr/>
          <p:nvPr/>
        </p:nvSpPr>
        <p:spPr>
          <a:xfrm>
            <a:off x="10488523" y="6286500"/>
            <a:ext cx="2309194" cy="1097435"/>
          </a:xfrm>
          <a:prstGeom prst="roundRect">
            <a:avLst/>
          </a:prstGeom>
          <a:noFill/>
          <a:ln w="28575" cap="flat" cmpd="sng" algn="ctr">
            <a:solidFill>
              <a:srgbClr val="FF0000"/>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199291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2286000" y="2759026"/>
            <a:ext cx="13716000" cy="1712618"/>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0" name="Rectangle 29">
            <a:extLst>
              <a:ext uri="{FF2B5EF4-FFF2-40B4-BE49-F238E27FC236}">
                <a16:creationId xmlns:a16="http://schemas.microsoft.com/office/drawing/2014/main" id="{0DE8E057-79AF-4679-8F0F-5F578B85F19A}"/>
              </a:ext>
            </a:extLst>
          </p:cNvPr>
          <p:cNvSpPr/>
          <p:nvPr/>
        </p:nvSpPr>
        <p:spPr>
          <a:xfrm>
            <a:off x="2286000" y="7761991"/>
            <a:ext cx="13716000" cy="1712618"/>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Picture 7">
            <a:hlinkClick r:id="" action="ppaction://noaction"/>
            <a:extLst>
              <a:ext uri="{FF2B5EF4-FFF2-40B4-BE49-F238E27FC236}">
                <a16:creationId xmlns:a16="http://schemas.microsoft.com/office/drawing/2014/main" id="{165D02D2-111C-48DA-B806-17EDA77B2D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7490" y="1395977"/>
            <a:ext cx="2215326" cy="2615411"/>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6049" y="627812"/>
            <a:ext cx="2318205" cy="2075868"/>
          </a:xfrm>
          <a:prstGeom prst="rect">
            <a:avLst/>
          </a:prstGeom>
        </p:spPr>
      </p:pic>
      <p:pic>
        <p:nvPicPr>
          <p:cNvPr id="10" name="Picture 9">
            <a:hlinkClick r:id="" action="ppaction://noaction"/>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1075" y="1395976"/>
            <a:ext cx="2215326" cy="2615411"/>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09634" y="627810"/>
            <a:ext cx="2318205" cy="2075868"/>
          </a:xfrm>
          <a:prstGeom prst="rect">
            <a:avLst/>
          </a:prstGeom>
        </p:spPr>
      </p:pic>
      <p:pic>
        <p:nvPicPr>
          <p:cNvPr id="12" name="Picture 11">
            <a:hlinkClick r:id="" action="ppaction://noaction"/>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22429" y="1395971"/>
            <a:ext cx="2215326" cy="2615411"/>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73220" y="627810"/>
            <a:ext cx="2318205" cy="2075868"/>
          </a:xfrm>
          <a:prstGeom prst="rect">
            <a:avLst/>
          </a:prstGeom>
        </p:spPr>
      </p:pic>
      <p:pic>
        <p:nvPicPr>
          <p:cNvPr id="14" name="Picture 13">
            <a:hlinkClick r:id="" action="ppaction://noaction"/>
            <a:extLst>
              <a:ext uri="{FF2B5EF4-FFF2-40B4-BE49-F238E27FC236}">
                <a16:creationId xmlns:a16="http://schemas.microsoft.com/office/drawing/2014/main" id="{633EC59B-FCA1-44AA-9210-1F72A9C855E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39683" y="1395973"/>
            <a:ext cx="2215326" cy="2615411"/>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88242" y="627809"/>
            <a:ext cx="2318205" cy="2075868"/>
          </a:xfrm>
          <a:prstGeom prst="rect">
            <a:avLst/>
          </a:prstGeom>
        </p:spPr>
      </p:pic>
      <p:pic>
        <p:nvPicPr>
          <p:cNvPr id="16" name="Picture 15">
            <a:hlinkClick r:id="" action="ppaction://noaction"/>
            <a:extLst>
              <a:ext uri="{FF2B5EF4-FFF2-40B4-BE49-F238E27FC236}">
                <a16:creationId xmlns:a16="http://schemas.microsoft.com/office/drawing/2014/main" id="{6FB1DCEB-4C74-4EB6-8AC6-7F38A1717E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051827" y="1395971"/>
            <a:ext cx="2215326" cy="2615411"/>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000386" y="627807"/>
            <a:ext cx="2318205" cy="2075868"/>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86002" y="9463150"/>
            <a:ext cx="6857999" cy="50222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44002" y="9463150"/>
            <a:ext cx="6857999" cy="50222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452256" y="4419976"/>
            <a:ext cx="6857999" cy="50222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44002" y="4461946"/>
            <a:ext cx="6857999" cy="502229"/>
          </a:xfrm>
          <a:prstGeom prst="rect">
            <a:avLst/>
          </a:prstGeom>
        </p:spPr>
      </p:pic>
      <p:sp>
        <p:nvSpPr>
          <p:cNvPr id="42" name="Flowchart: Summing Junction 41">
            <a:hlinkClick r:id="" action="ppaction://noaction"/>
            <a:extLst>
              <a:ext uri="{FF2B5EF4-FFF2-40B4-BE49-F238E27FC236}">
                <a16:creationId xmlns:a16="http://schemas.microsoft.com/office/drawing/2014/main" id="{E51D645D-F5EB-48AD-9720-05E0BE57DF46}"/>
              </a:ext>
            </a:extLst>
          </p:cNvPr>
          <p:cNvSpPr/>
          <p:nvPr/>
        </p:nvSpPr>
        <p:spPr>
          <a:xfrm>
            <a:off x="15050365" y="8027366"/>
            <a:ext cx="730202" cy="973602"/>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9" name="Rectangle 18">
            <a:extLst>
              <a:ext uri="{FF2B5EF4-FFF2-40B4-BE49-F238E27FC236}">
                <a16:creationId xmlns:a16="http://schemas.microsoft.com/office/drawing/2014/main" id="{6FE0A47F-DE0D-4AFB-A019-3B65ECEF2308}"/>
              </a:ext>
            </a:extLst>
          </p:cNvPr>
          <p:cNvSpPr/>
          <p:nvPr/>
        </p:nvSpPr>
        <p:spPr>
          <a:xfrm>
            <a:off x="3986870" y="5854266"/>
            <a:ext cx="10091913" cy="2354491"/>
          </a:xfrm>
          <a:prstGeom prst="rect">
            <a:avLst/>
          </a:prstGeom>
          <a:noFill/>
        </p:spPr>
        <p:txBody>
          <a:bodyPr wrap="square" lIns="137160" tIns="68580" rIns="137160" bIns="68580">
            <a:spAutoFit/>
          </a:bodyPr>
          <a:lstStyle/>
          <a:p>
            <a:pPr algn="ctr"/>
            <a:r>
              <a:rPr lang="en-US" sz="7200" b="1" dirty="0">
                <a:ln w="6600">
                  <a:solidFill>
                    <a:srgbClr val="7030A0"/>
                  </a:solidFill>
                  <a:prstDash val="solid"/>
                </a:ln>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TRÒ CH</a:t>
            </a:r>
            <a:r>
              <a:rPr lang="vi-VN" sz="7200" b="1" dirty="0">
                <a:ln w="6600">
                  <a:solidFill>
                    <a:srgbClr val="7030A0"/>
                  </a:solidFill>
                  <a:prstDash val="solid"/>
                </a:ln>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Ơ</a:t>
            </a:r>
            <a:r>
              <a:rPr lang="en-US" sz="7200" b="1" dirty="0">
                <a:ln w="6600">
                  <a:solidFill>
                    <a:srgbClr val="7030A0"/>
                  </a:solidFill>
                  <a:prstDash val="solid"/>
                </a:ln>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 HỘP QUÀ BÍ MẬT</a:t>
            </a:r>
          </a:p>
        </p:txBody>
      </p:sp>
      <p:pic>
        <p:nvPicPr>
          <p:cNvPr id="20" name="Intro_mở_màn_200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5175002" y="9231594"/>
            <a:ext cx="685800" cy="914400"/>
          </a:xfrm>
          <a:prstGeom prst="rect">
            <a:avLst/>
          </a:prstGeom>
        </p:spPr>
      </p:pic>
    </p:spTree>
    <p:extLst>
      <p:ext uri="{BB962C8B-B14F-4D97-AF65-F5344CB8AC3E}">
        <p14:creationId xmlns:p14="http://schemas.microsoft.com/office/powerpoint/2010/main" val="281031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19"/>
                                        </p:tgtEl>
                                        <p:attrNameLst>
                                          <p:attrName>style.color</p:attrName>
                                        </p:attrNameLst>
                                      </p:cBhvr>
                                      <p:by>
                                        <p:hsl h="7200000" s="0" l="0"/>
                                      </p:by>
                                    </p:animClr>
                                    <p:animClr clrSpc="hsl" dir="cw">
                                      <p:cBhvr>
                                        <p:cTn id="7" dur="500" fill="hold"/>
                                        <p:tgtEl>
                                          <p:spTgt spid="19"/>
                                        </p:tgtEl>
                                        <p:attrNameLst>
                                          <p:attrName>fillcolor</p:attrName>
                                        </p:attrNameLst>
                                      </p:cBhvr>
                                      <p:by>
                                        <p:hsl h="7200000" s="0" l="0"/>
                                      </p:by>
                                    </p:animClr>
                                    <p:animClr clrSpc="hsl" dir="cw">
                                      <p:cBhvr>
                                        <p:cTn id="8" dur="500" fill="hold"/>
                                        <p:tgtEl>
                                          <p:spTgt spid="19"/>
                                        </p:tgtEl>
                                        <p:attrNameLst>
                                          <p:attrName>stroke.color</p:attrName>
                                        </p:attrNameLst>
                                      </p:cBhvr>
                                      <p:by>
                                        <p:hsl h="7200000" s="0" l="0"/>
                                      </p:by>
                                    </p:animClr>
                                    <p:set>
                                      <p:cBhvr>
                                        <p:cTn id="9" dur="500" fill="hold"/>
                                        <p:tgtEl>
                                          <p:spTgt spid="19"/>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3.125E-6 3.7037E-7 L 3.125E-6 -0.07222 " pathEditMode="relative" rAng="0" ptsTypes="AA">
                                      <p:cBhvr>
                                        <p:cTn id="11" dur="250" accel="50000" decel="50000" autoRev="1" fill="hold">
                                          <p:stCondLst>
                                            <p:cond delay="0"/>
                                          </p:stCondLst>
                                        </p:cTn>
                                        <p:tgtEl>
                                          <p:spTgt spid="19"/>
                                        </p:tgtEl>
                                        <p:attrNameLst>
                                          <p:attrName>ppt_x</p:attrName>
                                          <p:attrName>ppt_y</p:attrName>
                                        </p:attrNameLst>
                                      </p:cBhvr>
                                      <p:rCtr x="0" y="-3611"/>
                                    </p:animMotion>
                                    <p:animRot by="1500000">
                                      <p:cBhvr>
                                        <p:cTn id="12" dur="125" fill="hold">
                                          <p:stCondLst>
                                            <p:cond delay="0"/>
                                          </p:stCondLst>
                                        </p:cTn>
                                        <p:tgtEl>
                                          <p:spTgt spid="19"/>
                                        </p:tgtEl>
                                        <p:attrNameLst>
                                          <p:attrName>r</p:attrName>
                                        </p:attrNameLst>
                                      </p:cBhvr>
                                    </p:animRot>
                                    <p:animRot by="-1500000">
                                      <p:cBhvr>
                                        <p:cTn id="13" dur="125" fill="hold">
                                          <p:stCondLst>
                                            <p:cond delay="125"/>
                                          </p:stCondLst>
                                        </p:cTn>
                                        <p:tgtEl>
                                          <p:spTgt spid="19"/>
                                        </p:tgtEl>
                                        <p:attrNameLst>
                                          <p:attrName>r</p:attrName>
                                        </p:attrNameLst>
                                      </p:cBhvr>
                                    </p:animRot>
                                    <p:animRot by="-1500000">
                                      <p:cBhvr>
                                        <p:cTn id="14" dur="125" fill="hold">
                                          <p:stCondLst>
                                            <p:cond delay="250"/>
                                          </p:stCondLst>
                                        </p:cTn>
                                        <p:tgtEl>
                                          <p:spTgt spid="19"/>
                                        </p:tgtEl>
                                        <p:attrNameLst>
                                          <p:attrName>r</p:attrName>
                                        </p:attrNameLst>
                                      </p:cBhvr>
                                    </p:animRot>
                                    <p:animRot by="1500000">
                                      <p:cBhvr>
                                        <p:cTn id="15" dur="125" fill="hold">
                                          <p:stCondLst>
                                            <p:cond delay="375"/>
                                          </p:stCondLst>
                                        </p:cTn>
                                        <p:tgtEl>
                                          <p:spTgt spid="19"/>
                                        </p:tgtEl>
                                        <p:attrNameLst>
                                          <p:attrName>r</p:attrName>
                                        </p:attrNameLst>
                                      </p:cBhvr>
                                    </p:animRot>
                                  </p:childTnLst>
                                </p:cTn>
                              </p:par>
                              <p:par>
                                <p:cTn id="16" presetID="1" presetClass="mediacall" presetSubtype="0" fill="hold" nodeType="withEffect">
                                  <p:stCondLst>
                                    <p:cond delay="0"/>
                                  </p:stCondLst>
                                  <p:childTnLst>
                                    <p:cmd type="call" cmd="playFrom(0.0)">
                                      <p:cBhvr>
                                        <p:cTn id="17" dur="1593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6"/>
                                        </p:tgtEl>
                                      </p:cBhvr>
                                    </p:animEffect>
                                    <p:set>
                                      <p:cBhvr>
                                        <p:cTn id="59" dur="1" fill="hold">
                                          <p:stCondLst>
                                            <p:cond delay="499"/>
                                          </p:stCondLst>
                                        </p:cTn>
                                        <p:tgtEl>
                                          <p:spTgt spid="16"/>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7"/>
                                        </p:tgtEl>
                                      </p:cBhvr>
                                    </p:animEffect>
                                    <p:set>
                                      <p:cBhvr>
                                        <p:cTn id="6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audio>
              <p:cMediaNode vol="61224">
                <p:cTn id="63" fill="hold" display="0">
                  <p:stCondLst>
                    <p:cond delay="indefinite"/>
                  </p:stCondLst>
                  <p:endCondLst>
                    <p:cond evt="onStopAudio" delay="0">
                      <p:tgtEl>
                        <p:sldTgt/>
                      </p:tgtEl>
                    </p:cond>
                  </p:endCondLst>
                </p:cTn>
                <p:tgtEl>
                  <p:spTgt spid="20"/>
                </p:tgtEl>
              </p:cMediaNode>
            </p:audio>
          </p:childTnLst>
        </p:cTn>
      </p:par>
    </p:tnLst>
    <p:bldLst>
      <p:bldP spid="19" grpId="0"/>
      <p:bldP spid="19"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838200" y="-2528045"/>
            <a:ext cx="19799047" cy="3880093"/>
            <a:chOff x="-37674" y="-75983"/>
            <a:chExt cx="4816592" cy="1021917"/>
          </a:xfrm>
        </p:grpSpPr>
        <p:sp>
          <p:nvSpPr>
            <p:cNvPr id="3" name="Freeform 3"/>
            <p:cNvSpPr/>
            <p:nvPr/>
          </p:nvSpPr>
          <p:spPr>
            <a:xfrm>
              <a:off x="-37674" y="-75983"/>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8" name="Picture 27">
            <a:extLst>
              <a:ext uri="{FF2B5EF4-FFF2-40B4-BE49-F238E27FC236}">
                <a16:creationId xmlns:a16="http://schemas.microsoft.com/office/drawing/2014/main" id="{8042BDE5-5778-423F-A123-8DC7C98D4118}"/>
              </a:ext>
            </a:extLst>
          </p:cNvPr>
          <p:cNvPicPr>
            <a:picLocks noChangeAspect="1"/>
          </p:cNvPicPr>
          <p:nvPr/>
        </p:nvPicPr>
        <p:blipFill>
          <a:blip r:embed="rId2"/>
          <a:stretch>
            <a:fillRect/>
          </a:stretch>
        </p:blipFill>
        <p:spPr>
          <a:xfrm>
            <a:off x="1890268" y="9141012"/>
            <a:ext cx="3447276" cy="963739"/>
          </a:xfrm>
          <a:prstGeom prst="rect">
            <a:avLst/>
          </a:prstGeom>
        </p:spPr>
      </p:pic>
      <p:sp>
        <p:nvSpPr>
          <p:cNvPr id="14" name="Rectangle 13"/>
          <p:cNvSpPr/>
          <p:nvPr/>
        </p:nvSpPr>
        <p:spPr>
          <a:xfrm>
            <a:off x="3073713" y="267728"/>
            <a:ext cx="5491183" cy="707886"/>
          </a:xfrm>
          <a:prstGeom prst="rect">
            <a:avLst/>
          </a:prstGeom>
        </p:spPr>
        <p:txBody>
          <a:bodyPr wrap="none">
            <a:spAutoFit/>
          </a:bodyPr>
          <a:lstStyle/>
          <a:p>
            <a:r>
              <a:rPr lang="en-US" sz="4000" b="1" dirty="0">
                <a:solidFill>
                  <a:srgbClr val="C00000"/>
                </a:solidFill>
                <a:latin typeface="Arial" panose="020B0604020202020204" pitchFamily="34" charset="0"/>
                <a:cs typeface="Arial" panose="020B0604020202020204" pitchFamily="34" charset="0"/>
              </a:rPr>
              <a:t>Bài 7.12 (SGK – tr.38) </a:t>
            </a:r>
            <a:endParaRPr lang="en-US" sz="4000" dirty="0">
              <a:solidFill>
                <a:srgbClr val="C00000"/>
              </a:solidFill>
            </a:endParaRPr>
          </a:p>
        </p:txBody>
      </p:sp>
      <p:sp>
        <p:nvSpPr>
          <p:cNvPr id="10" name="Rectangle 9"/>
          <p:cNvSpPr/>
          <p:nvPr/>
        </p:nvSpPr>
        <p:spPr>
          <a:xfrm>
            <a:off x="8564896" y="267728"/>
            <a:ext cx="6284093" cy="707886"/>
          </a:xfrm>
          <a:prstGeom prst="rect">
            <a:avLst/>
          </a:prstGeom>
        </p:spPr>
        <p:txBody>
          <a:bodyPr wrap="none">
            <a:spAutoFit/>
          </a:bodyPr>
          <a:lstStyle/>
          <a:p>
            <a:r>
              <a:rPr lang="vi-VN" sz="4000" dirty="0">
                <a:solidFill>
                  <a:srgbClr val="000000"/>
                </a:solidFill>
                <a:cs typeface="Arial" panose="020B0604020202020204" pitchFamily="34" charset="0"/>
              </a:rPr>
              <a:t>Giải các phương trình sau:</a:t>
            </a:r>
          </a:p>
        </p:txBody>
      </p:sp>
      <p:grpSp>
        <p:nvGrpSpPr>
          <p:cNvPr id="17" name="Group 16"/>
          <p:cNvGrpSpPr/>
          <p:nvPr/>
        </p:nvGrpSpPr>
        <p:grpSpPr>
          <a:xfrm>
            <a:off x="381000" y="2162507"/>
            <a:ext cx="6861558" cy="5746258"/>
            <a:chOff x="602974" y="2054361"/>
            <a:chExt cx="6861558" cy="5746258"/>
          </a:xfrm>
        </p:grpSpPr>
        <mc:AlternateContent xmlns:mc="http://schemas.openxmlformats.org/markup-compatibility/2006" xmlns:a14="http://schemas.microsoft.com/office/drawing/2010/main">
          <mc:Choice Requires="a14">
            <p:sp>
              <p:nvSpPr>
                <p:cNvPr id="11" name="Rectangle 10"/>
                <p:cNvSpPr/>
                <p:nvPr/>
              </p:nvSpPr>
              <p:spPr>
                <a:xfrm>
                  <a:off x="609600" y="2054361"/>
                  <a:ext cx="5592557" cy="1046440"/>
                </a:xfrm>
                <a:prstGeom prst="rect">
                  <a:avLst/>
                </a:prstGeom>
              </p:spPr>
              <p:txBody>
                <a:bodyPr wrap="none">
                  <a:spAutoFit/>
                </a:bodyPr>
                <a:lstStyle/>
                <a:p>
                  <a:pPr lvl="0"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09600" y="2054361"/>
                  <a:ext cx="5592557" cy="104644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09600" y="3642328"/>
                  <a:ext cx="6226383"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ea typeface="Calibri" panose="020F0502020204030204" pitchFamily="34" charset="0"/>
                            <a:cs typeface="Times New Roman" panose="02020603050405020304" pitchFamily="18" charset="0"/>
                          </a:rPr>
                          <m:t>𝑏</m:t>
                        </m:r>
                        <m:r>
                          <a:rPr lang="en-US" sz="38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a:latin typeface="Cambria Math" panose="02040503050406030204" pitchFamily="18" charset="0"/>
                                <a:ea typeface="Calibri" panose="020F0502020204030204" pitchFamily="34" charset="0"/>
                                <a:cs typeface="Times New Roman" panose="02020603050405020304" pitchFamily="18" charset="0"/>
                              </a:rPr>
                            </m:ctrlPr>
                          </m:fPr>
                          <m:num>
                            <m:r>
                              <a:rPr lang="fr-FR" sz="3800" i="1">
                                <a:latin typeface="Cambria Math" panose="02040503050406030204" pitchFamily="18" charset="0"/>
                                <a:ea typeface="Calibri" panose="020F0502020204030204" pitchFamily="34" charset="0"/>
                                <a:cs typeface="Times New Roman" panose="02020603050405020304" pitchFamily="18" charset="0"/>
                              </a:rPr>
                              <m:t>1</m:t>
                            </m:r>
                          </m:num>
                          <m:den>
                            <m:r>
                              <a:rPr lang="fr-FR" sz="3800" i="1">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3800" i="1">
                                <a:latin typeface="Cambria Math" panose="02040503050406030204" pitchFamily="18" charset="0"/>
                                <a:ea typeface="Calibri" panose="020F0502020204030204" pitchFamily="34" charset="0"/>
                                <a:cs typeface="Times New Roman" panose="02020603050405020304" pitchFamily="18" charset="0"/>
                              </a:rPr>
                            </m:ctrlPr>
                          </m:dPr>
                          <m:e>
                            <m:r>
                              <a:rPr lang="fr-FR" sz="3800" i="1">
                                <a:latin typeface="Cambria Math" panose="02040503050406030204" pitchFamily="18" charset="0"/>
                                <a:ea typeface="Calibri" panose="020F0502020204030204" pitchFamily="34" charset="0"/>
                                <a:cs typeface="Times New Roman" panose="02020603050405020304" pitchFamily="18" charset="0"/>
                              </a:rPr>
                              <m:t>𝑥</m:t>
                            </m:r>
                            <m:r>
                              <a:rPr lang="fr-FR" sz="3800" i="1">
                                <a:latin typeface="Cambria Math" panose="02040503050406030204" pitchFamily="18" charset="0"/>
                                <a:ea typeface="Calibri" panose="020F0502020204030204" pitchFamily="34" charset="0"/>
                                <a:cs typeface="Times New Roman" panose="02020603050405020304" pitchFamily="18" charset="0"/>
                              </a:rPr>
                              <m:t>+5</m:t>
                            </m:r>
                          </m:e>
                        </m:d>
                        <m:r>
                          <a:rPr lang="fr-FR" sz="3800" i="1">
                            <a:latin typeface="Cambria Math" panose="02040503050406030204" pitchFamily="18" charset="0"/>
                            <a:ea typeface="Calibri" panose="020F0502020204030204" pitchFamily="34" charset="0"/>
                            <a:cs typeface="Times New Roman" panose="02020603050405020304" pitchFamily="18" charset="0"/>
                          </a:rPr>
                          <m:t>−4=</m:t>
                        </m:r>
                        <m:f>
                          <m:fPr>
                            <m:ctrlPr>
                              <a:rPr lang="en-US" sz="3800" i="1">
                                <a:latin typeface="Cambria Math" panose="02040503050406030204" pitchFamily="18" charset="0"/>
                                <a:ea typeface="Calibri" panose="020F0502020204030204" pitchFamily="34" charset="0"/>
                                <a:cs typeface="Times New Roman" panose="02020603050405020304" pitchFamily="18" charset="0"/>
                              </a:rPr>
                            </m:ctrlPr>
                          </m:fPr>
                          <m:num>
                            <m:r>
                              <a:rPr lang="fr-FR" sz="3800" i="1">
                                <a:latin typeface="Cambria Math" panose="02040503050406030204" pitchFamily="18" charset="0"/>
                                <a:ea typeface="Calibri" panose="020F0502020204030204" pitchFamily="34" charset="0"/>
                                <a:cs typeface="Times New Roman" panose="02020603050405020304" pitchFamily="18" charset="0"/>
                              </a:rPr>
                              <m:t>1</m:t>
                            </m:r>
                          </m:num>
                          <m:den>
                            <m:r>
                              <a:rPr lang="fr-FR" sz="3800" i="1">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3800" i="1">
                                <a:latin typeface="Cambria Math" panose="02040503050406030204" pitchFamily="18" charset="0"/>
                                <a:ea typeface="Calibri" panose="020F0502020204030204" pitchFamily="34" charset="0"/>
                                <a:cs typeface="Times New Roman" panose="02020603050405020304" pitchFamily="18" charset="0"/>
                              </a:rPr>
                            </m:ctrlPr>
                          </m:dPr>
                          <m:e>
                            <m:r>
                              <a:rPr lang="fr-FR" sz="3800" i="1">
                                <a:latin typeface="Cambria Math" panose="02040503050406030204" pitchFamily="18" charset="0"/>
                                <a:ea typeface="Calibri" panose="020F0502020204030204" pitchFamily="34" charset="0"/>
                                <a:cs typeface="Times New Roman" panose="02020603050405020304" pitchFamily="18" charset="0"/>
                              </a:rPr>
                              <m:t>𝑥</m:t>
                            </m:r>
                            <m:r>
                              <a:rPr lang="fr-FR" sz="3800" i="1">
                                <a:latin typeface="Cambria Math" panose="02040503050406030204" pitchFamily="18" charset="0"/>
                                <a:ea typeface="Calibri" panose="020F0502020204030204" pitchFamily="34" charset="0"/>
                                <a:cs typeface="Times New Roman" panose="02020603050405020304" pitchFamily="18" charset="0"/>
                              </a:rPr>
                              <m:t>−1</m:t>
                            </m:r>
                          </m:e>
                        </m:d>
                      </m:oMath>
                    </m:oMathPara>
                  </a14:m>
                  <a:endParaRPr lang="en-US" sz="3800" dirty="0">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609600" y="3642328"/>
                  <a:ext cx="6226383" cy="1190903"/>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09600" y="5374758"/>
                  <a:ext cx="6803850" cy="1046440"/>
                </a:xfrm>
                <a:prstGeom prst="rect">
                  <a:avLst/>
                </a:prstGeom>
              </p:spPr>
              <p:txBody>
                <a:bodyPr wrap="none">
                  <a:spAutoFit/>
                </a:bodyPr>
                <a:lstStyle/>
                <a:p>
                  <a:pPr lvl="0"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09600" y="5374758"/>
                  <a:ext cx="6803850" cy="104644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02974" y="7123511"/>
                  <a:ext cx="6861558"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𝑑</m:t>
                        </m:r>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oMath>
                    </m:oMathPara>
                  </a14:m>
                  <a:endParaRPr lang="en-US" sz="3800" dirty="0">
                    <a:latin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602974" y="7123511"/>
                  <a:ext cx="6861558" cy="677108"/>
                </a:xfrm>
                <a:prstGeom prst="rect">
                  <a:avLst/>
                </a:prstGeom>
                <a:blipFill rotWithShape="0">
                  <a:blip r:embed="rId6"/>
                  <a:stretch>
                    <a:fillRect/>
                  </a:stretch>
                </a:blipFill>
              </p:spPr>
              <p:txBody>
                <a:bodyPr/>
                <a:lstStyle/>
                <a:p>
                  <a:r>
                    <a:rPr lang="en-US">
                      <a:noFill/>
                    </a:rPr>
                    <a:t> </a:t>
                  </a:r>
                </a:p>
              </p:txBody>
            </p:sp>
          </mc:Fallback>
        </mc:AlternateContent>
      </p:grpSp>
      <p:cxnSp>
        <p:nvCxnSpPr>
          <p:cNvPr id="19" name="Straight Connector 18"/>
          <p:cNvCxnSpPr/>
          <p:nvPr/>
        </p:nvCxnSpPr>
        <p:spPr>
          <a:xfrm>
            <a:off x="7543800" y="1638300"/>
            <a:ext cx="0" cy="83820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p:cNvSpPr/>
              <p:nvPr/>
            </p:nvSpPr>
            <p:spPr>
              <a:xfrm>
                <a:off x="7896125" y="3734928"/>
                <a:ext cx="9189704" cy="5093702"/>
              </a:xfrm>
              <a:prstGeom prst="rect">
                <a:avLst/>
              </a:prstGeom>
            </p:spPr>
            <p:txBody>
              <a:bodyPr wrap="square">
                <a:spAutoFit/>
              </a:bodyPr>
              <a:lstStyle/>
              <a:p>
                <a:pPr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𝑎</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e>
                      </m:d>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fr-FR" sz="3800" dirty="0">
                    <a:effectLst/>
                    <a:ea typeface="Calibri" panose="020F0502020204030204" pitchFamily="34" charset="0"/>
                    <a:cs typeface="Times New Roman" panose="02020603050405020304" pitchFamily="18"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=−4+6</m:t>
                    </m:r>
                  </m:oMath>
                </a14:m>
                <a:r>
                  <a:rPr lang="fr-FR" sz="3800" dirty="0">
                    <a:effectLst/>
                    <a:latin typeface="Arial" panose="020B0604020202020204" pitchFamily="34" charset="0"/>
                    <a:ea typeface="Calibri" panose="020F0502020204030204" pitchFamily="34" charset="0"/>
                    <a:cs typeface="Arial" panose="020B0604020202020204" pitchFamily="34" charset="0"/>
                  </a:rPr>
                  <a:t> </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fr-FR" sz="3800" dirty="0">
                    <a:effectLst/>
                    <a:ea typeface="Calibri" panose="020F0502020204030204" pitchFamily="34" charset="0"/>
                    <a:cs typeface="Times New Roman" panose="02020603050405020304" pitchFamily="18"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oMath>
                </a14:m>
                <a:r>
                  <a:rPr lang="fr-FR" sz="3800" dirty="0">
                    <a:effectLst/>
                    <a:latin typeface="Arial" panose="020B0604020202020204" pitchFamily="34" charset="0"/>
                    <a:ea typeface="Calibri" panose="020F0502020204030204" pitchFamily="34" charset="0"/>
                    <a:cs typeface="Arial" panose="020B0604020202020204" pitchFamily="34" charset="0"/>
                  </a:rPr>
                  <a:t> </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fr-FR" sz="3800" dirty="0">
                    <a:effectLst/>
                    <a:ea typeface="Calibri" panose="020F0502020204030204" pitchFamily="34" charset="0"/>
                    <a:cs typeface="Times New Roman" panose="02020603050405020304" pitchFamily="18"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3800" dirty="0">
                    <a:effectLst/>
                    <a:latin typeface="Arial" panose="020B0604020202020204" pitchFamily="34" charset="0"/>
                    <a:ea typeface="Calibri" panose="020F0502020204030204" pitchFamily="34" charset="0"/>
                    <a:cs typeface="Arial" panose="020B0604020202020204" pitchFamily="34" charset="0"/>
                  </a:rPr>
                  <a:t> </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fr-FR" sz="3800" dirty="0">
                    <a:effectLst/>
                    <a:latin typeface="Arial" panose="020B0604020202020204" pitchFamily="34" charset="0"/>
                    <a:ea typeface="Calibri" panose="020F0502020204030204" pitchFamily="34" charset="0"/>
                    <a:cs typeface="Arial" panose="020B0604020202020204" pitchFamily="34" charset="0"/>
                  </a:rPr>
                  <a:t>			Vậy phương trình có nghiệm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7896125" y="3734928"/>
                <a:ext cx="9189704" cy="5093702"/>
              </a:xfrm>
              <a:prstGeom prst="rect">
                <a:avLst/>
              </a:prstGeom>
              <a:blipFill rotWithShape="0">
                <a:blip r:embed="rId7"/>
                <a:stretch>
                  <a:fillRect b="-1796"/>
                </a:stretch>
              </a:blipFill>
            </p:spPr>
            <p:txBody>
              <a:bodyPr/>
              <a:lstStyle/>
              <a:p>
                <a:r>
                  <a:rPr lang="en-US">
                    <a:noFill/>
                  </a:rPr>
                  <a:t> </a:t>
                </a:r>
              </a:p>
            </p:txBody>
          </p:sp>
        </mc:Fallback>
      </mc:AlternateContent>
      <p:pic>
        <p:nvPicPr>
          <p:cNvPr id="22" name="Picture 7">
            <a:extLst>
              <a:ext uri="{FF2B5EF4-FFF2-40B4-BE49-F238E27FC236}">
                <a16:creationId xmlns:a16="http://schemas.microsoft.com/office/drawing/2014/main" id="{523BA23B-7AFB-47AA-AB1E-926708BC6C3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589175" flipH="1" flipV="1">
            <a:off x="16734777" y="891506"/>
            <a:ext cx="1510777" cy="1431461"/>
          </a:xfrm>
          <a:prstGeom prst="rect">
            <a:avLst/>
          </a:prstGeom>
        </p:spPr>
      </p:pic>
      <p:sp>
        <p:nvSpPr>
          <p:cNvPr id="23" name="Oval Callout 22"/>
          <p:cNvSpPr/>
          <p:nvPr/>
        </p:nvSpPr>
        <p:spPr>
          <a:xfrm>
            <a:off x="12268200" y="2106494"/>
            <a:ext cx="1683043" cy="8739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prstClr val="black"/>
                </a:solidFill>
              </a:rPr>
              <a:t>Giải</a:t>
            </a:r>
            <a:endParaRPr lang="en-US" sz="3800" b="1" dirty="0">
              <a:solidFill>
                <a:prstClr val="black"/>
              </a:solidFill>
            </a:endParaRPr>
          </a:p>
        </p:txBody>
      </p:sp>
    </p:spTree>
    <p:extLst>
      <p:ext uri="{BB962C8B-B14F-4D97-AF65-F5344CB8AC3E}">
        <p14:creationId xmlns:p14="http://schemas.microsoft.com/office/powerpoint/2010/main" val="1657880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par>
                                <p:cTn id="20" presetID="22" presetClass="entr" presetSubtype="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20" grpId="0"/>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838200" y="-2528045"/>
            <a:ext cx="19799047" cy="3880093"/>
            <a:chOff x="-37674" y="-75983"/>
            <a:chExt cx="4816592" cy="1021917"/>
          </a:xfrm>
        </p:grpSpPr>
        <p:sp>
          <p:nvSpPr>
            <p:cNvPr id="3" name="Freeform 3"/>
            <p:cNvSpPr/>
            <p:nvPr/>
          </p:nvSpPr>
          <p:spPr>
            <a:xfrm>
              <a:off x="-37674" y="-75983"/>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8" name="Picture 27">
            <a:extLst>
              <a:ext uri="{FF2B5EF4-FFF2-40B4-BE49-F238E27FC236}">
                <a16:creationId xmlns:a16="http://schemas.microsoft.com/office/drawing/2014/main" id="{8042BDE5-5778-423F-A123-8DC7C98D4118}"/>
              </a:ext>
            </a:extLst>
          </p:cNvPr>
          <p:cNvPicPr>
            <a:picLocks noChangeAspect="1"/>
          </p:cNvPicPr>
          <p:nvPr/>
        </p:nvPicPr>
        <p:blipFill>
          <a:blip r:embed="rId2"/>
          <a:stretch>
            <a:fillRect/>
          </a:stretch>
        </p:blipFill>
        <p:spPr>
          <a:xfrm>
            <a:off x="1890268" y="9141012"/>
            <a:ext cx="3447276" cy="963739"/>
          </a:xfrm>
          <a:prstGeom prst="rect">
            <a:avLst/>
          </a:prstGeom>
        </p:spPr>
      </p:pic>
      <p:sp>
        <p:nvSpPr>
          <p:cNvPr id="14" name="Rectangle 13"/>
          <p:cNvSpPr/>
          <p:nvPr/>
        </p:nvSpPr>
        <p:spPr>
          <a:xfrm>
            <a:off x="3073713" y="267728"/>
            <a:ext cx="5491183" cy="707886"/>
          </a:xfrm>
          <a:prstGeom prst="rect">
            <a:avLst/>
          </a:prstGeom>
        </p:spPr>
        <p:txBody>
          <a:bodyPr wrap="none">
            <a:spAutoFit/>
          </a:bodyPr>
          <a:lstStyle/>
          <a:p>
            <a:r>
              <a:rPr lang="en-US" sz="4000" b="1" dirty="0">
                <a:solidFill>
                  <a:srgbClr val="C00000"/>
                </a:solidFill>
                <a:latin typeface="Arial" panose="020B0604020202020204" pitchFamily="34" charset="0"/>
                <a:cs typeface="Arial" panose="020B0604020202020204" pitchFamily="34" charset="0"/>
              </a:rPr>
              <a:t>Bài 7.12 (SGK – tr.38) </a:t>
            </a:r>
            <a:endParaRPr lang="en-US" sz="4000" dirty="0">
              <a:solidFill>
                <a:srgbClr val="C00000"/>
              </a:solidFill>
            </a:endParaRPr>
          </a:p>
        </p:txBody>
      </p:sp>
      <p:sp>
        <p:nvSpPr>
          <p:cNvPr id="16" name="Oval Callout 15"/>
          <p:cNvSpPr/>
          <p:nvPr/>
        </p:nvSpPr>
        <p:spPr>
          <a:xfrm>
            <a:off x="12268200" y="2106494"/>
            <a:ext cx="1683043" cy="8739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prstClr val="black"/>
                </a:solidFill>
              </a:rPr>
              <a:t>Giải</a:t>
            </a:r>
            <a:endParaRPr lang="en-US" sz="3800" b="1" dirty="0">
              <a:solidFill>
                <a:prstClr val="black"/>
              </a:solidFill>
            </a:endParaRPr>
          </a:p>
        </p:txBody>
      </p:sp>
      <p:sp>
        <p:nvSpPr>
          <p:cNvPr id="10" name="Rectangle 9"/>
          <p:cNvSpPr/>
          <p:nvPr/>
        </p:nvSpPr>
        <p:spPr>
          <a:xfrm>
            <a:off x="8564896" y="267728"/>
            <a:ext cx="6284093" cy="707886"/>
          </a:xfrm>
          <a:prstGeom prst="rect">
            <a:avLst/>
          </a:prstGeom>
        </p:spPr>
        <p:txBody>
          <a:bodyPr wrap="none">
            <a:spAutoFit/>
          </a:bodyPr>
          <a:lstStyle/>
          <a:p>
            <a:r>
              <a:rPr lang="vi-VN" sz="4000" dirty="0">
                <a:solidFill>
                  <a:srgbClr val="000000"/>
                </a:solidFill>
                <a:cs typeface="Arial" panose="020B0604020202020204" pitchFamily="34" charset="0"/>
              </a:rPr>
              <a:t>Giải các phương trình sau:</a:t>
            </a:r>
          </a:p>
        </p:txBody>
      </p:sp>
      <p:grpSp>
        <p:nvGrpSpPr>
          <p:cNvPr id="17" name="Group 16"/>
          <p:cNvGrpSpPr/>
          <p:nvPr/>
        </p:nvGrpSpPr>
        <p:grpSpPr>
          <a:xfrm>
            <a:off x="381000" y="2162507"/>
            <a:ext cx="6861558" cy="5746258"/>
            <a:chOff x="602974" y="2054361"/>
            <a:chExt cx="6861558" cy="5746258"/>
          </a:xfrm>
        </p:grpSpPr>
        <mc:AlternateContent xmlns:mc="http://schemas.openxmlformats.org/markup-compatibility/2006" xmlns:a14="http://schemas.microsoft.com/office/drawing/2010/main">
          <mc:Choice Requires="a14">
            <p:sp>
              <p:nvSpPr>
                <p:cNvPr id="11" name="Rectangle 10"/>
                <p:cNvSpPr/>
                <p:nvPr/>
              </p:nvSpPr>
              <p:spPr>
                <a:xfrm>
                  <a:off x="609600" y="2054361"/>
                  <a:ext cx="5592557" cy="1046440"/>
                </a:xfrm>
                <a:prstGeom prst="rect">
                  <a:avLst/>
                </a:prstGeom>
              </p:spPr>
              <p:txBody>
                <a:bodyPr wrap="none">
                  <a:spAutoFit/>
                </a:bodyPr>
                <a:lstStyle/>
                <a:p>
                  <a:pPr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09600" y="2054361"/>
                  <a:ext cx="5592557" cy="104644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09600" y="3642328"/>
                  <a:ext cx="6226383"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609600" y="3642328"/>
                  <a:ext cx="6226383" cy="1190903"/>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09600" y="5374758"/>
                  <a:ext cx="6803850" cy="1046440"/>
                </a:xfrm>
                <a:prstGeom prst="rect">
                  <a:avLst/>
                </a:prstGeom>
              </p:spPr>
              <p:txBody>
                <a:bodyPr wrap="none">
                  <a:spAutoFit/>
                </a:bodyPr>
                <a:lstStyle/>
                <a:p>
                  <a:pPr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09600" y="5374758"/>
                  <a:ext cx="6803850" cy="104644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02974" y="7123511"/>
                  <a:ext cx="6861558"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𝑑</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602974" y="7123511"/>
                  <a:ext cx="6861558" cy="677108"/>
                </a:xfrm>
                <a:prstGeom prst="rect">
                  <a:avLst/>
                </a:prstGeom>
                <a:blipFill rotWithShape="0">
                  <a:blip r:embed="rId6"/>
                  <a:stretch>
                    <a:fillRect/>
                  </a:stretch>
                </a:blipFill>
              </p:spPr>
              <p:txBody>
                <a:bodyPr/>
                <a:lstStyle/>
                <a:p>
                  <a:r>
                    <a:rPr lang="en-US">
                      <a:noFill/>
                    </a:rPr>
                    <a:t> </a:t>
                  </a:r>
                </a:p>
              </p:txBody>
            </p:sp>
          </mc:Fallback>
        </mc:AlternateContent>
      </p:grpSp>
      <p:cxnSp>
        <p:nvCxnSpPr>
          <p:cNvPr id="19" name="Straight Connector 18"/>
          <p:cNvCxnSpPr/>
          <p:nvPr/>
        </p:nvCxnSpPr>
        <p:spPr>
          <a:xfrm>
            <a:off x="7543800" y="1638300"/>
            <a:ext cx="0" cy="83820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p:cNvSpPr/>
              <p:nvPr/>
            </p:nvSpPr>
            <p:spPr>
              <a:xfrm>
                <a:off x="8121267" y="3125303"/>
                <a:ext cx="9189704" cy="6808082"/>
              </a:xfrm>
              <a:prstGeom prst="rect">
                <a:avLst/>
              </a:prstGeom>
            </p:spPr>
            <p:txBody>
              <a:bodyPr wrap="square">
                <a:spAutoFit/>
              </a:bodyPr>
              <a:lstStyle/>
              <a:p>
                <a:pPr algn="just">
                  <a:lnSpc>
                    <a:spcPct val="150000"/>
                  </a:lnSpc>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+5</m:t>
                          </m:r>
                        </m:e>
                      </m:d>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e>
                      </m:d>
                    </m:oMath>
                  </m:oMathPara>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tabLst>
                    <a:tab pos="360045" algn="l"/>
                    <a:tab pos="720090" algn="l"/>
                  </a:tabLst>
                </a:pPr>
                <a14:m>
                  <m:oMathPara xmlns:m="http://schemas.openxmlformats.org/officeDocument/2006/math">
                    <m:oMathParaPr>
                      <m:jc m:val="centerGroup"/>
                    </m:oMathParaPr>
                    <m:oMath xmlns:m="http://schemas.openxmlformats.org/officeDocument/2006/math">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5</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tabLst>
                    <a:tab pos="360045" algn="l"/>
                    <a:tab pos="720090" algn="l"/>
                  </a:tabLst>
                </a:pPr>
                <a14:m>
                  <m:oMathPara xmlns:m="http://schemas.openxmlformats.org/officeDocument/2006/math">
                    <m:oMathParaPr>
                      <m:jc m:val="centerGroup"/>
                    </m:oMathParaPr>
                    <m:oMath xmlns:m="http://schemas.openxmlformats.org/officeDocument/2006/math">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6</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7</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6</m:t>
                          </m:r>
                        </m:den>
                      </m:f>
                    </m:oMath>
                  </m:oMathPara>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tabLst>
                    <a:tab pos="360045" algn="l"/>
                    <a:tab pos="720090" algn="l"/>
                  </a:tabLst>
                </a:pPr>
                <a:r>
                  <a:rPr lang="fr-FR" sz="3800" dirty="0">
                    <a:effectLst/>
                    <a:ea typeface="Calibri" panose="020F0502020204030204" pitchFamily="34" charset="0"/>
                    <a:cs typeface="Times New Roman" panose="02020603050405020304" pitchFamily="18"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=7</m:t>
                    </m:r>
                  </m:oMath>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tabLst>
                    <a:tab pos="360045" algn="l"/>
                    <a:tab pos="720090" algn="l"/>
                  </a:tabLst>
                </a:pPr>
                <a:r>
                  <a:rPr lang="fr-FR" sz="3800" dirty="0">
                    <a:effectLst/>
                    <a:latin typeface="Arial" panose="020B0604020202020204" pitchFamily="34" charset="0"/>
                    <a:ea typeface="Calibri" panose="020F0502020204030204" pitchFamily="34" charset="0"/>
                    <a:cs typeface="Arial" panose="020B0604020202020204" pitchFamily="34" charset="0"/>
                  </a:rPr>
                  <a:t>Vậy nghiệm của phương trình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=7</m:t>
                    </m:r>
                  </m:oMath>
                </a14:m>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8121267" y="3125303"/>
                <a:ext cx="9189704" cy="6808082"/>
              </a:xfrm>
              <a:prstGeom prst="rect">
                <a:avLst/>
              </a:prstGeom>
              <a:blipFill rotWithShape="0">
                <a:blip r:embed="rId7"/>
                <a:stretch>
                  <a:fillRect l="-2188" b="-1075"/>
                </a:stretch>
              </a:blipFill>
            </p:spPr>
            <p:txBody>
              <a:bodyPr/>
              <a:lstStyle/>
              <a:p>
                <a:r>
                  <a:rPr lang="en-US">
                    <a:noFill/>
                  </a:rPr>
                  <a:t> </a:t>
                </a:r>
              </a:p>
            </p:txBody>
          </p:sp>
        </mc:Fallback>
      </mc:AlternateContent>
      <p:pic>
        <p:nvPicPr>
          <p:cNvPr id="22" name="Picture 7">
            <a:extLst>
              <a:ext uri="{FF2B5EF4-FFF2-40B4-BE49-F238E27FC236}">
                <a16:creationId xmlns:a16="http://schemas.microsoft.com/office/drawing/2014/main" id="{523BA23B-7AFB-47AA-AB1E-926708BC6C3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589175" flipH="1" flipV="1">
            <a:off x="16734777" y="891506"/>
            <a:ext cx="1510777" cy="1431461"/>
          </a:xfrm>
          <a:prstGeom prst="rect">
            <a:avLst/>
          </a:prstGeom>
        </p:spPr>
      </p:pic>
    </p:spTree>
    <p:extLst>
      <p:ext uri="{BB962C8B-B14F-4D97-AF65-F5344CB8AC3E}">
        <p14:creationId xmlns:p14="http://schemas.microsoft.com/office/powerpoint/2010/main" val="94872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838200" y="-2528045"/>
            <a:ext cx="19799047" cy="3880093"/>
            <a:chOff x="-37674" y="-75983"/>
            <a:chExt cx="4816592" cy="1021917"/>
          </a:xfrm>
        </p:grpSpPr>
        <p:sp>
          <p:nvSpPr>
            <p:cNvPr id="3" name="Freeform 3"/>
            <p:cNvSpPr/>
            <p:nvPr/>
          </p:nvSpPr>
          <p:spPr>
            <a:xfrm>
              <a:off x="-37674" y="-75983"/>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8" name="Picture 27">
            <a:extLst>
              <a:ext uri="{FF2B5EF4-FFF2-40B4-BE49-F238E27FC236}">
                <a16:creationId xmlns:a16="http://schemas.microsoft.com/office/drawing/2014/main" id="{8042BDE5-5778-423F-A123-8DC7C98D4118}"/>
              </a:ext>
            </a:extLst>
          </p:cNvPr>
          <p:cNvPicPr>
            <a:picLocks noChangeAspect="1"/>
          </p:cNvPicPr>
          <p:nvPr/>
        </p:nvPicPr>
        <p:blipFill>
          <a:blip r:embed="rId2"/>
          <a:stretch>
            <a:fillRect/>
          </a:stretch>
        </p:blipFill>
        <p:spPr>
          <a:xfrm>
            <a:off x="1890268" y="9141012"/>
            <a:ext cx="3447276" cy="963739"/>
          </a:xfrm>
          <a:prstGeom prst="rect">
            <a:avLst/>
          </a:prstGeom>
        </p:spPr>
      </p:pic>
      <p:sp>
        <p:nvSpPr>
          <p:cNvPr id="14" name="Rectangle 13"/>
          <p:cNvSpPr/>
          <p:nvPr/>
        </p:nvSpPr>
        <p:spPr>
          <a:xfrm>
            <a:off x="3073713" y="267728"/>
            <a:ext cx="5491183" cy="707886"/>
          </a:xfrm>
          <a:prstGeom prst="rect">
            <a:avLst/>
          </a:prstGeom>
        </p:spPr>
        <p:txBody>
          <a:bodyPr wrap="none">
            <a:spAutoFit/>
          </a:bodyPr>
          <a:lstStyle/>
          <a:p>
            <a:r>
              <a:rPr lang="en-US" sz="4000" b="1" dirty="0">
                <a:solidFill>
                  <a:srgbClr val="C00000"/>
                </a:solidFill>
                <a:latin typeface="Arial" panose="020B0604020202020204" pitchFamily="34" charset="0"/>
                <a:cs typeface="Arial" panose="020B0604020202020204" pitchFamily="34" charset="0"/>
              </a:rPr>
              <a:t>Bài 7.12 (SGK – tr.38) </a:t>
            </a:r>
            <a:endParaRPr lang="en-US" sz="4000" dirty="0">
              <a:solidFill>
                <a:srgbClr val="C00000"/>
              </a:solidFill>
            </a:endParaRPr>
          </a:p>
        </p:txBody>
      </p:sp>
      <p:sp>
        <p:nvSpPr>
          <p:cNvPr id="16" name="Oval Callout 15"/>
          <p:cNvSpPr/>
          <p:nvPr/>
        </p:nvSpPr>
        <p:spPr>
          <a:xfrm>
            <a:off x="12268200" y="2106494"/>
            <a:ext cx="1683043" cy="8739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prstClr val="black"/>
                </a:solidFill>
              </a:rPr>
              <a:t>Giải</a:t>
            </a:r>
            <a:endParaRPr lang="en-US" sz="3800" b="1" dirty="0">
              <a:solidFill>
                <a:prstClr val="black"/>
              </a:solidFill>
            </a:endParaRPr>
          </a:p>
        </p:txBody>
      </p:sp>
      <p:sp>
        <p:nvSpPr>
          <p:cNvPr id="10" name="Rectangle 9"/>
          <p:cNvSpPr/>
          <p:nvPr/>
        </p:nvSpPr>
        <p:spPr>
          <a:xfrm>
            <a:off x="8564896" y="267728"/>
            <a:ext cx="6284093" cy="707886"/>
          </a:xfrm>
          <a:prstGeom prst="rect">
            <a:avLst/>
          </a:prstGeom>
        </p:spPr>
        <p:txBody>
          <a:bodyPr wrap="none">
            <a:spAutoFit/>
          </a:bodyPr>
          <a:lstStyle/>
          <a:p>
            <a:r>
              <a:rPr lang="vi-VN" sz="4000" dirty="0">
                <a:solidFill>
                  <a:srgbClr val="000000"/>
                </a:solidFill>
                <a:cs typeface="Arial" panose="020B0604020202020204" pitchFamily="34" charset="0"/>
              </a:rPr>
              <a:t>Giải các phương trình sau:</a:t>
            </a:r>
          </a:p>
        </p:txBody>
      </p:sp>
      <p:grpSp>
        <p:nvGrpSpPr>
          <p:cNvPr id="17" name="Group 16"/>
          <p:cNvGrpSpPr/>
          <p:nvPr/>
        </p:nvGrpSpPr>
        <p:grpSpPr>
          <a:xfrm>
            <a:off x="381000" y="2162507"/>
            <a:ext cx="6861558" cy="5746258"/>
            <a:chOff x="602974" y="2054361"/>
            <a:chExt cx="6861558" cy="5746258"/>
          </a:xfrm>
        </p:grpSpPr>
        <mc:AlternateContent xmlns:mc="http://schemas.openxmlformats.org/markup-compatibility/2006" xmlns:a14="http://schemas.microsoft.com/office/drawing/2010/main">
          <mc:Choice Requires="a14">
            <p:sp>
              <p:nvSpPr>
                <p:cNvPr id="11" name="Rectangle 10"/>
                <p:cNvSpPr/>
                <p:nvPr/>
              </p:nvSpPr>
              <p:spPr>
                <a:xfrm>
                  <a:off x="609600" y="2054361"/>
                  <a:ext cx="5592557" cy="1046440"/>
                </a:xfrm>
                <a:prstGeom prst="rect">
                  <a:avLst/>
                </a:prstGeom>
              </p:spPr>
              <p:txBody>
                <a:bodyPr wrap="none">
                  <a:spAutoFit/>
                </a:bodyPr>
                <a:lstStyle/>
                <a:p>
                  <a:pPr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09600" y="2054361"/>
                  <a:ext cx="5592557" cy="104644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09600" y="3642328"/>
                  <a:ext cx="6226383"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609600" y="3642328"/>
                  <a:ext cx="6226383" cy="1190903"/>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09600" y="5374758"/>
                  <a:ext cx="6803850" cy="1046440"/>
                </a:xfrm>
                <a:prstGeom prst="rect">
                  <a:avLst/>
                </a:prstGeom>
              </p:spPr>
              <p:txBody>
                <a:bodyPr wrap="none">
                  <a:spAutoFit/>
                </a:bodyPr>
                <a:lstStyle/>
                <a:p>
                  <a:pPr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09600" y="5374758"/>
                  <a:ext cx="6803850" cy="104644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02974" y="7123511"/>
                  <a:ext cx="6861558"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𝑑</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602974" y="7123511"/>
                  <a:ext cx="6861558" cy="677108"/>
                </a:xfrm>
                <a:prstGeom prst="rect">
                  <a:avLst/>
                </a:prstGeom>
                <a:blipFill rotWithShape="0">
                  <a:blip r:embed="rId6"/>
                  <a:stretch>
                    <a:fillRect/>
                  </a:stretch>
                </a:blipFill>
              </p:spPr>
              <p:txBody>
                <a:bodyPr/>
                <a:lstStyle/>
                <a:p>
                  <a:r>
                    <a:rPr lang="en-US">
                      <a:noFill/>
                    </a:rPr>
                    <a:t> </a:t>
                  </a:r>
                </a:p>
              </p:txBody>
            </p:sp>
          </mc:Fallback>
        </mc:AlternateContent>
      </p:grpSp>
      <p:cxnSp>
        <p:nvCxnSpPr>
          <p:cNvPr id="19" name="Straight Connector 18"/>
          <p:cNvCxnSpPr/>
          <p:nvPr/>
        </p:nvCxnSpPr>
        <p:spPr>
          <a:xfrm>
            <a:off x="7543800" y="1638300"/>
            <a:ext cx="0" cy="83820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p:cNvSpPr/>
              <p:nvPr/>
            </p:nvSpPr>
            <p:spPr>
              <a:xfrm>
                <a:off x="8004233" y="3734928"/>
                <a:ext cx="8527933" cy="4524315"/>
              </a:xfrm>
              <a:prstGeom prst="rect">
                <a:avLst/>
              </a:prstGeom>
            </p:spPr>
            <p:txBody>
              <a:bodyPr wrap="square">
                <a:spAutoFit/>
              </a:bodyPr>
              <a:lstStyle/>
              <a:p>
                <a:pPr algn="just">
                  <a:lnSpc>
                    <a:spcPct val="150000"/>
                  </a:lnSpc>
                  <a:spcBef>
                    <a:spcPts val="1200"/>
                  </a:spcBef>
                  <a:spcAft>
                    <a:spcPts val="12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e>
                      </m:d>
                      <m:r>
                        <a:rPr lang="fr-FR" sz="38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e>
                      </m:d>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tabLst>
                    <a:tab pos="360045" algn="l"/>
                    <a:tab pos="720090" algn="l"/>
                  </a:tabLst>
                </a:pPr>
                <a:r>
                  <a:rPr lang="en-US" sz="3800" dirty="0">
                    <a:ea typeface="Calibri" panose="020F0502020204030204" pitchFamily="34" charset="0"/>
                    <a:cs typeface="Times New Roman" panose="02020603050405020304" pitchFamily="18" charset="0"/>
                  </a:rPr>
                  <a:t>					</a:t>
                </a:r>
                <a14:m>
                  <m:oMath xmlns:m="http://schemas.openxmlformats.org/officeDocument/2006/math">
                    <m:r>
                      <a:rPr lang="en-US" sz="3800" i="1">
                        <a:latin typeface="Cambria Math" panose="02040503050406030204" pitchFamily="18" charset="0"/>
                        <a:ea typeface="Calibri" panose="020F0502020204030204" pitchFamily="34" charset="0"/>
                        <a:cs typeface="Times New Roman" panose="02020603050405020304" pitchFamily="18" charset="0"/>
                      </a:rPr>
                      <m:t>	</m:t>
                    </m:r>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=−4+6+1</m:t>
                    </m:r>
                  </m:oMath>
                </a14:m>
                <a:r>
                  <a:rPr lang="fr-FR" sz="3800" dirty="0">
                    <a:effectLst/>
                    <a:latin typeface="Arial" panose="020B0604020202020204" pitchFamily="34" charset="0"/>
                    <a:ea typeface="Calibri" panose="020F0502020204030204" pitchFamily="34" charset="0"/>
                    <a:cs typeface="Arial" panose="020B0604020202020204" pitchFamily="34" charset="0"/>
                  </a:rPr>
                  <a:t> </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tabLst>
                    <a:tab pos="360045" algn="l"/>
                    <a:tab pos="720090" algn="l"/>
                  </a:tabLst>
                </a:pPr>
                <a:r>
                  <a:rPr lang="fr-FR" sz="3800" dirty="0">
                    <a:effectLst/>
                    <a:ea typeface="Calibri" panose="020F0502020204030204" pitchFamily="34" charset="0"/>
                    <a:cs typeface="Times New Roman" panose="02020603050405020304" pitchFamily="18"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0</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oMath>
                </a14:m>
                <a:r>
                  <a:rPr lang="fr-FR" sz="3800" dirty="0">
                    <a:effectLst/>
                    <a:latin typeface="Arial" panose="020B0604020202020204" pitchFamily="34" charset="0"/>
                    <a:ea typeface="Calibri" panose="020F0502020204030204" pitchFamily="34" charset="0"/>
                    <a:cs typeface="Arial" panose="020B0604020202020204" pitchFamily="34" charset="0"/>
                  </a:rPr>
                  <a:t> (vô lí)</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tabLst>
                    <a:tab pos="360045" algn="l"/>
                    <a:tab pos="720090" algn="l"/>
                  </a:tabLst>
                </a:pPr>
                <a:r>
                  <a:rPr lang="fr-FR" sz="3800" dirty="0">
                    <a:effectLst/>
                    <a:latin typeface="Arial" panose="020B0604020202020204" pitchFamily="34" charset="0"/>
                    <a:ea typeface="Calibri" panose="020F0502020204030204" pitchFamily="34" charset="0"/>
                    <a:cs typeface="Arial" panose="020B0604020202020204" pitchFamily="34" charset="0"/>
                  </a:rPr>
                  <a:t>				Vậy phương trình vô nghiệm</a:t>
                </a:r>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8004233" y="3734928"/>
                <a:ext cx="8527933" cy="4524315"/>
              </a:xfrm>
              <a:prstGeom prst="rect">
                <a:avLst/>
              </a:prstGeom>
              <a:blipFill rotWithShape="0">
                <a:blip r:embed="rId7"/>
                <a:stretch>
                  <a:fillRect b="-2022"/>
                </a:stretch>
              </a:blipFill>
            </p:spPr>
            <p:txBody>
              <a:bodyPr/>
              <a:lstStyle/>
              <a:p>
                <a:r>
                  <a:rPr lang="en-US">
                    <a:noFill/>
                  </a:rPr>
                  <a:t> </a:t>
                </a:r>
              </a:p>
            </p:txBody>
          </p:sp>
        </mc:Fallback>
      </mc:AlternateContent>
      <p:pic>
        <p:nvPicPr>
          <p:cNvPr id="22" name="Picture 7">
            <a:extLst>
              <a:ext uri="{FF2B5EF4-FFF2-40B4-BE49-F238E27FC236}">
                <a16:creationId xmlns:a16="http://schemas.microsoft.com/office/drawing/2014/main" id="{523BA23B-7AFB-47AA-AB1E-926708BC6C3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589175" flipH="1" flipV="1">
            <a:off x="16734777" y="891506"/>
            <a:ext cx="1510777" cy="1431461"/>
          </a:xfrm>
          <a:prstGeom prst="rect">
            <a:avLst/>
          </a:prstGeom>
        </p:spPr>
      </p:pic>
    </p:spTree>
    <p:extLst>
      <p:ext uri="{BB962C8B-B14F-4D97-AF65-F5344CB8AC3E}">
        <p14:creationId xmlns:p14="http://schemas.microsoft.com/office/powerpoint/2010/main" val="227784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838200" y="-2528045"/>
            <a:ext cx="19799047" cy="3880093"/>
            <a:chOff x="-37674" y="-75983"/>
            <a:chExt cx="4816592" cy="1021917"/>
          </a:xfrm>
        </p:grpSpPr>
        <p:sp>
          <p:nvSpPr>
            <p:cNvPr id="3" name="Freeform 3"/>
            <p:cNvSpPr/>
            <p:nvPr/>
          </p:nvSpPr>
          <p:spPr>
            <a:xfrm>
              <a:off x="-37674" y="-75983"/>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8" name="Picture 27">
            <a:extLst>
              <a:ext uri="{FF2B5EF4-FFF2-40B4-BE49-F238E27FC236}">
                <a16:creationId xmlns:a16="http://schemas.microsoft.com/office/drawing/2014/main" id="{8042BDE5-5778-423F-A123-8DC7C98D4118}"/>
              </a:ext>
            </a:extLst>
          </p:cNvPr>
          <p:cNvPicPr>
            <a:picLocks noChangeAspect="1"/>
          </p:cNvPicPr>
          <p:nvPr/>
        </p:nvPicPr>
        <p:blipFill>
          <a:blip r:embed="rId2"/>
          <a:stretch>
            <a:fillRect/>
          </a:stretch>
        </p:blipFill>
        <p:spPr>
          <a:xfrm>
            <a:off x="1890268" y="9141012"/>
            <a:ext cx="3447276" cy="963739"/>
          </a:xfrm>
          <a:prstGeom prst="rect">
            <a:avLst/>
          </a:prstGeom>
        </p:spPr>
      </p:pic>
      <p:sp>
        <p:nvSpPr>
          <p:cNvPr id="14" name="Rectangle 13"/>
          <p:cNvSpPr/>
          <p:nvPr/>
        </p:nvSpPr>
        <p:spPr>
          <a:xfrm>
            <a:off x="3073713" y="267728"/>
            <a:ext cx="5491183" cy="707886"/>
          </a:xfrm>
          <a:prstGeom prst="rect">
            <a:avLst/>
          </a:prstGeom>
        </p:spPr>
        <p:txBody>
          <a:bodyPr wrap="none">
            <a:spAutoFit/>
          </a:bodyPr>
          <a:lstStyle/>
          <a:p>
            <a:r>
              <a:rPr lang="en-US" sz="4000" b="1" dirty="0">
                <a:solidFill>
                  <a:srgbClr val="C00000"/>
                </a:solidFill>
                <a:latin typeface="Arial" panose="020B0604020202020204" pitchFamily="34" charset="0"/>
                <a:cs typeface="Arial" panose="020B0604020202020204" pitchFamily="34" charset="0"/>
              </a:rPr>
              <a:t>Bài 7.12 (SGK – tr.38) </a:t>
            </a:r>
            <a:endParaRPr lang="en-US" sz="4000" dirty="0">
              <a:solidFill>
                <a:srgbClr val="C00000"/>
              </a:solidFill>
            </a:endParaRPr>
          </a:p>
        </p:txBody>
      </p:sp>
      <p:sp>
        <p:nvSpPr>
          <p:cNvPr id="16" name="Oval Callout 15"/>
          <p:cNvSpPr/>
          <p:nvPr/>
        </p:nvSpPr>
        <p:spPr>
          <a:xfrm>
            <a:off x="12268200" y="2106494"/>
            <a:ext cx="1683043" cy="8739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prstClr val="black"/>
                </a:solidFill>
              </a:rPr>
              <a:t>Giải</a:t>
            </a:r>
            <a:endParaRPr lang="en-US" sz="3800" b="1" dirty="0">
              <a:solidFill>
                <a:prstClr val="black"/>
              </a:solidFill>
            </a:endParaRPr>
          </a:p>
        </p:txBody>
      </p:sp>
      <p:sp>
        <p:nvSpPr>
          <p:cNvPr id="10" name="Rectangle 9"/>
          <p:cNvSpPr/>
          <p:nvPr/>
        </p:nvSpPr>
        <p:spPr>
          <a:xfrm>
            <a:off x="8564896" y="267728"/>
            <a:ext cx="6284093" cy="707886"/>
          </a:xfrm>
          <a:prstGeom prst="rect">
            <a:avLst/>
          </a:prstGeom>
        </p:spPr>
        <p:txBody>
          <a:bodyPr wrap="none">
            <a:spAutoFit/>
          </a:bodyPr>
          <a:lstStyle/>
          <a:p>
            <a:r>
              <a:rPr lang="vi-VN" sz="4000" dirty="0">
                <a:solidFill>
                  <a:srgbClr val="000000"/>
                </a:solidFill>
                <a:cs typeface="Arial" panose="020B0604020202020204" pitchFamily="34" charset="0"/>
              </a:rPr>
              <a:t>Giải các phương trình sau:</a:t>
            </a:r>
          </a:p>
        </p:txBody>
      </p:sp>
      <p:grpSp>
        <p:nvGrpSpPr>
          <p:cNvPr id="17" name="Group 16"/>
          <p:cNvGrpSpPr/>
          <p:nvPr/>
        </p:nvGrpSpPr>
        <p:grpSpPr>
          <a:xfrm>
            <a:off x="381000" y="2162507"/>
            <a:ext cx="6861558" cy="5746258"/>
            <a:chOff x="602974" y="2054361"/>
            <a:chExt cx="6861558" cy="5746258"/>
          </a:xfrm>
        </p:grpSpPr>
        <mc:AlternateContent xmlns:mc="http://schemas.openxmlformats.org/markup-compatibility/2006" xmlns:a14="http://schemas.microsoft.com/office/drawing/2010/main">
          <mc:Choice Requires="a14">
            <p:sp>
              <p:nvSpPr>
                <p:cNvPr id="11" name="Rectangle 10"/>
                <p:cNvSpPr/>
                <p:nvPr/>
              </p:nvSpPr>
              <p:spPr>
                <a:xfrm>
                  <a:off x="609600" y="2054361"/>
                  <a:ext cx="5592557" cy="1046440"/>
                </a:xfrm>
                <a:prstGeom prst="rect">
                  <a:avLst/>
                </a:prstGeom>
              </p:spPr>
              <p:txBody>
                <a:bodyPr wrap="none">
                  <a:spAutoFit/>
                </a:bodyPr>
                <a:lstStyle/>
                <a:p>
                  <a:pPr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09600" y="2054361"/>
                  <a:ext cx="5592557" cy="104644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09600" y="3642328"/>
                  <a:ext cx="6226383"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609600" y="3642328"/>
                  <a:ext cx="6226383" cy="1190903"/>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09600" y="5374758"/>
                  <a:ext cx="6803850" cy="1046440"/>
                </a:xfrm>
                <a:prstGeom prst="rect">
                  <a:avLst/>
                </a:prstGeom>
              </p:spPr>
              <p:txBody>
                <a:bodyPr wrap="none">
                  <a:spAutoFit/>
                </a:bodyPr>
                <a:lstStyle/>
                <a:p>
                  <a:pPr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09600" y="5374758"/>
                  <a:ext cx="6803850" cy="104644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02974" y="7123511"/>
                  <a:ext cx="6861558"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𝑑</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602974" y="7123511"/>
                  <a:ext cx="6861558" cy="677108"/>
                </a:xfrm>
                <a:prstGeom prst="rect">
                  <a:avLst/>
                </a:prstGeom>
                <a:blipFill rotWithShape="0">
                  <a:blip r:embed="rId6"/>
                  <a:stretch>
                    <a:fillRect/>
                  </a:stretch>
                </a:blipFill>
              </p:spPr>
              <p:txBody>
                <a:bodyPr/>
                <a:lstStyle/>
                <a:p>
                  <a:r>
                    <a:rPr lang="en-US">
                      <a:noFill/>
                    </a:rPr>
                    <a:t> </a:t>
                  </a:r>
                </a:p>
              </p:txBody>
            </p:sp>
          </mc:Fallback>
        </mc:AlternateContent>
      </p:grpSp>
      <p:cxnSp>
        <p:nvCxnSpPr>
          <p:cNvPr id="19" name="Straight Connector 18"/>
          <p:cNvCxnSpPr/>
          <p:nvPr/>
        </p:nvCxnSpPr>
        <p:spPr>
          <a:xfrm>
            <a:off x="7543800" y="1638300"/>
            <a:ext cx="0" cy="83820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p:cNvSpPr/>
              <p:nvPr/>
            </p:nvSpPr>
            <p:spPr>
              <a:xfrm>
                <a:off x="8514869" y="3808414"/>
                <a:ext cx="9189704" cy="4524315"/>
              </a:xfrm>
              <a:prstGeom prst="rect">
                <a:avLst/>
              </a:prstGeom>
            </p:spPr>
            <p:txBody>
              <a:bodyPr wrap="square">
                <a:spAutoFit/>
              </a:bodyPr>
              <a:lstStyle/>
              <a:p>
                <a:pPr algn="just">
                  <a:lnSpc>
                    <a:spcPct val="150000"/>
                  </a:lnSpc>
                  <a:spcBef>
                    <a:spcPts val="1200"/>
                  </a:spcBef>
                  <a:spcAft>
                    <a:spcPts val="12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𝑑</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tabLst>
                    <a:tab pos="360045" algn="l"/>
                    <a:tab pos="720090" algn="l"/>
                  </a:tabLst>
                </a:pPr>
                <a:r>
                  <a:rPr lang="fr-FR" sz="3800" dirty="0">
                    <a:solidFill>
                      <a:prstClr val="black"/>
                    </a:solidFill>
                    <a:ea typeface="Calibri" panose="020F0502020204030204" pitchFamily="34" charset="0"/>
                    <a:cs typeface="Times New Roman" panose="02020603050405020304" pitchFamily="18" charset="0"/>
                  </a:rPr>
                  <a:t>		</a:t>
                </a:r>
                <a14:m>
                  <m:oMath xmlns:m="http://schemas.openxmlformats.org/officeDocument/2006/math">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=−2−2+4</m:t>
                    </m:r>
                  </m:oMath>
                </a14:m>
                <a:r>
                  <a:rPr lang="fr-FR" sz="38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tabLst>
                    <a:tab pos="360045" algn="l"/>
                    <a:tab pos="720090" algn="l"/>
                  </a:tabLst>
                </a:pPr>
                <a:r>
                  <a:rPr lang="fr-FR" sz="3800" dirty="0">
                    <a:solidFill>
                      <a:prstClr val="black"/>
                    </a:solidFill>
                    <a:ea typeface="Calibri" panose="020F0502020204030204" pitchFamily="34" charset="0"/>
                    <a:cs typeface="Times New Roman" panose="02020603050405020304" pitchFamily="18" charset="0"/>
                  </a:rPr>
                  <a:t>				        </a:t>
                </a:r>
                <a14:m>
                  <m:oMath xmlns:m="http://schemas.openxmlformats.org/officeDocument/2006/math">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a14:m>
                <a:r>
                  <a:rPr lang="fr-FR" sz="3800" dirty="0">
                    <a:solidFill>
                      <a:prstClr val="black"/>
                    </a:solidFill>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oMath>
                </a14:m>
                <a:r>
                  <a:rPr lang="fr-FR" sz="38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tabLst>
                    <a:tab pos="360045" algn="l"/>
                    <a:tab pos="720090" algn="l"/>
                  </a:tabLst>
                </a:pPr>
                <a:r>
                  <a:rPr lang="fr-FR" sz="3800" dirty="0">
                    <a:solidFill>
                      <a:prstClr val="black"/>
                    </a:solidFill>
                    <a:latin typeface="Arial" panose="020B0604020202020204" pitchFamily="34" charset="0"/>
                    <a:ea typeface="Calibri" panose="020F0502020204030204" pitchFamily="34" charset="0"/>
                    <a:cs typeface="Arial" panose="020B0604020202020204" pitchFamily="34" charset="0"/>
                  </a:rPr>
                  <a:t>Vậy phương trình có vô số nghiệm.</a:t>
                </a:r>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8514869" y="3808414"/>
                <a:ext cx="9189704" cy="4524315"/>
              </a:xfrm>
              <a:prstGeom prst="rect">
                <a:avLst/>
              </a:prstGeom>
              <a:blipFill rotWithShape="0">
                <a:blip r:embed="rId7"/>
                <a:stretch>
                  <a:fillRect l="-2190" b="-2022"/>
                </a:stretch>
              </a:blipFill>
            </p:spPr>
            <p:txBody>
              <a:bodyPr/>
              <a:lstStyle/>
              <a:p>
                <a:r>
                  <a:rPr lang="en-US">
                    <a:noFill/>
                  </a:rPr>
                  <a:t> </a:t>
                </a:r>
              </a:p>
            </p:txBody>
          </p:sp>
        </mc:Fallback>
      </mc:AlternateContent>
      <p:pic>
        <p:nvPicPr>
          <p:cNvPr id="22" name="Picture 7">
            <a:extLst>
              <a:ext uri="{FF2B5EF4-FFF2-40B4-BE49-F238E27FC236}">
                <a16:creationId xmlns:a16="http://schemas.microsoft.com/office/drawing/2014/main" id="{523BA23B-7AFB-47AA-AB1E-926708BC6C3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589175" flipH="1" flipV="1">
            <a:off x="16734777" y="891506"/>
            <a:ext cx="1510777" cy="1431461"/>
          </a:xfrm>
          <a:prstGeom prst="rect">
            <a:avLst/>
          </a:prstGeom>
        </p:spPr>
      </p:pic>
    </p:spTree>
    <p:extLst>
      <p:ext uri="{BB962C8B-B14F-4D97-AF65-F5344CB8AC3E}">
        <p14:creationId xmlns:p14="http://schemas.microsoft.com/office/powerpoint/2010/main" val="368894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
          <p:cNvGrpSpPr/>
          <p:nvPr/>
        </p:nvGrpSpPr>
        <p:grpSpPr>
          <a:xfrm rot="16200000">
            <a:off x="-9788647" y="2670054"/>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en-US"/>
            </a:p>
          </p:txBody>
        </p:sp>
        <p:sp>
          <p:nvSpPr>
            <p:cNvPr id="29"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grpSp>
        <p:nvGrpSpPr>
          <p:cNvPr id="30" name="Group 2"/>
          <p:cNvGrpSpPr/>
          <p:nvPr/>
        </p:nvGrpSpPr>
        <p:grpSpPr>
          <a:xfrm rot="16200000">
            <a:off x="9643026" y="4644475"/>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en-US"/>
            </a:p>
          </p:txBody>
        </p:sp>
        <p:sp>
          <p:nvSpPr>
            <p:cNvPr id="33"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1" name="Picture 16"/>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a:xfrm rot="3734529">
            <a:off x="17447794" y="1958558"/>
            <a:ext cx="788961" cy="988448"/>
          </a:xfrm>
          <a:prstGeom prst="rect">
            <a:avLst/>
          </a:prstGeom>
        </p:spPr>
      </p:pic>
      <p:sp>
        <p:nvSpPr>
          <p:cNvPr id="23" name="Rectangle 22"/>
          <p:cNvSpPr/>
          <p:nvPr/>
        </p:nvSpPr>
        <p:spPr>
          <a:xfrm>
            <a:off x="1366096" y="156218"/>
            <a:ext cx="15567674" cy="2631490"/>
          </a:xfrm>
          <a:prstGeom prst="rect">
            <a:avLst/>
          </a:prstGeom>
        </p:spPr>
        <p:txBody>
          <a:bodyPr wrap="square">
            <a:spAutoFit/>
          </a:bodyPr>
          <a:lstStyle/>
          <a:p>
            <a:pPr lvl="0" algn="just">
              <a:lnSpc>
                <a:spcPct val="150000"/>
              </a:lnSpc>
            </a:pPr>
            <a:r>
              <a:rPr lang="en-US" sz="3800" b="1" dirty="0">
                <a:solidFill>
                  <a:srgbClr val="C00000"/>
                </a:solidFill>
                <a:latin typeface="Arial" panose="020B0604020202020204" pitchFamily="34" charset="0"/>
                <a:cs typeface="Arial" panose="020B0604020202020204" pitchFamily="34" charset="0"/>
              </a:rPr>
              <a:t>Bài 7.14 (SGK – tr.39) </a:t>
            </a:r>
            <a:r>
              <a:rPr lang="vi-VN" sz="3600" dirty="0">
                <a:solidFill>
                  <a:srgbClr val="000000"/>
                </a:solidFill>
                <a:cs typeface="Arial" panose="020B0604020202020204" pitchFamily="34" charset="0"/>
              </a:rPr>
              <a:t>Chu vi của một mảnh vườn hình chữ nhật là 42m. Tìm chiều dài và chiều rộng của mảnh vườn, biết chiều rộng ngắn hơn chiều dài là 3m</a:t>
            </a:r>
            <a:r>
              <a:rPr lang="en-US" sz="3600" dirty="0">
                <a:solidFill>
                  <a:srgbClr val="000000"/>
                </a:solidFill>
                <a:cs typeface="Arial" panose="020B0604020202020204" pitchFamily="34" charset="0"/>
              </a:rPr>
              <a:t>.</a:t>
            </a:r>
            <a:endParaRPr lang="vi-VN" sz="3600" dirty="0">
              <a:solidFill>
                <a:srgbClr val="000000"/>
              </a:solidFill>
              <a:cs typeface="Arial" panose="020B0604020202020204" pitchFamily="34" charset="0"/>
            </a:endParaRPr>
          </a:p>
        </p:txBody>
      </p:sp>
      <p:sp>
        <p:nvSpPr>
          <p:cNvPr id="25" name="Oval Callout 24"/>
          <p:cNvSpPr/>
          <p:nvPr/>
        </p:nvSpPr>
        <p:spPr>
          <a:xfrm>
            <a:off x="8306996" y="2928644"/>
            <a:ext cx="1657441" cy="79431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a:solidFill>
                  <a:prstClr val="black"/>
                </a:solidFill>
              </a:rPr>
              <a:t>Giải</a:t>
            </a:r>
            <a:endParaRPr lang="en-US" sz="3600" b="1" dirty="0">
              <a:solidFill>
                <a:prstClr val="black"/>
              </a:solidFill>
            </a:endParaRPr>
          </a:p>
        </p:txBody>
      </p:sp>
      <p:pic>
        <p:nvPicPr>
          <p:cNvPr id="15" name="Picture 16"/>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a:xfrm rot="20937150">
            <a:off x="-11578" y="3228734"/>
            <a:ext cx="788961" cy="98844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376035" y="4076700"/>
                <a:ext cx="12873365" cy="5909310"/>
              </a:xfrm>
              <a:prstGeom prst="rect">
                <a:avLst/>
              </a:prstGeom>
            </p:spPr>
            <p:txBody>
              <a:bodyPr wrap="square">
                <a:spAutoFit/>
              </a:bodyPr>
              <a:lstStyle/>
              <a:p>
                <a:pPr algn="just">
                  <a:lnSpc>
                    <a:spcPct val="150000"/>
                  </a:lnSpc>
                  <a:tabLst>
                    <a:tab pos="360045" algn="l"/>
                    <a:tab pos="720090" algn="l"/>
                  </a:tabLst>
                </a:pPr>
                <a:r>
                  <a:rPr lang="fr-FR" sz="3600" dirty="0">
                    <a:latin typeface="Arial" panose="020B0604020202020204" pitchFamily="34" charset="0"/>
                    <a:ea typeface="Calibri" panose="020F0502020204030204" pitchFamily="34" charset="0"/>
                    <a:cs typeface="Arial" panose="020B0604020202020204" pitchFamily="34" charset="0"/>
                  </a:rPr>
                  <a:t>Gọi chiều dài mảnh vườn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dirty="0">
                    <a:effectLst/>
                    <a:latin typeface="Arial" panose="020B0604020202020204" pitchFamily="34" charset="0"/>
                    <a:ea typeface="Calibri" panose="020F0502020204030204" pitchFamily="34" charset="0"/>
                    <a:cs typeface="Arial" panose="020B0604020202020204" pitchFamily="34" charset="0"/>
                  </a:rPr>
                  <a:t> (m),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&gt;3</m:t>
                    </m:r>
                  </m:oMath>
                </a14:m>
                <a:endParaRPr lang="en-US" sz="36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tabLst>
                    <a:tab pos="360045" algn="l"/>
                    <a:tab pos="720090" algn="l"/>
                  </a:tabLst>
                </a:pPr>
                <a:r>
                  <a:rPr lang="fr-FR" sz="3600" dirty="0">
                    <a:effectLst/>
                    <a:latin typeface="Arial" panose="020B0604020202020204" pitchFamily="34" charset="0"/>
                    <a:ea typeface="Calibri" panose="020F0502020204030204" pitchFamily="34" charset="0"/>
                    <a:cs typeface="Arial" panose="020B0604020202020204" pitchFamily="34" charset="0"/>
                  </a:rPr>
                  <a:t>Chiều rộng của mảnh vườn là :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−3</m:t>
                    </m:r>
                  </m:oMath>
                </a14:m>
                <a:r>
                  <a:rPr lang="fr-FR" sz="3600" dirty="0">
                    <a:effectLst/>
                    <a:latin typeface="Arial" panose="020B0604020202020204" pitchFamily="34" charset="0"/>
                    <a:ea typeface="Calibri" panose="020F0502020204030204" pitchFamily="34" charset="0"/>
                    <a:cs typeface="Arial" panose="020B0604020202020204" pitchFamily="34" charset="0"/>
                  </a:rPr>
                  <a:t> (m)</a:t>
                </a:r>
                <a:endParaRPr lang="en-US" sz="36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tabLst>
                    <a:tab pos="360045" algn="l"/>
                    <a:tab pos="720090" algn="l"/>
                  </a:tabLst>
                </a:pPr>
                <a:r>
                  <a:rPr lang="fr-FR" sz="3600" dirty="0">
                    <a:effectLst/>
                    <a:latin typeface="Arial" panose="020B0604020202020204" pitchFamily="34" charset="0"/>
                    <a:ea typeface="Calibri" panose="020F0502020204030204" pitchFamily="34" charset="0"/>
                    <a:cs typeface="Arial" panose="020B0604020202020204" pitchFamily="34" charset="0"/>
                  </a:rPr>
                  <a:t>Theo đề bài, chu vi của mảnh vườn hình chữ nhật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42</m:t>
                    </m:r>
                  </m:oMath>
                </a14:m>
                <a:r>
                  <a:rPr lang="fr-FR" sz="3600" dirty="0">
                    <a:effectLst/>
                    <a:latin typeface="Arial" panose="020B0604020202020204" pitchFamily="34" charset="0"/>
                    <a:ea typeface="Calibri" panose="020F0502020204030204" pitchFamily="34" charset="0"/>
                    <a:cs typeface="Arial" panose="020B0604020202020204" pitchFamily="34" charset="0"/>
                  </a:rPr>
                  <a:t> m. </a:t>
                </a:r>
              </a:p>
              <a:p>
                <a:pPr algn="just">
                  <a:lnSpc>
                    <a:spcPct val="150000"/>
                  </a:lnSpc>
                  <a:tabLst>
                    <a:tab pos="360045" algn="l"/>
                    <a:tab pos="720090" algn="l"/>
                  </a:tabLst>
                </a:pPr>
                <a:r>
                  <a:rPr lang="fr-FR" sz="3600" dirty="0">
                    <a:effectLst/>
                    <a:latin typeface="Arial" panose="020B0604020202020204" pitchFamily="34" charset="0"/>
                    <a:ea typeface="Calibri" panose="020F0502020204030204" pitchFamily="34" charset="0"/>
                    <a:cs typeface="Arial" panose="020B0604020202020204" pitchFamily="34" charset="0"/>
                  </a:rPr>
                  <a:t>Do đó ta có phương trình:</a:t>
                </a:r>
                <a:r>
                  <a:rPr lang="en-US" sz="36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2</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−3</m:t>
                        </m:r>
                      </m:e>
                    </m:d>
                    <m:r>
                      <a:rPr lang="fr-FR" sz="3600" i="1">
                        <a:effectLst/>
                        <a:latin typeface="Cambria Math" panose="02040503050406030204" pitchFamily="18" charset="0"/>
                        <a:ea typeface="Calibri" panose="020F0502020204030204" pitchFamily="34" charset="0"/>
                        <a:cs typeface="Times New Roman" panose="02020603050405020304" pitchFamily="18" charset="0"/>
                      </a:rPr>
                      <m:t>=42</m:t>
                    </m:r>
                  </m:oMath>
                </a14:m>
                <a:endParaRPr lang="en-US" sz="36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tabLst>
                    <a:tab pos="360045" algn="l"/>
                    <a:tab pos="720090" algn="l"/>
                  </a:tabLst>
                </a:pPr>
                <a:r>
                  <a:rPr lang="fr-FR" sz="3600" dirty="0">
                    <a:effectLst/>
                    <a:latin typeface="Arial" panose="020B0604020202020204" pitchFamily="34" charset="0"/>
                    <a:ea typeface="Calibri" panose="020F0502020204030204" pitchFamily="34" charset="0"/>
                    <a:cs typeface="Arial" panose="020B0604020202020204" pitchFamily="34" charset="0"/>
                  </a:rPr>
                  <a:t>Giải phương trình này ta được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=12</m:t>
                    </m:r>
                  </m:oMath>
                </a14:m>
                <a:r>
                  <a:rPr lang="fr-FR" sz="3600" dirty="0">
                    <a:effectLst/>
                    <a:latin typeface="Arial" panose="020B0604020202020204" pitchFamily="34" charset="0"/>
                    <a:ea typeface="Calibri" panose="020F0502020204030204" pitchFamily="34" charset="0"/>
                    <a:cs typeface="Arial" panose="020B0604020202020204" pitchFamily="34" charset="0"/>
                  </a:rPr>
                  <a:t> (thỏa mãn điều kiện)</a:t>
                </a:r>
                <a:endParaRPr lang="en-US" sz="3600" dirty="0">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r>
                  <a:rPr lang="fr-FR" sz="3600" dirty="0">
                    <a:effectLst/>
                    <a:latin typeface="Arial" panose="020B0604020202020204" pitchFamily="34" charset="0"/>
                    <a:ea typeface="Calibri" panose="020F0502020204030204" pitchFamily="34" charset="0"/>
                    <a:cs typeface="Arial" panose="020B0604020202020204" pitchFamily="34" charset="0"/>
                  </a:rPr>
                  <a:t>Vậy chiều dài của mảnh vườn là 12 m</a:t>
                </a:r>
              </a:p>
              <a:p>
                <a:pPr>
                  <a:lnSpc>
                    <a:spcPct val="150000"/>
                  </a:lnSpc>
                </a:pPr>
                <a:r>
                  <a:rPr lang="fr-FR" sz="3600" dirty="0">
                    <a:effectLst/>
                    <a:latin typeface="Arial" panose="020B0604020202020204" pitchFamily="34" charset="0"/>
                    <a:ea typeface="Calibri" panose="020F0502020204030204" pitchFamily="34" charset="0"/>
                    <a:cs typeface="Arial" panose="020B0604020202020204" pitchFamily="34" charset="0"/>
                  </a:rPr>
                  <a:t>Chiều rộng của mảnh vườn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12</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−3=9 </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𝑚</m:t>
                    </m:r>
                  </m:oMath>
                </a14:m>
                <a:endParaRPr lang="en-US" sz="3600"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76035" y="4076700"/>
                <a:ext cx="12873365" cy="5909310"/>
              </a:xfrm>
              <a:prstGeom prst="rect">
                <a:avLst/>
              </a:prstGeom>
              <a:blipFill rotWithShape="0">
                <a:blip r:embed="rId18"/>
                <a:stretch>
                  <a:fillRect l="-1468" b="-1238"/>
                </a:stretch>
              </a:blipFill>
            </p:spPr>
            <p:txBody>
              <a:bodyPr/>
              <a:lstStyle/>
              <a:p>
                <a:r>
                  <a:rPr lang="en-US">
                    <a:noFill/>
                  </a:rPr>
                  <a:t> </a:t>
                </a:r>
              </a:p>
            </p:txBody>
          </p:sp>
        </mc:Fallback>
      </mc:AlternateContent>
      <p:pic>
        <p:nvPicPr>
          <p:cNvPr id="17" name="Picture 16"/>
          <p:cNvPicPr>
            <a:picLocks noChangeAspect="1"/>
          </p:cNvPicPr>
          <p:nvPr/>
        </p:nvPicPr>
        <p:blipFill>
          <a:blip r:embed="rId19"/>
          <a:stretch>
            <a:fillRect/>
          </a:stretch>
        </p:blipFill>
        <p:spPr>
          <a:xfrm>
            <a:off x="15920946" y="7429500"/>
            <a:ext cx="1798171" cy="2587984"/>
          </a:xfrm>
          <a:prstGeom prst="rect">
            <a:avLst/>
          </a:prstGeom>
        </p:spPr>
      </p:pic>
    </p:spTree>
    <p:extLst>
      <p:ext uri="{BB962C8B-B14F-4D97-AF65-F5344CB8AC3E}">
        <p14:creationId xmlns:p14="http://schemas.microsoft.com/office/powerpoint/2010/main" val="4252999506"/>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wipe(down)">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wipe(left)">
                                      <p:cBhvr>
                                        <p:cTn id="4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3" name="Picture 7">
            <a:extLst>
              <a:ext uri="{FF2B5EF4-FFF2-40B4-BE49-F238E27FC236}">
                <a16:creationId xmlns:a16="http://schemas.microsoft.com/office/drawing/2014/main" id="{523BA23B-7AFB-47AA-AB1E-926708BC6C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89175" flipH="1" flipV="1">
            <a:off x="16875038" y="9126022"/>
            <a:ext cx="1208046" cy="1144623"/>
          </a:xfrm>
          <a:prstGeom prst="rect">
            <a:avLst/>
          </a:prstGeom>
        </p:spPr>
      </p:pic>
      <p:pic>
        <p:nvPicPr>
          <p:cNvPr id="6" name="Picture 5"/>
          <p:cNvPicPr>
            <a:picLocks noChangeAspect="1"/>
          </p:cNvPicPr>
          <p:nvPr/>
        </p:nvPicPr>
        <p:blipFill>
          <a:blip r:embed="rId4"/>
          <a:stretch>
            <a:fillRect/>
          </a:stretch>
        </p:blipFill>
        <p:spPr>
          <a:xfrm>
            <a:off x="16841097" y="2137337"/>
            <a:ext cx="1501712" cy="1486744"/>
          </a:xfrm>
          <a:prstGeom prst="rect">
            <a:avLst/>
          </a:prstGeom>
        </p:spPr>
      </p:pic>
      <p:sp>
        <p:nvSpPr>
          <p:cNvPr id="7" name="Rectangle 6"/>
          <p:cNvSpPr/>
          <p:nvPr/>
        </p:nvSpPr>
        <p:spPr>
          <a:xfrm>
            <a:off x="1258399" y="395779"/>
            <a:ext cx="15353201" cy="2677656"/>
          </a:xfrm>
          <a:prstGeom prst="rect">
            <a:avLst/>
          </a:prstGeom>
        </p:spPr>
        <p:txBody>
          <a:bodyPr wrap="square">
            <a:spAutoFit/>
          </a:bodyPr>
          <a:lstStyle/>
          <a:p>
            <a:pPr lvl="0" algn="just">
              <a:lnSpc>
                <a:spcPct val="150000"/>
              </a:lnSpc>
            </a:pPr>
            <a:r>
              <a:rPr lang="en-US" sz="3800" b="1" dirty="0">
                <a:solidFill>
                  <a:srgbClr val="C00000"/>
                </a:solidFill>
                <a:latin typeface="Arial" panose="020B0604020202020204" pitchFamily="34" charset="0"/>
                <a:cs typeface="Arial" panose="020B0604020202020204" pitchFamily="34" charset="0"/>
              </a:rPr>
              <a:t>Bài 7.15 (SGK – tr.39) </a:t>
            </a:r>
            <a:r>
              <a:rPr lang="vi-VN" sz="3700" dirty="0">
                <a:solidFill>
                  <a:srgbClr val="000000"/>
                </a:solidFill>
                <a:cs typeface="Arial" panose="020B0604020202020204" pitchFamily="34" charset="0"/>
              </a:rPr>
              <a:t>Một chiếc áo len sau khi giảm giá 30% được bán với giá 399 nghìn đồng. Hỏi giá ban đầu của chiếc áo len đó là </a:t>
            </a:r>
            <a:r>
              <a:rPr lang="en-US" sz="3700" dirty="0">
                <a:solidFill>
                  <a:srgbClr val="000000"/>
                </a:solidFill>
                <a:cs typeface="Arial" panose="020B0604020202020204" pitchFamily="34" charset="0"/>
              </a:rPr>
              <a:t>    </a:t>
            </a:r>
            <a:r>
              <a:rPr lang="vi-VN" sz="3700" dirty="0">
                <a:solidFill>
                  <a:srgbClr val="000000"/>
                </a:solidFill>
                <a:cs typeface="Arial" panose="020B0604020202020204" pitchFamily="34" charset="0"/>
              </a:rPr>
              <a:t>bao nhiêu?</a:t>
            </a:r>
          </a:p>
        </p:txBody>
      </p:sp>
      <p:sp>
        <p:nvSpPr>
          <p:cNvPr id="8" name="Oval Callout 7"/>
          <p:cNvSpPr/>
          <p:nvPr/>
        </p:nvSpPr>
        <p:spPr>
          <a:xfrm>
            <a:off x="8106278" y="3226924"/>
            <a:ext cx="1657441" cy="79431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700" b="1" dirty="0">
                <a:solidFill>
                  <a:prstClr val="black"/>
                </a:solidFill>
              </a:rPr>
              <a:t>Giải</a:t>
            </a:r>
            <a:endParaRPr lang="en-US" sz="3700" b="1" dirty="0">
              <a:solidFill>
                <a:prstClr val="black"/>
              </a:solidFill>
            </a:endParaRPr>
          </a:p>
        </p:txBody>
      </p:sp>
      <mc:AlternateContent xmlns:mc="http://schemas.openxmlformats.org/markup-compatibility/2006" xmlns:a14="http://schemas.microsoft.com/office/drawing/2010/main">
        <mc:Choice Requires="a14">
          <p:sp>
            <p:nvSpPr>
              <p:cNvPr id="3" name="Rectangle 2"/>
              <p:cNvSpPr/>
              <p:nvPr/>
            </p:nvSpPr>
            <p:spPr>
              <a:xfrm>
                <a:off x="1258399" y="4533900"/>
                <a:ext cx="16021473" cy="4862870"/>
              </a:xfrm>
              <a:prstGeom prst="rect">
                <a:avLst/>
              </a:prstGeom>
            </p:spPr>
            <p:txBody>
              <a:bodyPr wrap="square">
                <a:spAutoFit/>
              </a:bodyPr>
              <a:lstStyle/>
              <a:p>
                <a:pPr algn="just">
                  <a:lnSpc>
                    <a:spcPct val="150000"/>
                  </a:lnSpc>
                  <a:spcBef>
                    <a:spcPts val="600"/>
                  </a:spcBef>
                  <a:spcAft>
                    <a:spcPts val="600"/>
                  </a:spcAft>
                  <a:tabLst>
                    <a:tab pos="360045" algn="l"/>
                    <a:tab pos="720090" algn="l"/>
                  </a:tabLst>
                </a:pPr>
                <a:r>
                  <a:rPr lang="fr-FR" sz="3700" dirty="0">
                    <a:latin typeface="Arial" panose="020B0604020202020204" pitchFamily="34" charset="0"/>
                    <a:ea typeface="Times New Roman" panose="02020603050405020304" pitchFamily="18" charset="0"/>
                    <a:cs typeface="Arial" panose="020B0604020202020204" pitchFamily="34" charset="0"/>
                  </a:rPr>
                  <a:t>Gọi giá bán ban đầu của chiếc áo len là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(nghìn đồng),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&gt;399</m:t>
                    </m:r>
                  </m:oMath>
                </a14:m>
                <a:endParaRPr lang="en-US" sz="37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fr-FR" sz="3700" dirty="0">
                    <a:effectLst/>
                    <a:latin typeface="Arial" panose="020B0604020202020204" pitchFamily="34" charset="0"/>
                    <a:ea typeface="Times New Roman" panose="02020603050405020304" pitchFamily="18" charset="0"/>
                    <a:cs typeface="Arial" panose="020B0604020202020204" pitchFamily="34" charset="0"/>
                  </a:rPr>
                  <a:t>Khi giảm giá chiếc áo len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30%</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thì số tiền được giảm là :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0,3</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(nghìn đồng)</a:t>
                </a:r>
                <a:endParaRPr lang="en-US" sz="37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fr-FR" sz="3700" dirty="0">
                    <a:effectLst/>
                    <a:latin typeface="Arial" panose="020B0604020202020204" pitchFamily="34" charset="0"/>
                    <a:ea typeface="Times New Roman" panose="02020603050405020304" pitchFamily="18" charset="0"/>
                    <a:cs typeface="Arial" panose="020B0604020202020204" pitchFamily="34" charset="0"/>
                  </a:rPr>
                  <a:t>Theo đề bài, có phương trình: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−0,3</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=399</m:t>
                    </m:r>
                  </m:oMath>
                </a14:m>
                <a:endParaRPr lang="en-US" sz="37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fr-FR" sz="3700" dirty="0">
                    <a:effectLst/>
                    <a:latin typeface="Arial" panose="020B0604020202020204" pitchFamily="34" charset="0"/>
                    <a:ea typeface="Times New Roman" panose="02020603050405020304" pitchFamily="18" charset="0"/>
                    <a:cs typeface="Arial" panose="020B0604020202020204" pitchFamily="34" charset="0"/>
                  </a:rPr>
                  <a:t>Giải phương trình ta được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=570</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(thỏa mãn điều kiện)</a:t>
                </a:r>
                <a:endParaRPr lang="en-US" sz="37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fr-FR" sz="3700" dirty="0">
                    <a:effectLst/>
                    <a:latin typeface="Arial" panose="020B0604020202020204" pitchFamily="34" charset="0"/>
                    <a:ea typeface="Times New Roman" panose="02020603050405020304" pitchFamily="18" charset="0"/>
                    <a:cs typeface="Arial" panose="020B0604020202020204" pitchFamily="34" charset="0"/>
                  </a:rPr>
                  <a:t>Vậy giá ban đầu của chiếc áo lên là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570</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nghìn đồng</a:t>
                </a:r>
                <a:endParaRPr lang="en-US" sz="37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58399" y="4533900"/>
                <a:ext cx="16021473" cy="4862870"/>
              </a:xfrm>
              <a:prstGeom prst="rect">
                <a:avLst/>
              </a:prstGeom>
              <a:blipFill rotWithShape="0">
                <a:blip r:embed="rId11"/>
                <a:stretch>
                  <a:fillRect l="-1179" b="-4141"/>
                </a:stretch>
              </a:blipFill>
            </p:spPr>
            <p:txBody>
              <a:bodyPr/>
              <a:lstStyle/>
              <a:p>
                <a:r>
                  <a:rPr lang="en-US">
                    <a:noFill/>
                  </a:rPr>
                  <a:t> </a:t>
                </a:r>
              </a:p>
            </p:txBody>
          </p:sp>
        </mc:Fallback>
      </mc:AlternateContent>
    </p:spTree>
    <p:extLst>
      <p:ext uri="{BB962C8B-B14F-4D97-AF65-F5344CB8AC3E}">
        <p14:creationId xmlns:p14="http://schemas.microsoft.com/office/powerpoint/2010/main" val="108909519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anim calcmode="lin" valueType="num">
                                      <p:cBhvr>
                                        <p:cTn id="2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barn(inVertical)">
                                      <p:cBhvr>
                                        <p:cTn id="3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1371835" y="-172816"/>
            <a:ext cx="21031665" cy="1344037"/>
            <a:chOff x="0" y="0"/>
            <a:chExt cx="28042220" cy="179204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6" name="Group 6"/>
          <p:cNvGrpSpPr/>
          <p:nvPr/>
        </p:nvGrpSpPr>
        <p:grpSpPr>
          <a:xfrm>
            <a:off x="-381001" y="2476500"/>
            <a:ext cx="18669001" cy="3290359"/>
            <a:chOff x="0" y="-38100"/>
            <a:chExt cx="4907243" cy="1425075"/>
          </a:xfrm>
        </p:grpSpPr>
        <p:sp>
          <p:nvSpPr>
            <p:cNvPr id="7" name="Freeform 7"/>
            <p:cNvSpPr/>
            <p:nvPr/>
          </p:nvSpPr>
          <p:spPr>
            <a:xfrm>
              <a:off x="90651" y="238625"/>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solidFill>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37" name="Picture 49">
            <a:extLst>
              <a:ext uri="{FF2B5EF4-FFF2-40B4-BE49-F238E27FC236}">
                <a16:creationId xmlns:a16="http://schemas.microsoft.com/office/drawing/2014/main" id="{40990607-8CA8-47DE-80F8-D47DFF7E81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01800" y="7456016"/>
            <a:ext cx="3681226" cy="2730801"/>
          </a:xfrm>
          <a:prstGeom prst="rect">
            <a:avLst/>
          </a:prstGeom>
        </p:spPr>
      </p:pic>
      <p:pic>
        <p:nvPicPr>
          <p:cNvPr id="38" name="Picture 17">
            <a:extLst>
              <a:ext uri="{FF2B5EF4-FFF2-40B4-BE49-F238E27FC236}">
                <a16:creationId xmlns:a16="http://schemas.microsoft.com/office/drawing/2014/main" id="{9B4193A8-9FA8-4FC2-8197-8DEBAADC570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4192" y="7277101"/>
            <a:ext cx="3599570" cy="2956146"/>
          </a:xfrm>
          <a:prstGeom prst="rect">
            <a:avLst/>
          </a:prstGeom>
        </p:spPr>
      </p:pic>
      <p:sp>
        <p:nvSpPr>
          <p:cNvPr id="14" name="Rectangle 13"/>
          <p:cNvSpPr/>
          <p:nvPr/>
        </p:nvSpPr>
        <p:spPr>
          <a:xfrm>
            <a:off x="5049235" y="3230348"/>
            <a:ext cx="8153400" cy="1913152"/>
          </a:xfrm>
          <a:prstGeom prst="rect">
            <a:avLst/>
          </a:prstGeom>
        </p:spPr>
        <p:txBody>
          <a:bodyPr wrap="square">
            <a:spAutoFit/>
          </a:bodyPr>
          <a:lstStyle/>
          <a:p>
            <a:pPr algn="ctr">
              <a:lnSpc>
                <a:spcPct val="150000"/>
              </a:lnSpc>
              <a:tabLst>
                <a:tab pos="360045" algn="l"/>
                <a:tab pos="720090" algn="l"/>
              </a:tabLst>
            </a:pPr>
            <a:r>
              <a:rPr lang="en-US" sz="9000" b="1" dirty="0">
                <a:solidFill>
                  <a:prstClr val="black"/>
                </a:solidFill>
                <a:latin typeface="Arial" panose="020B0604020202020204" pitchFamily="34" charset="0"/>
                <a:ea typeface="Calibri" panose="020F0502020204030204" pitchFamily="34" charset="0"/>
                <a:cs typeface="Arial" panose="020B0604020202020204" pitchFamily="34" charset="0"/>
              </a:rPr>
              <a:t>VẬN DỤNG</a:t>
            </a:r>
            <a:endParaRPr lang="vi-VN" sz="9000" b="1" dirty="0">
              <a:solidFill>
                <a:prstClr val="black"/>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23673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873423" y="45476"/>
                <a:ext cx="16881177" cy="5021824"/>
              </a:xfrm>
              <a:prstGeom prst="rect">
                <a:avLst/>
              </a:prstGeom>
            </p:spPr>
            <p:txBody>
              <a:bodyPr wrap="square">
                <a:spAutoFit/>
              </a:bodyPr>
              <a:lstStyle/>
              <a:p>
                <a:pPr lvl="0">
                  <a:lnSpc>
                    <a:spcPct val="150000"/>
                  </a:lnSpc>
                </a:pPr>
                <a:r>
                  <a:rPr lang="en-US" sz="3800" b="1" dirty="0">
                    <a:solidFill>
                      <a:srgbClr val="C00000"/>
                    </a:solidFill>
                    <a:latin typeface="Arial" panose="020B0604020202020204" pitchFamily="34" charset="0"/>
                    <a:cs typeface="Arial" panose="020B0604020202020204" pitchFamily="34" charset="0"/>
                  </a:rPr>
                  <a:t>Bài 7.13 (SGK – tr.38) </a:t>
                </a:r>
                <a:r>
                  <a:rPr lang="vi-VN" sz="3600" dirty="0">
                    <a:solidFill>
                      <a:srgbClr val="000000"/>
                    </a:solidFill>
                    <a:cs typeface="Arial" panose="020B0604020202020204" pitchFamily="34" charset="0"/>
                  </a:rPr>
                  <a:t>Bạn Nam giải phương trình </a:t>
                </a:r>
                <a14:m>
                  <m:oMath xmlns:m="http://schemas.openxmlformats.org/officeDocument/2006/math">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m:t>
                    </m:r>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+1)=</m:t>
                    </m:r>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m:t>
                    </m:r>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+2) </m:t>
                    </m:r>
                  </m:oMath>
                </a14:m>
                <a:r>
                  <a:rPr lang="vi-VN" sz="3600" dirty="0">
                    <a:solidFill>
                      <a:srgbClr val="000000"/>
                    </a:solidFill>
                    <a:cs typeface="Arial" panose="020B0604020202020204" pitchFamily="34" charset="0"/>
                  </a:rPr>
                  <a:t>như sau:</a:t>
                </a:r>
              </a:p>
              <a:p>
                <a:pPr algn="just">
                  <a:lnSpc>
                    <a:spcPct val="150000"/>
                  </a:lnSpc>
                </a:pPr>
                <a:r>
                  <a:rPr lang="vi-VN" sz="3600" dirty="0">
                    <a:solidFill>
                      <a:srgbClr val="000000"/>
                    </a:solidFill>
                    <a:cs typeface="Arial" panose="020B0604020202020204" pitchFamily="34" charset="0"/>
                  </a:rPr>
                  <a:t>                                               </a:t>
                </a:r>
                <a14:m>
                  <m:oMath xmlns:m="http://schemas.openxmlformats.org/officeDocument/2006/math">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+1=</m:t>
                    </m:r>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+2</m:t>
                    </m:r>
                  </m:oMath>
                </a14:m>
                <a:endParaRPr lang="vi-VN" sz="3600" dirty="0">
                  <a:solidFill>
                    <a:srgbClr val="000000"/>
                  </a:solidFill>
                  <a:cs typeface="Arial" panose="020B0604020202020204" pitchFamily="34" charset="0"/>
                </a:endParaRPr>
              </a:p>
              <a:p>
                <a:pPr algn="just">
                  <a:lnSpc>
                    <a:spcPct val="150000"/>
                  </a:lnSpc>
                </a:pPr>
                <a:r>
                  <a:rPr lang="vi-VN" sz="3600" dirty="0">
                    <a:solidFill>
                      <a:srgbClr val="000000"/>
                    </a:solidFill>
                    <a:cs typeface="Arial" panose="020B0604020202020204" pitchFamily="34" charset="0"/>
                  </a:rPr>
                  <a:t>                                               </a:t>
                </a:r>
                <a14:m>
                  <m:oMath xmlns:m="http://schemas.openxmlformats.org/officeDocument/2006/math">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m:t>
                    </m:r>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=2−1</m:t>
                    </m:r>
                  </m:oMath>
                </a14:m>
                <a:endParaRPr lang="vi-VN" sz="3600" dirty="0">
                  <a:solidFill>
                    <a:srgbClr val="000000"/>
                  </a:solidFill>
                  <a:cs typeface="Arial" panose="020B0604020202020204" pitchFamily="34" charset="0"/>
                </a:endParaRPr>
              </a:p>
              <a:p>
                <a:pPr algn="just">
                  <a:lnSpc>
                    <a:spcPct val="150000"/>
                  </a:lnSpc>
                </a:pPr>
                <a:r>
                  <a:rPr lang="vi-VN" sz="3600" dirty="0">
                    <a:solidFill>
                      <a:srgbClr val="000000"/>
                    </a:solidFill>
                    <a:cs typeface="Arial" panose="020B0604020202020204" pitchFamily="34" charset="0"/>
                  </a:rPr>
                  <a:t>                                               </a:t>
                </a:r>
                <a:r>
                  <a:rPr lang="en-US" sz="3600" dirty="0">
                    <a:solidFill>
                      <a:srgbClr val="000000"/>
                    </a:solidFill>
                    <a:cs typeface="Arial" panose="020B0604020202020204" pitchFamily="34" charset="0"/>
                  </a:rPr>
                  <a:t>     </a:t>
                </a:r>
                <a14:m>
                  <m:oMath xmlns:m="http://schemas.openxmlformats.org/officeDocument/2006/math">
                    <m:r>
                      <a:rPr lang="vi-VN" sz="3600" i="1" dirty="0" smtClean="0">
                        <a:solidFill>
                          <a:srgbClr val="000000"/>
                        </a:solidFill>
                        <a:latin typeface="Cambria Math" panose="02040503050406030204" pitchFamily="18" charset="0"/>
                        <a:cs typeface="Arial" panose="020B0604020202020204" pitchFamily="34" charset="0"/>
                      </a:rPr>
                      <m:t>0</m:t>
                    </m:r>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=1</m:t>
                    </m:r>
                  </m:oMath>
                </a14:m>
                <a:r>
                  <a:rPr lang="vi-VN" sz="3600" dirty="0">
                    <a:solidFill>
                      <a:srgbClr val="000000"/>
                    </a:solidFill>
                    <a:cs typeface="Arial" panose="020B0604020202020204" pitchFamily="34" charset="0"/>
                  </a:rPr>
                  <a:t> (vô nghiệm)</a:t>
                </a:r>
              </a:p>
              <a:p>
                <a:pPr algn="just">
                  <a:lnSpc>
                    <a:spcPct val="150000"/>
                  </a:lnSpc>
                </a:pPr>
                <a:r>
                  <a:rPr lang="vi-VN" sz="3600" dirty="0">
                    <a:solidFill>
                      <a:srgbClr val="000000"/>
                    </a:solidFill>
                    <a:cs typeface="Arial" panose="020B0604020202020204" pitchFamily="34" charset="0"/>
                  </a:rPr>
                  <a:t>Em có đồng ý cách giải của bạn Nam không? Nếu không đồng ý, hãy trình bày cách giải của em. </a:t>
                </a:r>
              </a:p>
            </p:txBody>
          </p:sp>
        </mc:Choice>
        <mc:Fallback xmlns="">
          <p:sp>
            <p:nvSpPr>
              <p:cNvPr id="5" name="Rectangle 4"/>
              <p:cNvSpPr>
                <a:spLocks noRot="1" noChangeAspect="1" noMove="1" noResize="1" noEditPoints="1" noAdjustHandles="1" noChangeArrowheads="1" noChangeShapeType="1" noTextEdit="1"/>
              </p:cNvSpPr>
              <p:nvPr/>
            </p:nvSpPr>
            <p:spPr>
              <a:xfrm>
                <a:off x="873423" y="45476"/>
                <a:ext cx="16881177" cy="5021824"/>
              </a:xfrm>
              <a:prstGeom prst="rect">
                <a:avLst/>
              </a:prstGeom>
              <a:blipFill rotWithShape="0">
                <a:blip r:embed="rId3"/>
                <a:stretch>
                  <a:fillRect l="-1191" r="-1083" b="-3641"/>
                </a:stretch>
              </a:blipFill>
            </p:spPr>
            <p:txBody>
              <a:bodyPr/>
              <a:lstStyle/>
              <a:p>
                <a:r>
                  <a:rPr lang="en-US">
                    <a:noFill/>
                  </a:rPr>
                  <a:t> </a:t>
                </a:r>
              </a:p>
            </p:txBody>
          </p:sp>
        </mc:Fallback>
      </mc:AlternateContent>
      <p:grpSp>
        <p:nvGrpSpPr>
          <p:cNvPr id="2" name="Group 2"/>
          <p:cNvGrpSpPr/>
          <p:nvPr/>
        </p:nvGrpSpPr>
        <p:grpSpPr>
          <a:xfrm>
            <a:off x="-3027514" y="-686585"/>
            <a:ext cx="3352800" cy="114336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32" name="Picture 19">
            <a:extLst>
              <a:ext uri="{FF2B5EF4-FFF2-40B4-BE49-F238E27FC236}">
                <a16:creationId xmlns:a16="http://schemas.microsoft.com/office/drawing/2014/main" id="{83CB9CAD-DF2F-4633-A513-6F110D5EC30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6978204" y="4927523"/>
            <a:ext cx="1271694" cy="901777"/>
          </a:xfrm>
          <a:prstGeom prst="rect">
            <a:avLst/>
          </a:prstGeom>
        </p:spPr>
      </p:pic>
      <p:sp>
        <p:nvSpPr>
          <p:cNvPr id="9" name="Rectangle 8"/>
          <p:cNvSpPr/>
          <p:nvPr/>
        </p:nvSpPr>
        <p:spPr>
          <a:xfrm>
            <a:off x="8722342" y="4801969"/>
            <a:ext cx="1183337" cy="646331"/>
          </a:xfrm>
          <a:prstGeom prst="rect">
            <a:avLst/>
          </a:prstGeom>
        </p:spPr>
        <p:txBody>
          <a:bodyPr wrap="none">
            <a:spAutoFit/>
          </a:bodyPr>
          <a:lstStyle/>
          <a:p>
            <a:pPr lvl="0" algn="ctr"/>
            <a:r>
              <a:rPr lang="vi-VN" sz="3600" b="1" i="1" u="sng" dirty="0">
                <a:solidFill>
                  <a:schemeClr val="tx2"/>
                </a:solidFill>
              </a:rPr>
              <a:t>Giải</a:t>
            </a:r>
            <a:r>
              <a:rPr lang="en-US" sz="3600" b="1" i="1" u="sng" dirty="0">
                <a:solidFill>
                  <a:schemeClr val="tx2"/>
                </a:solidFill>
              </a:rPr>
              <a:t>:</a:t>
            </a:r>
          </a:p>
        </p:txBody>
      </p:sp>
      <mc:AlternateContent xmlns:mc="http://schemas.openxmlformats.org/markup-compatibility/2006" xmlns:a14="http://schemas.microsoft.com/office/drawing/2010/main">
        <mc:Choice Requires="a14">
          <p:sp>
            <p:nvSpPr>
              <p:cNvPr id="6" name="Rectangle 5"/>
              <p:cNvSpPr/>
              <p:nvPr/>
            </p:nvSpPr>
            <p:spPr>
              <a:xfrm>
                <a:off x="873423" y="5696783"/>
                <a:ext cx="6271591" cy="4247317"/>
              </a:xfrm>
              <a:prstGeom prst="rect">
                <a:avLst/>
              </a:prstGeom>
            </p:spPr>
            <p:txBody>
              <a:bodyPr wrap="square">
                <a:spAutoFit/>
              </a:bodyPr>
              <a:lstStyle/>
              <a:p>
                <a:pPr algn="just">
                  <a:lnSpc>
                    <a:spcPct val="150000"/>
                  </a:lnSpc>
                </a:pPr>
                <a:r>
                  <a:rPr lang="fr-FR" sz="3600" dirty="0">
                    <a:latin typeface="Arial" panose="020B0604020202020204" pitchFamily="34" charset="0"/>
                    <a:ea typeface="Calibri" panose="020F0502020204030204" pitchFamily="34" charset="0"/>
                    <a:cs typeface="Arial" panose="020B0604020202020204" pitchFamily="34" charset="0"/>
                  </a:rPr>
                  <a:t>Cách giải của bạn Nam không đúng vì bạn đã chia cả hai vế của phương trình cho biểu thức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dirty="0">
                    <a:effectLst/>
                    <a:latin typeface="Arial" panose="020B0604020202020204" pitchFamily="34" charset="0"/>
                    <a:ea typeface="Calibri" panose="020F0502020204030204" pitchFamily="34" charset="0"/>
                    <a:cs typeface="Arial" panose="020B0604020202020204" pitchFamily="34" charset="0"/>
                  </a:rPr>
                  <a:t>, mà biểu thức này có thể bằng 0.</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73423" y="5696783"/>
                <a:ext cx="6271591" cy="4247317"/>
              </a:xfrm>
              <a:prstGeom prst="rect">
                <a:avLst/>
              </a:prstGeom>
              <a:blipFill rotWithShape="0">
                <a:blip r:embed="rId8"/>
                <a:stretch>
                  <a:fillRect l="-2915" r="-3013" b="-21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8651574" y="5696783"/>
                <a:ext cx="9372600" cy="4247317"/>
              </a:xfrm>
              <a:prstGeom prst="rect">
                <a:avLst/>
              </a:prstGeom>
            </p:spPr>
            <p:txBody>
              <a:bodyPr wrap="square">
                <a:spAutoFit/>
              </a:bodyPr>
              <a:lstStyle/>
              <a:p>
                <a:pPr lvl="0" algn="just">
                  <a:lnSpc>
                    <a:spcPct val="150000"/>
                  </a:lnSpc>
                </a:pPr>
                <a:r>
                  <a:rPr lang="fr-FR" sz="3600" dirty="0">
                    <a:solidFill>
                      <a:prstClr val="black"/>
                    </a:solidFill>
                    <a:latin typeface="Arial" panose="020B0604020202020204" pitchFamily="34" charset="0"/>
                    <a:ea typeface="Calibri" panose="020F0502020204030204" pitchFamily="34" charset="0"/>
                    <a:cs typeface="Arial" panose="020B0604020202020204" pitchFamily="34" charset="0"/>
                  </a:rPr>
                  <a:t>Cách giải đúng như sau :</a:t>
                </a:r>
                <a:endParaRPr lang="en-US" sz="3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d>
                        <m:d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d>
                        <m:d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d>
                    </m:oMath>
                  </m:oMathPara>
                </a14:m>
                <a:endParaRPr lang="en-US" sz="3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3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fr-FR" sz="3600" dirty="0">
                    <a:solidFill>
                      <a:prstClr val="black"/>
                    </a:solidFill>
                    <a:latin typeface="Arial" panose="020B0604020202020204" pitchFamily="34" charset="0"/>
                    <a:ea typeface="Calibri" panose="020F0502020204030204" pitchFamily="34" charset="0"/>
                    <a:cs typeface="Arial" panose="020B0604020202020204" pitchFamily="34" charset="0"/>
                  </a:rPr>
                  <a:t>Vậy phương trình có nghiệm duy nhất </a:t>
                </a:r>
                <a14:m>
                  <m:oMath xmlns:m="http://schemas.openxmlformats.org/officeDocument/2006/math">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a14:m>
                <a:r>
                  <a:rPr lang="fr-FR" sz="36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6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8651574" y="5696783"/>
                <a:ext cx="9372600" cy="4247317"/>
              </a:xfrm>
              <a:prstGeom prst="rect">
                <a:avLst/>
              </a:prstGeom>
              <a:blipFill rotWithShape="0">
                <a:blip r:embed="rId9"/>
                <a:stretch>
                  <a:fillRect l="-1951" r="-520" b="-2155"/>
                </a:stretch>
              </a:blipFill>
            </p:spPr>
            <p:txBody>
              <a:bodyPr/>
              <a:lstStyle/>
              <a:p>
                <a:r>
                  <a:rPr lang="en-US">
                    <a:noFill/>
                  </a:rPr>
                  <a:t> </a:t>
                </a:r>
              </a:p>
            </p:txBody>
          </p:sp>
        </mc:Fallback>
      </mc:AlternateContent>
      <p:cxnSp>
        <p:nvCxnSpPr>
          <p:cNvPr id="13" name="Straight Connector 12"/>
          <p:cNvCxnSpPr/>
          <p:nvPr/>
        </p:nvCxnSpPr>
        <p:spPr>
          <a:xfrm>
            <a:off x="7848600" y="5981700"/>
            <a:ext cx="0" cy="41148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1867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6"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400050" y="173147"/>
            <a:ext cx="17526000" cy="3370153"/>
          </a:xfrm>
          <a:prstGeom prst="rect">
            <a:avLst/>
          </a:prstGeom>
        </p:spPr>
        <p:txBody>
          <a:bodyPr wrap="square">
            <a:spAutoFit/>
          </a:bodyPr>
          <a:lstStyle/>
          <a:p>
            <a:pPr algn="just">
              <a:lnSpc>
                <a:spcPct val="150000"/>
              </a:lnSpc>
            </a:pPr>
            <a:r>
              <a:rPr lang="en-US" sz="3700" b="1" dirty="0">
                <a:solidFill>
                  <a:srgbClr val="C00000"/>
                </a:solidFill>
                <a:latin typeface="Arial" panose="020B0604020202020204" pitchFamily="34" charset="0"/>
                <a:cs typeface="Arial" panose="020B0604020202020204" pitchFamily="34" charset="0"/>
              </a:rPr>
              <a:t>Bài 7.16 (SGK – tr.38)</a:t>
            </a:r>
            <a:r>
              <a:rPr lang="vi-VN" sz="3700" dirty="0">
                <a:solidFill>
                  <a:srgbClr val="000000"/>
                </a:solidFill>
                <a:latin typeface="OpenSans"/>
              </a:rPr>
              <a:t> </a:t>
            </a:r>
            <a:r>
              <a:rPr lang="vi-VN" sz="3500" dirty="0">
                <a:solidFill>
                  <a:srgbClr val="000000"/>
                </a:solidFill>
              </a:rPr>
              <a:t>Một xưởng may áo sơ mi dự định hoàn thành kế hoạch trong 25 ngày. Nhưng mỗi ngày xưởng may đã vượt năng suất so với dự định là 2 áo nên đã hoàn thành sớm hơn 1 ngày và vượt kế hoạch được giao là 8 áo. Hỏi số áo sơ mi mà xưởng may được giao là bao nhiêu?</a:t>
            </a:r>
            <a:endParaRPr lang="en-US" sz="3500" dirty="0">
              <a:cs typeface="Arial" panose="020B0604020202020204" pitchFamily="34" charset="0"/>
            </a:endParaRPr>
          </a:p>
        </p:txBody>
      </p:sp>
      <p:pic>
        <p:nvPicPr>
          <p:cNvPr id="23" name="Picture 22">
            <a:extLst>
              <a:ext uri="{FF2B5EF4-FFF2-40B4-BE49-F238E27FC236}">
                <a16:creationId xmlns:a16="http://schemas.microsoft.com/office/drawing/2014/main" id="{6793D90F-CFB5-41B8-A9E5-2925471B0C3E}"/>
              </a:ext>
            </a:extLst>
          </p:cNvPr>
          <p:cNvPicPr>
            <a:picLocks noChangeAspect="1"/>
          </p:cNvPicPr>
          <p:nvPr/>
        </p:nvPicPr>
        <p:blipFill>
          <a:blip r:embed="rId2"/>
          <a:stretch>
            <a:fillRect/>
          </a:stretch>
        </p:blipFill>
        <p:spPr>
          <a:xfrm rot="16200000">
            <a:off x="16258811" y="8219711"/>
            <a:ext cx="2921459" cy="832118"/>
          </a:xfrm>
          <a:prstGeom prst="rect">
            <a:avLst/>
          </a:prstGeom>
        </p:spPr>
      </p:pic>
      <p:sp>
        <p:nvSpPr>
          <p:cNvPr id="26" name="Oval Callout 25"/>
          <p:cNvSpPr/>
          <p:nvPr/>
        </p:nvSpPr>
        <p:spPr>
          <a:xfrm>
            <a:off x="8220029" y="3510986"/>
            <a:ext cx="1657441" cy="79431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500" b="1" dirty="0">
                <a:solidFill>
                  <a:prstClr val="black"/>
                </a:solidFill>
              </a:rPr>
              <a:t>Giải</a:t>
            </a:r>
            <a:endParaRPr lang="en-US" sz="3500" b="1" dirty="0">
              <a:solidFill>
                <a:prstClr val="black"/>
              </a:solidFill>
            </a:endParaRPr>
          </a:p>
        </p:txBody>
      </p:sp>
      <mc:AlternateContent xmlns:mc="http://schemas.openxmlformats.org/markup-compatibility/2006" xmlns:a14="http://schemas.microsoft.com/office/drawing/2010/main">
        <mc:Choice Requires="a14">
          <p:sp>
            <p:nvSpPr>
              <p:cNvPr id="2" name="Rectangle 1"/>
              <p:cNvSpPr/>
              <p:nvPr/>
            </p:nvSpPr>
            <p:spPr>
              <a:xfrm>
                <a:off x="380999" y="4427384"/>
                <a:ext cx="17335500" cy="5669116"/>
              </a:xfrm>
              <a:prstGeom prst="rect">
                <a:avLst/>
              </a:prstGeom>
            </p:spPr>
            <p:txBody>
              <a:bodyPr wrap="square">
                <a:spAutoFit/>
              </a:bodyPr>
              <a:lstStyle/>
              <a:p>
                <a:pPr algn="just">
                  <a:lnSpc>
                    <a:spcPct val="150000"/>
                  </a:lnSpc>
                </a:pPr>
                <a:r>
                  <a:rPr lang="fr-FR" sz="3500" dirty="0">
                    <a:latin typeface="Arial" panose="020B0604020202020204" pitchFamily="34" charset="0"/>
                    <a:ea typeface="Calibri" panose="020F0502020204030204" pitchFamily="34" charset="0"/>
                    <a:cs typeface="Arial" panose="020B0604020202020204" pitchFamily="34" charset="0"/>
                  </a:rPr>
                  <a:t>Gọi số áo sơ mi mà xưởng may được theo kế hoạch là :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500" dirty="0">
                    <a:effectLst/>
                    <a:latin typeface="Arial" panose="020B0604020202020204" pitchFamily="34" charset="0"/>
                    <a:ea typeface="Calibri" panose="020F0502020204030204" pitchFamily="34" charset="0"/>
                    <a:cs typeface="Arial" panose="020B0604020202020204" pitchFamily="34" charset="0"/>
                  </a:rPr>
                  <a:t> (áo),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500" i="1">
                            <a:effectLst/>
                            <a:latin typeface="Cambria Math" panose="02040503050406030204" pitchFamily="18" charset="0"/>
                            <a:ea typeface="Calibri" panose="020F0502020204030204" pitchFamily="34" charset="0"/>
                            <a:cs typeface="Times New Roman" panose="02020603050405020304" pitchFamily="18" charset="0"/>
                          </a:rPr>
                          <m:t>ℕ</m:t>
                        </m:r>
                      </m:e>
                      <m:sup>
                        <m:r>
                          <a:rPr lang="fr-FR" sz="3500" i="1">
                            <a:effectLst/>
                            <a:latin typeface="Cambria Math" panose="02040503050406030204" pitchFamily="18" charset="0"/>
                            <a:ea typeface="Calibri" panose="020F0502020204030204" pitchFamily="34" charset="0"/>
                            <a:cs typeface="Times New Roman" panose="02020603050405020304" pitchFamily="18" charset="0"/>
                          </a:rPr>
                          <m:t>∗</m:t>
                        </m:r>
                      </m:sup>
                    </m:sSup>
                  </m:oMath>
                </a14:m>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500" dirty="0">
                    <a:effectLst/>
                    <a:latin typeface="Arial" panose="020B0604020202020204" pitchFamily="34" charset="0"/>
                    <a:ea typeface="Calibri" panose="020F0502020204030204" pitchFamily="34" charset="0"/>
                    <a:cs typeface="Arial" panose="020B0604020202020204" pitchFamily="34" charset="0"/>
                  </a:rPr>
                  <a:t>Số áo sơ mi mà xưởng đó may được trong thực tế là :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+8</m:t>
                    </m:r>
                  </m:oMath>
                </a14:m>
                <a:r>
                  <a:rPr lang="fr-FR" sz="3500" dirty="0">
                    <a:effectLst/>
                    <a:latin typeface="Arial" panose="020B0604020202020204" pitchFamily="34" charset="0"/>
                    <a:ea typeface="Calibri" panose="020F0502020204030204" pitchFamily="34" charset="0"/>
                    <a:cs typeface="Arial" panose="020B0604020202020204" pitchFamily="34" charset="0"/>
                  </a:rPr>
                  <a:t> (áo) </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500" dirty="0">
                    <a:effectLst/>
                    <a:latin typeface="Arial" panose="020B0604020202020204" pitchFamily="34" charset="0"/>
                    <a:ea typeface="Calibri" panose="020F0502020204030204" pitchFamily="34" charset="0"/>
                    <a:cs typeface="Arial" panose="020B0604020202020204" pitchFamily="34" charset="0"/>
                  </a:rPr>
                  <a:t>Mỗi ngày xưởng may đó nay được số áo trong thực tế là : </a:t>
                </a:r>
                <a14:m>
                  <m:oMath xmlns:m="http://schemas.openxmlformats.org/officeDocument/2006/math">
                    <m:f>
                      <m:f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+8</m:t>
                        </m:r>
                      </m:num>
                      <m:den>
                        <m:r>
                          <a:rPr lang="fr-FR" sz="3500" i="1">
                            <a:effectLst/>
                            <a:latin typeface="Cambria Math" panose="02040503050406030204" pitchFamily="18" charset="0"/>
                            <a:ea typeface="Calibri" panose="020F0502020204030204" pitchFamily="34" charset="0"/>
                            <a:cs typeface="Times New Roman" panose="02020603050405020304" pitchFamily="18" charset="0"/>
                          </a:rPr>
                          <m:t>24</m:t>
                        </m:r>
                      </m:den>
                    </m:f>
                  </m:oMath>
                </a14:m>
                <a:r>
                  <a:rPr lang="fr-FR" sz="3500" dirty="0">
                    <a:effectLst/>
                    <a:latin typeface="Arial" panose="020B0604020202020204" pitchFamily="34" charset="0"/>
                    <a:ea typeface="Calibri" panose="020F0502020204030204" pitchFamily="34" charset="0"/>
                    <a:cs typeface="Arial" panose="020B0604020202020204" pitchFamily="34" charset="0"/>
                  </a:rPr>
                  <a:t> (áo)</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500" dirty="0">
                    <a:effectLst/>
                    <a:latin typeface="Arial" panose="020B0604020202020204" pitchFamily="34" charset="0"/>
                    <a:ea typeface="Calibri" panose="020F0502020204030204" pitchFamily="34" charset="0"/>
                    <a:cs typeface="Arial" panose="020B0604020202020204" pitchFamily="34" charset="0"/>
                  </a:rPr>
                  <a:t>Theo đề bài có phương tình : </a:t>
                </a:r>
                <a14:m>
                  <m:oMath xmlns:m="http://schemas.openxmlformats.org/officeDocument/2006/math">
                    <m:f>
                      <m:f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3500" i="1">
                            <a:effectLst/>
                            <a:latin typeface="Cambria Math" panose="02040503050406030204" pitchFamily="18" charset="0"/>
                            <a:ea typeface="Calibri" panose="020F0502020204030204" pitchFamily="34" charset="0"/>
                            <a:cs typeface="Times New Roman" panose="02020603050405020304" pitchFamily="18" charset="0"/>
                          </a:rPr>
                          <m:t>25</m:t>
                        </m:r>
                      </m:den>
                    </m:f>
                    <m:r>
                      <a:rPr lang="fr-FR" sz="3500" i="1">
                        <a:effectLst/>
                        <a:latin typeface="Cambria Math" panose="02040503050406030204" pitchFamily="18" charset="0"/>
                        <a:ea typeface="Calibri" panose="020F0502020204030204" pitchFamily="34" charset="0"/>
                        <a:cs typeface="Times New Roman" panose="02020603050405020304" pitchFamily="18" charset="0"/>
                      </a:rPr>
                      <m:t>+2=</m:t>
                    </m:r>
                    <m:f>
                      <m:f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+8</m:t>
                        </m:r>
                      </m:num>
                      <m:den>
                        <m:r>
                          <a:rPr lang="fr-FR" sz="3500" i="1">
                            <a:effectLst/>
                            <a:latin typeface="Cambria Math" panose="02040503050406030204" pitchFamily="18" charset="0"/>
                            <a:ea typeface="Calibri" panose="020F0502020204030204" pitchFamily="34" charset="0"/>
                            <a:cs typeface="Times New Roman" panose="02020603050405020304" pitchFamily="18" charset="0"/>
                          </a:rPr>
                          <m:t>24</m:t>
                        </m:r>
                      </m:den>
                    </m:f>
                  </m:oMath>
                </a14:m>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500" dirty="0">
                    <a:effectLst/>
                    <a:latin typeface="Arial" panose="020B0604020202020204" pitchFamily="34" charset="0"/>
                    <a:ea typeface="Calibri" panose="020F0502020204030204" pitchFamily="34" charset="0"/>
                    <a:cs typeface="Arial" panose="020B0604020202020204" pitchFamily="34" charset="0"/>
                  </a:rPr>
                  <a:t>Giải phương tình, được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=1 000</m:t>
                    </m:r>
                  </m:oMath>
                </a14:m>
                <a:r>
                  <a:rPr lang="fr-FR" sz="3500" dirty="0">
                    <a:effectLst/>
                    <a:latin typeface="Arial" panose="020B0604020202020204" pitchFamily="34" charset="0"/>
                    <a:ea typeface="Calibri" panose="020F0502020204030204" pitchFamily="34" charset="0"/>
                    <a:cs typeface="Arial" panose="020B0604020202020204" pitchFamily="34" charset="0"/>
                  </a:rPr>
                  <a:t> (thỏa mãn điều kiện)</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500" dirty="0">
                    <a:effectLst/>
                    <a:latin typeface="Arial" panose="020B0604020202020204" pitchFamily="34" charset="0"/>
                    <a:ea typeface="Calibri" panose="020F0502020204030204" pitchFamily="34" charset="0"/>
                    <a:cs typeface="Arial" panose="020B0604020202020204" pitchFamily="34" charset="0"/>
                  </a:rPr>
                  <a:t>Vậy số áo sơ mi mà xưởng may được giao là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1 000</m:t>
                    </m:r>
                  </m:oMath>
                </a14:m>
                <a:r>
                  <a:rPr lang="fr-FR" sz="3500" dirty="0">
                    <a:effectLst/>
                    <a:latin typeface="Arial" panose="020B0604020202020204" pitchFamily="34" charset="0"/>
                    <a:ea typeface="Calibri" panose="020F0502020204030204" pitchFamily="34" charset="0"/>
                    <a:cs typeface="Arial" panose="020B0604020202020204" pitchFamily="34" charset="0"/>
                  </a:rPr>
                  <a:t> áo.</a:t>
                </a:r>
                <a:endParaRPr lang="en-US" sz="35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80999" y="4427384"/>
                <a:ext cx="17335500" cy="5669116"/>
              </a:xfrm>
              <a:prstGeom prst="rect">
                <a:avLst/>
              </a:prstGeom>
              <a:blipFill rotWithShape="0">
                <a:blip r:embed="rId3"/>
                <a:stretch>
                  <a:fillRect l="-1020" b="-215"/>
                </a:stretch>
              </a:blipFill>
            </p:spPr>
            <p:txBody>
              <a:bodyPr/>
              <a:lstStyle/>
              <a:p>
                <a:r>
                  <a:rPr lang="en-US">
                    <a:noFill/>
                  </a:rPr>
                  <a:t> </a:t>
                </a:r>
              </a:p>
            </p:txBody>
          </p:sp>
        </mc:Fallback>
      </mc:AlternateContent>
    </p:spTree>
    <p:extLst>
      <p:ext uri="{BB962C8B-B14F-4D97-AF65-F5344CB8AC3E}">
        <p14:creationId xmlns:p14="http://schemas.microsoft.com/office/powerpoint/2010/main" val="419712232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left)">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fade">
                                      <p:cBhvr>
                                        <p:cTn id="37" dur="5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barn(inVertical)">
                                      <p:cBhvr>
                                        <p:cTn id="4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29" name="Rectangle 28"/>
          <p:cNvSpPr/>
          <p:nvPr/>
        </p:nvSpPr>
        <p:spPr>
          <a:xfrm>
            <a:off x="914400" y="356691"/>
            <a:ext cx="16535400" cy="9002464"/>
          </a:xfrm>
          <a:prstGeom prst="rect">
            <a:avLst/>
          </a:prstGeom>
        </p:spPr>
        <p:txBody>
          <a:bodyPr wrap="square">
            <a:spAutoFit/>
          </a:bodyPr>
          <a:lstStyle/>
          <a:p>
            <a:pPr algn="just">
              <a:lnSpc>
                <a:spcPct val="150000"/>
              </a:lnSpc>
              <a:defRPr/>
            </a:pPr>
            <a:r>
              <a:rPr lang="en-US" sz="3600" b="1" dirty="0">
                <a:solidFill>
                  <a:srgbClr val="C00000"/>
                </a:solidFill>
                <a:latin typeface="Arial" panose="020B0604020202020204" pitchFamily="34" charset="0"/>
                <a:cs typeface="Arial" panose="020B0604020202020204" pitchFamily="34" charset="0"/>
              </a:rPr>
              <a:t>Bài 7.17 (SGK – tr.38)</a:t>
            </a:r>
            <a:r>
              <a:rPr lang="vi-VN" sz="3600" b="1" dirty="0">
                <a:solidFill>
                  <a:srgbClr val="C00000"/>
                </a:solidFill>
                <a:cs typeface="Arial" panose="020B0604020202020204" pitchFamily="34" charset="0"/>
              </a:rPr>
              <a:t> </a:t>
            </a:r>
            <a:r>
              <a:rPr lang="vi-VN" sz="3500" dirty="0">
                <a:solidFill>
                  <a:prstClr val="black"/>
                </a:solidFill>
                <a:cs typeface="Arial" panose="020B0604020202020204" pitchFamily="34" charset="0"/>
              </a:rPr>
              <a:t>Để khuyến khích tiết kiệm điện, giá điện sinh hoạt được tính theo kiểu lũy tiến, nghĩa là nếu người sử dụng càng dùng nhiều điện thì giá mỗi số điện (1kWh) càng tăng theo các mức như sau:</a:t>
            </a:r>
          </a:p>
          <a:p>
            <a:pPr algn="just">
              <a:lnSpc>
                <a:spcPct val="150000"/>
              </a:lnSpc>
              <a:defRPr/>
            </a:pPr>
            <a:r>
              <a:rPr lang="vi-VN" sz="3500" dirty="0">
                <a:solidFill>
                  <a:prstClr val="black"/>
                </a:solidFill>
                <a:cs typeface="Arial" panose="020B0604020202020204" pitchFamily="34" charset="0"/>
              </a:rPr>
              <a:t>Mức 1: Tính cho số điện từ 0 đến 50</a:t>
            </a:r>
          </a:p>
          <a:p>
            <a:pPr algn="just">
              <a:lnSpc>
                <a:spcPct val="150000"/>
              </a:lnSpc>
              <a:defRPr/>
            </a:pPr>
            <a:r>
              <a:rPr lang="vi-VN" sz="3500" dirty="0">
                <a:solidFill>
                  <a:prstClr val="black"/>
                </a:solidFill>
                <a:cs typeface="Arial" panose="020B0604020202020204" pitchFamily="34" charset="0"/>
              </a:rPr>
              <a:t>Mức 2: Tính cho số điện từ 51 đến 100, mỗi số điện đắt hơn 56 đồng so với mức 1</a:t>
            </a:r>
          </a:p>
          <a:p>
            <a:pPr algn="just">
              <a:lnSpc>
                <a:spcPct val="150000"/>
              </a:lnSpc>
              <a:defRPr/>
            </a:pPr>
            <a:r>
              <a:rPr lang="vi-VN" sz="3500" dirty="0">
                <a:solidFill>
                  <a:prstClr val="black"/>
                </a:solidFill>
                <a:cs typeface="Arial" panose="020B0604020202020204" pitchFamily="34" charset="0"/>
              </a:rPr>
              <a:t>Mức 3: Tính cho số điện từ 101 đến 200, mỗi số điện đắt hơn 280 đồng so với mức 2.</a:t>
            </a:r>
          </a:p>
          <a:p>
            <a:pPr algn="just">
              <a:lnSpc>
                <a:spcPct val="150000"/>
              </a:lnSpc>
              <a:defRPr/>
            </a:pPr>
            <a:r>
              <a:rPr lang="vi-VN" sz="3500" dirty="0">
                <a:solidFill>
                  <a:prstClr val="black"/>
                </a:solidFill>
                <a:cs typeface="Arial" panose="020B0604020202020204" pitchFamily="34" charset="0"/>
              </a:rPr>
              <a:t>...</a:t>
            </a:r>
          </a:p>
          <a:p>
            <a:pPr algn="just">
              <a:lnSpc>
                <a:spcPct val="150000"/>
              </a:lnSpc>
              <a:defRPr/>
            </a:pPr>
            <a:r>
              <a:rPr lang="vi-VN" sz="3500" dirty="0">
                <a:solidFill>
                  <a:prstClr val="black"/>
                </a:solidFill>
                <a:cs typeface="Arial" panose="020B0604020202020204" pitchFamily="34" charset="0"/>
              </a:rPr>
              <a:t>Ngoài ra, người sử dụng còn phải trả thêm 10% thuế giá trị gia tăng (thuế VAT)</a:t>
            </a:r>
            <a:r>
              <a:rPr lang="en-US" sz="3500" dirty="0">
                <a:solidFill>
                  <a:prstClr val="black"/>
                </a:solidFill>
                <a:cs typeface="Arial" panose="020B0604020202020204" pitchFamily="34" charset="0"/>
              </a:rPr>
              <a:t>.</a:t>
            </a:r>
            <a:endParaRPr lang="vi-VN" sz="3500" dirty="0">
              <a:solidFill>
                <a:prstClr val="black"/>
              </a:solidFill>
              <a:cs typeface="Arial" panose="020B0604020202020204" pitchFamily="34" charset="0"/>
            </a:endParaRPr>
          </a:p>
          <a:p>
            <a:pPr algn="just">
              <a:lnSpc>
                <a:spcPct val="150000"/>
              </a:lnSpc>
              <a:defRPr/>
            </a:pPr>
            <a:r>
              <a:rPr lang="vi-VN" sz="3500" dirty="0">
                <a:solidFill>
                  <a:prstClr val="black"/>
                </a:solidFill>
                <a:cs typeface="Arial" panose="020B0604020202020204" pitchFamily="34" charset="0"/>
              </a:rPr>
              <a:t>Tháng vừa qua, gia đình bạn Tuấn dùng hết 95 số điện và phải trả 178 123 đồng. </a:t>
            </a:r>
            <a:r>
              <a:rPr lang="en-US" sz="3500" dirty="0">
                <a:solidFill>
                  <a:prstClr val="black"/>
                </a:solidFill>
                <a:cs typeface="Arial" panose="020B0604020202020204" pitchFamily="34" charset="0"/>
              </a:rPr>
              <a:t>    </a:t>
            </a:r>
            <a:r>
              <a:rPr lang="vi-VN" sz="3500" dirty="0">
                <a:solidFill>
                  <a:prstClr val="black"/>
                </a:solidFill>
                <a:cs typeface="Arial" panose="020B0604020202020204" pitchFamily="34" charset="0"/>
              </a:rPr>
              <a:t>Hỏi giá của mỗi số điện ở mức 1 là bao nhiêu</a:t>
            </a:r>
            <a:r>
              <a:rPr lang="en-US" sz="3500" dirty="0">
                <a:solidFill>
                  <a:prstClr val="black"/>
                </a:solidFill>
                <a:latin typeface="Arial" panose="020B0604020202020204" pitchFamily="34" charset="0"/>
                <a:cs typeface="Arial" panose="020B0604020202020204" pitchFamily="34" charset="0"/>
              </a:rPr>
              <a:t>?</a:t>
            </a:r>
            <a:endParaRPr lang="vi-VN" sz="3500" dirty="0">
              <a:solidFill>
                <a:prstClr val="black"/>
              </a:solidFill>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16459200" y="8800256"/>
            <a:ext cx="1501712" cy="1486744"/>
          </a:xfrm>
          <a:prstGeom prst="rect">
            <a:avLst/>
          </a:prstGeom>
        </p:spPr>
      </p:pic>
      <p:pic>
        <p:nvPicPr>
          <p:cNvPr id="4" name="Picture 4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40580">
            <a:off x="-1062667" y="8570849"/>
            <a:ext cx="2125334" cy="1576612"/>
          </a:xfrm>
          <a:prstGeom prst="rect">
            <a:avLst/>
          </a:prstGeom>
        </p:spPr>
      </p:pic>
    </p:spTree>
    <p:extLst>
      <p:ext uri="{BB962C8B-B14F-4D97-AF65-F5344CB8AC3E}">
        <p14:creationId xmlns:p14="http://schemas.microsoft.com/office/powerpoint/2010/main" val="247777032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28991" y="455354"/>
            <a:ext cx="2184108"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0432" y="7291264"/>
            <a:ext cx="2215326" cy="2615411"/>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228991" y="6523098"/>
            <a:ext cx="2318205" cy="2075868"/>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3453358" y="5880351"/>
            <a:ext cx="1654493"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err="1">
                <a:solidFill>
                  <a:schemeClr val="tx1"/>
                </a:solidFill>
                <a:latin typeface="Tahoma" panose="020B0604030504040204" pitchFamily="34" charset="0"/>
                <a:ea typeface="Tahoma" panose="020B0604030504040204" pitchFamily="34" charset="0"/>
                <a:cs typeface="Tahoma" panose="020B0604030504040204" pitchFamily="34" charset="0"/>
              </a:rPr>
              <a:t>Được</a:t>
            </a:r>
            <a:r>
              <a:rPr lang="en-US" sz="2700" b="1" dirty="0">
                <a:solidFill>
                  <a:schemeClr val="tx1"/>
                </a:solidFill>
                <a:latin typeface="Tahoma" panose="020B0604030504040204" pitchFamily="34" charset="0"/>
                <a:ea typeface="Tahoma" panose="020B0604030504040204" pitchFamily="34" charset="0"/>
                <a:cs typeface="Tahoma" panose="020B0604030504040204" pitchFamily="34" charset="0"/>
              </a:rPr>
              <a:t> 1 </a:t>
            </a:r>
            <a:r>
              <a:rPr lang="en-US" sz="2700" b="1" dirty="0" err="1">
                <a:solidFill>
                  <a:schemeClr val="tx1"/>
                </a:solidFill>
                <a:latin typeface="Tahoma" panose="020B0604030504040204" pitchFamily="34" charset="0"/>
                <a:ea typeface="Tahoma" panose="020B0604030504040204" pitchFamily="34" charset="0"/>
                <a:cs typeface="Tahoma" panose="020B0604030504040204" pitchFamily="34" charset="0"/>
              </a:rPr>
              <a:t>lời</a:t>
            </a:r>
            <a:r>
              <a:rPr lang="en-US" sz="27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chemeClr val="tx1"/>
                </a:solidFill>
                <a:latin typeface="Tahoma" panose="020B0604030504040204" pitchFamily="34" charset="0"/>
                <a:ea typeface="Tahoma" panose="020B0604030504040204" pitchFamily="34" charset="0"/>
                <a:cs typeface="Tahoma" panose="020B0604030504040204" pitchFamily="34" charset="0"/>
              </a:rPr>
              <a:t>khen</a:t>
            </a:r>
            <a:r>
              <a:rPr lang="en-US" sz="27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Giỏi</a:t>
            </a:r>
            <a:endPar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5014055" y="7538228"/>
            <a:ext cx="3657495" cy="282351"/>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1" name="Arrow: Pentagon 30">
            <a:hlinkClick r:id="" action="ppaction://noaction"/>
            <a:extLst>
              <a:ext uri="{FF2B5EF4-FFF2-40B4-BE49-F238E27FC236}">
                <a16:creationId xmlns:a16="http://schemas.microsoft.com/office/drawing/2014/main" id="{AA693000-41B6-4481-BACC-F3E8F4F6DBBA}"/>
              </a:ext>
            </a:extLst>
          </p:cNvPr>
          <p:cNvSpPr/>
          <p:nvPr/>
        </p:nvSpPr>
        <p:spPr>
          <a:xfrm rot="586976" flipH="1">
            <a:off x="5437583" y="6103532"/>
            <a:ext cx="2599806" cy="1349271"/>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07021" y="8186201"/>
            <a:ext cx="1071563" cy="1528763"/>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815138" y="6291489"/>
            <a:ext cx="173708"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14002" y="7731183"/>
            <a:ext cx="1309565" cy="1913979"/>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86001" y="5958390"/>
            <a:ext cx="1309565" cy="1913979"/>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71514" y="5156570"/>
            <a:ext cx="875226" cy="115296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7413632" y="5497319"/>
            <a:ext cx="990182" cy="1264791"/>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404737" y="5878556"/>
            <a:ext cx="557213" cy="657225"/>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717806" y="5733053"/>
            <a:ext cx="803672" cy="1785938"/>
          </a:xfrm>
          <a:prstGeom prst="rect">
            <a:avLst/>
          </a:prstGeom>
        </p:spPr>
      </p:pic>
      <p:sp>
        <p:nvSpPr>
          <p:cNvPr id="18" name="AutoShape 36"/>
          <p:cNvSpPr>
            <a:spLocks noChangeArrowheads="1"/>
          </p:cNvSpPr>
          <p:nvPr/>
        </p:nvSpPr>
        <p:spPr bwMode="auto">
          <a:xfrm>
            <a:off x="2457450" y="7381877"/>
            <a:ext cx="4886325" cy="1128713"/>
          </a:xfrm>
          <a:prstGeom prst="flowChartPreparation">
            <a:avLst/>
          </a:prstGeom>
          <a:solidFill>
            <a:schemeClr val="tx1"/>
          </a:solidFill>
          <a:ln w="57150">
            <a:solidFill>
              <a:srgbClr val="00B0F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685800" indent="-685800" algn="ctr">
              <a:buFontTx/>
              <a:buAutoNum type="alphaUcPeriod"/>
              <a:defRPr/>
            </a:pPr>
            <a:r>
              <a:rPr lang="en-US" altLang="en-US" sz="3600" b="1">
                <a:solidFill>
                  <a:schemeClr val="bg1"/>
                </a:solidFill>
                <a:latin typeface="Times New Roman" panose="02020603050405020304" pitchFamily="18" charset="0"/>
                <a:cs typeface="Times New Roman" panose="02020603050405020304" pitchFamily="18" charset="0"/>
              </a:rPr>
              <a:t>3x – 7 = 0</a:t>
            </a:r>
            <a:endParaRPr lang="en-US" altLang="en-US" sz="3600" b="1" dirty="0">
              <a:solidFill>
                <a:schemeClr val="bg1"/>
              </a:solidFill>
              <a:latin typeface="Times New Roman" panose="02020603050405020304" pitchFamily="18" charset="0"/>
              <a:cs typeface="Times New Roman" panose="02020603050405020304" pitchFamily="18" charset="0"/>
            </a:endParaRPr>
          </a:p>
        </p:txBody>
      </p:sp>
      <p:sp>
        <p:nvSpPr>
          <p:cNvPr id="19" name="AutoShape 36"/>
          <p:cNvSpPr>
            <a:spLocks noChangeArrowheads="1"/>
          </p:cNvSpPr>
          <p:nvPr/>
        </p:nvSpPr>
        <p:spPr bwMode="auto">
          <a:xfrm>
            <a:off x="2543175" y="8982075"/>
            <a:ext cx="4800600" cy="1190625"/>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3600" b="1" dirty="0">
                <a:solidFill>
                  <a:schemeClr val="bg1"/>
                </a:solidFill>
                <a:latin typeface="Times New Roman" panose="02020603050405020304" pitchFamily="18" charset="0"/>
                <a:cs typeface="Times New Roman" panose="02020603050405020304" pitchFamily="18" charset="0"/>
              </a:rPr>
              <a:t>C</a:t>
            </a:r>
            <a:r>
              <a:rPr lang="en-US" altLang="en-US" sz="3600" b="1">
                <a:solidFill>
                  <a:schemeClr val="bg1"/>
                </a:solidFill>
                <a:latin typeface="Times New Roman" panose="02020603050405020304" pitchFamily="18" charset="0"/>
                <a:cs typeface="Times New Roman" panose="02020603050405020304" pitchFamily="18" charset="0"/>
              </a:rPr>
              <a:t>.  x</a:t>
            </a:r>
            <a:r>
              <a:rPr lang="en-US" altLang="en-US" sz="3600" b="1" baseline="30000">
                <a:solidFill>
                  <a:schemeClr val="bg1"/>
                </a:solidFill>
                <a:latin typeface="Times New Roman" panose="02020603050405020304" pitchFamily="18" charset="0"/>
                <a:cs typeface="Times New Roman" panose="02020603050405020304" pitchFamily="18" charset="0"/>
              </a:rPr>
              <a:t>2</a:t>
            </a:r>
            <a:r>
              <a:rPr lang="en-US" altLang="en-US" sz="3600" b="1">
                <a:solidFill>
                  <a:schemeClr val="bg1"/>
                </a:solidFill>
                <a:latin typeface="Times New Roman" panose="02020603050405020304" pitchFamily="18" charset="0"/>
                <a:cs typeface="Times New Roman" panose="02020603050405020304" pitchFamily="18" charset="0"/>
              </a:rPr>
              <a:t> + 18 = 0</a:t>
            </a:r>
            <a:endParaRPr lang="en-US" altLang="en-US" sz="3600" b="1" dirty="0">
              <a:solidFill>
                <a:schemeClr val="bg1"/>
              </a:solidFill>
              <a:latin typeface="Times New Roman" panose="02020603050405020304" pitchFamily="18" charset="0"/>
              <a:cs typeface="Times New Roman" panose="02020603050405020304" pitchFamily="18" charset="0"/>
            </a:endParaRPr>
          </a:p>
        </p:txBody>
      </p:sp>
      <p:sp>
        <p:nvSpPr>
          <p:cNvPr id="20" name="AutoShape 36"/>
          <p:cNvSpPr>
            <a:spLocks noChangeArrowheads="1"/>
          </p:cNvSpPr>
          <p:nvPr/>
        </p:nvSpPr>
        <p:spPr bwMode="auto">
          <a:xfrm>
            <a:off x="7515225" y="7381875"/>
            <a:ext cx="4800600" cy="1190625"/>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200" b="1" dirty="0">
                <a:solidFill>
                  <a:schemeClr val="bg1"/>
                </a:solidFill>
                <a:latin typeface="Times New Roman" panose="02020603050405020304" pitchFamily="18" charset="0"/>
                <a:cs typeface="Times New Roman" panose="02020603050405020304" pitchFamily="18" charset="0"/>
              </a:rPr>
              <a:t>B</a:t>
            </a:r>
            <a:r>
              <a:rPr lang="en-US" altLang="en-US" sz="4200" b="1">
                <a:solidFill>
                  <a:schemeClr val="bg1"/>
                </a:solidFill>
                <a:latin typeface="Times New Roman" panose="02020603050405020304" pitchFamily="18" charset="0"/>
                <a:cs typeface="Times New Roman" panose="02020603050405020304" pitchFamily="18" charset="0"/>
              </a:rPr>
              <a:t>.  0x – 5 = 0</a:t>
            </a:r>
            <a:endParaRPr lang="en-US" altLang="en-US" sz="4200" b="1" dirty="0">
              <a:solidFill>
                <a:schemeClr val="bg1"/>
              </a:solidFill>
              <a:latin typeface="Times New Roman" panose="02020603050405020304" pitchFamily="18" charset="0"/>
              <a:cs typeface="Times New Roman" panose="02020603050405020304" pitchFamily="18" charset="0"/>
            </a:endParaRPr>
          </a:p>
        </p:txBody>
      </p:sp>
      <p:sp>
        <p:nvSpPr>
          <p:cNvPr id="21" name="AutoShape 36"/>
          <p:cNvSpPr>
            <a:spLocks noChangeArrowheads="1"/>
          </p:cNvSpPr>
          <p:nvPr/>
        </p:nvSpPr>
        <p:spPr bwMode="auto">
          <a:xfrm>
            <a:off x="7515225" y="9029700"/>
            <a:ext cx="4800600" cy="1190625"/>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en-US" altLang="en-US" sz="3600" b="1" dirty="0">
                <a:solidFill>
                  <a:schemeClr val="bg1"/>
                </a:solidFill>
                <a:latin typeface="Times New Roman" panose="02020603050405020304" pitchFamily="18" charset="0"/>
                <a:cs typeface="Times New Roman" panose="02020603050405020304" pitchFamily="18" charset="0"/>
              </a:rPr>
              <a:t>D</a:t>
            </a:r>
            <a:r>
              <a:rPr lang="en-US" altLang="en-US" sz="3600" b="1">
                <a:solidFill>
                  <a:schemeClr val="bg1"/>
                </a:solidFill>
                <a:latin typeface="Times New Roman" panose="02020603050405020304" pitchFamily="18" charset="0"/>
                <a:cs typeface="Times New Roman" panose="02020603050405020304" pitchFamily="18" charset="0"/>
              </a:rPr>
              <a:t>.  x + y = 0</a:t>
            </a:r>
            <a:endParaRPr lang="en-US" altLang="en-US" sz="3600" b="1" dirty="0">
              <a:solidFill>
                <a:schemeClr val="bg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382847" y="3463631"/>
            <a:ext cx="3293048" cy="3293048"/>
          </a:xfrm>
          <a:prstGeom prst="rect">
            <a:avLst/>
          </a:prstGeom>
        </p:spPr>
      </p:pic>
      <p:pic>
        <p:nvPicPr>
          <p:cNvPr id="4" name="Picture 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069109" y="2880118"/>
            <a:ext cx="3489387" cy="3911021"/>
          </a:xfrm>
          <a:prstGeom prst="rect">
            <a:avLst/>
          </a:prstGeom>
        </p:spPr>
      </p:pic>
      <p:pic>
        <p:nvPicPr>
          <p:cNvPr id="23" name="Picture 2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752052" y="3501365"/>
            <a:ext cx="3293048" cy="3293048"/>
          </a:xfrm>
          <a:prstGeom prst="rect">
            <a:avLst/>
          </a:prstGeom>
        </p:spPr>
      </p:pic>
      <p:pic>
        <p:nvPicPr>
          <p:cNvPr id="24" name="Picture 2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106467" y="3463631"/>
            <a:ext cx="3293048" cy="3293048"/>
          </a:xfrm>
          <a:prstGeom prst="rect">
            <a:avLst/>
          </a:prstGeom>
        </p:spPr>
      </p:pic>
      <p:sp>
        <p:nvSpPr>
          <p:cNvPr id="25" name="TextBox 24"/>
          <p:cNvSpPr txBox="1"/>
          <p:nvPr/>
        </p:nvSpPr>
        <p:spPr>
          <a:xfrm>
            <a:off x="2916512" y="451728"/>
            <a:ext cx="10094463" cy="2308324"/>
          </a:xfrm>
          <a:prstGeom prst="rect">
            <a:avLst/>
          </a:prstGeom>
          <a:noFill/>
        </p:spPr>
        <p:txBody>
          <a:bodyPr wrap="square" rtlCol="0">
            <a:spAutoFit/>
          </a:bodyPr>
          <a:lstStyle/>
          <a:p>
            <a:pPr algn="just"/>
            <a:r>
              <a:rPr lang="en-US" sz="4800" b="1">
                <a:solidFill>
                  <a:srgbClr val="FF0000"/>
                </a:solidFill>
                <a:latin typeface="Times New Roman" pitchFamily="18" charset="0"/>
                <a:cs typeface="Times New Roman" pitchFamily="18" charset="0"/>
              </a:rPr>
              <a:t>Câu 1: </a:t>
            </a:r>
            <a:r>
              <a:rPr lang="en-US" sz="4800">
                <a:latin typeface="Times New Roman" pitchFamily="18" charset="0"/>
                <a:cs typeface="Times New Roman" pitchFamily="18" charset="0"/>
              </a:rPr>
              <a:t>Trong các </a:t>
            </a:r>
            <a:r>
              <a:rPr lang="en-US" sz="4800">
                <a:latin typeface="Times New Roman" pitchFamily="18" charset="0"/>
                <a:ea typeface="Times New Roman" pitchFamily="18" charset="0"/>
                <a:cs typeface="Times New Roman" pitchFamily="18" charset="0"/>
              </a:rPr>
              <a:t>phương trình</a:t>
            </a:r>
            <a:r>
              <a:rPr lang="en-US" sz="4800">
                <a:latin typeface="Times New Roman" pitchFamily="18" charset="0"/>
                <a:cs typeface="Times New Roman" pitchFamily="18" charset="0"/>
              </a:rPr>
              <a:t> sau, </a:t>
            </a:r>
            <a:r>
              <a:rPr lang="en-US" sz="4800">
                <a:latin typeface="Times New Roman" pitchFamily="18" charset="0"/>
                <a:ea typeface="Times New Roman" pitchFamily="18" charset="0"/>
                <a:cs typeface="Times New Roman" pitchFamily="18" charset="0"/>
              </a:rPr>
              <a:t>phương trình</a:t>
            </a:r>
            <a:r>
              <a:rPr lang="en-US" sz="4800">
                <a:latin typeface="Times New Roman" pitchFamily="18" charset="0"/>
                <a:cs typeface="Times New Roman" pitchFamily="18" charset="0"/>
              </a:rPr>
              <a:t> nào là </a:t>
            </a:r>
            <a:r>
              <a:rPr lang="en-US" sz="4800">
                <a:latin typeface="Times New Roman" pitchFamily="18" charset="0"/>
                <a:ea typeface="Times New Roman" pitchFamily="18" charset="0"/>
                <a:cs typeface="Times New Roman" pitchFamily="18" charset="0"/>
              </a:rPr>
              <a:t>phương trình</a:t>
            </a:r>
            <a:r>
              <a:rPr lang="en-US" sz="4800">
                <a:latin typeface="Times New Roman" pitchFamily="18" charset="0"/>
                <a:cs typeface="Times New Roman" pitchFamily="18" charset="0"/>
              </a:rPr>
              <a:t> bậc nhất một ẩn?</a:t>
            </a:r>
          </a:p>
        </p:txBody>
      </p:sp>
    </p:spTree>
    <p:extLst>
      <p:ext uri="{BB962C8B-B14F-4D97-AF65-F5344CB8AC3E}">
        <p14:creationId xmlns:p14="http://schemas.microsoft.com/office/powerpoint/2010/main" val="3355532894"/>
      </p:ext>
    </p:extLst>
  </p:cSld>
  <p:clrMapOvr>
    <a:masterClrMapping/>
  </p:clrMapOvr>
  <mc:AlternateContent xmlns:mc="http://schemas.openxmlformats.org/markup-compatibility/2006" xmlns:p14="http://schemas.microsoft.com/office/powerpoint/2010/main">
    <mc:Choice Requires="p14">
      <p:transition p14:dur="10">
        <p:sndAc>
          <p:stSnd>
            <p:snd r:embed="rId3" name="chimes.wav"/>
          </p:stSnd>
        </p:sndAc>
      </p:transition>
    </mc:Choice>
    <mc:Fallback xmlns="">
      <p:transition>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64" presetClass="path" presetSubtype="0" accel="50000" decel="50000" fill="hold" nodeType="clickEffect">
                                  <p:stCondLst>
                                    <p:cond delay="0"/>
                                  </p:stCondLst>
                                  <p:childTnLst>
                                    <p:animMotion origin="layout" path="M -1.66667E-6 -3.7037E-6 L -1.66667E-6 -0.22476 " pathEditMode="relative" rAng="0" ptsTypes="AA">
                                      <p:cBhvr>
                                        <p:cTn id="12" dur="2000" fill="hold"/>
                                        <p:tgtEl>
                                          <p:spTgt spid="7"/>
                                        </p:tgtEl>
                                        <p:attrNameLst>
                                          <p:attrName>ppt_x</p:attrName>
                                          <p:attrName>ppt_y</p:attrName>
                                        </p:attrNameLst>
                                      </p:cBhvr>
                                      <p:rCtr x="0" y="-11250"/>
                                    </p:animMotion>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par>
                          <p:cTn id="13" fill="hold">
                            <p:stCondLst>
                              <p:cond delay="20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subTnLst>
                                    <p:audio>
                                      <p:cMediaNode>
                                        <p:cTn display="0" masterRel="sameClick">
                                          <p:stCondLst>
                                            <p:cond evt="begin" delay="0">
                                              <p:tn val="14"/>
                                            </p:cond>
                                          </p:stCondLst>
                                          <p:endCondLst>
                                            <p:cond evt="onStopAudio" delay="0">
                                              <p:tgtEl>
                                                <p:sldTgt/>
                                              </p:tgtEl>
                                            </p:cond>
                                          </p:endCondLst>
                                        </p:cTn>
                                        <p:tgtEl>
                                          <p:sndTgt r:embed="rId4" name="applause.wav"/>
                                        </p:tgtEl>
                                      </p:cMediaNode>
                                    </p:audio>
                                  </p:subTnLst>
                                </p:cTn>
                              </p:par>
                              <p:par>
                                <p:cTn id="17" presetID="10"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par>
                          <p:cTn id="23" fill="hold">
                            <p:stCondLst>
                              <p:cond delay="2500"/>
                            </p:stCondLst>
                            <p:childTnLst>
                              <p:par>
                                <p:cTn id="24" presetID="32" presetClass="emph" presetSubtype="0" repeatCount="indefinite" fill="hold" grpId="1" nodeType="afterEffect">
                                  <p:stCondLst>
                                    <p:cond delay="0"/>
                                  </p:stCondLst>
                                  <p:childTnLst>
                                    <p:animRot by="120000">
                                      <p:cBhvr>
                                        <p:cTn id="25" dur="100" fill="hold">
                                          <p:stCondLst>
                                            <p:cond delay="0"/>
                                          </p:stCondLst>
                                        </p:cTn>
                                        <p:tgtEl>
                                          <p:spTgt spid="9"/>
                                        </p:tgtEl>
                                        <p:attrNameLst>
                                          <p:attrName>r</p:attrName>
                                        </p:attrNameLst>
                                      </p:cBhvr>
                                    </p:animRot>
                                    <p:animRot by="-240000">
                                      <p:cBhvr>
                                        <p:cTn id="26" dur="200" fill="hold">
                                          <p:stCondLst>
                                            <p:cond delay="200"/>
                                          </p:stCondLst>
                                        </p:cTn>
                                        <p:tgtEl>
                                          <p:spTgt spid="9"/>
                                        </p:tgtEl>
                                        <p:attrNameLst>
                                          <p:attrName>r</p:attrName>
                                        </p:attrNameLst>
                                      </p:cBhvr>
                                    </p:animRot>
                                    <p:animRot by="240000">
                                      <p:cBhvr>
                                        <p:cTn id="27" dur="200" fill="hold">
                                          <p:stCondLst>
                                            <p:cond delay="400"/>
                                          </p:stCondLst>
                                        </p:cTn>
                                        <p:tgtEl>
                                          <p:spTgt spid="9"/>
                                        </p:tgtEl>
                                        <p:attrNameLst>
                                          <p:attrName>r</p:attrName>
                                        </p:attrNameLst>
                                      </p:cBhvr>
                                    </p:animRot>
                                    <p:animRot by="-240000">
                                      <p:cBhvr>
                                        <p:cTn id="28" dur="200" fill="hold">
                                          <p:stCondLst>
                                            <p:cond delay="600"/>
                                          </p:stCondLst>
                                        </p:cTn>
                                        <p:tgtEl>
                                          <p:spTgt spid="9"/>
                                        </p:tgtEl>
                                        <p:attrNameLst>
                                          <p:attrName>r</p:attrName>
                                        </p:attrNameLst>
                                      </p:cBhvr>
                                    </p:animRot>
                                    <p:animRot by="120000">
                                      <p:cBhvr>
                                        <p:cTn id="29"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9"/>
                                        </p:tgtEl>
                                        <p:attrNameLst>
                                          <p:attrName>fillcolor</p:attrName>
                                        </p:attrNameLst>
                                      </p:cBhvr>
                                      <p:to>
                                        <a:srgbClr val="FC4122"/>
                                      </p:to>
                                    </p:animClr>
                                    <p:set>
                                      <p:cBhvr>
                                        <p:cTn id="40" dur="500" fill="hold"/>
                                        <p:tgtEl>
                                          <p:spTgt spid="19"/>
                                        </p:tgtEl>
                                        <p:attrNameLst>
                                          <p:attrName>fill.type</p:attrName>
                                        </p:attrNameLst>
                                      </p:cBhvr>
                                      <p:to>
                                        <p:strVal val="solid"/>
                                      </p:to>
                                    </p:set>
                                    <p:set>
                                      <p:cBhvr>
                                        <p:cTn id="41" dur="500" fill="hold"/>
                                        <p:tgtEl>
                                          <p:spTgt spid="19"/>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5" name="TT_sai.wav"/>
                                        </p:tgtEl>
                                      </p:cMediaNode>
                                    </p:audio>
                                  </p:subTnLst>
                                </p:cTn>
                              </p:par>
                              <p:par>
                                <p:cTn id="42" presetID="1"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1"/>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21"/>
                                        </p:tgtEl>
                                        <p:attrNameLst>
                                          <p:attrName>fillcolor</p:attrName>
                                        </p:attrNameLst>
                                      </p:cBhvr>
                                      <p:to>
                                        <a:srgbClr val="FC4122"/>
                                      </p:to>
                                    </p:animClr>
                                    <p:set>
                                      <p:cBhvr>
                                        <p:cTn id="49" dur="500" fill="hold"/>
                                        <p:tgtEl>
                                          <p:spTgt spid="21"/>
                                        </p:tgtEl>
                                        <p:attrNameLst>
                                          <p:attrName>fill.type</p:attrName>
                                        </p:attrNameLst>
                                      </p:cBhvr>
                                      <p:to>
                                        <p:strVal val="solid"/>
                                      </p:to>
                                    </p:set>
                                    <p:set>
                                      <p:cBhvr>
                                        <p:cTn id="50" dur="500" fill="hold"/>
                                        <p:tgtEl>
                                          <p:spTgt spid="21"/>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5" name="TT_sai.wav"/>
                                        </p:tgtEl>
                                      </p:cMediaNode>
                                    </p:audio>
                                  </p:sub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53" restart="whenNotActive" fill="hold" evtFilter="cancelBubble" nodeType="interactiveSeq">
                <p:stCondLst>
                  <p:cond evt="onClick" delay="0">
                    <p:tgtEl>
                      <p:spTgt spid="18"/>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18"/>
                                        </p:tgtEl>
                                        <p:attrNameLst>
                                          <p:attrName>fillcolor</p:attrName>
                                        </p:attrNameLst>
                                      </p:cBhvr>
                                      <p:to>
                                        <a:srgbClr val="77E23C"/>
                                      </p:to>
                                    </p:animClr>
                                    <p:set>
                                      <p:cBhvr>
                                        <p:cTn id="58" dur="500" fill="hold"/>
                                        <p:tgtEl>
                                          <p:spTgt spid="18"/>
                                        </p:tgtEl>
                                        <p:attrNameLst>
                                          <p:attrName>fill.type</p:attrName>
                                        </p:attrNameLst>
                                      </p:cBhvr>
                                      <p:to>
                                        <p:strVal val="solid"/>
                                      </p:to>
                                    </p:set>
                                    <p:set>
                                      <p:cBhvr>
                                        <p:cTn id="59" dur="500" fill="hold"/>
                                        <p:tgtEl>
                                          <p:spTgt spid="18"/>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6" name="KĐ_hoàn_thành.wav"/>
                                        </p:tgtEl>
                                      </p:cMediaNode>
                                    </p:audio>
                                  </p:subTnLst>
                                </p:cTn>
                              </p:par>
                              <p:par>
                                <p:cTn id="60" presetID="1" presetClass="entr" presetSubtype="0" fill="hold" nodeType="withEffect">
                                  <p:stCondLst>
                                    <p:cond delay="0"/>
                                  </p:stCondLst>
                                  <p:childTnLst>
                                    <p:set>
                                      <p:cBhvr>
                                        <p:cTn id="61"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2" restart="whenNotActive" fill="hold" evtFilter="cancelBubble" nodeType="interactiveSeq">
                <p:stCondLst>
                  <p:cond evt="onClick" delay="0">
                    <p:tgtEl>
                      <p:spTgt spid="2"/>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9" grpId="0" animBg="1"/>
      <p:bldP spid="9" grpId="1" animBg="1"/>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4" name="Picture 4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819536" flipH="1">
            <a:off x="16300159" y="8580781"/>
            <a:ext cx="2299281" cy="170564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708088" y="1332214"/>
                <a:ext cx="16665512" cy="9069086"/>
              </a:xfrm>
              <a:prstGeom prst="rect">
                <a:avLst/>
              </a:prstGeom>
            </p:spPr>
            <p:txBody>
              <a:bodyPr wrap="square">
                <a:spAutoFit/>
              </a:bodyPr>
              <a:lstStyle/>
              <a:p>
                <a:pPr algn="just">
                  <a:lnSpc>
                    <a:spcPct val="150000"/>
                  </a:lnSpc>
                  <a:spcBef>
                    <a:spcPts val="400"/>
                  </a:spcBef>
                  <a:spcAft>
                    <a:spcPts val="400"/>
                  </a:spcAft>
                </a:pPr>
                <a:r>
                  <a:rPr lang="fr-FR" sz="3500" dirty="0">
                    <a:latin typeface="Arial" panose="020B0604020202020204" pitchFamily="34" charset="0"/>
                    <a:ea typeface="Calibri" panose="020F0502020204030204" pitchFamily="34" charset="0"/>
                    <a:cs typeface="Arial" panose="020B0604020202020204" pitchFamily="34" charset="0"/>
                  </a:rPr>
                  <a:t>Gọi giá của mỗi số điện ở mức 1 là :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500" dirty="0">
                    <a:effectLst/>
                    <a:latin typeface="Arial" panose="020B0604020202020204" pitchFamily="34" charset="0"/>
                    <a:ea typeface="Calibri" panose="020F0502020204030204" pitchFamily="34" charset="0"/>
                    <a:cs typeface="Arial" panose="020B0604020202020204" pitchFamily="34" charset="0"/>
                  </a:rPr>
                  <a:t> (đồng),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&gt;0</m:t>
                    </m:r>
                  </m:oMath>
                </a14:m>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fr-FR" sz="3500" dirty="0">
                    <a:effectLst/>
                    <a:latin typeface="Arial" panose="020B0604020202020204" pitchFamily="34" charset="0"/>
                    <a:ea typeface="Calibri" panose="020F0502020204030204" pitchFamily="34" charset="0"/>
                    <a:cs typeface="Arial" panose="020B0604020202020204" pitchFamily="34" charset="0"/>
                  </a:rPr>
                  <a:t>Giá tiền cho mỗi số điện ở mức 2 là :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+56</m:t>
                    </m:r>
                  </m:oMath>
                </a14:m>
                <a:r>
                  <a:rPr lang="fr-FR" sz="3500" dirty="0">
                    <a:effectLst/>
                    <a:latin typeface="Arial" panose="020B0604020202020204" pitchFamily="34" charset="0"/>
                    <a:ea typeface="Calibri" panose="020F0502020204030204" pitchFamily="34" charset="0"/>
                    <a:cs typeface="Arial" panose="020B0604020202020204" pitchFamily="34" charset="0"/>
                  </a:rPr>
                  <a:t> (đồng)</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fr-FR" sz="3500" dirty="0">
                    <a:effectLst/>
                    <a:latin typeface="Arial" panose="020B0604020202020204" pitchFamily="34" charset="0"/>
                    <a:ea typeface="Calibri" panose="020F0502020204030204" pitchFamily="34" charset="0"/>
                    <a:cs typeface="Arial" panose="020B0604020202020204" pitchFamily="34" charset="0"/>
                  </a:rPr>
                  <a:t>Vì gia đình Tuấn phải trả khi dùng 50 số điện đầu theo giá tiền của mức 1 và 45 số điện theo giá tiền của mức 2.</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fr-FR" sz="3500" dirty="0">
                    <a:effectLst/>
                    <a:latin typeface="Arial" panose="020B0604020202020204" pitchFamily="34" charset="0"/>
                    <a:ea typeface="Calibri" panose="020F0502020204030204" pitchFamily="34" charset="0"/>
                    <a:cs typeface="Arial" panose="020B0604020202020204" pitchFamily="34" charset="0"/>
                  </a:rPr>
                  <a:t>Số tiền gia đình Tuấn phải trả khi dùng 50 số điện ở mức 1 là :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50</m:t>
                    </m:r>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500" dirty="0">
                    <a:effectLst/>
                    <a:latin typeface="Arial" panose="020B0604020202020204" pitchFamily="34" charset="0"/>
                    <a:ea typeface="Calibri" panose="020F0502020204030204" pitchFamily="34" charset="0"/>
                    <a:cs typeface="Arial" panose="020B0604020202020204" pitchFamily="34" charset="0"/>
                  </a:rPr>
                  <a:t> (đồng)</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fr-FR" sz="3500" dirty="0">
                    <a:effectLst/>
                    <a:latin typeface="Arial" panose="020B0604020202020204" pitchFamily="34" charset="0"/>
                    <a:ea typeface="Calibri" panose="020F0502020204030204" pitchFamily="34" charset="0"/>
                    <a:cs typeface="Arial" panose="020B0604020202020204" pitchFamily="34" charset="0"/>
                  </a:rPr>
                  <a:t>Số tiền gia đình Tuấn phải trả khi dùng 45 số điện ở mức 2 là :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45</m:t>
                    </m:r>
                    <m:d>
                      <m:d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+56</m:t>
                        </m:r>
                      </m:e>
                    </m:d>
                  </m:oMath>
                </a14:m>
                <a:r>
                  <a:rPr lang="fr-FR" sz="3500" dirty="0">
                    <a:effectLst/>
                    <a:latin typeface="Arial" panose="020B0604020202020204" pitchFamily="34" charset="0"/>
                    <a:ea typeface="Calibri" panose="020F0502020204030204" pitchFamily="34" charset="0"/>
                    <a:cs typeface="Arial" panose="020B0604020202020204" pitchFamily="34" charset="0"/>
                  </a:rPr>
                  <a:t> (đồng)</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fr-FR" sz="3500" dirty="0">
                    <a:effectLst/>
                    <a:latin typeface="Arial" panose="020B0604020202020204" pitchFamily="34" charset="0"/>
                    <a:ea typeface="Calibri" panose="020F0502020204030204" pitchFamily="34" charset="0"/>
                    <a:cs typeface="Arial" panose="020B0604020202020204" pitchFamily="34" charset="0"/>
                  </a:rPr>
                  <a:t>Theo đề bài, có phương trình : </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50</m:t>
                      </m:r>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+45</m:t>
                      </m:r>
                      <m:d>
                        <m:d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+56</m:t>
                          </m:r>
                        </m:e>
                      </m:d>
                      <m:r>
                        <a:rPr lang="fr-FR" sz="3500" i="1">
                          <a:effectLst/>
                          <a:latin typeface="Cambria Math" panose="02040503050406030204" pitchFamily="18" charset="0"/>
                          <a:ea typeface="Calibri" panose="020F0502020204030204" pitchFamily="34" charset="0"/>
                          <a:cs typeface="Times New Roman" panose="02020603050405020304" pitchFamily="18" charset="0"/>
                        </a:rPr>
                        <m:t>+10%.</m:t>
                      </m:r>
                      <m:d>
                        <m:dPr>
                          <m:begChr m:val="["/>
                          <m:endChr m:val="]"/>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50</m:t>
                          </m:r>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+45</m:t>
                          </m:r>
                          <m:d>
                            <m:d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+56</m:t>
                              </m:r>
                            </m:e>
                          </m:d>
                        </m:e>
                      </m:d>
                      <m:r>
                        <a:rPr lang="fr-FR" sz="3500" i="1">
                          <a:effectLst/>
                          <a:latin typeface="Cambria Math" panose="02040503050406030204" pitchFamily="18" charset="0"/>
                          <a:ea typeface="Calibri" panose="020F0502020204030204" pitchFamily="34" charset="0"/>
                          <a:cs typeface="Times New Roman" panose="02020603050405020304" pitchFamily="18" charset="0"/>
                        </a:rPr>
                        <m:t>=178 123</m:t>
                      </m:r>
                    </m:oMath>
                  </m:oMathPara>
                </a14:m>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fr-FR" sz="3500" dirty="0">
                    <a:effectLst/>
                    <a:latin typeface="Arial" panose="020B0604020202020204" pitchFamily="34" charset="0"/>
                    <a:ea typeface="Calibri" panose="020F0502020204030204" pitchFamily="34" charset="0"/>
                    <a:cs typeface="Arial" panose="020B0604020202020204" pitchFamily="34" charset="0"/>
                  </a:rPr>
                  <a:t>Giải phương trình, được :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=1 678</m:t>
                    </m:r>
                  </m:oMath>
                </a14:m>
                <a:r>
                  <a:rPr lang="fr-FR" sz="3500" dirty="0">
                    <a:effectLst/>
                    <a:latin typeface="Arial" panose="020B0604020202020204" pitchFamily="34" charset="0"/>
                    <a:ea typeface="Calibri" panose="020F0502020204030204" pitchFamily="34" charset="0"/>
                    <a:cs typeface="Arial" panose="020B0604020202020204" pitchFamily="34" charset="0"/>
                  </a:rPr>
                  <a:t> (thỏa mã điều kiện)</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fr-FR" sz="3500" dirty="0">
                    <a:effectLst/>
                    <a:latin typeface="Arial" panose="020B0604020202020204" pitchFamily="34" charset="0"/>
                    <a:ea typeface="Calibri" panose="020F0502020204030204" pitchFamily="34" charset="0"/>
                    <a:cs typeface="Arial" panose="020B0604020202020204" pitchFamily="34" charset="0"/>
                  </a:rPr>
                  <a:t>Vậy mỗi số điện ở mức 1 có giá là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1 678</m:t>
                    </m:r>
                  </m:oMath>
                </a14:m>
                <a:r>
                  <a:rPr lang="fr-FR" sz="3500" dirty="0">
                    <a:effectLst/>
                    <a:latin typeface="Arial" panose="020B0604020202020204" pitchFamily="34" charset="0"/>
                    <a:ea typeface="Calibri" panose="020F0502020204030204" pitchFamily="34" charset="0"/>
                    <a:cs typeface="Arial" panose="020B0604020202020204" pitchFamily="34" charset="0"/>
                  </a:rPr>
                  <a:t> đồng.</a:t>
                </a:r>
                <a:endParaRPr lang="en-US" sz="35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08088" y="1332214"/>
                <a:ext cx="16665512" cy="9069086"/>
              </a:xfrm>
              <a:prstGeom prst="rect">
                <a:avLst/>
              </a:prstGeom>
              <a:blipFill rotWithShape="0">
                <a:blip r:embed="rId6"/>
                <a:stretch>
                  <a:fillRect l="-1061" r="-1097"/>
                </a:stretch>
              </a:blipFill>
            </p:spPr>
            <p:txBody>
              <a:bodyPr/>
              <a:lstStyle/>
              <a:p>
                <a:r>
                  <a:rPr lang="en-US">
                    <a:noFill/>
                  </a:rPr>
                  <a:t> </a:t>
                </a:r>
              </a:p>
            </p:txBody>
          </p:sp>
        </mc:Fallback>
      </mc:AlternateContent>
      <p:sp>
        <p:nvSpPr>
          <p:cNvPr id="6" name="Oval Callout 5"/>
          <p:cNvSpPr/>
          <p:nvPr/>
        </p:nvSpPr>
        <p:spPr>
          <a:xfrm>
            <a:off x="8189835" y="310586"/>
            <a:ext cx="1657441" cy="79431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500" b="1" dirty="0">
                <a:solidFill>
                  <a:prstClr val="black"/>
                </a:solidFill>
              </a:rPr>
              <a:t>Giải</a:t>
            </a:r>
            <a:endParaRPr lang="en-US" sz="3500" b="1" dirty="0">
              <a:solidFill>
                <a:prstClr val="black"/>
              </a:solidFill>
            </a:endParaRPr>
          </a:p>
        </p:txBody>
      </p:sp>
      <p:pic>
        <p:nvPicPr>
          <p:cNvPr id="7" name="Picture 7">
            <a:extLst>
              <a:ext uri="{FF2B5EF4-FFF2-40B4-BE49-F238E27FC236}">
                <a16:creationId xmlns:a16="http://schemas.microsoft.com/office/drawing/2014/main" id="{523BA23B-7AFB-47AA-AB1E-926708BC6C3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589175" flipH="1" flipV="1">
            <a:off x="17026964" y="532589"/>
            <a:ext cx="1208046" cy="1144623"/>
          </a:xfrm>
          <a:prstGeom prst="rect">
            <a:avLst/>
          </a:prstGeom>
        </p:spPr>
      </p:pic>
    </p:spTree>
    <p:extLst>
      <p:ext uri="{BB962C8B-B14F-4D97-AF65-F5344CB8AC3E}">
        <p14:creationId xmlns:p14="http://schemas.microsoft.com/office/powerpoint/2010/main" val="111284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anim calcmode="lin" valueType="num">
                                      <p:cBhvr>
                                        <p:cTn id="38"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2">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500"/>
                                        <p:tgtEl>
                                          <p:spTgt spid="2">
                                            <p:txEl>
                                              <p:pRg st="6" end="6"/>
                                            </p:txEl>
                                          </p:spTgt>
                                        </p:tgtEl>
                                      </p:cBhvr>
                                    </p:animEffect>
                                    <p:anim calcmode="lin" valueType="num">
                                      <p:cBhvr>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4" dur="5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randombar(horizontal)">
                                      <p:cBhvr>
                                        <p:cTn id="49" dur="500"/>
                                        <p:tgtEl>
                                          <p:spTgt spid="2">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
                                            <p:txEl>
                                              <p:pRg st="8" end="8"/>
                                            </p:txEl>
                                          </p:spTgt>
                                        </p:tgtEl>
                                        <p:attrNameLst>
                                          <p:attrName>style.visibility</p:attrName>
                                        </p:attrNameLst>
                                      </p:cBhvr>
                                      <p:to>
                                        <p:strVal val="visible"/>
                                      </p:to>
                                    </p:set>
                                    <p:animEffect transition="in" filter="barn(inVertical)">
                                      <p:cBhvr>
                                        <p:cTn id="54"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pic>
        <p:nvPicPr>
          <p:cNvPr id="31" name="Picture 3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08247">
            <a:off x="15577496" y="7411398"/>
            <a:ext cx="3725541" cy="5187462"/>
          </a:xfrm>
          <a:prstGeom prst="rect">
            <a:avLst/>
          </a:prstGeom>
        </p:spPr>
      </p:pic>
      <p:pic>
        <p:nvPicPr>
          <p:cNvPr id="49" name="Picture 4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8663">
            <a:off x="-552295" y="8088904"/>
            <a:ext cx="4670853" cy="3464924"/>
          </a:xfrm>
          <a:prstGeom prst="rect">
            <a:avLst/>
          </a:prstGeom>
        </p:spPr>
      </p:pic>
      <p:pic>
        <p:nvPicPr>
          <p:cNvPr id="78" name="Picture 7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04270">
            <a:off x="-1174561" y="-822161"/>
            <a:ext cx="3314284" cy="4114800"/>
          </a:xfrm>
          <a:prstGeom prst="rect">
            <a:avLst/>
          </a:prstGeom>
        </p:spPr>
      </p:pic>
      <p:pic>
        <p:nvPicPr>
          <p:cNvPr id="79" name="Picture 7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927237">
            <a:off x="15217290" y="-2084202"/>
            <a:ext cx="4511215" cy="4535956"/>
          </a:xfrm>
          <a:prstGeom prst="rect">
            <a:avLst/>
          </a:prstGeom>
        </p:spPr>
      </p:pic>
      <p:grpSp>
        <p:nvGrpSpPr>
          <p:cNvPr id="4" name="Group 3"/>
          <p:cNvGrpSpPr/>
          <p:nvPr/>
        </p:nvGrpSpPr>
        <p:grpSpPr>
          <a:xfrm>
            <a:off x="3995439" y="1816330"/>
            <a:ext cx="10285208" cy="1600200"/>
            <a:chOff x="3995439" y="1562099"/>
            <a:chExt cx="10285208" cy="1600200"/>
          </a:xfrm>
        </p:grpSpPr>
        <p:sp>
          <p:nvSpPr>
            <p:cNvPr id="82" name="Rectangle: Rounded Corners 81">
              <a:extLst>
                <a:ext uri="{FF2B5EF4-FFF2-40B4-BE49-F238E27FC236}">
                  <a16:creationId xmlns:a16="http://schemas.microsoft.com/office/drawing/2014/main" id="{B5D2AD20-CC37-4EA0-96B1-C2E7D7BEBD79}"/>
                </a:ext>
              </a:extLst>
            </p:cNvPr>
            <p:cNvSpPr/>
            <p:nvPr/>
          </p:nvSpPr>
          <p:spPr>
            <a:xfrm>
              <a:off x="3995439" y="1562099"/>
              <a:ext cx="10285208" cy="160020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BBA879D1-2CAF-427A-810E-13C8AED4DBF1}"/>
                </a:ext>
              </a:extLst>
            </p:cNvPr>
            <p:cNvSpPr txBox="1"/>
            <p:nvPr/>
          </p:nvSpPr>
          <p:spPr>
            <a:xfrm>
              <a:off x="5125452" y="1917469"/>
              <a:ext cx="7828548" cy="938719"/>
            </a:xfrm>
            <a:prstGeom prst="rect">
              <a:avLst/>
            </a:prstGeom>
            <a:noFill/>
          </p:spPr>
          <p:txBody>
            <a:bodyPr wrap="square">
              <a:spAutoFit/>
            </a:bodyPr>
            <a:lstStyle/>
            <a:p>
              <a:r>
                <a:rPr lang="en-US" sz="5500" b="1" dirty="0">
                  <a:latin typeface="Arial" panose="020B0604020202020204" pitchFamily="34" charset="0"/>
                  <a:cs typeface="Arial" panose="020B0604020202020204" pitchFamily="34" charset="0"/>
                </a:rPr>
                <a:t>HƯỚNG DẪN VỀ NHÀ</a:t>
              </a:r>
              <a:endParaRPr lang="en-US" sz="5500" dirty="0">
                <a:latin typeface="Arial" panose="020B0604020202020204" pitchFamily="34" charset="0"/>
                <a:cs typeface="Arial" panose="020B0604020202020204" pitchFamily="34" charset="0"/>
              </a:endParaRPr>
            </a:p>
          </p:txBody>
        </p:sp>
      </p:grpSp>
      <p:grpSp>
        <p:nvGrpSpPr>
          <p:cNvPr id="2" name="Group 1"/>
          <p:cNvGrpSpPr/>
          <p:nvPr/>
        </p:nvGrpSpPr>
        <p:grpSpPr>
          <a:xfrm>
            <a:off x="776541" y="4362816"/>
            <a:ext cx="5158503" cy="3371484"/>
            <a:chOff x="601044" y="4060178"/>
            <a:chExt cx="5158503" cy="3371484"/>
          </a:xfrm>
        </p:grpSpPr>
        <p:sp>
          <p:nvSpPr>
            <p:cNvPr id="85" name="Rectangle: Rounded Corners 84">
              <a:extLst>
                <a:ext uri="{FF2B5EF4-FFF2-40B4-BE49-F238E27FC236}">
                  <a16:creationId xmlns:a16="http://schemas.microsoft.com/office/drawing/2014/main" id="{28201C6B-E0CC-4C85-A902-B4863DAA1723}"/>
                </a:ext>
              </a:extLst>
            </p:cNvPr>
            <p:cNvSpPr/>
            <p:nvPr/>
          </p:nvSpPr>
          <p:spPr>
            <a:xfrm>
              <a:off x="614678" y="4060178"/>
              <a:ext cx="5144869" cy="337148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3800">
                <a:solidFill>
                  <a:schemeClr val="bg1"/>
                </a:solidFill>
              </a:endParaRPr>
            </a:p>
          </p:txBody>
        </p:sp>
        <p:sp>
          <p:nvSpPr>
            <p:cNvPr id="86" name="TextBox 85">
              <a:extLst>
                <a:ext uri="{FF2B5EF4-FFF2-40B4-BE49-F238E27FC236}">
                  <a16:creationId xmlns:a16="http://schemas.microsoft.com/office/drawing/2014/main" id="{19176C4B-08BE-43A3-8FB5-87A00588A30E}"/>
                </a:ext>
              </a:extLst>
            </p:cNvPr>
            <p:cNvSpPr txBox="1"/>
            <p:nvPr/>
          </p:nvSpPr>
          <p:spPr>
            <a:xfrm>
              <a:off x="601044" y="4821693"/>
              <a:ext cx="5006103" cy="1738296"/>
            </a:xfrm>
            <a:prstGeom prst="rect">
              <a:avLst/>
            </a:prstGeom>
            <a:noFill/>
          </p:spPr>
          <p:txBody>
            <a:bodyPr wrap="square">
              <a:spAutoFit/>
            </a:bodyPr>
            <a:lstStyle/>
            <a:p>
              <a:pPr marL="180340" algn="ctr">
                <a:lnSpc>
                  <a:spcPct val="150000"/>
                </a:lnSpc>
                <a:tabLst>
                  <a:tab pos="90170" algn="l"/>
                  <a:tab pos="180340" algn="l"/>
                  <a:tab pos="270510" algn="l"/>
                </a:tabLst>
              </a:pP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Ghi nhớ kiến thức trong bài </a:t>
              </a:r>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8" name="Group 17"/>
          <p:cNvGrpSpPr/>
          <p:nvPr/>
        </p:nvGrpSpPr>
        <p:grpSpPr>
          <a:xfrm>
            <a:off x="12343031" y="4362816"/>
            <a:ext cx="5182969" cy="3511307"/>
            <a:chOff x="618932" y="4060178"/>
            <a:chExt cx="5182969" cy="3511307"/>
          </a:xfrm>
        </p:grpSpPr>
        <p:sp>
          <p:nvSpPr>
            <p:cNvPr id="19" name="Rectangle: Rounded Corners 84">
              <a:extLst>
                <a:ext uri="{FF2B5EF4-FFF2-40B4-BE49-F238E27FC236}">
                  <a16:creationId xmlns:a16="http://schemas.microsoft.com/office/drawing/2014/main" id="{28201C6B-E0CC-4C85-A902-B4863DAA1723}"/>
                </a:ext>
              </a:extLst>
            </p:cNvPr>
            <p:cNvSpPr/>
            <p:nvPr/>
          </p:nvSpPr>
          <p:spPr>
            <a:xfrm>
              <a:off x="657032" y="4060178"/>
              <a:ext cx="5144869" cy="337148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3800">
                <a:solidFill>
                  <a:schemeClr val="bg1"/>
                </a:solidFill>
              </a:endParaRPr>
            </a:p>
          </p:txBody>
        </p:sp>
        <p:sp>
          <p:nvSpPr>
            <p:cNvPr id="20" name="TextBox 19">
              <a:extLst>
                <a:ext uri="{FF2B5EF4-FFF2-40B4-BE49-F238E27FC236}">
                  <a16:creationId xmlns:a16="http://schemas.microsoft.com/office/drawing/2014/main" id="{19176C4B-08BE-43A3-8FB5-87A00588A30E}"/>
                </a:ext>
              </a:extLst>
            </p:cNvPr>
            <p:cNvSpPr txBox="1"/>
            <p:nvPr/>
          </p:nvSpPr>
          <p:spPr>
            <a:xfrm>
              <a:off x="618932" y="4078862"/>
              <a:ext cx="5006103" cy="3492623"/>
            </a:xfrm>
            <a:prstGeom prst="rect">
              <a:avLst/>
            </a:prstGeom>
            <a:noFill/>
          </p:spPr>
          <p:txBody>
            <a:bodyPr wrap="square">
              <a:spAutoFit/>
            </a:bodyPr>
            <a:lstStyle/>
            <a:p>
              <a:pPr marL="180340" algn="ctr">
                <a:lnSpc>
                  <a:spcPct val="140000"/>
                </a:lnSpc>
                <a:tabLst>
                  <a:tab pos="90170" algn="l"/>
                  <a:tab pos="180340" algn="l"/>
                  <a:tab pos="270510" algn="l"/>
                </a:tabLst>
              </a:pPr>
              <a:r>
                <a:rPr lang="vi-VN" sz="3800" dirty="0">
                  <a:solidFill>
                    <a:schemeClr val="bg1"/>
                  </a:solidFill>
                  <a:ea typeface="Times New Roman" panose="02020603050405020304" pitchFamily="18" charset="0"/>
                  <a:cs typeface="Arial" panose="020B0604020202020204" pitchFamily="34" charset="0"/>
                </a:rPr>
                <a:t>Chuẩn bị bài mới</a:t>
              </a:r>
              <a:r>
                <a:rPr lang="en-US" sz="3800" dirty="0">
                  <a:solidFill>
                    <a:schemeClr val="bg1"/>
                  </a:solidFill>
                  <a:ea typeface="Times New Roman" panose="02020603050405020304" pitchFamily="18" charset="0"/>
                  <a:cs typeface="Arial" panose="020B0604020202020204" pitchFamily="34" charset="0"/>
                </a:rPr>
                <a:t>       </a:t>
              </a:r>
              <a:r>
                <a:rPr lang="en-US" sz="3800" b="1" dirty="0">
                  <a:solidFill>
                    <a:schemeClr val="bg1"/>
                  </a:solidFill>
                  <a:latin typeface="Arial" panose="020B0604020202020204" pitchFamily="34" charset="0"/>
                  <a:ea typeface="Times New Roman" panose="02020603050405020304" pitchFamily="18" charset="0"/>
                  <a:cs typeface="Arial" panose="020B0604020202020204" pitchFamily="34" charset="0"/>
                </a:rPr>
                <a:t>Bài 27: </a:t>
              </a:r>
              <a:r>
                <a:rPr lang="vi-VN" sz="3800" b="1" dirty="0">
                  <a:solidFill>
                    <a:schemeClr val="bg1"/>
                  </a:solidFill>
                  <a:ea typeface="Times New Roman" panose="02020603050405020304" pitchFamily="18" charset="0"/>
                  <a:cs typeface="Arial" panose="020B0604020202020204" pitchFamily="34" charset="0"/>
                </a:rPr>
                <a:t>Khái niệm hàm số và đồ thị hàm số</a:t>
              </a:r>
              <a:endParaRPr lang="en-US" sz="3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5" name="Group 4"/>
          <p:cNvGrpSpPr/>
          <p:nvPr/>
        </p:nvGrpSpPr>
        <p:grpSpPr>
          <a:xfrm>
            <a:off x="6589931" y="4362816"/>
            <a:ext cx="5144869" cy="3371484"/>
            <a:chOff x="6477000" y="4201444"/>
            <a:chExt cx="5144869" cy="3371484"/>
          </a:xfrm>
        </p:grpSpPr>
        <p:sp>
          <p:nvSpPr>
            <p:cNvPr id="16" name="Rectangle: Rounded Corners 84">
              <a:extLst>
                <a:ext uri="{FF2B5EF4-FFF2-40B4-BE49-F238E27FC236}">
                  <a16:creationId xmlns:a16="http://schemas.microsoft.com/office/drawing/2014/main" id="{28201C6B-E0CC-4C85-A902-B4863DAA1723}"/>
                </a:ext>
              </a:extLst>
            </p:cNvPr>
            <p:cNvSpPr/>
            <p:nvPr/>
          </p:nvSpPr>
          <p:spPr>
            <a:xfrm>
              <a:off x="6477000" y="4201444"/>
              <a:ext cx="5144869" cy="337148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3800">
                <a:solidFill>
                  <a:schemeClr val="bg1"/>
                </a:solidFill>
              </a:endParaRPr>
            </a:p>
          </p:txBody>
        </p:sp>
        <p:sp>
          <p:nvSpPr>
            <p:cNvPr id="21" name="TextBox 20">
              <a:extLst>
                <a:ext uri="{FF2B5EF4-FFF2-40B4-BE49-F238E27FC236}">
                  <a16:creationId xmlns:a16="http://schemas.microsoft.com/office/drawing/2014/main" id="{F596BA84-FAA0-4BDB-A63A-2109DCE3C7C7}"/>
                </a:ext>
              </a:extLst>
            </p:cNvPr>
            <p:cNvSpPr txBox="1"/>
            <p:nvPr/>
          </p:nvSpPr>
          <p:spPr>
            <a:xfrm>
              <a:off x="6711547" y="4917690"/>
              <a:ext cx="4627130" cy="1738296"/>
            </a:xfrm>
            <a:prstGeom prst="rect">
              <a:avLst/>
            </a:prstGeom>
            <a:noFill/>
          </p:spPr>
          <p:txBody>
            <a:bodyPr wrap="square">
              <a:spAutoFit/>
            </a:bodyPr>
            <a:lstStyle/>
            <a:p>
              <a:pPr marL="180340" algn="ctr">
                <a:lnSpc>
                  <a:spcPct val="150000"/>
                </a:lnSpc>
                <a:tabLst>
                  <a:tab pos="90170" algn="l"/>
                  <a:tab pos="180340" algn="l"/>
                  <a:tab pos="270510" algn="l"/>
                </a:tabLst>
              </a:pP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Hoàn thành các bài tập trong SBT</a:t>
              </a:r>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split dir="in"/>
      </p:transition>
    </mc:Choice>
    <mc:Fallback xmlns="">
      <p:transition spd="med">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74041" y="619908"/>
            <a:ext cx="14339918" cy="904718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47438" y="6701447"/>
            <a:ext cx="2575079" cy="358555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17548" y="7396772"/>
            <a:ext cx="3896141" cy="289022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437566" y="7452938"/>
            <a:ext cx="5431130" cy="283406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54561" y="-411591"/>
            <a:ext cx="3428602" cy="3447406"/>
          </a:xfrm>
          <a:prstGeom prst="rect">
            <a:avLst/>
          </a:prstGeom>
        </p:spPr>
      </p:pic>
      <p:sp>
        <p:nvSpPr>
          <p:cNvPr id="8" name="TextBox 18">
            <a:extLst>
              <a:ext uri="{FF2B5EF4-FFF2-40B4-BE49-F238E27FC236}">
                <a16:creationId xmlns:a16="http://schemas.microsoft.com/office/drawing/2014/main" id="{8F5E62F2-E99E-4F19-B9B0-2063558D038E}"/>
              </a:ext>
            </a:extLst>
          </p:cNvPr>
          <p:cNvSpPr txBox="1"/>
          <p:nvPr/>
        </p:nvSpPr>
        <p:spPr>
          <a:xfrm>
            <a:off x="478099" y="2705100"/>
            <a:ext cx="17331802" cy="3032048"/>
          </a:xfrm>
          <a:prstGeom prst="rect">
            <a:avLst/>
          </a:prstGeom>
        </p:spPr>
        <p:txBody>
          <a:bodyPr wrap="square" lIns="0" tIns="0" rIns="0" bIns="0" rtlCol="0" anchor="t">
            <a:spAutoFit/>
          </a:bodyPr>
          <a:lstStyle/>
          <a:p>
            <a:pPr algn="ctr">
              <a:lnSpc>
                <a:spcPct val="150000"/>
              </a:lnSpc>
              <a:buClrTx/>
              <a:buFontTx/>
              <a:buNone/>
            </a:pPr>
            <a:r>
              <a:rPr lang="en-US" sz="7000" b="1" kern="1200" dirty="0">
                <a:solidFill>
                  <a:schemeClr val="bg1"/>
                </a:solidFill>
                <a:latin typeface="Arial" panose="020B0604020202020204" pitchFamily="34" charset="0"/>
                <a:ea typeface="+mn-ea"/>
                <a:cs typeface="Arial" panose="020B0604020202020204" pitchFamily="34" charset="0"/>
              </a:rPr>
              <a:t>CẢM ƠN </a:t>
            </a:r>
            <a:r>
              <a:rPr lang="en-US" sz="7000" b="1" dirty="0">
                <a:solidFill>
                  <a:schemeClr val="bg1"/>
                </a:solidFill>
                <a:latin typeface="Arial" panose="020B0604020202020204" pitchFamily="34" charset="0"/>
                <a:cs typeface="Arial" panose="020B0604020202020204" pitchFamily="34" charset="0"/>
              </a:rPr>
              <a:t>CÁC EM </a:t>
            </a:r>
          </a:p>
          <a:p>
            <a:pPr algn="ctr">
              <a:lnSpc>
                <a:spcPct val="150000"/>
              </a:lnSpc>
              <a:buClrTx/>
              <a:buFontTx/>
              <a:buNone/>
            </a:pPr>
            <a:r>
              <a:rPr lang="en-US" sz="7000" b="1" dirty="0">
                <a:solidFill>
                  <a:schemeClr val="bg1"/>
                </a:solidFill>
                <a:latin typeface="Arial" panose="020B0604020202020204" pitchFamily="34" charset="0"/>
                <a:cs typeface="Arial" panose="020B0604020202020204" pitchFamily="34" charset="0"/>
              </a:rPr>
              <a:t>ĐÃ </a:t>
            </a:r>
            <a:r>
              <a:rPr lang="en-US" sz="7000" b="1" kern="1200" dirty="0">
                <a:solidFill>
                  <a:schemeClr val="bg1"/>
                </a:solidFill>
                <a:latin typeface="Arial" panose="020B0604020202020204" pitchFamily="34" charset="0"/>
                <a:ea typeface="+mn-ea"/>
                <a:cs typeface="Arial" panose="020B0604020202020204" pitchFamily="34" charset="0"/>
              </a:rPr>
              <a:t>THEO DÕI BÀI HỌC</a:t>
            </a:r>
            <a:r>
              <a:rPr lang="vi-VN" sz="7000" b="1" kern="1200" dirty="0">
                <a:solidFill>
                  <a:schemeClr val="bg1"/>
                </a:solidFill>
                <a:latin typeface="Arial" panose="020B0604020202020204" pitchFamily="34" charset="0"/>
                <a:ea typeface="+mn-ea"/>
                <a:cs typeface="Arial" panose="020B0604020202020204" pitchFamily="34" charset="0"/>
              </a:rPr>
              <a:t>!</a:t>
            </a:r>
            <a:endParaRPr lang="en-US" sz="7000" b="1" kern="1200"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80432" y="51954"/>
            <a:ext cx="2184108"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80432" y="7291264"/>
            <a:ext cx="2215326" cy="2615411"/>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28991" y="6523098"/>
            <a:ext cx="2318205" cy="2075868"/>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3453358" y="5880351"/>
            <a:ext cx="1654493"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700" b="1" dirty="0" err="1">
                <a:solidFill>
                  <a:prstClr val="black"/>
                </a:solidFill>
                <a:latin typeface="Tahoma" panose="020B0604030504040204" pitchFamily="34" charset="0"/>
                <a:ea typeface="Tahoma" panose="020B0604030504040204" pitchFamily="34" charset="0"/>
                <a:cs typeface="Tahoma" panose="020B0604030504040204" pitchFamily="34" charset="0"/>
              </a:rPr>
              <a:t>Được</a:t>
            </a:r>
            <a:r>
              <a:rPr lang="en-US" sz="2700" b="1" dirty="0">
                <a:solidFill>
                  <a:prstClr val="black"/>
                </a:solidFill>
                <a:latin typeface="Tahoma" panose="020B0604030504040204" pitchFamily="34" charset="0"/>
                <a:ea typeface="Tahoma" panose="020B0604030504040204" pitchFamily="34" charset="0"/>
                <a:cs typeface="Tahoma" panose="020B0604030504040204" pitchFamily="34" charset="0"/>
              </a:rPr>
              <a:t> 8 </a:t>
            </a:r>
            <a:r>
              <a:rPr lang="en-US" sz="2700" b="1" dirty="0" err="1">
                <a:solidFill>
                  <a:prstClr val="black"/>
                </a:solidFill>
                <a:latin typeface="Tahoma" panose="020B0604030504040204" pitchFamily="34" charset="0"/>
                <a:ea typeface="Tahoma" panose="020B0604030504040204" pitchFamily="34" charset="0"/>
                <a:cs typeface="Tahoma" panose="020B0604030504040204" pitchFamily="34" charset="0"/>
              </a:rPr>
              <a:t>điểm</a:t>
            </a:r>
            <a:endParaRPr lang="en-US" sz="27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5014055" y="7538228"/>
            <a:ext cx="3657495" cy="282351"/>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Arrow: Pentagon 30">
            <a:hlinkClick r:id="" action="ppaction://noaction"/>
            <a:extLst>
              <a:ext uri="{FF2B5EF4-FFF2-40B4-BE49-F238E27FC236}">
                <a16:creationId xmlns:a16="http://schemas.microsoft.com/office/drawing/2014/main" id="{AA693000-41B6-4481-BACC-F3E8F4F6DBBA}"/>
              </a:ext>
            </a:extLst>
          </p:cNvPr>
          <p:cNvSpPr/>
          <p:nvPr/>
        </p:nvSpPr>
        <p:spPr>
          <a:xfrm rot="586976" flipH="1">
            <a:off x="5437583" y="6103532"/>
            <a:ext cx="2599806" cy="1349271"/>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07021" y="8186201"/>
            <a:ext cx="1071563" cy="1528763"/>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815138" y="6291489"/>
            <a:ext cx="173708"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14002" y="7731183"/>
            <a:ext cx="1309565" cy="1913979"/>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86001" y="5958390"/>
            <a:ext cx="1309565" cy="1913979"/>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71514" y="5156570"/>
            <a:ext cx="875226" cy="115296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7413632" y="5497319"/>
            <a:ext cx="990182" cy="1264791"/>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404737" y="5880351"/>
            <a:ext cx="557213" cy="657225"/>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717806" y="5733053"/>
            <a:ext cx="803672" cy="1785938"/>
          </a:xfrm>
          <a:prstGeom prst="rect">
            <a:avLst/>
          </a:prstGeom>
        </p:spPr>
      </p:pic>
      <p:sp>
        <p:nvSpPr>
          <p:cNvPr id="18" name="AutoShape 36"/>
          <p:cNvSpPr>
            <a:spLocks noChangeArrowheads="1"/>
          </p:cNvSpPr>
          <p:nvPr/>
        </p:nvSpPr>
        <p:spPr bwMode="auto">
          <a:xfrm>
            <a:off x="2543175" y="7381875"/>
            <a:ext cx="4800600" cy="1190625"/>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4200" b="1" dirty="0">
                <a:solidFill>
                  <a:schemeClr val="bg1"/>
                </a:solidFill>
                <a:latin typeface="Times New Roman" panose="02020603050405020304" pitchFamily="18" charset="0"/>
                <a:cs typeface="Times New Roman" panose="02020603050405020304" pitchFamily="18" charset="0"/>
              </a:rPr>
              <a:t>A</a:t>
            </a:r>
            <a:r>
              <a:rPr lang="en-US" altLang="en-US" sz="4200" b="1">
                <a:solidFill>
                  <a:schemeClr val="bg1"/>
                </a:solidFill>
                <a:latin typeface="Times New Roman" panose="02020603050405020304" pitchFamily="18" charset="0"/>
                <a:cs typeface="Times New Roman" panose="02020603050405020304" pitchFamily="18" charset="0"/>
              </a:rPr>
              <a:t>.  x + 3 = 0      </a:t>
            </a:r>
            <a:endParaRPr lang="en-US" altLang="en-US" sz="4200" b="1" dirty="0">
              <a:solidFill>
                <a:schemeClr val="bg1"/>
              </a:solidFill>
              <a:latin typeface="Times New Roman" panose="02020603050405020304" pitchFamily="18" charset="0"/>
              <a:cs typeface="Times New Roman" panose="02020603050405020304" pitchFamily="18" charset="0"/>
            </a:endParaRPr>
          </a:p>
        </p:txBody>
      </p:sp>
      <p:sp>
        <p:nvSpPr>
          <p:cNvPr id="19" name="AutoShape 36"/>
          <p:cNvSpPr>
            <a:spLocks noChangeArrowheads="1"/>
          </p:cNvSpPr>
          <p:nvPr/>
        </p:nvSpPr>
        <p:spPr bwMode="auto">
          <a:xfrm>
            <a:off x="2543175" y="8982075"/>
            <a:ext cx="4800600" cy="1190625"/>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4200" b="1" dirty="0">
                <a:solidFill>
                  <a:schemeClr val="bg1"/>
                </a:solidFill>
                <a:latin typeface="Times New Roman" panose="02020603050405020304" pitchFamily="18" charset="0"/>
                <a:cs typeface="Times New Roman" panose="02020603050405020304" pitchFamily="18" charset="0"/>
              </a:rPr>
              <a:t>C</a:t>
            </a:r>
            <a:r>
              <a:rPr lang="en-US" altLang="en-US" sz="4200" b="1">
                <a:solidFill>
                  <a:schemeClr val="bg1"/>
                </a:solidFill>
                <a:latin typeface="Times New Roman" panose="02020603050405020304" pitchFamily="18" charset="0"/>
                <a:cs typeface="Times New Roman" panose="02020603050405020304" pitchFamily="18" charset="0"/>
              </a:rPr>
              <a:t>.  x – 3 = 0       </a:t>
            </a:r>
            <a:endParaRPr lang="en-US" altLang="en-US" sz="4200" b="1" dirty="0">
              <a:solidFill>
                <a:schemeClr val="bg1"/>
              </a:solidFill>
              <a:latin typeface="Times New Roman" panose="02020603050405020304" pitchFamily="18" charset="0"/>
              <a:cs typeface="Times New Roman" panose="02020603050405020304" pitchFamily="18" charset="0"/>
            </a:endParaRPr>
          </a:p>
        </p:txBody>
      </p:sp>
      <p:sp>
        <p:nvSpPr>
          <p:cNvPr id="20" name="AutoShape 36"/>
          <p:cNvSpPr>
            <a:spLocks noChangeArrowheads="1"/>
          </p:cNvSpPr>
          <p:nvPr/>
        </p:nvSpPr>
        <p:spPr bwMode="auto">
          <a:xfrm>
            <a:off x="7543800" y="7381875"/>
            <a:ext cx="4800600" cy="1190625"/>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4200" b="1" dirty="0">
                <a:solidFill>
                  <a:schemeClr val="bg1"/>
                </a:solidFill>
                <a:latin typeface="Times New Roman" panose="02020603050405020304" pitchFamily="18" charset="0"/>
                <a:cs typeface="Times New Roman" panose="02020603050405020304" pitchFamily="18" charset="0"/>
              </a:rPr>
              <a:t>B</a:t>
            </a:r>
            <a:r>
              <a:rPr lang="en-US" altLang="en-US" sz="4200" b="1">
                <a:solidFill>
                  <a:schemeClr val="bg1"/>
                </a:solidFill>
                <a:latin typeface="Times New Roman" panose="02020603050405020304" pitchFamily="18" charset="0"/>
                <a:cs typeface="Times New Roman" panose="02020603050405020304" pitchFamily="18" charset="0"/>
              </a:rPr>
              <a:t>.  3x + 3 = 0     </a:t>
            </a:r>
            <a:endParaRPr lang="en-US" altLang="en-US" sz="4200" b="1" dirty="0">
              <a:solidFill>
                <a:schemeClr val="bg1"/>
              </a:solidFill>
              <a:latin typeface="Times New Roman" panose="02020603050405020304" pitchFamily="18" charset="0"/>
              <a:cs typeface="Times New Roman" panose="02020603050405020304" pitchFamily="18" charset="0"/>
            </a:endParaRPr>
          </a:p>
        </p:txBody>
      </p:sp>
      <p:sp>
        <p:nvSpPr>
          <p:cNvPr id="21" name="AutoShape 36"/>
          <p:cNvSpPr>
            <a:spLocks noChangeArrowheads="1"/>
          </p:cNvSpPr>
          <p:nvPr/>
        </p:nvSpPr>
        <p:spPr bwMode="auto">
          <a:xfrm>
            <a:off x="7513440" y="8996363"/>
            <a:ext cx="4800600" cy="1190625"/>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4200" b="1" dirty="0">
                <a:solidFill>
                  <a:schemeClr val="bg1"/>
                </a:solidFill>
                <a:latin typeface="Times New Roman" panose="02020603050405020304" pitchFamily="18" charset="0"/>
                <a:cs typeface="Times New Roman" panose="02020603050405020304" pitchFamily="18" charset="0"/>
              </a:rPr>
              <a:t>D</a:t>
            </a:r>
            <a:r>
              <a:rPr lang="en-US" altLang="en-US" sz="4200" b="1">
                <a:solidFill>
                  <a:schemeClr val="bg1"/>
                </a:solidFill>
                <a:latin typeface="Times New Roman" panose="02020603050405020304" pitchFamily="18" charset="0"/>
                <a:cs typeface="Times New Roman" panose="02020603050405020304" pitchFamily="18" charset="0"/>
              </a:rPr>
              <a:t>.   3x – 3 = 0       </a:t>
            </a:r>
            <a:endParaRPr lang="en-US" altLang="en-US" sz="4200" b="1" dirty="0">
              <a:solidFill>
                <a:schemeClr val="bg1"/>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06467" y="3463631"/>
            <a:ext cx="3293048" cy="3293048"/>
          </a:xfrm>
          <a:prstGeom prst="rect">
            <a:avLst/>
          </a:prstGeom>
        </p:spPr>
      </p:pic>
      <p:pic>
        <p:nvPicPr>
          <p:cNvPr id="23" name="Picture 2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104082" y="2985766"/>
            <a:ext cx="3489387" cy="3911021"/>
          </a:xfrm>
          <a:prstGeom prst="rect">
            <a:avLst/>
          </a:prstGeom>
        </p:spPr>
      </p:pic>
      <p:pic>
        <p:nvPicPr>
          <p:cNvPr id="24" name="Picture 2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20661" y="3428321"/>
            <a:ext cx="3293048" cy="3293048"/>
          </a:xfrm>
          <a:prstGeom prst="rect">
            <a:avLst/>
          </a:prstGeom>
        </p:spPr>
      </p:pic>
      <p:pic>
        <p:nvPicPr>
          <p:cNvPr id="25" name="Picture 2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287412" y="3463631"/>
            <a:ext cx="3293048" cy="3293048"/>
          </a:xfrm>
          <a:prstGeom prst="rect">
            <a:avLst/>
          </a:prstGeom>
        </p:spPr>
      </p:pic>
      <p:sp>
        <p:nvSpPr>
          <p:cNvPr id="29" name="Rectangle 1"/>
          <p:cNvSpPr>
            <a:spLocks noChangeArrowheads="1"/>
          </p:cNvSpPr>
          <p:nvPr/>
        </p:nvSpPr>
        <p:spPr bwMode="auto">
          <a:xfrm>
            <a:off x="2982345" y="636490"/>
            <a:ext cx="9519192"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ctr" anchorCtr="0" compatLnSpc="1">
            <a:prstTxWarp prst="textNoShape">
              <a:avLst/>
            </a:prstTxWarp>
            <a:spAutoFit/>
          </a:bodyPr>
          <a:lstStyle/>
          <a:p>
            <a:pPr algn="just" defTabSz="1371600" fontAlgn="base">
              <a:spcBef>
                <a:spcPct val="0"/>
              </a:spcBef>
              <a:spcAft>
                <a:spcPct val="0"/>
              </a:spcAft>
            </a:pPr>
            <a:r>
              <a:rPr lang="sv-SE" sz="4800" b="1">
                <a:solidFill>
                  <a:srgbClr val="FF0000"/>
                </a:solidFill>
                <a:latin typeface="Times New Roman" pitchFamily="18" charset="0"/>
                <a:ea typeface="Times New Roman" pitchFamily="18" charset="0"/>
                <a:cs typeface="Times New Roman" pitchFamily="18" charset="0"/>
              </a:rPr>
              <a:t>Câu 2.</a:t>
            </a:r>
            <a:r>
              <a:rPr lang="sv-SE" sz="4800">
                <a:solidFill>
                  <a:srgbClr val="FF0000"/>
                </a:solidFill>
                <a:latin typeface="Times New Roman" pitchFamily="18" charset="0"/>
                <a:ea typeface="Times New Roman" pitchFamily="18" charset="0"/>
                <a:cs typeface="Times New Roman" pitchFamily="18" charset="0"/>
              </a:rPr>
              <a:t> </a:t>
            </a:r>
            <a:r>
              <a:rPr lang="sv-SE" sz="4800">
                <a:latin typeface="Times New Roman" pitchFamily="18" charset="0"/>
                <a:ea typeface="Times New Roman" pitchFamily="18" charset="0"/>
                <a:cs typeface="Times New Roman" pitchFamily="18" charset="0"/>
              </a:rPr>
              <a:t>Giá trị x = 3 là </a:t>
            </a:r>
            <a:r>
              <a:rPr lang="en-US" sz="4800">
                <a:latin typeface="Times New Roman" pitchFamily="18" charset="0"/>
                <a:ea typeface="Times New Roman" pitchFamily="18" charset="0"/>
                <a:cs typeface="Times New Roman" pitchFamily="18" charset="0"/>
              </a:rPr>
              <a:t>nghiệm của phương trình nào sau đây?</a:t>
            </a:r>
            <a:endParaRPr lang="en-US" sz="4800">
              <a:latin typeface="Times New Roman" pitchFamily="18" charset="0"/>
              <a:cs typeface="Times New Roman" pitchFamily="18" charset="0"/>
            </a:endParaRPr>
          </a:p>
        </p:txBody>
      </p:sp>
    </p:spTree>
    <p:extLst>
      <p:ext uri="{BB962C8B-B14F-4D97-AF65-F5344CB8AC3E}">
        <p14:creationId xmlns:p14="http://schemas.microsoft.com/office/powerpoint/2010/main" val="113044881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2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64" presetClass="path" presetSubtype="0" accel="50000" decel="50000" fill="hold" nodeType="clickEffect">
                                  <p:stCondLst>
                                    <p:cond delay="0"/>
                                  </p:stCondLst>
                                  <p:childTnLst>
                                    <p:animMotion origin="layout" path="M -1.66667E-6 -3.7037E-6 L -1.66667E-6 -0.22476 " pathEditMode="relative" rAng="0" ptsTypes="AA">
                                      <p:cBhvr>
                                        <p:cTn id="12" dur="2000" fill="hold"/>
                                        <p:tgtEl>
                                          <p:spTgt spid="7"/>
                                        </p:tgtEl>
                                        <p:attrNameLst>
                                          <p:attrName>ppt_x</p:attrName>
                                          <p:attrName>ppt_y</p:attrName>
                                        </p:attrNameLst>
                                      </p:cBhvr>
                                      <p:rCtr x="0" y="-11250"/>
                                    </p:animMotion>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par>
                          <p:cTn id="13" fill="hold">
                            <p:stCondLst>
                              <p:cond delay="20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subTnLst>
                                    <p:audio>
                                      <p:cMediaNode>
                                        <p:cTn display="0" masterRel="sameClick">
                                          <p:stCondLst>
                                            <p:cond evt="begin" delay="0">
                                              <p:tn val="14"/>
                                            </p:cond>
                                          </p:stCondLst>
                                          <p:endCondLst>
                                            <p:cond evt="onStopAudio" delay="0">
                                              <p:tgtEl>
                                                <p:sldTgt/>
                                              </p:tgtEl>
                                            </p:cond>
                                          </p:endCondLst>
                                        </p:cTn>
                                        <p:tgtEl>
                                          <p:sndTgt r:embed="rId3" name="applause.wav"/>
                                        </p:tgtEl>
                                      </p:cMediaNode>
                                    </p:audio>
                                  </p:subTnLst>
                                </p:cTn>
                              </p:par>
                              <p:par>
                                <p:cTn id="17" presetID="10"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par>
                          <p:cTn id="23" fill="hold">
                            <p:stCondLst>
                              <p:cond delay="2500"/>
                            </p:stCondLst>
                            <p:childTnLst>
                              <p:par>
                                <p:cTn id="24" presetID="32" presetClass="emph" presetSubtype="0" repeatCount="indefinite" fill="hold" grpId="1" nodeType="afterEffect">
                                  <p:stCondLst>
                                    <p:cond delay="0"/>
                                  </p:stCondLst>
                                  <p:childTnLst>
                                    <p:animRot by="120000">
                                      <p:cBhvr>
                                        <p:cTn id="25" dur="100" fill="hold">
                                          <p:stCondLst>
                                            <p:cond delay="0"/>
                                          </p:stCondLst>
                                        </p:cTn>
                                        <p:tgtEl>
                                          <p:spTgt spid="9"/>
                                        </p:tgtEl>
                                        <p:attrNameLst>
                                          <p:attrName>r</p:attrName>
                                        </p:attrNameLst>
                                      </p:cBhvr>
                                    </p:animRot>
                                    <p:animRot by="-240000">
                                      <p:cBhvr>
                                        <p:cTn id="26" dur="200" fill="hold">
                                          <p:stCondLst>
                                            <p:cond delay="200"/>
                                          </p:stCondLst>
                                        </p:cTn>
                                        <p:tgtEl>
                                          <p:spTgt spid="9"/>
                                        </p:tgtEl>
                                        <p:attrNameLst>
                                          <p:attrName>r</p:attrName>
                                        </p:attrNameLst>
                                      </p:cBhvr>
                                    </p:animRot>
                                    <p:animRot by="240000">
                                      <p:cBhvr>
                                        <p:cTn id="27" dur="200" fill="hold">
                                          <p:stCondLst>
                                            <p:cond delay="400"/>
                                          </p:stCondLst>
                                        </p:cTn>
                                        <p:tgtEl>
                                          <p:spTgt spid="9"/>
                                        </p:tgtEl>
                                        <p:attrNameLst>
                                          <p:attrName>r</p:attrName>
                                        </p:attrNameLst>
                                      </p:cBhvr>
                                    </p:animRot>
                                    <p:animRot by="-240000">
                                      <p:cBhvr>
                                        <p:cTn id="28" dur="200" fill="hold">
                                          <p:stCondLst>
                                            <p:cond delay="600"/>
                                          </p:stCondLst>
                                        </p:cTn>
                                        <p:tgtEl>
                                          <p:spTgt spid="9"/>
                                        </p:tgtEl>
                                        <p:attrNameLst>
                                          <p:attrName>r</p:attrName>
                                        </p:attrNameLst>
                                      </p:cBhvr>
                                    </p:animRot>
                                    <p:animRot by="120000">
                                      <p:cBhvr>
                                        <p:cTn id="29"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20"/>
                                        </p:tgtEl>
                                        <p:attrNameLst>
                                          <p:attrName>fillcolor</p:attrName>
                                        </p:attrNameLst>
                                      </p:cBhvr>
                                      <p:to>
                                        <a:srgbClr val="FC4122"/>
                                      </p:to>
                                    </p:animClr>
                                    <p:set>
                                      <p:cBhvr>
                                        <p:cTn id="35" dur="500" fill="hold"/>
                                        <p:tgtEl>
                                          <p:spTgt spid="20"/>
                                        </p:tgtEl>
                                        <p:attrNameLst>
                                          <p:attrName>fill.type</p:attrName>
                                        </p:attrNameLst>
                                      </p:cBhvr>
                                      <p:to>
                                        <p:strVal val="solid"/>
                                      </p:to>
                                    </p:set>
                                    <p:set>
                                      <p:cBhvr>
                                        <p:cTn id="36" dur="50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4" name="TT_sai.wav"/>
                                        </p:tgtEl>
                                      </p:cMediaNode>
                                    </p:audio>
                                  </p:sub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19"/>
                                        </p:tgtEl>
                                        <p:attrNameLst>
                                          <p:attrName>fillcolor</p:attrName>
                                        </p:attrNameLst>
                                      </p:cBhvr>
                                      <p:to>
                                        <a:srgbClr val="77E23C"/>
                                      </p:to>
                                    </p:animClr>
                                    <p:set>
                                      <p:cBhvr>
                                        <p:cTn id="44" dur="500" fill="hold"/>
                                        <p:tgtEl>
                                          <p:spTgt spid="19"/>
                                        </p:tgtEl>
                                        <p:attrNameLst>
                                          <p:attrName>fill.type</p:attrName>
                                        </p:attrNameLst>
                                      </p:cBhvr>
                                      <p:to>
                                        <p:strVal val="solid"/>
                                      </p:to>
                                    </p:set>
                                    <p:set>
                                      <p:cBhvr>
                                        <p:cTn id="45" dur="500" fill="hold"/>
                                        <p:tgtEl>
                                          <p:spTgt spid="19"/>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5" name="VCNV_ô_chữ_được_mở.wav"/>
                                        </p:tgtEl>
                                      </p:cMediaNode>
                                    </p:audio>
                                  </p:subTnLst>
                                </p:cTn>
                              </p:par>
                              <p:par>
                                <p:cTn id="46" presetID="1"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21"/>
                                        </p:tgtEl>
                                        <p:attrNameLst>
                                          <p:attrName>fillcolor</p:attrName>
                                        </p:attrNameLst>
                                      </p:cBhvr>
                                      <p:to>
                                        <a:srgbClr val="FC4122"/>
                                      </p:to>
                                    </p:animClr>
                                    <p:set>
                                      <p:cBhvr>
                                        <p:cTn id="53" dur="500" fill="hold"/>
                                        <p:tgtEl>
                                          <p:spTgt spid="21"/>
                                        </p:tgtEl>
                                        <p:attrNameLst>
                                          <p:attrName>fill.type</p:attrName>
                                        </p:attrNameLst>
                                      </p:cBhvr>
                                      <p:to>
                                        <p:strVal val="solid"/>
                                      </p:to>
                                    </p:set>
                                    <p:set>
                                      <p:cBhvr>
                                        <p:cTn id="54" dur="500" fill="hold"/>
                                        <p:tgtEl>
                                          <p:spTgt spid="2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TT_sai.wav"/>
                                        </p:tgtEl>
                                      </p:cMediaNode>
                                    </p:audio>
                                  </p:subTnLst>
                                </p:cTn>
                              </p:par>
                              <p:par>
                                <p:cTn id="55" presetID="1"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18"/>
                                        </p:tgtEl>
                                        <p:attrNameLst>
                                          <p:attrName>fillcolor</p:attrName>
                                        </p:attrNameLst>
                                      </p:cBhvr>
                                      <p:to>
                                        <a:srgbClr val="FC4122"/>
                                      </p:to>
                                    </p:animClr>
                                    <p:set>
                                      <p:cBhvr>
                                        <p:cTn id="62" dur="500" fill="hold"/>
                                        <p:tgtEl>
                                          <p:spTgt spid="18"/>
                                        </p:tgtEl>
                                        <p:attrNameLst>
                                          <p:attrName>fill.type</p:attrName>
                                        </p:attrNameLst>
                                      </p:cBhvr>
                                      <p:to>
                                        <p:strVal val="solid"/>
                                      </p:to>
                                    </p:set>
                                    <p:set>
                                      <p:cBhvr>
                                        <p:cTn id="63" dur="500" fill="hold"/>
                                        <p:tgtEl>
                                          <p:spTgt spid="18"/>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TT_sai.wav"/>
                                        </p:tgtEl>
                                      </p:cMediaNode>
                                    </p:audio>
                                  </p:subTnLst>
                                </p:cTn>
                              </p:par>
                              <p:par>
                                <p:cTn id="64" presetID="1" presetClass="entr" presetSubtype="0"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6" restart="whenNotActive" fill="hold" evtFilter="cancelBubble" nodeType="interactiveSeq">
                <p:stCondLst>
                  <p:cond evt="onClick" delay="0">
                    <p:tgtEl>
                      <p:spTgt spid="22"/>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1" restart="whenNotActive" fill="hold" evtFilter="cancelBubble" nodeType="interactiveSeq">
                <p:stCondLst>
                  <p:cond evt="onClick" delay="0">
                    <p:tgtEl>
                      <p:spTgt spid="25"/>
                    </p:tgtEl>
                  </p:cond>
                </p:stCondLst>
                <p:endSync evt="end" delay="0">
                  <p:rtn val="all"/>
                </p:endSync>
                <p:childTnLst>
                  <p:par>
                    <p:cTn id="72" fill="hold">
                      <p:stCondLst>
                        <p:cond delay="indefinite"/>
                      </p:stCondLst>
                      <p:childTnLst>
                        <p:par>
                          <p:cTn id="73" fill="hold">
                            <p:stCondLst>
                              <p:cond delay="0"/>
                            </p:stCondLst>
                            <p:childTnLst>
                              <p:par>
                                <p:cTn id="74" presetID="1" presetClass="exit" presetSubtype="0" fill="hold" nodeType="clickEffect">
                                  <p:stCondLst>
                                    <p:cond delay="0"/>
                                  </p:stCondLst>
                                  <p:childTnLst>
                                    <p:set>
                                      <p:cBhvr>
                                        <p:cTn id="75"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6" restart="whenNotActive" fill="hold" evtFilter="cancelBubble" nodeType="interactiveSeq">
                <p:stCondLst>
                  <p:cond evt="onClick" delay="0">
                    <p:tgtEl>
                      <p:spTgt spid="24"/>
                    </p:tgtEl>
                  </p:cond>
                </p:stCondLst>
                <p:endSync evt="end" delay="0">
                  <p:rtn val="all"/>
                </p:endSync>
                <p:childTnLst>
                  <p:par>
                    <p:cTn id="77" fill="hold">
                      <p:stCondLst>
                        <p:cond delay="0"/>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9" grpId="0" animBg="1"/>
      <p:bldP spid="9" grpId="1" animBg="1"/>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83342" y="51954"/>
            <a:ext cx="2184108"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0432" y="7291264"/>
            <a:ext cx="2215326" cy="2615411"/>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228991" y="6523098"/>
            <a:ext cx="2318205" cy="2075868"/>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3453358" y="5880351"/>
            <a:ext cx="1654493"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700" b="1" dirty="0" err="1">
                <a:solidFill>
                  <a:prstClr val="black"/>
                </a:solidFill>
                <a:latin typeface="Tahoma" panose="020B0604030504040204" pitchFamily="34" charset="0"/>
                <a:ea typeface="Tahoma" panose="020B0604030504040204" pitchFamily="34" charset="0"/>
                <a:cs typeface="Tahoma" panose="020B0604030504040204" pitchFamily="34" charset="0"/>
              </a:rPr>
              <a:t>Được</a:t>
            </a:r>
            <a:r>
              <a:rPr lang="en-US" sz="2700" b="1" dirty="0">
                <a:solidFill>
                  <a:prstClr val="black"/>
                </a:solidFill>
                <a:latin typeface="Tahoma" panose="020B0604030504040204" pitchFamily="34" charset="0"/>
                <a:ea typeface="Tahoma" panose="020B0604030504040204" pitchFamily="34" charset="0"/>
                <a:cs typeface="Tahoma" panose="020B0604030504040204" pitchFamily="34" charset="0"/>
              </a:rPr>
              <a:t> 10 </a:t>
            </a:r>
            <a:r>
              <a:rPr lang="en-US" sz="2700" b="1" dirty="0" err="1">
                <a:solidFill>
                  <a:prstClr val="black"/>
                </a:solidFill>
                <a:latin typeface="Tahoma" panose="020B0604030504040204" pitchFamily="34" charset="0"/>
                <a:ea typeface="Tahoma" panose="020B0604030504040204" pitchFamily="34" charset="0"/>
                <a:cs typeface="Tahoma" panose="020B0604030504040204" pitchFamily="34" charset="0"/>
              </a:rPr>
              <a:t>điểm</a:t>
            </a:r>
            <a:endParaRPr lang="en-US" sz="27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2940782" y="1371600"/>
            <a:ext cx="10339650"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4800" b="1" dirty="0" err="1">
                <a:solidFill>
                  <a:srgbClr val="FF0000"/>
                </a:solidFill>
                <a:latin typeface="Times New Roman" panose="02020603050405020304" pitchFamily="18" charset="0"/>
                <a:cs typeface="Times New Roman" panose="02020603050405020304" pitchFamily="18" charset="0"/>
              </a:rPr>
              <a:t>Câu</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a:solidFill>
                  <a:srgbClr val="FF0000"/>
                </a:solidFill>
                <a:latin typeface="Times New Roman" panose="02020603050405020304" pitchFamily="18" charset="0"/>
                <a:cs typeface="Times New Roman" panose="02020603050405020304" pitchFamily="18" charset="0"/>
              </a:rPr>
              <a:t>3: </a:t>
            </a:r>
            <a:r>
              <a:rPr lang="en-US" sz="4500">
                <a:solidFill>
                  <a:schemeClr val="tx1"/>
                </a:solidFill>
                <a:latin typeface="Times New Roman" pitchFamily="18" charset="0"/>
                <a:cs typeface="Times New Roman" pitchFamily="18" charset="0"/>
              </a:rPr>
              <a:t>Cho hình chữ nhật có chiều rộng là x cm (x &gt; 0). Chiều dài hơn chiều rộng 3cm. Biểu thức nào sau đây biểu thị diện tích của hình chữ nhật </a:t>
            </a:r>
            <a:r>
              <a:rPr lang="en-US" sz="4800"/>
              <a:t>đó?</a:t>
            </a:r>
            <a:endParaRPr lang="en-US" altLang="en-US" sz="4800" dirty="0">
              <a:solidFill>
                <a:schemeClr val="tx1"/>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5014055" y="7538228"/>
            <a:ext cx="3657495" cy="282351"/>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Arrow: Pentagon 30">
            <a:hlinkClick r:id="" action="ppaction://noaction"/>
            <a:extLst>
              <a:ext uri="{FF2B5EF4-FFF2-40B4-BE49-F238E27FC236}">
                <a16:creationId xmlns:a16="http://schemas.microsoft.com/office/drawing/2014/main" id="{AA693000-41B6-4481-BACC-F3E8F4F6DBBA}"/>
              </a:ext>
            </a:extLst>
          </p:cNvPr>
          <p:cNvSpPr/>
          <p:nvPr/>
        </p:nvSpPr>
        <p:spPr>
          <a:xfrm rot="586976" flipH="1">
            <a:off x="5437583" y="6103532"/>
            <a:ext cx="2599806" cy="1349271"/>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07021" y="8186201"/>
            <a:ext cx="1071563" cy="1528763"/>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815138" y="6291489"/>
            <a:ext cx="173708"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14002" y="7731183"/>
            <a:ext cx="1309565" cy="1913979"/>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86001" y="5958390"/>
            <a:ext cx="1309565" cy="1913979"/>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71514" y="5156570"/>
            <a:ext cx="875226" cy="115296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7413632" y="5497319"/>
            <a:ext cx="990182" cy="1264791"/>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404737" y="5878556"/>
            <a:ext cx="557213" cy="657225"/>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717806" y="5733053"/>
            <a:ext cx="803672" cy="1785938"/>
          </a:xfrm>
          <a:prstGeom prst="rect">
            <a:avLst/>
          </a:prstGeom>
        </p:spPr>
      </p:pic>
      <p:sp>
        <p:nvSpPr>
          <p:cNvPr id="18" name="AutoShape 36"/>
          <p:cNvSpPr>
            <a:spLocks noChangeArrowheads="1"/>
          </p:cNvSpPr>
          <p:nvPr/>
        </p:nvSpPr>
        <p:spPr bwMode="auto">
          <a:xfrm>
            <a:off x="2543175" y="7429500"/>
            <a:ext cx="4800600" cy="1190625"/>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4200" b="1" dirty="0">
                <a:solidFill>
                  <a:schemeClr val="bg1"/>
                </a:solidFill>
                <a:latin typeface="Times New Roman" panose="02020603050405020304" pitchFamily="18" charset="0"/>
                <a:cs typeface="Times New Roman" panose="02020603050405020304" pitchFamily="18" charset="0"/>
              </a:rPr>
              <a:t>A</a:t>
            </a:r>
            <a:r>
              <a:rPr lang="en-US" altLang="en-US" sz="4200" b="1">
                <a:solidFill>
                  <a:schemeClr val="bg1"/>
                </a:solidFill>
                <a:latin typeface="Times New Roman" panose="02020603050405020304" pitchFamily="18" charset="0"/>
                <a:cs typeface="Times New Roman" panose="02020603050405020304" pitchFamily="18" charset="0"/>
              </a:rPr>
              <a:t>. (2x + 3).2</a:t>
            </a:r>
            <a:endParaRPr lang="en-US" altLang="en-US" sz="4200" b="1" dirty="0">
              <a:solidFill>
                <a:schemeClr val="bg1"/>
              </a:solidFill>
              <a:latin typeface="Times New Roman" panose="02020603050405020304" pitchFamily="18" charset="0"/>
              <a:cs typeface="Times New Roman" panose="02020603050405020304" pitchFamily="18" charset="0"/>
            </a:endParaRPr>
          </a:p>
        </p:txBody>
      </p:sp>
      <p:sp>
        <p:nvSpPr>
          <p:cNvPr id="19" name="AutoShape 36"/>
          <p:cNvSpPr>
            <a:spLocks noChangeArrowheads="1"/>
          </p:cNvSpPr>
          <p:nvPr/>
        </p:nvSpPr>
        <p:spPr bwMode="auto">
          <a:xfrm>
            <a:off x="7567242" y="8921808"/>
            <a:ext cx="4800600" cy="1190625"/>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4200" b="1" dirty="0">
                <a:solidFill>
                  <a:schemeClr val="bg1"/>
                </a:solidFill>
                <a:latin typeface="Times New Roman" panose="02020603050405020304" pitchFamily="18" charset="0"/>
                <a:cs typeface="Times New Roman" panose="02020603050405020304" pitchFamily="18" charset="0"/>
              </a:rPr>
              <a:t>D</a:t>
            </a:r>
            <a:r>
              <a:rPr lang="en-US" altLang="en-US" sz="4200" b="1">
                <a:solidFill>
                  <a:schemeClr val="bg1"/>
                </a:solidFill>
                <a:latin typeface="Times New Roman" panose="02020603050405020304" pitchFamily="18" charset="0"/>
                <a:cs typeface="Times New Roman" panose="02020603050405020304" pitchFamily="18" charset="0"/>
              </a:rPr>
              <a:t>.  x(x + 3)</a:t>
            </a:r>
            <a:endParaRPr lang="en-US" altLang="en-US" sz="4200" b="1" dirty="0">
              <a:solidFill>
                <a:schemeClr val="bg1"/>
              </a:solidFill>
              <a:latin typeface="Times New Roman" panose="02020603050405020304" pitchFamily="18" charset="0"/>
              <a:cs typeface="Times New Roman" panose="02020603050405020304" pitchFamily="18" charset="0"/>
            </a:endParaRPr>
          </a:p>
        </p:txBody>
      </p:sp>
      <p:sp>
        <p:nvSpPr>
          <p:cNvPr id="20" name="AutoShape 36"/>
          <p:cNvSpPr>
            <a:spLocks noChangeArrowheads="1"/>
          </p:cNvSpPr>
          <p:nvPr/>
        </p:nvSpPr>
        <p:spPr bwMode="auto">
          <a:xfrm>
            <a:off x="7533635" y="7418949"/>
            <a:ext cx="4800600" cy="1190625"/>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4200" b="1" dirty="0">
                <a:solidFill>
                  <a:schemeClr val="bg1"/>
                </a:solidFill>
                <a:latin typeface="Times New Roman" panose="02020603050405020304" pitchFamily="18" charset="0"/>
                <a:cs typeface="Times New Roman" panose="02020603050405020304" pitchFamily="18" charset="0"/>
              </a:rPr>
              <a:t>B</a:t>
            </a:r>
            <a:r>
              <a:rPr lang="en-US" altLang="en-US" sz="4200" b="1">
                <a:solidFill>
                  <a:schemeClr val="bg1"/>
                </a:solidFill>
                <a:latin typeface="Times New Roman" panose="02020603050405020304" pitchFamily="18" charset="0"/>
                <a:cs typeface="Times New Roman" panose="02020603050405020304" pitchFamily="18" charset="0"/>
              </a:rPr>
              <a:t>.  x + 3</a:t>
            </a:r>
            <a:endParaRPr lang="en-US" altLang="en-US" sz="4200" b="1" dirty="0">
              <a:solidFill>
                <a:schemeClr val="bg1"/>
              </a:solidFill>
              <a:latin typeface="Times New Roman" panose="02020603050405020304" pitchFamily="18" charset="0"/>
              <a:cs typeface="Times New Roman" panose="02020603050405020304" pitchFamily="18" charset="0"/>
            </a:endParaRPr>
          </a:p>
        </p:txBody>
      </p:sp>
      <p:sp>
        <p:nvSpPr>
          <p:cNvPr id="21" name="AutoShape 36"/>
          <p:cNvSpPr>
            <a:spLocks noChangeArrowheads="1"/>
          </p:cNvSpPr>
          <p:nvPr/>
        </p:nvSpPr>
        <p:spPr bwMode="auto">
          <a:xfrm>
            <a:off x="2543175" y="8900610"/>
            <a:ext cx="4800600" cy="1190625"/>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4200" b="1" dirty="0">
                <a:solidFill>
                  <a:schemeClr val="bg1"/>
                </a:solidFill>
                <a:latin typeface="Times New Roman" panose="02020603050405020304" pitchFamily="18" charset="0"/>
                <a:cs typeface="Times New Roman" panose="02020603050405020304" pitchFamily="18" charset="0"/>
              </a:rPr>
              <a:t>C</a:t>
            </a:r>
            <a:r>
              <a:rPr lang="en-US" altLang="en-US" sz="4200" b="1">
                <a:solidFill>
                  <a:schemeClr val="bg1"/>
                </a:solidFill>
                <a:latin typeface="Times New Roman" panose="02020603050405020304" pitchFamily="18" charset="0"/>
                <a:cs typeface="Times New Roman" panose="02020603050405020304" pitchFamily="18" charset="0"/>
              </a:rPr>
              <a:t>.  x</a:t>
            </a:r>
            <a:r>
              <a:rPr lang="en-US" altLang="en-US" sz="4200" b="1" baseline="30000">
                <a:solidFill>
                  <a:schemeClr val="bg1"/>
                </a:solidFill>
                <a:latin typeface="Times New Roman" panose="02020603050405020304" pitchFamily="18" charset="0"/>
                <a:cs typeface="Times New Roman" panose="02020603050405020304" pitchFamily="18" charset="0"/>
              </a:rPr>
              <a:t>2</a:t>
            </a:r>
            <a:r>
              <a:rPr lang="en-US" altLang="en-US" sz="4200" b="1">
                <a:solidFill>
                  <a:schemeClr val="bg1"/>
                </a:solidFill>
                <a:latin typeface="Times New Roman" panose="02020603050405020304" pitchFamily="18" charset="0"/>
                <a:cs typeface="Times New Roman" panose="02020603050405020304" pitchFamily="18" charset="0"/>
              </a:rPr>
              <a:t> + 3</a:t>
            </a:r>
            <a:endParaRPr lang="en-US" altLang="en-US" sz="4200" b="1" dirty="0">
              <a:solidFill>
                <a:schemeClr val="bg1"/>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287412" y="3463631"/>
            <a:ext cx="3293048" cy="3293048"/>
          </a:xfrm>
          <a:prstGeom prst="rect">
            <a:avLst/>
          </a:prstGeom>
        </p:spPr>
      </p:pic>
      <p:pic>
        <p:nvPicPr>
          <p:cNvPr id="23" name="Picture 2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059221" y="3420215"/>
            <a:ext cx="3489387" cy="3911021"/>
          </a:xfrm>
          <a:prstGeom prst="rect">
            <a:avLst/>
          </a:prstGeom>
        </p:spPr>
      </p:pic>
      <p:pic>
        <p:nvPicPr>
          <p:cNvPr id="24" name="Picture 2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201548" y="3420215"/>
            <a:ext cx="3293048" cy="3293048"/>
          </a:xfrm>
          <a:prstGeom prst="rect">
            <a:avLst/>
          </a:prstGeom>
        </p:spPr>
      </p:pic>
      <p:pic>
        <p:nvPicPr>
          <p:cNvPr id="25" name="Picture 2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214407" y="3542983"/>
            <a:ext cx="3293048" cy="3293048"/>
          </a:xfrm>
          <a:prstGeom prst="rect">
            <a:avLst/>
          </a:prstGeom>
        </p:spPr>
      </p:pic>
    </p:spTree>
    <p:extLst>
      <p:ext uri="{BB962C8B-B14F-4D97-AF65-F5344CB8AC3E}">
        <p14:creationId xmlns:p14="http://schemas.microsoft.com/office/powerpoint/2010/main" val="1703046601"/>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2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4"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20"/>
                                        </p:tgtEl>
                                        <p:attrNameLst>
                                          <p:attrName>fillcolor</p:attrName>
                                        </p:attrNameLst>
                                      </p:cBhvr>
                                      <p:to>
                                        <a:srgbClr val="FC4122"/>
                                      </p:to>
                                    </p:animClr>
                                    <p:set>
                                      <p:cBhvr>
                                        <p:cTn id="37" dur="500" fill="hold"/>
                                        <p:tgtEl>
                                          <p:spTgt spid="20"/>
                                        </p:tgtEl>
                                        <p:attrNameLst>
                                          <p:attrName>fill.type</p:attrName>
                                        </p:attrNameLst>
                                      </p:cBhvr>
                                      <p:to>
                                        <p:strVal val="solid"/>
                                      </p:to>
                                    </p:set>
                                    <p:set>
                                      <p:cBhvr>
                                        <p:cTn id="38" dur="500" fill="hold"/>
                                        <p:tgtEl>
                                          <p:spTgt spid="20"/>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5" name="TT_sai.wav"/>
                                        </p:tgtEl>
                                      </p:cMediaNode>
                                    </p:audio>
                                  </p:sub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9"/>
                                        </p:tgtEl>
                                        <p:attrNameLst>
                                          <p:attrName>fillcolor</p:attrName>
                                        </p:attrNameLst>
                                      </p:cBhvr>
                                      <p:to>
                                        <a:srgbClr val="77E23C"/>
                                      </p:to>
                                    </p:animClr>
                                    <p:set>
                                      <p:cBhvr>
                                        <p:cTn id="46" dur="500" fill="hold"/>
                                        <p:tgtEl>
                                          <p:spTgt spid="19"/>
                                        </p:tgtEl>
                                        <p:attrNameLst>
                                          <p:attrName>fill.type</p:attrName>
                                        </p:attrNameLst>
                                      </p:cBhvr>
                                      <p:to>
                                        <p:strVal val="solid"/>
                                      </p:to>
                                    </p:set>
                                    <p:set>
                                      <p:cBhvr>
                                        <p:cTn id="47" dur="500" fill="hold"/>
                                        <p:tgtEl>
                                          <p:spTgt spid="19"/>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6" name="VCNV_ô_chữ_được_mở.wav"/>
                                        </p:tgtEl>
                                      </p:cMediaNode>
                                    </p:audio>
                                  </p:subTnLst>
                                </p:cTn>
                              </p:par>
                              <p:par>
                                <p:cTn id="48" presetID="1"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21"/>
                                        </p:tgtEl>
                                        <p:attrNameLst>
                                          <p:attrName>fillcolor</p:attrName>
                                        </p:attrNameLst>
                                      </p:cBhvr>
                                      <p:to>
                                        <a:srgbClr val="FC4122"/>
                                      </p:to>
                                    </p:animClr>
                                    <p:set>
                                      <p:cBhvr>
                                        <p:cTn id="55" dur="500" fill="hold"/>
                                        <p:tgtEl>
                                          <p:spTgt spid="21"/>
                                        </p:tgtEl>
                                        <p:attrNameLst>
                                          <p:attrName>fill.type</p:attrName>
                                        </p:attrNameLst>
                                      </p:cBhvr>
                                      <p:to>
                                        <p:strVal val="solid"/>
                                      </p:to>
                                    </p:set>
                                    <p:set>
                                      <p:cBhvr>
                                        <p:cTn id="56" dur="500" fill="hold"/>
                                        <p:tgtEl>
                                          <p:spTgt spid="21"/>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5" name="TT_sai.wav"/>
                                        </p:tgtEl>
                                      </p:cMediaNode>
                                    </p:audio>
                                  </p:subTnLst>
                                </p:cTn>
                              </p:par>
                              <p:par>
                                <p:cTn id="57" presetID="1"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18"/>
                                        </p:tgtEl>
                                        <p:attrNameLst>
                                          <p:attrName>fillcolor</p:attrName>
                                        </p:attrNameLst>
                                      </p:cBhvr>
                                      <p:to>
                                        <a:srgbClr val="FC4122"/>
                                      </p:to>
                                    </p:animClr>
                                    <p:set>
                                      <p:cBhvr>
                                        <p:cTn id="64" dur="500" fill="hold"/>
                                        <p:tgtEl>
                                          <p:spTgt spid="18"/>
                                        </p:tgtEl>
                                        <p:attrNameLst>
                                          <p:attrName>fill.type</p:attrName>
                                        </p:attrNameLst>
                                      </p:cBhvr>
                                      <p:to>
                                        <p:strVal val="solid"/>
                                      </p:to>
                                    </p:set>
                                    <p:set>
                                      <p:cBhvr>
                                        <p:cTn id="65" dur="500" fill="hold"/>
                                        <p:tgtEl>
                                          <p:spTgt spid="18"/>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5" name="TT_sai.wav"/>
                                        </p:tgtEl>
                                      </p:cMediaNode>
                                    </p:audio>
                                  </p:subTnLst>
                                </p:cTn>
                              </p:par>
                              <p:par>
                                <p:cTn id="66" presetID="1" presetClass="entr" presetSubtype="0" fill="hold" nodeType="withEffect">
                                  <p:stCondLst>
                                    <p:cond delay="0"/>
                                  </p:stCondLst>
                                  <p:childTnLst>
                                    <p:set>
                                      <p:cBhvr>
                                        <p:cTn id="67"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22"/>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3" restart="whenNotActive" fill="hold" evtFilter="cancelBubble" nodeType="interactiveSeq">
                <p:stCondLst>
                  <p:cond evt="onClick" delay="0">
                    <p:tgtEl>
                      <p:spTgt spid="24"/>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8" restart="whenNotActive" fill="hold" evtFilter="cancelBubble" nodeType="interactiveSeq">
                <p:stCondLst>
                  <p:cond evt="onClick" delay="0">
                    <p:tgtEl>
                      <p:spTgt spid="25"/>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9" grpId="0" animBg="1"/>
      <p:bldP spid="9" grpId="1"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83342" y="-75639"/>
            <a:ext cx="2184108"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0432" y="7291264"/>
            <a:ext cx="2215326" cy="2615411"/>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228991" y="6523098"/>
            <a:ext cx="2318205" cy="2075868"/>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3453358" y="5880351"/>
            <a:ext cx="1654493"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700" b="1" dirty="0" err="1">
                <a:solidFill>
                  <a:prstClr val="black"/>
                </a:solidFill>
                <a:latin typeface="Tahoma" panose="020B0604030504040204" pitchFamily="34" charset="0"/>
                <a:ea typeface="Tahoma" panose="020B0604030504040204" pitchFamily="34" charset="0"/>
                <a:cs typeface="Tahoma" panose="020B0604030504040204" pitchFamily="34" charset="0"/>
              </a:rPr>
              <a:t>Được</a:t>
            </a:r>
            <a:r>
              <a:rPr lang="en-US" sz="2700" b="1" dirty="0">
                <a:solidFill>
                  <a:prstClr val="black"/>
                </a:solidFill>
                <a:latin typeface="Tahoma" panose="020B0604030504040204" pitchFamily="34" charset="0"/>
                <a:ea typeface="Tahoma" panose="020B0604030504040204" pitchFamily="34" charset="0"/>
                <a:cs typeface="Tahoma" panose="020B0604030504040204" pitchFamily="34" charset="0"/>
              </a:rPr>
              <a:t> 9 </a:t>
            </a:r>
            <a:r>
              <a:rPr lang="en-US" sz="2700" b="1" dirty="0" err="1">
                <a:solidFill>
                  <a:prstClr val="black"/>
                </a:solidFill>
                <a:latin typeface="Tahoma" panose="020B0604030504040204" pitchFamily="34" charset="0"/>
                <a:ea typeface="Tahoma" panose="020B0604030504040204" pitchFamily="34" charset="0"/>
                <a:cs typeface="Tahoma" panose="020B0604030504040204" pitchFamily="34" charset="0"/>
              </a:rPr>
              <a:t>điểm</a:t>
            </a:r>
            <a:endParaRPr lang="en-US" sz="27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2909609" y="457200"/>
            <a:ext cx="9858624" cy="25908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4800" b="1" dirty="0" err="1">
                <a:solidFill>
                  <a:srgbClr val="FF0000"/>
                </a:solidFill>
                <a:latin typeface="Times New Roman" pitchFamily="18" charset="0"/>
                <a:cs typeface="Times New Roman" pitchFamily="18" charset="0"/>
              </a:rPr>
              <a:t>Câu</a:t>
            </a:r>
            <a:r>
              <a:rPr lang="en-US" altLang="en-US" sz="4800" b="1" dirty="0">
                <a:solidFill>
                  <a:srgbClr val="FF0000"/>
                </a:solidFill>
                <a:latin typeface="Times New Roman" pitchFamily="18" charset="0"/>
                <a:cs typeface="Times New Roman" pitchFamily="18" charset="0"/>
              </a:rPr>
              <a:t> 4</a:t>
            </a:r>
            <a:r>
              <a:rPr lang="en-US" altLang="en-US" sz="4800" b="1">
                <a:solidFill>
                  <a:srgbClr val="FF0000"/>
                </a:solidFill>
                <a:latin typeface="Times New Roman" pitchFamily="18" charset="0"/>
                <a:cs typeface="Times New Roman" pitchFamily="18" charset="0"/>
              </a:rPr>
              <a:t>:  </a:t>
            </a:r>
            <a:r>
              <a:rPr lang="en-US" altLang="en-US" sz="4800">
                <a:solidFill>
                  <a:schemeClr val="tx1"/>
                </a:solidFill>
                <a:latin typeface="Times New Roman" pitchFamily="18" charset="0"/>
                <a:cs typeface="Times New Roman" pitchFamily="18" charset="0"/>
              </a:rPr>
              <a:t>Phương trình 2x + 20 = 0 có nghiệm:</a:t>
            </a:r>
            <a:endParaRPr lang="en-US" altLang="en-US" sz="4800" dirty="0">
              <a:solidFill>
                <a:schemeClr val="tx1"/>
              </a:solidFill>
              <a:latin typeface="Times New Roman" pitchFamily="18" charset="0"/>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5014055" y="7538228"/>
            <a:ext cx="3657495" cy="282351"/>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Arrow: Pentagon 30">
            <a:hlinkClick r:id="" action="ppaction://noaction"/>
            <a:extLst>
              <a:ext uri="{FF2B5EF4-FFF2-40B4-BE49-F238E27FC236}">
                <a16:creationId xmlns:a16="http://schemas.microsoft.com/office/drawing/2014/main" id="{AA693000-41B6-4481-BACC-F3E8F4F6DBBA}"/>
              </a:ext>
            </a:extLst>
          </p:cNvPr>
          <p:cNvSpPr/>
          <p:nvPr/>
        </p:nvSpPr>
        <p:spPr>
          <a:xfrm rot="586976" flipH="1">
            <a:off x="5437583" y="6103532"/>
            <a:ext cx="2599806" cy="1349271"/>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07021" y="8186201"/>
            <a:ext cx="1071563" cy="1528763"/>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815138" y="6291489"/>
            <a:ext cx="173708"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14002" y="7731183"/>
            <a:ext cx="1309565" cy="1913979"/>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86001" y="5958390"/>
            <a:ext cx="1309565" cy="1913979"/>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71514" y="5156570"/>
            <a:ext cx="875226" cy="115296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7413632" y="5497319"/>
            <a:ext cx="990182" cy="1264791"/>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404737" y="5878556"/>
            <a:ext cx="557213" cy="657225"/>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717806" y="5733053"/>
            <a:ext cx="803672" cy="1785938"/>
          </a:xfrm>
          <a:prstGeom prst="rect">
            <a:avLst/>
          </a:prstGeom>
        </p:spPr>
      </p:pic>
      <p:sp>
        <p:nvSpPr>
          <p:cNvPr id="19" name="AutoShape 36"/>
          <p:cNvSpPr>
            <a:spLocks noChangeArrowheads="1"/>
          </p:cNvSpPr>
          <p:nvPr/>
        </p:nvSpPr>
        <p:spPr bwMode="auto">
          <a:xfrm>
            <a:off x="2543175" y="7429500"/>
            <a:ext cx="4800600" cy="1190625"/>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4200" b="1">
                <a:solidFill>
                  <a:schemeClr val="bg1"/>
                </a:solidFill>
                <a:latin typeface="Times New Roman" panose="02020603050405020304" pitchFamily="18" charset="0"/>
                <a:cs typeface="Times New Roman" panose="02020603050405020304" pitchFamily="18" charset="0"/>
              </a:rPr>
              <a:t>A.   x = 10 </a:t>
            </a:r>
          </a:p>
        </p:txBody>
      </p:sp>
      <p:sp>
        <p:nvSpPr>
          <p:cNvPr id="20" name="AutoShape 36"/>
          <p:cNvSpPr>
            <a:spLocks noChangeArrowheads="1"/>
          </p:cNvSpPr>
          <p:nvPr/>
        </p:nvSpPr>
        <p:spPr bwMode="auto">
          <a:xfrm>
            <a:off x="2543175" y="8982075"/>
            <a:ext cx="4800600" cy="1190625"/>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4200" b="1" dirty="0">
                <a:solidFill>
                  <a:schemeClr val="bg1"/>
                </a:solidFill>
                <a:latin typeface="Times New Roman" panose="02020603050405020304" pitchFamily="18" charset="0"/>
                <a:cs typeface="Times New Roman" panose="02020603050405020304" pitchFamily="18" charset="0"/>
              </a:rPr>
              <a:t>C</a:t>
            </a:r>
            <a:r>
              <a:rPr lang="en-US" altLang="en-US" sz="4200" b="1">
                <a:solidFill>
                  <a:schemeClr val="bg1"/>
                </a:solidFill>
                <a:latin typeface="Times New Roman" panose="02020603050405020304" pitchFamily="18" charset="0"/>
                <a:cs typeface="Times New Roman" panose="02020603050405020304" pitchFamily="18" charset="0"/>
              </a:rPr>
              <a:t>.  x = - 10  </a:t>
            </a:r>
            <a:endParaRPr lang="en-US" altLang="en-US" sz="4200" b="1" dirty="0">
              <a:solidFill>
                <a:schemeClr val="bg1"/>
              </a:solidFill>
              <a:latin typeface="Times New Roman" panose="02020603050405020304" pitchFamily="18" charset="0"/>
              <a:cs typeface="Times New Roman" panose="02020603050405020304" pitchFamily="18" charset="0"/>
            </a:endParaRPr>
          </a:p>
        </p:txBody>
      </p:sp>
      <p:sp>
        <p:nvSpPr>
          <p:cNvPr id="21" name="AutoShape 36"/>
          <p:cNvSpPr>
            <a:spLocks noChangeArrowheads="1"/>
          </p:cNvSpPr>
          <p:nvPr/>
        </p:nvSpPr>
        <p:spPr bwMode="auto">
          <a:xfrm>
            <a:off x="7515225" y="7381875"/>
            <a:ext cx="4800600" cy="1190625"/>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4800" b="1">
                <a:solidFill>
                  <a:schemeClr val="bg1"/>
                </a:solidFill>
                <a:latin typeface="Times New Roman" panose="02020603050405020304" pitchFamily="18" charset="0"/>
                <a:cs typeface="Times New Roman" panose="02020603050405020304" pitchFamily="18" charset="0"/>
              </a:rPr>
              <a:t>B.  x = - 20  </a:t>
            </a:r>
          </a:p>
        </p:txBody>
      </p:sp>
      <p:sp>
        <p:nvSpPr>
          <p:cNvPr id="22" name="AutoShape 36"/>
          <p:cNvSpPr>
            <a:spLocks noChangeArrowheads="1"/>
          </p:cNvSpPr>
          <p:nvPr/>
        </p:nvSpPr>
        <p:spPr bwMode="auto">
          <a:xfrm>
            <a:off x="7515225" y="8982075"/>
            <a:ext cx="4800600" cy="1190625"/>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4800" b="1">
                <a:solidFill>
                  <a:schemeClr val="bg1"/>
                </a:solidFill>
                <a:latin typeface="Times New Roman" panose="02020603050405020304" pitchFamily="18" charset="0"/>
                <a:cs typeface="Times New Roman" panose="02020603050405020304" pitchFamily="18" charset="0"/>
              </a:rPr>
              <a:t>D.  x = 2 </a:t>
            </a:r>
            <a:endParaRPr lang="en-US" altLang="en-US" sz="4800" b="1" dirty="0">
              <a:solidFill>
                <a:schemeClr val="bg1"/>
              </a:solidFill>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19190" y="3441923"/>
            <a:ext cx="3293048" cy="3293048"/>
          </a:xfrm>
          <a:prstGeom prst="rect">
            <a:avLst/>
          </a:prstGeom>
        </p:spPr>
      </p:pic>
      <p:pic>
        <p:nvPicPr>
          <p:cNvPr id="30" name="Picture 2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500478" y="3387785"/>
            <a:ext cx="3293048" cy="3293048"/>
          </a:xfrm>
          <a:prstGeom prst="rect">
            <a:avLst/>
          </a:prstGeom>
        </p:spPr>
      </p:pic>
      <p:pic>
        <p:nvPicPr>
          <p:cNvPr id="32" name="Picture 3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330666" y="3422086"/>
            <a:ext cx="3293048" cy="3293048"/>
          </a:xfrm>
          <a:prstGeom prst="rect">
            <a:avLst/>
          </a:prstGeom>
        </p:spPr>
      </p:pic>
      <p:pic>
        <p:nvPicPr>
          <p:cNvPr id="34" name="Picture 3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399360" y="3004459"/>
            <a:ext cx="3489387" cy="3911021"/>
          </a:xfrm>
          <a:prstGeom prst="rect">
            <a:avLst/>
          </a:prstGeom>
        </p:spPr>
      </p:pic>
    </p:spTree>
    <p:extLst>
      <p:ext uri="{BB962C8B-B14F-4D97-AF65-F5344CB8AC3E}">
        <p14:creationId xmlns:p14="http://schemas.microsoft.com/office/powerpoint/2010/main" val="2342656628"/>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3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4"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21"/>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21"/>
                                        </p:tgtEl>
                                        <p:attrNameLst>
                                          <p:attrName>fillcolor</p:attrName>
                                        </p:attrNameLst>
                                      </p:cBhvr>
                                      <p:to>
                                        <a:srgbClr val="FC4122"/>
                                      </p:to>
                                    </p:animClr>
                                    <p:set>
                                      <p:cBhvr>
                                        <p:cTn id="37" dur="500" fill="hold"/>
                                        <p:tgtEl>
                                          <p:spTgt spid="21"/>
                                        </p:tgtEl>
                                        <p:attrNameLst>
                                          <p:attrName>fill.type</p:attrName>
                                        </p:attrNameLst>
                                      </p:cBhvr>
                                      <p:to>
                                        <p:strVal val="solid"/>
                                      </p:to>
                                    </p:set>
                                    <p:set>
                                      <p:cBhvr>
                                        <p:cTn id="38" dur="500" fill="hold"/>
                                        <p:tgtEl>
                                          <p:spTgt spid="21"/>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5" name="TT_sai.wav"/>
                                        </p:tgtEl>
                                      </p:cMediaNode>
                                    </p:audio>
                                  </p:sub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41" restart="whenNotActive" fill="hold" evtFilter="cancelBubble" nodeType="interactiveSeq">
                <p:stCondLst>
                  <p:cond evt="onClick" delay="0">
                    <p:tgtEl>
                      <p:spTgt spid="20"/>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20"/>
                                        </p:tgtEl>
                                        <p:attrNameLst>
                                          <p:attrName>fillcolor</p:attrName>
                                        </p:attrNameLst>
                                      </p:cBhvr>
                                      <p:to>
                                        <a:srgbClr val="77E23C"/>
                                      </p:to>
                                    </p:animClr>
                                    <p:set>
                                      <p:cBhvr>
                                        <p:cTn id="46" dur="500" fill="hold"/>
                                        <p:tgtEl>
                                          <p:spTgt spid="20"/>
                                        </p:tgtEl>
                                        <p:attrNameLst>
                                          <p:attrName>fill.type</p:attrName>
                                        </p:attrNameLst>
                                      </p:cBhvr>
                                      <p:to>
                                        <p:strVal val="solid"/>
                                      </p:to>
                                    </p:set>
                                    <p:set>
                                      <p:cBhvr>
                                        <p:cTn id="47" dur="500" fill="hold"/>
                                        <p:tgtEl>
                                          <p:spTgt spid="20"/>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6" name="KĐ_hoàn_thành.wav"/>
                                        </p:tgtEl>
                                      </p:cMediaNode>
                                    </p:audio>
                                  </p:subTnLst>
                                </p:cTn>
                              </p:par>
                              <p:par>
                                <p:cTn id="48" presetID="1" presetClass="entr" presetSubtype="0" fill="hold" nodeType="withEffect">
                                  <p:stCondLst>
                                    <p:cond delay="0"/>
                                  </p:stCondLst>
                                  <p:childTnLst>
                                    <p:set>
                                      <p:cBhvr>
                                        <p:cTn id="49"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50" restart="whenNotActive" fill="hold" evtFilter="cancelBubble" nodeType="interactiveSeq">
                <p:stCondLst>
                  <p:cond evt="onClick" delay="0">
                    <p:tgtEl>
                      <p:spTgt spid="2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22"/>
                                        </p:tgtEl>
                                        <p:attrNameLst>
                                          <p:attrName>fillcolor</p:attrName>
                                        </p:attrNameLst>
                                      </p:cBhvr>
                                      <p:to>
                                        <a:srgbClr val="FC4122"/>
                                      </p:to>
                                    </p:animClr>
                                    <p:set>
                                      <p:cBhvr>
                                        <p:cTn id="55" dur="500" fill="hold"/>
                                        <p:tgtEl>
                                          <p:spTgt spid="22"/>
                                        </p:tgtEl>
                                        <p:attrNameLst>
                                          <p:attrName>fill.type</p:attrName>
                                        </p:attrNameLst>
                                      </p:cBhvr>
                                      <p:to>
                                        <p:strVal val="solid"/>
                                      </p:to>
                                    </p:set>
                                    <p:set>
                                      <p:cBhvr>
                                        <p:cTn id="56" dur="500" fill="hold"/>
                                        <p:tgtEl>
                                          <p:spTgt spid="22"/>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5" name="TT_sai.wav"/>
                                        </p:tgtEl>
                                      </p:cMediaNode>
                                    </p:audio>
                                  </p:subTnLst>
                                </p:cTn>
                              </p:par>
                              <p:par>
                                <p:cTn id="57" presetID="1"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19"/>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19"/>
                                        </p:tgtEl>
                                        <p:attrNameLst>
                                          <p:attrName>fillcolor</p:attrName>
                                        </p:attrNameLst>
                                      </p:cBhvr>
                                      <p:to>
                                        <a:srgbClr val="FC4122"/>
                                      </p:to>
                                    </p:animClr>
                                    <p:set>
                                      <p:cBhvr>
                                        <p:cTn id="64" dur="500" fill="hold"/>
                                        <p:tgtEl>
                                          <p:spTgt spid="19"/>
                                        </p:tgtEl>
                                        <p:attrNameLst>
                                          <p:attrName>fill.type</p:attrName>
                                        </p:attrNameLst>
                                      </p:cBhvr>
                                      <p:to>
                                        <p:strVal val="solid"/>
                                      </p:to>
                                    </p:set>
                                    <p:set>
                                      <p:cBhvr>
                                        <p:cTn id="65" dur="500" fill="hold"/>
                                        <p:tgtEl>
                                          <p:spTgt spid="19"/>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5" name="TT_sai.wav"/>
                                        </p:tgtEl>
                                      </p:cMediaNode>
                                    </p:audio>
                                  </p:subTnLst>
                                </p:cTn>
                              </p:par>
                              <p:par>
                                <p:cTn id="66" presetID="1" presetClass="entr" presetSubtype="0"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68" restart="whenNotActive" fill="hold" evtFilter="cancelBubble" nodeType="interactiveSeq">
                <p:stCondLst>
                  <p:cond evt="onClick" delay="0">
                    <p:tgtEl>
                      <p:spTgt spid="29"/>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73" restart="whenNotActive" fill="hold" evtFilter="cancelBubble" nodeType="interactiveSeq">
                <p:stCondLst>
                  <p:cond evt="onClick" delay="0">
                    <p:tgtEl>
                      <p:spTgt spid="30"/>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78" restart="whenNotActive" fill="hold" evtFilter="cancelBubble" nodeType="interactiveSeq">
                <p:stCondLst>
                  <p:cond evt="onClick" delay="0">
                    <p:tgtEl>
                      <p:spTgt spid="32"/>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9" grpId="0" animBg="1"/>
      <p:bldP spid="9" grpId="1"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51559" y="-75639"/>
            <a:ext cx="2184108"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0432" y="7291264"/>
            <a:ext cx="2215326" cy="2615411"/>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228991" y="6523098"/>
            <a:ext cx="2318205" cy="2075868"/>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3453358" y="5880351"/>
            <a:ext cx="1654493"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700" b="1" dirty="0">
                <a:solidFill>
                  <a:prstClr val="black"/>
                </a:solidFill>
                <a:latin typeface="Tahoma" panose="020B0604030504040204" pitchFamily="34" charset="0"/>
                <a:ea typeface="Tahoma" panose="020B0604030504040204" pitchFamily="34" charset="0"/>
                <a:cs typeface="Tahoma" panose="020B0604030504040204" pitchFamily="34" charset="0"/>
              </a:rPr>
              <a:t>MỘT TRÀNG VỖ TAY CẢ LỚP </a:t>
            </a:r>
          </a:p>
        </p:txBody>
      </p:sp>
      <mc:AlternateContent xmlns:mc="http://schemas.openxmlformats.org/markup-compatibility/2006" xmlns:a14="http://schemas.microsoft.com/office/drawing/2010/main">
        <mc:Choice Requires="a14">
          <p:sp>
            <p:nvSpPr>
              <p:cNvPr id="27" name="Rectangle: Folded Corner 26">
                <a:extLst>
                  <a:ext uri="{FF2B5EF4-FFF2-40B4-BE49-F238E27FC236}">
                    <a16:creationId xmlns:a16="http://schemas.microsoft.com/office/drawing/2014/main" id="{A468FF43-48BE-45C8-AE0E-72371E21D00D}"/>
                  </a:ext>
                </a:extLst>
              </p:cNvPr>
              <p:cNvSpPr/>
              <p:nvPr/>
            </p:nvSpPr>
            <p:spPr>
              <a:xfrm>
                <a:off x="2658139" y="413658"/>
                <a:ext cx="11289860" cy="25908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4800" b="1" dirty="0">
                    <a:solidFill>
                      <a:srgbClr val="FF0000"/>
                    </a:solidFill>
                    <a:latin typeface="Times New Roman" pitchFamily="18" charset="0"/>
                    <a:cs typeface="Times New Roman" pitchFamily="18" charset="0"/>
                  </a:rPr>
                  <a:t>Câu 5: </a:t>
                </a:r>
                <a:r>
                  <a:rPr lang="en-US" altLang="en-US" sz="4800" dirty="0">
                    <a:solidFill>
                      <a:schemeClr val="tx1"/>
                    </a:solidFill>
                    <a:latin typeface="Times New Roman" pitchFamily="18" charset="0"/>
                    <a:cs typeface="Times New Roman" pitchFamily="18" charset="0"/>
                  </a:rPr>
                  <a:t>Quy </a:t>
                </a:r>
                <a:r>
                  <a:rPr lang="en-US" altLang="en-US" sz="4800" dirty="0" err="1">
                    <a:solidFill>
                      <a:schemeClr val="tx1"/>
                    </a:solidFill>
                    <a:latin typeface="Times New Roman" pitchFamily="18" charset="0"/>
                    <a:cs typeface="Times New Roman" pitchFamily="18" charset="0"/>
                  </a:rPr>
                  <a:t>đồng</a:t>
                </a:r>
                <a:r>
                  <a:rPr lang="en-US" altLang="en-US" sz="4800" dirty="0">
                    <a:solidFill>
                      <a:schemeClr val="tx1"/>
                    </a:solidFill>
                    <a:latin typeface="Times New Roman" pitchFamily="18" charset="0"/>
                    <a:cs typeface="Times New Roman" pitchFamily="18" charset="0"/>
                  </a:rPr>
                  <a:t> </a:t>
                </a:r>
                <a:r>
                  <a:rPr lang="en-US" altLang="en-US" sz="4800" dirty="0" err="1">
                    <a:solidFill>
                      <a:schemeClr val="tx1"/>
                    </a:solidFill>
                    <a:latin typeface="Times New Roman" pitchFamily="18" charset="0"/>
                    <a:cs typeface="Times New Roman" pitchFamily="18" charset="0"/>
                  </a:rPr>
                  <a:t>mẫu</a:t>
                </a:r>
                <a:r>
                  <a:rPr lang="en-US" altLang="en-US" sz="4800" dirty="0">
                    <a:solidFill>
                      <a:schemeClr val="tx1"/>
                    </a:solidFill>
                    <a:latin typeface="Times New Roman" pitchFamily="18" charset="0"/>
                    <a:cs typeface="Times New Roman" pitchFamily="18" charset="0"/>
                  </a:rPr>
                  <a:t> </a:t>
                </a:r>
                <a:r>
                  <a:rPr lang="en-US" altLang="en-US" sz="4800" dirty="0" err="1">
                    <a:solidFill>
                      <a:schemeClr val="tx1"/>
                    </a:solidFill>
                    <a:latin typeface="Times New Roman" pitchFamily="18" charset="0"/>
                    <a:cs typeface="Times New Roman" pitchFamily="18" charset="0"/>
                  </a:rPr>
                  <a:t>hai</a:t>
                </a:r>
                <a:r>
                  <a:rPr lang="en-US" altLang="en-US" sz="4800" dirty="0">
                    <a:solidFill>
                      <a:schemeClr val="tx1"/>
                    </a:solidFill>
                    <a:latin typeface="Times New Roman" pitchFamily="18" charset="0"/>
                    <a:cs typeface="Times New Roman" pitchFamily="18" charset="0"/>
                  </a:rPr>
                  <a:t> </a:t>
                </a:r>
                <a:r>
                  <a:rPr lang="en-US" altLang="en-US" sz="4800" dirty="0" err="1">
                    <a:solidFill>
                      <a:schemeClr val="tx1"/>
                    </a:solidFill>
                    <a:latin typeface="Times New Roman" pitchFamily="18" charset="0"/>
                    <a:cs typeface="Times New Roman" pitchFamily="18" charset="0"/>
                  </a:rPr>
                  <a:t>vế</a:t>
                </a:r>
                <a:r>
                  <a:rPr lang="en-US" altLang="en-US" sz="4800" dirty="0">
                    <a:solidFill>
                      <a:schemeClr val="tx1"/>
                    </a:solidFill>
                    <a:latin typeface="Times New Roman" pitchFamily="18" charset="0"/>
                    <a:cs typeface="Times New Roman" pitchFamily="18" charset="0"/>
                  </a:rPr>
                  <a:t> </a:t>
                </a:r>
                <a:r>
                  <a:rPr lang="en-US" altLang="en-US" sz="4800" dirty="0" err="1">
                    <a:solidFill>
                      <a:schemeClr val="tx1"/>
                    </a:solidFill>
                    <a:latin typeface="Times New Roman" pitchFamily="18" charset="0"/>
                    <a:cs typeface="Times New Roman" pitchFamily="18" charset="0"/>
                  </a:rPr>
                  <a:t>của</a:t>
                </a:r>
                <a:r>
                  <a:rPr lang="en-US" altLang="en-US" sz="4800" dirty="0">
                    <a:solidFill>
                      <a:srgbClr val="FF0000"/>
                    </a:solidFill>
                    <a:latin typeface="Times New Roman" pitchFamily="18" charset="0"/>
                    <a:cs typeface="Times New Roman" pitchFamily="18" charset="0"/>
                  </a:rPr>
                  <a:t> </a:t>
                </a:r>
                <a:r>
                  <a:rPr lang="en-US" altLang="en-US" sz="4800" dirty="0" err="1">
                    <a:solidFill>
                      <a:schemeClr val="tx1"/>
                    </a:solidFill>
                    <a:latin typeface="Times New Roman" panose="02020603050405020304" pitchFamily="18" charset="0"/>
                    <a:cs typeface="Times New Roman" panose="02020603050405020304" pitchFamily="18" charset="0"/>
                  </a:rPr>
                  <a:t>phương</a:t>
                </a:r>
                <a:r>
                  <a:rPr lang="en-US" altLang="en-US" sz="4800" dirty="0">
                    <a:solidFill>
                      <a:schemeClr val="tx1"/>
                    </a:solidFill>
                    <a:latin typeface="Times New Roman" panose="02020603050405020304" pitchFamily="18" charset="0"/>
                    <a:cs typeface="Times New Roman" panose="02020603050405020304" pitchFamily="18" charset="0"/>
                  </a:rPr>
                  <a:t> </a:t>
                </a:r>
                <a:r>
                  <a:rPr lang="en-US" altLang="en-US" sz="4800" dirty="0" err="1">
                    <a:solidFill>
                      <a:schemeClr val="tx1"/>
                    </a:solidFill>
                    <a:latin typeface="Times New Roman" panose="02020603050405020304" pitchFamily="18" charset="0"/>
                    <a:cs typeface="Times New Roman" panose="02020603050405020304" pitchFamily="18" charset="0"/>
                  </a:rPr>
                  <a:t>trình</a:t>
                </a:r>
                <a:r>
                  <a:rPr lang="en-US" altLang="en-US" sz="4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4800" i="1">
                            <a:solidFill>
                              <a:schemeClr val="tx1"/>
                            </a:solidFill>
                            <a:latin typeface="Cambria Math" panose="02040503050406030204" pitchFamily="18" charset="0"/>
                          </a:rPr>
                        </m:ctrlPr>
                      </m:fPr>
                      <m:num>
                        <m:r>
                          <a:rPr lang="en-US" sz="4800" i="1">
                            <a:solidFill>
                              <a:schemeClr val="tx1"/>
                            </a:solidFill>
                            <a:latin typeface="Cambria Math"/>
                          </a:rPr>
                          <m:t>1</m:t>
                        </m:r>
                      </m:num>
                      <m:den>
                        <m:r>
                          <a:rPr lang="en-US" sz="4800" i="1">
                            <a:solidFill>
                              <a:schemeClr val="tx1"/>
                            </a:solidFill>
                            <a:latin typeface="Cambria Math"/>
                          </a:rPr>
                          <m:t>3</m:t>
                        </m:r>
                      </m:den>
                    </m:f>
                    <m:d>
                      <m:dPr>
                        <m:ctrlPr>
                          <a:rPr lang="en-US" sz="4800" i="1">
                            <a:solidFill>
                              <a:schemeClr val="tx1"/>
                            </a:solidFill>
                            <a:latin typeface="Cambria Math" panose="02040503050406030204" pitchFamily="18" charset="0"/>
                          </a:rPr>
                        </m:ctrlPr>
                      </m:dPr>
                      <m:e>
                        <m:r>
                          <a:rPr lang="en-US" sz="4800" i="1">
                            <a:solidFill>
                              <a:schemeClr val="tx1"/>
                            </a:solidFill>
                            <a:latin typeface="Cambria Math"/>
                          </a:rPr>
                          <m:t>𝑥</m:t>
                        </m:r>
                        <m:r>
                          <a:rPr lang="en-US" sz="4800" i="1">
                            <a:solidFill>
                              <a:schemeClr val="tx1"/>
                            </a:solidFill>
                            <a:latin typeface="Cambria Math"/>
                          </a:rPr>
                          <m:t>−2</m:t>
                        </m:r>
                      </m:e>
                    </m:d>
                    <m:r>
                      <a:rPr lang="en-US" sz="4800" i="1">
                        <a:solidFill>
                          <a:schemeClr val="tx1"/>
                        </a:solidFill>
                        <a:latin typeface="Cambria Math"/>
                      </a:rPr>
                      <m:t>=</m:t>
                    </m:r>
                    <m:f>
                      <m:fPr>
                        <m:ctrlPr>
                          <a:rPr lang="en-US" sz="4800" i="1">
                            <a:solidFill>
                              <a:schemeClr val="tx1"/>
                            </a:solidFill>
                            <a:latin typeface="Cambria Math" panose="02040503050406030204" pitchFamily="18" charset="0"/>
                          </a:rPr>
                        </m:ctrlPr>
                      </m:fPr>
                      <m:num>
                        <m:r>
                          <a:rPr lang="en-US" sz="4800" i="1">
                            <a:solidFill>
                              <a:schemeClr val="tx1"/>
                            </a:solidFill>
                            <a:latin typeface="Cambria Math"/>
                          </a:rPr>
                          <m:t>1</m:t>
                        </m:r>
                      </m:num>
                      <m:den>
                        <m:r>
                          <a:rPr lang="en-US" sz="4800" i="1">
                            <a:solidFill>
                              <a:schemeClr val="tx1"/>
                            </a:solidFill>
                            <a:latin typeface="Cambria Math"/>
                          </a:rPr>
                          <m:t>5</m:t>
                        </m:r>
                      </m:den>
                    </m:f>
                    <m:d>
                      <m:dPr>
                        <m:ctrlPr>
                          <a:rPr lang="en-US" sz="4800" i="1">
                            <a:solidFill>
                              <a:schemeClr val="tx1"/>
                            </a:solidFill>
                            <a:latin typeface="Cambria Math" panose="02040503050406030204" pitchFamily="18" charset="0"/>
                          </a:rPr>
                        </m:ctrlPr>
                      </m:dPr>
                      <m:e>
                        <m:r>
                          <a:rPr lang="en-US" sz="4800" i="1">
                            <a:solidFill>
                              <a:schemeClr val="tx1"/>
                            </a:solidFill>
                            <a:latin typeface="Cambria Math"/>
                          </a:rPr>
                          <m:t>1−</m:t>
                        </m:r>
                        <m:r>
                          <a:rPr lang="en-US" sz="4800" i="1">
                            <a:solidFill>
                              <a:schemeClr val="tx1"/>
                            </a:solidFill>
                            <a:latin typeface="Cambria Math"/>
                          </a:rPr>
                          <m:t>𝑥</m:t>
                        </m:r>
                      </m:e>
                    </m:d>
                    <m:r>
                      <a:rPr lang="en-US" sz="4800">
                        <a:solidFill>
                          <a:schemeClr val="tx1"/>
                        </a:solidFill>
                        <a:latin typeface="Cambria Math"/>
                      </a:rPr>
                      <m:t> </m:t>
                    </m:r>
                  </m:oMath>
                </a14:m>
                <a:r>
                  <a:rPr lang="en-US" sz="4800" dirty="0">
                    <a:solidFill>
                      <a:schemeClr val="tx1"/>
                    </a:solidFill>
                    <a:latin typeface="Times New Roman" pitchFamily="18" charset="0"/>
                    <a:cs typeface="Times New Roman" pitchFamily="18" charset="0"/>
                  </a:rPr>
                  <a:t>ta </a:t>
                </a:r>
                <a:r>
                  <a:rPr lang="en-US" sz="4800" dirty="0" err="1">
                    <a:solidFill>
                      <a:schemeClr val="tx1"/>
                    </a:solidFill>
                    <a:latin typeface="Times New Roman" pitchFamily="18" charset="0"/>
                    <a:cs typeface="Times New Roman" pitchFamily="18" charset="0"/>
                  </a:rPr>
                  <a:t>được</a:t>
                </a:r>
                <a:r>
                  <a:rPr lang="en-US" sz="4800" dirty="0">
                    <a:solidFill>
                      <a:schemeClr val="tx1"/>
                    </a:solidFill>
                    <a:latin typeface="Times New Roman" pitchFamily="18" charset="0"/>
                    <a:cs typeface="Times New Roman" pitchFamily="18" charset="0"/>
                  </a:rPr>
                  <a:t> </a:t>
                </a:r>
                <a:r>
                  <a:rPr lang="en-US" sz="4800" dirty="0" err="1">
                    <a:solidFill>
                      <a:schemeClr val="tx1"/>
                    </a:solidFill>
                    <a:latin typeface="Times New Roman" pitchFamily="18" charset="0"/>
                    <a:cs typeface="Times New Roman" pitchFamily="18" charset="0"/>
                  </a:rPr>
                  <a:t>mẫu</a:t>
                </a:r>
                <a:r>
                  <a:rPr lang="en-US" sz="4800" dirty="0">
                    <a:solidFill>
                      <a:schemeClr val="tx1"/>
                    </a:solidFill>
                    <a:latin typeface="Times New Roman" pitchFamily="18" charset="0"/>
                    <a:cs typeface="Times New Roman" pitchFamily="18" charset="0"/>
                  </a:rPr>
                  <a:t> </a:t>
                </a:r>
                <a:r>
                  <a:rPr lang="en-US" sz="4800" dirty="0" err="1">
                    <a:solidFill>
                      <a:schemeClr val="tx1"/>
                    </a:solidFill>
                    <a:latin typeface="Times New Roman" pitchFamily="18" charset="0"/>
                    <a:cs typeface="Times New Roman" pitchFamily="18" charset="0"/>
                  </a:rPr>
                  <a:t>chung</a:t>
                </a:r>
                <a:r>
                  <a:rPr lang="en-US" sz="4800" dirty="0">
                    <a:solidFill>
                      <a:schemeClr val="tx1"/>
                    </a:solidFill>
                    <a:latin typeface="Times New Roman" pitchFamily="18" charset="0"/>
                    <a:cs typeface="Times New Roman" pitchFamily="18" charset="0"/>
                  </a:rPr>
                  <a:t> </a:t>
                </a:r>
                <a:r>
                  <a:rPr lang="en-US" sz="4800" dirty="0" err="1">
                    <a:solidFill>
                      <a:schemeClr val="tx1"/>
                    </a:solidFill>
                    <a:latin typeface="Times New Roman" pitchFamily="18" charset="0"/>
                    <a:cs typeface="Times New Roman" pitchFamily="18" charset="0"/>
                  </a:rPr>
                  <a:t>là</a:t>
                </a:r>
                <a:r>
                  <a:rPr lang="en-US" sz="4800" dirty="0">
                    <a:solidFill>
                      <a:schemeClr val="tx1"/>
                    </a:solidFill>
                    <a:latin typeface="Times New Roman" pitchFamily="18" charset="0"/>
                    <a:cs typeface="Times New Roman" pitchFamily="18" charset="0"/>
                  </a:rPr>
                  <a:t>:</a:t>
                </a:r>
              </a:p>
            </p:txBody>
          </p:sp>
        </mc:Choice>
        <mc:Fallback xmlns="">
          <p:sp>
            <p:nvSpPr>
              <p:cNvPr id="27" name="Rectangle: Folded Corner 26">
                <a:extLst>
                  <a:ext uri="{FF2B5EF4-FFF2-40B4-BE49-F238E27FC236}">
                    <a16:creationId xmlns:a16="http://schemas.microsoft.com/office/drawing/2014/main" id="{A468FF43-48BE-45C8-AE0E-72371E21D00D}"/>
                  </a:ext>
                </a:extLst>
              </p:cNvPr>
              <p:cNvSpPr>
                <a:spLocks noRot="1" noChangeAspect="1" noMove="1" noResize="1" noEditPoints="1" noAdjustHandles="1" noChangeArrowheads="1" noChangeShapeType="1" noTextEdit="1"/>
              </p:cNvSpPr>
              <p:nvPr/>
            </p:nvSpPr>
            <p:spPr>
              <a:xfrm>
                <a:off x="2658139" y="413658"/>
                <a:ext cx="11289860" cy="2590800"/>
              </a:xfrm>
              <a:prstGeom prst="foldedCorner">
                <a:avLst/>
              </a:prstGeom>
              <a:blipFill>
                <a:blip r:embed="rId10"/>
                <a:stretch>
                  <a:fillRect l="-2430" t="-13647" b="-4235"/>
                </a:stretch>
              </a:blipFill>
              <a:ln>
                <a:noFill/>
              </a:ln>
            </p:spPr>
            <p:txBody>
              <a:bodyPr/>
              <a:lstStyle/>
              <a:p>
                <a:r>
                  <a:rPr lang="en-US">
                    <a:noFill/>
                  </a:rPr>
                  <a:t> </a:t>
                </a:r>
              </a:p>
            </p:txBody>
          </p:sp>
        </mc:Fallback>
      </mc:AlternateContent>
      <p:sp>
        <p:nvSpPr>
          <p:cNvPr id="33" name="Rectangle 32">
            <a:extLst>
              <a:ext uri="{FF2B5EF4-FFF2-40B4-BE49-F238E27FC236}">
                <a16:creationId xmlns:a16="http://schemas.microsoft.com/office/drawing/2014/main" id="{8A1AF95E-ACBD-46E9-8F43-1F6D65A0D221}"/>
              </a:ext>
            </a:extLst>
          </p:cNvPr>
          <p:cNvSpPr/>
          <p:nvPr/>
        </p:nvSpPr>
        <p:spPr>
          <a:xfrm rot="5600923">
            <a:off x="5014055" y="7538228"/>
            <a:ext cx="3657495" cy="282351"/>
          </a:xfrm>
          <a:prstGeom prst="rect">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Arrow: Pentagon 30">
            <a:hlinkClick r:id="" action="ppaction://noaction"/>
            <a:extLst>
              <a:ext uri="{FF2B5EF4-FFF2-40B4-BE49-F238E27FC236}">
                <a16:creationId xmlns:a16="http://schemas.microsoft.com/office/drawing/2014/main" id="{AA693000-41B6-4481-BACC-F3E8F4F6DBBA}"/>
              </a:ext>
            </a:extLst>
          </p:cNvPr>
          <p:cNvSpPr/>
          <p:nvPr/>
        </p:nvSpPr>
        <p:spPr>
          <a:xfrm rot="586976" flipH="1">
            <a:off x="5437583" y="6103532"/>
            <a:ext cx="2599806" cy="1349271"/>
          </a:xfrm>
          <a:prstGeom prst="homePlate">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7021" y="8186201"/>
            <a:ext cx="1071563" cy="1528763"/>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815138" y="6291489"/>
            <a:ext cx="173708"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14002" y="7731183"/>
            <a:ext cx="1309565" cy="1913979"/>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86001" y="5958390"/>
            <a:ext cx="1309565" cy="1913979"/>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671514" y="5156570"/>
            <a:ext cx="875226" cy="115296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7413632" y="5497319"/>
            <a:ext cx="990182" cy="1264791"/>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453358" y="5892467"/>
            <a:ext cx="557213" cy="657225"/>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717806" y="5733053"/>
            <a:ext cx="803672" cy="1785938"/>
          </a:xfrm>
          <a:prstGeom prst="rect">
            <a:avLst/>
          </a:prstGeom>
        </p:spPr>
      </p:pic>
      <p:sp>
        <p:nvSpPr>
          <p:cNvPr id="18" name="AutoShape 36"/>
          <p:cNvSpPr>
            <a:spLocks noChangeArrowheads="1"/>
          </p:cNvSpPr>
          <p:nvPr/>
        </p:nvSpPr>
        <p:spPr bwMode="auto">
          <a:xfrm>
            <a:off x="2543175" y="7381875"/>
            <a:ext cx="4800600" cy="1190625"/>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3600" b="1" dirty="0">
                <a:solidFill>
                  <a:schemeClr val="bg1"/>
                </a:solidFill>
                <a:latin typeface="Times New Roman" panose="02020603050405020304" pitchFamily="18" charset="0"/>
                <a:cs typeface="Times New Roman" panose="02020603050405020304" pitchFamily="18" charset="0"/>
              </a:rPr>
              <a:t>A</a:t>
            </a:r>
            <a:r>
              <a:rPr lang="en-US" altLang="en-US" sz="3600" b="1">
                <a:solidFill>
                  <a:schemeClr val="bg1"/>
                </a:solidFill>
                <a:latin typeface="Times New Roman" panose="02020603050405020304" pitchFamily="18" charset="0"/>
                <a:cs typeface="Times New Roman" panose="02020603050405020304" pitchFamily="18" charset="0"/>
              </a:rPr>
              <a:t>.  6 </a:t>
            </a:r>
            <a:endParaRPr lang="en-US" altLang="en-US" sz="3600" b="1" dirty="0">
              <a:solidFill>
                <a:schemeClr val="bg1"/>
              </a:solidFill>
              <a:latin typeface="Times New Roman" panose="02020603050405020304" pitchFamily="18" charset="0"/>
              <a:cs typeface="Times New Roman" panose="02020603050405020304" pitchFamily="18" charset="0"/>
            </a:endParaRPr>
          </a:p>
        </p:txBody>
      </p:sp>
      <p:sp>
        <p:nvSpPr>
          <p:cNvPr id="19" name="AutoShape 36"/>
          <p:cNvSpPr>
            <a:spLocks noChangeArrowheads="1"/>
          </p:cNvSpPr>
          <p:nvPr/>
        </p:nvSpPr>
        <p:spPr bwMode="auto">
          <a:xfrm>
            <a:off x="2543175" y="8982075"/>
            <a:ext cx="4800600" cy="1190625"/>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3600" b="1" dirty="0">
                <a:solidFill>
                  <a:schemeClr val="bg1"/>
                </a:solidFill>
                <a:latin typeface="Times New Roman" panose="02020603050405020304" pitchFamily="18" charset="0"/>
                <a:cs typeface="Times New Roman" panose="02020603050405020304" pitchFamily="18" charset="0"/>
              </a:rPr>
              <a:t>C</a:t>
            </a:r>
            <a:r>
              <a:rPr lang="en-US" altLang="en-US" sz="3600" b="1">
                <a:solidFill>
                  <a:schemeClr val="bg1"/>
                </a:solidFill>
                <a:latin typeface="Times New Roman" panose="02020603050405020304" pitchFamily="18" charset="0"/>
                <a:cs typeface="Times New Roman" panose="02020603050405020304" pitchFamily="18" charset="0"/>
              </a:rPr>
              <a:t>.  10</a:t>
            </a:r>
            <a:endParaRPr lang="en-US" altLang="en-US" sz="3600" b="1" dirty="0">
              <a:solidFill>
                <a:schemeClr val="bg1"/>
              </a:solidFill>
              <a:latin typeface="Times New Roman" panose="02020603050405020304" pitchFamily="18" charset="0"/>
              <a:cs typeface="Times New Roman" panose="02020603050405020304" pitchFamily="18" charset="0"/>
            </a:endParaRPr>
          </a:p>
        </p:txBody>
      </p:sp>
      <p:sp>
        <p:nvSpPr>
          <p:cNvPr id="20" name="AutoShape 36"/>
          <p:cNvSpPr>
            <a:spLocks noChangeArrowheads="1"/>
          </p:cNvSpPr>
          <p:nvPr/>
        </p:nvSpPr>
        <p:spPr bwMode="auto">
          <a:xfrm>
            <a:off x="7593807" y="7408070"/>
            <a:ext cx="4800600" cy="1190625"/>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en-US" altLang="en-US" sz="3600" b="1" dirty="0">
                <a:solidFill>
                  <a:schemeClr val="bg1"/>
                </a:solidFill>
                <a:latin typeface="Times New Roman" panose="02020603050405020304" pitchFamily="18" charset="0"/>
                <a:cs typeface="Times New Roman" panose="02020603050405020304" pitchFamily="18" charset="0"/>
              </a:rPr>
              <a:t>B.  15 </a:t>
            </a:r>
          </a:p>
        </p:txBody>
      </p:sp>
      <p:sp>
        <p:nvSpPr>
          <p:cNvPr id="21" name="AutoShape 36"/>
          <p:cNvSpPr>
            <a:spLocks noChangeArrowheads="1"/>
          </p:cNvSpPr>
          <p:nvPr/>
        </p:nvSpPr>
        <p:spPr bwMode="auto">
          <a:xfrm>
            <a:off x="7570590" y="9029700"/>
            <a:ext cx="4800600" cy="1190625"/>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3600" b="1" dirty="0">
                <a:solidFill>
                  <a:schemeClr val="bg1"/>
                </a:solidFill>
                <a:latin typeface="Times New Roman" panose="02020603050405020304" pitchFamily="18" charset="0"/>
                <a:cs typeface="Times New Roman" panose="02020603050405020304" pitchFamily="18" charset="0"/>
              </a:rPr>
              <a:t>D.  20</a:t>
            </a:r>
          </a:p>
        </p:txBody>
      </p:sp>
      <p:pic>
        <p:nvPicPr>
          <p:cNvPr id="26" name="Picture 2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399360" y="3004459"/>
            <a:ext cx="3489387" cy="3911021"/>
          </a:xfrm>
          <a:prstGeom prst="rect">
            <a:avLst/>
          </a:prstGeom>
        </p:spPr>
      </p:pic>
      <p:pic>
        <p:nvPicPr>
          <p:cNvPr id="29" name="Picture 2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330666" y="3422086"/>
            <a:ext cx="3293048" cy="3293048"/>
          </a:xfrm>
          <a:prstGeom prst="rect">
            <a:avLst/>
          </a:prstGeom>
        </p:spPr>
      </p:pic>
      <p:pic>
        <p:nvPicPr>
          <p:cNvPr id="30" name="Picture 2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416217" y="3438440"/>
            <a:ext cx="3293048" cy="3293048"/>
          </a:xfrm>
          <a:prstGeom prst="rect">
            <a:avLst/>
          </a:prstGeom>
        </p:spPr>
      </p:pic>
      <p:pic>
        <p:nvPicPr>
          <p:cNvPr id="32" name="Picture 3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418916" y="3460601"/>
            <a:ext cx="3293048" cy="3293048"/>
          </a:xfrm>
          <a:prstGeom prst="rect">
            <a:avLst/>
          </a:prstGeom>
        </p:spPr>
      </p:pic>
    </p:spTree>
    <p:extLst>
      <p:ext uri="{BB962C8B-B14F-4D97-AF65-F5344CB8AC3E}">
        <p14:creationId xmlns:p14="http://schemas.microsoft.com/office/powerpoint/2010/main" val="1150568282"/>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2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4"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20"/>
                                        </p:tgtEl>
                                        <p:attrNameLst>
                                          <p:attrName>fillcolor</p:attrName>
                                        </p:attrNameLst>
                                      </p:cBhvr>
                                      <p:to>
                                        <a:srgbClr val="77E23C"/>
                                      </p:to>
                                    </p:animClr>
                                    <p:set>
                                      <p:cBhvr>
                                        <p:cTn id="37" dur="500" fill="hold"/>
                                        <p:tgtEl>
                                          <p:spTgt spid="20"/>
                                        </p:tgtEl>
                                        <p:attrNameLst>
                                          <p:attrName>fill.type</p:attrName>
                                        </p:attrNameLst>
                                      </p:cBhvr>
                                      <p:to>
                                        <p:strVal val="solid"/>
                                      </p:to>
                                    </p:set>
                                    <p:set>
                                      <p:cBhvr>
                                        <p:cTn id="38" dur="500" fill="hold"/>
                                        <p:tgtEl>
                                          <p:spTgt spid="20"/>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5" name="VCNV_ô_chữ_được_mở.wav"/>
                                        </p:tgtEl>
                                      </p:cMediaNode>
                                    </p:audio>
                                  </p:sub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9"/>
                                        </p:tgtEl>
                                        <p:attrNameLst>
                                          <p:attrName>fillcolor</p:attrName>
                                        </p:attrNameLst>
                                      </p:cBhvr>
                                      <p:to>
                                        <a:srgbClr val="FC4122"/>
                                      </p:to>
                                    </p:animClr>
                                    <p:set>
                                      <p:cBhvr>
                                        <p:cTn id="46" dur="500" fill="hold"/>
                                        <p:tgtEl>
                                          <p:spTgt spid="19"/>
                                        </p:tgtEl>
                                        <p:attrNameLst>
                                          <p:attrName>fill.type</p:attrName>
                                        </p:attrNameLst>
                                      </p:cBhvr>
                                      <p:to>
                                        <p:strVal val="solid"/>
                                      </p:to>
                                    </p:set>
                                    <p:set>
                                      <p:cBhvr>
                                        <p:cTn id="47" dur="500" fill="hold"/>
                                        <p:tgtEl>
                                          <p:spTgt spid="19"/>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6" name="TT_sai.wav"/>
                                        </p:tgtEl>
                                      </p:cMediaNode>
                                    </p:audio>
                                  </p:subTnLst>
                                </p:cTn>
                              </p:par>
                              <p:par>
                                <p:cTn id="48" presetID="1" presetClass="entr" presetSubtype="0"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21"/>
                                        </p:tgtEl>
                                        <p:attrNameLst>
                                          <p:attrName>fillcolor</p:attrName>
                                        </p:attrNameLst>
                                      </p:cBhvr>
                                      <p:to>
                                        <a:srgbClr val="FC4122"/>
                                      </p:to>
                                    </p:animClr>
                                    <p:set>
                                      <p:cBhvr>
                                        <p:cTn id="55" dur="500" fill="hold"/>
                                        <p:tgtEl>
                                          <p:spTgt spid="21"/>
                                        </p:tgtEl>
                                        <p:attrNameLst>
                                          <p:attrName>fill.type</p:attrName>
                                        </p:attrNameLst>
                                      </p:cBhvr>
                                      <p:to>
                                        <p:strVal val="solid"/>
                                      </p:to>
                                    </p:set>
                                    <p:set>
                                      <p:cBhvr>
                                        <p:cTn id="56" dur="500" fill="hold"/>
                                        <p:tgtEl>
                                          <p:spTgt spid="21"/>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6" name="TT_sai.wav"/>
                                        </p:tgtEl>
                                      </p:cMediaNode>
                                    </p:audio>
                                  </p:subTnLst>
                                </p:cTn>
                              </p:par>
                              <p:par>
                                <p:cTn id="57" presetID="1"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18"/>
                                        </p:tgtEl>
                                        <p:attrNameLst>
                                          <p:attrName>fillcolor</p:attrName>
                                        </p:attrNameLst>
                                      </p:cBhvr>
                                      <p:to>
                                        <a:srgbClr val="FC4122"/>
                                      </p:to>
                                    </p:animClr>
                                    <p:set>
                                      <p:cBhvr>
                                        <p:cTn id="64" dur="500" fill="hold"/>
                                        <p:tgtEl>
                                          <p:spTgt spid="18"/>
                                        </p:tgtEl>
                                        <p:attrNameLst>
                                          <p:attrName>fill.type</p:attrName>
                                        </p:attrNameLst>
                                      </p:cBhvr>
                                      <p:to>
                                        <p:strVal val="solid"/>
                                      </p:to>
                                    </p:set>
                                    <p:set>
                                      <p:cBhvr>
                                        <p:cTn id="65" dur="500" fill="hold"/>
                                        <p:tgtEl>
                                          <p:spTgt spid="18"/>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6" name="TT_sai.wav"/>
                                        </p:tgtEl>
                                      </p:cMediaNode>
                                    </p:audio>
                                  </p:subTnLst>
                                </p:cTn>
                              </p:par>
                              <p:par>
                                <p:cTn id="66" presetID="1" presetClass="entr" presetSubtype="0"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29"/>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73" restart="whenNotActive" fill="hold" evtFilter="cancelBubble" nodeType="interactiveSeq">
                <p:stCondLst>
                  <p:cond evt="onClick" delay="0">
                    <p:tgtEl>
                      <p:spTgt spid="30"/>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78" restart="whenNotActive" fill="hold" evtFilter="cancelBubble" nodeType="interactiveSeq">
                <p:stCondLst>
                  <p:cond evt="onClick" delay="0">
                    <p:tgtEl>
                      <p:spTgt spid="32"/>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9" grpId="0" animBg="1"/>
      <p:bldP spid="9" grpId="1"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4"/>
          <p:cNvGrpSpPr/>
          <p:nvPr/>
        </p:nvGrpSpPr>
        <p:grpSpPr>
          <a:xfrm>
            <a:off x="-1524000" y="9486900"/>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mc:AlternateContent xmlns:mc="http://schemas.openxmlformats.org/markup-compatibility/2006" xmlns:a14="http://schemas.microsoft.com/office/drawing/2010/main">
        <mc:Choice Requires="a14">
          <p:sp>
            <p:nvSpPr>
              <p:cNvPr id="18" name="Rectangle 17"/>
              <p:cNvSpPr/>
              <p:nvPr/>
            </p:nvSpPr>
            <p:spPr>
              <a:xfrm>
                <a:off x="5143315" y="190500"/>
                <a:ext cx="10058400" cy="8284063"/>
              </a:xfrm>
              <a:prstGeom prst="rect">
                <a:avLst/>
              </a:prstGeom>
            </p:spPr>
            <p:txBody>
              <a:bodyPr wrap="square">
                <a:spAutoFit/>
              </a:bodyPr>
              <a:lstStyle/>
              <a:p>
                <a:pPr marL="571500" lvl="0" indent="-571500" algn="just">
                  <a:lnSpc>
                    <a:spcPct val="150000"/>
                  </a:lnSpc>
                  <a:buFont typeface="Wingdings" panose="05000000000000000000" pitchFamily="2" charset="2"/>
                  <a:buChar char="q"/>
                </a:pPr>
                <a:r>
                  <a:rPr lang="vi-VN" sz="3800" b="1" dirty="0">
                    <a:solidFill>
                      <a:srgbClr val="C00000"/>
                    </a:solidFill>
                    <a:ea typeface="Dotum" panose="020B0600000101010101" pitchFamily="34" charset="-127"/>
                    <a:cs typeface="Arial" panose="020B0604020202020204" pitchFamily="34" charset="0"/>
                  </a:rPr>
                  <a:t>Cách giải phương trình bậc nhất một ẩn</a:t>
                </a:r>
                <a:endParaRPr lang="en-US" sz="3800" b="1" dirty="0">
                  <a:solidFill>
                    <a:srgbClr val="C00000"/>
                  </a:solidFill>
                  <a:ea typeface="Dotum" panose="020B0600000101010101" pitchFamily="34" charset="-127"/>
                  <a:cs typeface="Arial" panose="020B0604020202020204" pitchFamily="34" charset="0"/>
                </a:endParaRPr>
              </a:p>
              <a:p>
                <a:pPr algn="just">
                  <a:lnSpc>
                    <a:spcPct val="150000"/>
                  </a:lnSpc>
                </a:pPr>
                <a:r>
                  <a:rPr lang="en-US" sz="3800" dirty="0">
                    <a:latin typeface="Arial" panose="020B0604020202020204" pitchFamily="34" charset="0"/>
                    <a:ea typeface="Dotum" panose="020B0600000101010101" pitchFamily="34" charset="-127"/>
                    <a:cs typeface="Arial" panose="020B0604020202020204" pitchFamily="34" charset="0"/>
                  </a:rPr>
                  <a:t>Phương trình bậc nhất </a:t>
                </a:r>
                <a14:m>
                  <m:oMath xmlns:m="http://schemas.openxmlformats.org/officeDocument/2006/math">
                    <m:r>
                      <a:rPr lang="en-US" sz="3800" i="1">
                        <a:effectLst/>
                        <a:latin typeface="Cambria Math" panose="02040503050406030204" pitchFamily="18" charset="0"/>
                        <a:ea typeface="Dotum" panose="020B0600000101010101" pitchFamily="34" charset="-127"/>
                        <a:cs typeface="Times New Roman" panose="02020603050405020304" pitchFamily="18" charset="0"/>
                      </a:rPr>
                      <m:t>𝑎𝑥</m:t>
                    </m:r>
                    <m:r>
                      <a:rPr lang="en-US" sz="3800" i="1">
                        <a:effectLst/>
                        <a:latin typeface="Cambria Math" panose="02040503050406030204" pitchFamily="18" charset="0"/>
                        <a:ea typeface="Dotum" panose="020B0600000101010101" pitchFamily="34" charset="-127"/>
                        <a:cs typeface="Times New Roman" panose="02020603050405020304" pitchFamily="18" charset="0"/>
                      </a:rPr>
                      <m:t>+</m:t>
                    </m:r>
                    <m:r>
                      <a:rPr lang="en-US" sz="3800" i="1">
                        <a:effectLst/>
                        <a:latin typeface="Cambria Math" panose="02040503050406030204" pitchFamily="18" charset="0"/>
                        <a:ea typeface="Dotum" panose="020B0600000101010101" pitchFamily="34" charset="-127"/>
                        <a:cs typeface="Times New Roman" panose="02020603050405020304" pitchFamily="18" charset="0"/>
                      </a:rPr>
                      <m:t>𝑏</m:t>
                    </m:r>
                    <m:r>
                      <a:rPr lang="en-US" sz="3800" i="1">
                        <a:effectLst/>
                        <a:latin typeface="Cambria Math" panose="02040503050406030204" pitchFamily="18" charset="0"/>
                        <a:ea typeface="Dotum" panose="020B0600000101010101" pitchFamily="34" charset="-127"/>
                        <a:cs typeface="Times New Roman" panose="02020603050405020304" pitchFamily="18" charset="0"/>
                      </a:rPr>
                      <m:t>=0 (</m:t>
                    </m:r>
                    <m:r>
                      <a:rPr lang="en-US" sz="3800" i="1">
                        <a:effectLst/>
                        <a:latin typeface="Cambria Math" panose="02040503050406030204" pitchFamily="18" charset="0"/>
                        <a:ea typeface="Dotum" panose="020B0600000101010101" pitchFamily="34" charset="-127"/>
                        <a:cs typeface="Times New Roman" panose="02020603050405020304" pitchFamily="18" charset="0"/>
                      </a:rPr>
                      <m:t>𝑎</m:t>
                    </m:r>
                    <m:r>
                      <a:rPr lang="en-US" sz="38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en-US" sz="3800" dirty="0">
                    <a:effectLst/>
                    <a:latin typeface="Arial" panose="020B0604020202020204" pitchFamily="34" charset="0"/>
                    <a:ea typeface="Dotum" panose="020B0600000101010101" pitchFamily="34" charset="-127"/>
                    <a:cs typeface="Arial" panose="020B0604020202020204" pitchFamily="34" charset="0"/>
                  </a:rPr>
                  <a:t> được giải như sau:</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 xmlns:m="http://schemas.openxmlformats.org/officeDocument/2006/math">
                    <m:r>
                      <a:rPr lang="en-US" sz="3800" i="1">
                        <a:effectLst/>
                        <a:latin typeface="Cambria Math" panose="02040503050406030204" pitchFamily="18" charset="0"/>
                        <a:ea typeface="Dotum" panose="020B0600000101010101" pitchFamily="34" charset="-127"/>
                        <a:cs typeface="Times New Roman" panose="02020603050405020304" pitchFamily="18" charset="0"/>
                      </a:rPr>
                      <m:t>𝑎𝑥</m:t>
                    </m:r>
                    <m:r>
                      <a:rPr lang="en-US" sz="3800" i="1">
                        <a:effectLst/>
                        <a:latin typeface="Cambria Math" panose="02040503050406030204" pitchFamily="18" charset="0"/>
                        <a:ea typeface="Dotum" panose="020B0600000101010101" pitchFamily="34" charset="-127"/>
                        <a:cs typeface="Times New Roman" panose="02020603050405020304" pitchFamily="18" charset="0"/>
                      </a:rPr>
                      <m:t>+</m:t>
                    </m:r>
                    <m:r>
                      <a:rPr lang="en-US" sz="3800" i="1">
                        <a:effectLst/>
                        <a:latin typeface="Cambria Math" panose="02040503050406030204" pitchFamily="18" charset="0"/>
                        <a:ea typeface="Dotum" panose="020B0600000101010101" pitchFamily="34" charset="-127"/>
                        <a:cs typeface="Times New Roman" panose="02020603050405020304" pitchFamily="18" charset="0"/>
                      </a:rPr>
                      <m:t>𝑏</m:t>
                    </m:r>
                    <m:r>
                      <a:rPr lang="en-US" sz="38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en-US" sz="3800" dirty="0">
                    <a:effectLst/>
                    <a:latin typeface="Arial" panose="020B0604020202020204" pitchFamily="34" charset="0"/>
                    <a:ea typeface="Dotum" panose="020B0600000101010101" pitchFamily="34" charset="-127"/>
                    <a:cs typeface="Arial" panose="020B0604020202020204" pitchFamily="34" charset="0"/>
                  </a:rPr>
                  <a:t> </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 xmlns:m="http://schemas.openxmlformats.org/officeDocument/2006/math">
                    <m:r>
                      <a:rPr lang="en-US" sz="3800" i="1">
                        <a:effectLst/>
                        <a:latin typeface="Cambria Math" panose="02040503050406030204" pitchFamily="18" charset="0"/>
                        <a:ea typeface="Dotum" panose="020B0600000101010101" pitchFamily="34" charset="-127"/>
                        <a:cs typeface="Times New Roman" panose="02020603050405020304" pitchFamily="18" charset="0"/>
                      </a:rPr>
                      <m:t>𝑎𝑥</m:t>
                    </m:r>
                    <m:r>
                      <a:rPr lang="en-US" sz="3800" i="1">
                        <a:effectLst/>
                        <a:latin typeface="Cambria Math" panose="02040503050406030204" pitchFamily="18" charset="0"/>
                        <a:ea typeface="Dotum" panose="020B0600000101010101" pitchFamily="34" charset="-127"/>
                        <a:cs typeface="Times New Roman" panose="02020603050405020304" pitchFamily="18" charset="0"/>
                      </a:rPr>
                      <m:t>=−</m:t>
                    </m:r>
                    <m:r>
                      <a:rPr lang="en-US" sz="3800" i="1">
                        <a:effectLst/>
                        <a:latin typeface="Cambria Math" panose="02040503050406030204" pitchFamily="18" charset="0"/>
                        <a:ea typeface="Dotum" panose="020B0600000101010101" pitchFamily="34" charset="-127"/>
                        <a:cs typeface="Times New Roman" panose="02020603050405020304" pitchFamily="18" charset="0"/>
                      </a:rPr>
                      <m:t>𝑏</m:t>
                    </m:r>
                  </m:oMath>
                </a14:m>
                <a:r>
                  <a:rPr lang="en-US" sz="3800" dirty="0">
                    <a:effectLst/>
                    <a:latin typeface="Arial" panose="020B0604020202020204" pitchFamily="34" charset="0"/>
                    <a:ea typeface="Dotum" panose="020B0600000101010101" pitchFamily="34" charset="-127"/>
                    <a:cs typeface="Arial" panose="020B0604020202020204" pitchFamily="34" charset="0"/>
                  </a:rPr>
                  <a:t> </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Para xmlns:m="http://schemas.openxmlformats.org/officeDocument/2006/math">
                    <m:oMathParaPr>
                      <m:jc m:val="centerGroup"/>
                    </m:oMathParaPr>
                    <m:oMath xmlns:m="http://schemas.openxmlformats.org/officeDocument/2006/math">
                      <m:r>
                        <a:rPr lang="en-US" sz="3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3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800" i="1">
                              <a:effectLst/>
                              <a:latin typeface="Cambria Math" panose="02040503050406030204" pitchFamily="18" charset="0"/>
                              <a:ea typeface="Dotum" panose="020B0600000101010101" pitchFamily="34" charset="-127"/>
                              <a:cs typeface="Times New Roman" panose="02020603050405020304" pitchFamily="18" charset="0"/>
                            </a:rPr>
                            <m:t>𝑏</m:t>
                          </m:r>
                        </m:num>
                        <m:den>
                          <m:r>
                            <a:rPr lang="en-US" sz="3800" i="1">
                              <a:effectLst/>
                              <a:latin typeface="Cambria Math" panose="02040503050406030204" pitchFamily="18" charset="0"/>
                              <a:ea typeface="Dotum" panose="020B0600000101010101" pitchFamily="34" charset="-127"/>
                              <a:cs typeface="Times New Roman" panose="02020603050405020304" pitchFamily="18" charset="0"/>
                            </a:rPr>
                            <m:t>𝑎</m:t>
                          </m:r>
                        </m:den>
                      </m:f>
                    </m:oMath>
                  </m:oMathPara>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800" dirty="0">
                    <a:effectLst/>
                    <a:latin typeface="Arial" panose="020B0604020202020204" pitchFamily="34" charset="0"/>
                    <a:ea typeface="Dotum" panose="020B0600000101010101" pitchFamily="34" charset="-127"/>
                    <a:cs typeface="Arial" panose="020B0604020202020204" pitchFamily="34" charset="0"/>
                  </a:rPr>
                  <a:t>Phương trình bậc nhất </a:t>
                </a:r>
                <a14:m>
                  <m:oMath xmlns:m="http://schemas.openxmlformats.org/officeDocument/2006/math">
                    <m:r>
                      <a:rPr lang="en-US" sz="3800" i="1">
                        <a:effectLst/>
                        <a:latin typeface="Cambria Math" panose="02040503050406030204" pitchFamily="18" charset="0"/>
                        <a:ea typeface="Dotum" panose="020B0600000101010101" pitchFamily="34" charset="-127"/>
                        <a:cs typeface="Times New Roman" panose="02020603050405020304" pitchFamily="18" charset="0"/>
                      </a:rPr>
                      <m:t>𝑎𝑥</m:t>
                    </m:r>
                    <m:r>
                      <a:rPr lang="en-US" sz="3800" i="1">
                        <a:effectLst/>
                        <a:latin typeface="Cambria Math" panose="02040503050406030204" pitchFamily="18" charset="0"/>
                        <a:ea typeface="Dotum" panose="020B0600000101010101" pitchFamily="34" charset="-127"/>
                        <a:cs typeface="Times New Roman" panose="02020603050405020304" pitchFamily="18" charset="0"/>
                      </a:rPr>
                      <m:t>+</m:t>
                    </m:r>
                    <m:r>
                      <a:rPr lang="en-US" sz="3800" i="1">
                        <a:effectLst/>
                        <a:latin typeface="Cambria Math" panose="02040503050406030204" pitchFamily="18" charset="0"/>
                        <a:ea typeface="Dotum" panose="020B0600000101010101" pitchFamily="34" charset="-127"/>
                        <a:cs typeface="Times New Roman" panose="02020603050405020304" pitchFamily="18" charset="0"/>
                      </a:rPr>
                      <m:t>𝑏</m:t>
                    </m:r>
                    <m:r>
                      <a:rPr lang="en-US" sz="3800" i="1">
                        <a:effectLst/>
                        <a:latin typeface="Cambria Math" panose="02040503050406030204" pitchFamily="18" charset="0"/>
                        <a:ea typeface="Dotum" panose="020B0600000101010101" pitchFamily="34" charset="-127"/>
                        <a:cs typeface="Times New Roman" panose="02020603050405020304" pitchFamily="18" charset="0"/>
                      </a:rPr>
                      <m:t>=0 </m:t>
                    </m:r>
                    <m:d>
                      <m:d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3800" i="1">
                            <a:effectLst/>
                            <a:latin typeface="Cambria Math" panose="02040503050406030204" pitchFamily="18" charset="0"/>
                            <a:ea typeface="Dotum" panose="020B0600000101010101" pitchFamily="34" charset="-127"/>
                            <a:cs typeface="Times New Roman" panose="02020603050405020304" pitchFamily="18" charset="0"/>
                          </a:rPr>
                          <m:t>𝑎</m:t>
                        </m:r>
                        <m:r>
                          <a:rPr lang="en-US" sz="3800" i="1">
                            <a:effectLst/>
                            <a:latin typeface="Cambria Math" panose="02040503050406030204" pitchFamily="18" charset="0"/>
                            <a:ea typeface="Dotum" panose="020B0600000101010101" pitchFamily="34" charset="-127"/>
                            <a:cs typeface="Times New Roman" panose="02020603050405020304" pitchFamily="18" charset="0"/>
                          </a:rPr>
                          <m:t>≠0</m:t>
                        </m:r>
                      </m:e>
                    </m:d>
                  </m:oMath>
                </a14:m>
                <a:r>
                  <a:rPr lang="en-US" sz="3800" dirty="0">
                    <a:effectLst/>
                    <a:latin typeface="Arial" panose="020B0604020202020204" pitchFamily="34" charset="0"/>
                    <a:ea typeface="Dotum" panose="020B0600000101010101" pitchFamily="34" charset="-127"/>
                    <a:cs typeface="Arial" panose="020B0604020202020204" pitchFamily="34" charset="0"/>
                  </a:rPr>
                  <a:t> luôn có một nghiệm duy nhất </a:t>
                </a:r>
                <a14:m>
                  <m:oMath xmlns:m="http://schemas.openxmlformats.org/officeDocument/2006/math">
                    <m:r>
                      <a:rPr lang="en-US" sz="3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3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800" i="1">
                            <a:effectLst/>
                            <a:latin typeface="Cambria Math" panose="02040503050406030204" pitchFamily="18" charset="0"/>
                            <a:ea typeface="Dotum" panose="020B0600000101010101" pitchFamily="34" charset="-127"/>
                            <a:cs typeface="Times New Roman" panose="02020603050405020304" pitchFamily="18" charset="0"/>
                          </a:rPr>
                          <m:t>𝑏</m:t>
                        </m:r>
                      </m:num>
                      <m:den>
                        <m:r>
                          <a:rPr lang="en-US" sz="3800" i="1">
                            <a:effectLst/>
                            <a:latin typeface="Cambria Math" panose="02040503050406030204" pitchFamily="18" charset="0"/>
                            <a:ea typeface="Dotum" panose="020B0600000101010101" pitchFamily="34" charset="-127"/>
                            <a:cs typeface="Times New Roman" panose="02020603050405020304" pitchFamily="18" charset="0"/>
                          </a:rPr>
                          <m:t>𝑎</m:t>
                        </m:r>
                      </m:den>
                    </m:f>
                  </m:oMath>
                </a14:m>
                <a:r>
                  <a:rPr lang="en-US" sz="3800" dirty="0">
                    <a:effectLst/>
                    <a:latin typeface="Arial" panose="020B0604020202020204" pitchFamily="34" charset="0"/>
                    <a:ea typeface="Dotum" panose="020B0600000101010101" pitchFamily="34" charset="-127"/>
                    <a:cs typeface="Arial" panose="020B0604020202020204" pitchFamily="34" charset="0"/>
                  </a:rPr>
                  <a:t>.</a:t>
                </a:r>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5143315" y="190500"/>
                <a:ext cx="10058400" cy="8284063"/>
              </a:xfrm>
              <a:prstGeom prst="rect">
                <a:avLst/>
              </a:prstGeom>
              <a:blipFill>
                <a:blip r:embed="rId4"/>
                <a:stretch>
                  <a:fillRect l="-2000" r="-848"/>
                </a:stretch>
              </a:blipFill>
            </p:spPr>
            <p:txBody>
              <a:bodyPr/>
              <a:lstStyle/>
              <a:p>
                <a:r>
                  <a:rPr lang="en-US">
                    <a:noFill/>
                  </a:rPr>
                  <a:t> </a:t>
                </a:r>
              </a:p>
            </p:txBody>
          </p:sp>
        </mc:Fallback>
      </mc:AlternateContent>
      <p:pic>
        <p:nvPicPr>
          <p:cNvPr id="20" name="Picture 19"/>
          <p:cNvPicPr>
            <a:picLocks noChangeAspect="1"/>
          </p:cNvPicPr>
          <p:nvPr/>
        </p:nvPicPr>
        <p:blipFill>
          <a:blip r:embed="rId5"/>
          <a:stretch>
            <a:fillRect/>
          </a:stretch>
        </p:blipFill>
        <p:spPr>
          <a:xfrm flipH="1">
            <a:off x="3075399" y="7045842"/>
            <a:ext cx="1469201" cy="2114521"/>
          </a:xfrm>
          <a:prstGeom prst="rect">
            <a:avLst/>
          </a:prstGeom>
        </p:spPr>
      </p:pic>
    </p:spTree>
    <p:extLst>
      <p:ext uri="{BB962C8B-B14F-4D97-AF65-F5344CB8AC3E}">
        <p14:creationId xmlns:p14="http://schemas.microsoft.com/office/powerpoint/2010/main" val="2727562525"/>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1963</TotalTime>
  <Words>3872</Words>
  <Application>Microsoft Office PowerPoint</Application>
  <PresentationFormat>Custom</PresentationFormat>
  <Paragraphs>293</Paragraphs>
  <Slides>42</Slides>
  <Notes>6</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2" baseType="lpstr">
      <vt:lpstr>Times New Roman</vt:lpstr>
      <vt:lpstr>Tahoma</vt:lpstr>
      <vt:lpstr>OpenSans</vt:lpstr>
      <vt:lpstr>Cambria Math</vt:lpstr>
      <vt:lpstr>Wingdings</vt:lpstr>
      <vt:lpstr>Arial</vt:lpstr>
      <vt:lpstr>Dotum</vt:lpstr>
      <vt:lpstr>Calibri</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 Giải các phương trình sau a) 2x – 6 = 0 b) 3 + 2x = 0 c) 10 – 5x =0  d)  </vt:lpstr>
      <vt:lpstr>Bài 2: Giải các phương trình sau a) 4x – 9 = 2x +3  b) 3(x - 5) = 7x – (4x+15)  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CHU HONG VINH</dc:creator>
  <cp:lastModifiedBy>Admin</cp:lastModifiedBy>
  <cp:revision>134</cp:revision>
  <dcterms:created xsi:type="dcterms:W3CDTF">2006-08-16T00:00:00Z</dcterms:created>
  <dcterms:modified xsi:type="dcterms:W3CDTF">2025-04-02T01:37:55Z</dcterms:modified>
  <dc:identifier>DAFKHsiNSS8</dc:identifier>
</cp:coreProperties>
</file>