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8"/>
  </p:notesMasterIdLst>
  <p:sldIdLst>
    <p:sldId id="277" r:id="rId3"/>
    <p:sldId id="257" r:id="rId4"/>
    <p:sldId id="256" r:id="rId5"/>
    <p:sldId id="260" r:id="rId6"/>
    <p:sldId id="283" r:id="rId7"/>
    <p:sldId id="315" r:id="rId8"/>
    <p:sldId id="316" r:id="rId9"/>
    <p:sldId id="261" r:id="rId10"/>
    <p:sldId id="268" r:id="rId11"/>
    <p:sldId id="318" r:id="rId12"/>
    <p:sldId id="322" r:id="rId13"/>
    <p:sldId id="319" r:id="rId14"/>
    <p:sldId id="317" r:id="rId15"/>
    <p:sldId id="323" r:id="rId16"/>
    <p:sldId id="321" r:id="rId17"/>
    <p:sldId id="330" r:id="rId18"/>
    <p:sldId id="328" r:id="rId19"/>
    <p:sldId id="343" r:id="rId20"/>
    <p:sldId id="327" r:id="rId21"/>
    <p:sldId id="400" r:id="rId22"/>
    <p:sldId id="331" r:id="rId23"/>
    <p:sldId id="333" r:id="rId24"/>
    <p:sldId id="374" r:id="rId25"/>
    <p:sldId id="348" r:id="rId26"/>
    <p:sldId id="320" r:id="rId27"/>
    <p:sldId id="401" r:id="rId28"/>
    <p:sldId id="352" r:id="rId29"/>
    <p:sldId id="351" r:id="rId30"/>
    <p:sldId id="295" r:id="rId31"/>
    <p:sldId id="265" r:id="rId32"/>
    <p:sldId id="402" r:id="rId33"/>
    <p:sldId id="383" r:id="rId34"/>
    <p:sldId id="403" r:id="rId35"/>
    <p:sldId id="384" r:id="rId36"/>
    <p:sldId id="404" r:id="rId37"/>
    <p:sldId id="299" r:id="rId38"/>
    <p:sldId id="388" r:id="rId39"/>
    <p:sldId id="273" r:id="rId40"/>
    <p:sldId id="389" r:id="rId41"/>
    <p:sldId id="405" r:id="rId42"/>
    <p:sldId id="390" r:id="rId43"/>
    <p:sldId id="395" r:id="rId44"/>
    <p:sldId id="399" r:id="rId45"/>
    <p:sldId id="314" r:id="rId46"/>
    <p:sldId id="305" r:id="rId47"/>
  </p:sldIdLst>
  <p:sldSz cx="18288000" cy="10287000"/>
  <p:notesSz cx="6858000" cy="9144000"/>
  <p:embeddedFontLs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Dotum" panose="020B0604020202020204" charset="-127"/>
      <p:regular r:id="rId55"/>
    </p:embeddedFont>
    <p:embeddedFont>
      <p:font typeface="Cambria Math" panose="02040503050406030204" pitchFamily="18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29D"/>
    <a:srgbClr val="FDF3E2"/>
    <a:srgbClr val="3D4984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64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5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4.fntdata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6.xml"/><Relationship Id="rId51" Type="http://schemas.openxmlformats.org/officeDocument/2006/relationships/font" Target="fonts/font3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7BAE3-E043-45E0-BCC7-40C268A6284A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05EAB-28C8-4092-88BA-CD1EF09AC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34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05EAB-28C8-4092-88BA-CD1EF09AC23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12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05EAB-28C8-4092-88BA-CD1EF09AC23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87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05EAB-28C8-4092-88BA-CD1EF09AC23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43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05EAB-28C8-4092-88BA-CD1EF09AC23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99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81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33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50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182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53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745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737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31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64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366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818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2FBAA-EEE5-4BA1-A79D-9680907B89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6B24D-1F5A-48F1-9D6F-27AAB5CEB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08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8.png"/><Relationship Id="rId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7.sv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0.png"/><Relationship Id="rId3" Type="http://schemas.openxmlformats.org/officeDocument/2006/relationships/image" Target="../media/image2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2.png"/><Relationship Id="rId7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56.png"/><Relationship Id="rId4" Type="http://schemas.openxmlformats.org/officeDocument/2006/relationships/image" Target="../media/image27.sv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12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10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0" Type="http://schemas.openxmlformats.org/officeDocument/2006/relationships/image" Target="../media/image25.png"/><Relationship Id="rId4" Type="http://schemas.openxmlformats.org/officeDocument/2006/relationships/image" Target="../media/image27.svg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5.png"/><Relationship Id="rId4" Type="http://schemas.openxmlformats.org/officeDocument/2006/relationships/image" Target="../media/image640.png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12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0.png"/><Relationship Id="rId10" Type="http://schemas.openxmlformats.org/officeDocument/2006/relationships/image" Target="../media/image25.png"/><Relationship Id="rId4" Type="http://schemas.openxmlformats.org/officeDocument/2006/relationships/image" Target="../media/image27.svg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40.png"/><Relationship Id="rId7" Type="http://schemas.openxmlformats.org/officeDocument/2006/relationships/image" Target="../media/image7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0.png"/><Relationship Id="rId3" Type="http://schemas.openxmlformats.org/officeDocument/2006/relationships/image" Target="../media/image2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5.png"/><Relationship Id="rId7" Type="http://schemas.microsoft.com/office/2007/relationships/hdphoto" Target="../media/hdphoto6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1.png"/><Relationship Id="rId3" Type="http://schemas.microsoft.com/office/2007/relationships/media" Target="../media/media2.mp3"/><Relationship Id="rId7" Type="http://schemas.openxmlformats.org/officeDocument/2006/relationships/image" Target="../media/image92.png"/><Relationship Id="rId12" Type="http://schemas.openxmlformats.org/officeDocument/2006/relationships/image" Target="../media/image90.png"/><Relationship Id="rId2" Type="http://schemas.openxmlformats.org/officeDocument/2006/relationships/audio" Target="../media/media1.mp3"/><Relationship Id="rId16" Type="http://schemas.openxmlformats.org/officeDocument/2006/relationships/image" Target="../media/image57.svg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../media/image9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7.png"/><Relationship Id="rId10" Type="http://schemas.openxmlformats.org/officeDocument/2006/relationships/image" Target="../media/image95.png"/><Relationship Id="rId4" Type="http://schemas.openxmlformats.org/officeDocument/2006/relationships/audio" Target="../media/media2.mp3"/><Relationship Id="rId9" Type="http://schemas.openxmlformats.org/officeDocument/2006/relationships/image" Target="../media/image94.png"/><Relationship Id="rId14" Type="http://schemas.openxmlformats.org/officeDocument/2006/relationships/image" Target="../media/image5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microsoft.com/office/2007/relationships/media" Target="../media/media2.mp3"/><Relationship Id="rId7" Type="http://schemas.openxmlformats.org/officeDocument/2006/relationships/image" Target="../media/image100.png"/><Relationship Id="rId12" Type="http://schemas.openxmlformats.org/officeDocument/2006/relationships/image" Target="../media/image5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../media/image9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5.svg"/><Relationship Id="rId4" Type="http://schemas.openxmlformats.org/officeDocument/2006/relationships/audio" Target="../media/media2.mp3"/><Relationship Id="rId9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91.png"/><Relationship Id="rId3" Type="http://schemas.microsoft.com/office/2007/relationships/media" Target="../media/media2.mp3"/><Relationship Id="rId7" Type="http://schemas.openxmlformats.org/officeDocument/2006/relationships/image" Target="../media/image101.png"/><Relationship Id="rId12" Type="http://schemas.openxmlformats.org/officeDocument/2006/relationships/image" Target="../media/image90.png"/><Relationship Id="rId2" Type="http://schemas.openxmlformats.org/officeDocument/2006/relationships/audio" Target="../media/media1.mp3"/><Relationship Id="rId16" Type="http://schemas.openxmlformats.org/officeDocument/2006/relationships/image" Target="../media/image57.svg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../media/image10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7.png"/><Relationship Id="rId10" Type="http://schemas.openxmlformats.org/officeDocument/2006/relationships/image" Target="../media/image104.png"/><Relationship Id="rId4" Type="http://schemas.openxmlformats.org/officeDocument/2006/relationships/audio" Target="../media/media2.mp3"/><Relationship Id="rId9" Type="http://schemas.openxmlformats.org/officeDocument/2006/relationships/image" Target="../media/image103.png"/><Relationship Id="rId14" Type="http://schemas.openxmlformats.org/officeDocument/2006/relationships/image" Target="../media/image55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8" Type="http://schemas.openxmlformats.org/officeDocument/2006/relationships/image" Target="../media/image98.png"/><Relationship Id="rId3" Type="http://schemas.microsoft.com/office/2007/relationships/media" Target="../media/media2.mp3"/><Relationship Id="rId7" Type="http://schemas.openxmlformats.org/officeDocument/2006/relationships/image" Target="../media/image90.png"/><Relationship Id="rId17" Type="http://schemas.openxmlformats.org/officeDocument/2006/relationships/image" Target="../media/image106.png"/><Relationship Id="rId2" Type="http://schemas.openxmlformats.org/officeDocument/2006/relationships/audio" Target="../media/media1.mp3"/><Relationship Id="rId16" Type="http://schemas.openxmlformats.org/officeDocument/2006/relationships/image" Target="../media/image57.svg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7.png"/><Relationship Id="rId19" Type="http://schemas.microsoft.com/office/2007/relationships/hdphoto" Target="../media/hdphoto7.wdp"/><Relationship Id="rId4" Type="http://schemas.openxmlformats.org/officeDocument/2006/relationships/audio" Target="../media/media2.mp3"/><Relationship Id="rId14" Type="http://schemas.openxmlformats.org/officeDocument/2006/relationships/image" Target="../media/image55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8" Type="http://schemas.openxmlformats.org/officeDocument/2006/relationships/image" Target="../media/image98.png"/><Relationship Id="rId3" Type="http://schemas.microsoft.com/office/2007/relationships/media" Target="../media/media2.mp3"/><Relationship Id="rId7" Type="http://schemas.openxmlformats.org/officeDocument/2006/relationships/image" Target="../media/image90.png"/><Relationship Id="rId17" Type="http://schemas.openxmlformats.org/officeDocument/2006/relationships/image" Target="../media/image106.png"/><Relationship Id="rId2" Type="http://schemas.openxmlformats.org/officeDocument/2006/relationships/audio" Target="../media/media1.mp3"/><Relationship Id="rId16" Type="http://schemas.openxmlformats.org/officeDocument/2006/relationships/image" Target="../media/image57.svg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7.png"/><Relationship Id="rId19" Type="http://schemas.microsoft.com/office/2007/relationships/hdphoto" Target="../media/hdphoto7.wdp"/><Relationship Id="rId4" Type="http://schemas.openxmlformats.org/officeDocument/2006/relationships/audio" Target="../media/media2.mp3"/><Relationship Id="rId14" Type="http://schemas.openxmlformats.org/officeDocument/2006/relationships/image" Target="../media/image55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2.png"/><Relationship Id="rId5" Type="http://schemas.openxmlformats.org/officeDocument/2006/relationships/image" Target="../media/image110.png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08.png"/><Relationship Id="rId7" Type="http://schemas.openxmlformats.org/officeDocument/2006/relationships/image" Target="../media/image1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112.png"/><Relationship Id="rId4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.jpeg"/><Relationship Id="rId7" Type="http://schemas.openxmlformats.org/officeDocument/2006/relationships/image" Target="../media/image40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image" Target="../media/image121.png"/><Relationship Id="rId5" Type="http://schemas.openxmlformats.org/officeDocument/2006/relationships/image" Target="../media/image107.png"/><Relationship Id="rId10" Type="http://schemas.openxmlformats.org/officeDocument/2006/relationships/image" Target="../media/image120.png"/><Relationship Id="rId4" Type="http://schemas.openxmlformats.org/officeDocument/2006/relationships/image" Target="../media/image115.png"/><Relationship Id="rId9" Type="http://schemas.openxmlformats.org/officeDocument/2006/relationships/image" Target="../media/image109.png"/><Relationship Id="rId14" Type="http://schemas.openxmlformats.org/officeDocument/2006/relationships/image" Target="../media/image12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11.png"/><Relationship Id="rId7" Type="http://schemas.openxmlformats.org/officeDocument/2006/relationships/image" Target="../media/image1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128.png"/><Relationship Id="rId5" Type="http://schemas.openxmlformats.org/officeDocument/2006/relationships/image" Target="../media/image116.png"/><Relationship Id="rId10" Type="http://schemas.openxmlformats.org/officeDocument/2006/relationships/image" Target="../media/image127.png"/><Relationship Id="rId4" Type="http://schemas.openxmlformats.org/officeDocument/2006/relationships/image" Target="../media/image40.png"/><Relationship Id="rId9" Type="http://schemas.microsoft.com/office/2007/relationships/hdphoto" Target="../media/hdphoto8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.png"/><Relationship Id="rId7" Type="http://schemas.openxmlformats.org/officeDocument/2006/relationships/image" Target="../media/image1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microsoft.com/office/2007/relationships/hdphoto" Target="../media/hdphoto9.wdp"/><Relationship Id="rId5" Type="http://schemas.openxmlformats.org/officeDocument/2006/relationships/image" Target="../media/image129.png"/><Relationship Id="rId10" Type="http://schemas.openxmlformats.org/officeDocument/2006/relationships/image" Target="../media/image133.png"/><Relationship Id="rId4" Type="http://schemas.openxmlformats.org/officeDocument/2006/relationships/image" Target="../media/image13.svg"/><Relationship Id="rId9" Type="http://schemas.openxmlformats.org/officeDocument/2006/relationships/image" Target="../media/image1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1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0.png"/><Relationship Id="rId3" Type="http://schemas.openxmlformats.org/officeDocument/2006/relationships/image" Target="../media/image2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0" Type="http://schemas.openxmlformats.org/officeDocument/2006/relationships/image" Target="../media/image25.png"/><Relationship Id="rId4" Type="http://schemas.openxmlformats.org/officeDocument/2006/relationships/image" Target="../media/image27.sv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2104014">
            <a:off x="-272006" y="16479"/>
            <a:ext cx="4862142" cy="4296366"/>
          </a:xfrm>
          <a:custGeom>
            <a:avLst/>
            <a:gdLst/>
            <a:ahLst/>
            <a:cxnLst/>
            <a:rect l="l" t="t" r="r" b="b"/>
            <a:pathLst>
              <a:path w="4862142" h="4296366">
                <a:moveTo>
                  <a:pt x="0" y="0"/>
                </a:moveTo>
                <a:lnTo>
                  <a:pt x="4862142" y="0"/>
                </a:lnTo>
                <a:lnTo>
                  <a:pt x="4862142" y="4296365"/>
                </a:lnTo>
                <a:lnTo>
                  <a:pt x="0" y="42963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81000" y="454639"/>
            <a:ext cx="17459168" cy="9377722"/>
            <a:chOff x="0" y="0"/>
            <a:chExt cx="18054002" cy="10307532"/>
          </a:xfrm>
        </p:grpSpPr>
        <p:grpSp>
          <p:nvGrpSpPr>
            <p:cNvPr id="5" name="Group 5"/>
            <p:cNvGrpSpPr/>
            <p:nvPr/>
          </p:nvGrpSpPr>
          <p:grpSpPr>
            <a:xfrm rot="-208414">
              <a:off x="259418" y="516605"/>
              <a:ext cx="17328616" cy="9088764"/>
              <a:chOff x="0" y="0"/>
              <a:chExt cx="3077638" cy="161420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191834"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-66823"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7" name="Freeform 17"/>
          <p:cNvSpPr/>
          <p:nvPr/>
        </p:nvSpPr>
        <p:spPr>
          <a:xfrm rot="8444248" flipH="1">
            <a:off x="14023278" y="6685409"/>
            <a:ext cx="3477159" cy="4586181"/>
          </a:xfrm>
          <a:custGeom>
            <a:avLst/>
            <a:gdLst/>
            <a:ahLst/>
            <a:cxnLst/>
            <a:rect l="l" t="t" r="r" b="b"/>
            <a:pathLst>
              <a:path w="3477159" h="4586181">
                <a:moveTo>
                  <a:pt x="3477159" y="0"/>
                </a:moveTo>
                <a:lnTo>
                  <a:pt x="0" y="0"/>
                </a:lnTo>
                <a:lnTo>
                  <a:pt x="0" y="4586181"/>
                </a:lnTo>
                <a:lnTo>
                  <a:pt x="3477159" y="4586181"/>
                </a:lnTo>
                <a:lnTo>
                  <a:pt x="347715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5169228" y="-301732"/>
            <a:ext cx="3533862" cy="3381444"/>
            <a:chOff x="0" y="0"/>
            <a:chExt cx="4711816" cy="4508593"/>
          </a:xfrm>
        </p:grpSpPr>
        <p:sp>
          <p:nvSpPr>
            <p:cNvPr id="19" name="Freeform 19"/>
            <p:cNvSpPr/>
            <p:nvPr/>
          </p:nvSpPr>
          <p:spPr>
            <a:xfrm rot="5002884">
              <a:off x="148194" y="62100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60" y="0"/>
                  </a:lnTo>
                  <a:lnTo>
                    <a:pt x="1890660" y="1982343"/>
                  </a:lnTo>
                  <a:lnTo>
                    <a:pt x="0" y="1982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10739848">
              <a:off x="2803959" y="1115372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60" y="0"/>
                  </a:lnTo>
                  <a:lnTo>
                    <a:pt x="1890660" y="1982342"/>
                  </a:lnTo>
                  <a:lnTo>
                    <a:pt x="0" y="1982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1377244">
              <a:off x="1241718" y="2236061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59" y="0"/>
                  </a:lnTo>
                  <a:lnTo>
                    <a:pt x="1890659" y="1982343"/>
                  </a:lnTo>
                  <a:lnTo>
                    <a:pt x="0" y="1982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 rot="-5130068">
            <a:off x="-1522480" y="6898471"/>
            <a:ext cx="4504411" cy="4584642"/>
          </a:xfrm>
          <a:custGeom>
            <a:avLst/>
            <a:gdLst/>
            <a:ahLst/>
            <a:cxnLst/>
            <a:rect l="l" t="t" r="r" b="b"/>
            <a:pathLst>
              <a:path w="4504411" h="4584642">
                <a:moveTo>
                  <a:pt x="0" y="0"/>
                </a:moveTo>
                <a:lnTo>
                  <a:pt x="4504411" y="0"/>
                </a:lnTo>
                <a:lnTo>
                  <a:pt x="4504411" y="4584642"/>
                </a:lnTo>
                <a:lnTo>
                  <a:pt x="0" y="45846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689184" y="3126581"/>
            <a:ext cx="17065416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smtClean="0">
                <a:solidFill>
                  <a:schemeClr val="accent2">
                    <a:lumMod val="75000"/>
                  </a:schemeClr>
                </a:solidFill>
              </a:rPr>
              <a:t>THÂN MẾN CHÀO ĐÓN CẢ LỚP ĐẾN VỚI TIẾT HỌC HÔM NAY!</a:t>
            </a:r>
            <a:endParaRPr lang="en-US" sz="8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4" name="Horizontal Scroll 3"/>
          <p:cNvSpPr/>
          <p:nvPr/>
        </p:nvSpPr>
        <p:spPr>
          <a:xfrm>
            <a:off x="7353300" y="508529"/>
            <a:ext cx="3581400" cy="1583573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1</a:t>
            </a:r>
            <a:endParaRPr lang="en-US" sz="4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91786" y="2400300"/>
                <a:ext cx="15504428" cy="2077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300" smtClean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vi-VN" sz="4300" smtClean="0">
                    <a:latin typeface="Arial" panose="020B0604020202020204" pitchFamily="34" charset="0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vi-VN" sz="43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vi-VN" sz="43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3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43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Lập bảng các giá trị tương ứng của </a:t>
                </a:r>
                <a14:m>
                  <m:oMath xmlns:m="http://schemas.openxmlformats.org/officeDocument/2006/math">
                    <m:r>
                      <a:rPr lang="en-US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3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3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nhận các giá trị lần lượt là </a:t>
                </a:r>
                <a14:m>
                  <m:oMath xmlns:m="http://schemas.openxmlformats.org/officeDocument/2006/math">
                    <m:r>
                      <a:rPr lang="en-US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−2; −1; 0; 1; 2</m:t>
                    </m:r>
                  </m:oMath>
                </a14:m>
                <a:r>
                  <a:rPr lang="en-US" sz="430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3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786" y="2400300"/>
                <a:ext cx="15504428" cy="2077492"/>
              </a:xfrm>
              <a:prstGeom prst="rect">
                <a:avLst/>
              </a:prstGeom>
              <a:blipFill>
                <a:blip r:embed="rId3"/>
                <a:stretch>
                  <a:fillRect l="-1533" r="-1533" b="-7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1977987" y="4622458"/>
            <a:ext cx="2140026" cy="1704984"/>
            <a:chOff x="11500842" y="940770"/>
            <a:chExt cx="2140026" cy="170498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0842" y="940770"/>
              <a:ext cx="2140026" cy="170498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729442" y="1342913"/>
              <a:ext cx="1600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300" b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3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780" y="683606"/>
            <a:ext cx="3023220" cy="14493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07892725"/>
                  </p:ext>
                </p:extLst>
              </p:nvPr>
            </p:nvGraphicFramePr>
            <p:xfrm>
              <a:off x="2895600" y="7140176"/>
              <a:ext cx="12192000" cy="211812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40948982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10359542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2900077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53298874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29950839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671996116"/>
                        </a:ext>
                      </a:extLst>
                    </a:gridCol>
                  </a:tblGrid>
                  <a:tr h="105906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62254380"/>
                      </a:ext>
                    </a:extLst>
                  </a:tr>
                  <a:tr h="105906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43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43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380016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07892725"/>
                  </p:ext>
                </p:extLst>
              </p:nvPr>
            </p:nvGraphicFramePr>
            <p:xfrm>
              <a:off x="2895600" y="7140176"/>
              <a:ext cx="12192000" cy="211812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40948982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10359542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2900077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53298874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29950839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671996116"/>
                        </a:ext>
                      </a:extLst>
                    </a:gridCol>
                  </a:tblGrid>
                  <a:tr h="105906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01" t="-575" r="-501502" b="-10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299" t="-575" r="-400000" b="-10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901" t="-575" r="-301201" b="-10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901" t="-575" r="-201201" b="-10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99701" t="-575" r="-100599" b="-10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1201" t="-575" r="-901" b="-1011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2254380"/>
                      </a:ext>
                    </a:extLst>
                  </a:tr>
                  <a:tr h="105906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01" t="-100575" r="-501502" b="-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299" t="-100575" r="-400000" b="-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901" t="-100575" r="-301201" b="-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901" t="-100575" r="-201201" b="-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99701" t="-100575" r="-100599" b="-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1201" t="-100575" r="-901" b="-11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80016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033034" y="5761047"/>
                <a:ext cx="8221931" cy="754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3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3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ảng </a:t>
                </a:r>
                <a:r>
                  <a:rPr lang="en-US" sz="43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 giá trị tương ứng của </a:t>
                </a:r>
                <a14:m>
                  <m:oMath xmlns:m="http://schemas.openxmlformats.org/officeDocument/2006/math">
                    <m:r>
                      <a:rPr lang="en-US" sz="4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034" y="5761047"/>
                <a:ext cx="8221931" cy="754053"/>
              </a:xfrm>
              <a:prstGeom prst="rect">
                <a:avLst/>
              </a:prstGeom>
              <a:blipFill>
                <a:blip r:embed="rId7"/>
                <a:stretch>
                  <a:fillRect l="-2967" t="-17742" b="-35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886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12" name="Group 11"/>
          <p:cNvGrpSpPr/>
          <p:nvPr/>
        </p:nvGrpSpPr>
        <p:grpSpPr>
          <a:xfrm>
            <a:off x="304800" y="367586"/>
            <a:ext cx="17602200" cy="4205002"/>
            <a:chOff x="867639" y="459787"/>
            <a:chExt cx="17602200" cy="4205002"/>
          </a:xfrm>
        </p:grpSpPr>
        <p:sp>
          <p:nvSpPr>
            <p:cNvPr id="3" name="Horizontal Scroll 2"/>
            <p:cNvSpPr/>
            <p:nvPr/>
          </p:nvSpPr>
          <p:spPr>
            <a:xfrm>
              <a:off x="867639" y="459787"/>
              <a:ext cx="2286000" cy="1496485"/>
            </a:xfrm>
            <a:prstGeom prst="horizontalScroll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0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 dụ 2 </a:t>
              </a:r>
              <a:endPara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25909" y="2233354"/>
              <a:ext cx="16743930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smtClean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</a:p>
            <a:p>
              <a:pPr algn="just"/>
              <a:endParaRPr lang="en-US" sz="380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sz="38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3800" smtClean="0">
                  <a:latin typeface="Arial" panose="020B0604020202020204" pitchFamily="34" charset="0"/>
                  <a:cs typeface="Arial" panose="020B0604020202020204" pitchFamily="34" charset="0"/>
                </a:rPr>
                <a:t>b)</a:t>
              </a:r>
              <a:endParaRPr lang="en-US" sz="3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15255" y="5575144"/>
            <a:ext cx="126509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8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vi-VN" sz="38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63070" y="6268641"/>
                <a:ext cx="16591530" cy="1846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Đại lượng </a:t>
                </a:r>
                <a14:m>
                  <m:oMath xmlns:m="http://schemas.openxmlformats.org/officeDocument/2006/math"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là hàm số của </a:t>
                </a:r>
                <a14:m>
                  <m:oMath xmlns:m="http://schemas.openxmlformats.org/officeDocument/2006/math"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vì với mỗi giá trị của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en-US" sz="3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∈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3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−3;−2;2;4;6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ta luôn xác định được chỉ một giá trị tương ứng của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070" y="6268641"/>
                <a:ext cx="16591530" cy="1846659"/>
              </a:xfrm>
              <a:prstGeom prst="rect">
                <a:avLst/>
              </a:prstGeom>
              <a:blipFill>
                <a:blip r:embed="rId4"/>
                <a:stretch>
                  <a:fillRect l="-1212" r="-1212" b="-6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6152">
            <a:off x="110857" y="9211494"/>
            <a:ext cx="935018" cy="9500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407" y="2941818"/>
            <a:ext cx="1011048" cy="1440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3077983"/>
                  </p:ext>
                </p:extLst>
              </p:nvPr>
            </p:nvGraphicFramePr>
            <p:xfrm>
              <a:off x="3027930" y="2262204"/>
              <a:ext cx="12192000" cy="1341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40948982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10359542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2900077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53298874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29950839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671996116"/>
                        </a:ext>
                      </a:extLst>
                    </a:gridCol>
                  </a:tblGrid>
                  <a:tr h="60323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62254380"/>
                      </a:ext>
                    </a:extLst>
                  </a:tr>
                  <a:tr h="60323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380016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3077983"/>
                  </p:ext>
                </p:extLst>
              </p:nvPr>
            </p:nvGraphicFramePr>
            <p:xfrm>
              <a:off x="3027930" y="2262204"/>
              <a:ext cx="12192000" cy="1341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40948982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10359542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2900077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53298874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29950839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671996116"/>
                        </a:ext>
                      </a:extLst>
                    </a:gridCol>
                  </a:tblGrid>
                  <a:tr h="6705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99" t="-901" r="-499701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00601" t="-901" r="-401201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00000" t="-901" r="-300000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00901" t="-901" r="-200901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99701" t="-901" r="-100299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501201" t="-901" r="-601" b="-10090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2254380"/>
                      </a:ext>
                    </a:extLst>
                  </a:tr>
                  <a:tr h="6705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99" t="-101818" r="-499701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00601" t="-101818" r="-401201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00000" t="-101818" r="-300000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00901" t="-101818" r="-200901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99701" t="-101818" r="-100299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501201" t="-101818" r="-601" b="-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80016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68244029"/>
                  </p:ext>
                </p:extLst>
              </p:nvPr>
            </p:nvGraphicFramePr>
            <p:xfrm>
              <a:off x="3027930" y="4014804"/>
              <a:ext cx="12192000" cy="1341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40948982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10359542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2900077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53298874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29950839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671996116"/>
                        </a:ext>
                      </a:extLst>
                    </a:gridCol>
                  </a:tblGrid>
                  <a:tr h="60323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62254380"/>
                      </a:ext>
                    </a:extLst>
                  </a:tr>
                  <a:tr h="60323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380016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68244029"/>
                  </p:ext>
                </p:extLst>
              </p:nvPr>
            </p:nvGraphicFramePr>
            <p:xfrm>
              <a:off x="3027930" y="4014804"/>
              <a:ext cx="12192000" cy="1341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40948982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10359542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2900077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53298874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29950839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671996116"/>
                        </a:ext>
                      </a:extLst>
                    </a:gridCol>
                  </a:tblGrid>
                  <a:tr h="6705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99" t="-901" r="-499701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00601" t="-901" r="-401201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00000" t="-901" r="-300000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300901" t="-901" r="-200901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399701" t="-901" r="-100299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501201" t="-901" r="-601" b="-10090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2254380"/>
                      </a:ext>
                    </a:extLst>
                  </a:tr>
                  <a:tr h="6705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99" t="-101818" r="-499701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00601" t="-101818" r="-401201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00000" t="-101818" r="-300000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300901" t="-101818" r="-200901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399701" t="-101818" r="-100299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501201" t="-101818" r="-601" b="-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80016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723130" y="124167"/>
                <a:ext cx="15412470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 giá trị tương ứng của hai đại lượng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được cho bởi các bảng sau. Đại lượng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phải làm một hàm số của đại lượng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không?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130" y="124167"/>
                <a:ext cx="15412470" cy="1846659"/>
              </a:xfrm>
              <a:prstGeom prst="rect">
                <a:avLst/>
              </a:prstGeom>
              <a:blipFill>
                <a:blip r:embed="rId9"/>
                <a:stretch>
                  <a:fillRect l="-1305" r="-1305" b="-6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163070" y="8205804"/>
                <a:ext cx="16591530" cy="1738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b) Đại lượng </a:t>
                </a:r>
                <a14:m>
                  <m:oMath xmlns:m="http://schemas.openxmlformats.org/officeDocument/2006/math"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không phải là một hàm số của </a:t>
                </a:r>
                <a14:m>
                  <m:oMath xmlns:m="http://schemas.openxmlformats.org/officeDocument/2006/math"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vì với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=−2</m:t>
                    </m:r>
                  </m:oMath>
                </a14:m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ta xác định được hai giá trị tương ứng của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3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3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=−1</m:t>
                    </m:r>
                  </m:oMath>
                </a14:m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3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=1).</m:t>
                    </m:r>
                  </m:oMath>
                </a14:m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070" y="8205804"/>
                <a:ext cx="16591530" cy="1738296"/>
              </a:xfrm>
              <a:prstGeom prst="rect">
                <a:avLst/>
              </a:prstGeom>
              <a:blipFill>
                <a:blip r:embed="rId10"/>
                <a:stretch>
                  <a:fillRect l="-1212" r="-121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525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8" name="Group 7"/>
          <p:cNvGrpSpPr/>
          <p:nvPr/>
        </p:nvGrpSpPr>
        <p:grpSpPr>
          <a:xfrm>
            <a:off x="1555630" y="1714500"/>
            <a:ext cx="15255240" cy="6858000"/>
            <a:chOff x="1485900" y="167185"/>
            <a:chExt cx="15255240" cy="6858000"/>
          </a:xfrm>
        </p:grpSpPr>
        <p:sp>
          <p:nvSpPr>
            <p:cNvPr id="3" name="Freeform 20"/>
            <p:cNvSpPr/>
            <p:nvPr/>
          </p:nvSpPr>
          <p:spPr>
            <a:xfrm>
              <a:off x="1485900" y="167185"/>
              <a:ext cx="15255240" cy="6858000"/>
            </a:xfrm>
            <a:custGeom>
              <a:avLst/>
              <a:gdLst/>
              <a:ahLst/>
              <a:cxnLst/>
              <a:rect l="l" t="t" r="r" b="b"/>
              <a:pathLst>
                <a:path w="4905573" h="5218695">
                  <a:moveTo>
                    <a:pt x="0" y="0"/>
                  </a:moveTo>
                  <a:lnTo>
                    <a:pt x="4905573" y="0"/>
                  </a:lnTo>
                  <a:lnTo>
                    <a:pt x="4905573" y="5218694"/>
                  </a:lnTo>
                  <a:lnTo>
                    <a:pt x="0" y="5218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4" name="Rectangle 3"/>
            <p:cNvSpPr/>
            <p:nvPr/>
          </p:nvSpPr>
          <p:spPr>
            <a:xfrm>
              <a:off x="2034541" y="2633104"/>
              <a:ext cx="13830300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rgbClr val="000000"/>
                  </a:solidFill>
                </a:rPr>
                <a:t>Viết công thức tính thời gian di chuyển t (giờ) của một ô tô chuyển động trên quãng đường dài 150 km với vận tốc không đổi v (km/h). Thời gian di chuyển t có phải là một hàm số của vận tốc v không? Tính giá trị của t khi v = 60 km/h.</a:t>
              </a:r>
              <a:endParaRPr lang="en-US" sz="4000"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20241" y="1614985"/>
              <a:ext cx="38100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 1:</a:t>
              </a:r>
              <a:endPara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9105900"/>
            <a:ext cx="3090940" cy="11377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200" y="7668260"/>
            <a:ext cx="1129720" cy="255016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18160" y="331653"/>
            <a:ext cx="6503879" cy="1080965"/>
            <a:chOff x="624629" y="306388"/>
            <a:chExt cx="6503879" cy="1080965"/>
          </a:xfrm>
        </p:grpSpPr>
        <p:sp>
          <p:nvSpPr>
            <p:cNvPr id="14" name="TextBox 13"/>
            <p:cNvSpPr txBox="1"/>
            <p:nvPr/>
          </p:nvSpPr>
          <p:spPr>
            <a:xfrm>
              <a:off x="1926586" y="623786"/>
              <a:ext cx="52019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 đôi</a:t>
              </a:r>
              <a:endPara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4629" y="306388"/>
              <a:ext cx="1265129" cy="1080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108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7" name="Group 6"/>
          <p:cNvGrpSpPr/>
          <p:nvPr/>
        </p:nvGrpSpPr>
        <p:grpSpPr>
          <a:xfrm>
            <a:off x="1752600" y="782063"/>
            <a:ext cx="2202182" cy="1465837"/>
            <a:chOff x="11604230" y="1415572"/>
            <a:chExt cx="2202182" cy="146583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4230" y="1415572"/>
              <a:ext cx="2202182" cy="146583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1860251" y="1730430"/>
              <a:ext cx="16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419600" y="3428789"/>
                <a:ext cx="12621779" cy="40007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=150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km;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(km/h) không đổi, ta có: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400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150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ờ)</m:t>
                      </m:r>
                    </m:oMath>
                  </m:oMathPara>
                </a14:m>
                <a:endParaRPr lang="en-US" sz="4000" smtClean="0">
                  <a:effectLst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Thời gian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một hàm số của vận tốc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3428789"/>
                <a:ext cx="12621779" cy="4000711"/>
              </a:xfrm>
              <a:prstGeom prst="rect">
                <a:avLst/>
              </a:prstGeom>
              <a:blipFill>
                <a:blip r:embed="rId4"/>
                <a:stretch>
                  <a:fillRect l="-1690" b="-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4419600" y="2019300"/>
            <a:ext cx="4968155" cy="1146661"/>
            <a:chOff x="5152739" y="2336516"/>
            <a:chExt cx="4968155" cy="11466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6705600" y="2336516"/>
                  <a:ext cx="3415294" cy="11466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𝑣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⇒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5600" y="2336516"/>
                  <a:ext cx="3415294" cy="114666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ectangle 11"/>
            <p:cNvSpPr/>
            <p:nvPr/>
          </p:nvSpPr>
          <p:spPr>
            <a:xfrm>
              <a:off x="5152739" y="2369070"/>
              <a:ext cx="155286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rPr>
                <a:t>Ta có:</a:t>
              </a:r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419600" y="7844593"/>
            <a:ext cx="9095503" cy="1261307"/>
            <a:chOff x="3505200" y="7692750"/>
            <a:chExt cx="9095503" cy="12613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7752068" y="7692750"/>
                  <a:ext cx="4848635" cy="126130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⇒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150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60</m:t>
                            </m:r>
                          </m:den>
                        </m:f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Dotum" panose="020B0600000101010101" pitchFamily="34" charset="-127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Dotum" panose="020B0600000101010101" pitchFamily="34" charset="-127"/>
                            <a:cs typeface="Arial" panose="020B0604020202020204" pitchFamily="34" charset="0"/>
                          </a:rPr>
                          <m:t>gi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Dotum" panose="020B0600000101010101" pitchFamily="34" charset="-127"/>
                            <a:cs typeface="Arial" panose="020B0604020202020204" pitchFamily="34" charset="0"/>
                          </a:rPr>
                          <m:t>ờ)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2068" y="7692750"/>
                  <a:ext cx="4848635" cy="126130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3505200" y="7806808"/>
                  <a:ext cx="4246868" cy="10156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=60</m:t>
                      </m:r>
                    </m:oMath>
                  </a14:m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(km/h)</a:t>
                  </a: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5200" y="7806808"/>
                  <a:ext cx="4246868" cy="1015663"/>
                </a:xfrm>
                <a:prstGeom prst="rect">
                  <a:avLst/>
                </a:prstGeom>
                <a:blipFill>
                  <a:blip r:embed="rId7"/>
                  <a:stretch>
                    <a:fillRect l="-5022" r="-4304" b="-144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0690" y="8124851"/>
            <a:ext cx="1569109" cy="252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1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588331" y="432960"/>
            <a:ext cx="6670249" cy="1646046"/>
            <a:chOff x="518160" y="108851"/>
            <a:chExt cx="6670249" cy="1646046"/>
          </a:xfrm>
        </p:grpSpPr>
        <p:sp>
          <p:nvSpPr>
            <p:cNvPr id="11" name="TextBox 10"/>
            <p:cNvSpPr txBox="1"/>
            <p:nvPr/>
          </p:nvSpPr>
          <p:spPr>
            <a:xfrm>
              <a:off x="1986487" y="931874"/>
              <a:ext cx="52019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cá nhân</a:t>
              </a:r>
              <a:endPara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160" y="108851"/>
              <a:ext cx="1301957" cy="164604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1372351" y="2324100"/>
            <a:ext cx="15399269" cy="6858000"/>
            <a:chOff x="1341871" y="167185"/>
            <a:chExt cx="15399269" cy="6858000"/>
          </a:xfrm>
        </p:grpSpPr>
        <p:sp>
          <p:nvSpPr>
            <p:cNvPr id="19" name="Freeform 20"/>
            <p:cNvSpPr/>
            <p:nvPr/>
          </p:nvSpPr>
          <p:spPr>
            <a:xfrm>
              <a:off x="1485900" y="167185"/>
              <a:ext cx="15255240" cy="6858000"/>
            </a:xfrm>
            <a:custGeom>
              <a:avLst/>
              <a:gdLst/>
              <a:ahLst/>
              <a:cxnLst/>
              <a:rect l="l" t="t" r="r" b="b"/>
              <a:pathLst>
                <a:path w="4905573" h="5218695">
                  <a:moveTo>
                    <a:pt x="0" y="0"/>
                  </a:moveTo>
                  <a:lnTo>
                    <a:pt x="4905573" y="0"/>
                  </a:lnTo>
                  <a:lnTo>
                    <a:pt x="4905573" y="5218694"/>
                  </a:lnTo>
                  <a:lnTo>
                    <a:pt x="0" y="5218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20" name="Rectangle 19"/>
            <p:cNvSpPr/>
            <p:nvPr/>
          </p:nvSpPr>
          <p:spPr>
            <a:xfrm>
              <a:off x="4801350" y="1331289"/>
              <a:ext cx="9982200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800" smtClean="0">
                  <a:solidFill>
                    <a:srgbClr val="000000"/>
                  </a:solidFill>
                </a:rPr>
                <a:t>Tr</a:t>
              </a:r>
              <a:r>
                <a:rPr lang="en-US" sz="380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ở</a:t>
              </a:r>
              <a:r>
                <a:rPr lang="vi-VN" sz="3800" smtClean="0">
                  <a:solidFill>
                    <a:srgbClr val="000000"/>
                  </a:solidFill>
                </a:rPr>
                <a:t> </a:t>
              </a:r>
              <a:r>
                <a:rPr lang="vi-VN" sz="3800">
                  <a:solidFill>
                    <a:srgbClr val="000000"/>
                  </a:solidFill>
                </a:rPr>
                <a:t>lại </a:t>
              </a:r>
              <a:r>
                <a:rPr lang="vi-VN" sz="3800" i="1">
                  <a:solidFill>
                    <a:srgbClr val="000000"/>
                  </a:solidFill>
                </a:rPr>
                <a:t>tình huống mở đầu</a:t>
              </a:r>
              <a:r>
                <a:rPr lang="vi-VN" sz="3800">
                  <a:solidFill>
                    <a:srgbClr val="000000"/>
                  </a:solidFill>
                </a:rPr>
                <a:t>, em hãy cho biết:</a:t>
              </a:r>
              <a:endParaRPr lang="en-US" sz="3800"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41871" y="1428538"/>
              <a:ext cx="38100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 dụng</a:t>
              </a:r>
              <a:endPara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903610" y="4457700"/>
                <a:ext cx="14190830" cy="44781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>
                    <a:solidFill>
                      <a:srgbClr val="000000"/>
                    </a:solidFill>
                  </a:rPr>
                  <a:t>a) Tháng nào thì số lượng ô tô tiêu thụ là ít nhất và số lượng ô tô tiêu thụ trong tháng đó là bao nhiêu?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solidFill>
                      <a:srgbClr val="000000"/>
                    </a:solidFill>
                  </a:rPr>
                  <a:t>b) Nếu gọi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 là số lượng ô tô tiêu thụ trong tháng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 </a:t>
                </a:r>
                <a:endParaRPr lang="en-US" sz="3800" smtClean="0">
                  <a:solidFill>
                    <a:srgbClr val="000000"/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∈ {1; 2; 3; 4; 5}) 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thì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 có phải là một hàm số của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 không? Tính giá trị của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 khi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.</a:t>
                </a:r>
                <a:endParaRPr lang="vi-VN" sz="3800" b="0" i="0">
                  <a:solidFill>
                    <a:srgbClr val="0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3610" y="4457700"/>
                <a:ext cx="14190830" cy="4478149"/>
              </a:xfrm>
              <a:prstGeom prst="rect">
                <a:avLst/>
              </a:prstGeom>
              <a:blipFill>
                <a:blip r:embed="rId6"/>
                <a:stretch>
                  <a:fillRect l="-1418" r="-1418" b="-2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5179" y="4820566"/>
            <a:ext cx="1395098" cy="461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8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8" name="Group 7"/>
          <p:cNvGrpSpPr/>
          <p:nvPr/>
        </p:nvGrpSpPr>
        <p:grpSpPr>
          <a:xfrm>
            <a:off x="2095500" y="934463"/>
            <a:ext cx="2202182" cy="1465837"/>
            <a:chOff x="11604230" y="1415572"/>
            <a:chExt cx="2202182" cy="14658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4230" y="1415572"/>
              <a:ext cx="2202182" cy="146583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1832830" y="1662209"/>
              <a:ext cx="1600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095500" y="2755523"/>
                <a:ext cx="14097000" cy="58169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a) Tháng 4 tiêu thụ lượng ô tô là ít nhất, với sản lượng là </a:t>
                </a:r>
                <a14:m>
                  <m:oMath xmlns:m="http://schemas.openxmlformats.org/officeDocument/2006/math"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11 761</m:t>
                    </m:r>
                  </m:oMath>
                </a14:m>
                <a:r>
                  <a:rPr lang="en-US" sz="44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chiếc.</a:t>
                </a:r>
                <a:endParaRPr lang="en-US" sz="44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44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một hàm số của </a:t>
                </a:r>
                <a14:m>
                  <m:oMath xmlns:m="http://schemas.openxmlformats.org/officeDocument/2006/math"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44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  Với </a:t>
                </a:r>
                <a14:m>
                  <m:oMath xmlns:m="http://schemas.openxmlformats.org/officeDocument/2006/math"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=5</m:t>
                    </m:r>
                    <m:r>
                      <a:rPr lang="en-US" sz="44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=19 081</m:t>
                    </m:r>
                  </m:oMath>
                </a14:m>
                <a:endParaRPr lang="en-US" sz="44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500" y="2755523"/>
                <a:ext cx="14097000" cy="5816977"/>
              </a:xfrm>
              <a:prstGeom prst="rect">
                <a:avLst/>
              </a:prstGeom>
              <a:blipFill>
                <a:blip r:embed="rId4"/>
                <a:stretch>
                  <a:fillRect l="-1773" r="-1730" b="-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5011" y="4813753"/>
            <a:ext cx="1395098" cy="461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9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7" name="Group 6"/>
          <p:cNvGrpSpPr/>
          <p:nvPr/>
        </p:nvGrpSpPr>
        <p:grpSpPr>
          <a:xfrm>
            <a:off x="626464" y="342900"/>
            <a:ext cx="17035072" cy="1290652"/>
            <a:chOff x="609600" y="652449"/>
            <a:chExt cx="17035072" cy="1290652"/>
          </a:xfrm>
        </p:grpSpPr>
        <p:sp>
          <p:nvSpPr>
            <p:cNvPr id="8" name="Freeform 9"/>
            <p:cNvSpPr/>
            <p:nvPr/>
          </p:nvSpPr>
          <p:spPr>
            <a:xfrm>
              <a:off x="609600" y="652449"/>
              <a:ext cx="17035072" cy="1290652"/>
            </a:xfrm>
            <a:custGeom>
              <a:avLst/>
              <a:gdLst/>
              <a:ahLst/>
              <a:cxnLst/>
              <a:rect l="l" t="t" r="r" b="b"/>
              <a:pathLst>
                <a:path w="4486603" h="474202">
                  <a:moveTo>
                    <a:pt x="4486603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86603" y="474202"/>
                  </a:lnTo>
                  <a:lnTo>
                    <a:pt x="4385003" y="237101"/>
                  </a:lnTo>
                  <a:lnTo>
                    <a:pt x="4486603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9" name="TextBox 8"/>
            <p:cNvSpPr txBox="1"/>
            <p:nvPr/>
          </p:nvSpPr>
          <p:spPr>
            <a:xfrm>
              <a:off x="1392836" y="913054"/>
              <a:ext cx="154686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4500" b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II. MẶT PHẲNG TOẠ ĐỘ</a:t>
              </a:r>
              <a:endParaRPr lang="en-US" sz="45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9591" y="2243152"/>
            <a:ext cx="6009809" cy="53600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39541" y="1862152"/>
                <a:ext cx="11496207" cy="62324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38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trục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các trục tọa độ, với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trục hoành,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trục tung và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gốc tọa độ.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Hệ trục tọa độ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𝑂𝑥𝑦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được gọi là mặt phẳng tọa độ.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800" smtClean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Xác </a:t>
                </a:r>
                <a:r>
                  <a:rPr lang="en-US" sz="38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định tọa độ của điểm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bất kì trên mặt phẳng tọa độ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𝑂𝑥𝑦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: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smtClean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Từ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kẻ các đường thẳng vuông góc với các trục tọa độ. </a:t>
                </a:r>
                <a:endParaRPr lang="en-US" sz="3800" smtClean="0">
                  <a:effectLst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41" y="1862152"/>
                <a:ext cx="11496207" cy="6232475"/>
              </a:xfrm>
              <a:prstGeom prst="rect">
                <a:avLst/>
              </a:prstGeom>
              <a:blipFill>
                <a:blip r:embed="rId4"/>
                <a:stretch>
                  <a:fillRect l="-1750" r="-1750" b="-1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339541" y="8080099"/>
            <a:ext cx="17135008" cy="2045635"/>
            <a:chOff x="339541" y="7796254"/>
            <a:chExt cx="17135008" cy="2045635"/>
          </a:xfrm>
        </p:grpSpPr>
        <p:sp>
          <p:nvSpPr>
            <p:cNvPr id="6" name="Rectangle 5"/>
            <p:cNvSpPr/>
            <p:nvPr/>
          </p:nvSpPr>
          <p:spPr>
            <a:xfrm>
              <a:off x="339541" y="7796254"/>
              <a:ext cx="17135008" cy="8611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lvl="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sz="380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5486400" y="8435607"/>
                  <a:ext cx="2291461" cy="140628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𝑀</m:t>
                        </m:r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3;</m:t>
                            </m:r>
                            <m:f>
                              <m:f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en-US" sz="3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6400" y="8435607"/>
                  <a:ext cx="2291461" cy="140628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910390" y="8594153"/>
                  <a:ext cx="564578" cy="11989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390" y="8594153"/>
                  <a:ext cx="564578" cy="119898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39541" y="8049986"/>
                <a:ext cx="17474550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Ví dụ với Hình 7.2</a:t>
                </a:r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: </a:t>
                </a:r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đường vuông góc lần lượt cắt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tại điểm 3 và     </a:t>
                </a:r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  </a:t>
                </a:r>
              </a:p>
              <a:p>
                <a:pPr lvl="0" algn="just">
                  <a:lnSpc>
                    <a:spcPct val="150000"/>
                  </a:lnSpc>
                </a:pPr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     . </a:t>
                </a: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Ta có tọa độ </a:t>
                </a:r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điểm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41" y="8049986"/>
                <a:ext cx="17474550" cy="1846659"/>
              </a:xfrm>
              <a:prstGeom prst="rect">
                <a:avLst/>
              </a:prstGeom>
              <a:blipFill>
                <a:blip r:embed="rId7"/>
                <a:stretch>
                  <a:fillRect l="-1047" b="-6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9618327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1085182" flipH="1">
            <a:off x="12906577" y="265876"/>
            <a:ext cx="5118959" cy="4523299"/>
          </a:xfrm>
          <a:custGeom>
            <a:avLst/>
            <a:gdLst/>
            <a:ahLst/>
            <a:cxnLst/>
            <a:rect l="l" t="t" r="r" b="b"/>
            <a:pathLst>
              <a:path w="5118959" h="4523299">
                <a:moveTo>
                  <a:pt x="5118959" y="0"/>
                </a:moveTo>
                <a:lnTo>
                  <a:pt x="0" y="0"/>
                </a:lnTo>
                <a:lnTo>
                  <a:pt x="0" y="4523299"/>
                </a:lnTo>
                <a:lnTo>
                  <a:pt x="5118959" y="4523299"/>
                </a:lnTo>
                <a:lnTo>
                  <a:pt x="511895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5"/>
          <p:cNvGrpSpPr/>
          <p:nvPr/>
        </p:nvGrpSpPr>
        <p:grpSpPr>
          <a:xfrm>
            <a:off x="685800" y="1022006"/>
            <a:ext cx="16687800" cy="8122938"/>
            <a:chOff x="1253342" y="1022006"/>
            <a:chExt cx="15325866" cy="8122938"/>
          </a:xfrm>
        </p:grpSpPr>
        <p:grpSp>
          <p:nvGrpSpPr>
            <p:cNvPr id="5" name="Group 5"/>
            <p:cNvGrpSpPr/>
            <p:nvPr/>
          </p:nvGrpSpPr>
          <p:grpSpPr>
            <a:xfrm rot="21391586">
              <a:off x="1253342" y="1022006"/>
              <a:ext cx="15128561" cy="7925856"/>
              <a:chOff x="0" y="0"/>
              <a:chExt cx="3077638" cy="161420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191834"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21533177"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 rot="3146640">
            <a:off x="15828421" y="7485418"/>
            <a:ext cx="2382434" cy="2508718"/>
            <a:chOff x="0" y="0"/>
            <a:chExt cx="3176579" cy="3344957"/>
          </a:xfrm>
        </p:grpSpPr>
        <p:sp>
          <p:nvSpPr>
            <p:cNvPr id="23" name="Freeform 23"/>
            <p:cNvSpPr/>
            <p:nvPr/>
          </p:nvSpPr>
          <p:spPr>
            <a:xfrm rot="5871076">
              <a:off x="115178" y="56095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7"/>
                  </a:lnTo>
                  <a:lnTo>
                    <a:pt x="0" y="1378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9991959">
              <a:off x="1719858" y="1226379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7"/>
                  </a:lnTo>
                  <a:lnTo>
                    <a:pt x="0" y="1378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2245436">
              <a:off x="473625" y="1709367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8"/>
                  </a:lnTo>
                  <a:lnTo>
                    <a:pt x="0" y="1378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73" y="192994"/>
            <a:ext cx="3770707" cy="19681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576497" y="3566160"/>
                <a:ext cx="15121243" cy="440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7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Trong mặt phẳng tọa độ, mỗi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xác định duy nhất một cặp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mỗi cặp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xác định duy nhất một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7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Cặp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gọi là tọa độ của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kí hiệu là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𝑀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trong đó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hoành độ và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tung độ của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6497" y="3566160"/>
                <a:ext cx="15121243" cy="4402552"/>
              </a:xfrm>
              <a:prstGeom prst="rect">
                <a:avLst/>
              </a:prstGeom>
              <a:blipFill>
                <a:blip r:embed="rId14"/>
                <a:stretch>
                  <a:fillRect l="-1452" r="-1411" b="-4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3206613" y="2324100"/>
            <a:ext cx="11726287" cy="942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b="1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Tọa độ của một điểm trong mặt phẳng tọa độ</a:t>
            </a:r>
            <a:endParaRPr lang="en-US" sz="4200">
              <a:solidFill>
                <a:srgbClr val="C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2559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1547283" y="1858040"/>
            <a:ext cx="5577840" cy="6477000"/>
            <a:chOff x="365761" y="618234"/>
            <a:chExt cx="5577840" cy="6477000"/>
          </a:xfrm>
        </p:grpSpPr>
        <p:sp>
          <p:nvSpPr>
            <p:cNvPr id="4" name="Freeform 20"/>
            <p:cNvSpPr/>
            <p:nvPr/>
          </p:nvSpPr>
          <p:spPr>
            <a:xfrm>
              <a:off x="365761" y="618234"/>
              <a:ext cx="5577840" cy="6477000"/>
            </a:xfrm>
            <a:custGeom>
              <a:avLst/>
              <a:gdLst/>
              <a:ahLst/>
              <a:cxnLst/>
              <a:rect l="l" t="t" r="r" b="b"/>
              <a:pathLst>
                <a:path w="4905573" h="5218695">
                  <a:moveTo>
                    <a:pt x="0" y="0"/>
                  </a:moveTo>
                  <a:lnTo>
                    <a:pt x="4905573" y="0"/>
                  </a:lnTo>
                  <a:lnTo>
                    <a:pt x="4905573" y="5218694"/>
                  </a:lnTo>
                  <a:lnTo>
                    <a:pt x="0" y="5218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1145435" y="2516973"/>
                  <a:ext cx="4018491" cy="31393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>
                    <a:lnSpc>
                      <a:spcPct val="150000"/>
                    </a:lnSpc>
                  </a:pPr>
                  <a:r>
                    <a:rPr lang="vi-VN" sz="4500">
                      <a:solidFill>
                        <a:prstClr val="black"/>
                      </a:solidFill>
                      <a:cs typeface="Arial" panose="020B0604020202020204" pitchFamily="34" charset="0"/>
                    </a:rPr>
                    <a:t>Hãy cho biết tọa độ của gốc tọa độ </a:t>
                  </a:r>
                  <a14:m>
                    <m:oMath xmlns:m="http://schemas.openxmlformats.org/officeDocument/2006/math">
                      <m:r>
                        <a:rPr lang="vi-VN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𝑂</m:t>
                      </m:r>
                    </m:oMath>
                  </a14:m>
                  <a:r>
                    <a:rPr lang="vi-VN" sz="4500">
                      <a:solidFill>
                        <a:prstClr val="black"/>
                      </a:solidFill>
                      <a:cs typeface="Arial" panose="020B0604020202020204" pitchFamily="34" charset="0"/>
                    </a:rPr>
                    <a:t>.</a:t>
                  </a:r>
                  <a:endParaRPr lang="en-US" sz="45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435" y="2516973"/>
                  <a:ext cx="4018491" cy="3139321"/>
                </a:xfrm>
                <a:prstGeom prst="rect">
                  <a:avLst/>
                </a:prstGeom>
                <a:blipFill>
                  <a:blip r:embed="rId5"/>
                  <a:stretch>
                    <a:fillRect l="-5311" r="-9256" b="-69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11430000" y="1627514"/>
            <a:ext cx="2202182" cy="1465837"/>
            <a:chOff x="11559260" y="1415572"/>
            <a:chExt cx="2202182" cy="146583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9260" y="1415572"/>
              <a:ext cx="2202182" cy="146583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1860251" y="1730430"/>
              <a:ext cx="16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smtClean="0">
                  <a:solidFill>
                    <a:prstClr val="black"/>
                  </a:solidFill>
                  <a:cs typeface="Arial" panose="020B0604020202020204" pitchFamily="34" charset="0"/>
                </a:rPr>
                <a:t>Giải</a:t>
              </a:r>
              <a:endPara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68" y="2360433"/>
            <a:ext cx="1812220" cy="16604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8424662" y="3408209"/>
                <a:ext cx="8212858" cy="20414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Gốc tọa độ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có tọa độ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(0;0)</m:t>
                    </m:r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hay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</m:t>
                    </m:r>
                    <m:d>
                      <m:dPr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0;0</m:t>
                        </m:r>
                      </m:e>
                    </m:d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5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4662" y="3408209"/>
                <a:ext cx="8212858" cy="2041456"/>
              </a:xfrm>
              <a:prstGeom prst="rect">
                <a:avLst/>
              </a:prstGeom>
              <a:blipFill>
                <a:blip r:embed="rId8"/>
                <a:stretch>
                  <a:fillRect l="-3118" r="-3118" b="-14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63800" y="7880652"/>
            <a:ext cx="2054556" cy="19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2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Horizontal Scroll 2"/>
          <p:cNvSpPr/>
          <p:nvPr/>
        </p:nvSpPr>
        <p:spPr>
          <a:xfrm>
            <a:off x="533400" y="284929"/>
            <a:ext cx="2933700" cy="1626136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3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976378"/>
            <a:ext cx="111107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a) Viết toạ độ của các điểm A, B trong Hình 7.3</a:t>
            </a:r>
          </a:p>
          <a:p>
            <a:pPr algn="just">
              <a:lnSpc>
                <a:spcPct val="150000"/>
              </a:lnSpc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b) Xác định các điểm C (0; -2) và D (-1; 0) trong Hình 7.3.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11556" y="4991100"/>
            <a:ext cx="1154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6139328"/>
            <a:ext cx="1257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a) Ta có toạ độ của hai điểm A, B là: A (2;-3), B(-2;1)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62084">
            <a:off x="12116596" y="9137623"/>
            <a:ext cx="1467894" cy="1286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0" y="-38100"/>
            <a:ext cx="5032396" cy="5216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" y="7471708"/>
            <a:ext cx="119273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b) Các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điểm C (0; -2) và D (-1; 0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) được xác định như Hình 7.4 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0544" y="5277854"/>
            <a:ext cx="5285056" cy="494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6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09600" y="652448"/>
            <a:ext cx="17035072" cy="1454661"/>
            <a:chOff x="0" y="0"/>
            <a:chExt cx="4486603" cy="4742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86603" cy="474202"/>
            </a:xfrm>
            <a:custGeom>
              <a:avLst/>
              <a:gdLst/>
              <a:ahLst/>
              <a:cxnLst/>
              <a:rect l="l" t="t" r="r" b="b"/>
              <a:pathLst>
                <a:path w="4486603" h="474202">
                  <a:moveTo>
                    <a:pt x="4486603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86603" y="474202"/>
                  </a:lnTo>
                  <a:lnTo>
                    <a:pt x="4385003" y="237101"/>
                  </a:lnTo>
                  <a:lnTo>
                    <a:pt x="4486603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95754" y="342900"/>
            <a:ext cx="16230600" cy="1583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vi-VN" sz="6000" b="1" dirty="0" smtClean="0">
                <a:solidFill>
                  <a:srgbClr val="FFFFFF"/>
                </a:solidFill>
              </a:rPr>
              <a:t>KHỞI ĐỘNG</a:t>
            </a:r>
            <a:endParaRPr lang="en-US" sz="6000" b="1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554346" y="3101618"/>
            <a:ext cx="8321418" cy="6357272"/>
            <a:chOff x="7621832" y="2722135"/>
            <a:chExt cx="10321439" cy="6949835"/>
          </a:xfrm>
        </p:grpSpPr>
        <p:sp>
          <p:nvSpPr>
            <p:cNvPr id="6" name="Freeform 6"/>
            <p:cNvSpPr/>
            <p:nvPr/>
          </p:nvSpPr>
          <p:spPr>
            <a:xfrm rot="16200000">
              <a:off x="9307634" y="1036333"/>
              <a:ext cx="6949835" cy="10321439"/>
            </a:xfrm>
            <a:custGeom>
              <a:avLst/>
              <a:gdLst/>
              <a:ahLst/>
              <a:cxnLst/>
              <a:rect l="l" t="t" r="r" b="b"/>
              <a:pathLst>
                <a:path w="5565686" h="7974166">
                  <a:moveTo>
                    <a:pt x="0" y="0"/>
                  </a:moveTo>
                  <a:lnTo>
                    <a:pt x="5565686" y="0"/>
                  </a:lnTo>
                  <a:lnTo>
                    <a:pt x="5565686" y="7974167"/>
                  </a:lnTo>
                  <a:lnTo>
                    <a:pt x="0" y="7974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l="-519" r="-519"/>
              </a:stretch>
            </a:blipFill>
          </p:spPr>
        </p:sp>
        <p:sp>
          <p:nvSpPr>
            <p:cNvPr id="4" name="Rectangle 3"/>
            <p:cNvSpPr/>
            <p:nvPr/>
          </p:nvSpPr>
          <p:spPr>
            <a:xfrm>
              <a:off x="8929896" y="2871776"/>
              <a:ext cx="8332403" cy="67101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800"/>
                <a:t>Hình 7.1 là biểu đồ đoạn thẳng mô tả sản lượng tiêu thụ ô tô của </a:t>
              </a:r>
              <a:r>
                <a:rPr lang="vi-VN" sz="3800" smtClean="0"/>
                <a:t>th</a:t>
              </a:r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ị</a:t>
              </a:r>
              <a:r>
                <a:rPr lang="vi-VN" sz="3800" smtClean="0"/>
                <a:t> </a:t>
              </a:r>
              <a:r>
                <a:rPr lang="vi-VN" sz="3800"/>
                <a:t>trường Việt Nam trong 5 tháng đầu năm 2020. Em hãy cho biết trong tháng nào thì số lượng ô tô tiêu thụ là ít nhất.</a:t>
              </a:r>
              <a:endParaRPr lang="en-US" sz="380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3101617"/>
            <a:ext cx="8655564" cy="62749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322121" y="3009900"/>
            <a:ext cx="12458597" cy="4655404"/>
            <a:chOff x="0" y="0"/>
            <a:chExt cx="15147194" cy="8647954"/>
          </a:xfrm>
        </p:grpSpPr>
        <p:grpSp>
          <p:nvGrpSpPr>
            <p:cNvPr id="8" name="Group 8"/>
            <p:cNvGrpSpPr/>
            <p:nvPr/>
          </p:nvGrpSpPr>
          <p:grpSpPr>
            <a:xfrm rot="-208414">
              <a:off x="217650" y="433429"/>
              <a:ext cx="14538600" cy="7625416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191834"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-66823"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" name="Freeform 22"/>
          <p:cNvSpPr/>
          <p:nvPr/>
        </p:nvSpPr>
        <p:spPr>
          <a:xfrm rot="8248605" flipH="1">
            <a:off x="14807089" y="7683023"/>
            <a:ext cx="2431267" cy="3206707"/>
          </a:xfrm>
          <a:custGeom>
            <a:avLst/>
            <a:gdLst/>
            <a:ahLst/>
            <a:cxnLst/>
            <a:rect l="l" t="t" r="r" b="b"/>
            <a:pathLst>
              <a:path w="2431267" h="3206707">
                <a:moveTo>
                  <a:pt x="2431268" y="0"/>
                </a:moveTo>
                <a:lnTo>
                  <a:pt x="0" y="0"/>
                </a:lnTo>
                <a:lnTo>
                  <a:pt x="0" y="3206708"/>
                </a:lnTo>
                <a:lnTo>
                  <a:pt x="2431268" y="3206708"/>
                </a:lnTo>
                <a:lnTo>
                  <a:pt x="243126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35401" y="571500"/>
            <a:ext cx="4334170" cy="4012910"/>
          </a:xfrm>
          <a:custGeom>
            <a:avLst/>
            <a:gdLst/>
            <a:ahLst/>
            <a:cxnLst/>
            <a:rect l="l" t="t" r="r" b="b"/>
            <a:pathLst>
              <a:path w="4905573" h="5218695">
                <a:moveTo>
                  <a:pt x="0" y="0"/>
                </a:moveTo>
                <a:lnTo>
                  <a:pt x="4905573" y="0"/>
                </a:lnTo>
                <a:lnTo>
                  <a:pt x="4905573" y="5218694"/>
                </a:lnTo>
                <a:lnTo>
                  <a:pt x="0" y="52186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919" y="4290552"/>
            <a:ext cx="5129306" cy="59591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5811" y="2040426"/>
            <a:ext cx="29561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 ý</a:t>
            </a:r>
            <a:endParaRPr kumimoji="0" lang="en-US" sz="5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519018" y="4253421"/>
                <a:ext cx="10314855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Các điểm có hành độ (tung độ) bằng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nằm </a:t>
                </a:r>
                <a:r>
                  <a:rPr lang="en-US" sz="45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trên trục </a:t>
                </a:r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tung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(trục hoành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𝑂𝑥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9018" y="4253421"/>
                <a:ext cx="10314855" cy="2169825"/>
              </a:xfrm>
              <a:prstGeom prst="rect">
                <a:avLst/>
              </a:prstGeom>
              <a:blipFill>
                <a:blip r:embed="rId9"/>
                <a:stretch>
                  <a:fillRect l="-2482" b="-7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1547" y="2124919"/>
            <a:ext cx="892619" cy="77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5807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Pentagon 2"/>
          <p:cNvSpPr/>
          <p:nvPr/>
        </p:nvSpPr>
        <p:spPr>
          <a:xfrm>
            <a:off x="12032" y="461211"/>
            <a:ext cx="4343400" cy="121920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2</a:t>
            </a:r>
            <a:endParaRPr lang="en-US" sz="45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853" y="477734"/>
            <a:ext cx="1600200" cy="12026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32012" y="1943100"/>
                <a:ext cx="96012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Xác định tọa độ các điểm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trong Hình 7.5.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Xác định các điểm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(2; –2) 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(–1; 2)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trong Hình 7.5.</a:t>
                </a:r>
                <a:endParaRPr lang="en-US" sz="40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012" y="1943100"/>
                <a:ext cx="9601200" cy="3785652"/>
              </a:xfrm>
              <a:prstGeom prst="rect">
                <a:avLst/>
              </a:prstGeom>
              <a:blipFill>
                <a:blip r:embed="rId4"/>
                <a:stretch>
                  <a:fillRect l="-2286" r="-2222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367" y="2085330"/>
            <a:ext cx="7014233" cy="694437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55370" y="5883414"/>
            <a:ext cx="1154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u="sng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632012" y="6743700"/>
                <a:ext cx="10569388" cy="3170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Tọa độ các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−2;4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𝑁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1; −2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2;0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𝑄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0;−3</m:t>
                        </m:r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𝑅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2; −2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𝑆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−1;2</m:t>
                        </m:r>
                      </m:e>
                    </m:d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012" y="6743700"/>
                <a:ext cx="10569388" cy="3170099"/>
              </a:xfrm>
              <a:prstGeom prst="rect">
                <a:avLst/>
              </a:prstGeom>
              <a:blipFill>
                <a:blip r:embed="rId7"/>
                <a:stretch>
                  <a:fillRect l="-2076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5532100" y="6237357"/>
            <a:ext cx="809951" cy="707886"/>
            <a:chOff x="15532100" y="6237357"/>
            <a:chExt cx="809951" cy="707886"/>
          </a:xfrm>
        </p:grpSpPr>
        <p:sp>
          <p:nvSpPr>
            <p:cNvPr id="24" name="Oval 23"/>
            <p:cNvSpPr/>
            <p:nvPr/>
          </p:nvSpPr>
          <p:spPr>
            <a:xfrm>
              <a:off x="15532100" y="65913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15684500" y="6237357"/>
                  <a:ext cx="657551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𝑹</m:t>
                        </m:r>
                      </m:oMath>
                    </m:oMathPara>
                  </a14:m>
                  <a:endParaRPr lang="en-US" b="1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500" y="6237357"/>
                  <a:ext cx="657551" cy="70788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13119945" y="3507383"/>
            <a:ext cx="646855" cy="707886"/>
            <a:chOff x="15012245" y="6049040"/>
            <a:chExt cx="646855" cy="707886"/>
          </a:xfrm>
        </p:grpSpPr>
        <p:sp>
          <p:nvSpPr>
            <p:cNvPr id="28" name="Oval 27"/>
            <p:cNvSpPr/>
            <p:nvPr/>
          </p:nvSpPr>
          <p:spPr>
            <a:xfrm>
              <a:off x="15506700" y="6578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15012245" y="6049040"/>
                  <a:ext cx="591829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oMath>
                    </m:oMathPara>
                  </a14:m>
                  <a:endParaRPr lang="en-US" b="1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012245" y="6049040"/>
                  <a:ext cx="591829" cy="70788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6126123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372203" y="1783601"/>
            <a:ext cx="12458597" cy="7857777"/>
            <a:chOff x="0" y="0"/>
            <a:chExt cx="15147194" cy="8647954"/>
          </a:xfrm>
        </p:grpSpPr>
        <p:grpSp>
          <p:nvGrpSpPr>
            <p:cNvPr id="8" name="Group 8"/>
            <p:cNvGrpSpPr/>
            <p:nvPr/>
          </p:nvGrpSpPr>
          <p:grpSpPr>
            <a:xfrm rot="-208414">
              <a:off x="217650" y="433429"/>
              <a:ext cx="14538600" cy="7625416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191834"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-66823"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2" name="Freeform 22"/>
          <p:cNvSpPr/>
          <p:nvPr/>
        </p:nvSpPr>
        <p:spPr>
          <a:xfrm rot="8248605" flipH="1">
            <a:off x="15016676" y="-425088"/>
            <a:ext cx="2431267" cy="3206707"/>
          </a:xfrm>
          <a:custGeom>
            <a:avLst/>
            <a:gdLst/>
            <a:ahLst/>
            <a:cxnLst/>
            <a:rect l="l" t="t" r="r" b="b"/>
            <a:pathLst>
              <a:path w="2431267" h="3206707">
                <a:moveTo>
                  <a:pt x="2431268" y="0"/>
                </a:moveTo>
                <a:lnTo>
                  <a:pt x="0" y="0"/>
                </a:lnTo>
                <a:lnTo>
                  <a:pt x="0" y="3206708"/>
                </a:lnTo>
                <a:lnTo>
                  <a:pt x="2431268" y="3206708"/>
                </a:lnTo>
                <a:lnTo>
                  <a:pt x="243126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35401" y="571500"/>
            <a:ext cx="4334170" cy="4012910"/>
          </a:xfrm>
          <a:custGeom>
            <a:avLst/>
            <a:gdLst/>
            <a:ahLst/>
            <a:cxnLst/>
            <a:rect l="l" t="t" r="r" b="b"/>
            <a:pathLst>
              <a:path w="4905573" h="5218695">
                <a:moveTo>
                  <a:pt x="0" y="0"/>
                </a:moveTo>
                <a:lnTo>
                  <a:pt x="4905573" y="0"/>
                </a:lnTo>
                <a:lnTo>
                  <a:pt x="4905573" y="5218694"/>
                </a:lnTo>
                <a:lnTo>
                  <a:pt x="0" y="52186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919" y="4290552"/>
            <a:ext cx="5129306" cy="59591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324600" y="3034705"/>
                <a:ext cx="4594899" cy="5493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900">
                    <a:cs typeface="Arial" panose="020B0604020202020204" pitchFamily="34" charset="0"/>
                  </a:rPr>
                  <a:t>Hệ trục tọa độ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𝑂𝑥𝑦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 chia mặt phẳng tọa độ thành 4 góc phần tư (góc phần tư thứ I, II, III, IV) như Hình 7.6</a:t>
                </a:r>
                <a:endParaRPr lang="en-US" sz="3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3034705"/>
                <a:ext cx="4594899" cy="5493812"/>
              </a:xfrm>
              <a:prstGeom prst="rect">
                <a:avLst/>
              </a:prstGeom>
              <a:blipFill>
                <a:blip r:embed="rId9"/>
                <a:stretch>
                  <a:fillRect l="-4515" r="-4515" b="-1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1615811" y="2040426"/>
            <a:ext cx="29561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 ý</a:t>
            </a:r>
            <a:endParaRPr kumimoji="0" lang="en-US" sz="5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1547" y="2124919"/>
            <a:ext cx="892619" cy="7772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242" y="2820186"/>
            <a:ext cx="6400000" cy="6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/>
          <p:cNvSpPr/>
          <p:nvPr/>
        </p:nvSpPr>
        <p:spPr>
          <a:xfrm>
            <a:off x="0" y="419100"/>
            <a:ext cx="5486400" cy="121920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LUẬN</a:t>
            </a:r>
            <a:endParaRPr lang="en-US" sz="45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29713"/>
            <a:ext cx="17678400" cy="46901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4400" y="704850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Ý kiến của em như thế nào?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600200" y="7962900"/>
            <a:ext cx="16002000" cy="1938992"/>
            <a:chOff x="1600200" y="7985063"/>
            <a:chExt cx="16002000" cy="1938992"/>
          </a:xfrm>
        </p:grpSpPr>
        <p:sp>
          <p:nvSpPr>
            <p:cNvPr id="12" name="Rectangle 11"/>
            <p:cNvSpPr/>
            <p:nvPr/>
          </p:nvSpPr>
          <p:spPr>
            <a:xfrm>
              <a:off x="2286000" y="7985063"/>
              <a:ext cx="1531620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Tròn đúng. Những điểm có hoành độ và tung độ đều âm thì nằm ở góc phần tư thứ III.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1600200" y="8343900"/>
              <a:ext cx="533400" cy="4572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1722" y="421105"/>
            <a:ext cx="1210478" cy="126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279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7" name="Group 6"/>
          <p:cNvGrpSpPr/>
          <p:nvPr/>
        </p:nvGrpSpPr>
        <p:grpSpPr>
          <a:xfrm>
            <a:off x="626464" y="613769"/>
            <a:ext cx="17035072" cy="1290652"/>
            <a:chOff x="609600" y="652449"/>
            <a:chExt cx="17035072" cy="1290652"/>
          </a:xfrm>
        </p:grpSpPr>
        <p:sp>
          <p:nvSpPr>
            <p:cNvPr id="8" name="Freeform 9"/>
            <p:cNvSpPr/>
            <p:nvPr/>
          </p:nvSpPr>
          <p:spPr>
            <a:xfrm>
              <a:off x="609600" y="652449"/>
              <a:ext cx="17035072" cy="1290652"/>
            </a:xfrm>
            <a:custGeom>
              <a:avLst/>
              <a:gdLst/>
              <a:ahLst/>
              <a:cxnLst/>
              <a:rect l="l" t="t" r="r" b="b"/>
              <a:pathLst>
                <a:path w="4486603" h="474202">
                  <a:moveTo>
                    <a:pt x="4486603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86603" y="474202"/>
                  </a:lnTo>
                  <a:lnTo>
                    <a:pt x="4385003" y="237101"/>
                  </a:lnTo>
                  <a:lnTo>
                    <a:pt x="4486603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9" name="TextBox 8"/>
            <p:cNvSpPr txBox="1"/>
            <p:nvPr/>
          </p:nvSpPr>
          <p:spPr>
            <a:xfrm>
              <a:off x="1392836" y="913054"/>
              <a:ext cx="154686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4500" b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r>
                <a:rPr lang="en-US" sz="45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500" b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 THỊ CỦA HÀM SỐ</a:t>
              </a:r>
              <a:endParaRPr lang="en-US" sz="45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03317" y="2546159"/>
            <a:ext cx="11304425" cy="1130678"/>
            <a:chOff x="626464" y="3787942"/>
            <a:chExt cx="11304425" cy="11306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634485" y="3787942"/>
                  <a:ext cx="11296404" cy="96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60000"/>
                    </a:lnSpc>
                  </a:pPr>
                  <a:r>
                    <a:rPr lang="vi-VN" sz="4000" smtClean="0">
                      <a:solidFill>
                        <a:prstClr val="black"/>
                      </a:solidFill>
                      <a:cs typeface="Arial" panose="020B0604020202020204" pitchFamily="34" charset="0"/>
                    </a:rPr>
                    <a:t>            </a:t>
                  </a:r>
                  <a:r>
                    <a:rPr lang="en-US" sz="400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Hàm số </a:t>
                  </a:r>
                  <a14:m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400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được cho bởi bảng sau </a:t>
                  </a:r>
                  <a:endPara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485" y="3787942"/>
                  <a:ext cx="11296404" cy="962443"/>
                </a:xfrm>
                <a:prstGeom prst="rect">
                  <a:avLst/>
                </a:prstGeom>
                <a:blipFill>
                  <a:blip r:embed="rId3"/>
                  <a:stretch>
                    <a:fillRect r="-540" b="-246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ounded Rectangle 10"/>
            <p:cNvSpPr/>
            <p:nvPr/>
          </p:nvSpPr>
          <p:spPr>
            <a:xfrm>
              <a:off x="626464" y="3851820"/>
              <a:ext cx="1605558" cy="10668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000" b="1" smtClean="0">
                  <a:solidFill>
                    <a:prstClr val="black"/>
                  </a:solidFill>
                  <a:cs typeface="Arial" panose="020B0604020202020204" pitchFamily="34" charset="0"/>
                </a:rPr>
                <a:t>HĐ</a:t>
              </a:r>
              <a:r>
                <a:rPr lang="en-US" sz="4000" b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33173489"/>
                  </p:ext>
                </p:extLst>
              </p:nvPr>
            </p:nvGraphicFramePr>
            <p:xfrm>
              <a:off x="1638300" y="4187882"/>
              <a:ext cx="15011400" cy="2098618"/>
            </p:xfrm>
            <a:graphic>
              <a:graphicData uri="http://schemas.openxmlformats.org/drawingml/2006/table">
                <a:tbl>
                  <a:tblPr/>
                  <a:tblGrid>
                    <a:gridCol w="2501900">
                      <a:extLst>
                        <a:ext uri="{9D8B030D-6E8A-4147-A177-3AD203B41FA5}">
                          <a16:colId xmlns:a16="http://schemas.microsoft.com/office/drawing/2014/main" val="1922662869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117111165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796346593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76565462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718996916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458001965"/>
                        </a:ext>
                      </a:extLst>
                    </a:gridCol>
                  </a:tblGrid>
                  <a:tr h="103836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13341427"/>
                      </a:ext>
                    </a:extLst>
                  </a:tr>
                  <a:tr h="10602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=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𝑓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(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587600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33173489"/>
                  </p:ext>
                </p:extLst>
              </p:nvPr>
            </p:nvGraphicFramePr>
            <p:xfrm>
              <a:off x="1638300" y="4187882"/>
              <a:ext cx="15011400" cy="2098618"/>
            </p:xfrm>
            <a:graphic>
              <a:graphicData uri="http://schemas.openxmlformats.org/drawingml/2006/table">
                <a:tbl>
                  <a:tblPr/>
                  <a:tblGrid>
                    <a:gridCol w="2501900">
                      <a:extLst>
                        <a:ext uri="{9D8B030D-6E8A-4147-A177-3AD203B41FA5}">
                          <a16:colId xmlns:a16="http://schemas.microsoft.com/office/drawing/2014/main" val="1922662869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117111165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796346593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76565462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718996916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458001965"/>
                        </a:ext>
                      </a:extLst>
                    </a:gridCol>
                  </a:tblGrid>
                  <a:tr h="10383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43" t="-585" r="-500000" b="-1035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488" t="-585" r="-401220" b="-1035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000" t="-585" r="-300243" b="-1035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000" t="-585" r="-200243" b="-1035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976" t="-585" r="-100732" b="-1035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99757" t="-585" r="-487" b="-1035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13341427"/>
                      </a:ext>
                    </a:extLst>
                  </a:tr>
                  <a:tr h="106025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43" t="-98286" r="-500000" b="-1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488" t="-98286" r="-401220" b="-1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000" t="-98286" r="-300243" b="-1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000" t="-98286" r="-200243" b="-1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976" t="-98286" r="-100732" b="-1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99757" t="-98286" r="-487" b="-11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5876007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03316" y="6660959"/>
                <a:ext cx="17303683" cy="3016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solidFill>
                      <a:srgbClr val="000000"/>
                    </a:solidFill>
                  </a:rPr>
                  <a:t>a) Viết tập hợp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{(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; 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)} 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</a:rPr>
                  <a:t>các cặp giá trị tương ứng của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solidFill>
                      <a:srgbClr val="000000"/>
                    </a:solidFill>
                  </a:rPr>
                  <a:t>b) Vẽ hệ trục tọa độ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𝑂𝑥𝑦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</a:rPr>
                  <a:t> và biểu diễn các điểm có tọa độ là các cặp số trên. Tập hợp các điểm này gọi là </a:t>
                </a:r>
                <a:r>
                  <a:rPr lang="vi-VN" sz="4000" i="1">
                    <a:solidFill>
                      <a:srgbClr val="000000"/>
                    </a:solidFill>
                  </a:rPr>
                  <a:t>đồ thị</a:t>
                </a:r>
                <a:r>
                  <a:rPr lang="vi-VN" sz="4000">
                    <a:solidFill>
                      <a:srgbClr val="000000"/>
                    </a:solidFill>
                  </a:rPr>
                  <a:t> của hàm số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</a:rPr>
                  <a:t>đã cho.</a:t>
                </a:r>
                <a:endParaRPr lang="vi-VN" sz="4000" b="0" i="0">
                  <a:solidFill>
                    <a:srgbClr val="0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316" y="6660959"/>
                <a:ext cx="17303683" cy="3016210"/>
              </a:xfrm>
              <a:prstGeom prst="rect">
                <a:avLst/>
              </a:prstGeom>
              <a:blipFill>
                <a:blip r:embed="rId5"/>
                <a:stretch>
                  <a:fillRect l="-1268" r="-1233" b="-4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412546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14400" y="647700"/>
            <a:ext cx="2202182" cy="1465837"/>
            <a:chOff x="11559260" y="1415572"/>
            <a:chExt cx="2202182" cy="146583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9260" y="1415572"/>
              <a:ext cx="2202182" cy="146583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1787860" y="1698286"/>
              <a:ext cx="16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smtClean="0">
                  <a:solidFill>
                    <a:prstClr val="black"/>
                  </a:solidFill>
                  <a:cs typeface="Arial" panose="020B0604020202020204" pitchFamily="34" charset="0"/>
                </a:rPr>
                <a:t>Giải</a:t>
              </a:r>
              <a:endPara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187822" y="1605705"/>
                <a:ext cx="10816936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      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−2; −1</m:t>
                            </m:r>
                          </m:e>
                        </m:d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−1;0</m:t>
                            </m:r>
                          </m:e>
                        </m:d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0;1</m:t>
                            </m:r>
                          </m:e>
                        </m:d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1;2</m:t>
                            </m:r>
                          </m:e>
                        </m:d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2;3</m:t>
                            </m:r>
                          </m:e>
                        </m:d>
                      </m:e>
                    </m:d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7822" y="1605705"/>
                <a:ext cx="10816936" cy="1015663"/>
              </a:xfrm>
              <a:prstGeom prst="rect">
                <a:avLst/>
              </a:prstGeom>
              <a:blipFill>
                <a:blip r:embed="rId4"/>
                <a:stretch>
                  <a:fillRect l="-2029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7800" y="3390900"/>
            <a:ext cx="8016893" cy="65532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87822" y="3292614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smtClean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9600" y="7388802"/>
            <a:ext cx="1930670" cy="25552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719866">
            <a:off x="747928" y="7129182"/>
            <a:ext cx="1366501" cy="259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2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1085182" flipH="1">
            <a:off x="12906577" y="265876"/>
            <a:ext cx="5118959" cy="4523299"/>
          </a:xfrm>
          <a:custGeom>
            <a:avLst/>
            <a:gdLst/>
            <a:ahLst/>
            <a:cxnLst/>
            <a:rect l="l" t="t" r="r" b="b"/>
            <a:pathLst>
              <a:path w="5118959" h="4523299">
                <a:moveTo>
                  <a:pt x="5118959" y="0"/>
                </a:moveTo>
                <a:lnTo>
                  <a:pt x="0" y="0"/>
                </a:lnTo>
                <a:lnTo>
                  <a:pt x="0" y="4523299"/>
                </a:lnTo>
                <a:lnTo>
                  <a:pt x="5118959" y="4523299"/>
                </a:lnTo>
                <a:lnTo>
                  <a:pt x="511895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5"/>
          <p:cNvGrpSpPr/>
          <p:nvPr/>
        </p:nvGrpSpPr>
        <p:grpSpPr>
          <a:xfrm>
            <a:off x="1066800" y="1639868"/>
            <a:ext cx="16002000" cy="6704032"/>
            <a:chOff x="1253342" y="1022006"/>
            <a:chExt cx="15325866" cy="8122938"/>
          </a:xfrm>
        </p:grpSpPr>
        <p:grpSp>
          <p:nvGrpSpPr>
            <p:cNvPr id="5" name="Group 5"/>
            <p:cNvGrpSpPr/>
            <p:nvPr/>
          </p:nvGrpSpPr>
          <p:grpSpPr>
            <a:xfrm rot="21391586">
              <a:off x="1253342" y="1022006"/>
              <a:ext cx="15128561" cy="7925856"/>
              <a:chOff x="0" y="0"/>
              <a:chExt cx="3077638" cy="161420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191834"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21533177"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 rot="3146640">
            <a:off x="15488346" y="7366447"/>
            <a:ext cx="2382434" cy="2508718"/>
            <a:chOff x="0" y="0"/>
            <a:chExt cx="3176579" cy="3344957"/>
          </a:xfrm>
        </p:grpSpPr>
        <p:sp>
          <p:nvSpPr>
            <p:cNvPr id="23" name="Freeform 23"/>
            <p:cNvSpPr/>
            <p:nvPr/>
          </p:nvSpPr>
          <p:spPr>
            <a:xfrm rot="5871076">
              <a:off x="115178" y="56095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7"/>
                  </a:lnTo>
                  <a:lnTo>
                    <a:pt x="0" y="1378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9991959">
              <a:off x="1719858" y="1226379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7"/>
                  </a:lnTo>
                  <a:lnTo>
                    <a:pt x="0" y="1378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2245436">
              <a:off x="473625" y="1709367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8"/>
                  </a:lnTo>
                  <a:lnTo>
                    <a:pt x="0" y="1378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9" name="Group 28"/>
          <p:cNvGrpSpPr/>
          <p:nvPr/>
        </p:nvGrpSpPr>
        <p:grpSpPr>
          <a:xfrm>
            <a:off x="938254" y="800100"/>
            <a:ext cx="4404729" cy="2299055"/>
            <a:chOff x="454896" y="330975"/>
            <a:chExt cx="4404729" cy="229905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96" y="330975"/>
              <a:ext cx="4404729" cy="229905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40827" y="928806"/>
              <a:ext cx="34328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Khái niệm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81200" y="3612509"/>
                <a:ext cx="14256067" cy="32835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Đồ thị của hàm số </a:t>
                </a:r>
                <a14:m>
                  <m:oMath xmlns:m="http://schemas.openxmlformats.org/officeDocument/2006/math">
                    <m:r>
                      <a:rPr lang="en-US" sz="4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tập hợp tất cả các điểm biểu diễn các cặp giá trị tương ứng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4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trên mặt phẳng tọa độ.</a:t>
                </a:r>
                <a:endParaRPr lang="en-US" sz="4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612509"/>
                <a:ext cx="14256067" cy="3283591"/>
              </a:xfrm>
              <a:prstGeom prst="rect">
                <a:avLst/>
              </a:prstGeom>
              <a:blipFill>
                <a:blip r:embed="rId14"/>
                <a:stretch>
                  <a:fillRect l="-1924" r="-1881" b="-8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24069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Horizontal Scroll 2"/>
          <p:cNvSpPr/>
          <p:nvPr/>
        </p:nvSpPr>
        <p:spPr>
          <a:xfrm>
            <a:off x="1994908" y="342900"/>
            <a:ext cx="3015642" cy="1534367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4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34000" y="651873"/>
                <a:ext cx="11369979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Vẽ đồ thị của hàm số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cho bởi bảng sau 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651873"/>
                <a:ext cx="11369979" cy="892552"/>
              </a:xfrm>
              <a:prstGeom prst="rect">
                <a:avLst/>
              </a:prstGeom>
              <a:blipFill>
                <a:blip r:embed="rId3"/>
                <a:stretch>
                  <a:fillRect l="-1877" t="-685" b="-19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994908" y="4955473"/>
            <a:ext cx="1154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994909" y="5905500"/>
                <a:ext cx="7708666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ồ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thị của hàm số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gồm bốn điểm như Hình 7.7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909" y="5905500"/>
                <a:ext cx="7708666" cy="1938992"/>
              </a:xfrm>
              <a:prstGeom prst="rect">
                <a:avLst/>
              </a:prstGeom>
              <a:blipFill>
                <a:blip r:embed="rId4"/>
                <a:stretch>
                  <a:fillRect l="-2767" r="-2767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422372">
            <a:off x="866897" y="8530083"/>
            <a:ext cx="1541571" cy="15187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98962507"/>
                  </p:ext>
                </p:extLst>
              </p:nvPr>
            </p:nvGraphicFramePr>
            <p:xfrm>
              <a:off x="2895600" y="2167127"/>
              <a:ext cx="12192000" cy="229057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1092629796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3738699442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086771393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1117012681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83982142"/>
                        </a:ext>
                      </a:extLst>
                    </a:gridCol>
                  </a:tblGrid>
                  <a:tr h="64136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− 2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3700" b="0" i="1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1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3355814"/>
                      </a:ext>
                    </a:extLst>
                  </a:tr>
                  <a:tr h="63930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7</m:t>
                                    </m:r>
                                  </m:num>
                                  <m:den>
                                    <m: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− 2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97471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98962507"/>
                  </p:ext>
                </p:extLst>
              </p:nvPr>
            </p:nvGraphicFramePr>
            <p:xfrm>
              <a:off x="2895600" y="2167127"/>
              <a:ext cx="12192000" cy="229057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1092629796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3738699442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086771393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1117012681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83982142"/>
                        </a:ext>
                      </a:extLst>
                    </a:gridCol>
                  </a:tblGrid>
                  <a:tr h="11471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0" t="-529" r="-400750" b="-100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500" t="-529" r="-300750" b="-100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500" t="-529" r="-200750" b="-100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500" t="-529" r="-100750" b="-100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00500" t="-529" r="-750" b="-100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3355814"/>
                      </a:ext>
                    </a:extLst>
                  </a:tr>
                  <a:tr h="11434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0" t="-101064" r="-4007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500" t="-101064" r="-3007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500" t="-101064" r="-2007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500" t="-101064" r="-1007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00500" t="-101064" r="-750" b="-10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974715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4686300"/>
            <a:ext cx="5105400" cy="546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8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22" name="Pentagon 21"/>
          <p:cNvSpPr/>
          <p:nvPr/>
        </p:nvSpPr>
        <p:spPr>
          <a:xfrm>
            <a:off x="12032" y="461211"/>
            <a:ext cx="4343400" cy="121920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800600" y="639574"/>
                <a:ext cx="11369979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Vẽ đồ thị của hàm số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cho bởi bảng sau 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639574"/>
                <a:ext cx="11369979" cy="892552"/>
              </a:xfrm>
              <a:prstGeom prst="rect">
                <a:avLst/>
              </a:prstGeom>
              <a:blipFill>
                <a:blip r:embed="rId3"/>
                <a:stretch>
                  <a:fillRect l="-1930" t="-685" b="-19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le 2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8000463"/>
                  </p:ext>
                </p:extLst>
              </p:nvPr>
            </p:nvGraphicFramePr>
            <p:xfrm>
              <a:off x="3048000" y="2171700"/>
              <a:ext cx="12192000" cy="1310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1092629796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3738699442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086771393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1117012681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83982142"/>
                        </a:ext>
                      </a:extLst>
                    </a:gridCol>
                  </a:tblGrid>
                  <a:tr h="64136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− 3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3700" b="0" i="1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1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2,5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3355814"/>
                      </a:ext>
                    </a:extLst>
                  </a:tr>
                  <a:tr h="63930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3,5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97471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le 2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8000463"/>
                  </p:ext>
                </p:extLst>
              </p:nvPr>
            </p:nvGraphicFramePr>
            <p:xfrm>
              <a:off x="3048000" y="2171700"/>
              <a:ext cx="12192000" cy="1310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1092629796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3738699442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086771393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1117012681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83982142"/>
                        </a:ext>
                      </a:extLst>
                    </a:gridCol>
                  </a:tblGrid>
                  <a:tr h="655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0" t="-926" r="-400750" b="-10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500" t="-926" r="-300750" b="-10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500" t="-926" r="-200750" b="-10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500" t="-926" r="-100750" b="-10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500" t="-926" r="-750" b="-1018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3355814"/>
                      </a:ext>
                    </a:extLst>
                  </a:tr>
                  <a:tr h="655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0" t="-100926" r="-400750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500" t="-100926" r="-300750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500" t="-100926" r="-200750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500" t="-100926" r="-100750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500" t="-100926" r="-750" b="-18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974715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5" name="TextBox 24"/>
          <p:cNvSpPr txBox="1"/>
          <p:nvPr/>
        </p:nvSpPr>
        <p:spPr>
          <a:xfrm>
            <a:off x="1600200" y="4359167"/>
            <a:ext cx="1326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b="1" i="1" u="sng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b="1" i="1" u="sng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i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600200" y="5477104"/>
                <a:ext cx="6705599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ồ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thị của hàm số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5477104"/>
                <a:ext cx="6705599" cy="1015663"/>
              </a:xfrm>
              <a:prstGeom prst="rect">
                <a:avLst/>
              </a:prstGeom>
              <a:blipFill>
                <a:blip r:embed="rId5"/>
                <a:stretch>
                  <a:fillRect l="-3276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Red dots on a black background&#10;&#10;Description automatically generated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231" y="4228946"/>
            <a:ext cx="7848600" cy="5692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450" y="8781250"/>
            <a:ext cx="824551" cy="114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4277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5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600" y="495300"/>
            <a:ext cx="17002907" cy="1718239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586553" y="518160"/>
            <a:ext cx="110490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207148" y="2438189"/>
                <a:ext cx="15873704" cy="15594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vi-VN" sz="44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Câu </a:t>
                </a:r>
                <a:r>
                  <a:rPr lang="en-US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vi-VN" sz="44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. </a:t>
                </a:r>
                <a:r>
                  <a:rPr lang="vi-VN" sz="4400" smtClean="0">
                    <a:solidFill>
                      <a:srgbClr val="000000"/>
                    </a:solidFill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vi-VN" sz="4400">
                    <a:solidFill>
                      <a:srgbClr val="000000"/>
                    </a:solidFill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)=</m:t>
                    </m:r>
                    <m:f>
                      <m:fPr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+3.</m:t>
                    </m:r>
                  </m:oMath>
                </a14:m>
                <a:r>
                  <a:rPr lang="fr-FR" sz="4400">
                    <a:solidFill>
                      <a:srgbClr val="000000"/>
                    </a:solidFill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4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</m:oMath>
                </a14:m>
                <a:r>
                  <a:rPr lang="fr-FR" sz="44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có giá trị </a:t>
                </a:r>
                <a:r>
                  <a:rPr lang="fr-FR" sz="440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là?</a:t>
                </a:r>
                <a:endParaRPr lang="en-US" sz="44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148" y="2438189"/>
                <a:ext cx="15873704" cy="1559401"/>
              </a:xfrm>
              <a:prstGeom prst="rect">
                <a:avLst/>
              </a:prstGeom>
              <a:blipFill>
                <a:blip r:embed="rId7"/>
                <a:stretch>
                  <a:fillRect l="-1536" r="-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Plaque 25"/>
              <p:cNvSpPr/>
              <p:nvPr/>
            </p:nvSpPr>
            <p:spPr>
              <a:xfrm>
                <a:off x="9309378" y="7124700"/>
                <a:ext cx="8165822" cy="2010532"/>
              </a:xfrm>
              <a:prstGeom prst="plaqu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Plaqu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378" y="7124700"/>
                <a:ext cx="8165822" cy="2010532"/>
              </a:xfrm>
              <a:prstGeom prst="plaqu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Plaque 26"/>
              <p:cNvSpPr/>
              <p:nvPr/>
            </p:nvSpPr>
            <p:spPr>
              <a:xfrm>
                <a:off x="777240" y="7074815"/>
                <a:ext cx="8165822" cy="2010532"/>
              </a:xfrm>
              <a:prstGeom prst="plaqu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</m:oMath>
                </a14:m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Plaqu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" y="7074815"/>
                <a:ext cx="8165822" cy="2010532"/>
              </a:xfrm>
              <a:prstGeom prst="plaqu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Plaque 27"/>
              <p:cNvSpPr/>
              <p:nvPr/>
            </p:nvSpPr>
            <p:spPr>
              <a:xfrm>
                <a:off x="9299218" y="4557230"/>
                <a:ext cx="8165822" cy="2010532"/>
              </a:xfrm>
              <a:prstGeom prst="plaqu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B</a:t>
                </a:r>
                <a:r>
                  <a:rPr lang="vi-VN" sz="440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Plaqu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9218" y="4557230"/>
                <a:ext cx="8165822" cy="2010532"/>
              </a:xfrm>
              <a:prstGeom prst="plaqu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Plaque 28"/>
              <p:cNvSpPr/>
              <p:nvPr/>
            </p:nvSpPr>
            <p:spPr>
              <a:xfrm>
                <a:off x="777240" y="4557230"/>
                <a:ext cx="8165822" cy="2010532"/>
              </a:xfrm>
              <a:prstGeom prst="plaqu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A.</a:t>
                </a:r>
                <a:r>
                  <a:rPr lang="en-US" sz="440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Plaqu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" y="4557230"/>
                <a:ext cx="8165822" cy="2010532"/>
              </a:xfrm>
              <a:prstGeom prst="plaqu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644499" y="5059452"/>
            <a:ext cx="1267531" cy="1103263"/>
          </a:xfrm>
          <a:prstGeom prst="rect">
            <a:avLst/>
          </a:prstGeom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480083" y="7567274"/>
            <a:ext cx="1263186" cy="1125383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170822" y="4999804"/>
            <a:ext cx="1263186" cy="1125383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012221" y="7653603"/>
            <a:ext cx="1263186" cy="1125383"/>
          </a:xfrm>
          <a:prstGeom prst="rect">
            <a:avLst/>
          </a:prstGeom>
        </p:spPr>
      </p:pic>
      <p:pic>
        <p:nvPicPr>
          <p:cNvPr id="35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49212" y="-6372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0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3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2104014">
            <a:off x="430613" y="762369"/>
            <a:ext cx="4862142" cy="4296366"/>
          </a:xfrm>
          <a:custGeom>
            <a:avLst/>
            <a:gdLst/>
            <a:ahLst/>
            <a:cxnLst/>
            <a:rect l="l" t="t" r="r" b="b"/>
            <a:pathLst>
              <a:path w="4862142" h="4296366">
                <a:moveTo>
                  <a:pt x="0" y="0"/>
                </a:moveTo>
                <a:lnTo>
                  <a:pt x="4862142" y="0"/>
                </a:lnTo>
                <a:lnTo>
                  <a:pt x="4862142" y="4296365"/>
                </a:lnTo>
                <a:lnTo>
                  <a:pt x="0" y="42963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14400" y="809356"/>
            <a:ext cx="16344898" cy="8668287"/>
            <a:chOff x="0" y="0"/>
            <a:chExt cx="18054002" cy="10307532"/>
          </a:xfrm>
        </p:grpSpPr>
        <p:grpSp>
          <p:nvGrpSpPr>
            <p:cNvPr id="5" name="Group 5"/>
            <p:cNvGrpSpPr/>
            <p:nvPr/>
          </p:nvGrpSpPr>
          <p:grpSpPr>
            <a:xfrm rot="-208414">
              <a:off x="259418" y="516605"/>
              <a:ext cx="17328616" cy="9088764"/>
              <a:chOff x="0" y="0"/>
              <a:chExt cx="3077638" cy="161420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191834"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-66823"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7" name="Freeform 17"/>
          <p:cNvSpPr/>
          <p:nvPr/>
        </p:nvSpPr>
        <p:spPr>
          <a:xfrm rot="9259338" flipH="1">
            <a:off x="15840512" y="7718440"/>
            <a:ext cx="1675688" cy="2210140"/>
          </a:xfrm>
          <a:custGeom>
            <a:avLst/>
            <a:gdLst/>
            <a:ahLst/>
            <a:cxnLst/>
            <a:rect l="l" t="t" r="r" b="b"/>
            <a:pathLst>
              <a:path w="3477159" h="4586181">
                <a:moveTo>
                  <a:pt x="3477159" y="0"/>
                </a:moveTo>
                <a:lnTo>
                  <a:pt x="0" y="0"/>
                </a:lnTo>
                <a:lnTo>
                  <a:pt x="0" y="4586181"/>
                </a:lnTo>
                <a:lnTo>
                  <a:pt x="3477159" y="4586181"/>
                </a:lnTo>
                <a:lnTo>
                  <a:pt x="347715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5169228" y="-301732"/>
            <a:ext cx="3533862" cy="3381444"/>
            <a:chOff x="0" y="0"/>
            <a:chExt cx="4711816" cy="4508593"/>
          </a:xfrm>
        </p:grpSpPr>
        <p:sp>
          <p:nvSpPr>
            <p:cNvPr id="19" name="Freeform 19"/>
            <p:cNvSpPr/>
            <p:nvPr/>
          </p:nvSpPr>
          <p:spPr>
            <a:xfrm rot="5002884">
              <a:off x="148194" y="62100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60" y="0"/>
                  </a:lnTo>
                  <a:lnTo>
                    <a:pt x="1890660" y="1982343"/>
                  </a:lnTo>
                  <a:lnTo>
                    <a:pt x="0" y="1982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10739848">
              <a:off x="2803959" y="1115372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60" y="0"/>
                  </a:lnTo>
                  <a:lnTo>
                    <a:pt x="1890660" y="1982342"/>
                  </a:lnTo>
                  <a:lnTo>
                    <a:pt x="0" y="1982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1377244">
              <a:off x="1241718" y="2236061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59" y="0"/>
                  </a:lnTo>
                  <a:lnTo>
                    <a:pt x="1890659" y="1982343"/>
                  </a:lnTo>
                  <a:lnTo>
                    <a:pt x="0" y="1982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 rot="-5130068">
            <a:off x="-1231493" y="6774096"/>
            <a:ext cx="4504411" cy="4584642"/>
          </a:xfrm>
          <a:custGeom>
            <a:avLst/>
            <a:gdLst/>
            <a:ahLst/>
            <a:cxnLst/>
            <a:rect l="l" t="t" r="r" b="b"/>
            <a:pathLst>
              <a:path w="4504411" h="4584642">
                <a:moveTo>
                  <a:pt x="0" y="0"/>
                </a:moveTo>
                <a:lnTo>
                  <a:pt x="4504411" y="0"/>
                </a:lnTo>
                <a:lnTo>
                  <a:pt x="4504411" y="4584642"/>
                </a:lnTo>
                <a:lnTo>
                  <a:pt x="0" y="45846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5" name="Rectangle 24"/>
          <p:cNvSpPr/>
          <p:nvPr/>
        </p:nvSpPr>
        <p:spPr>
          <a:xfrm>
            <a:off x="1902952" y="1956625"/>
            <a:ext cx="14556248" cy="299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700" b="1">
                <a:solidFill>
                  <a:srgbClr val="C00000"/>
                </a:solidFill>
                <a:cs typeface="Arial" panose="020B0604020202020204" pitchFamily="34" charset="0"/>
              </a:rPr>
              <a:t>CHƯƠNG VII. PHƯƠNG TRÌNH </a:t>
            </a:r>
            <a:endParaRPr lang="en-US" sz="6700" b="1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700" b="1" smtClean="0">
                <a:solidFill>
                  <a:srgbClr val="C00000"/>
                </a:solidFill>
                <a:cs typeface="Arial" panose="020B0604020202020204" pitchFamily="34" charset="0"/>
              </a:rPr>
              <a:t>BẬC </a:t>
            </a:r>
            <a:r>
              <a:rPr lang="vi-VN" sz="6700" b="1">
                <a:solidFill>
                  <a:srgbClr val="C00000"/>
                </a:solidFill>
                <a:cs typeface="Arial" panose="020B0604020202020204" pitchFamily="34" charset="0"/>
              </a:rPr>
              <a:t>NHẤT VÀ HÀM SỐ BẬC NHẤT</a:t>
            </a:r>
            <a:endParaRPr lang="en-US" sz="6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48000" y="5219700"/>
            <a:ext cx="12552252" cy="299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6700" b="1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BÀI 27. KHÁI NIỆM HÀM SỐ </a:t>
            </a:r>
            <a:endParaRPr lang="pt-BR" sz="6700" b="1" smtClean="0">
              <a:solidFill>
                <a:schemeClr val="tx2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6700" b="1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pt-BR" sz="6700" b="1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 THỊ CỦA HÀM SỐ </a:t>
            </a:r>
            <a:endParaRPr lang="en-US" sz="67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600" y="495300"/>
            <a:ext cx="17002907" cy="1718239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586553" y="518160"/>
            <a:ext cx="110490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2329281" y="2476500"/>
                <a:ext cx="13629437" cy="19981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4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fr-FR" sz="4400" smtClean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Điểm </a:t>
                </a:r>
                <a:r>
                  <a:rPr lang="fr-FR" sz="44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nào sau đây không thuộc đồ thị hàm số </a:t>
                </a:r>
                <a14:m>
                  <m:oMath xmlns:m="http://schemas.openxmlformats.org/officeDocument/2006/math"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=5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281" y="2476500"/>
                <a:ext cx="13629437" cy="1998176"/>
              </a:xfrm>
              <a:prstGeom prst="rect">
                <a:avLst/>
              </a:prstGeom>
              <a:blipFill>
                <a:blip r:embed="rId7"/>
                <a:stretch>
                  <a:fillRect l="-358" r="-1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Plaque 25"/>
          <p:cNvSpPr/>
          <p:nvPr/>
        </p:nvSpPr>
        <p:spPr>
          <a:xfrm>
            <a:off x="777240" y="5011413"/>
            <a:ext cx="8165822" cy="2010532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>
                <a:solidFill>
                  <a:schemeClr val="tx1"/>
                </a:solidFill>
                <a:cs typeface="Arial" panose="020B0604020202020204" pitchFamily="34" charset="0"/>
              </a:rPr>
              <a:t>A. (0;-1</a:t>
            </a:r>
            <a:r>
              <a:rPr lang="vi-VN" sz="4400" smtClean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laque 26"/>
          <p:cNvSpPr/>
          <p:nvPr/>
        </p:nvSpPr>
        <p:spPr>
          <a:xfrm>
            <a:off x="777240" y="7578883"/>
            <a:ext cx="8165822" cy="2010532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>
                <a:solidFill>
                  <a:schemeClr val="tx1"/>
                </a:solidFill>
                <a:cs typeface="Arial" panose="020B0604020202020204" pitchFamily="34" charset="0"/>
              </a:rPr>
              <a:t>C. (2;9</a:t>
            </a:r>
            <a:r>
              <a:rPr lang="vi-VN" sz="4400" smtClean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laque 27"/>
          <p:cNvSpPr/>
          <p:nvPr/>
        </p:nvSpPr>
        <p:spPr>
          <a:xfrm>
            <a:off x="9299218" y="5061298"/>
            <a:ext cx="8165822" cy="2010532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>
                <a:solidFill>
                  <a:schemeClr val="tx1"/>
                </a:solidFill>
                <a:cs typeface="Arial" panose="020B0604020202020204" pitchFamily="34" charset="0"/>
              </a:rPr>
              <a:t>B. (1;4)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laque 28"/>
          <p:cNvSpPr/>
          <p:nvPr/>
        </p:nvSpPr>
        <p:spPr>
          <a:xfrm>
            <a:off x="9299218" y="7628768"/>
            <a:ext cx="8165822" cy="2010532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>
                <a:solidFill>
                  <a:schemeClr val="tx1"/>
                </a:solidFill>
                <a:cs typeface="Arial" panose="020B0604020202020204" pitchFamily="34" charset="0"/>
              </a:rPr>
              <a:t>D. (1;2)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166477" y="8130990"/>
            <a:ext cx="1267531" cy="1103263"/>
          </a:xfrm>
          <a:prstGeom prst="rect">
            <a:avLst/>
          </a:prstGeom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480083" y="8071342"/>
            <a:ext cx="1263186" cy="1125383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170822" y="5503872"/>
            <a:ext cx="1263186" cy="1125383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480083" y="5540316"/>
            <a:ext cx="1263186" cy="1125383"/>
          </a:xfrm>
          <a:prstGeom prst="rect">
            <a:avLst/>
          </a:prstGeom>
        </p:spPr>
      </p:pic>
      <p:pic>
        <p:nvPicPr>
          <p:cNvPr id="35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49212" y="-63726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3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600" y="495300"/>
            <a:ext cx="17002907" cy="1718239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586553" y="518160"/>
            <a:ext cx="110490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650279" y="2781300"/>
                <a:ext cx="17297877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vi-VN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Câu </a:t>
                </a:r>
                <a:r>
                  <a:rPr kumimoji="0" lang="en-US" sz="4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  <a:r>
                  <a:rPr kumimoji="0" lang="vi-VN" sz="4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  <a:r>
                  <a:rPr lang="fr-FR" sz="44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</a:t>
                </a:r>
                <a:r>
                  <a:rPr lang="fr-FR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fr-FR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Khẳng định nào sau đây </a:t>
                </a:r>
                <a:r>
                  <a:rPr lang="fr-FR" sz="44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đúng?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79" y="2781300"/>
                <a:ext cx="17297877" cy="1107996"/>
              </a:xfrm>
              <a:prstGeom prst="rect">
                <a:avLst/>
              </a:prstGeom>
              <a:blipFill>
                <a:blip r:embed="rId7"/>
                <a:stretch>
                  <a:fillRect l="-1445" r="-317" b="-13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Plaque 25"/>
              <p:cNvSpPr/>
              <p:nvPr/>
            </p:nvSpPr>
            <p:spPr>
              <a:xfrm>
                <a:off x="9309378" y="7124700"/>
                <a:ext cx="8165822" cy="2010532"/>
              </a:xfrm>
              <a:prstGeom prst="plaqu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vi-VN" sz="4400">
                    <a:solidFill>
                      <a:prstClr val="black"/>
                    </a:solidFill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vi-VN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(1)=10</m:t>
                    </m:r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Plaqu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378" y="7124700"/>
                <a:ext cx="8165822" cy="2010532"/>
              </a:xfrm>
              <a:prstGeom prst="plaqu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Plaque 26"/>
              <p:cNvSpPr/>
              <p:nvPr/>
            </p:nvSpPr>
            <p:spPr>
              <a:xfrm>
                <a:off x="777240" y="7074815"/>
                <a:ext cx="8165822" cy="2010532"/>
              </a:xfrm>
              <a:prstGeom prst="plaqu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vi-VN" sz="4400">
                    <a:solidFill>
                      <a:prstClr val="black"/>
                    </a:solidFill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vi-VN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(−2)=1</m:t>
                    </m:r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Plaqu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" y="7074815"/>
                <a:ext cx="8165822" cy="2010532"/>
              </a:xfrm>
              <a:prstGeom prst="plaqu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Plaque 27"/>
              <p:cNvSpPr/>
              <p:nvPr/>
            </p:nvSpPr>
            <p:spPr>
              <a:xfrm>
                <a:off x="9299218" y="4557230"/>
                <a:ext cx="8165822" cy="2010532"/>
              </a:xfrm>
              <a:prstGeom prst="plaqu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vi-VN" sz="4400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vi-VN" sz="4400" i="1" smtClean="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(−1)=10</m:t>
                    </m:r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Plaqu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9218" y="4557230"/>
                <a:ext cx="8165822" cy="2010532"/>
              </a:xfrm>
              <a:prstGeom prst="plaqu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Plaque 28"/>
              <p:cNvSpPr/>
              <p:nvPr/>
            </p:nvSpPr>
            <p:spPr>
              <a:xfrm>
                <a:off x="777240" y="4557230"/>
                <a:ext cx="8165822" cy="2010532"/>
              </a:xfrm>
              <a:prstGeom prst="plaqu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vi-VN" sz="4400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vi-VN" sz="4400" i="1" smtClean="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(2)=10</m:t>
                    </m:r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Plaqu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" y="4557230"/>
                <a:ext cx="8165822" cy="2010532"/>
              </a:xfrm>
              <a:prstGeom prst="plaqu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644499" y="5059452"/>
            <a:ext cx="1267531" cy="1103263"/>
          </a:xfrm>
          <a:prstGeom prst="rect">
            <a:avLst/>
          </a:prstGeom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480083" y="7567274"/>
            <a:ext cx="1263186" cy="1125383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170822" y="4999804"/>
            <a:ext cx="1263186" cy="1125383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012221" y="7653603"/>
            <a:ext cx="1263186" cy="1125383"/>
          </a:xfrm>
          <a:prstGeom prst="rect">
            <a:avLst/>
          </a:prstGeom>
        </p:spPr>
      </p:pic>
      <p:pic>
        <p:nvPicPr>
          <p:cNvPr id="35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49212" y="-6372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4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3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600" y="495300"/>
            <a:ext cx="17002907" cy="1718239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586553" y="518160"/>
            <a:ext cx="110490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81200" y="3978414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Câu </a:t>
            </a: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4000" b="1" smtClean="0">
                <a:solidFill>
                  <a:srgbClr val="C00000"/>
                </a:solidFill>
                <a:cs typeface="Arial" panose="020B0604020202020204" pitchFamily="34" charset="0"/>
              </a:rPr>
              <a:t>. </a:t>
            </a:r>
            <a:r>
              <a:rPr lang="fr-FR" sz="4000" smtClean="0">
                <a:latin typeface="Arial" panose="020B0604020202020204" pitchFamily="34" charset="0"/>
                <a:cs typeface="Arial" panose="020B0604020202020204" pitchFamily="34" charset="0"/>
              </a:rPr>
              <a:t>Điểm </a:t>
            </a:r>
            <a:r>
              <a:rPr lang="fr-FR" sz="4000">
                <a:latin typeface="Arial" panose="020B0604020202020204" pitchFamily="34" charset="0"/>
                <a:cs typeface="Arial" panose="020B0604020202020204" pitchFamily="34" charset="0"/>
              </a:rPr>
              <a:t>A và F có tọa độ </a:t>
            </a:r>
            <a:r>
              <a:rPr lang="fr-FR" sz="4000" smtClean="0">
                <a:latin typeface="Arial" panose="020B0604020202020204" pitchFamily="34" charset="0"/>
                <a:cs typeface="Arial" panose="020B0604020202020204" pitchFamily="34" charset="0"/>
              </a:rPr>
              <a:t>là?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laque 25"/>
          <p:cNvSpPr/>
          <p:nvPr/>
        </p:nvSpPr>
        <p:spPr>
          <a:xfrm>
            <a:off x="6855762" y="7913596"/>
            <a:ext cx="4576475" cy="1556208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D. A(-2;8);F(8;4)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laque 26"/>
          <p:cNvSpPr/>
          <p:nvPr/>
        </p:nvSpPr>
        <p:spPr>
          <a:xfrm>
            <a:off x="6855762" y="5438119"/>
            <a:ext cx="4576475" cy="1556208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B. A(2;4);F(8;8)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laque 27"/>
          <p:cNvSpPr/>
          <p:nvPr/>
        </p:nvSpPr>
        <p:spPr>
          <a:xfrm>
            <a:off x="937189" y="5449869"/>
            <a:ext cx="4576475" cy="1556208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A. A(8; -2);F(4;8</a:t>
            </a:r>
            <a:r>
              <a:rPr lang="vi-VN" sz="4000" smtClean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laque 28"/>
          <p:cNvSpPr/>
          <p:nvPr/>
        </p:nvSpPr>
        <p:spPr>
          <a:xfrm>
            <a:off x="937189" y="7913596"/>
            <a:ext cx="4576475" cy="1556208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C. A(-2;8);F(4;8)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599869" y="8232369"/>
            <a:ext cx="1267531" cy="1103263"/>
          </a:xfrm>
          <a:prstGeom prst="rect">
            <a:avLst/>
          </a:prstGeom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800644" y="5625251"/>
            <a:ext cx="1263186" cy="1125383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604214" y="5708994"/>
            <a:ext cx="1263186" cy="1125383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800644" y="8137172"/>
            <a:ext cx="1263186" cy="1125383"/>
          </a:xfrm>
          <a:prstGeom prst="rect">
            <a:avLst/>
          </a:prstGeom>
        </p:spPr>
      </p:pic>
      <p:pic>
        <p:nvPicPr>
          <p:cNvPr id="35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49212" y="-637266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333564" y="2621835"/>
                <a:ext cx="1428474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Cho đồ thị của một hàm số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, quan sát và thực hiện trả lời</a:t>
                </a:r>
                <a:r>
                  <a:rPr lang="fr-FR" sz="4000" b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564" y="2621835"/>
                <a:ext cx="14284744" cy="707886"/>
              </a:xfrm>
              <a:prstGeom prst="rect">
                <a:avLst/>
              </a:prstGeom>
              <a:blipFill>
                <a:blip r:embed="rId17"/>
                <a:stretch>
                  <a:fillRect l="-1536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21875" y="3666649"/>
            <a:ext cx="4674016" cy="589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2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3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600" y="495300"/>
            <a:ext cx="17002907" cy="1718239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586553" y="518160"/>
            <a:ext cx="110490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81200" y="3695700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fr-FR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Chọp đáp án đúng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Plaque 25"/>
          <p:cNvSpPr/>
          <p:nvPr/>
        </p:nvSpPr>
        <p:spPr>
          <a:xfrm>
            <a:off x="6855762" y="7715059"/>
            <a:ext cx="5094401" cy="2152841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400">
                <a:solidFill>
                  <a:prstClr val="black"/>
                </a:solidFill>
                <a:cs typeface="Arial" panose="020B0604020202020204" pitchFamily="34" charset="0"/>
              </a:rPr>
              <a:t>D. Tùng độ điểm F bằng tung độ điểm O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laque 26"/>
          <p:cNvSpPr/>
          <p:nvPr/>
        </p:nvSpPr>
        <p:spPr>
          <a:xfrm>
            <a:off x="6855762" y="4991100"/>
            <a:ext cx="5094401" cy="2152841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400">
                <a:solidFill>
                  <a:prstClr val="black"/>
                </a:solidFill>
                <a:cs typeface="Arial" panose="020B0604020202020204" pitchFamily="34" charset="0"/>
              </a:rPr>
              <a:t>B. Tung độ điểm D bằng tung độ điểm O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laque 27"/>
          <p:cNvSpPr/>
          <p:nvPr/>
        </p:nvSpPr>
        <p:spPr>
          <a:xfrm>
            <a:off x="990600" y="7715059"/>
            <a:ext cx="5094401" cy="2152841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400">
                <a:solidFill>
                  <a:prstClr val="black"/>
                </a:solidFill>
                <a:cs typeface="Arial" panose="020B0604020202020204" pitchFamily="34" charset="0"/>
              </a:rPr>
              <a:t>C. Hoành độ điểm C bằng hoành độ điểm B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laque 28"/>
          <p:cNvSpPr/>
          <p:nvPr/>
        </p:nvSpPr>
        <p:spPr>
          <a:xfrm>
            <a:off x="990600" y="5033452"/>
            <a:ext cx="5094401" cy="2152841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400">
                <a:solidFill>
                  <a:prstClr val="black"/>
                </a:solidFill>
                <a:cs typeface="Arial" panose="020B0604020202020204" pitchFamily="34" charset="0"/>
              </a:rPr>
              <a:t>A. Điểm A và điểm F đối xứng với nhau qua trục Oy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817470" y="5872689"/>
            <a:ext cx="1267531" cy="1103263"/>
          </a:xfrm>
          <a:prstGeom prst="rect">
            <a:avLst/>
          </a:prstGeom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928771" y="5523104"/>
            <a:ext cx="1263186" cy="1125383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895543" y="8480057"/>
            <a:ext cx="1263186" cy="1125383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928771" y="8286684"/>
            <a:ext cx="1263186" cy="1125383"/>
          </a:xfrm>
          <a:prstGeom prst="rect">
            <a:avLst/>
          </a:prstGeom>
        </p:spPr>
      </p:pic>
      <p:pic>
        <p:nvPicPr>
          <p:cNvPr id="35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49212" y="-637266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333564" y="2621835"/>
                <a:ext cx="1428474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Cho đồ thị của một hàm số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, quan sát và thực hiện trả lời</a:t>
                </a:r>
                <a:r>
                  <a:rPr kumimoji="0" lang="fr-FR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564" y="2621835"/>
                <a:ext cx="14284744" cy="707886"/>
              </a:xfrm>
              <a:prstGeom prst="rect">
                <a:avLst/>
              </a:prstGeom>
              <a:blipFill>
                <a:blip r:embed="rId17"/>
                <a:stretch>
                  <a:fillRect l="-1536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21875" y="3666649"/>
            <a:ext cx="4674016" cy="589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4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3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602" y="304909"/>
            <a:ext cx="17002907" cy="1638687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748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586553" y="290057"/>
            <a:ext cx="110490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prstClr val="white"/>
                </a:solidFill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40433" y="2019300"/>
                <a:ext cx="17214167" cy="19620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1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</a:t>
                </a:r>
                <a:r>
                  <a:rPr lang="en-US" sz="41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7.18</a:t>
                </a:r>
                <a:r>
                  <a:rPr lang="vi-VN" sz="41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1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vi-VN" sz="41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SGK</a:t>
                </a:r>
                <a:r>
                  <a:rPr lang="en-US" sz="41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vi-VN" sz="41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tr.</a:t>
                </a:r>
                <a:r>
                  <a:rPr lang="en-US" sz="41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44</a:t>
                </a:r>
                <a:r>
                  <a:rPr lang="vi-VN" sz="41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 giá trị tương ứng của hai đại lượng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bởi các bảng sau. Đại lượng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phải là một hàm số của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không</a:t>
                </a:r>
                <a:r>
                  <a:rPr lang="vi-VN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433" y="2019300"/>
                <a:ext cx="17214167" cy="1962076"/>
              </a:xfrm>
              <a:prstGeom prst="rect">
                <a:avLst/>
              </a:prstGeom>
              <a:blipFill>
                <a:blip r:embed="rId3"/>
                <a:stretch>
                  <a:fillRect l="-1310" r="-1239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0600" y="8878144"/>
            <a:ext cx="1897969" cy="13707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3757195"/>
                  </p:ext>
                </p:extLst>
              </p:nvPr>
            </p:nvGraphicFramePr>
            <p:xfrm>
              <a:off x="3510354" y="4238046"/>
              <a:ext cx="12415446" cy="1331482"/>
            </p:xfrm>
            <a:graphic>
              <a:graphicData uri="http://schemas.openxmlformats.org/drawingml/2006/table">
                <a:tbl>
                  <a:tblPr/>
                  <a:tblGrid>
                    <a:gridCol w="2069241">
                      <a:extLst>
                        <a:ext uri="{9D8B030D-6E8A-4147-A177-3AD203B41FA5}">
                          <a16:colId xmlns:a16="http://schemas.microsoft.com/office/drawing/2014/main" val="3570095697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159532218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655485125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031048803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626520690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3247271533"/>
                        </a:ext>
                      </a:extLst>
                    </a:gridCol>
                  </a:tblGrid>
                  <a:tr h="6657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–3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85003999"/>
                      </a:ext>
                    </a:extLst>
                  </a:tr>
                  <a:tr h="6657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37559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3757195"/>
                  </p:ext>
                </p:extLst>
              </p:nvPr>
            </p:nvGraphicFramePr>
            <p:xfrm>
              <a:off x="3510354" y="4238046"/>
              <a:ext cx="12415446" cy="1331482"/>
            </p:xfrm>
            <a:graphic>
              <a:graphicData uri="http://schemas.openxmlformats.org/drawingml/2006/table">
                <a:tbl>
                  <a:tblPr/>
                  <a:tblGrid>
                    <a:gridCol w="2069241">
                      <a:extLst>
                        <a:ext uri="{9D8B030D-6E8A-4147-A177-3AD203B41FA5}">
                          <a16:colId xmlns:a16="http://schemas.microsoft.com/office/drawing/2014/main" val="3570095697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159532218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655485125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031048803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626520690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3247271533"/>
                        </a:ext>
                      </a:extLst>
                    </a:gridCol>
                  </a:tblGrid>
                  <a:tr h="6657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94" t="-909" r="-500000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590" t="-909" r="-401475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000" t="-909" r="-300294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0000" t="-909" r="-200294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01180" t="-909" r="-100885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99706" t="-909" r="-588" b="-1009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5003999"/>
                      </a:ext>
                    </a:extLst>
                  </a:tr>
                  <a:tr h="6657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94" t="-101835" r="-500000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590" t="-101835" r="-401475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000" t="-101835" r="-300294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0000" t="-101835" r="-200294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01180" t="-101835" r="-100885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99706" t="-101835" r="-588" b="-18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7559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 8"/>
          <p:cNvSpPr/>
          <p:nvPr/>
        </p:nvSpPr>
        <p:spPr>
          <a:xfrm>
            <a:off x="2085207" y="4000500"/>
            <a:ext cx="641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4048322"/>
                  </p:ext>
                </p:extLst>
              </p:nvPr>
            </p:nvGraphicFramePr>
            <p:xfrm>
              <a:off x="3510354" y="6143046"/>
              <a:ext cx="12415446" cy="1331482"/>
            </p:xfrm>
            <a:graphic>
              <a:graphicData uri="http://schemas.openxmlformats.org/drawingml/2006/table">
                <a:tbl>
                  <a:tblPr/>
                  <a:tblGrid>
                    <a:gridCol w="2069241">
                      <a:extLst>
                        <a:ext uri="{9D8B030D-6E8A-4147-A177-3AD203B41FA5}">
                          <a16:colId xmlns:a16="http://schemas.microsoft.com/office/drawing/2014/main" val="3570095697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159532218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655485125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031048803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626520690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3247271533"/>
                        </a:ext>
                      </a:extLst>
                    </a:gridCol>
                  </a:tblGrid>
                  <a:tr h="6657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</m:t>
                                </m:r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85003999"/>
                      </a:ext>
                    </a:extLst>
                  </a:tr>
                  <a:tr h="6657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37559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4048322"/>
                  </p:ext>
                </p:extLst>
              </p:nvPr>
            </p:nvGraphicFramePr>
            <p:xfrm>
              <a:off x="3510354" y="6143046"/>
              <a:ext cx="12415446" cy="1331482"/>
            </p:xfrm>
            <a:graphic>
              <a:graphicData uri="http://schemas.openxmlformats.org/drawingml/2006/table">
                <a:tbl>
                  <a:tblPr/>
                  <a:tblGrid>
                    <a:gridCol w="2069241">
                      <a:extLst>
                        <a:ext uri="{9D8B030D-6E8A-4147-A177-3AD203B41FA5}">
                          <a16:colId xmlns:a16="http://schemas.microsoft.com/office/drawing/2014/main" val="3570095697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159532218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655485125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031048803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626520690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3247271533"/>
                        </a:ext>
                      </a:extLst>
                    </a:gridCol>
                  </a:tblGrid>
                  <a:tr h="6657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94" t="-909" r="-500000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590" t="-909" r="-401475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000" t="-909" r="-300294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000" t="-909" r="-200294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01180" t="-909" r="-100885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99706" t="-909" r="-588" b="-10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5003999"/>
                      </a:ext>
                    </a:extLst>
                  </a:tr>
                  <a:tr h="6657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94" t="-100909" r="-500000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590" t="-100909" r="-401475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000" t="-100909" r="-300294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000" t="-100909" r="-200294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01180" t="-100909" r="-100885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99706" t="-100909" r="-588" b="-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7559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Rectangle 11"/>
          <p:cNvSpPr/>
          <p:nvPr/>
        </p:nvSpPr>
        <p:spPr>
          <a:xfrm>
            <a:off x="2085207" y="5905500"/>
            <a:ext cx="641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38200" y="7849152"/>
            <a:ext cx="2202182" cy="1465838"/>
            <a:chOff x="11559260" y="1415572"/>
            <a:chExt cx="2202182" cy="146583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9260" y="1415572"/>
              <a:ext cx="2202182" cy="146583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1815505" y="1681720"/>
              <a:ext cx="1600200" cy="708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1" b="1">
                  <a:solidFill>
                    <a:prstClr val="black"/>
                  </a:solidFill>
                  <a:cs typeface="Arial" panose="020B0604020202020204" pitchFamily="34" charset="0"/>
                </a:rPr>
                <a:t>Giải</a:t>
              </a:r>
              <a:endParaRPr lang="en-US" sz="4001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429000" y="8115300"/>
                <a:ext cx="11546178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hàm số của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(vì mỗi giá trị của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chỉ có đúng một giá trị tương ứng của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8115300"/>
                <a:ext cx="11546178" cy="1938992"/>
              </a:xfrm>
              <a:prstGeom prst="rect">
                <a:avLst/>
              </a:prstGeom>
              <a:blipFill>
                <a:blip r:embed="rId8"/>
                <a:stretch>
                  <a:fillRect l="-1901" r="-1848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508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602" y="304909"/>
            <a:ext cx="17002907" cy="1638687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586553" y="290057"/>
            <a:ext cx="110490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40433" y="2019300"/>
                <a:ext cx="17214167" cy="19620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1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Bài </a:t>
                </a:r>
                <a:r>
                  <a:rPr kumimoji="0" lang="en-US" sz="41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7.18</a:t>
                </a:r>
                <a:r>
                  <a:rPr kumimoji="0" lang="vi-VN" sz="41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41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</a:t>
                </a:r>
                <a:r>
                  <a:rPr kumimoji="0" lang="vi-VN" sz="41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SGK</a:t>
                </a:r>
                <a:r>
                  <a:rPr kumimoji="0" lang="en-US" sz="41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-</a:t>
                </a:r>
                <a:r>
                  <a:rPr kumimoji="0" lang="vi-VN" sz="41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tr.</a:t>
                </a:r>
                <a:r>
                  <a:rPr kumimoji="0" lang="en-US" sz="41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44</a:t>
                </a:r>
                <a:r>
                  <a:rPr kumimoji="0" lang="vi-VN" sz="41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 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 giá trị tương ứng của hai đại lượng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cho bởi các bảng sau. Đại lượng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có phải là một hàm số của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không</a:t>
                </a:r>
                <a:r>
                  <a:rPr kumimoji="0" lang="vi-VN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  <a:endPara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433" y="2019300"/>
                <a:ext cx="17214167" cy="1962076"/>
              </a:xfrm>
              <a:prstGeom prst="rect">
                <a:avLst/>
              </a:prstGeom>
              <a:blipFill>
                <a:blip r:embed="rId3"/>
                <a:stretch>
                  <a:fillRect l="-1310" r="-1239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/>
            </p:nvGraphicFramePr>
            <p:xfrm>
              <a:off x="3510354" y="4238046"/>
              <a:ext cx="12415446" cy="1331482"/>
            </p:xfrm>
            <a:graphic>
              <a:graphicData uri="http://schemas.openxmlformats.org/drawingml/2006/table">
                <a:tbl>
                  <a:tblPr/>
                  <a:tblGrid>
                    <a:gridCol w="2069241">
                      <a:extLst>
                        <a:ext uri="{9D8B030D-6E8A-4147-A177-3AD203B41FA5}">
                          <a16:colId xmlns:a16="http://schemas.microsoft.com/office/drawing/2014/main" val="3570095697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159532218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655485125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031048803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626520690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3247271533"/>
                        </a:ext>
                      </a:extLst>
                    </a:gridCol>
                  </a:tblGrid>
                  <a:tr h="6657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–3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85003999"/>
                      </a:ext>
                    </a:extLst>
                  </a:tr>
                  <a:tr h="6657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37559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/>
            </p:nvGraphicFramePr>
            <p:xfrm>
              <a:off x="3510354" y="4238046"/>
              <a:ext cx="12415446" cy="1331482"/>
            </p:xfrm>
            <a:graphic>
              <a:graphicData uri="http://schemas.openxmlformats.org/drawingml/2006/table">
                <a:tbl>
                  <a:tblPr/>
                  <a:tblGrid>
                    <a:gridCol w="2069241">
                      <a:extLst>
                        <a:ext uri="{9D8B030D-6E8A-4147-A177-3AD203B41FA5}">
                          <a16:colId xmlns:a16="http://schemas.microsoft.com/office/drawing/2014/main" val="3570095697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159532218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655485125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031048803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626520690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3247271533"/>
                        </a:ext>
                      </a:extLst>
                    </a:gridCol>
                  </a:tblGrid>
                  <a:tr h="6657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94" t="-909" r="-500000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590" t="-909" r="-401475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000" t="-909" r="-300294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000" t="-909" r="-200294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1180" t="-909" r="-100885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99706" t="-909" r="-588" b="-1009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5003999"/>
                      </a:ext>
                    </a:extLst>
                  </a:tr>
                  <a:tr h="6657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94" t="-101835" r="-500000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590" t="-101835" r="-401475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000" t="-101835" r="-300294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000" t="-101835" r="-200294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1180" t="-101835" r="-100885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99706" t="-101835" r="-588" b="-18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7559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 8"/>
          <p:cNvSpPr/>
          <p:nvPr/>
        </p:nvSpPr>
        <p:spPr>
          <a:xfrm>
            <a:off x="2085207" y="4000500"/>
            <a:ext cx="641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/>
            </p:nvGraphicFramePr>
            <p:xfrm>
              <a:off x="3510354" y="6143046"/>
              <a:ext cx="12415446" cy="1331482"/>
            </p:xfrm>
            <a:graphic>
              <a:graphicData uri="http://schemas.openxmlformats.org/drawingml/2006/table">
                <a:tbl>
                  <a:tblPr/>
                  <a:tblGrid>
                    <a:gridCol w="2069241">
                      <a:extLst>
                        <a:ext uri="{9D8B030D-6E8A-4147-A177-3AD203B41FA5}">
                          <a16:colId xmlns:a16="http://schemas.microsoft.com/office/drawing/2014/main" val="3570095697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159532218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655485125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031048803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626520690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3247271533"/>
                        </a:ext>
                      </a:extLst>
                    </a:gridCol>
                  </a:tblGrid>
                  <a:tr h="6657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</m:t>
                                </m:r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85003999"/>
                      </a:ext>
                    </a:extLst>
                  </a:tr>
                  <a:tr h="6657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37559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/>
            </p:nvGraphicFramePr>
            <p:xfrm>
              <a:off x="3510354" y="6143046"/>
              <a:ext cx="12415446" cy="1331482"/>
            </p:xfrm>
            <a:graphic>
              <a:graphicData uri="http://schemas.openxmlformats.org/drawingml/2006/table">
                <a:tbl>
                  <a:tblPr/>
                  <a:tblGrid>
                    <a:gridCol w="2069241">
                      <a:extLst>
                        <a:ext uri="{9D8B030D-6E8A-4147-A177-3AD203B41FA5}">
                          <a16:colId xmlns:a16="http://schemas.microsoft.com/office/drawing/2014/main" val="3570095697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159532218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655485125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031048803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626520690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3247271533"/>
                        </a:ext>
                      </a:extLst>
                    </a:gridCol>
                  </a:tblGrid>
                  <a:tr h="6657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94" t="-909" r="-500000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590" t="-909" r="-401475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000" t="-909" r="-300294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0000" t="-909" r="-200294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01180" t="-909" r="-100885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99706" t="-909" r="-588" b="-10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5003999"/>
                      </a:ext>
                    </a:extLst>
                  </a:tr>
                  <a:tr h="6657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94" t="-100909" r="-500000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590" t="-100909" r="-401475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000" t="-100909" r="-300294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0000" t="-100909" r="-200294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01180" t="-100909" r="-100885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99706" t="-100909" r="-588" b="-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7559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Rectangle 11"/>
          <p:cNvSpPr/>
          <p:nvPr/>
        </p:nvSpPr>
        <p:spPr>
          <a:xfrm>
            <a:off x="2085207" y="5905500"/>
            <a:ext cx="641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38200" y="7849152"/>
            <a:ext cx="2202182" cy="1465838"/>
            <a:chOff x="11559260" y="1415572"/>
            <a:chExt cx="2202182" cy="146583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9260" y="1415572"/>
              <a:ext cx="2202182" cy="146583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1860252" y="1730429"/>
              <a:ext cx="1600200" cy="708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1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389022" y="8048046"/>
                <a:ext cx="12384378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không phải là hàm số của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(vì khi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có hai giá trị tương ứng của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9022" y="8048046"/>
                <a:ext cx="12384378" cy="1938992"/>
              </a:xfrm>
              <a:prstGeom prst="rect">
                <a:avLst/>
              </a:prstGeom>
              <a:blipFill>
                <a:blip r:embed="rId7"/>
                <a:stretch>
                  <a:fillRect l="-1772" r="-1673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30600" y="8878144"/>
            <a:ext cx="1897969" cy="137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6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 t="-9222" b="-9222"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752600" y="114300"/>
                <a:ext cx="15621000" cy="32458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41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7.19</a:t>
                </a:r>
                <a:r>
                  <a:rPr lang="vi-VN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(</a:t>
                </a:r>
                <a:r>
                  <a:rPr lang="vi-VN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SGK</a:t>
                </a:r>
                <a:r>
                  <a:rPr lang="en-US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-</a:t>
                </a:r>
                <a:r>
                  <a:rPr lang="vi-VN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41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45</a:t>
                </a:r>
                <a:r>
                  <a:rPr lang="vi-VN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) </a:t>
                </a:r>
                <a:r>
                  <a:rPr lang="es-ES" sz="4000">
                    <a:latin typeface="Arial" panose="020B0604020202020204" pitchFamily="34" charset="0"/>
                    <a:cs typeface="Arial" panose="020B0604020202020204" pitchFamily="34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es-ES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s-ES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</m:t>
                    </m:r>
                    <m:r>
                      <a:rPr lang="es-ES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s-E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s-E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s-ES" sz="4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s-E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s-ES" sz="4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s-ES" sz="400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Tính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(–4); 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(8).</m:t>
                    </m:r>
                  </m:oMath>
                </a14:m>
                <a:endParaRPr lang="en-US"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Hoàn thành bảng sau vào vở</a:t>
                </a:r>
                <a:r>
                  <a:rPr lang="en-US" sz="40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114300"/>
                <a:ext cx="15621000" cy="3245889"/>
              </a:xfrm>
              <a:prstGeom prst="rect">
                <a:avLst/>
              </a:prstGeom>
              <a:blipFill>
                <a:blip r:embed="rId4"/>
                <a:stretch>
                  <a:fillRect l="-1444" b="-3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5600" y="6313715"/>
            <a:ext cx="3663447" cy="3906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2939374"/>
                  </p:ext>
                </p:extLst>
              </p:nvPr>
            </p:nvGraphicFramePr>
            <p:xfrm>
              <a:off x="1905000" y="3467100"/>
              <a:ext cx="14554200" cy="2133600"/>
            </p:xfrm>
            <a:graphic>
              <a:graphicData uri="http://schemas.openxmlformats.org/drawingml/2006/table">
                <a:tbl>
                  <a:tblPr/>
                  <a:tblGrid>
                    <a:gridCol w="2425700">
                      <a:extLst>
                        <a:ext uri="{9D8B030D-6E8A-4147-A177-3AD203B41FA5}">
                          <a16:colId xmlns:a16="http://schemas.microsoft.com/office/drawing/2014/main" val="2229026804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1699117177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3762814696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3645517827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2004592626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4210746695"/>
                        </a:ext>
                      </a:extLst>
                    </a:gridCol>
                  </a:tblGrid>
                  <a:tr h="11186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22738617"/>
                      </a:ext>
                    </a:extLst>
                  </a:tr>
                  <a:tr h="101499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= 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𝑓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–4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061181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2939374"/>
                  </p:ext>
                </p:extLst>
              </p:nvPr>
            </p:nvGraphicFramePr>
            <p:xfrm>
              <a:off x="1905000" y="3467100"/>
              <a:ext cx="14554200" cy="2133600"/>
            </p:xfrm>
            <a:graphic>
              <a:graphicData uri="http://schemas.openxmlformats.org/drawingml/2006/table">
                <a:tbl>
                  <a:tblPr/>
                  <a:tblGrid>
                    <a:gridCol w="2425700">
                      <a:extLst>
                        <a:ext uri="{9D8B030D-6E8A-4147-A177-3AD203B41FA5}">
                          <a16:colId xmlns:a16="http://schemas.microsoft.com/office/drawing/2014/main" val="2229026804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1699117177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3762814696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3645517827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2004592626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4210746695"/>
                        </a:ext>
                      </a:extLst>
                    </a:gridCol>
                  </a:tblGrid>
                  <a:tr h="11186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51" t="-543" r="-500754" b="-918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251" t="-543" r="-400754" b="-918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251" t="-543" r="-300754" b="-918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251" t="-543" r="-200754" b="-918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00251" t="-543" r="-100754" b="-918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0251" t="-543" r="-754" b="-918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22738617"/>
                      </a:ext>
                    </a:extLst>
                  </a:tr>
                  <a:tr h="101499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51" t="-110778" r="-500754" b="-1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251" t="-110778" r="-400754" b="-1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251" t="-110778" r="-300754" b="-1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251" t="-110778" r="-200754" b="-1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00251" t="-110778" r="-100754" b="-1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0251" t="-110778" r="-754" b="-119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611810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6" name="Group 5"/>
          <p:cNvGrpSpPr/>
          <p:nvPr/>
        </p:nvGrpSpPr>
        <p:grpSpPr>
          <a:xfrm>
            <a:off x="1905000" y="5981700"/>
            <a:ext cx="2202182" cy="1465838"/>
            <a:chOff x="11559260" y="1415572"/>
            <a:chExt cx="2202182" cy="14658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9260" y="1415572"/>
              <a:ext cx="2202182" cy="14658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860252" y="1730429"/>
              <a:ext cx="1600200" cy="708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1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422524" y="6134100"/>
                <a:ext cx="6474076" cy="40112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Hàm số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</m:den>
                    </m:f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524" y="6134100"/>
                <a:ext cx="6474076" cy="4011226"/>
              </a:xfrm>
              <a:prstGeom prst="rect">
                <a:avLst/>
              </a:prstGeom>
              <a:blipFill>
                <a:blip r:embed="rId8"/>
                <a:stretch>
                  <a:fillRect l="-3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0600" y="4744886"/>
            <a:ext cx="1421055" cy="7651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9000" y="3699196"/>
            <a:ext cx="1421055" cy="6823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7400" y="4760799"/>
            <a:ext cx="1421055" cy="5014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39600" y="4794487"/>
            <a:ext cx="1421055" cy="5014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54200" y="3876591"/>
            <a:ext cx="1421055" cy="5014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083839" y="4808876"/>
                <a:ext cx="93596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–</m:t>
                      </m:r>
                      <m:r>
                        <a:rPr lang="en-US" sz="3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</m:t>
                      </m:r>
                    </m:oMath>
                  </m:oMathPara>
                </a14:m>
                <a:endParaRPr lang="en-US" sz="3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3839" y="4808876"/>
                <a:ext cx="935961" cy="6771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522239" y="3619500"/>
                <a:ext cx="93596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–</m:t>
                      </m:r>
                      <m:r>
                        <a:rPr lang="en-US" sz="3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</m:t>
                      </m:r>
                    </m:oMath>
                  </m:oMathPara>
                </a14:m>
                <a:endParaRPr lang="en-US" sz="3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39" y="3619500"/>
                <a:ext cx="935961" cy="67710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072977" y="4771192"/>
                <a:ext cx="611065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</m:t>
                      </m:r>
                    </m:oMath>
                  </m:oMathPara>
                </a14:m>
                <a:endParaRPr lang="en-US" sz="3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2977" y="4771192"/>
                <a:ext cx="611065" cy="67710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2452684" y="4610100"/>
                <a:ext cx="611065" cy="9798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fr-FR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800" b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3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52684" y="4610100"/>
                <a:ext cx="611065" cy="9798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4891084" y="3543300"/>
                <a:ext cx="611065" cy="9798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800" b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3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1084" y="3543300"/>
                <a:ext cx="611065" cy="9798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322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  <p:bldP spid="17" grpId="0"/>
      <p:bldP spid="18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75316" y="253767"/>
                <a:ext cx="10820400" cy="50398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41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7.20</a:t>
                </a:r>
                <a:r>
                  <a:rPr lang="vi-VN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(</a:t>
                </a:r>
                <a:r>
                  <a:rPr lang="vi-VN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SGK</a:t>
                </a:r>
                <a:r>
                  <a:rPr lang="en-US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-</a:t>
                </a:r>
                <a:r>
                  <a:rPr lang="vi-VN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41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45</a:t>
                </a: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) </a:t>
                </a:r>
                <a:endParaRPr lang="en-US" sz="4100" b="1" smtClean="0">
                  <a:solidFill>
                    <a:srgbClr val="C00000"/>
                  </a:solidFill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smtClean="0">
                    <a:cs typeface="Arial" panose="020B0604020202020204" pitchFamily="34" charset="0"/>
                  </a:rPr>
                  <a:t>a</a:t>
                </a:r>
                <a:r>
                  <a:rPr lang="vi-VN" sz="4000">
                    <a:cs typeface="Arial" panose="020B0604020202020204" pitchFamily="34" charset="0"/>
                  </a:rPr>
                  <a:t>) Xác định tọa độ của các điểm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4000">
                    <a:cs typeface="Arial" panose="020B0604020202020204" pitchFamily="34" charset="0"/>
                  </a:rPr>
                  <a:t>trong Hình 7.8</a:t>
                </a:r>
                <a:r>
                  <a:rPr lang="vi-VN" sz="4000" smtClean="0">
                    <a:cs typeface="Arial" panose="020B0604020202020204" pitchFamily="34" charset="0"/>
                  </a:rPr>
                  <a:t>.</a:t>
                </a:r>
                <a:endParaRPr lang="vi-VN" sz="400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cs typeface="Arial" panose="020B0604020202020204" pitchFamily="34" charset="0"/>
                  </a:rPr>
                  <a:t>b) Xác định các điểm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(0; –2) </m:t>
                    </m:r>
                  </m:oMath>
                </a14:m>
                <a:r>
                  <a:rPr lang="vi-VN" sz="4000"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(2; –1)</m:t>
                    </m:r>
                  </m:oMath>
                </a14:m>
                <a:r>
                  <a:rPr lang="en-US" sz="4000" smtClean="0">
                    <a:cs typeface="Arial" panose="020B0604020202020204" pitchFamily="34" charset="0"/>
                  </a:rPr>
                  <a:t> </a:t>
                </a:r>
                <a:r>
                  <a:rPr lang="vi-VN" sz="4000">
                    <a:cs typeface="Arial" panose="020B0604020202020204" pitchFamily="34" charset="0"/>
                  </a:rPr>
                  <a:t>trong Hình 7.8.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316" y="253767"/>
                <a:ext cx="10820400" cy="5039841"/>
              </a:xfrm>
              <a:prstGeom prst="rect">
                <a:avLst/>
              </a:prstGeom>
              <a:blipFill>
                <a:blip r:embed="rId3"/>
                <a:stretch>
                  <a:fillRect l="-2028" r="-2028" b="-2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2267363" y="5524775"/>
            <a:ext cx="2202182" cy="1465838"/>
            <a:chOff x="11559260" y="1415572"/>
            <a:chExt cx="2202182" cy="14658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9260" y="1415572"/>
              <a:ext cx="2202182" cy="146583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787860" y="1701451"/>
              <a:ext cx="16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>
                  <a:solidFill>
                    <a:prstClr val="black"/>
                  </a:solidFill>
                  <a:cs typeface="Arial" panose="020B0604020202020204" pitchFamily="34" charset="0"/>
                </a:rPr>
                <a:t>Giải</a:t>
              </a:r>
              <a:endPara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3420">
            <a:off x="41632" y="8007790"/>
            <a:ext cx="1485326" cy="2340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7894026"/>
            <a:ext cx="1902117" cy="19325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296063" y="7286417"/>
                <a:ext cx="10121360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Có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−3;4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−2;−2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1;−3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3;0</m:t>
                        </m:r>
                      </m:e>
                    </m:d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6063" y="7286417"/>
                <a:ext cx="10121360" cy="901593"/>
              </a:xfrm>
              <a:prstGeom prst="rect">
                <a:avLst/>
              </a:prstGeom>
              <a:blipFill>
                <a:blip r:embed="rId7"/>
                <a:stretch>
                  <a:fillRect l="-216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3296063" y="8547437"/>
            <a:ext cx="52341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 định trong hình</a:t>
            </a:r>
            <a:endParaRPr lang="en-US" sz="40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71032" y="391676"/>
            <a:ext cx="5715000" cy="565436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753625" y="3701858"/>
            <a:ext cx="707573" cy="707886"/>
            <a:chOff x="15506700" y="6023114"/>
            <a:chExt cx="707573" cy="707886"/>
          </a:xfrm>
        </p:grpSpPr>
        <p:sp>
          <p:nvSpPr>
            <p:cNvPr id="14" name="Oval 13"/>
            <p:cNvSpPr/>
            <p:nvPr/>
          </p:nvSpPr>
          <p:spPr>
            <a:xfrm>
              <a:off x="15506700" y="6578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15577560" y="6023114"/>
                  <a:ext cx="636713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𝑬</m:t>
                        </m:r>
                      </m:oMath>
                    </m:oMathPara>
                  </a14:m>
                  <a:endParaRPr lang="en-US" b="1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77560" y="6023114"/>
                  <a:ext cx="636713" cy="70788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15817516" y="3170731"/>
            <a:ext cx="697955" cy="707886"/>
            <a:chOff x="15506700" y="6023114"/>
            <a:chExt cx="697955" cy="707886"/>
          </a:xfrm>
        </p:grpSpPr>
        <p:sp>
          <p:nvSpPr>
            <p:cNvPr id="17" name="Oval 16"/>
            <p:cNvSpPr/>
            <p:nvPr/>
          </p:nvSpPr>
          <p:spPr>
            <a:xfrm>
              <a:off x="15506700" y="6578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15577560" y="6023114"/>
                  <a:ext cx="627095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𝑭</m:t>
                        </m:r>
                      </m:oMath>
                    </m:oMathPara>
                  </a14:m>
                  <a:endParaRPr lang="en-US" b="1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77560" y="6023114"/>
                  <a:ext cx="627095" cy="70788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62376415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13" name="Group 3"/>
          <p:cNvGrpSpPr/>
          <p:nvPr/>
        </p:nvGrpSpPr>
        <p:grpSpPr>
          <a:xfrm>
            <a:off x="609602" y="320039"/>
            <a:ext cx="17002907" cy="1531040"/>
            <a:chOff x="0" y="0"/>
            <a:chExt cx="4478132" cy="474202"/>
          </a:xfrm>
        </p:grpSpPr>
        <p:sp>
          <p:nvSpPr>
            <p:cNvPr id="1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15" name="TextBox 5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748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586553" y="266700"/>
            <a:ext cx="110490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smtClean="0">
                <a:solidFill>
                  <a:prstClr val="white"/>
                </a:solidFill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6"/>
          <p:cNvSpPr/>
          <p:nvPr/>
        </p:nvSpPr>
        <p:spPr>
          <a:xfrm rot="5217583" flipH="1">
            <a:off x="400500" y="8501600"/>
            <a:ext cx="1899146" cy="1992622"/>
          </a:xfrm>
          <a:custGeom>
            <a:avLst/>
            <a:gdLst/>
            <a:ahLst/>
            <a:cxnLst/>
            <a:rect l="l" t="t" r="r" b="b"/>
            <a:pathLst>
              <a:path w="3423267" h="3484241">
                <a:moveTo>
                  <a:pt x="3423266" y="0"/>
                </a:moveTo>
                <a:lnTo>
                  <a:pt x="0" y="0"/>
                </a:lnTo>
                <a:lnTo>
                  <a:pt x="0" y="3484241"/>
                </a:lnTo>
                <a:lnTo>
                  <a:pt x="3423266" y="3484241"/>
                </a:lnTo>
                <a:lnTo>
                  <a:pt x="342326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838200" y="2019300"/>
                <a:ext cx="13258799" cy="9125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30000"/>
                  </a:lnSpc>
                </a:pP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41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7.21</a:t>
                </a:r>
                <a:r>
                  <a:rPr lang="vi-VN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(SGK</a:t>
                </a:r>
                <a:r>
                  <a:rPr lang="en-US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-</a:t>
                </a: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41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45</a:t>
                </a:r>
                <a:r>
                  <a:rPr lang="vi-VN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)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Hàm số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bởi bảng sau </a:t>
                </a:r>
                <a:r>
                  <a:rPr lang="en-US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4100" b="1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 </a:t>
                </a:r>
                <a:endParaRPr lang="en-US" sz="4100" b="1">
                  <a:solidFill>
                    <a:srgbClr val="C00000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019300"/>
                <a:ext cx="13258799" cy="912558"/>
              </a:xfrm>
              <a:prstGeom prst="rect">
                <a:avLst/>
              </a:prstGeom>
              <a:blipFill>
                <a:blip r:embed="rId5"/>
                <a:stretch>
                  <a:fillRect l="-1702" t="-667" r="-46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65818983"/>
                  </p:ext>
                </p:extLst>
              </p:nvPr>
            </p:nvGraphicFramePr>
            <p:xfrm>
              <a:off x="2808078" y="3086100"/>
              <a:ext cx="13063146" cy="1507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77191">
                      <a:extLst>
                        <a:ext uri="{9D8B030D-6E8A-4147-A177-3AD203B41FA5}">
                          <a16:colId xmlns:a16="http://schemas.microsoft.com/office/drawing/2014/main" val="1092629796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3738699442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2086771393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1117012681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83982142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3924207898"/>
                        </a:ext>
                      </a:extLst>
                    </a:gridCol>
                  </a:tblGrid>
                  <a:tr h="75358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− 2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3700" b="0" i="1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1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3355814"/>
                      </a:ext>
                    </a:extLst>
                  </a:tr>
                  <a:tr h="75358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=</m:t>
                                </m:r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𝑓</m:t>
                                </m:r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</m:t>
                                </m:r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−5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−2,5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2,5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97471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65818983"/>
                  </p:ext>
                </p:extLst>
              </p:nvPr>
            </p:nvGraphicFramePr>
            <p:xfrm>
              <a:off x="2808078" y="3086100"/>
              <a:ext cx="13063146" cy="1507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77191">
                      <a:extLst>
                        <a:ext uri="{9D8B030D-6E8A-4147-A177-3AD203B41FA5}">
                          <a16:colId xmlns:a16="http://schemas.microsoft.com/office/drawing/2014/main" val="1092629796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3738699442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2086771393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1117012681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83982142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3924207898"/>
                        </a:ext>
                      </a:extLst>
                    </a:gridCol>
                  </a:tblGrid>
                  <a:tr h="7535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80" t="-806" r="-501120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000" t="-806" r="-399721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560" t="-806" r="-300840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560" t="-806" r="-200840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99441" t="-806" r="-100279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0840" t="-806" r="-560" b="-10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3355814"/>
                      </a:ext>
                    </a:extLst>
                  </a:tr>
                  <a:tr h="7535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80" t="-100806" r="-501120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000" t="-100806" r="-399721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560" t="-100806" r="-300840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560" t="-100806" r="-200840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99441" t="-100806" r="-100279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0840" t="-100806" r="-560" b="-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974715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38200" y="4838700"/>
                <a:ext cx="722806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Vẽ đồ thị của hàm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838700"/>
                <a:ext cx="7228069" cy="707886"/>
              </a:xfrm>
              <a:prstGeom prst="rect">
                <a:avLst/>
              </a:prstGeom>
              <a:blipFill>
                <a:blip r:embed="rId7"/>
                <a:stretch>
                  <a:fillRect l="-3038" t="-17241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838200" y="5949185"/>
            <a:ext cx="2049439" cy="1364168"/>
            <a:chOff x="11630678" y="1459688"/>
            <a:chExt cx="2049439" cy="136416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30678" y="1459688"/>
              <a:ext cx="2049439" cy="136416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1775117" y="1698345"/>
              <a:ext cx="16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>
                  <a:solidFill>
                    <a:prstClr val="black"/>
                  </a:solidFill>
                  <a:cs typeface="Arial" panose="020B0604020202020204" pitchFamily="34" charset="0"/>
                </a:rPr>
                <a:t>Giải</a:t>
              </a:r>
              <a:endPara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200398" y="6043917"/>
                <a:ext cx="7635919" cy="3671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 diễn các cặp giá trị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−2; −5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−1; −2,5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0;0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40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1;2,5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2;5</m:t>
                        </m:r>
                      </m:e>
                    </m:d>
                  </m:oMath>
                </a14:m>
                <a:r>
                  <a:rPr lang="fr-FR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 </a:t>
                </a:r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 một mặt phẳng tọa độ.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398" y="6043917"/>
                <a:ext cx="7635919" cy="3671583"/>
              </a:xfrm>
              <a:prstGeom prst="rect">
                <a:avLst/>
              </a:prstGeom>
              <a:blipFill>
                <a:blip r:embed="rId9"/>
                <a:stretch>
                  <a:fillRect l="-2793" r="-2713" b="-6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598" y="4669459"/>
            <a:ext cx="5943600" cy="5579441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  <p:bldP spid="4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 t="-9222" b="-9222"/>
            </a:stretch>
          </a:blipFill>
        </p:spPr>
      </p:sp>
      <p:sp>
        <p:nvSpPr>
          <p:cNvPr id="4" name="Rectangle 3"/>
          <p:cNvSpPr/>
          <p:nvPr/>
        </p:nvSpPr>
        <p:spPr>
          <a:xfrm>
            <a:off x="381000" y="258822"/>
            <a:ext cx="1752600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Bài </a:t>
            </a: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7.22</a:t>
            </a:r>
            <a:r>
              <a:rPr lang="vi-VN" sz="4000" b="1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(SGK</a:t>
            </a:r>
            <a:r>
              <a:rPr lang="en-US" sz="4000" b="1">
                <a:solidFill>
                  <a:srgbClr val="C00000"/>
                </a:solidFill>
                <a:cs typeface="Arial" panose="020B0604020202020204" pitchFamily="34" charset="0"/>
              </a:rPr>
              <a:t>-</a:t>
            </a:r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tr.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>
                <a:cs typeface="Arial" panose="020B0604020202020204" pitchFamily="34" charset="0"/>
              </a:rPr>
              <a:t>Cân nặng và tuổi của bốn bạn An, Bình, Hưng, Việt được biểu diễn trên mặt phẳng tọa độ như Hình 7.9.</a:t>
            </a:r>
            <a:endParaRPr lang="en-US" sz="3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2800" y="7709919"/>
            <a:ext cx="2444708" cy="21734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4505" y="2414336"/>
            <a:ext cx="11356546" cy="746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77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19" name="Group 8"/>
          <p:cNvGrpSpPr/>
          <p:nvPr/>
        </p:nvGrpSpPr>
        <p:grpSpPr>
          <a:xfrm>
            <a:off x="609600" y="652448"/>
            <a:ext cx="17035072" cy="1454661"/>
            <a:chOff x="0" y="0"/>
            <a:chExt cx="4486603" cy="474202"/>
          </a:xfrm>
        </p:grpSpPr>
        <p:sp>
          <p:nvSpPr>
            <p:cNvPr id="20" name="Freeform 9"/>
            <p:cNvSpPr/>
            <p:nvPr/>
          </p:nvSpPr>
          <p:spPr>
            <a:xfrm>
              <a:off x="0" y="0"/>
              <a:ext cx="4486603" cy="474202"/>
            </a:xfrm>
            <a:custGeom>
              <a:avLst/>
              <a:gdLst/>
              <a:ahLst/>
              <a:cxnLst/>
              <a:rect l="l" t="t" r="r" b="b"/>
              <a:pathLst>
                <a:path w="4486603" h="474202">
                  <a:moveTo>
                    <a:pt x="4486603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86603" y="474202"/>
                  </a:lnTo>
                  <a:lnTo>
                    <a:pt x="4385003" y="237101"/>
                  </a:lnTo>
                  <a:lnTo>
                    <a:pt x="4486603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21" name="TextBox 10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22" name="TextBox 11"/>
          <p:cNvSpPr txBox="1"/>
          <p:nvPr/>
        </p:nvSpPr>
        <p:spPr>
          <a:xfrm>
            <a:off x="995754" y="295162"/>
            <a:ext cx="16230600" cy="1543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vi-VN" sz="6000" b="1" smtClean="0">
                <a:solidFill>
                  <a:srgbClr val="FFFFFF"/>
                </a:solidFill>
              </a:rPr>
              <a:t>NỘI DUNG BÀI HỌC</a:t>
            </a:r>
            <a:endParaRPr lang="en-US" sz="6000" b="1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80031" y="3080058"/>
            <a:ext cx="8796728" cy="1447800"/>
            <a:chOff x="1718872" y="3008596"/>
            <a:chExt cx="8796728" cy="1447800"/>
          </a:xfrm>
        </p:grpSpPr>
        <p:sp>
          <p:nvSpPr>
            <p:cNvPr id="4" name="Rounded Rectangle 3"/>
            <p:cNvSpPr/>
            <p:nvPr/>
          </p:nvSpPr>
          <p:spPr>
            <a:xfrm>
              <a:off x="1718872" y="3008596"/>
              <a:ext cx="1676400" cy="144780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3776272" y="3008596"/>
              <a:ext cx="6739328" cy="14478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Khái niệm hàm số</a:t>
              </a:r>
              <a:endParaRPr lang="en-US" sz="4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780031" y="5369079"/>
            <a:ext cx="8796728" cy="1447800"/>
            <a:chOff x="1718872" y="5143963"/>
            <a:chExt cx="8796728" cy="1447800"/>
          </a:xfrm>
        </p:grpSpPr>
        <p:sp>
          <p:nvSpPr>
            <p:cNvPr id="32" name="Rounded Rectangle 31"/>
            <p:cNvSpPr/>
            <p:nvPr/>
          </p:nvSpPr>
          <p:spPr>
            <a:xfrm>
              <a:off x="1718872" y="5143963"/>
              <a:ext cx="1676400" cy="14478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776272" y="5143963"/>
              <a:ext cx="6739328" cy="14478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 phẳng toạ độ</a:t>
              </a:r>
              <a:endParaRPr lang="en-US" sz="4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80031" y="7658100"/>
            <a:ext cx="8796728" cy="1447800"/>
            <a:chOff x="1718872" y="7125976"/>
            <a:chExt cx="8796728" cy="1447800"/>
          </a:xfrm>
        </p:grpSpPr>
        <p:sp>
          <p:nvSpPr>
            <p:cNvPr id="36" name="Rounded Rectangle 35"/>
            <p:cNvSpPr/>
            <p:nvPr/>
          </p:nvSpPr>
          <p:spPr>
            <a:xfrm>
              <a:off x="1718872" y="7125976"/>
              <a:ext cx="1676400" cy="144780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en-US" sz="54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776272" y="7125976"/>
              <a:ext cx="6739328" cy="14478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 thị của hàm số</a:t>
              </a:r>
              <a:endParaRPr lang="en-US" sz="4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5431">
            <a:off x="15963654" y="7476271"/>
            <a:ext cx="1875396" cy="2523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819900"/>
            <a:ext cx="1357943" cy="3065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Rectangle 2"/>
          <p:cNvSpPr/>
          <p:nvPr/>
        </p:nvSpPr>
        <p:spPr>
          <a:xfrm>
            <a:off x="457200" y="266700"/>
            <a:ext cx="17526000" cy="6124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(Do số liệu về tuổi và cân nặng rất chênh lệch nên trong Hình 7.9, ta đã lấy một đơn vị dài trên trục hoành bằng 5 lần một đơn vị dài trên trục tung).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cho biết: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 Ai là người nặng nhất và nặng bao nhiêu?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b) Ai là người ít tuổi nhất và bao nhiêu tuổi?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c) Bình và Việt ai nặng hơn và ai nhiều tuổi hơn</a:t>
            </a:r>
            <a:r>
              <a:rPr kumimoji="0" lang="vi-VN" sz="3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en-US" sz="3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d) Thay dấu ‘?’ bằng số thích hợp để hoàn thành bảng sau vào vở</a:t>
            </a:r>
            <a:r>
              <a:rPr kumimoji="0" lang="vi-VN" sz="3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kumimoji="0" lang="vi-VN" sz="3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654991"/>
              </p:ext>
            </p:extLst>
          </p:nvPr>
        </p:nvGraphicFramePr>
        <p:xfrm>
          <a:off x="685800" y="6733713"/>
          <a:ext cx="16916400" cy="2219787"/>
        </p:xfrm>
        <a:graphic>
          <a:graphicData uri="http://schemas.openxmlformats.org/drawingml/2006/table">
            <a:tbl>
              <a:tblPr/>
              <a:tblGrid>
                <a:gridCol w="3383280">
                  <a:extLst>
                    <a:ext uri="{9D8B030D-6E8A-4147-A177-3AD203B41FA5}">
                      <a16:colId xmlns:a16="http://schemas.microsoft.com/office/drawing/2014/main" val="2514987868"/>
                    </a:ext>
                  </a:extLst>
                </a:gridCol>
                <a:gridCol w="3383280">
                  <a:extLst>
                    <a:ext uri="{9D8B030D-6E8A-4147-A177-3AD203B41FA5}">
                      <a16:colId xmlns:a16="http://schemas.microsoft.com/office/drawing/2014/main" val="1111936756"/>
                    </a:ext>
                  </a:extLst>
                </a:gridCol>
                <a:gridCol w="3383280">
                  <a:extLst>
                    <a:ext uri="{9D8B030D-6E8A-4147-A177-3AD203B41FA5}">
                      <a16:colId xmlns:a16="http://schemas.microsoft.com/office/drawing/2014/main" val="2399354476"/>
                    </a:ext>
                  </a:extLst>
                </a:gridCol>
                <a:gridCol w="3383280">
                  <a:extLst>
                    <a:ext uri="{9D8B030D-6E8A-4147-A177-3AD203B41FA5}">
                      <a16:colId xmlns:a16="http://schemas.microsoft.com/office/drawing/2014/main" val="3928045616"/>
                    </a:ext>
                  </a:extLst>
                </a:gridCol>
                <a:gridCol w="3383280">
                  <a:extLst>
                    <a:ext uri="{9D8B030D-6E8A-4147-A177-3AD203B41FA5}">
                      <a16:colId xmlns:a16="http://schemas.microsoft.com/office/drawing/2014/main" val="2456675512"/>
                    </a:ext>
                  </a:extLst>
                </a:gridCol>
              </a:tblGrid>
              <a:tr h="739929">
                <a:tc>
                  <a:txBody>
                    <a:bodyPr/>
                    <a:lstStyle/>
                    <a:p>
                      <a:pPr algn="ctr"/>
                      <a:r>
                        <a:rPr lang="en-US" sz="37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endParaRPr lang="en-US" sz="37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Bình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Hưng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2517900"/>
                  </a:ext>
                </a:extLst>
              </a:tr>
              <a:tr h="739929"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Tuổi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7997870"/>
                  </a:ext>
                </a:extLst>
              </a:tr>
              <a:tr h="739929"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Cân nặng (kg)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1307318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57200" y="9258300"/>
            <a:ext cx="1734481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bảng đã hoàn thành, cân nặng có phải là hàm số của tuổi không? Vì sao?</a:t>
            </a:r>
            <a:endParaRPr lang="en-US" sz="3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5314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8382000" y="180111"/>
            <a:ext cx="1981200" cy="1458189"/>
            <a:chOff x="11898351" y="1491772"/>
            <a:chExt cx="1790018" cy="11914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8351" y="1491772"/>
              <a:ext cx="1790018" cy="119148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974551" y="1709693"/>
              <a:ext cx="1600200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>
                  <a:solidFill>
                    <a:prstClr val="black"/>
                  </a:solidFill>
                  <a:cs typeface="Arial" panose="020B0604020202020204" pitchFamily="34" charset="0"/>
                </a:rPr>
                <a:t>Giải</a:t>
              </a:r>
              <a:endPara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762000" y="1781036"/>
            <a:ext cx="11053026" cy="40626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800" kern="0">
                <a:ea typeface="Times New Roman" panose="02020603050405020304" pitchFamily="18" charset="0"/>
                <a:cs typeface="Arial" panose="020B0604020202020204" pitchFamily="34" charset="0"/>
              </a:rPr>
              <a:t>a) Hưng là người nặng nhất và nặng 50 </a:t>
            </a:r>
            <a:r>
              <a:rPr lang="vi-VN" sz="3800" kern="0" smtClean="0">
                <a:ea typeface="Times New Roman" panose="02020603050405020304" pitchFamily="18" charset="0"/>
                <a:cs typeface="Arial" panose="020B0604020202020204" pitchFamily="34" charset="0"/>
              </a:rPr>
              <a:t>kg</a:t>
            </a:r>
            <a:r>
              <a:rPr lang="en-US" sz="3800" kern="0" smtClean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3800" kern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800" kern="0">
                <a:ea typeface="Times New Roman" panose="02020603050405020304" pitchFamily="18" charset="0"/>
                <a:cs typeface="Arial" panose="020B0604020202020204" pitchFamily="34" charset="0"/>
              </a:rPr>
              <a:t>b) An là người ít tuổi nhất và 11 </a:t>
            </a:r>
            <a:r>
              <a:rPr lang="vi-VN" sz="3800" kern="0" smtClean="0"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lang="en-US" sz="3800" kern="0" smtClean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3800" kern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800" kern="0">
                <a:ea typeface="Times New Roman" panose="02020603050405020304" pitchFamily="18" charset="0"/>
                <a:cs typeface="Arial" panose="020B0604020202020204" pitchFamily="34" charset="0"/>
              </a:rPr>
              <a:t>c) Bình nặng hơn Việt và Việt nhiều tuổi hơn Bình</a:t>
            </a:r>
            <a:r>
              <a:rPr lang="vi-VN" sz="3800" kern="0" smtClean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800" kern="0" smtClean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800" kern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</a:t>
            </a:r>
            <a:endParaRPr lang="vi-VN" sz="3800" ker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228488"/>
              </p:ext>
            </p:extLst>
          </p:nvPr>
        </p:nvGraphicFramePr>
        <p:xfrm>
          <a:off x="1828800" y="5248082"/>
          <a:ext cx="14630399" cy="2537460"/>
        </p:xfrm>
        <a:graphic>
          <a:graphicData uri="http://schemas.openxmlformats.org/drawingml/2006/table">
            <a:tbl>
              <a:tblPr firstRow="1" firstCol="1" bandRow="1"/>
              <a:tblGrid>
                <a:gridCol w="3627688">
                  <a:extLst>
                    <a:ext uri="{9D8B030D-6E8A-4147-A177-3AD203B41FA5}">
                      <a16:colId xmlns:a16="http://schemas.microsoft.com/office/drawing/2014/main" val="987421886"/>
                    </a:ext>
                  </a:extLst>
                </a:gridCol>
                <a:gridCol w="2734943">
                  <a:extLst>
                    <a:ext uri="{9D8B030D-6E8A-4147-A177-3AD203B41FA5}">
                      <a16:colId xmlns:a16="http://schemas.microsoft.com/office/drawing/2014/main" val="70054150"/>
                    </a:ext>
                  </a:extLst>
                </a:gridCol>
                <a:gridCol w="2810755">
                  <a:extLst>
                    <a:ext uri="{9D8B030D-6E8A-4147-A177-3AD203B41FA5}">
                      <a16:colId xmlns:a16="http://schemas.microsoft.com/office/drawing/2014/main" val="4126616395"/>
                    </a:ext>
                  </a:extLst>
                </a:gridCol>
                <a:gridCol w="2843655">
                  <a:extLst>
                    <a:ext uri="{9D8B030D-6E8A-4147-A177-3AD203B41FA5}">
                      <a16:colId xmlns:a16="http://schemas.microsoft.com/office/drawing/2014/main" val="2980483644"/>
                    </a:ext>
                  </a:extLst>
                </a:gridCol>
                <a:gridCol w="2613358">
                  <a:extLst>
                    <a:ext uri="{9D8B030D-6E8A-4147-A177-3AD203B41FA5}">
                      <a16:colId xmlns:a16="http://schemas.microsoft.com/office/drawing/2014/main" val="1909036585"/>
                    </a:ext>
                  </a:extLst>
                </a:gridCol>
              </a:tblGrid>
              <a:tr h="7773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Tên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Bình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Hưng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Việt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28362"/>
                  </a:ext>
                </a:extLst>
              </a:tr>
              <a:tr h="7773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Tuổi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1259904"/>
                  </a:ext>
                </a:extLst>
              </a:tr>
              <a:tr h="7773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Cân nặng (kg)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3420484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762000" y="8023671"/>
            <a:ext cx="169164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 nặng không phải là hàm số của tuổi, vì cùng 14 tuổi nhưng Việt và Hưng có cân nặng khác nhau.</a:t>
            </a:r>
            <a:endParaRPr lang="en-US" sz="38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0845" y="2019300"/>
            <a:ext cx="2787555" cy="247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5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9" name="Rectangle 8"/>
          <p:cNvSpPr/>
          <p:nvPr/>
        </p:nvSpPr>
        <p:spPr>
          <a:xfrm>
            <a:off x="461210" y="355074"/>
            <a:ext cx="9448800" cy="9787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Bài </a:t>
            </a: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7.23</a:t>
            </a:r>
            <a:r>
              <a:rPr lang="vi-VN" sz="4000" b="1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(SGK</a:t>
            </a:r>
            <a:r>
              <a:rPr lang="en-US" sz="4000" b="1">
                <a:solidFill>
                  <a:srgbClr val="C00000"/>
                </a:solidFill>
                <a:cs typeface="Arial" panose="020B0604020202020204" pitchFamily="34" charset="0"/>
              </a:rPr>
              <a:t>-</a:t>
            </a:r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tr.</a:t>
            </a: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r>
              <a:rPr lang="vi-VN" sz="4000" b="1" smtClean="0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  <a:r>
              <a:rPr lang="en-US" sz="4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>
                <a:cs typeface="Arial" panose="020B0604020202020204" pitchFamily="34" charset="0"/>
              </a:rPr>
              <a:t>Hình 7.10 là đồ thị của hàm số mô tả nhiệt độ T (°C) tại các thời điểm t (giờ) của một thành phố ở châu Âu từ giữa trưa đến 6 giờ tối.</a:t>
            </a:r>
          </a:p>
          <a:p>
            <a:pPr algn="just">
              <a:lnSpc>
                <a:spcPct val="150000"/>
              </a:lnSpc>
            </a:pPr>
            <a:r>
              <a:rPr lang="vi-VN" sz="3800">
                <a:cs typeface="Arial" panose="020B0604020202020204" pitchFamily="34" charset="0"/>
              </a:rPr>
              <a:t>a) Tìm T(1), T(2), T(5) và giải thích ý nghĩa các số này</a:t>
            </a:r>
            <a:r>
              <a:rPr lang="vi-VN" sz="3800" smtClean="0">
                <a:cs typeface="Arial" panose="020B0604020202020204" pitchFamily="34" charset="0"/>
              </a:rPr>
              <a:t>.</a:t>
            </a:r>
            <a:endParaRPr lang="vi-VN" sz="38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800">
                <a:cs typeface="Arial" panose="020B0604020202020204" pitchFamily="34" charset="0"/>
              </a:rPr>
              <a:t>b) Trong hai giá trị T(1) và T(4), giá trị nào lớn hơn</a:t>
            </a:r>
            <a:r>
              <a:rPr lang="vi-VN" sz="3800" smtClean="0">
                <a:cs typeface="Arial" panose="020B0604020202020204" pitchFamily="34" charset="0"/>
              </a:rPr>
              <a:t>?</a:t>
            </a:r>
            <a:endParaRPr lang="vi-VN" sz="38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800">
                <a:cs typeface="Arial" panose="020B0604020202020204" pitchFamily="34" charset="0"/>
              </a:rPr>
              <a:t>c) Tìm t sao cho T(t) = 5</a:t>
            </a:r>
            <a:r>
              <a:rPr lang="vi-VN" sz="3800" smtClean="0">
                <a:cs typeface="Arial" panose="020B0604020202020204" pitchFamily="34" charset="0"/>
              </a:rPr>
              <a:t>.</a:t>
            </a:r>
            <a:endParaRPr lang="vi-VN" sz="38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800">
                <a:cs typeface="Arial" panose="020B0604020202020204" pitchFamily="34" charset="0"/>
              </a:rPr>
              <a:t>d) Trong khoảng thời gian nào thì nhiệt độ cao hơn 5 °C?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2725" y="695325"/>
            <a:ext cx="7372350" cy="8896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57673">
            <a:off x="17354220" y="9048753"/>
            <a:ext cx="597949" cy="11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7230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8001000" y="342900"/>
            <a:ext cx="2060604" cy="1371600"/>
            <a:chOff x="11663534" y="1449572"/>
            <a:chExt cx="2060604" cy="137159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3534" y="1449572"/>
              <a:ext cx="2060604" cy="137159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848018" y="1716244"/>
              <a:ext cx="16002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800" b="1">
                  <a:solidFill>
                    <a:prstClr val="black"/>
                  </a:solidFill>
                  <a:cs typeface="Arial" panose="020B0604020202020204" pitchFamily="34" charset="0"/>
                </a:rPr>
                <a:t>Giải</a:t>
              </a:r>
              <a:endParaRPr lang="en-US" sz="3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96291" y="1638300"/>
                <a:ext cx="16695418" cy="8493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=6;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=8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d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 vậy nhiệt độ lúc 1 giờ chiều, 2 giờ chiều, 5 giờ chiều của thành phố đó lần lượt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  <m:sup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e>
                      <m:sup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  <m:sup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=6&gt;5=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Như vậy ở thành phố đó vào lúc 1 giờ chiều thì ấm hơn vào lúc 4 giờ chiều.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tức là vào lúc 12 giờ trưa và 4 giờ chiều thì </a:t>
                </a:r>
                <a:r>
                  <a:rPr lang="fr-FR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nhiệt độ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Trong khoảng thời gian từ sau 12 giờ trưa đến trước 4 giờ chiều thì nhiệt độ cao hơn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291" y="1638300"/>
                <a:ext cx="16695418" cy="8493992"/>
              </a:xfrm>
              <a:prstGeom prst="rect">
                <a:avLst/>
              </a:prstGeom>
              <a:blipFill>
                <a:blip r:embed="rId4"/>
                <a:stretch>
                  <a:fillRect l="-1205" r="-1242" b="-1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76319">
            <a:off x="16777457" y="359777"/>
            <a:ext cx="977712" cy="185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9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19" name="Group 8"/>
          <p:cNvGrpSpPr/>
          <p:nvPr/>
        </p:nvGrpSpPr>
        <p:grpSpPr>
          <a:xfrm>
            <a:off x="609600" y="652448"/>
            <a:ext cx="17035072" cy="1454661"/>
            <a:chOff x="0" y="0"/>
            <a:chExt cx="4486603" cy="474202"/>
          </a:xfrm>
        </p:grpSpPr>
        <p:sp>
          <p:nvSpPr>
            <p:cNvPr id="20" name="Freeform 9"/>
            <p:cNvSpPr/>
            <p:nvPr/>
          </p:nvSpPr>
          <p:spPr>
            <a:xfrm>
              <a:off x="0" y="0"/>
              <a:ext cx="4486603" cy="474202"/>
            </a:xfrm>
            <a:custGeom>
              <a:avLst/>
              <a:gdLst/>
              <a:ahLst/>
              <a:cxnLst/>
              <a:rect l="l" t="t" r="r" b="b"/>
              <a:pathLst>
                <a:path w="4486603" h="474202">
                  <a:moveTo>
                    <a:pt x="4486603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86603" y="474202"/>
                  </a:lnTo>
                  <a:lnTo>
                    <a:pt x="4385003" y="237101"/>
                  </a:lnTo>
                  <a:lnTo>
                    <a:pt x="4486603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21" name="TextBox 10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22" name="TextBox 11"/>
          <p:cNvSpPr txBox="1"/>
          <p:nvPr/>
        </p:nvSpPr>
        <p:spPr>
          <a:xfrm>
            <a:off x="995754" y="295162"/>
            <a:ext cx="16230600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vi-VN" sz="6000" b="1" smtClean="0">
                <a:solidFill>
                  <a:srgbClr val="FFFFFF"/>
                </a:solidFill>
              </a:rPr>
              <a:t>HƯỚNG DẪN VỀ NHÀ</a:t>
            </a:r>
            <a:endParaRPr lang="en-US" sz="6000" b="1" dirty="0">
              <a:solidFill>
                <a:srgbClr val="FFFFFF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81000" y="3998869"/>
            <a:ext cx="5638800" cy="5404244"/>
            <a:chOff x="381000" y="3998869"/>
            <a:chExt cx="5638800" cy="5404244"/>
          </a:xfrm>
        </p:grpSpPr>
        <p:sp>
          <p:nvSpPr>
            <p:cNvPr id="8" name="Freeform 8"/>
            <p:cNvSpPr/>
            <p:nvPr/>
          </p:nvSpPr>
          <p:spPr>
            <a:xfrm>
              <a:off x="381000" y="3998869"/>
              <a:ext cx="5638800" cy="5404244"/>
            </a:xfrm>
            <a:custGeom>
              <a:avLst/>
              <a:gdLst/>
              <a:ahLst/>
              <a:cxnLst/>
              <a:rect l="l" t="t" r="r" b="b"/>
              <a:pathLst>
                <a:path w="5157216" h="5486400">
                  <a:moveTo>
                    <a:pt x="0" y="0"/>
                  </a:moveTo>
                  <a:lnTo>
                    <a:pt x="5157216" y="0"/>
                  </a:lnTo>
                  <a:lnTo>
                    <a:pt x="515721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2"/>
            <p:cNvSpPr txBox="1"/>
            <p:nvPr/>
          </p:nvSpPr>
          <p:spPr>
            <a:xfrm>
              <a:off x="609600" y="6150562"/>
              <a:ext cx="5041579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smtClean="0"/>
                <a:t>Ôn lại các kiến thức đã học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171700" y="5140933"/>
              <a:ext cx="2057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238303" y="2557237"/>
            <a:ext cx="5638800" cy="5404244"/>
            <a:chOff x="6238303" y="2557237"/>
            <a:chExt cx="5638800" cy="5404244"/>
          </a:xfrm>
        </p:grpSpPr>
        <p:sp>
          <p:nvSpPr>
            <p:cNvPr id="14" name="Freeform 14"/>
            <p:cNvSpPr/>
            <p:nvPr/>
          </p:nvSpPr>
          <p:spPr>
            <a:xfrm>
              <a:off x="6238303" y="2557237"/>
              <a:ext cx="5638800" cy="5404244"/>
            </a:xfrm>
            <a:custGeom>
              <a:avLst/>
              <a:gdLst/>
              <a:ahLst/>
              <a:cxnLst/>
              <a:rect l="l" t="t" r="r" b="b"/>
              <a:pathLst>
                <a:path w="5157216" h="5486400">
                  <a:moveTo>
                    <a:pt x="0" y="0"/>
                  </a:moveTo>
                  <a:lnTo>
                    <a:pt x="5157216" y="0"/>
                  </a:lnTo>
                  <a:lnTo>
                    <a:pt x="515721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24"/>
            <p:cNvSpPr txBox="1"/>
            <p:nvPr/>
          </p:nvSpPr>
          <p:spPr>
            <a:xfrm>
              <a:off x="6399722" y="4918777"/>
              <a:ext cx="5305864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>
                  <a:cs typeface="Arial" panose="020B0604020202020204" pitchFamily="34" charset="0"/>
                </a:rPr>
                <a:t>Hoàn thành bài tập trong SBT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30080" y="3665784"/>
              <a:ext cx="2057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2158948" y="3998869"/>
            <a:ext cx="5847206" cy="5404244"/>
            <a:chOff x="12268200" y="4001409"/>
            <a:chExt cx="5847206" cy="5404244"/>
          </a:xfrm>
        </p:grpSpPr>
        <p:sp>
          <p:nvSpPr>
            <p:cNvPr id="11" name="Freeform 11"/>
            <p:cNvSpPr/>
            <p:nvPr/>
          </p:nvSpPr>
          <p:spPr>
            <a:xfrm>
              <a:off x="12268200" y="4001409"/>
              <a:ext cx="5847206" cy="5404244"/>
            </a:xfrm>
            <a:custGeom>
              <a:avLst/>
              <a:gdLst/>
              <a:ahLst/>
              <a:cxnLst/>
              <a:rect l="l" t="t" r="r" b="b"/>
              <a:pathLst>
                <a:path w="5157216" h="5486400">
                  <a:moveTo>
                    <a:pt x="0" y="0"/>
                  </a:moveTo>
                  <a:lnTo>
                    <a:pt x="5157216" y="0"/>
                  </a:lnTo>
                  <a:lnTo>
                    <a:pt x="515721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6"/>
            <p:cNvSpPr txBox="1"/>
            <p:nvPr/>
          </p:nvSpPr>
          <p:spPr>
            <a:xfrm>
              <a:off x="12444922" y="5551388"/>
              <a:ext cx="5509064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Chuẩn bị trước bài sau - </a:t>
              </a:r>
              <a:r>
                <a:rPr lang="vi-VN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Bài </a:t>
              </a:r>
              <a:r>
                <a:rPr lang="en-US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  <a:r>
                <a:rPr lang="vi-VN" sz="4000" b="1">
                  <a:cs typeface="Arial" panose="020B0604020202020204" pitchFamily="34" charset="0"/>
                </a:rPr>
                <a:t>: Hàm số bậc nhất và đồ thị của hàm số bậc nhất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110868" y="4765040"/>
              <a:ext cx="2057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  <a:endPara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17373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2104014">
            <a:off x="1119125" y="1172488"/>
            <a:ext cx="4862142" cy="4296366"/>
          </a:xfrm>
          <a:custGeom>
            <a:avLst/>
            <a:gdLst/>
            <a:ahLst/>
            <a:cxnLst/>
            <a:rect l="l" t="t" r="r" b="b"/>
            <a:pathLst>
              <a:path w="4862142" h="4296366">
                <a:moveTo>
                  <a:pt x="0" y="0"/>
                </a:moveTo>
                <a:lnTo>
                  <a:pt x="4862142" y="0"/>
                </a:lnTo>
                <a:lnTo>
                  <a:pt x="4862142" y="4296365"/>
                </a:lnTo>
                <a:lnTo>
                  <a:pt x="0" y="42963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373749" y="1278176"/>
            <a:ext cx="13540501" cy="7730649"/>
            <a:chOff x="0" y="0"/>
            <a:chExt cx="18054002" cy="10307532"/>
          </a:xfrm>
        </p:grpSpPr>
        <p:grpSp>
          <p:nvGrpSpPr>
            <p:cNvPr id="5" name="Group 5"/>
            <p:cNvGrpSpPr/>
            <p:nvPr/>
          </p:nvGrpSpPr>
          <p:grpSpPr>
            <a:xfrm rot="-208414">
              <a:off x="259418" y="516605"/>
              <a:ext cx="17328616" cy="9088764"/>
              <a:chOff x="0" y="0"/>
              <a:chExt cx="3077638" cy="161420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191834"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-66823"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7" name="Freeform 17"/>
          <p:cNvSpPr/>
          <p:nvPr/>
        </p:nvSpPr>
        <p:spPr>
          <a:xfrm rot="8444248" flipH="1">
            <a:off x="14085315" y="6502797"/>
            <a:ext cx="3477159" cy="4586181"/>
          </a:xfrm>
          <a:custGeom>
            <a:avLst/>
            <a:gdLst/>
            <a:ahLst/>
            <a:cxnLst/>
            <a:rect l="l" t="t" r="r" b="b"/>
            <a:pathLst>
              <a:path w="3477159" h="4586181">
                <a:moveTo>
                  <a:pt x="3477159" y="0"/>
                </a:moveTo>
                <a:lnTo>
                  <a:pt x="0" y="0"/>
                </a:lnTo>
                <a:lnTo>
                  <a:pt x="0" y="4586181"/>
                </a:lnTo>
                <a:lnTo>
                  <a:pt x="3477159" y="4586181"/>
                </a:lnTo>
                <a:lnTo>
                  <a:pt x="347715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5169228" y="-301732"/>
            <a:ext cx="3533862" cy="3381444"/>
            <a:chOff x="0" y="0"/>
            <a:chExt cx="4711816" cy="4508593"/>
          </a:xfrm>
        </p:grpSpPr>
        <p:sp>
          <p:nvSpPr>
            <p:cNvPr id="19" name="Freeform 19"/>
            <p:cNvSpPr/>
            <p:nvPr/>
          </p:nvSpPr>
          <p:spPr>
            <a:xfrm rot="5002884">
              <a:off x="148194" y="62100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60" y="0"/>
                  </a:lnTo>
                  <a:lnTo>
                    <a:pt x="1890660" y="1982343"/>
                  </a:lnTo>
                  <a:lnTo>
                    <a:pt x="0" y="1982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10739848">
              <a:off x="2803959" y="1115372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60" y="0"/>
                  </a:lnTo>
                  <a:lnTo>
                    <a:pt x="1890660" y="1982342"/>
                  </a:lnTo>
                  <a:lnTo>
                    <a:pt x="0" y="1982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1377244">
              <a:off x="1241718" y="2236061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59" y="0"/>
                  </a:lnTo>
                  <a:lnTo>
                    <a:pt x="1890659" y="1982343"/>
                  </a:lnTo>
                  <a:lnTo>
                    <a:pt x="0" y="1982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 rot="-5130068">
            <a:off x="-1522480" y="6898471"/>
            <a:ext cx="4504411" cy="4584642"/>
          </a:xfrm>
          <a:custGeom>
            <a:avLst/>
            <a:gdLst/>
            <a:ahLst/>
            <a:cxnLst/>
            <a:rect l="l" t="t" r="r" b="b"/>
            <a:pathLst>
              <a:path w="4504411" h="4584642">
                <a:moveTo>
                  <a:pt x="0" y="0"/>
                </a:moveTo>
                <a:lnTo>
                  <a:pt x="4504411" y="0"/>
                </a:lnTo>
                <a:lnTo>
                  <a:pt x="4504411" y="4584642"/>
                </a:lnTo>
                <a:lnTo>
                  <a:pt x="0" y="45846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024187" y="3036023"/>
            <a:ext cx="12306841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dirty="0" smtClean="0">
                <a:solidFill>
                  <a:srgbClr val="C0504D">
                    <a:lumMod val="75000"/>
                  </a:srgbClr>
                </a:solidFill>
              </a:rPr>
              <a:t>CẢM ƠN SỰ CHÚ Ý </a:t>
            </a:r>
          </a:p>
          <a:p>
            <a:pPr algn="ctr">
              <a:lnSpc>
                <a:spcPct val="150000"/>
              </a:lnSpc>
            </a:pPr>
            <a:r>
              <a:rPr lang="vi-VN" sz="8000" b="1" smtClean="0">
                <a:solidFill>
                  <a:srgbClr val="C0504D">
                    <a:lumMod val="75000"/>
                  </a:srgbClr>
                </a:solidFill>
              </a:rPr>
              <a:t>THEO DÕI CỦA CÁC EM!</a:t>
            </a:r>
            <a:endParaRPr lang="en-US" sz="8000" b="1" dirty="0">
              <a:solidFill>
                <a:srgbClr val="C0504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7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8" name="TextBox 10"/>
          <p:cNvSpPr txBox="1"/>
          <p:nvPr/>
        </p:nvSpPr>
        <p:spPr>
          <a:xfrm>
            <a:off x="947142" y="548751"/>
            <a:ext cx="2411016" cy="120981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748"/>
              </a:lnSpc>
            </a:pPr>
            <a:endParaRPr/>
          </a:p>
        </p:txBody>
      </p:sp>
      <p:grpSp>
        <p:nvGrpSpPr>
          <p:cNvPr id="5" name="Group 4"/>
          <p:cNvGrpSpPr/>
          <p:nvPr/>
        </p:nvGrpSpPr>
        <p:grpSpPr>
          <a:xfrm>
            <a:off x="626464" y="467910"/>
            <a:ext cx="17035072" cy="1290652"/>
            <a:chOff x="609600" y="652449"/>
            <a:chExt cx="17035072" cy="1290652"/>
          </a:xfrm>
        </p:grpSpPr>
        <p:sp>
          <p:nvSpPr>
            <p:cNvPr id="7" name="Freeform 9"/>
            <p:cNvSpPr/>
            <p:nvPr/>
          </p:nvSpPr>
          <p:spPr>
            <a:xfrm>
              <a:off x="609600" y="652449"/>
              <a:ext cx="17035072" cy="1290652"/>
            </a:xfrm>
            <a:custGeom>
              <a:avLst/>
              <a:gdLst/>
              <a:ahLst/>
              <a:cxnLst/>
              <a:rect l="l" t="t" r="r" b="b"/>
              <a:pathLst>
                <a:path w="4486603" h="474202">
                  <a:moveTo>
                    <a:pt x="4486603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86603" y="474202"/>
                  </a:lnTo>
                  <a:lnTo>
                    <a:pt x="4385003" y="237101"/>
                  </a:lnTo>
                  <a:lnTo>
                    <a:pt x="4486603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4" name="TextBox 3"/>
            <p:cNvSpPr txBox="1"/>
            <p:nvPr/>
          </p:nvSpPr>
          <p:spPr>
            <a:xfrm>
              <a:off x="1354736" y="908439"/>
              <a:ext cx="154686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I. KHÁI NIỆM HÀM SỐ</a:t>
              </a:r>
              <a:endParaRPr lang="en-US" sz="45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626464" y="2247900"/>
            <a:ext cx="1605558" cy="1066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6464" y="3512315"/>
            <a:ext cx="1689953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Quãng đường đi được S (km) của một ô tô chuyển động với vận tốc </a:t>
            </a:r>
            <a:r>
              <a:rPr lang="en-US" sz="4000" smtClean="0">
                <a:cs typeface="Arial" panose="020B0604020202020204" pitchFamily="34" charset="0"/>
              </a:rPr>
              <a:t>        </a:t>
            </a:r>
            <a:r>
              <a:rPr lang="vi-VN" sz="4000" smtClean="0">
                <a:cs typeface="Arial" panose="020B0604020202020204" pitchFamily="34" charset="0"/>
              </a:rPr>
              <a:t>60 </a:t>
            </a:r>
            <a:r>
              <a:rPr lang="vi-VN" sz="4000">
                <a:cs typeface="Arial" panose="020B0604020202020204" pitchFamily="34" charset="0"/>
              </a:rPr>
              <a:t>km/h được cho bởi công thức S = 60t, trong đó t (giờ) là thời gian ô tô di chuyển</a:t>
            </a:r>
            <a:r>
              <a:rPr lang="vi-VN" sz="4000" smtClean="0">
                <a:cs typeface="Arial" panose="020B0604020202020204" pitchFamily="34" charset="0"/>
              </a:rPr>
              <a:t>.</a:t>
            </a:r>
            <a:endParaRPr lang="vi-VN" sz="40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 smtClean="0">
                <a:cs typeface="Arial" panose="020B0604020202020204" pitchFamily="34" charset="0"/>
              </a:rPr>
              <a:t>a) Tính </a:t>
            </a:r>
            <a:r>
              <a:rPr lang="vi-VN" sz="4000">
                <a:cs typeface="Arial" panose="020B0604020202020204" pitchFamily="34" charset="0"/>
              </a:rPr>
              <a:t>và lập bảng các giá trị tương ứng của S khi t nhận giá trị lần lượt là: 1; 2; 3; 4 (giờ</a:t>
            </a:r>
            <a:r>
              <a:rPr lang="vi-VN" sz="4000" smtClean="0">
                <a:cs typeface="Arial" panose="020B0604020202020204" pitchFamily="34" charset="0"/>
              </a:rPr>
              <a:t>).</a:t>
            </a:r>
            <a:endParaRPr lang="en-US" sz="4000" smtClean="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b) Với mỗi giá trị của t, ta xác định được bao nhiêu giá trị tương </a:t>
            </a:r>
            <a:r>
              <a:rPr lang="vi-VN" sz="4000" smtClean="0">
                <a:cs typeface="Arial" panose="020B0604020202020204" pitchFamily="34" charset="0"/>
              </a:rPr>
              <a:t>ứng</a:t>
            </a:r>
            <a:r>
              <a:rPr lang="en-US" sz="4000" smtClean="0">
                <a:cs typeface="Arial" panose="020B0604020202020204" pitchFamily="34" charset="0"/>
              </a:rPr>
              <a:t>      </a:t>
            </a:r>
            <a:r>
              <a:rPr lang="vi-VN" sz="4000" smtClean="0">
                <a:cs typeface="Arial" panose="020B0604020202020204" pitchFamily="34" charset="0"/>
              </a:rPr>
              <a:t> </a:t>
            </a:r>
            <a:r>
              <a:rPr lang="vi-VN" sz="4000">
                <a:cs typeface="Arial" panose="020B0604020202020204" pitchFamily="34" charset="0"/>
              </a:rPr>
              <a:t>của S?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1696" y="2324100"/>
            <a:ext cx="937007" cy="93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9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8" name="Group 7"/>
          <p:cNvGrpSpPr/>
          <p:nvPr/>
        </p:nvGrpSpPr>
        <p:grpSpPr>
          <a:xfrm>
            <a:off x="8115300" y="495300"/>
            <a:ext cx="2057400" cy="1621402"/>
            <a:chOff x="11658600" y="1159898"/>
            <a:chExt cx="1943100" cy="139280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8600" y="1159898"/>
              <a:ext cx="1943100" cy="139280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1785600" y="1439937"/>
              <a:ext cx="16002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2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00081473"/>
                  </p:ext>
                </p:extLst>
              </p:nvPr>
            </p:nvGraphicFramePr>
            <p:xfrm>
              <a:off x="3208337" y="3819446"/>
              <a:ext cx="11871326" cy="216238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690454">
                      <a:extLst>
                        <a:ext uri="{9D8B030D-6E8A-4147-A177-3AD203B41FA5}">
                          <a16:colId xmlns:a16="http://schemas.microsoft.com/office/drawing/2014/main" val="2213580848"/>
                        </a:ext>
                      </a:extLst>
                    </a:gridCol>
                    <a:gridCol w="2295218">
                      <a:extLst>
                        <a:ext uri="{9D8B030D-6E8A-4147-A177-3AD203B41FA5}">
                          <a16:colId xmlns:a16="http://schemas.microsoft.com/office/drawing/2014/main" val="1460900833"/>
                        </a:ext>
                      </a:extLst>
                    </a:gridCol>
                    <a:gridCol w="2295218">
                      <a:extLst>
                        <a:ext uri="{9D8B030D-6E8A-4147-A177-3AD203B41FA5}">
                          <a16:colId xmlns:a16="http://schemas.microsoft.com/office/drawing/2014/main" val="2371061660"/>
                        </a:ext>
                      </a:extLst>
                    </a:gridCol>
                    <a:gridCol w="2295218">
                      <a:extLst>
                        <a:ext uri="{9D8B030D-6E8A-4147-A177-3AD203B41FA5}">
                          <a16:colId xmlns:a16="http://schemas.microsoft.com/office/drawing/2014/main" val="1819106585"/>
                        </a:ext>
                      </a:extLst>
                    </a:gridCol>
                    <a:gridCol w="2295218">
                      <a:extLst>
                        <a:ext uri="{9D8B030D-6E8A-4147-A177-3AD203B41FA5}">
                          <a16:colId xmlns:a16="http://schemas.microsoft.com/office/drawing/2014/main" val="3739954038"/>
                        </a:ext>
                      </a:extLst>
                    </a:gridCol>
                  </a:tblGrid>
                  <a:tr h="108119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28301920"/>
                      </a:ext>
                    </a:extLst>
                  </a:tr>
                  <a:tr h="108119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=60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60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120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180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240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91825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00081473"/>
                  </p:ext>
                </p:extLst>
              </p:nvPr>
            </p:nvGraphicFramePr>
            <p:xfrm>
              <a:off x="3208337" y="3819446"/>
              <a:ext cx="11871326" cy="216238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690454">
                      <a:extLst>
                        <a:ext uri="{9D8B030D-6E8A-4147-A177-3AD203B41FA5}">
                          <a16:colId xmlns:a16="http://schemas.microsoft.com/office/drawing/2014/main" val="2213580848"/>
                        </a:ext>
                      </a:extLst>
                    </a:gridCol>
                    <a:gridCol w="2295218">
                      <a:extLst>
                        <a:ext uri="{9D8B030D-6E8A-4147-A177-3AD203B41FA5}">
                          <a16:colId xmlns:a16="http://schemas.microsoft.com/office/drawing/2014/main" val="1460900833"/>
                        </a:ext>
                      </a:extLst>
                    </a:gridCol>
                    <a:gridCol w="2295218">
                      <a:extLst>
                        <a:ext uri="{9D8B030D-6E8A-4147-A177-3AD203B41FA5}">
                          <a16:colId xmlns:a16="http://schemas.microsoft.com/office/drawing/2014/main" val="2371061660"/>
                        </a:ext>
                      </a:extLst>
                    </a:gridCol>
                    <a:gridCol w="2295218">
                      <a:extLst>
                        <a:ext uri="{9D8B030D-6E8A-4147-A177-3AD203B41FA5}">
                          <a16:colId xmlns:a16="http://schemas.microsoft.com/office/drawing/2014/main" val="1819106585"/>
                        </a:ext>
                      </a:extLst>
                    </a:gridCol>
                    <a:gridCol w="2295218">
                      <a:extLst>
                        <a:ext uri="{9D8B030D-6E8A-4147-A177-3AD203B41FA5}">
                          <a16:colId xmlns:a16="http://schemas.microsoft.com/office/drawing/2014/main" val="3739954038"/>
                        </a:ext>
                      </a:extLst>
                    </a:gridCol>
                  </a:tblGrid>
                  <a:tr h="108119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7" t="-562" r="-342177" b="-10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17241" t="-562" r="-300265" b="-10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17241" t="-562" r="-200265" b="-10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18085" t="-562" r="-100798" b="-10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6976" t="-562" r="-531" b="-1011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8301920"/>
                      </a:ext>
                    </a:extLst>
                  </a:tr>
                  <a:tr h="108119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7" t="-100562" r="-342177" b="-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17241" t="-100562" r="-300265" b="-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17241" t="-100562" r="-200265" b="-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18085" t="-100562" r="-100798" b="-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6976" t="-100562" r="-531" b="-11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1825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Rectangle 10"/>
          <p:cNvSpPr/>
          <p:nvPr/>
        </p:nvSpPr>
        <p:spPr>
          <a:xfrm>
            <a:off x="2241501" y="2652236"/>
            <a:ext cx="6920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200">
                <a:solidFill>
                  <a:prstClr val="black"/>
                </a:solidFill>
                <a:cs typeface="Arial" panose="020B0604020202020204" pitchFamily="34" charset="0"/>
              </a:rPr>
              <a:t>a) </a:t>
            </a:r>
            <a:endParaRPr lang="en-US" sz="4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241501" y="6792247"/>
                <a:ext cx="13804998" cy="942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Với mỗi giá trị của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42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xác định được một giá trị của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𝑆</m:t>
                    </m:r>
                  </m:oMath>
                </a14:m>
                <a:r>
                  <a:rPr lang="en-US" sz="42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501" y="6792247"/>
                <a:ext cx="13804998" cy="942053"/>
              </a:xfrm>
              <a:prstGeom prst="rect">
                <a:avLst/>
              </a:prstGeom>
              <a:blipFill>
                <a:blip r:embed="rId5"/>
                <a:stretch>
                  <a:fillRect l="-1723" r="-751" b="-28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6306800" y="1558742"/>
            <a:ext cx="1425280" cy="13783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9251996"/>
            <a:ext cx="3276917" cy="69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8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Rounded Rectangle 2"/>
          <p:cNvSpPr/>
          <p:nvPr/>
        </p:nvSpPr>
        <p:spPr>
          <a:xfrm>
            <a:off x="540896" y="756107"/>
            <a:ext cx="1605558" cy="1066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320011"/>
            <a:ext cx="1513991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Nhiệt độ T (°C) tại các thời điểm t (giờ) của Hà Nội vào một ngày được cho trong các bảng sau: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38200" y="6604765"/>
            <a:ext cx="1905000" cy="1760574"/>
            <a:chOff x="11653242" y="952501"/>
            <a:chExt cx="1905000" cy="176057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3242" y="952501"/>
              <a:ext cx="1905000" cy="176057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772900" y="1409700"/>
              <a:ext cx="16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352800" y="7508089"/>
            <a:ext cx="13716000" cy="1978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000" smtClean="0">
                <a:ea typeface="Times New Roman" panose="02020603050405020304" pitchFamily="18" charset="0"/>
                <a:cs typeface="Arial" panose="020B0604020202020204" pitchFamily="34" charset="0"/>
              </a:rPr>
              <a:t>a) Nhiệt </a:t>
            </a:r>
            <a:r>
              <a:rPr lang="vi-VN" sz="4000">
                <a:ea typeface="Times New Roman" panose="02020603050405020304" pitchFamily="18" charset="0"/>
                <a:cs typeface="Arial" panose="020B0604020202020204" pitchFamily="34" charset="0"/>
              </a:rPr>
              <a:t>độ của Hà Nội vào 12 giờ trưa là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vi-VN" sz="4000" smtClean="0">
                <a:cs typeface="Arial" panose="020B0604020202020204" pitchFamily="34" charset="0"/>
              </a:rPr>
              <a:t>°C </a:t>
            </a:r>
            <a:endParaRPr lang="en-US" sz="4000" smtClean="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000" smtClean="0"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4000">
                <a:ea typeface="Times New Roman" panose="02020603050405020304" pitchFamily="18" charset="0"/>
                <a:cs typeface="Arial" panose="020B0604020202020204" pitchFamily="34" charset="0"/>
              </a:rPr>
              <a:t>) Với mỗi giá trị của t ta xác định được một giá trị của T.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103224"/>
              </p:ext>
            </p:extLst>
          </p:nvPr>
        </p:nvGraphicFramePr>
        <p:xfrm>
          <a:off x="609600" y="2579588"/>
          <a:ext cx="17044916" cy="1573312"/>
        </p:xfrm>
        <a:graphic>
          <a:graphicData uri="http://schemas.openxmlformats.org/drawingml/2006/table">
            <a:tbl>
              <a:tblPr/>
              <a:tblGrid>
                <a:gridCol w="2434988">
                  <a:extLst>
                    <a:ext uri="{9D8B030D-6E8A-4147-A177-3AD203B41FA5}">
                      <a16:colId xmlns:a16="http://schemas.microsoft.com/office/drawing/2014/main" val="11860621"/>
                    </a:ext>
                  </a:extLst>
                </a:gridCol>
                <a:gridCol w="2434988">
                  <a:extLst>
                    <a:ext uri="{9D8B030D-6E8A-4147-A177-3AD203B41FA5}">
                      <a16:colId xmlns:a16="http://schemas.microsoft.com/office/drawing/2014/main" val="2302037977"/>
                    </a:ext>
                  </a:extLst>
                </a:gridCol>
                <a:gridCol w="2434988">
                  <a:extLst>
                    <a:ext uri="{9D8B030D-6E8A-4147-A177-3AD203B41FA5}">
                      <a16:colId xmlns:a16="http://schemas.microsoft.com/office/drawing/2014/main" val="2499939622"/>
                    </a:ext>
                  </a:extLst>
                </a:gridCol>
                <a:gridCol w="2434988">
                  <a:extLst>
                    <a:ext uri="{9D8B030D-6E8A-4147-A177-3AD203B41FA5}">
                      <a16:colId xmlns:a16="http://schemas.microsoft.com/office/drawing/2014/main" val="2619169282"/>
                    </a:ext>
                  </a:extLst>
                </a:gridCol>
                <a:gridCol w="2434988">
                  <a:extLst>
                    <a:ext uri="{9D8B030D-6E8A-4147-A177-3AD203B41FA5}">
                      <a16:colId xmlns:a16="http://schemas.microsoft.com/office/drawing/2014/main" val="303531372"/>
                    </a:ext>
                  </a:extLst>
                </a:gridCol>
                <a:gridCol w="2434988">
                  <a:extLst>
                    <a:ext uri="{9D8B030D-6E8A-4147-A177-3AD203B41FA5}">
                      <a16:colId xmlns:a16="http://schemas.microsoft.com/office/drawing/2014/main" val="2933882026"/>
                    </a:ext>
                  </a:extLst>
                </a:gridCol>
                <a:gridCol w="2434988">
                  <a:extLst>
                    <a:ext uri="{9D8B030D-6E8A-4147-A177-3AD203B41FA5}">
                      <a16:colId xmlns:a16="http://schemas.microsoft.com/office/drawing/2014/main" val="2816030513"/>
                    </a:ext>
                  </a:extLst>
                </a:gridCol>
              </a:tblGrid>
              <a:tr h="786656"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 (giờ)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3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9764667"/>
                  </a:ext>
                </a:extLst>
              </a:tr>
              <a:tr h="786656"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 (°C)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581726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517808" y="4347508"/>
            <a:ext cx="175185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solidFill>
                  <a:srgbClr val="000000"/>
                </a:solidFill>
                <a:latin typeface="Open Sans"/>
              </a:rPr>
              <a:t>a) Hãy cho biết nhiệt độ của Hà Nội và thời điểm 12 giờ trưa ngày hôm đó.</a:t>
            </a:r>
          </a:p>
          <a:p>
            <a:pPr algn="just">
              <a:lnSpc>
                <a:spcPct val="150000"/>
              </a:lnSpc>
            </a:pPr>
            <a:r>
              <a:rPr lang="vi-VN" sz="4000">
                <a:solidFill>
                  <a:srgbClr val="000000"/>
                </a:solidFill>
                <a:latin typeface="Open Sans"/>
              </a:rPr>
              <a:t>b) Với mỗi giá trị của t, ta xác định được bao nhiêu giá trị tương ứng của T?</a:t>
            </a:r>
            <a:endParaRPr lang="vi-VN" sz="4000" b="0" i="0">
              <a:solidFill>
                <a:srgbClr val="000000"/>
              </a:solidFill>
              <a:effectLst/>
              <a:latin typeface="Open San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3271" y="6735057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2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1085182" flipH="1">
            <a:off x="12906577" y="265876"/>
            <a:ext cx="5118959" cy="4523299"/>
          </a:xfrm>
          <a:custGeom>
            <a:avLst/>
            <a:gdLst/>
            <a:ahLst/>
            <a:cxnLst/>
            <a:rect l="l" t="t" r="r" b="b"/>
            <a:pathLst>
              <a:path w="5118959" h="4523299">
                <a:moveTo>
                  <a:pt x="5118959" y="0"/>
                </a:moveTo>
                <a:lnTo>
                  <a:pt x="0" y="0"/>
                </a:lnTo>
                <a:lnTo>
                  <a:pt x="0" y="4523299"/>
                </a:lnTo>
                <a:lnTo>
                  <a:pt x="5118959" y="4523299"/>
                </a:lnTo>
                <a:lnTo>
                  <a:pt x="511895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5"/>
          <p:cNvGrpSpPr/>
          <p:nvPr/>
        </p:nvGrpSpPr>
        <p:grpSpPr>
          <a:xfrm>
            <a:off x="1066800" y="1335067"/>
            <a:ext cx="16002000" cy="7770833"/>
            <a:chOff x="1253342" y="1022006"/>
            <a:chExt cx="15325866" cy="8122938"/>
          </a:xfrm>
        </p:grpSpPr>
        <p:grpSp>
          <p:nvGrpSpPr>
            <p:cNvPr id="5" name="Group 5"/>
            <p:cNvGrpSpPr/>
            <p:nvPr/>
          </p:nvGrpSpPr>
          <p:grpSpPr>
            <a:xfrm rot="21391586">
              <a:off x="1253342" y="1022006"/>
              <a:ext cx="15128561" cy="7925856"/>
              <a:chOff x="0" y="0"/>
              <a:chExt cx="3077638" cy="161420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191834"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21533177"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 rot="3146640">
            <a:off x="15540677" y="7590416"/>
            <a:ext cx="2382434" cy="2508718"/>
            <a:chOff x="0" y="0"/>
            <a:chExt cx="3176579" cy="3344957"/>
          </a:xfrm>
        </p:grpSpPr>
        <p:sp>
          <p:nvSpPr>
            <p:cNvPr id="23" name="Freeform 23"/>
            <p:cNvSpPr/>
            <p:nvPr/>
          </p:nvSpPr>
          <p:spPr>
            <a:xfrm rot="5871076">
              <a:off x="115178" y="56095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7"/>
                  </a:lnTo>
                  <a:lnTo>
                    <a:pt x="0" y="1378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9991959">
              <a:off x="1719858" y="1226379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7"/>
                  </a:lnTo>
                  <a:lnTo>
                    <a:pt x="0" y="1378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2245436">
              <a:off x="473625" y="1709367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8"/>
                  </a:lnTo>
                  <a:lnTo>
                    <a:pt x="0" y="1378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9" name="Group 28"/>
          <p:cNvGrpSpPr/>
          <p:nvPr/>
        </p:nvGrpSpPr>
        <p:grpSpPr>
          <a:xfrm>
            <a:off x="873746" y="460108"/>
            <a:ext cx="4404729" cy="2299055"/>
            <a:chOff x="454896" y="330975"/>
            <a:chExt cx="4404729" cy="229905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96" y="330975"/>
              <a:ext cx="4404729" cy="229905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40827" y="928806"/>
              <a:ext cx="34328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smtClean="0">
                  <a:latin typeface="Arial" panose="020B0604020202020204" pitchFamily="34" charset="0"/>
                  <a:cs typeface="Arial" panose="020B0604020202020204" pitchFamily="34" charset="0"/>
                </a:rPr>
                <a:t>Khái niệm</a:t>
              </a:r>
              <a:endParaRPr lang="en-US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981200" y="3044321"/>
                <a:ext cx="14256067" cy="48013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70000"/>
                  </a:lnSpc>
                  <a:spcAft>
                    <a:spcPts val="0"/>
                  </a:spcAft>
                </a:pPr>
                <a:r>
                  <a:rPr lang="vi-VN" sz="4500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Nếu đại lượng </a:t>
                </a:r>
                <a14:m>
                  <m:oMath xmlns:m="http://schemas.openxmlformats.org/officeDocument/2006/math">
                    <m:r>
                      <a:rPr lang="vi-VN" sz="45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vi-VN" sz="4500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 phụ thuộc vào đại lượng thay đổi </a:t>
                </a:r>
                <a14:m>
                  <m:oMath xmlns:m="http://schemas.openxmlformats.org/officeDocument/2006/math">
                    <m:r>
                      <a:rPr lang="vi-VN" sz="45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4500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 sao cho với mỗi giá trị của </a:t>
                </a:r>
                <a14:m>
                  <m:oMath xmlns:m="http://schemas.openxmlformats.org/officeDocument/2006/math">
                    <m:r>
                      <a:rPr lang="vi-VN" sz="45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4500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 ta luôn xác định được chỉ một </a:t>
                </a:r>
                <a:r>
                  <a:rPr lang="vi-VN" sz="4500" dirty="0" smtClean="0">
                    <a:ea typeface="Times New Roman" panose="02020603050405020304" pitchFamily="18" charset="0"/>
                    <a:cs typeface="Arial" panose="020B0604020202020204" pitchFamily="34" charset="0"/>
                  </a:rPr>
                  <a:t>g</a:t>
                </a:r>
                <a:r>
                  <a:rPr lang="en-US" sz="4500" dirty="0" err="1" smtClean="0">
                    <a:ea typeface="Times New Roman" panose="02020603050405020304" pitchFamily="18" charset="0"/>
                    <a:cs typeface="Arial" panose="020B0604020202020204" pitchFamily="34" charset="0"/>
                  </a:rPr>
                  <a:t>ía</a:t>
                </a:r>
                <a:r>
                  <a:rPr lang="vi-VN" sz="4500" dirty="0" smtClean="0"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500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trị tương ứng của </a:t>
                </a:r>
                <a14:m>
                  <m:oMath xmlns:m="http://schemas.openxmlformats.org/officeDocument/2006/math">
                    <m:r>
                      <a:rPr lang="vi-VN" sz="45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vi-VN" sz="4500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vi-VN" sz="45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vi-VN" sz="4500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 được gọi là </a:t>
                </a:r>
                <a:r>
                  <a:rPr lang="vi-VN" sz="4500" dirty="0">
                    <a:solidFill>
                      <a:srgbClr val="C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hàm số </a:t>
                </a:r>
                <a:r>
                  <a:rPr lang="vi-VN" sz="4500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của </a:t>
                </a:r>
                <a14:m>
                  <m:oMath xmlns:m="http://schemas.openxmlformats.org/officeDocument/2006/math">
                    <m:r>
                      <a:rPr lang="vi-VN" sz="45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4500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5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4500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 gọi là </a:t>
                </a:r>
                <a:r>
                  <a:rPr lang="vi-VN" sz="4500" dirty="0">
                    <a:solidFill>
                      <a:srgbClr val="C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biến số</a:t>
                </a:r>
                <a:r>
                  <a:rPr lang="vi-VN" sz="4500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044321"/>
                <a:ext cx="14256067" cy="4801314"/>
              </a:xfrm>
              <a:prstGeom prst="rect">
                <a:avLst/>
              </a:prstGeom>
              <a:blipFill>
                <a:blip r:embed="rId14"/>
                <a:stretch>
                  <a:fillRect l="-1796" r="-1753" b="-2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372203" y="1783601"/>
            <a:ext cx="12458597" cy="7857777"/>
            <a:chOff x="0" y="0"/>
            <a:chExt cx="15147194" cy="8647954"/>
          </a:xfrm>
        </p:grpSpPr>
        <p:grpSp>
          <p:nvGrpSpPr>
            <p:cNvPr id="8" name="Group 8"/>
            <p:cNvGrpSpPr/>
            <p:nvPr/>
          </p:nvGrpSpPr>
          <p:grpSpPr>
            <a:xfrm rot="-208414">
              <a:off x="217650" y="433429"/>
              <a:ext cx="14538600" cy="7625416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191834"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-66823"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2" name="Freeform 22"/>
          <p:cNvSpPr/>
          <p:nvPr/>
        </p:nvSpPr>
        <p:spPr>
          <a:xfrm rot="8248605" flipH="1">
            <a:off x="14807089" y="7683023"/>
            <a:ext cx="2431267" cy="3206707"/>
          </a:xfrm>
          <a:custGeom>
            <a:avLst/>
            <a:gdLst/>
            <a:ahLst/>
            <a:cxnLst/>
            <a:rect l="l" t="t" r="r" b="b"/>
            <a:pathLst>
              <a:path w="2431267" h="3206707">
                <a:moveTo>
                  <a:pt x="2431268" y="0"/>
                </a:moveTo>
                <a:lnTo>
                  <a:pt x="0" y="0"/>
                </a:lnTo>
                <a:lnTo>
                  <a:pt x="0" y="3206708"/>
                </a:lnTo>
                <a:lnTo>
                  <a:pt x="2431268" y="3206708"/>
                </a:lnTo>
                <a:lnTo>
                  <a:pt x="243126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35401" y="571500"/>
            <a:ext cx="4334170" cy="4012910"/>
          </a:xfrm>
          <a:custGeom>
            <a:avLst/>
            <a:gdLst/>
            <a:ahLst/>
            <a:cxnLst/>
            <a:rect l="l" t="t" r="r" b="b"/>
            <a:pathLst>
              <a:path w="4905573" h="5218695">
                <a:moveTo>
                  <a:pt x="0" y="0"/>
                </a:moveTo>
                <a:lnTo>
                  <a:pt x="4905573" y="0"/>
                </a:lnTo>
                <a:lnTo>
                  <a:pt x="4905573" y="5218694"/>
                </a:lnTo>
                <a:lnTo>
                  <a:pt x="0" y="52186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919" y="4290552"/>
            <a:ext cx="5129306" cy="59591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5811" y="2040426"/>
            <a:ext cx="29561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ý</a:t>
            </a:r>
            <a:endParaRPr lang="en-US" sz="5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004810" y="2917092"/>
                <a:ext cx="11353800" cy="58078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1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Khi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hàm số của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ta thường viết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4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,…. </a:t>
                </a:r>
                <a:r>
                  <a:rPr lang="en-US" sz="41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Chẳng </a:t>
                </a:r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hạn, với hàm số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ta còn viết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 </a:t>
                </a:r>
                <a:endParaRPr lang="en-US" sz="4100" smtClean="0">
                  <a:effectLst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1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Khi </a:t>
                </a:r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đó, thay cho câu “Khi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bằng 1 thì giá trị tương ứng của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3”, ta viết ngắn gọn là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1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810" y="2917092"/>
                <a:ext cx="11353800" cy="5807808"/>
              </a:xfrm>
              <a:prstGeom prst="rect">
                <a:avLst/>
              </a:prstGeom>
              <a:blipFill>
                <a:blip r:embed="rId9"/>
                <a:stretch>
                  <a:fillRect l="-1932" r="-1932" b="-3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1547" y="2124919"/>
            <a:ext cx="892619" cy="7772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4257</TotalTime>
  <Words>2442</Words>
  <Application>Microsoft Office PowerPoint</Application>
  <PresentationFormat>Custom</PresentationFormat>
  <Paragraphs>425</Paragraphs>
  <Slides>45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Calibri</vt:lpstr>
      <vt:lpstr>Calibri Light</vt:lpstr>
      <vt:lpstr>Times New Roman</vt:lpstr>
      <vt:lpstr>Dotum</vt:lpstr>
      <vt:lpstr>Arial</vt:lpstr>
      <vt:lpstr>Open Sans</vt:lpstr>
      <vt:lpstr>Cambria Math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</dc:title>
  <dc:creator>Xinh Đẹp Dịu Hiền Huế Thị</dc:creator>
  <cp:lastModifiedBy>Admin</cp:lastModifiedBy>
  <cp:revision>193</cp:revision>
  <dcterms:created xsi:type="dcterms:W3CDTF">2006-08-16T00:00:00Z</dcterms:created>
  <dcterms:modified xsi:type="dcterms:W3CDTF">2024-03-26T11:21:32Z</dcterms:modified>
  <dc:identifier>DAFn2dd0_sY</dc:identifier>
</cp:coreProperties>
</file>